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6" r:id="rId3"/>
    <p:sldId id="267" r:id="rId4"/>
    <p:sldId id="269" r:id="rId5"/>
    <p:sldId id="301" r:id="rId6"/>
    <p:sldId id="313" r:id="rId7"/>
    <p:sldId id="331" r:id="rId8"/>
    <p:sldId id="332" r:id="rId9"/>
    <p:sldId id="322" r:id="rId10"/>
    <p:sldId id="321" r:id="rId11"/>
    <p:sldId id="333" r:id="rId12"/>
    <p:sldId id="334" r:id="rId13"/>
    <p:sldId id="329" r:id="rId14"/>
    <p:sldId id="314" r:id="rId15"/>
    <p:sldId id="293" r:id="rId16"/>
    <p:sldId id="294" r:id="rId17"/>
    <p:sldId id="295" r:id="rId18"/>
    <p:sldId id="296" r:id="rId19"/>
    <p:sldId id="297" r:id="rId20"/>
    <p:sldId id="299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48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52793" y="71082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1.2: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61334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2: Life in the country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89" r:id="rId13"/>
    <p:sldLayoutId id="2147483690" r:id="rId14"/>
    <p:sldLayoutId id="2147483691" r:id="rId15"/>
    <p:sldLayoutId id="2147483695" r:id="rId16"/>
    <p:sldLayoutId id="21474836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2727" y="318153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2: Life In The Country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1.2: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15 &amp; 16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Practice </a:t>
            </a:r>
          </a:p>
        </p:txBody>
      </p:sp>
    </p:spTree>
    <p:extLst>
      <p:ext uri="{BB962C8B-B14F-4D97-AF65-F5344CB8AC3E}">
        <p14:creationId xmlns:p14="http://schemas.microsoft.com/office/powerpoint/2010/main" val="353466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78AE32-05C6-478F-8059-C8F14641F404}"/>
              </a:ext>
            </a:extLst>
          </p:cNvPr>
          <p:cNvSpPr/>
          <p:nvPr/>
        </p:nvSpPr>
        <p:spPr>
          <a:xfrm>
            <a:off x="507059" y="1821995"/>
            <a:ext cx="113922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1. There are too </a:t>
            </a:r>
            <a:r>
              <a:rPr lang="en-US" sz="3000" i="1" dirty="0">
                <a:solidFill>
                  <a:schemeClr val="accent5"/>
                </a:solidFill>
              </a:rPr>
              <a:t>much/many </a:t>
            </a:r>
            <a:r>
              <a:rPr lang="en-US" sz="3000" dirty="0">
                <a:solidFill>
                  <a:schemeClr val="accent5"/>
                </a:solidFill>
              </a:rPr>
              <a:t>vehicles on the road.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2. There </a:t>
            </a:r>
            <a:r>
              <a:rPr lang="en-US" sz="3000" i="1" dirty="0">
                <a:solidFill>
                  <a:schemeClr val="accent5"/>
                </a:solidFill>
              </a:rPr>
              <a:t>aren't/isn't </a:t>
            </a:r>
            <a:r>
              <a:rPr lang="en-US" sz="3000" dirty="0">
                <a:solidFill>
                  <a:schemeClr val="accent5"/>
                </a:solidFill>
              </a:rPr>
              <a:t>enough facilities in this village.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3. There </a:t>
            </a:r>
            <a:r>
              <a:rPr lang="en-US" sz="3000" i="1" dirty="0">
                <a:solidFill>
                  <a:schemeClr val="accent5"/>
                </a:solidFill>
              </a:rPr>
              <a:t>is/are </a:t>
            </a:r>
            <a:r>
              <a:rPr lang="en-US" sz="3000" dirty="0">
                <a:solidFill>
                  <a:schemeClr val="accent5"/>
                </a:solidFill>
              </a:rPr>
              <a:t>too much noise in my town.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4. This city doesn't have </a:t>
            </a:r>
            <a:r>
              <a:rPr lang="en-US" sz="3000" i="1" dirty="0">
                <a:solidFill>
                  <a:schemeClr val="accent5"/>
                </a:solidFill>
              </a:rPr>
              <a:t>enough/many </a:t>
            </a:r>
            <a:r>
              <a:rPr lang="en-US" sz="3000" dirty="0">
                <a:solidFill>
                  <a:schemeClr val="accent5"/>
                </a:solidFill>
              </a:rPr>
              <a:t>fresh air.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5. There isn't enough </a:t>
            </a:r>
            <a:r>
              <a:rPr lang="en-US" sz="3000" i="1" dirty="0">
                <a:solidFill>
                  <a:schemeClr val="accent5"/>
                </a:solidFill>
              </a:rPr>
              <a:t>things to do</a:t>
            </a:r>
            <a:r>
              <a:rPr lang="en-US" sz="3000" dirty="0">
                <a:solidFill>
                  <a:schemeClr val="accent5"/>
                </a:solidFill>
              </a:rPr>
              <a:t>/</a:t>
            </a:r>
            <a:r>
              <a:rPr lang="en-US" sz="3000" i="1" dirty="0">
                <a:solidFill>
                  <a:schemeClr val="accent5"/>
                </a:solidFill>
              </a:rPr>
              <a:t>entertainment </a:t>
            </a:r>
            <a:r>
              <a:rPr lang="en-US" sz="3000" dirty="0">
                <a:solidFill>
                  <a:schemeClr val="accent5"/>
                </a:solidFill>
              </a:rPr>
              <a:t>here.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6. There is lots of </a:t>
            </a:r>
            <a:r>
              <a:rPr lang="en-US" sz="3000" i="1" dirty="0">
                <a:solidFill>
                  <a:schemeClr val="accent5"/>
                </a:solidFill>
              </a:rPr>
              <a:t>nature/vehicles </a:t>
            </a:r>
            <a:r>
              <a:rPr lang="en-US" sz="3000" dirty="0">
                <a:solidFill>
                  <a:schemeClr val="accent5"/>
                </a:solidFill>
              </a:rPr>
              <a:t>here in the country.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07889A-7F21-425E-82E3-C88B569E93A2}"/>
              </a:ext>
            </a:extLst>
          </p:cNvPr>
          <p:cNvSpPr/>
          <p:nvPr/>
        </p:nvSpPr>
        <p:spPr>
          <a:xfrm>
            <a:off x="370936" y="621102"/>
            <a:ext cx="1613139" cy="5952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Task 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372C65-FAF1-4007-99FD-648D097DA42F}"/>
              </a:ext>
            </a:extLst>
          </p:cNvPr>
          <p:cNvSpPr/>
          <p:nvPr/>
        </p:nvSpPr>
        <p:spPr>
          <a:xfrm>
            <a:off x="2219865" y="538523"/>
            <a:ext cx="973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Read the examples on the left and circle the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correct words.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555F49-E598-48F3-9DCF-3CECE7C5D149}"/>
              </a:ext>
            </a:extLst>
          </p:cNvPr>
          <p:cNvCxnSpPr/>
          <p:nvPr/>
        </p:nvCxnSpPr>
        <p:spPr>
          <a:xfrm>
            <a:off x="5184396" y="2483141"/>
            <a:ext cx="10234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828472-F86C-4B0E-BB8C-1991137F6C29}"/>
              </a:ext>
            </a:extLst>
          </p:cNvPr>
          <p:cNvCxnSpPr>
            <a:cxnSpLocks/>
          </p:cNvCxnSpPr>
          <p:nvPr/>
        </p:nvCxnSpPr>
        <p:spPr>
          <a:xfrm>
            <a:off x="5001237" y="3138881"/>
            <a:ext cx="12019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66C493-0397-4D57-818A-C23EB04F7471}"/>
              </a:ext>
            </a:extLst>
          </p:cNvPr>
          <p:cNvCxnSpPr>
            <a:cxnSpLocks/>
          </p:cNvCxnSpPr>
          <p:nvPr/>
        </p:nvCxnSpPr>
        <p:spPr>
          <a:xfrm>
            <a:off x="4489508" y="3826778"/>
            <a:ext cx="8542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DBA840-D558-4E17-8FF5-30F22993E0B7}"/>
              </a:ext>
            </a:extLst>
          </p:cNvPr>
          <p:cNvCxnSpPr>
            <a:cxnSpLocks/>
          </p:cNvCxnSpPr>
          <p:nvPr/>
        </p:nvCxnSpPr>
        <p:spPr>
          <a:xfrm>
            <a:off x="6644819" y="4523064"/>
            <a:ext cx="11821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1D1C18-6D11-44CE-B8B7-4DD77E8729F4}"/>
              </a:ext>
            </a:extLst>
          </p:cNvPr>
          <p:cNvCxnSpPr>
            <a:cxnSpLocks/>
          </p:cNvCxnSpPr>
          <p:nvPr/>
        </p:nvCxnSpPr>
        <p:spPr>
          <a:xfrm>
            <a:off x="1913388" y="5244517"/>
            <a:ext cx="6955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21BC56-6900-47FA-B75C-BC59F3A5175A}"/>
              </a:ext>
            </a:extLst>
          </p:cNvPr>
          <p:cNvCxnSpPr>
            <a:cxnSpLocks/>
          </p:cNvCxnSpPr>
          <p:nvPr/>
        </p:nvCxnSpPr>
        <p:spPr>
          <a:xfrm>
            <a:off x="1002563" y="5907248"/>
            <a:ext cx="11030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7771257E-7C29-4788-804D-68E8D50FB395}"/>
              </a:ext>
            </a:extLst>
          </p:cNvPr>
          <p:cNvSpPr/>
          <p:nvPr/>
        </p:nvSpPr>
        <p:spPr>
          <a:xfrm>
            <a:off x="4135772" y="2021747"/>
            <a:ext cx="956345" cy="520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2BB491-2C4B-481B-A574-537BE805EAA5}"/>
              </a:ext>
            </a:extLst>
          </p:cNvPr>
          <p:cNvSpPr/>
          <p:nvPr/>
        </p:nvSpPr>
        <p:spPr>
          <a:xfrm>
            <a:off x="1921777" y="2681787"/>
            <a:ext cx="956345" cy="520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B62471-18C0-4F57-B719-47FD414F991F}"/>
              </a:ext>
            </a:extLst>
          </p:cNvPr>
          <p:cNvSpPr/>
          <p:nvPr/>
        </p:nvSpPr>
        <p:spPr>
          <a:xfrm>
            <a:off x="1913389" y="3396059"/>
            <a:ext cx="376806" cy="520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690C40-27D0-47CD-B4DF-BAB804B55572}"/>
              </a:ext>
            </a:extLst>
          </p:cNvPr>
          <p:cNvSpPr/>
          <p:nvPr/>
        </p:nvSpPr>
        <p:spPr>
          <a:xfrm>
            <a:off x="4321728" y="4083993"/>
            <a:ext cx="1225454" cy="520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511BD6-B7E6-46C8-AC2F-56033F5DC323}"/>
              </a:ext>
            </a:extLst>
          </p:cNvPr>
          <p:cNvSpPr/>
          <p:nvPr/>
        </p:nvSpPr>
        <p:spPr>
          <a:xfrm>
            <a:off x="5924026" y="4748179"/>
            <a:ext cx="2297185" cy="5480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DB26B7-BBBA-40F4-9673-99CF1B158D99}"/>
              </a:ext>
            </a:extLst>
          </p:cNvPr>
          <p:cNvSpPr/>
          <p:nvPr/>
        </p:nvSpPr>
        <p:spPr>
          <a:xfrm>
            <a:off x="3298271" y="5419322"/>
            <a:ext cx="1103074" cy="5550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4DB693-3F2C-43C7-9906-7354064BDAFA}"/>
              </a:ext>
            </a:extLst>
          </p:cNvPr>
          <p:cNvSpPr/>
          <p:nvPr/>
        </p:nvSpPr>
        <p:spPr>
          <a:xfrm>
            <a:off x="370936" y="621102"/>
            <a:ext cx="1613139" cy="5952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Task 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54C3BE-6B88-40D1-8D0A-243A0763F274}"/>
              </a:ext>
            </a:extLst>
          </p:cNvPr>
          <p:cNvSpPr/>
          <p:nvPr/>
        </p:nvSpPr>
        <p:spPr>
          <a:xfrm>
            <a:off x="2219865" y="538523"/>
            <a:ext cx="973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Write sentences using the prompts.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FB0AF-09D4-4FDB-924F-B05331948352}"/>
              </a:ext>
            </a:extLst>
          </p:cNvPr>
          <p:cNvSpPr/>
          <p:nvPr/>
        </p:nvSpPr>
        <p:spPr>
          <a:xfrm>
            <a:off x="2100043" y="1216325"/>
            <a:ext cx="89082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1. There/lots/peace and quiet/my village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 _____________________________________________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2. My town/not/have/enough/entertainment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 _____________________________________________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3. This city/have/much/pollution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 _____________________________________________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4. There/many/vehicles/my street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 _____________________________________________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5. There/lot/room/people/play/my city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 _____________________________________________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6. There/not/many/things/do/my village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 _____________________________________________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CB8AA-7757-4D0F-ABE8-0DFD7233D429}"/>
              </a:ext>
            </a:extLst>
          </p:cNvPr>
          <p:cNvSpPr txBox="1"/>
          <p:nvPr/>
        </p:nvSpPr>
        <p:spPr>
          <a:xfrm>
            <a:off x="2315361" y="1657394"/>
            <a:ext cx="671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is lots of peace and quiet in my village.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1EC15-19C9-4F08-B2ED-02C939DC4C50}"/>
              </a:ext>
            </a:extLst>
          </p:cNvPr>
          <p:cNvSpPr txBox="1"/>
          <p:nvPr/>
        </p:nvSpPr>
        <p:spPr>
          <a:xfrm>
            <a:off x="2315361" y="2486066"/>
            <a:ext cx="721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My town doesn't have enough entertainment.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35DEEB-4853-44C0-BD97-75EBEB7427D9}"/>
              </a:ext>
            </a:extLst>
          </p:cNvPr>
          <p:cNvSpPr txBox="1"/>
          <p:nvPr/>
        </p:nvSpPr>
        <p:spPr>
          <a:xfrm>
            <a:off x="2315361" y="3347399"/>
            <a:ext cx="721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This city has too much pollution.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75A5CB-01B4-43A8-9394-EE2A7CA580C4}"/>
              </a:ext>
            </a:extLst>
          </p:cNvPr>
          <p:cNvSpPr txBox="1"/>
          <p:nvPr/>
        </p:nvSpPr>
        <p:spPr>
          <a:xfrm>
            <a:off x="2375482" y="4141961"/>
            <a:ext cx="721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are too many vehicles in/on my street.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A56EB-E561-41C4-AC6F-33547065D5F6}"/>
              </a:ext>
            </a:extLst>
          </p:cNvPr>
          <p:cNvSpPr txBox="1"/>
          <p:nvPr/>
        </p:nvSpPr>
        <p:spPr>
          <a:xfrm>
            <a:off x="2375482" y="5003294"/>
            <a:ext cx="75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is a lot of room for people to play in my city.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145B93-104D-449D-BA02-4966EC1BD819}"/>
              </a:ext>
            </a:extLst>
          </p:cNvPr>
          <p:cNvSpPr txBox="1"/>
          <p:nvPr/>
        </p:nvSpPr>
        <p:spPr>
          <a:xfrm>
            <a:off x="2315361" y="5863531"/>
            <a:ext cx="721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aren't many things to do in my village.</a:t>
            </a:r>
          </a:p>
        </p:txBody>
      </p:sp>
    </p:spTree>
    <p:extLst>
      <p:ext uri="{BB962C8B-B14F-4D97-AF65-F5344CB8AC3E}">
        <p14:creationId xmlns:p14="http://schemas.microsoft.com/office/powerpoint/2010/main" val="23402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43464"/>
            <a:ext cx="2346385" cy="17802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Extra practice</a:t>
            </a:r>
          </a:p>
          <a:p>
            <a:pPr algn="ctr"/>
            <a:r>
              <a:rPr lang="en-US" sz="2800" dirty="0"/>
              <a:t>Grammar exercise page 9 WB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6385" y="568975"/>
            <a:ext cx="992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Write sentences using the prompts.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10755" y="3019245"/>
            <a:ext cx="310551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7865AD-46C0-4859-89F4-AE5DA508D4F0}"/>
              </a:ext>
            </a:extLst>
          </p:cNvPr>
          <p:cNvSpPr/>
          <p:nvPr/>
        </p:nvSpPr>
        <p:spPr>
          <a:xfrm>
            <a:off x="2491530" y="1249960"/>
            <a:ext cx="94627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too/many/car/bus/my/city</a:t>
            </a:r>
          </a:p>
          <a:p>
            <a:r>
              <a:rPr lang="en-US" sz="2800" dirty="0"/>
              <a:t>______________________________________________</a:t>
            </a:r>
          </a:p>
          <a:p>
            <a:r>
              <a:rPr lang="en-US" sz="2800" dirty="0"/>
              <a:t>2. not/enough/thing/do/country</a:t>
            </a:r>
          </a:p>
          <a:p>
            <a:r>
              <a:rPr lang="en-US" sz="2800" dirty="0"/>
              <a:t>______________________________________________</a:t>
            </a:r>
          </a:p>
          <a:p>
            <a:r>
              <a:rPr lang="en-US" sz="2800" dirty="0"/>
              <a:t>3. lots/public/transportation/Castleford</a:t>
            </a:r>
          </a:p>
          <a:p>
            <a:r>
              <a:rPr lang="en-US" sz="2800" dirty="0"/>
              <a:t>______________________________________________</a:t>
            </a:r>
          </a:p>
          <a:p>
            <a:r>
              <a:rPr lang="en-US" sz="2800" dirty="0"/>
              <a:t>4. not/much/noise/Shine Village</a:t>
            </a:r>
          </a:p>
          <a:p>
            <a:r>
              <a:rPr lang="en-US" sz="2800" dirty="0"/>
              <a:t>______________________________________________</a:t>
            </a:r>
          </a:p>
          <a:p>
            <a:r>
              <a:rPr lang="en-US" sz="2800" dirty="0"/>
              <a:t>5. too/much/pollution/my city</a:t>
            </a:r>
          </a:p>
          <a:p>
            <a:r>
              <a:rPr lang="en-US" sz="2800" dirty="0"/>
              <a:t>______________________________________________</a:t>
            </a:r>
          </a:p>
          <a:p>
            <a:r>
              <a:rPr lang="en-US" sz="2800" dirty="0"/>
              <a:t>6. too/many/vehicle/city center</a:t>
            </a:r>
          </a:p>
          <a:p>
            <a:r>
              <a:rPr lang="en-US" sz="2800" dirty="0"/>
              <a:t>______________________________________________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097CA0-9BDE-4CD7-B44C-F9BC635CF0B1}"/>
              </a:ext>
            </a:extLst>
          </p:cNvPr>
          <p:cNvSpPr txBox="1"/>
          <p:nvPr/>
        </p:nvSpPr>
        <p:spPr>
          <a:xfrm>
            <a:off x="2600586" y="1612197"/>
            <a:ext cx="830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are too many cars and buses in my city.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BAA244-495A-4FA6-A466-8834CD9904E1}"/>
              </a:ext>
            </a:extLst>
          </p:cNvPr>
          <p:cNvSpPr txBox="1"/>
          <p:nvPr/>
        </p:nvSpPr>
        <p:spPr>
          <a:xfrm>
            <a:off x="2600587" y="2475909"/>
            <a:ext cx="830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There aren't enough things to do in the country.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34063-3B9A-4E91-A17F-FC6C77ECE65C}"/>
              </a:ext>
            </a:extLst>
          </p:cNvPr>
          <p:cNvSpPr txBox="1"/>
          <p:nvPr/>
        </p:nvSpPr>
        <p:spPr>
          <a:xfrm>
            <a:off x="2600587" y="3335652"/>
            <a:ext cx="830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There's lots of public transportation in Castleford.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3D8EB9-2D51-4AE2-8425-7963DC40746B}"/>
              </a:ext>
            </a:extLst>
          </p:cNvPr>
          <p:cNvSpPr txBox="1"/>
          <p:nvPr/>
        </p:nvSpPr>
        <p:spPr>
          <a:xfrm>
            <a:off x="2600587" y="4175279"/>
            <a:ext cx="830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isn't much noise in Shine Village.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72E510-D8D7-4994-BB71-C298E40CC50E}"/>
              </a:ext>
            </a:extLst>
          </p:cNvPr>
          <p:cNvSpPr txBox="1"/>
          <p:nvPr/>
        </p:nvSpPr>
        <p:spPr>
          <a:xfrm>
            <a:off x="2600587" y="5014906"/>
            <a:ext cx="830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There's too much pollution in my city.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3A92EE-D15C-40EC-82B5-CDE23C580231}"/>
              </a:ext>
            </a:extLst>
          </p:cNvPr>
          <p:cNvSpPr txBox="1"/>
          <p:nvPr/>
        </p:nvSpPr>
        <p:spPr>
          <a:xfrm>
            <a:off x="2600587" y="5911480"/>
            <a:ext cx="830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are too many vehicles in the city center.</a:t>
            </a:r>
          </a:p>
        </p:txBody>
      </p:sp>
    </p:spTree>
    <p:extLst>
      <p:ext uri="{BB962C8B-B14F-4D97-AF65-F5344CB8AC3E}">
        <p14:creationId xmlns:p14="http://schemas.microsoft.com/office/powerpoint/2010/main" val="11803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Production  </a:t>
            </a:r>
          </a:p>
        </p:txBody>
      </p:sp>
    </p:spTree>
    <p:extLst>
      <p:ext uri="{BB962C8B-B14F-4D97-AF65-F5344CB8AC3E}">
        <p14:creationId xmlns:p14="http://schemas.microsoft.com/office/powerpoint/2010/main" val="852815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6952" y="1278560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91" y="469514"/>
            <a:ext cx="2350606" cy="14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148931" y="3754199"/>
            <a:ext cx="4718469" cy="1442055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accent2"/>
                </a:solidFill>
              </a:rPr>
              <a:t>There are lots of vehicles in my hometown.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482496" y="3754198"/>
            <a:ext cx="4718469" cy="1442056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B050"/>
                </a:solidFill>
              </a:rPr>
              <a:t>My city has too much 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noise.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68" y="572805"/>
            <a:ext cx="1813767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Task c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562" y="2261314"/>
            <a:ext cx="9451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Talk about your town using </a:t>
            </a:r>
            <a:r>
              <a:rPr lang="en-US" sz="3600" i="1" dirty="0">
                <a:solidFill>
                  <a:schemeClr val="accent5"/>
                </a:solidFill>
              </a:rPr>
              <a:t>lots of/a lot of, not enough, too many, </a:t>
            </a:r>
            <a:r>
              <a:rPr lang="en-US" sz="3600" dirty="0">
                <a:solidFill>
                  <a:schemeClr val="accent5"/>
                </a:solidFill>
              </a:rPr>
              <a:t>and</a:t>
            </a:r>
            <a:r>
              <a:rPr lang="en-US" sz="3600" i="1" dirty="0">
                <a:solidFill>
                  <a:schemeClr val="accent5"/>
                </a:solidFill>
              </a:rPr>
              <a:t> too much</a:t>
            </a:r>
            <a:r>
              <a:rPr lang="en-US" sz="3600" dirty="0">
                <a:solidFill>
                  <a:schemeClr val="accent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677112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980" y="645000"/>
            <a:ext cx="10781427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four sentences about your town/city using lots of/ a lot of, not enough, too many, too much.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A5A039-4A33-4B92-9F01-7E3EC3AA0F66}"/>
              </a:ext>
            </a:extLst>
          </p:cNvPr>
          <p:cNvSpPr txBox="1"/>
          <p:nvPr/>
        </p:nvSpPr>
        <p:spPr>
          <a:xfrm>
            <a:off x="872455" y="2231472"/>
            <a:ext cx="10754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u="sng" dirty="0">
                <a:solidFill>
                  <a:srgbClr val="0070C0"/>
                </a:solidFill>
              </a:rPr>
              <a:t>Example</a:t>
            </a:r>
            <a:r>
              <a:rPr lang="en-US" sz="3200" dirty="0">
                <a:solidFill>
                  <a:srgbClr val="0070C0"/>
                </a:solidFill>
              </a:rPr>
              <a:t>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There is lots of pollution in my city.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There is not enough fresh air.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There are too many vehicles.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There is too much noise during rush hours.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055" y="2082712"/>
            <a:ext cx="971762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quantifiers with countable and uncountable nouns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056" y="3900009"/>
            <a:ext cx="982668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Talking about life in the city and in the country.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458538" y="18355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458538" y="3081218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458538" y="432685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458538" y="5572499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458538" y="589936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120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the grammar point and make sentences using it.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8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14.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16 &amp; 17 SB)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</a:t>
            </a:r>
            <a:r>
              <a:rPr lang="en-US" sz="3600" i="1" dirty="0">
                <a:solidFill>
                  <a:srgbClr val="0070C0"/>
                </a:solidFill>
              </a:rPr>
              <a:t>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400" dirty="0">
                <a:solidFill>
                  <a:srgbClr val="0070C0"/>
                </a:solidFill>
              </a:rPr>
              <a:t>- practice and use </a:t>
            </a:r>
            <a:r>
              <a:rPr lang="en-US" sz="3400" i="1" dirty="0">
                <a:solidFill>
                  <a:srgbClr val="0070C0"/>
                </a:solidFill>
              </a:rPr>
              <a:t>quantifiers with countable and uncountable nouns </a:t>
            </a:r>
            <a:r>
              <a:rPr lang="en-US" sz="3400" dirty="0">
                <a:solidFill>
                  <a:srgbClr val="0070C0"/>
                </a:solidFill>
              </a:rPr>
              <a:t>correctly</a:t>
            </a:r>
            <a:r>
              <a:rPr lang="en-US" sz="3400" i="1" dirty="0">
                <a:solidFill>
                  <a:srgbClr val="0070C0"/>
                </a:solidFill>
              </a:rPr>
              <a:t> </a:t>
            </a:r>
            <a:r>
              <a:rPr lang="en-US" sz="3400" dirty="0">
                <a:solidFill>
                  <a:srgbClr val="0070C0"/>
                </a:solidFill>
              </a:rPr>
              <a:t>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161" y="638355"/>
            <a:ext cx="3167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</a:rPr>
              <a:t>Work in pairs.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6016" y="606294"/>
            <a:ext cx="8412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Put the words below in the correct column: countable and uncountable nouns.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384A84-02CE-4BD4-85AD-644DD8CE4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924801"/>
              </p:ext>
            </p:extLst>
          </p:nvPr>
        </p:nvGraphicFramePr>
        <p:xfrm>
          <a:off x="595619" y="3135695"/>
          <a:ext cx="10695964" cy="282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1180">
                  <a:extLst>
                    <a:ext uri="{9D8B030D-6E8A-4147-A177-3AD203B41FA5}">
                      <a16:colId xmlns:a16="http://schemas.microsoft.com/office/drawing/2014/main" val="1095525990"/>
                    </a:ext>
                  </a:extLst>
                </a:gridCol>
                <a:gridCol w="5304784">
                  <a:extLst>
                    <a:ext uri="{9D8B030D-6E8A-4147-A177-3AD203B41FA5}">
                      <a16:colId xmlns:a16="http://schemas.microsoft.com/office/drawing/2014/main" val="3249106739"/>
                    </a:ext>
                  </a:extLst>
                </a:gridCol>
              </a:tblGrid>
              <a:tr h="7791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Countable nouns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Uncountable nouns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09578"/>
                  </a:ext>
                </a:extLst>
              </a:tr>
              <a:tr h="1789663">
                <a:tc>
                  <a:txBody>
                    <a:bodyPr/>
                    <a:lstStyle/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938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97D172-44F0-4504-9384-21172C7CC279}"/>
              </a:ext>
            </a:extLst>
          </p:cNvPr>
          <p:cNvSpPr txBox="1"/>
          <p:nvPr/>
        </p:nvSpPr>
        <p:spPr>
          <a:xfrm>
            <a:off x="1377192" y="1838684"/>
            <a:ext cx="943761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Air, noise, facility, vehicle, pollution, entertainment, transportation, people, nature, peace, thing, car.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77435-1517-46F6-AF2B-E9CEF3D3B549}"/>
              </a:ext>
            </a:extLst>
          </p:cNvPr>
          <p:cNvSpPr txBox="1"/>
          <p:nvPr/>
        </p:nvSpPr>
        <p:spPr>
          <a:xfrm>
            <a:off x="1199625" y="3996127"/>
            <a:ext cx="4093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air, noise, pollution, entertainment, peace transportation, nature,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63091F-7D69-4269-BC5C-8E703C3557FA}"/>
              </a:ext>
            </a:extLst>
          </p:cNvPr>
          <p:cNvSpPr txBox="1"/>
          <p:nvPr/>
        </p:nvSpPr>
        <p:spPr>
          <a:xfrm>
            <a:off x="6585358" y="4029538"/>
            <a:ext cx="4093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facility, vehicle, people, thing, car</a:t>
            </a:r>
          </a:p>
        </p:txBody>
      </p:sp>
    </p:spTree>
    <p:extLst>
      <p:ext uri="{BB962C8B-B14F-4D97-AF65-F5344CB8AC3E}">
        <p14:creationId xmlns:p14="http://schemas.microsoft.com/office/powerpoint/2010/main" val="21455497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7AEDD7-BD32-4CA3-95AA-0C8BD5AA38C5}"/>
              </a:ext>
            </a:extLst>
          </p:cNvPr>
          <p:cNvSpPr/>
          <p:nvPr/>
        </p:nvSpPr>
        <p:spPr>
          <a:xfrm>
            <a:off x="3025629" y="1687933"/>
            <a:ext cx="68761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1. There are lots of people.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2. There is too much work to do.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3. There are too many cars on the road.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4. There isn't enough time to play.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BD8CA-32F3-4C24-A898-B35B9B372446}"/>
              </a:ext>
            </a:extLst>
          </p:cNvPr>
          <p:cNvSpPr txBox="1"/>
          <p:nvPr/>
        </p:nvSpPr>
        <p:spPr>
          <a:xfrm>
            <a:off x="1157681" y="704675"/>
            <a:ext cx="964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Underline quantifiers and circle the nouns after them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FB938C-4824-4EEC-9096-E45118737B15}"/>
              </a:ext>
            </a:extLst>
          </p:cNvPr>
          <p:cNvCxnSpPr/>
          <p:nvPr/>
        </p:nvCxnSpPr>
        <p:spPr>
          <a:xfrm>
            <a:off x="5259897" y="2382473"/>
            <a:ext cx="8976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E75461-A49D-4326-920A-53DEE2F53B95}"/>
              </a:ext>
            </a:extLst>
          </p:cNvPr>
          <p:cNvCxnSpPr>
            <a:cxnSpLocks/>
          </p:cNvCxnSpPr>
          <p:nvPr/>
        </p:nvCxnSpPr>
        <p:spPr>
          <a:xfrm>
            <a:off x="4941116" y="3113714"/>
            <a:ext cx="14890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039037-2220-4137-97C3-37E82845C192}"/>
              </a:ext>
            </a:extLst>
          </p:cNvPr>
          <p:cNvCxnSpPr>
            <a:cxnSpLocks/>
          </p:cNvCxnSpPr>
          <p:nvPr/>
        </p:nvCxnSpPr>
        <p:spPr>
          <a:xfrm>
            <a:off x="5259897" y="3860334"/>
            <a:ext cx="1435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BA4DBD-F2DD-4C5D-85A5-BCBD48D82D6D}"/>
              </a:ext>
            </a:extLst>
          </p:cNvPr>
          <p:cNvCxnSpPr>
            <a:cxnSpLocks/>
          </p:cNvCxnSpPr>
          <p:nvPr/>
        </p:nvCxnSpPr>
        <p:spPr>
          <a:xfrm>
            <a:off x="4655890" y="4590176"/>
            <a:ext cx="18875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263A2E22-57F2-42F2-878A-DFB771F34D3A}"/>
              </a:ext>
            </a:extLst>
          </p:cNvPr>
          <p:cNvSpPr/>
          <p:nvPr/>
        </p:nvSpPr>
        <p:spPr>
          <a:xfrm>
            <a:off x="6283354" y="1921079"/>
            <a:ext cx="1275127" cy="520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E1CC5A-81E0-4CD9-BE29-E61449F784E7}"/>
              </a:ext>
            </a:extLst>
          </p:cNvPr>
          <p:cNvSpPr/>
          <p:nvPr/>
        </p:nvSpPr>
        <p:spPr>
          <a:xfrm>
            <a:off x="6481894" y="2645861"/>
            <a:ext cx="970328" cy="520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373786-4B2B-499B-BAE2-A51F06E22539}"/>
              </a:ext>
            </a:extLst>
          </p:cNvPr>
          <p:cNvSpPr/>
          <p:nvPr/>
        </p:nvSpPr>
        <p:spPr>
          <a:xfrm>
            <a:off x="6764322" y="3404200"/>
            <a:ext cx="794159" cy="520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9CB1016-8A5B-4C12-A084-B6A96239C49B}"/>
              </a:ext>
            </a:extLst>
          </p:cNvPr>
          <p:cNvSpPr/>
          <p:nvPr/>
        </p:nvSpPr>
        <p:spPr>
          <a:xfrm>
            <a:off x="6588154" y="4086856"/>
            <a:ext cx="970327" cy="520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6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E38354-4A5F-4482-8494-8A5196C7EA93}"/>
              </a:ext>
            </a:extLst>
          </p:cNvPr>
          <p:cNvSpPr txBox="1"/>
          <p:nvPr/>
        </p:nvSpPr>
        <p:spPr>
          <a:xfrm>
            <a:off x="1191239" y="53928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Complete the rules with </a:t>
            </a:r>
            <a:r>
              <a:rPr lang="en-US" sz="3200" i="1" dirty="0">
                <a:solidFill>
                  <a:schemeClr val="accent5"/>
                </a:solidFill>
              </a:rPr>
              <a:t>lots of/ a lot of, not enough, are too many, is too much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418C6-6E4E-45ED-A5E8-64AF405FE4D6}"/>
              </a:ext>
            </a:extLst>
          </p:cNvPr>
          <p:cNvSpPr txBox="1"/>
          <p:nvPr/>
        </p:nvSpPr>
        <p:spPr>
          <a:xfrm>
            <a:off x="704675" y="1558754"/>
            <a:ext cx="10782650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………………………….means a large amount of something.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………………………….means the amount of something countable is more than you want.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………………………….means the amount of something uncountable is more than you want.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………………………….means the amount is less than you want.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6EEBEE-5C99-461A-94A5-6E7A0120CE2A}"/>
              </a:ext>
            </a:extLst>
          </p:cNvPr>
          <p:cNvSpPr txBox="1"/>
          <p:nvPr/>
        </p:nvSpPr>
        <p:spPr>
          <a:xfrm>
            <a:off x="1082180" y="1616506"/>
            <a:ext cx="276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lots of/a lot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A93CE-DDBD-46B6-B80F-217B5B12FF76}"/>
              </a:ext>
            </a:extLst>
          </p:cNvPr>
          <p:cNvSpPr txBox="1"/>
          <p:nvPr/>
        </p:nvSpPr>
        <p:spPr>
          <a:xfrm>
            <a:off x="1082180" y="2264081"/>
            <a:ext cx="276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 too many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169EA-F9F2-4E28-AFC3-129994160363}"/>
              </a:ext>
            </a:extLst>
          </p:cNvPr>
          <p:cNvSpPr txBox="1"/>
          <p:nvPr/>
        </p:nvSpPr>
        <p:spPr>
          <a:xfrm>
            <a:off x="1191239" y="3547480"/>
            <a:ext cx="276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too much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5B174E-A940-43BF-BE3C-A342352344A7}"/>
              </a:ext>
            </a:extLst>
          </p:cNvPr>
          <p:cNvSpPr txBox="1"/>
          <p:nvPr/>
        </p:nvSpPr>
        <p:spPr>
          <a:xfrm>
            <a:off x="1174463" y="4788315"/>
            <a:ext cx="276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 enough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FA639-C14E-4A47-A17D-E394D2E59D12}"/>
              </a:ext>
            </a:extLst>
          </p:cNvPr>
          <p:cNvSpPr txBox="1"/>
          <p:nvPr/>
        </p:nvSpPr>
        <p:spPr>
          <a:xfrm>
            <a:off x="251670" y="5580737"/>
            <a:ext cx="11325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Note</a:t>
            </a:r>
            <a:r>
              <a:rPr lang="en-US" sz="2800" dirty="0">
                <a:solidFill>
                  <a:srgbClr val="FF0000"/>
                </a:solidFill>
              </a:rPr>
              <a:t>: too many, too much, not enough have a negative meaning.</a:t>
            </a:r>
          </a:p>
        </p:txBody>
      </p:sp>
    </p:spTree>
    <p:extLst>
      <p:ext uri="{BB962C8B-B14F-4D97-AF65-F5344CB8AC3E}">
        <p14:creationId xmlns:p14="http://schemas.microsoft.com/office/powerpoint/2010/main" val="30068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925" y="750498"/>
            <a:ext cx="4873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>
                <a:solidFill>
                  <a:schemeClr val="accent5"/>
                </a:solidFill>
              </a:rPr>
              <a:t>Fill in the blanks.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69" y="1941745"/>
            <a:ext cx="4527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Listen and check your answers.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925" y="3686990"/>
            <a:ext cx="4640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Listen again and repeat.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F91F70-0BA9-4C5C-89FC-515225D62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446" y="499543"/>
            <a:ext cx="4993024" cy="58589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9F16C3-2B25-407F-B6F3-DFFA34D77244}"/>
              </a:ext>
            </a:extLst>
          </p:cNvPr>
          <p:cNvSpPr txBox="1"/>
          <p:nvPr/>
        </p:nvSpPr>
        <p:spPr>
          <a:xfrm>
            <a:off x="7919206" y="679218"/>
            <a:ext cx="1803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is too much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5C1168-BB82-4DC7-AFDC-2E72A4EFD5D9}"/>
              </a:ext>
            </a:extLst>
          </p:cNvPr>
          <p:cNvSpPr txBox="1"/>
          <p:nvPr/>
        </p:nvSpPr>
        <p:spPr>
          <a:xfrm>
            <a:off x="8875552" y="4187214"/>
            <a:ext cx="1643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lots of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B23A89-198E-4B10-ADB0-6DC817E31CB9}"/>
              </a:ext>
            </a:extLst>
          </p:cNvPr>
          <p:cNvSpPr txBox="1"/>
          <p:nvPr/>
        </p:nvSpPr>
        <p:spPr>
          <a:xfrm>
            <a:off x="7973736" y="4618101"/>
            <a:ext cx="12289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enough</a:t>
            </a:r>
          </a:p>
        </p:txBody>
      </p:sp>
      <p:pic>
        <p:nvPicPr>
          <p:cNvPr id="15" name="CD1 TRACK 17">
            <a:hlinkClick r:id="" action="ppaction://media"/>
            <a:extLst>
              <a:ext uri="{FF2B5EF4-FFF2-40B4-BE49-F238E27FC236}">
                <a16:creationId xmlns:a16="http://schemas.microsoft.com/office/drawing/2014/main" id="{4168B900-6F57-4636-B513-00BC552961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42683" y="2014665"/>
            <a:ext cx="609600" cy="609600"/>
          </a:xfrm>
          <a:prstGeom prst="rect">
            <a:avLst/>
          </a:prstGeom>
        </p:spPr>
      </p:pic>
      <p:pic>
        <p:nvPicPr>
          <p:cNvPr id="16" name="CD1 TRACK 17">
            <a:hlinkClick r:id="" action="ppaction://media"/>
            <a:extLst>
              <a:ext uri="{FF2B5EF4-FFF2-40B4-BE49-F238E27FC236}">
                <a16:creationId xmlns:a16="http://schemas.microsoft.com/office/drawing/2014/main" id="{06E22915-23B3-45E9-8B72-24D52CA812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0431" y="3793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0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/>
      <p:bldP spid="7" grpId="0"/>
      <p:bldP spid="8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850</Words>
  <Application>Microsoft Office PowerPoint</Application>
  <PresentationFormat>Widescreen</PresentationFormat>
  <Paragraphs>121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Administrator</cp:lastModifiedBy>
  <cp:revision>78</cp:revision>
  <dcterms:created xsi:type="dcterms:W3CDTF">2023-02-01T04:45:54Z</dcterms:created>
  <dcterms:modified xsi:type="dcterms:W3CDTF">2025-10-10T03:44:37Z</dcterms:modified>
</cp:coreProperties>
</file>