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 id="278" r:id="rId23"/>
    <p:sldId id="279" r:id="rId24"/>
    <p:sldId id="280" r:id="rId25"/>
    <p:sldId id="291" r:id="rId26"/>
    <p:sldId id="292" r:id="rId27"/>
    <p:sldId id="293" r:id="rId28"/>
    <p:sldId id="281" r:id="rId29"/>
    <p:sldId id="282" r:id="rId30"/>
    <p:sldId id="283" r:id="rId31"/>
    <p:sldId id="284" r:id="rId32"/>
    <p:sldId id="285" r:id="rId33"/>
    <p:sldId id="286" r:id="rId34"/>
    <p:sldId id="287" r:id="rId35"/>
    <p:sldId id="288" r:id="rId36"/>
    <p:sldId id="289" r:id="rId37"/>
    <p:sldId id="290"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439A441-BD30-4D1B-A981-D94F326D0BD9}"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413485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9A441-BD30-4D1B-A981-D94F326D0BD9}"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1486041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9A441-BD30-4D1B-A981-D94F326D0BD9}"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1570526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9A441-BD30-4D1B-A981-D94F326D0BD9}"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3776792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39A441-BD30-4D1B-A981-D94F326D0BD9}"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1070761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39A441-BD30-4D1B-A981-D94F326D0BD9}"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206640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39A441-BD30-4D1B-A981-D94F326D0BD9}"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3607565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39A441-BD30-4D1B-A981-D94F326D0BD9}"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198195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9A441-BD30-4D1B-A981-D94F326D0BD9}"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614274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39A441-BD30-4D1B-A981-D94F326D0BD9}"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215074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39A441-BD30-4D1B-A981-D94F326D0BD9}"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F1799-7C16-401F-9BD9-FF57A5921CB9}" type="slidenum">
              <a:rPr lang="en-US" smtClean="0"/>
              <a:t>‹#›</a:t>
            </a:fld>
            <a:endParaRPr lang="en-US"/>
          </a:p>
        </p:txBody>
      </p:sp>
    </p:spTree>
    <p:extLst>
      <p:ext uri="{BB962C8B-B14F-4D97-AF65-F5344CB8AC3E}">
        <p14:creationId xmlns:p14="http://schemas.microsoft.com/office/powerpoint/2010/main" val="398010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9A441-BD30-4D1B-A981-D94F326D0BD9}" type="datetimeFigureOut">
              <a:rPr lang="en-US" smtClean="0"/>
              <a:t>10/7/2025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F1799-7C16-401F-9BD9-FF57A5921CB9}" type="slidenum">
              <a:rPr lang="en-US" smtClean="0"/>
              <a:t>‹#›</a:t>
            </a:fld>
            <a:endParaRPr lang="en-US"/>
          </a:p>
        </p:txBody>
      </p:sp>
    </p:spTree>
    <p:extLst>
      <p:ext uri="{BB962C8B-B14F-4D97-AF65-F5344CB8AC3E}">
        <p14:creationId xmlns:p14="http://schemas.microsoft.com/office/powerpoint/2010/main" val="2339599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11.png"/></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524848" y="2547611"/>
            <a:ext cx="7382149" cy="1862048"/>
          </a:xfrm>
          <a:prstGeom prst="rect">
            <a:avLst/>
          </a:prstGeom>
          <a:noFill/>
        </p:spPr>
        <p:txBody>
          <a:bodyPr wrap="none" lIns="91440" tIns="45720" rIns="91440" bIns="45720">
            <a:spAutoFit/>
          </a:bodyPr>
          <a:lstStyle/>
          <a:p>
            <a:pPr algn="ctr"/>
            <a:r>
              <a:rPr lang="en-US" sz="11500" b="0" cap="none" spc="0" dirty="0">
                <a:ln w="0"/>
                <a:solidFill>
                  <a:schemeClr val="tx1"/>
                </a:solidFill>
                <a:effectLst>
                  <a:outerShdw blurRad="38100" dist="19050" dir="2700000" algn="tl" rotWithShape="0">
                    <a:schemeClr val="dk1">
                      <a:alpha val="40000"/>
                    </a:schemeClr>
                  </a:outerShdw>
                </a:effectLst>
              </a:rPr>
              <a:t>KHỞI ĐỘNG</a:t>
            </a:r>
          </a:p>
        </p:txBody>
      </p:sp>
    </p:spTree>
    <p:extLst>
      <p:ext uri="{BB962C8B-B14F-4D97-AF65-F5344CB8AC3E}">
        <p14:creationId xmlns:p14="http://schemas.microsoft.com/office/powerpoint/2010/main" val="25614337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696691" y="955964"/>
            <a:ext cx="2258311" cy="707886"/>
          </a:xfrm>
          <a:prstGeom prst="rect">
            <a:avLst/>
          </a:prstGeom>
          <a:noFill/>
        </p:spPr>
        <p:txBody>
          <a:bodyPr wrap="none" rtlCol="0">
            <a:spAutoFit/>
          </a:bodyPr>
          <a:lstStyle/>
          <a:p>
            <a:r>
              <a:rPr lang="en-US" sz="4000" b="1" dirty="0"/>
              <a:t>KẾT LUẬN</a:t>
            </a:r>
          </a:p>
        </p:txBody>
      </p:sp>
      <p:sp>
        <p:nvSpPr>
          <p:cNvPr id="3" name="Rectangle 2"/>
          <p:cNvSpPr/>
          <p:nvPr/>
        </p:nvSpPr>
        <p:spPr>
          <a:xfrm>
            <a:off x="1109273" y="2112895"/>
            <a:ext cx="10223291" cy="1384995"/>
          </a:xfrm>
          <a:prstGeom prst="rect">
            <a:avLst/>
          </a:prstGeom>
        </p:spPr>
        <p:txBody>
          <a:bodyPr wrap="square">
            <a:spAutoFit/>
          </a:bodyPr>
          <a:lstStyle/>
          <a:p>
            <a:r>
              <a:rPr lang="vi-VN" sz="2800" dirty="0">
                <a:solidFill>
                  <a:srgbClr val="000000"/>
                </a:solidFill>
                <a:latin typeface="Open Sans"/>
              </a:rPr>
              <a:t>- Truyền thống gia đình, dòng họ là những giá trị tốt đẹp mà gia đình, dòng họ đã tạo ra, được lưu truyền, phát huy từ thế hệ này sang thế hệ khác.</a:t>
            </a:r>
            <a:endParaRPr lang="en-US" sz="2800" dirty="0"/>
          </a:p>
        </p:txBody>
      </p:sp>
      <p:sp>
        <p:nvSpPr>
          <p:cNvPr id="4" name="Rectangle 3"/>
          <p:cNvSpPr/>
          <p:nvPr/>
        </p:nvSpPr>
        <p:spPr>
          <a:xfrm>
            <a:off x="1109273" y="3674371"/>
            <a:ext cx="10223291" cy="1815882"/>
          </a:xfrm>
          <a:prstGeom prst="rect">
            <a:avLst/>
          </a:prstGeom>
        </p:spPr>
        <p:txBody>
          <a:bodyPr wrap="square">
            <a:spAutoFit/>
          </a:bodyPr>
          <a:lstStyle/>
          <a:p>
            <a:r>
              <a:rPr lang="en-US" sz="2800" dirty="0">
                <a:solidFill>
                  <a:srgbClr val="000000"/>
                </a:solidFill>
                <a:latin typeface="Open Sans"/>
              </a:rPr>
              <a:t>- G</a:t>
            </a:r>
            <a:r>
              <a:rPr lang="vi-VN" sz="2800" dirty="0">
                <a:solidFill>
                  <a:srgbClr val="000000"/>
                </a:solidFill>
                <a:latin typeface="Open Sans"/>
              </a:rPr>
              <a:t>ia đình, dòng họ Việt Nam</a:t>
            </a:r>
            <a:r>
              <a:rPr lang="en-US" sz="2800" dirty="0">
                <a:solidFill>
                  <a:srgbClr val="000000"/>
                </a:solidFill>
                <a:latin typeface="Open Sans"/>
              </a:rPr>
              <a:t> </a:t>
            </a:r>
            <a:r>
              <a:rPr lang="en-US" sz="2800" dirty="0" err="1">
                <a:solidFill>
                  <a:srgbClr val="000000"/>
                </a:solidFill>
                <a:latin typeface="Open Sans"/>
              </a:rPr>
              <a:t>cần</a:t>
            </a:r>
            <a:r>
              <a:rPr lang="en-US" sz="2800" dirty="0">
                <a:solidFill>
                  <a:srgbClr val="000000"/>
                </a:solidFill>
                <a:latin typeface="Open Sans"/>
              </a:rPr>
              <a:t> </a:t>
            </a:r>
            <a:r>
              <a:rPr lang="vi-VN" sz="2800" dirty="0">
                <a:solidFill>
                  <a:srgbClr val="000000"/>
                </a:solidFill>
                <a:latin typeface="Open Sans"/>
              </a:rPr>
              <a:t>có</a:t>
            </a:r>
            <a:r>
              <a:rPr lang="en-US" sz="2800" dirty="0">
                <a:solidFill>
                  <a:srgbClr val="000000"/>
                </a:solidFill>
                <a:latin typeface="Open Sans"/>
              </a:rPr>
              <a:t> </a:t>
            </a:r>
            <a:r>
              <a:rPr lang="en-US" sz="2800" dirty="0" err="1">
                <a:solidFill>
                  <a:srgbClr val="000000"/>
                </a:solidFill>
                <a:latin typeface="Open Sans"/>
              </a:rPr>
              <a:t>một</a:t>
            </a:r>
            <a:r>
              <a:rPr lang="vi-VN" sz="2800" dirty="0">
                <a:solidFill>
                  <a:srgbClr val="000000"/>
                </a:solidFill>
                <a:latin typeface="Open Sans"/>
              </a:rPr>
              <a:t> truyền thống </a:t>
            </a:r>
            <a:r>
              <a:rPr lang="en-US" sz="2800" dirty="0" err="1">
                <a:solidFill>
                  <a:srgbClr val="000000"/>
                </a:solidFill>
                <a:latin typeface="Open Sans"/>
              </a:rPr>
              <a:t>tiêu</a:t>
            </a:r>
            <a:r>
              <a:rPr lang="en-US" sz="2800" dirty="0">
                <a:solidFill>
                  <a:srgbClr val="000000"/>
                </a:solidFill>
                <a:latin typeface="Open Sans"/>
              </a:rPr>
              <a:t> </a:t>
            </a:r>
            <a:r>
              <a:rPr lang="en-US" sz="2800" dirty="0" err="1">
                <a:solidFill>
                  <a:srgbClr val="000000"/>
                </a:solidFill>
                <a:latin typeface="Open Sans"/>
              </a:rPr>
              <a:t>biểu</a:t>
            </a:r>
            <a:r>
              <a:rPr lang="en-US" sz="2800" dirty="0">
                <a:solidFill>
                  <a:srgbClr val="000000"/>
                </a:solidFill>
                <a:latin typeface="Open Sans"/>
              </a:rPr>
              <a:t> </a:t>
            </a:r>
            <a:r>
              <a:rPr lang="en-US" sz="2800" dirty="0" err="1">
                <a:solidFill>
                  <a:srgbClr val="000000"/>
                </a:solidFill>
                <a:latin typeface="Open Sans"/>
              </a:rPr>
              <a:t>như</a:t>
            </a:r>
            <a:r>
              <a:rPr lang="vi-VN" sz="2800" dirty="0">
                <a:solidFill>
                  <a:srgbClr val="000000"/>
                </a:solidFill>
                <a:latin typeface="Open Sans"/>
              </a:rPr>
              <a:t>: yêu nước, yêu thương con người, hiếu </a:t>
            </a:r>
            <a:r>
              <a:rPr lang="en-US" sz="2800" dirty="0" err="1">
                <a:solidFill>
                  <a:srgbClr val="000000"/>
                </a:solidFill>
                <a:latin typeface="Open Sans"/>
              </a:rPr>
              <a:t>học</a:t>
            </a:r>
            <a:r>
              <a:rPr lang="vi-VN" sz="2800" dirty="0">
                <a:solidFill>
                  <a:srgbClr val="000000"/>
                </a:solidFill>
                <a:latin typeface="Open Sans"/>
              </a:rPr>
              <a:t>, cần cù lao động, </a:t>
            </a:r>
            <a:r>
              <a:rPr lang="en-US" sz="2800" dirty="0" err="1">
                <a:solidFill>
                  <a:srgbClr val="000000"/>
                </a:solidFill>
                <a:latin typeface="Open Sans"/>
              </a:rPr>
              <a:t>các</a:t>
            </a:r>
            <a:r>
              <a:rPr lang="vi-VN" sz="2800" dirty="0">
                <a:solidFill>
                  <a:srgbClr val="000000"/>
                </a:solidFill>
                <a:latin typeface="Open Sans"/>
              </a:rPr>
              <a:t> nghề truyền thống…</a:t>
            </a:r>
            <a:r>
              <a:rPr lang="en-US" sz="2800" dirty="0">
                <a:solidFill>
                  <a:srgbClr val="000000"/>
                </a:solidFill>
                <a:latin typeface="Open Sans"/>
              </a:rPr>
              <a:t> </a:t>
            </a:r>
            <a:r>
              <a:rPr lang="en-US" sz="2800" dirty="0" err="1">
                <a:solidFill>
                  <a:srgbClr val="000000"/>
                </a:solidFill>
                <a:latin typeface="Open Sans"/>
              </a:rPr>
              <a:t>được</a:t>
            </a:r>
            <a:r>
              <a:rPr lang="en-US" sz="2800" dirty="0">
                <a:solidFill>
                  <a:srgbClr val="000000"/>
                </a:solidFill>
                <a:latin typeface="Open Sans"/>
              </a:rPr>
              <a:t> </a:t>
            </a:r>
            <a:r>
              <a:rPr lang="en-US" sz="2800" dirty="0" err="1">
                <a:solidFill>
                  <a:srgbClr val="000000"/>
                </a:solidFill>
                <a:latin typeface="Open Sans"/>
              </a:rPr>
              <a:t>lưu</a:t>
            </a:r>
            <a:r>
              <a:rPr lang="en-US" sz="2800" dirty="0">
                <a:solidFill>
                  <a:srgbClr val="000000"/>
                </a:solidFill>
                <a:latin typeface="Open Sans"/>
              </a:rPr>
              <a:t> </a:t>
            </a:r>
            <a:r>
              <a:rPr lang="en-US" sz="2800" dirty="0" err="1">
                <a:solidFill>
                  <a:srgbClr val="000000"/>
                </a:solidFill>
                <a:latin typeface="Open Sans"/>
              </a:rPr>
              <a:t>giữ</a:t>
            </a:r>
            <a:r>
              <a:rPr lang="en-US" sz="2800" dirty="0">
                <a:solidFill>
                  <a:srgbClr val="000000"/>
                </a:solidFill>
                <a:latin typeface="Open Sans"/>
              </a:rPr>
              <a:t>, </a:t>
            </a:r>
            <a:r>
              <a:rPr lang="en-US" sz="2800" dirty="0" err="1">
                <a:solidFill>
                  <a:srgbClr val="000000"/>
                </a:solidFill>
                <a:latin typeface="Open Sans"/>
              </a:rPr>
              <a:t>tiếp</a:t>
            </a:r>
            <a:r>
              <a:rPr lang="en-US" sz="2800" dirty="0">
                <a:solidFill>
                  <a:srgbClr val="000000"/>
                </a:solidFill>
                <a:latin typeface="Open Sans"/>
              </a:rPr>
              <a:t> </a:t>
            </a:r>
            <a:r>
              <a:rPr lang="en-US" sz="2800" dirty="0" err="1">
                <a:solidFill>
                  <a:srgbClr val="000000"/>
                </a:solidFill>
                <a:latin typeface="Open Sans"/>
              </a:rPr>
              <a:t>nối</a:t>
            </a:r>
            <a:r>
              <a:rPr lang="en-US" sz="2800" dirty="0">
                <a:solidFill>
                  <a:srgbClr val="000000"/>
                </a:solidFill>
                <a:latin typeface="Open Sans"/>
              </a:rPr>
              <a:t> </a:t>
            </a:r>
            <a:r>
              <a:rPr lang="en-US" sz="2800" dirty="0" err="1">
                <a:solidFill>
                  <a:srgbClr val="000000"/>
                </a:solidFill>
                <a:latin typeface="Open Sans"/>
              </a:rPr>
              <a:t>và</a:t>
            </a:r>
            <a:r>
              <a:rPr lang="en-US" sz="2800" dirty="0">
                <a:solidFill>
                  <a:srgbClr val="000000"/>
                </a:solidFill>
                <a:latin typeface="Open Sans"/>
              </a:rPr>
              <a:t> </a:t>
            </a:r>
            <a:r>
              <a:rPr lang="en-US" sz="2800" dirty="0" err="1">
                <a:solidFill>
                  <a:srgbClr val="000000"/>
                </a:solidFill>
                <a:latin typeface="Open Sans"/>
              </a:rPr>
              <a:t>phát</a:t>
            </a:r>
            <a:r>
              <a:rPr lang="en-US" sz="2800" dirty="0">
                <a:solidFill>
                  <a:srgbClr val="000000"/>
                </a:solidFill>
                <a:latin typeface="Open Sans"/>
              </a:rPr>
              <a:t> </a:t>
            </a:r>
            <a:r>
              <a:rPr lang="en-US" sz="2800" dirty="0" err="1">
                <a:solidFill>
                  <a:srgbClr val="000000"/>
                </a:solidFill>
                <a:latin typeface="Open Sans"/>
              </a:rPr>
              <a:t>huy</a:t>
            </a:r>
            <a:r>
              <a:rPr lang="en-US" sz="2800" dirty="0">
                <a:solidFill>
                  <a:srgbClr val="000000"/>
                </a:solidFill>
                <a:latin typeface="Open Sans"/>
              </a:rPr>
              <a:t> qua </a:t>
            </a:r>
            <a:r>
              <a:rPr lang="en-US" sz="2800" dirty="0" err="1">
                <a:solidFill>
                  <a:srgbClr val="000000"/>
                </a:solidFill>
                <a:latin typeface="Open Sans"/>
              </a:rPr>
              <a:t>nhiều</a:t>
            </a:r>
            <a:r>
              <a:rPr lang="en-US" sz="2800" dirty="0">
                <a:solidFill>
                  <a:srgbClr val="000000"/>
                </a:solidFill>
                <a:latin typeface="Open Sans"/>
              </a:rPr>
              <a:t> </a:t>
            </a:r>
            <a:r>
              <a:rPr lang="en-US" sz="2800" dirty="0" err="1">
                <a:solidFill>
                  <a:srgbClr val="000000"/>
                </a:solidFill>
                <a:latin typeface="Open Sans"/>
              </a:rPr>
              <a:t>thế</a:t>
            </a:r>
            <a:r>
              <a:rPr lang="en-US" sz="2800" dirty="0">
                <a:solidFill>
                  <a:srgbClr val="000000"/>
                </a:solidFill>
                <a:latin typeface="Open Sans"/>
              </a:rPr>
              <a:t> </a:t>
            </a:r>
            <a:r>
              <a:rPr lang="en-US" sz="2800" dirty="0" err="1">
                <a:solidFill>
                  <a:srgbClr val="000000"/>
                </a:solidFill>
                <a:latin typeface="Open Sans"/>
              </a:rPr>
              <a:t>hệ</a:t>
            </a:r>
            <a:r>
              <a:rPr lang="en-US" sz="2800" dirty="0">
                <a:solidFill>
                  <a:srgbClr val="000000"/>
                </a:solidFill>
                <a:latin typeface="Open Sans"/>
              </a:rPr>
              <a:t>.</a:t>
            </a:r>
            <a:endParaRPr lang="en-US" sz="2800" dirty="0"/>
          </a:p>
        </p:txBody>
      </p:sp>
    </p:spTree>
    <p:extLst>
      <p:ext uri="{BB962C8B-B14F-4D97-AF65-F5344CB8AC3E}">
        <p14:creationId xmlns:p14="http://schemas.microsoft.com/office/powerpoint/2010/main" val="3724745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777951" y="836043"/>
            <a:ext cx="6620882" cy="1323439"/>
          </a:xfrm>
          <a:prstGeom prst="rect">
            <a:avLst/>
          </a:prstGeom>
          <a:noFill/>
        </p:spPr>
        <p:txBody>
          <a:bodyPr wrap="square" rtlCol="0">
            <a:spAutoFit/>
          </a:bodyPr>
          <a:lstStyle/>
          <a:p>
            <a:pPr algn="ctr"/>
            <a:r>
              <a:rPr lang="en-US" sz="4000" b="1" dirty="0" err="1"/>
              <a:t>Một</a:t>
            </a:r>
            <a:r>
              <a:rPr lang="en-US" sz="4000" b="1" dirty="0"/>
              <a:t> </a:t>
            </a:r>
            <a:r>
              <a:rPr lang="en-US" sz="4000" b="1" dirty="0" err="1"/>
              <a:t>số</a:t>
            </a:r>
            <a:r>
              <a:rPr lang="en-US" sz="4000" b="1" dirty="0"/>
              <a:t> </a:t>
            </a:r>
            <a:r>
              <a:rPr lang="en-US" sz="4000" b="1" dirty="0" err="1"/>
              <a:t>hình</a:t>
            </a:r>
            <a:r>
              <a:rPr lang="en-US" sz="4000" b="1" dirty="0"/>
              <a:t> </a:t>
            </a:r>
            <a:r>
              <a:rPr lang="en-US" sz="4000" b="1" dirty="0" err="1"/>
              <a:t>ảnh</a:t>
            </a:r>
            <a:r>
              <a:rPr lang="en-US" sz="4000" b="1" dirty="0"/>
              <a:t> </a:t>
            </a:r>
            <a:r>
              <a:rPr lang="en-US" sz="4000" b="1" dirty="0" err="1"/>
              <a:t>về</a:t>
            </a:r>
            <a:r>
              <a:rPr lang="en-US" sz="4000" b="1" dirty="0"/>
              <a:t> </a:t>
            </a:r>
            <a:r>
              <a:rPr lang="en-US" sz="4000" b="1" dirty="0" err="1"/>
              <a:t>truyền</a:t>
            </a:r>
            <a:r>
              <a:rPr lang="en-US" sz="4000" b="1" dirty="0"/>
              <a:t> </a:t>
            </a:r>
            <a:r>
              <a:rPr lang="en-US" sz="4000" b="1" dirty="0" err="1"/>
              <a:t>thống</a:t>
            </a:r>
            <a:r>
              <a:rPr lang="en-US" sz="4000" b="1" dirty="0"/>
              <a:t> </a:t>
            </a:r>
            <a:r>
              <a:rPr lang="en-US" sz="4000" b="1" dirty="0" err="1"/>
              <a:t>gia</a:t>
            </a:r>
            <a:r>
              <a:rPr lang="en-US" sz="4000" b="1" dirty="0"/>
              <a:t> </a:t>
            </a:r>
            <a:r>
              <a:rPr lang="en-US" sz="4000" b="1" dirty="0" err="1"/>
              <a:t>đình</a:t>
            </a:r>
            <a:r>
              <a:rPr lang="en-US" sz="4000" b="1" dirty="0"/>
              <a:t>, </a:t>
            </a:r>
            <a:r>
              <a:rPr lang="en-US" sz="4000" b="1" dirty="0" err="1"/>
              <a:t>dòng</a:t>
            </a:r>
            <a:r>
              <a:rPr lang="en-US" sz="4000" b="1" dirty="0"/>
              <a:t> </a:t>
            </a:r>
            <a:r>
              <a:rPr lang="en-US" sz="4000" b="1" dirty="0" err="1"/>
              <a:t>họ</a:t>
            </a:r>
            <a:endParaRPr lang="en-US" sz="4000" b="1" dirty="0"/>
          </a:p>
        </p:txBody>
      </p:sp>
      <p:sp>
        <p:nvSpPr>
          <p:cNvPr id="5" name="AutoShape 2" descr="Huỳnh Quốc Thắng. Giáo dục truyền thống gia đình, dòng họ qua gia phả phải  được quan tâm đúng mứ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descr="Cháu-chắt-chút-chít và các tên gọi thứ bậc truyền thống trong gia đình  người Việt xưa và n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5712" y="2159482"/>
            <a:ext cx="4508344" cy="300556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535712" y="5366479"/>
            <a:ext cx="4594327" cy="830997"/>
          </a:xfrm>
          <a:prstGeom prst="rect">
            <a:avLst/>
          </a:prstGeom>
          <a:noFill/>
        </p:spPr>
        <p:txBody>
          <a:bodyPr wrap="square" rtlCol="0">
            <a:spAutoFit/>
          </a:bodyPr>
          <a:lstStyle/>
          <a:p>
            <a:r>
              <a:rPr lang="en-US" sz="2400" dirty="0" err="1"/>
              <a:t>Truyền</a:t>
            </a:r>
            <a:r>
              <a:rPr lang="en-US" sz="2400" dirty="0"/>
              <a:t> </a:t>
            </a:r>
            <a:r>
              <a:rPr lang="en-US" sz="2400" dirty="0" err="1"/>
              <a:t>thống</a:t>
            </a:r>
            <a:r>
              <a:rPr lang="en-US" sz="2400" dirty="0"/>
              <a:t> </a:t>
            </a:r>
            <a:r>
              <a:rPr lang="en-US" sz="2400" dirty="0" err="1"/>
              <a:t>thăm</a:t>
            </a:r>
            <a:r>
              <a:rPr lang="en-US" sz="2400" dirty="0"/>
              <a:t> </a:t>
            </a:r>
            <a:r>
              <a:rPr lang="en-US" sz="2400" dirty="0" err="1"/>
              <a:t>hỏi</a:t>
            </a:r>
            <a:r>
              <a:rPr lang="en-US" sz="2400" dirty="0"/>
              <a:t>, </a:t>
            </a:r>
            <a:r>
              <a:rPr lang="en-US" sz="2400" dirty="0" err="1"/>
              <a:t>chúc</a:t>
            </a:r>
            <a:r>
              <a:rPr lang="en-US" sz="2400" dirty="0"/>
              <a:t> </a:t>
            </a:r>
            <a:r>
              <a:rPr lang="en-US" sz="2400" dirty="0" err="1"/>
              <a:t>tết</a:t>
            </a:r>
            <a:r>
              <a:rPr lang="en-US" sz="2400" dirty="0"/>
              <a:t> </a:t>
            </a:r>
            <a:r>
              <a:rPr lang="en-US" sz="2400" dirty="0" err="1"/>
              <a:t>ông</a:t>
            </a:r>
            <a:r>
              <a:rPr lang="en-US" sz="2400" dirty="0"/>
              <a:t> </a:t>
            </a:r>
            <a:r>
              <a:rPr lang="en-US" sz="2400" dirty="0" err="1"/>
              <a:t>bà</a:t>
            </a:r>
            <a:r>
              <a:rPr lang="en-US" sz="2400" dirty="0"/>
              <a:t>, </a:t>
            </a:r>
            <a:r>
              <a:rPr lang="en-US" sz="2400" dirty="0" err="1"/>
              <a:t>bố</a:t>
            </a:r>
            <a:r>
              <a:rPr lang="en-US" sz="2400" dirty="0"/>
              <a:t> </a:t>
            </a:r>
            <a:r>
              <a:rPr lang="en-US" sz="2400" dirty="0" err="1"/>
              <a:t>mẹ</a:t>
            </a:r>
            <a:endParaRPr lang="en-US" sz="2400" dirty="0"/>
          </a:p>
        </p:txBody>
      </p:sp>
      <p:pic>
        <p:nvPicPr>
          <p:cNvPr id="1028" name="Picture 4" descr="Hình ảnh gia đình 5 thế hệ khiến nhiều người ngưỡng mộ"/>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4065" y="2195026"/>
            <a:ext cx="4186597" cy="313590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494065" y="5366479"/>
            <a:ext cx="4594327" cy="830997"/>
          </a:xfrm>
          <a:prstGeom prst="rect">
            <a:avLst/>
          </a:prstGeom>
          <a:noFill/>
        </p:spPr>
        <p:txBody>
          <a:bodyPr wrap="square" rtlCol="0">
            <a:spAutoFit/>
          </a:bodyPr>
          <a:lstStyle/>
          <a:p>
            <a:r>
              <a:rPr lang="en-US" sz="2400" dirty="0" err="1"/>
              <a:t>Đại</a:t>
            </a:r>
            <a:r>
              <a:rPr lang="en-US" sz="2400" dirty="0"/>
              <a:t> </a:t>
            </a:r>
            <a:r>
              <a:rPr lang="en-US" sz="2400" dirty="0" err="1"/>
              <a:t>gia</a:t>
            </a:r>
            <a:r>
              <a:rPr lang="en-US" sz="2400" dirty="0"/>
              <a:t> </a:t>
            </a:r>
            <a:r>
              <a:rPr lang="en-US" sz="2400" dirty="0" err="1"/>
              <a:t>đình</a:t>
            </a:r>
            <a:r>
              <a:rPr lang="en-US" sz="2400" dirty="0"/>
              <a:t> </a:t>
            </a:r>
            <a:r>
              <a:rPr lang="en-US" sz="2400" dirty="0" err="1"/>
              <a:t>hạnh</a:t>
            </a:r>
            <a:r>
              <a:rPr lang="en-US" sz="2400" dirty="0"/>
              <a:t> </a:t>
            </a:r>
            <a:r>
              <a:rPr lang="en-US" sz="2400" dirty="0" err="1"/>
              <a:t>phúc</a:t>
            </a:r>
            <a:r>
              <a:rPr lang="en-US" sz="2400" dirty="0"/>
              <a:t> </a:t>
            </a:r>
            <a:r>
              <a:rPr lang="en-US" sz="2400" dirty="0" err="1"/>
              <a:t>với</a:t>
            </a:r>
            <a:r>
              <a:rPr lang="en-US" sz="2400" dirty="0"/>
              <a:t> </a:t>
            </a:r>
            <a:r>
              <a:rPr lang="en-US" sz="2400" dirty="0" err="1"/>
              <a:t>nhiều</a:t>
            </a:r>
            <a:r>
              <a:rPr lang="en-US" sz="2400" dirty="0"/>
              <a:t> </a:t>
            </a:r>
            <a:r>
              <a:rPr lang="en-US" sz="2400" dirty="0" err="1"/>
              <a:t>thế</a:t>
            </a:r>
            <a:r>
              <a:rPr lang="en-US" sz="2400" dirty="0"/>
              <a:t> </a:t>
            </a:r>
            <a:r>
              <a:rPr lang="en-US" sz="2400" dirty="0" err="1"/>
              <a:t>hệ</a:t>
            </a:r>
            <a:endParaRPr lang="en-US" sz="2400" dirty="0"/>
          </a:p>
        </p:txBody>
      </p:sp>
    </p:spTree>
    <p:extLst>
      <p:ext uri="{BB962C8B-B14F-4D97-AF65-F5344CB8AC3E}">
        <p14:creationId xmlns:p14="http://schemas.microsoft.com/office/powerpoint/2010/main" val="281010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Effect transition="in" filter="barn(inVertical)">
                                      <p:cBhvr>
                                        <p:cTn id="14" dur="500"/>
                                        <p:tgtEl>
                                          <p:spTgt spid="102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1026"/>
                                        </p:tgtEl>
                                        <p:attrNameLst>
                                          <p:attrName>style.visibility</p:attrName>
                                        </p:attrNameLst>
                                      </p:cBhvr>
                                      <p:to>
                                        <p:strVal val="visible"/>
                                      </p:to>
                                    </p:set>
                                    <p:animEffect transition="in" filter="randombar(horizontal)">
                                      <p:cBhvr>
                                        <p:cTn id="24" dur="500"/>
                                        <p:tgtEl>
                                          <p:spTgt spid="1026"/>
                                        </p:tgtEl>
                                      </p:cBhvr>
                                    </p:animEffect>
                                  </p:childTnLst>
                                </p:cTn>
                              </p:par>
                            </p:childTnLst>
                          </p:cTn>
                        </p:par>
                      </p:childTnLst>
                    </p:cTn>
                  </p:par>
                  <p:par>
                    <p:cTn id="25" fill="hold">
                      <p:stCondLst>
                        <p:cond delay="indefinite"/>
                      </p:stCondLst>
                      <p:childTnLst>
                        <p:par>
                          <p:cTn id="26" fill="hold">
                            <p:stCondLst>
                              <p:cond delay="0"/>
                            </p:stCondLst>
                            <p:childTnLst>
                              <p:par>
                                <p:cTn id="27" presetID="45"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2000"/>
                                        <p:tgtEl>
                                          <p:spTgt spid="3"/>
                                        </p:tgtEl>
                                      </p:cBhvr>
                                    </p:animEffect>
                                    <p:anim calcmode="lin" valueType="num">
                                      <p:cBhvr>
                                        <p:cTn id="30" dur="2000" fill="hold"/>
                                        <p:tgtEl>
                                          <p:spTgt spid="3"/>
                                        </p:tgtEl>
                                        <p:attrNameLst>
                                          <p:attrName>ppt_w</p:attrName>
                                        </p:attrNameLst>
                                      </p:cBhvr>
                                      <p:tavLst>
                                        <p:tav tm="0" fmla="#ppt_w*sin(2.5*pi*$)">
                                          <p:val>
                                            <p:fltVal val="0"/>
                                          </p:val>
                                        </p:tav>
                                        <p:tav tm="100000">
                                          <p:val>
                                            <p:fltVal val="1"/>
                                          </p:val>
                                        </p:tav>
                                      </p:tavLst>
                                    </p:anim>
                                    <p:anim calcmode="lin" valueType="num">
                                      <p:cBhvr>
                                        <p:cTn id="31"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64499" y="749508"/>
            <a:ext cx="7874463" cy="584775"/>
          </a:xfrm>
          <a:prstGeom prst="rect">
            <a:avLst/>
          </a:prstGeom>
          <a:noFill/>
        </p:spPr>
        <p:txBody>
          <a:bodyPr wrap="none" rtlCol="0">
            <a:spAutoFit/>
          </a:bodyPr>
          <a:lstStyle/>
          <a:p>
            <a:r>
              <a:rPr lang="en-US" sz="3200" b="1" dirty="0"/>
              <a:t>2. Ý </a:t>
            </a:r>
            <a:r>
              <a:rPr lang="en-US" sz="3200" b="1" dirty="0" err="1"/>
              <a:t>nghĩa</a:t>
            </a:r>
            <a:r>
              <a:rPr lang="en-US" sz="3200" b="1" dirty="0"/>
              <a:t> </a:t>
            </a:r>
            <a:r>
              <a:rPr lang="en-US" sz="3200" b="1" dirty="0" err="1"/>
              <a:t>của</a:t>
            </a:r>
            <a:r>
              <a:rPr lang="en-US" sz="3200" b="1" dirty="0"/>
              <a:t> </a:t>
            </a:r>
            <a:r>
              <a:rPr lang="en-US" sz="3200" b="1" dirty="0" err="1"/>
              <a:t>truyền</a:t>
            </a:r>
            <a:r>
              <a:rPr lang="en-US" sz="3200" b="1" dirty="0"/>
              <a:t> </a:t>
            </a:r>
            <a:r>
              <a:rPr lang="en-US" sz="3200" b="1" dirty="0" err="1"/>
              <a:t>thống</a:t>
            </a:r>
            <a:r>
              <a:rPr lang="en-US" sz="3200" b="1" dirty="0"/>
              <a:t> </a:t>
            </a:r>
            <a:r>
              <a:rPr lang="en-US" sz="3200" b="1" dirty="0" err="1"/>
              <a:t>gia</a:t>
            </a:r>
            <a:r>
              <a:rPr lang="en-US" sz="3200" b="1" dirty="0"/>
              <a:t> </a:t>
            </a:r>
            <a:r>
              <a:rPr lang="en-US" sz="3200" b="1" dirty="0" err="1"/>
              <a:t>đình</a:t>
            </a:r>
            <a:r>
              <a:rPr lang="en-US" sz="3200" b="1" dirty="0"/>
              <a:t>, </a:t>
            </a:r>
            <a:r>
              <a:rPr lang="en-US" sz="3200" b="1" dirty="0" err="1"/>
              <a:t>dòng</a:t>
            </a:r>
            <a:r>
              <a:rPr lang="en-US" sz="3200" b="1" dirty="0"/>
              <a:t> </a:t>
            </a:r>
            <a:r>
              <a:rPr lang="en-US" sz="3200" b="1" dirty="0" err="1"/>
              <a:t>họ</a:t>
            </a:r>
            <a:endParaRPr lang="en-US" sz="3200" b="1" dirty="0"/>
          </a:p>
        </p:txBody>
      </p:sp>
      <p:sp>
        <p:nvSpPr>
          <p:cNvPr id="3" name="TextBox 2"/>
          <p:cNvSpPr txBox="1"/>
          <p:nvPr/>
        </p:nvSpPr>
        <p:spPr>
          <a:xfrm>
            <a:off x="2638269" y="1499016"/>
            <a:ext cx="7530651" cy="523220"/>
          </a:xfrm>
          <a:prstGeom prst="rect">
            <a:avLst/>
          </a:prstGeom>
          <a:noFill/>
        </p:spPr>
        <p:txBody>
          <a:bodyPr wrap="none" rtlCol="0">
            <a:spAutoFit/>
          </a:bodyPr>
          <a:lstStyle/>
          <a:p>
            <a:r>
              <a:rPr lang="en-US" sz="2800" b="1" dirty="0" err="1"/>
              <a:t>Đọc</a:t>
            </a:r>
            <a:r>
              <a:rPr lang="en-US" sz="2800" b="1" dirty="0"/>
              <a:t> </a:t>
            </a:r>
            <a:r>
              <a:rPr lang="en-US" sz="2800" b="1" dirty="0" err="1"/>
              <a:t>câu</a:t>
            </a:r>
            <a:r>
              <a:rPr lang="en-US" sz="2800" b="1" dirty="0"/>
              <a:t> </a:t>
            </a:r>
            <a:r>
              <a:rPr lang="en-US" sz="2800" b="1" dirty="0" err="1"/>
              <a:t>chuyện</a:t>
            </a:r>
            <a:r>
              <a:rPr lang="en-US" sz="2800" b="1" dirty="0"/>
              <a:t> </a:t>
            </a:r>
            <a:r>
              <a:rPr lang="en-US" sz="2800" b="1" dirty="0" err="1"/>
              <a:t>của</a:t>
            </a:r>
            <a:r>
              <a:rPr lang="en-US" sz="2800" b="1" dirty="0"/>
              <a:t> Dung </a:t>
            </a:r>
            <a:r>
              <a:rPr lang="en-US" sz="2800" b="1" dirty="0" err="1"/>
              <a:t>và</a:t>
            </a:r>
            <a:r>
              <a:rPr lang="en-US" sz="2800" b="1" dirty="0"/>
              <a:t> Nam, </a:t>
            </a:r>
            <a:r>
              <a:rPr lang="en-US" sz="2800" b="1" dirty="0" err="1"/>
              <a:t>trả</a:t>
            </a:r>
            <a:r>
              <a:rPr lang="en-US" sz="2800" b="1" dirty="0"/>
              <a:t> </a:t>
            </a:r>
            <a:r>
              <a:rPr lang="en-US" sz="2800" b="1" dirty="0" err="1"/>
              <a:t>lời</a:t>
            </a:r>
            <a:r>
              <a:rPr lang="en-US" sz="2800" b="1" dirty="0"/>
              <a:t> </a:t>
            </a:r>
            <a:r>
              <a:rPr lang="en-US" sz="2800" b="1" dirty="0" err="1"/>
              <a:t>câu</a:t>
            </a:r>
            <a:r>
              <a:rPr lang="en-US" sz="2800" b="1" dirty="0"/>
              <a:t> </a:t>
            </a:r>
            <a:r>
              <a:rPr lang="en-US" sz="2800" b="1" dirty="0" err="1"/>
              <a:t>hỏi</a:t>
            </a:r>
            <a:r>
              <a:rPr lang="en-US" sz="2800" b="1" dirty="0"/>
              <a:t>:</a:t>
            </a:r>
          </a:p>
        </p:txBody>
      </p:sp>
      <p:sp>
        <p:nvSpPr>
          <p:cNvPr id="4" name="Rectangle 3"/>
          <p:cNvSpPr/>
          <p:nvPr/>
        </p:nvSpPr>
        <p:spPr>
          <a:xfrm>
            <a:off x="1339122" y="2186969"/>
            <a:ext cx="9423816" cy="3108543"/>
          </a:xfrm>
          <a:prstGeom prst="rect">
            <a:avLst/>
          </a:prstGeom>
        </p:spPr>
        <p:txBody>
          <a:bodyPr wrap="square">
            <a:spAutoFit/>
          </a:bodyPr>
          <a:lstStyle/>
          <a:p>
            <a:r>
              <a:rPr lang="vi-VN" sz="2800" dirty="0">
                <a:solidFill>
                  <a:srgbClr val="000000"/>
                </a:solidFill>
                <a:latin typeface="Open Sans"/>
              </a:rPr>
              <a:t>Gia đình Nam có nhiều thế hệ sống chung một nhà, việc duy trì nhề nếp, gia phong “kính trên, nhường dưới”, “uống nước nhớ nguồn” đã trở thành truyền thống của gia đình. Mỗi thế hệ có nếp nghĩ, cách sống khác nhau nhưng mọi người biết chia sẻ, lắng nghe và tôn trọng ý kiến của nhau nên cuộc sống gia đình luôn đoàn kết, vui vẻ, đầm ấm.</a:t>
            </a:r>
            <a:endParaRPr lang="en-US" sz="2800" dirty="0"/>
          </a:p>
        </p:txBody>
      </p:sp>
      <p:sp>
        <p:nvSpPr>
          <p:cNvPr id="5" name="Rectangle 4"/>
          <p:cNvSpPr/>
          <p:nvPr/>
        </p:nvSpPr>
        <p:spPr>
          <a:xfrm>
            <a:off x="1339122" y="2186969"/>
            <a:ext cx="9024079" cy="3970318"/>
          </a:xfrm>
          <a:prstGeom prst="rect">
            <a:avLst/>
          </a:prstGeom>
        </p:spPr>
        <p:txBody>
          <a:bodyPr wrap="square">
            <a:spAutoFit/>
          </a:bodyPr>
          <a:lstStyle/>
          <a:p>
            <a:r>
              <a:rPr lang="vi-VN" sz="2800" dirty="0">
                <a:solidFill>
                  <a:srgbClr val="000000"/>
                </a:solidFill>
                <a:latin typeface="Open Sans"/>
              </a:rPr>
              <a:t>Dung xa nhà lên huyện học. Mỗi khi gặp khó khăn trong cuộc hay học tập, Dung lại nhớ tới ông ngoại, người đã cần cù lao động, khai khẩn đất đai để trồng trọt, chăn nuôi. Cũng như ông ngoại, bố mẹ Dung không quản khó khăn, vất vả để tiếp tục mở rộng và phát triển kinh tế. Dung cảm thấy tự hào về tinh thần lao động chăm chỉ và không ngại khó khăn của ông ngoại và bố mẹ mình. Nhờ đó, bạn có động lực để tiếp tục học tập tốt dù ở xa nhà.</a:t>
            </a:r>
            <a:endParaRPr lang="en-US" sz="2800" dirty="0"/>
          </a:p>
        </p:txBody>
      </p:sp>
    </p:spTree>
    <p:extLst>
      <p:ext uri="{BB962C8B-B14F-4D97-AF65-F5344CB8AC3E}">
        <p14:creationId xmlns:p14="http://schemas.microsoft.com/office/powerpoint/2010/main" val="2081710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xit" presetSubtype="21" fill="hold" grpId="1" nodeType="clickEffect">
                                  <p:stCondLst>
                                    <p:cond delay="0"/>
                                  </p:stCondLst>
                                  <p:childTnLst>
                                    <p:animEffect transition="out" filter="barn(inVertical)">
                                      <p:cBhvr>
                                        <p:cTn id="23" dur="500"/>
                                        <p:tgtEl>
                                          <p:spTgt spid="4"/>
                                        </p:tgtEl>
                                      </p:cBhvr>
                                    </p:animEffect>
                                    <p:set>
                                      <p:cBhvr>
                                        <p:cTn id="24" dur="1" fill="hold">
                                          <p:stCondLst>
                                            <p:cond delay="499"/>
                                          </p:stCondLst>
                                        </p:cTn>
                                        <p:tgtEl>
                                          <p:spTgt spid="4"/>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arn(inVertical)">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4" grpId="1"/>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317167" y="1349115"/>
            <a:ext cx="3846438" cy="646331"/>
          </a:xfrm>
          <a:prstGeom prst="rect">
            <a:avLst/>
          </a:prstGeom>
          <a:noFill/>
        </p:spPr>
        <p:txBody>
          <a:bodyPr wrap="none" rtlCol="0">
            <a:spAutoFit/>
          </a:bodyPr>
          <a:lstStyle/>
          <a:p>
            <a:r>
              <a:rPr lang="en-US" sz="3600" b="1" dirty="0" err="1"/>
              <a:t>Thảo</a:t>
            </a:r>
            <a:r>
              <a:rPr lang="en-US" sz="3600" b="1" dirty="0"/>
              <a:t> </a:t>
            </a:r>
            <a:r>
              <a:rPr lang="en-US" sz="3600" b="1" dirty="0" err="1"/>
              <a:t>luận</a:t>
            </a:r>
            <a:r>
              <a:rPr lang="en-US" sz="3600" b="1" dirty="0"/>
              <a:t> </a:t>
            </a:r>
            <a:r>
              <a:rPr lang="en-US" sz="3600" b="1" dirty="0" err="1"/>
              <a:t>theo</a:t>
            </a:r>
            <a:r>
              <a:rPr lang="en-US" sz="3600" b="1" dirty="0"/>
              <a:t> </a:t>
            </a:r>
            <a:r>
              <a:rPr lang="en-US" sz="3600" b="1" dirty="0" err="1"/>
              <a:t>cặp</a:t>
            </a:r>
            <a:endParaRPr lang="en-US" sz="3600" b="1" dirty="0"/>
          </a:p>
        </p:txBody>
      </p:sp>
      <p:sp>
        <p:nvSpPr>
          <p:cNvPr id="3" name="Rectangle 2"/>
          <p:cNvSpPr/>
          <p:nvPr/>
        </p:nvSpPr>
        <p:spPr>
          <a:xfrm>
            <a:off x="1143730" y="1995446"/>
            <a:ext cx="10193312" cy="4031873"/>
          </a:xfrm>
          <a:prstGeom prst="rect">
            <a:avLst/>
          </a:prstGeom>
        </p:spPr>
        <p:txBody>
          <a:bodyPr wrap="square">
            <a:spAutoFit/>
          </a:bodyPr>
          <a:lstStyle/>
          <a:p>
            <a:pPr marL="514350" indent="-514350">
              <a:buAutoNum type="alphaLcParenR"/>
            </a:pPr>
            <a:r>
              <a:rPr lang="vi-VN" sz="3200" dirty="0">
                <a:solidFill>
                  <a:srgbClr val="000000"/>
                </a:solidFill>
                <a:latin typeface="Open Sans"/>
              </a:rPr>
              <a:t>Việc tự hào về truyền thống gia đình, dòng họ đã giúp ích gì cho Dung?</a:t>
            </a:r>
            <a:endParaRPr lang="en-US" sz="3200" dirty="0">
              <a:solidFill>
                <a:srgbClr val="000000"/>
              </a:solidFill>
              <a:latin typeface="Open Sans"/>
            </a:endParaRPr>
          </a:p>
          <a:p>
            <a:br>
              <a:rPr lang="vi-VN" sz="3200" dirty="0"/>
            </a:br>
            <a:r>
              <a:rPr lang="vi-VN" sz="3200" dirty="0">
                <a:solidFill>
                  <a:srgbClr val="000000"/>
                </a:solidFill>
                <a:latin typeface="Open Sans"/>
              </a:rPr>
              <a:t>b) Việc duy trì nề nếp, gia phong đã đem lại điều gì cho gia đình Nam?</a:t>
            </a:r>
            <a:endParaRPr lang="en-US" sz="3200" dirty="0">
              <a:solidFill>
                <a:srgbClr val="000000"/>
              </a:solidFill>
              <a:latin typeface="Open Sans"/>
            </a:endParaRPr>
          </a:p>
          <a:p>
            <a:br>
              <a:rPr lang="vi-VN" sz="3200" dirty="0"/>
            </a:br>
            <a:r>
              <a:rPr lang="vi-VN" sz="3200" dirty="0">
                <a:solidFill>
                  <a:srgbClr val="000000"/>
                </a:solidFill>
                <a:latin typeface="Open Sans"/>
              </a:rPr>
              <a:t>c) Theo em, truyền thống gia đình, dòng họ có ý nghĩa như thế nào đối với mỗi cá nhân, gia đình và xã hội?</a:t>
            </a:r>
            <a:endParaRPr lang="en-US" sz="3200" dirty="0"/>
          </a:p>
        </p:txBody>
      </p:sp>
    </p:spTree>
    <p:extLst>
      <p:ext uri="{BB962C8B-B14F-4D97-AF65-F5344CB8AC3E}">
        <p14:creationId xmlns:p14="http://schemas.microsoft.com/office/powerpoint/2010/main" val="1333177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469036" y="1561849"/>
            <a:ext cx="9263921" cy="1077218"/>
          </a:xfrm>
          <a:prstGeom prst="rect">
            <a:avLst/>
          </a:prstGeom>
        </p:spPr>
        <p:txBody>
          <a:bodyPr wrap="square">
            <a:spAutoFit/>
          </a:bodyPr>
          <a:lstStyle/>
          <a:p>
            <a:r>
              <a:rPr lang="en-US" sz="3200" dirty="0">
                <a:solidFill>
                  <a:srgbClr val="000000"/>
                </a:solidFill>
                <a:latin typeface="Open Sans"/>
              </a:rPr>
              <a:t>a) </a:t>
            </a:r>
            <a:r>
              <a:rPr lang="en-US" sz="3200" dirty="0" err="1">
                <a:solidFill>
                  <a:srgbClr val="000000"/>
                </a:solidFill>
                <a:latin typeface="Open Sans"/>
              </a:rPr>
              <a:t>Việc</a:t>
            </a:r>
            <a:r>
              <a:rPr lang="en-US" sz="3200" dirty="0">
                <a:solidFill>
                  <a:srgbClr val="000000"/>
                </a:solidFill>
                <a:latin typeface="Open Sans"/>
              </a:rPr>
              <a:t> </a:t>
            </a:r>
            <a:r>
              <a:rPr lang="en-US" sz="3200" dirty="0" err="1">
                <a:solidFill>
                  <a:srgbClr val="000000"/>
                </a:solidFill>
                <a:latin typeface="Open Sans"/>
              </a:rPr>
              <a:t>tự</a:t>
            </a:r>
            <a:r>
              <a:rPr lang="en-US" sz="3200" dirty="0">
                <a:solidFill>
                  <a:srgbClr val="000000"/>
                </a:solidFill>
                <a:latin typeface="Open Sans"/>
              </a:rPr>
              <a:t> </a:t>
            </a:r>
            <a:r>
              <a:rPr lang="en-US" sz="3200" dirty="0" err="1">
                <a:solidFill>
                  <a:srgbClr val="000000"/>
                </a:solidFill>
                <a:latin typeface="Open Sans"/>
              </a:rPr>
              <a:t>hào</a:t>
            </a:r>
            <a:r>
              <a:rPr lang="en-US" sz="3200" dirty="0">
                <a:solidFill>
                  <a:srgbClr val="000000"/>
                </a:solidFill>
                <a:latin typeface="Open Sans"/>
              </a:rPr>
              <a:t> </a:t>
            </a:r>
            <a:r>
              <a:rPr lang="en-US" sz="3200" dirty="0" err="1">
                <a:solidFill>
                  <a:srgbClr val="000000"/>
                </a:solidFill>
                <a:latin typeface="Open Sans"/>
              </a:rPr>
              <a:t>về</a:t>
            </a:r>
            <a:r>
              <a:rPr lang="en-US" sz="3200" dirty="0">
                <a:solidFill>
                  <a:srgbClr val="000000"/>
                </a:solidFill>
                <a:latin typeface="Open Sans"/>
              </a:rPr>
              <a:t> </a:t>
            </a:r>
            <a:r>
              <a:rPr lang="en-US" sz="3200" dirty="0" err="1">
                <a:solidFill>
                  <a:srgbClr val="000000"/>
                </a:solidFill>
                <a:latin typeface="Open Sans"/>
              </a:rPr>
              <a:t>truyền</a:t>
            </a:r>
            <a:r>
              <a:rPr lang="en-US" sz="3200" dirty="0">
                <a:solidFill>
                  <a:srgbClr val="000000"/>
                </a:solidFill>
                <a:latin typeface="Open Sans"/>
              </a:rPr>
              <a:t> </a:t>
            </a:r>
            <a:r>
              <a:rPr lang="en-US" sz="3200" dirty="0" err="1">
                <a:solidFill>
                  <a:srgbClr val="000000"/>
                </a:solidFill>
                <a:latin typeface="Open Sans"/>
              </a:rPr>
              <a:t>thống</a:t>
            </a:r>
            <a:r>
              <a:rPr lang="en-US" sz="3200" dirty="0">
                <a:solidFill>
                  <a:srgbClr val="000000"/>
                </a:solidFill>
                <a:latin typeface="Open Sans"/>
              </a:rPr>
              <a:t> </a:t>
            </a:r>
            <a:r>
              <a:rPr lang="en-US" sz="3200" dirty="0" err="1">
                <a:solidFill>
                  <a:srgbClr val="000000"/>
                </a:solidFill>
                <a:latin typeface="Open Sans"/>
              </a:rPr>
              <a:t>gia</a:t>
            </a:r>
            <a:r>
              <a:rPr lang="en-US" sz="3200" dirty="0">
                <a:solidFill>
                  <a:srgbClr val="000000"/>
                </a:solidFill>
                <a:latin typeface="Open Sans"/>
              </a:rPr>
              <a:t> </a:t>
            </a:r>
            <a:r>
              <a:rPr lang="en-US" sz="3200" dirty="0" err="1">
                <a:solidFill>
                  <a:srgbClr val="000000"/>
                </a:solidFill>
                <a:latin typeface="Open Sans"/>
              </a:rPr>
              <a:t>đình</a:t>
            </a:r>
            <a:r>
              <a:rPr lang="en-US" sz="3200" dirty="0">
                <a:solidFill>
                  <a:srgbClr val="000000"/>
                </a:solidFill>
                <a:latin typeface="Open Sans"/>
              </a:rPr>
              <a:t>, </a:t>
            </a:r>
            <a:r>
              <a:rPr lang="en-US" sz="3200" dirty="0" err="1">
                <a:solidFill>
                  <a:srgbClr val="000000"/>
                </a:solidFill>
                <a:latin typeface="Open Sans"/>
              </a:rPr>
              <a:t>dòng</a:t>
            </a:r>
            <a:r>
              <a:rPr lang="en-US" sz="3200" dirty="0">
                <a:solidFill>
                  <a:srgbClr val="000000"/>
                </a:solidFill>
                <a:latin typeface="Open Sans"/>
              </a:rPr>
              <a:t> </a:t>
            </a:r>
            <a:r>
              <a:rPr lang="en-US" sz="3200" dirty="0" err="1">
                <a:solidFill>
                  <a:srgbClr val="000000"/>
                </a:solidFill>
                <a:latin typeface="Open Sans"/>
              </a:rPr>
              <a:t>họ</a:t>
            </a:r>
            <a:r>
              <a:rPr lang="en-US" sz="3200" dirty="0">
                <a:solidFill>
                  <a:srgbClr val="000000"/>
                </a:solidFill>
                <a:latin typeface="Open Sans"/>
              </a:rPr>
              <a:t> </a:t>
            </a:r>
            <a:r>
              <a:rPr lang="en-US" sz="3200" dirty="0" err="1">
                <a:solidFill>
                  <a:srgbClr val="000000"/>
                </a:solidFill>
                <a:latin typeface="Open Sans"/>
              </a:rPr>
              <a:t>đã</a:t>
            </a:r>
            <a:r>
              <a:rPr lang="en-US" sz="3200" dirty="0">
                <a:solidFill>
                  <a:srgbClr val="000000"/>
                </a:solidFill>
                <a:latin typeface="Open Sans"/>
              </a:rPr>
              <a:t> </a:t>
            </a:r>
            <a:r>
              <a:rPr lang="en-US" sz="3200" dirty="0" err="1">
                <a:solidFill>
                  <a:srgbClr val="000000"/>
                </a:solidFill>
                <a:latin typeface="Open Sans"/>
              </a:rPr>
              <a:t>giúp</a:t>
            </a:r>
            <a:r>
              <a:rPr lang="en-US" sz="3200" dirty="0">
                <a:solidFill>
                  <a:srgbClr val="000000"/>
                </a:solidFill>
                <a:latin typeface="Open Sans"/>
              </a:rPr>
              <a:t> </a:t>
            </a:r>
            <a:r>
              <a:rPr lang="en-US" sz="3200" dirty="0" err="1">
                <a:solidFill>
                  <a:srgbClr val="000000"/>
                </a:solidFill>
                <a:latin typeface="Open Sans"/>
              </a:rPr>
              <a:t>ích</a:t>
            </a:r>
            <a:r>
              <a:rPr lang="en-US" sz="3200" dirty="0">
                <a:solidFill>
                  <a:srgbClr val="000000"/>
                </a:solidFill>
                <a:latin typeface="Open Sans"/>
              </a:rPr>
              <a:t> </a:t>
            </a:r>
            <a:r>
              <a:rPr lang="en-US" sz="3200" dirty="0" err="1">
                <a:solidFill>
                  <a:srgbClr val="000000"/>
                </a:solidFill>
                <a:latin typeface="Open Sans"/>
              </a:rPr>
              <a:t>cho</a:t>
            </a:r>
            <a:r>
              <a:rPr lang="en-US" sz="3200" dirty="0">
                <a:solidFill>
                  <a:srgbClr val="000000"/>
                </a:solidFill>
                <a:latin typeface="Open Sans"/>
              </a:rPr>
              <a:t> Dung:</a:t>
            </a:r>
            <a:endParaRPr lang="en-US" sz="3200" dirty="0"/>
          </a:p>
        </p:txBody>
      </p:sp>
      <p:sp>
        <p:nvSpPr>
          <p:cNvPr id="3" name="Rectangle 2"/>
          <p:cNvSpPr/>
          <p:nvPr/>
        </p:nvSpPr>
        <p:spPr>
          <a:xfrm>
            <a:off x="1469035" y="2868492"/>
            <a:ext cx="9263921" cy="1077218"/>
          </a:xfrm>
          <a:prstGeom prst="rect">
            <a:avLst/>
          </a:prstGeom>
        </p:spPr>
        <p:txBody>
          <a:bodyPr wrap="square">
            <a:spAutoFit/>
          </a:bodyPr>
          <a:lstStyle/>
          <a:p>
            <a:r>
              <a:rPr lang="en-US" sz="3200" dirty="0">
                <a:solidFill>
                  <a:srgbClr val="000000"/>
                </a:solidFill>
                <a:latin typeface="Open Sans"/>
              </a:rPr>
              <a:t>- Ý </a:t>
            </a:r>
            <a:r>
              <a:rPr lang="en-US" sz="3200" dirty="0" err="1">
                <a:solidFill>
                  <a:srgbClr val="000000"/>
                </a:solidFill>
                <a:latin typeface="Open Sans"/>
              </a:rPr>
              <a:t>thức</a:t>
            </a:r>
            <a:r>
              <a:rPr lang="en-US" sz="3200" dirty="0">
                <a:solidFill>
                  <a:srgbClr val="000000"/>
                </a:solidFill>
                <a:latin typeface="Open Sans"/>
              </a:rPr>
              <a:t> </a:t>
            </a:r>
            <a:r>
              <a:rPr lang="en-US" sz="3200" dirty="0" err="1">
                <a:solidFill>
                  <a:srgbClr val="000000"/>
                </a:solidFill>
                <a:latin typeface="Open Sans"/>
              </a:rPr>
              <a:t>được</a:t>
            </a:r>
            <a:r>
              <a:rPr lang="en-US" sz="3200" dirty="0">
                <a:solidFill>
                  <a:srgbClr val="000000"/>
                </a:solidFill>
                <a:latin typeface="Open Sans"/>
              </a:rPr>
              <a:t> </a:t>
            </a:r>
            <a:r>
              <a:rPr lang="en-US" sz="3200" dirty="0" err="1">
                <a:solidFill>
                  <a:srgbClr val="000000"/>
                </a:solidFill>
                <a:latin typeface="Open Sans"/>
              </a:rPr>
              <a:t>về</a:t>
            </a:r>
            <a:r>
              <a:rPr lang="en-US" sz="3200" dirty="0">
                <a:solidFill>
                  <a:srgbClr val="000000"/>
                </a:solidFill>
                <a:latin typeface="Open Sans"/>
              </a:rPr>
              <a:t> </a:t>
            </a:r>
            <a:r>
              <a:rPr lang="en-US" sz="3200" dirty="0" err="1">
                <a:solidFill>
                  <a:srgbClr val="000000"/>
                </a:solidFill>
                <a:latin typeface="Open Sans"/>
              </a:rPr>
              <a:t>giá</a:t>
            </a:r>
            <a:r>
              <a:rPr lang="en-US" sz="3200" dirty="0">
                <a:solidFill>
                  <a:srgbClr val="000000"/>
                </a:solidFill>
                <a:latin typeface="Open Sans"/>
              </a:rPr>
              <a:t> </a:t>
            </a:r>
            <a:r>
              <a:rPr lang="en-US" sz="3200" dirty="0" err="1">
                <a:solidFill>
                  <a:srgbClr val="000000"/>
                </a:solidFill>
                <a:latin typeface="Open Sans"/>
              </a:rPr>
              <a:t>trị</a:t>
            </a:r>
            <a:r>
              <a:rPr lang="en-US" sz="3200" dirty="0">
                <a:solidFill>
                  <a:srgbClr val="000000"/>
                </a:solidFill>
                <a:latin typeface="Open Sans"/>
              </a:rPr>
              <a:t> </a:t>
            </a:r>
            <a:r>
              <a:rPr lang="en-US" sz="3200" dirty="0" err="1">
                <a:solidFill>
                  <a:srgbClr val="000000"/>
                </a:solidFill>
                <a:latin typeface="Open Sans"/>
              </a:rPr>
              <a:t>bản</a:t>
            </a:r>
            <a:r>
              <a:rPr lang="en-US" sz="3200" dirty="0">
                <a:solidFill>
                  <a:srgbClr val="000000"/>
                </a:solidFill>
                <a:latin typeface="Open Sans"/>
              </a:rPr>
              <a:t> </a:t>
            </a:r>
            <a:r>
              <a:rPr lang="en-US" sz="3200" dirty="0" err="1">
                <a:solidFill>
                  <a:srgbClr val="000000"/>
                </a:solidFill>
                <a:latin typeface="Open Sans"/>
              </a:rPr>
              <a:t>thân</a:t>
            </a:r>
            <a:r>
              <a:rPr lang="en-US" sz="3200" dirty="0">
                <a:solidFill>
                  <a:srgbClr val="000000"/>
                </a:solidFill>
                <a:latin typeface="Open Sans"/>
              </a:rPr>
              <a:t>, </a:t>
            </a:r>
            <a:r>
              <a:rPr lang="en-US" sz="3200" dirty="0" err="1">
                <a:solidFill>
                  <a:srgbClr val="000000"/>
                </a:solidFill>
                <a:latin typeface="Open Sans"/>
              </a:rPr>
              <a:t>tự</a:t>
            </a:r>
            <a:r>
              <a:rPr lang="en-US" sz="3200" dirty="0">
                <a:solidFill>
                  <a:srgbClr val="000000"/>
                </a:solidFill>
                <a:latin typeface="Open Sans"/>
              </a:rPr>
              <a:t> </a:t>
            </a:r>
            <a:r>
              <a:rPr lang="en-US" sz="3200" dirty="0" err="1">
                <a:solidFill>
                  <a:srgbClr val="000000"/>
                </a:solidFill>
                <a:latin typeface="Open Sans"/>
              </a:rPr>
              <a:t>hào</a:t>
            </a:r>
            <a:r>
              <a:rPr lang="en-US" sz="3200" dirty="0">
                <a:solidFill>
                  <a:srgbClr val="000000"/>
                </a:solidFill>
                <a:latin typeface="Open Sans"/>
              </a:rPr>
              <a:t> </a:t>
            </a:r>
            <a:r>
              <a:rPr lang="en-US" sz="3200" dirty="0" err="1">
                <a:solidFill>
                  <a:srgbClr val="000000"/>
                </a:solidFill>
                <a:latin typeface="Open Sans"/>
              </a:rPr>
              <a:t>về</a:t>
            </a:r>
            <a:r>
              <a:rPr lang="en-US" sz="3200" dirty="0">
                <a:solidFill>
                  <a:srgbClr val="000000"/>
                </a:solidFill>
                <a:latin typeface="Open Sans"/>
              </a:rPr>
              <a:t> </a:t>
            </a:r>
            <a:r>
              <a:rPr lang="en-US" sz="3200" dirty="0" err="1">
                <a:solidFill>
                  <a:srgbClr val="000000"/>
                </a:solidFill>
                <a:latin typeface="Open Sans"/>
              </a:rPr>
              <a:t>gia</a:t>
            </a:r>
            <a:r>
              <a:rPr lang="en-US" sz="3200" dirty="0">
                <a:solidFill>
                  <a:srgbClr val="000000"/>
                </a:solidFill>
                <a:latin typeface="Open Sans"/>
              </a:rPr>
              <a:t> </a:t>
            </a:r>
            <a:r>
              <a:rPr lang="en-US" sz="3200" dirty="0" err="1">
                <a:solidFill>
                  <a:srgbClr val="000000"/>
                </a:solidFill>
                <a:latin typeface="Open Sans"/>
              </a:rPr>
              <a:t>đình</a:t>
            </a:r>
            <a:r>
              <a:rPr lang="en-US" sz="3200" dirty="0">
                <a:solidFill>
                  <a:srgbClr val="000000"/>
                </a:solidFill>
                <a:latin typeface="Open Sans"/>
              </a:rPr>
              <a:t>, </a:t>
            </a:r>
            <a:r>
              <a:rPr lang="en-US" sz="3200" dirty="0" err="1">
                <a:solidFill>
                  <a:srgbClr val="000000"/>
                </a:solidFill>
                <a:latin typeface="Open Sans"/>
              </a:rPr>
              <a:t>dòng</a:t>
            </a:r>
            <a:r>
              <a:rPr lang="en-US" sz="3200" dirty="0">
                <a:solidFill>
                  <a:srgbClr val="000000"/>
                </a:solidFill>
                <a:latin typeface="Open Sans"/>
              </a:rPr>
              <a:t> </a:t>
            </a:r>
            <a:r>
              <a:rPr lang="en-US" sz="3200" dirty="0" err="1">
                <a:solidFill>
                  <a:srgbClr val="000000"/>
                </a:solidFill>
                <a:latin typeface="Open Sans"/>
              </a:rPr>
              <a:t>họ</a:t>
            </a:r>
            <a:r>
              <a:rPr lang="en-US" sz="3200" dirty="0">
                <a:solidFill>
                  <a:srgbClr val="000000"/>
                </a:solidFill>
                <a:latin typeface="Open Sans"/>
              </a:rPr>
              <a:t> </a:t>
            </a:r>
            <a:r>
              <a:rPr lang="en-US" sz="3200" dirty="0" err="1">
                <a:solidFill>
                  <a:srgbClr val="000000"/>
                </a:solidFill>
                <a:latin typeface="Open Sans"/>
              </a:rPr>
              <a:t>của</a:t>
            </a:r>
            <a:r>
              <a:rPr lang="en-US" sz="3200" dirty="0">
                <a:solidFill>
                  <a:srgbClr val="000000"/>
                </a:solidFill>
                <a:latin typeface="Open Sans"/>
              </a:rPr>
              <a:t> </a:t>
            </a:r>
            <a:r>
              <a:rPr lang="en-US" sz="3200" dirty="0" err="1">
                <a:solidFill>
                  <a:srgbClr val="000000"/>
                </a:solidFill>
                <a:latin typeface="Open Sans"/>
              </a:rPr>
              <a:t>mình</a:t>
            </a:r>
            <a:endParaRPr lang="en-US" sz="3200" dirty="0"/>
          </a:p>
        </p:txBody>
      </p:sp>
      <p:sp>
        <p:nvSpPr>
          <p:cNvPr id="4" name="Rectangle 3"/>
          <p:cNvSpPr/>
          <p:nvPr/>
        </p:nvSpPr>
        <p:spPr>
          <a:xfrm>
            <a:off x="1469034" y="4175135"/>
            <a:ext cx="9263921" cy="584775"/>
          </a:xfrm>
          <a:prstGeom prst="rect">
            <a:avLst/>
          </a:prstGeom>
        </p:spPr>
        <p:txBody>
          <a:bodyPr wrap="square">
            <a:spAutoFit/>
          </a:bodyPr>
          <a:lstStyle/>
          <a:p>
            <a:r>
              <a:rPr lang="en-US" sz="3200" dirty="0">
                <a:solidFill>
                  <a:srgbClr val="000000"/>
                </a:solidFill>
                <a:latin typeface="Open Sans"/>
              </a:rPr>
              <a:t>- </a:t>
            </a:r>
            <a:r>
              <a:rPr lang="en-US" sz="3200" dirty="0" err="1">
                <a:solidFill>
                  <a:srgbClr val="000000"/>
                </a:solidFill>
                <a:latin typeface="Open Sans"/>
              </a:rPr>
              <a:t>Tạo</a:t>
            </a:r>
            <a:r>
              <a:rPr lang="en-US" sz="3200" dirty="0">
                <a:solidFill>
                  <a:srgbClr val="000000"/>
                </a:solidFill>
                <a:latin typeface="Open Sans"/>
              </a:rPr>
              <a:t> </a:t>
            </a:r>
            <a:r>
              <a:rPr lang="en-US" sz="3200" dirty="0" err="1">
                <a:solidFill>
                  <a:srgbClr val="000000"/>
                </a:solidFill>
                <a:latin typeface="Open Sans"/>
              </a:rPr>
              <a:t>nền</a:t>
            </a:r>
            <a:r>
              <a:rPr lang="en-US" sz="3200" dirty="0">
                <a:solidFill>
                  <a:srgbClr val="000000"/>
                </a:solidFill>
                <a:latin typeface="Open Sans"/>
              </a:rPr>
              <a:t> </a:t>
            </a:r>
            <a:r>
              <a:rPr lang="en-US" sz="3200" dirty="0" err="1">
                <a:solidFill>
                  <a:srgbClr val="000000"/>
                </a:solidFill>
                <a:latin typeface="Open Sans"/>
              </a:rPr>
              <a:t>tảng</a:t>
            </a:r>
            <a:r>
              <a:rPr lang="en-US" sz="3200" dirty="0">
                <a:solidFill>
                  <a:srgbClr val="000000"/>
                </a:solidFill>
                <a:latin typeface="Open Sans"/>
              </a:rPr>
              <a:t> </a:t>
            </a:r>
            <a:r>
              <a:rPr lang="en-US" sz="3200" dirty="0" err="1">
                <a:solidFill>
                  <a:srgbClr val="000000"/>
                </a:solidFill>
                <a:latin typeface="Open Sans"/>
              </a:rPr>
              <a:t>và</a:t>
            </a:r>
            <a:r>
              <a:rPr lang="en-US" sz="3200" dirty="0">
                <a:solidFill>
                  <a:srgbClr val="000000"/>
                </a:solidFill>
                <a:latin typeface="Open Sans"/>
              </a:rPr>
              <a:t> </a:t>
            </a:r>
            <a:r>
              <a:rPr lang="en-US" sz="3200" dirty="0" err="1">
                <a:solidFill>
                  <a:srgbClr val="000000"/>
                </a:solidFill>
                <a:latin typeface="Open Sans"/>
              </a:rPr>
              <a:t>động</a:t>
            </a:r>
            <a:r>
              <a:rPr lang="en-US" sz="3200" dirty="0">
                <a:solidFill>
                  <a:srgbClr val="000000"/>
                </a:solidFill>
                <a:latin typeface="Open Sans"/>
              </a:rPr>
              <a:t> </a:t>
            </a:r>
            <a:r>
              <a:rPr lang="en-US" sz="3200" dirty="0" err="1">
                <a:solidFill>
                  <a:srgbClr val="000000"/>
                </a:solidFill>
                <a:latin typeface="Open Sans"/>
              </a:rPr>
              <a:t>lực</a:t>
            </a:r>
            <a:r>
              <a:rPr lang="en-US" sz="3200" dirty="0">
                <a:solidFill>
                  <a:srgbClr val="000000"/>
                </a:solidFill>
                <a:latin typeface="Open Sans"/>
              </a:rPr>
              <a:t> </a:t>
            </a:r>
            <a:r>
              <a:rPr lang="en-US" sz="3200" dirty="0" err="1">
                <a:solidFill>
                  <a:srgbClr val="000000"/>
                </a:solidFill>
                <a:latin typeface="Open Sans"/>
              </a:rPr>
              <a:t>phấn</a:t>
            </a:r>
            <a:r>
              <a:rPr lang="en-US" sz="3200" dirty="0">
                <a:solidFill>
                  <a:srgbClr val="000000"/>
                </a:solidFill>
                <a:latin typeface="Open Sans"/>
              </a:rPr>
              <a:t> </a:t>
            </a:r>
            <a:r>
              <a:rPr lang="en-US" sz="3200" dirty="0" err="1">
                <a:solidFill>
                  <a:srgbClr val="000000"/>
                </a:solidFill>
                <a:latin typeface="Open Sans"/>
              </a:rPr>
              <a:t>đấu</a:t>
            </a:r>
            <a:endParaRPr lang="en-US" sz="3200" dirty="0"/>
          </a:p>
        </p:txBody>
      </p:sp>
    </p:spTree>
    <p:extLst>
      <p:ext uri="{BB962C8B-B14F-4D97-AF65-F5344CB8AC3E}">
        <p14:creationId xmlns:p14="http://schemas.microsoft.com/office/powerpoint/2010/main" val="951173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618938" y="4335029"/>
            <a:ext cx="9263921" cy="1569660"/>
          </a:xfrm>
          <a:prstGeom prst="rect">
            <a:avLst/>
          </a:prstGeom>
        </p:spPr>
        <p:txBody>
          <a:bodyPr wrap="square">
            <a:spAutoFit/>
          </a:bodyPr>
          <a:lstStyle/>
          <a:p>
            <a:r>
              <a:rPr lang="en-US" sz="2400" dirty="0">
                <a:solidFill>
                  <a:srgbClr val="000000"/>
                </a:solidFill>
                <a:latin typeface="Open Sans"/>
              </a:rPr>
              <a:t>b) </a:t>
            </a:r>
            <a:r>
              <a:rPr lang="vi-VN" sz="2400" dirty="0">
                <a:solidFill>
                  <a:srgbClr val="000000"/>
                </a:solidFill>
                <a:latin typeface="Open Sans"/>
              </a:rPr>
              <a:t>Việc duy trì nề nếp, gia phong đã đem lại</a:t>
            </a:r>
            <a:r>
              <a:rPr lang="en-US" sz="2400" dirty="0">
                <a:solidFill>
                  <a:srgbClr val="000000"/>
                </a:solidFill>
                <a:latin typeface="Open Sans"/>
              </a:rPr>
              <a:t> </a:t>
            </a:r>
            <a:r>
              <a:rPr lang="en-US" sz="2400" dirty="0" err="1">
                <a:solidFill>
                  <a:srgbClr val="000000"/>
                </a:solidFill>
                <a:latin typeface="Open Sans"/>
              </a:rPr>
              <a:t>điều</a:t>
            </a:r>
            <a:r>
              <a:rPr lang="vi-VN" sz="2400" dirty="0">
                <a:solidFill>
                  <a:srgbClr val="000000"/>
                </a:solidFill>
                <a:latin typeface="Open Sans"/>
              </a:rPr>
              <a:t> cho gia đình Nam </a:t>
            </a:r>
            <a:r>
              <a:rPr lang="en-US" sz="2400" dirty="0" err="1">
                <a:solidFill>
                  <a:srgbClr val="000000"/>
                </a:solidFill>
                <a:latin typeface="Open Sans"/>
              </a:rPr>
              <a:t>một</a:t>
            </a:r>
            <a:r>
              <a:rPr lang="en-US" sz="2400" dirty="0">
                <a:solidFill>
                  <a:srgbClr val="000000"/>
                </a:solidFill>
                <a:latin typeface="Open Sans"/>
              </a:rPr>
              <a:t> </a:t>
            </a:r>
            <a:r>
              <a:rPr lang="vi-VN" sz="2400" dirty="0">
                <a:solidFill>
                  <a:srgbClr val="000000"/>
                </a:solidFill>
                <a:latin typeface="Open Sans"/>
              </a:rPr>
              <a:t>cuộc sống gia đình luôn đoàn kết, vui vẻ, đầm ấm. Các thành viên trong gia đình</a:t>
            </a:r>
            <a:r>
              <a:rPr lang="en-US" sz="2400" dirty="0">
                <a:solidFill>
                  <a:srgbClr val="000000"/>
                </a:solidFill>
                <a:latin typeface="Open Sans"/>
              </a:rPr>
              <a:t> </a:t>
            </a:r>
            <a:r>
              <a:rPr lang="en-US" sz="2400" dirty="0" err="1">
                <a:solidFill>
                  <a:srgbClr val="000000"/>
                </a:solidFill>
                <a:latin typeface="Open Sans"/>
              </a:rPr>
              <a:t>được</a:t>
            </a:r>
            <a:r>
              <a:rPr lang="en-US" sz="2400" dirty="0">
                <a:solidFill>
                  <a:srgbClr val="000000"/>
                </a:solidFill>
                <a:latin typeface="Open Sans"/>
              </a:rPr>
              <a:t> </a:t>
            </a:r>
            <a:r>
              <a:rPr lang="en-US" sz="2400" dirty="0" err="1">
                <a:solidFill>
                  <a:srgbClr val="000000"/>
                </a:solidFill>
                <a:latin typeface="Open Sans"/>
              </a:rPr>
              <a:t>sống</a:t>
            </a:r>
            <a:r>
              <a:rPr lang="en-US" sz="2400" dirty="0">
                <a:solidFill>
                  <a:srgbClr val="000000"/>
                </a:solidFill>
                <a:latin typeface="Open Sans"/>
              </a:rPr>
              <a:t> </a:t>
            </a:r>
            <a:r>
              <a:rPr lang="en-US" sz="2400" dirty="0" err="1">
                <a:solidFill>
                  <a:srgbClr val="000000"/>
                </a:solidFill>
                <a:latin typeface="Open Sans"/>
              </a:rPr>
              <a:t>trong</a:t>
            </a:r>
            <a:r>
              <a:rPr lang="en-US" sz="2400" dirty="0">
                <a:solidFill>
                  <a:srgbClr val="000000"/>
                </a:solidFill>
                <a:latin typeface="Open Sans"/>
              </a:rPr>
              <a:t> </a:t>
            </a:r>
            <a:r>
              <a:rPr lang="en-US" sz="2400" dirty="0" err="1">
                <a:solidFill>
                  <a:srgbClr val="000000"/>
                </a:solidFill>
                <a:latin typeface="Open Sans"/>
              </a:rPr>
              <a:t>môi</a:t>
            </a:r>
            <a:r>
              <a:rPr lang="en-US" sz="2400" dirty="0">
                <a:solidFill>
                  <a:srgbClr val="000000"/>
                </a:solidFill>
                <a:latin typeface="Open Sans"/>
              </a:rPr>
              <a:t> </a:t>
            </a:r>
            <a:r>
              <a:rPr lang="en-US" sz="2400" dirty="0" err="1">
                <a:solidFill>
                  <a:srgbClr val="000000"/>
                </a:solidFill>
                <a:latin typeface="Open Sans"/>
              </a:rPr>
              <a:t>trường</a:t>
            </a:r>
            <a:r>
              <a:rPr lang="vi-VN" sz="2400" dirty="0">
                <a:solidFill>
                  <a:srgbClr val="000000"/>
                </a:solidFill>
                <a:latin typeface="Open Sans"/>
              </a:rPr>
              <a:t> yêu thương</a:t>
            </a:r>
            <a:r>
              <a:rPr lang="en-US" sz="2400" dirty="0">
                <a:solidFill>
                  <a:srgbClr val="000000"/>
                </a:solidFill>
                <a:latin typeface="Open Sans"/>
              </a:rPr>
              <a:t>, </a:t>
            </a:r>
            <a:r>
              <a:rPr lang="en-US" sz="2400" dirty="0" err="1">
                <a:solidFill>
                  <a:srgbClr val="000000"/>
                </a:solidFill>
                <a:latin typeface="Open Sans"/>
              </a:rPr>
              <a:t>có</a:t>
            </a:r>
            <a:r>
              <a:rPr lang="en-US" sz="2400" dirty="0">
                <a:solidFill>
                  <a:srgbClr val="000000"/>
                </a:solidFill>
                <a:latin typeface="Open Sans"/>
              </a:rPr>
              <a:t> </a:t>
            </a:r>
            <a:r>
              <a:rPr lang="en-US" sz="2400" dirty="0" err="1">
                <a:solidFill>
                  <a:srgbClr val="000000"/>
                </a:solidFill>
                <a:latin typeface="Open Sans"/>
              </a:rPr>
              <a:t>văn</a:t>
            </a:r>
            <a:r>
              <a:rPr lang="en-US" sz="2400" dirty="0">
                <a:solidFill>
                  <a:srgbClr val="000000"/>
                </a:solidFill>
                <a:latin typeface="Open Sans"/>
              </a:rPr>
              <a:t> </a:t>
            </a:r>
            <a:r>
              <a:rPr lang="en-US" sz="2400" dirty="0" err="1">
                <a:solidFill>
                  <a:srgbClr val="000000"/>
                </a:solidFill>
                <a:latin typeface="Open Sans"/>
              </a:rPr>
              <a:t>hóa</a:t>
            </a:r>
            <a:endParaRPr lang="en-US" sz="2400" dirty="0"/>
          </a:p>
        </p:txBody>
      </p:sp>
      <p:pic>
        <p:nvPicPr>
          <p:cNvPr id="1026" name="Picture 2" descr="Những bức hình ảnh về truyền thống gia đình dòng họ đầy tình cả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8938" y="716153"/>
            <a:ext cx="5153423" cy="3496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48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499016" y="1052183"/>
            <a:ext cx="9263921" cy="1077218"/>
          </a:xfrm>
          <a:prstGeom prst="rect">
            <a:avLst/>
          </a:prstGeom>
        </p:spPr>
        <p:txBody>
          <a:bodyPr wrap="square">
            <a:spAutoFit/>
          </a:bodyPr>
          <a:lstStyle/>
          <a:p>
            <a:r>
              <a:rPr lang="en-US" sz="3200" dirty="0">
                <a:solidFill>
                  <a:srgbClr val="000000"/>
                </a:solidFill>
                <a:latin typeface="Open Sans"/>
              </a:rPr>
              <a:t>c) Ý </a:t>
            </a:r>
            <a:r>
              <a:rPr lang="en-US" sz="3200" dirty="0" err="1">
                <a:solidFill>
                  <a:srgbClr val="000000"/>
                </a:solidFill>
                <a:latin typeface="Open Sans"/>
              </a:rPr>
              <a:t>nghĩa</a:t>
            </a:r>
            <a:r>
              <a:rPr lang="en-US" sz="3200" dirty="0">
                <a:solidFill>
                  <a:srgbClr val="000000"/>
                </a:solidFill>
                <a:latin typeface="Open Sans"/>
              </a:rPr>
              <a:t> </a:t>
            </a:r>
            <a:r>
              <a:rPr lang="en-US" sz="3200" dirty="0" err="1">
                <a:solidFill>
                  <a:srgbClr val="000000"/>
                </a:solidFill>
                <a:latin typeface="Open Sans"/>
              </a:rPr>
              <a:t>đối</a:t>
            </a:r>
            <a:r>
              <a:rPr lang="en-US" sz="3200" dirty="0">
                <a:solidFill>
                  <a:srgbClr val="000000"/>
                </a:solidFill>
                <a:latin typeface="Open Sans"/>
              </a:rPr>
              <a:t> </a:t>
            </a:r>
            <a:r>
              <a:rPr lang="en-US" sz="3200" dirty="0" err="1">
                <a:solidFill>
                  <a:srgbClr val="000000"/>
                </a:solidFill>
                <a:latin typeface="Open Sans"/>
              </a:rPr>
              <a:t>của</a:t>
            </a:r>
            <a:r>
              <a:rPr lang="en-US" sz="3200" dirty="0">
                <a:solidFill>
                  <a:srgbClr val="000000"/>
                </a:solidFill>
                <a:latin typeface="Open Sans"/>
              </a:rPr>
              <a:t> </a:t>
            </a:r>
            <a:r>
              <a:rPr lang="en-US" sz="3200" dirty="0" err="1">
                <a:solidFill>
                  <a:srgbClr val="000000"/>
                </a:solidFill>
                <a:latin typeface="Open Sans"/>
              </a:rPr>
              <a:t>truyền</a:t>
            </a:r>
            <a:r>
              <a:rPr lang="en-US" sz="3200" dirty="0">
                <a:solidFill>
                  <a:srgbClr val="000000"/>
                </a:solidFill>
                <a:latin typeface="Open Sans"/>
              </a:rPr>
              <a:t> </a:t>
            </a:r>
            <a:r>
              <a:rPr lang="en-US" sz="3200" dirty="0" err="1">
                <a:solidFill>
                  <a:srgbClr val="000000"/>
                </a:solidFill>
                <a:latin typeface="Open Sans"/>
              </a:rPr>
              <a:t>thống</a:t>
            </a:r>
            <a:r>
              <a:rPr lang="en-US" sz="3200" dirty="0">
                <a:solidFill>
                  <a:srgbClr val="000000"/>
                </a:solidFill>
                <a:latin typeface="Open Sans"/>
              </a:rPr>
              <a:t> </a:t>
            </a:r>
            <a:r>
              <a:rPr lang="en-US" sz="3200" dirty="0" err="1">
                <a:solidFill>
                  <a:srgbClr val="000000"/>
                </a:solidFill>
                <a:latin typeface="Open Sans"/>
              </a:rPr>
              <a:t>gia</a:t>
            </a:r>
            <a:r>
              <a:rPr lang="en-US" sz="3200" dirty="0">
                <a:solidFill>
                  <a:srgbClr val="000000"/>
                </a:solidFill>
                <a:latin typeface="Open Sans"/>
              </a:rPr>
              <a:t> </a:t>
            </a:r>
            <a:r>
              <a:rPr lang="en-US" sz="3200" dirty="0" err="1">
                <a:solidFill>
                  <a:srgbClr val="000000"/>
                </a:solidFill>
                <a:latin typeface="Open Sans"/>
              </a:rPr>
              <a:t>đình</a:t>
            </a:r>
            <a:r>
              <a:rPr lang="en-US" sz="3200" dirty="0">
                <a:solidFill>
                  <a:srgbClr val="000000"/>
                </a:solidFill>
                <a:latin typeface="Open Sans"/>
              </a:rPr>
              <a:t>, </a:t>
            </a:r>
            <a:r>
              <a:rPr lang="en-US" sz="3200" dirty="0" err="1">
                <a:solidFill>
                  <a:srgbClr val="000000"/>
                </a:solidFill>
                <a:latin typeface="Open Sans"/>
              </a:rPr>
              <a:t>dòng</a:t>
            </a:r>
            <a:r>
              <a:rPr lang="en-US" sz="3200" dirty="0">
                <a:solidFill>
                  <a:srgbClr val="000000"/>
                </a:solidFill>
                <a:latin typeface="Open Sans"/>
              </a:rPr>
              <a:t> </a:t>
            </a:r>
            <a:r>
              <a:rPr lang="en-US" sz="3200" dirty="0" err="1">
                <a:solidFill>
                  <a:srgbClr val="000000"/>
                </a:solidFill>
                <a:latin typeface="Open Sans"/>
              </a:rPr>
              <a:t>họ</a:t>
            </a:r>
            <a:r>
              <a:rPr lang="en-US" sz="3200" dirty="0">
                <a:solidFill>
                  <a:srgbClr val="000000"/>
                </a:solidFill>
                <a:latin typeface="Open Sans"/>
              </a:rPr>
              <a:t> </a:t>
            </a:r>
            <a:r>
              <a:rPr lang="en-US" sz="3200" dirty="0" err="1">
                <a:solidFill>
                  <a:srgbClr val="000000"/>
                </a:solidFill>
                <a:latin typeface="Open Sans"/>
              </a:rPr>
              <a:t>đối</a:t>
            </a:r>
            <a:r>
              <a:rPr lang="en-US" sz="3200" dirty="0">
                <a:solidFill>
                  <a:srgbClr val="000000"/>
                </a:solidFill>
                <a:latin typeface="Open Sans"/>
              </a:rPr>
              <a:t> </a:t>
            </a:r>
            <a:r>
              <a:rPr lang="en-US" sz="3200" dirty="0" err="1">
                <a:solidFill>
                  <a:srgbClr val="000000"/>
                </a:solidFill>
                <a:latin typeface="Open Sans"/>
              </a:rPr>
              <a:t>với</a:t>
            </a:r>
            <a:r>
              <a:rPr lang="en-US" sz="3200" dirty="0">
                <a:solidFill>
                  <a:srgbClr val="000000"/>
                </a:solidFill>
                <a:latin typeface="Open Sans"/>
              </a:rPr>
              <a:t> </a:t>
            </a:r>
            <a:r>
              <a:rPr lang="en-US" sz="3200" dirty="0" err="1">
                <a:solidFill>
                  <a:srgbClr val="000000"/>
                </a:solidFill>
                <a:latin typeface="Open Sans"/>
              </a:rPr>
              <a:t>mỗi</a:t>
            </a:r>
            <a:r>
              <a:rPr lang="en-US" sz="3200" dirty="0">
                <a:solidFill>
                  <a:srgbClr val="000000"/>
                </a:solidFill>
                <a:latin typeface="Open Sans"/>
              </a:rPr>
              <a:t> </a:t>
            </a:r>
            <a:r>
              <a:rPr lang="en-US" sz="3200" dirty="0" err="1">
                <a:solidFill>
                  <a:srgbClr val="000000"/>
                </a:solidFill>
                <a:latin typeface="Open Sans"/>
              </a:rPr>
              <a:t>cá</a:t>
            </a:r>
            <a:r>
              <a:rPr lang="en-US" sz="3200" dirty="0">
                <a:solidFill>
                  <a:srgbClr val="000000"/>
                </a:solidFill>
                <a:latin typeface="Open Sans"/>
              </a:rPr>
              <a:t> </a:t>
            </a:r>
            <a:r>
              <a:rPr lang="en-US" sz="3200" dirty="0" err="1">
                <a:solidFill>
                  <a:srgbClr val="000000"/>
                </a:solidFill>
                <a:latin typeface="Open Sans"/>
              </a:rPr>
              <a:t>nhân</a:t>
            </a:r>
            <a:r>
              <a:rPr lang="en-US" sz="3200" dirty="0">
                <a:solidFill>
                  <a:srgbClr val="000000"/>
                </a:solidFill>
                <a:latin typeface="Open Sans"/>
              </a:rPr>
              <a:t> </a:t>
            </a:r>
            <a:r>
              <a:rPr lang="en-US" sz="3200" dirty="0" err="1">
                <a:solidFill>
                  <a:srgbClr val="000000"/>
                </a:solidFill>
                <a:latin typeface="Open Sans"/>
              </a:rPr>
              <a:t>gia</a:t>
            </a:r>
            <a:r>
              <a:rPr lang="en-US" sz="3200" dirty="0">
                <a:solidFill>
                  <a:srgbClr val="000000"/>
                </a:solidFill>
                <a:latin typeface="Open Sans"/>
              </a:rPr>
              <a:t> </a:t>
            </a:r>
            <a:r>
              <a:rPr lang="en-US" sz="3200" dirty="0" err="1">
                <a:solidFill>
                  <a:srgbClr val="000000"/>
                </a:solidFill>
                <a:latin typeface="Open Sans"/>
              </a:rPr>
              <a:t>đình</a:t>
            </a:r>
            <a:r>
              <a:rPr lang="en-US" sz="3200" dirty="0">
                <a:solidFill>
                  <a:srgbClr val="000000"/>
                </a:solidFill>
                <a:latin typeface="Open Sans"/>
              </a:rPr>
              <a:t>, </a:t>
            </a:r>
            <a:r>
              <a:rPr lang="en-US" sz="3200" dirty="0" err="1">
                <a:solidFill>
                  <a:srgbClr val="000000"/>
                </a:solidFill>
                <a:latin typeface="Open Sans"/>
              </a:rPr>
              <a:t>xã</a:t>
            </a:r>
            <a:r>
              <a:rPr lang="en-US" sz="3200" dirty="0">
                <a:solidFill>
                  <a:srgbClr val="000000"/>
                </a:solidFill>
                <a:latin typeface="Open Sans"/>
              </a:rPr>
              <a:t> </a:t>
            </a:r>
            <a:r>
              <a:rPr lang="en-US" sz="3200" dirty="0" err="1">
                <a:solidFill>
                  <a:srgbClr val="000000"/>
                </a:solidFill>
                <a:latin typeface="Open Sans"/>
              </a:rPr>
              <a:t>hội</a:t>
            </a:r>
            <a:r>
              <a:rPr lang="en-US" sz="3200" dirty="0">
                <a:solidFill>
                  <a:srgbClr val="000000"/>
                </a:solidFill>
                <a:latin typeface="Open Sans"/>
              </a:rPr>
              <a:t> </a:t>
            </a:r>
            <a:r>
              <a:rPr lang="en-US" sz="3200" dirty="0" err="1">
                <a:solidFill>
                  <a:srgbClr val="000000"/>
                </a:solidFill>
                <a:latin typeface="Open Sans"/>
              </a:rPr>
              <a:t>như</a:t>
            </a:r>
            <a:r>
              <a:rPr lang="en-US" sz="3200" dirty="0">
                <a:solidFill>
                  <a:srgbClr val="000000"/>
                </a:solidFill>
                <a:latin typeface="Open Sans"/>
              </a:rPr>
              <a:t>:</a:t>
            </a:r>
            <a:endParaRPr lang="en-US" sz="3200" dirty="0"/>
          </a:p>
        </p:txBody>
      </p:sp>
      <p:sp>
        <p:nvSpPr>
          <p:cNvPr id="3" name="Rectangle 2"/>
          <p:cNvSpPr/>
          <p:nvPr/>
        </p:nvSpPr>
        <p:spPr>
          <a:xfrm>
            <a:off x="1499016" y="2269973"/>
            <a:ext cx="9081332" cy="3108543"/>
          </a:xfrm>
          <a:prstGeom prst="rect">
            <a:avLst/>
          </a:prstGeom>
        </p:spPr>
        <p:txBody>
          <a:bodyPr wrap="none">
            <a:spAutoFit/>
          </a:bodyPr>
          <a:lstStyle/>
          <a:p>
            <a:pPr marL="285750" indent="-285750">
              <a:buFont typeface="Arial" panose="020B0604020202020204" pitchFamily="34" charset="0"/>
              <a:buChar char="•"/>
            </a:pPr>
            <a:r>
              <a:rPr lang="en-US" sz="2800" dirty="0" err="1">
                <a:solidFill>
                  <a:srgbClr val="000000"/>
                </a:solidFill>
                <a:latin typeface="Times New Roman" panose="02020603050405020304" pitchFamily="18" charset="0"/>
                <a:cs typeface="Times New Roman" panose="02020603050405020304" pitchFamily="18" charset="0"/>
              </a:rPr>
              <a:t>Phát</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triển</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lòng</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tự</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tôn</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cá</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nhân</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tự</a:t>
            </a:r>
            <a:r>
              <a:rPr lang="en-US" sz="2800" dirty="0">
                <a:solidFill>
                  <a:srgbClr val="000000"/>
                </a:solidFill>
                <a:latin typeface="Times New Roman" panose="02020603050405020304" pitchFamily="18" charset="0"/>
                <a:cs typeface="Times New Roman" panose="02020603050405020304" pitchFamily="18" charset="0"/>
              </a:rPr>
              <a:t> tin, </a:t>
            </a:r>
            <a:r>
              <a:rPr lang="en-US" sz="2800" dirty="0" err="1">
                <a:solidFill>
                  <a:srgbClr val="000000"/>
                </a:solidFill>
                <a:latin typeface="Times New Roman" panose="02020603050405020304" pitchFamily="18" charset="0"/>
                <a:cs typeface="Times New Roman" panose="02020603050405020304" pitchFamily="18" charset="0"/>
              </a:rPr>
              <a:t>tự</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hào</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về</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gia</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đình</a:t>
            </a:r>
            <a:r>
              <a:rPr lang="en-US" sz="2800" dirty="0">
                <a:solidFill>
                  <a:srgbClr val="000000"/>
                </a:solidFill>
                <a:latin typeface="Times New Roman" panose="02020603050405020304" pitchFamily="18" charset="0"/>
                <a:cs typeface="Times New Roman" panose="02020603050405020304" pitchFamily="18" charset="0"/>
              </a:rPr>
              <a:t>.</a:t>
            </a:r>
          </a:p>
          <a:p>
            <a:endParaRPr lang="en-US" sz="2800"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vượt</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khó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vi-VN" sz="2800" dirty="0">
                <a:latin typeface="Times New Roman" panose="02020603050405020304" pitchFamily="18" charset="0"/>
                <a:cs typeface="Times New Roman" panose="02020603050405020304" pitchFamily="18" charset="0"/>
              </a:rPr>
              <a:t>Nuôi dưỡng và phát triển tình yêu thương, lối sống văn hóa.</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62327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p:cTn id="38"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696691" y="955964"/>
            <a:ext cx="2258311" cy="707886"/>
          </a:xfrm>
          <a:prstGeom prst="rect">
            <a:avLst/>
          </a:prstGeom>
          <a:noFill/>
        </p:spPr>
        <p:txBody>
          <a:bodyPr wrap="none" rtlCol="0">
            <a:spAutoFit/>
          </a:bodyPr>
          <a:lstStyle/>
          <a:p>
            <a:r>
              <a:rPr lang="en-US" sz="4000" b="1" dirty="0"/>
              <a:t>KẾT LUẬN</a:t>
            </a:r>
          </a:p>
        </p:txBody>
      </p:sp>
      <p:sp>
        <p:nvSpPr>
          <p:cNvPr id="3" name="Rectangle 2"/>
          <p:cNvSpPr/>
          <p:nvPr/>
        </p:nvSpPr>
        <p:spPr>
          <a:xfrm>
            <a:off x="1124263" y="2187845"/>
            <a:ext cx="10223291" cy="3170099"/>
          </a:xfrm>
          <a:prstGeom prst="rect">
            <a:avLst/>
          </a:prstGeom>
        </p:spPr>
        <p:txBody>
          <a:bodyPr wrap="square">
            <a:spAutoFit/>
          </a:bodyPr>
          <a:lstStyle/>
          <a:p>
            <a:r>
              <a:rPr lang="en-US" sz="4000" dirty="0" err="1">
                <a:solidFill>
                  <a:srgbClr val="000000"/>
                </a:solidFill>
                <a:latin typeface="Open Sans"/>
              </a:rPr>
              <a:t>Hiểu</a:t>
            </a:r>
            <a:r>
              <a:rPr lang="en-US" sz="4000" dirty="0">
                <a:solidFill>
                  <a:srgbClr val="000000"/>
                </a:solidFill>
                <a:latin typeface="Open Sans"/>
              </a:rPr>
              <a:t> </a:t>
            </a:r>
            <a:r>
              <a:rPr lang="en-US" sz="4000" dirty="0" err="1">
                <a:solidFill>
                  <a:srgbClr val="000000"/>
                </a:solidFill>
                <a:latin typeface="Open Sans"/>
              </a:rPr>
              <a:t>biết</a:t>
            </a:r>
            <a:r>
              <a:rPr lang="en-US" sz="4000" dirty="0">
                <a:solidFill>
                  <a:srgbClr val="000000"/>
                </a:solidFill>
                <a:latin typeface="Open Sans"/>
              </a:rPr>
              <a:t> </a:t>
            </a:r>
            <a:r>
              <a:rPr lang="en-US" sz="4000" dirty="0" err="1">
                <a:solidFill>
                  <a:srgbClr val="000000"/>
                </a:solidFill>
                <a:latin typeface="Open Sans"/>
              </a:rPr>
              <a:t>và</a:t>
            </a:r>
            <a:r>
              <a:rPr lang="en-US" sz="4000" dirty="0">
                <a:solidFill>
                  <a:srgbClr val="000000"/>
                </a:solidFill>
                <a:latin typeface="Open Sans"/>
              </a:rPr>
              <a:t> </a:t>
            </a:r>
            <a:r>
              <a:rPr lang="en-US" sz="4000" dirty="0" err="1">
                <a:solidFill>
                  <a:srgbClr val="000000"/>
                </a:solidFill>
                <a:latin typeface="Open Sans"/>
              </a:rPr>
              <a:t>tự</a:t>
            </a:r>
            <a:r>
              <a:rPr lang="en-US" sz="4000" dirty="0">
                <a:solidFill>
                  <a:srgbClr val="000000"/>
                </a:solidFill>
                <a:latin typeface="Open Sans"/>
              </a:rPr>
              <a:t> </a:t>
            </a:r>
            <a:r>
              <a:rPr lang="en-US" sz="4000" dirty="0" err="1">
                <a:solidFill>
                  <a:srgbClr val="000000"/>
                </a:solidFill>
                <a:latin typeface="Open Sans"/>
              </a:rPr>
              <a:t>hào</a:t>
            </a:r>
            <a:r>
              <a:rPr lang="en-US" sz="4000" dirty="0">
                <a:solidFill>
                  <a:srgbClr val="000000"/>
                </a:solidFill>
                <a:latin typeface="Open Sans"/>
              </a:rPr>
              <a:t> </a:t>
            </a:r>
            <a:r>
              <a:rPr lang="en-US" sz="4000" dirty="0" err="1">
                <a:solidFill>
                  <a:srgbClr val="000000"/>
                </a:solidFill>
                <a:latin typeface="Open Sans"/>
              </a:rPr>
              <a:t>về</a:t>
            </a:r>
            <a:r>
              <a:rPr lang="en-US" sz="4000" dirty="0">
                <a:solidFill>
                  <a:srgbClr val="000000"/>
                </a:solidFill>
                <a:latin typeface="Open Sans"/>
              </a:rPr>
              <a:t> </a:t>
            </a:r>
            <a:r>
              <a:rPr lang="en-US" sz="4000" dirty="0" err="1">
                <a:solidFill>
                  <a:srgbClr val="000000"/>
                </a:solidFill>
                <a:latin typeface="Open Sans"/>
              </a:rPr>
              <a:t>truyền</a:t>
            </a:r>
            <a:r>
              <a:rPr lang="en-US" sz="4000" dirty="0">
                <a:solidFill>
                  <a:srgbClr val="000000"/>
                </a:solidFill>
                <a:latin typeface="Open Sans"/>
              </a:rPr>
              <a:t> </a:t>
            </a:r>
            <a:r>
              <a:rPr lang="en-US" sz="4000" dirty="0" err="1">
                <a:solidFill>
                  <a:srgbClr val="000000"/>
                </a:solidFill>
                <a:latin typeface="Open Sans"/>
              </a:rPr>
              <a:t>thống</a:t>
            </a:r>
            <a:r>
              <a:rPr lang="en-US" sz="4000" dirty="0">
                <a:solidFill>
                  <a:srgbClr val="000000"/>
                </a:solidFill>
                <a:latin typeface="Open Sans"/>
              </a:rPr>
              <a:t> </a:t>
            </a:r>
            <a:r>
              <a:rPr lang="en-US" sz="4000" dirty="0" err="1">
                <a:solidFill>
                  <a:srgbClr val="000000"/>
                </a:solidFill>
                <a:latin typeface="Open Sans"/>
              </a:rPr>
              <a:t>gia</a:t>
            </a:r>
            <a:r>
              <a:rPr lang="en-US" sz="4000" dirty="0">
                <a:solidFill>
                  <a:srgbClr val="000000"/>
                </a:solidFill>
                <a:latin typeface="Open Sans"/>
              </a:rPr>
              <a:t> </a:t>
            </a:r>
            <a:r>
              <a:rPr lang="en-US" sz="4000" dirty="0" err="1">
                <a:solidFill>
                  <a:srgbClr val="000000"/>
                </a:solidFill>
                <a:latin typeface="Open Sans"/>
              </a:rPr>
              <a:t>đình</a:t>
            </a:r>
            <a:r>
              <a:rPr lang="en-US" sz="4000" dirty="0">
                <a:solidFill>
                  <a:srgbClr val="000000"/>
                </a:solidFill>
                <a:latin typeface="Open Sans"/>
              </a:rPr>
              <a:t>, </a:t>
            </a:r>
            <a:r>
              <a:rPr lang="en-US" sz="4000" dirty="0" err="1">
                <a:solidFill>
                  <a:srgbClr val="000000"/>
                </a:solidFill>
                <a:latin typeface="Open Sans"/>
              </a:rPr>
              <a:t>dòng</a:t>
            </a:r>
            <a:r>
              <a:rPr lang="en-US" sz="4000" dirty="0">
                <a:solidFill>
                  <a:srgbClr val="000000"/>
                </a:solidFill>
                <a:latin typeface="Open Sans"/>
              </a:rPr>
              <a:t> </a:t>
            </a:r>
            <a:r>
              <a:rPr lang="en-US" sz="4000" dirty="0" err="1">
                <a:solidFill>
                  <a:srgbClr val="000000"/>
                </a:solidFill>
                <a:latin typeface="Open Sans"/>
              </a:rPr>
              <a:t>họ</a:t>
            </a:r>
            <a:r>
              <a:rPr lang="en-US" sz="4000" dirty="0">
                <a:solidFill>
                  <a:srgbClr val="000000"/>
                </a:solidFill>
                <a:latin typeface="Open Sans"/>
              </a:rPr>
              <a:t> </a:t>
            </a:r>
            <a:r>
              <a:rPr lang="en-US" sz="4000" dirty="0" err="1">
                <a:solidFill>
                  <a:srgbClr val="000000"/>
                </a:solidFill>
                <a:latin typeface="Open Sans"/>
              </a:rPr>
              <a:t>giúp</a:t>
            </a:r>
            <a:r>
              <a:rPr lang="en-US" sz="4000" dirty="0">
                <a:solidFill>
                  <a:srgbClr val="000000"/>
                </a:solidFill>
                <a:latin typeface="Open Sans"/>
              </a:rPr>
              <a:t> ta </a:t>
            </a:r>
            <a:r>
              <a:rPr lang="en-US" sz="4000" dirty="0" err="1">
                <a:solidFill>
                  <a:srgbClr val="000000"/>
                </a:solidFill>
                <a:latin typeface="Open Sans"/>
              </a:rPr>
              <a:t>có</a:t>
            </a:r>
            <a:r>
              <a:rPr lang="en-US" sz="4000" dirty="0">
                <a:solidFill>
                  <a:srgbClr val="000000"/>
                </a:solidFill>
                <a:latin typeface="Open Sans"/>
              </a:rPr>
              <a:t> </a:t>
            </a:r>
            <a:r>
              <a:rPr lang="en-US" sz="4000" dirty="0" err="1">
                <a:solidFill>
                  <a:srgbClr val="000000"/>
                </a:solidFill>
                <a:latin typeface="Open Sans"/>
              </a:rPr>
              <a:t>thêm</a:t>
            </a:r>
            <a:r>
              <a:rPr lang="en-US" sz="4000" dirty="0">
                <a:solidFill>
                  <a:srgbClr val="000000"/>
                </a:solidFill>
                <a:latin typeface="Open Sans"/>
              </a:rPr>
              <a:t> </a:t>
            </a:r>
            <a:r>
              <a:rPr lang="en-US" sz="4000" dirty="0" err="1">
                <a:solidFill>
                  <a:srgbClr val="000000"/>
                </a:solidFill>
                <a:latin typeface="Open Sans"/>
              </a:rPr>
              <a:t>kinh</a:t>
            </a:r>
            <a:r>
              <a:rPr lang="en-US" sz="4000" dirty="0">
                <a:solidFill>
                  <a:srgbClr val="000000"/>
                </a:solidFill>
                <a:latin typeface="Open Sans"/>
              </a:rPr>
              <a:t> </a:t>
            </a:r>
            <a:r>
              <a:rPr lang="en-US" sz="4000" dirty="0" err="1">
                <a:solidFill>
                  <a:srgbClr val="000000"/>
                </a:solidFill>
                <a:latin typeface="Open Sans"/>
              </a:rPr>
              <a:t>nghiệm</a:t>
            </a:r>
            <a:r>
              <a:rPr lang="en-US" sz="4000" dirty="0">
                <a:solidFill>
                  <a:srgbClr val="000000"/>
                </a:solidFill>
                <a:latin typeface="Open Sans"/>
              </a:rPr>
              <a:t> </a:t>
            </a:r>
            <a:r>
              <a:rPr lang="en-US" sz="4000" dirty="0" err="1">
                <a:solidFill>
                  <a:srgbClr val="000000"/>
                </a:solidFill>
                <a:latin typeface="Open Sans"/>
              </a:rPr>
              <a:t>và</a:t>
            </a:r>
            <a:r>
              <a:rPr lang="en-US" sz="4000" dirty="0">
                <a:solidFill>
                  <a:srgbClr val="000000"/>
                </a:solidFill>
                <a:latin typeface="Open Sans"/>
              </a:rPr>
              <a:t> </a:t>
            </a:r>
            <a:r>
              <a:rPr lang="en-US" sz="4000" dirty="0" err="1">
                <a:solidFill>
                  <a:srgbClr val="000000"/>
                </a:solidFill>
                <a:latin typeface="Open Sans"/>
              </a:rPr>
              <a:t>sức</a:t>
            </a:r>
            <a:r>
              <a:rPr lang="en-US" sz="4000" dirty="0">
                <a:solidFill>
                  <a:srgbClr val="000000"/>
                </a:solidFill>
                <a:latin typeface="Open Sans"/>
              </a:rPr>
              <a:t> </a:t>
            </a:r>
            <a:r>
              <a:rPr lang="en-US" sz="4000" dirty="0" err="1">
                <a:solidFill>
                  <a:srgbClr val="000000"/>
                </a:solidFill>
                <a:latin typeface="Open Sans"/>
              </a:rPr>
              <a:t>mạnh</a:t>
            </a:r>
            <a:r>
              <a:rPr lang="en-US" sz="4000" dirty="0">
                <a:solidFill>
                  <a:srgbClr val="000000"/>
                </a:solidFill>
                <a:latin typeface="Open Sans"/>
              </a:rPr>
              <a:t> </a:t>
            </a:r>
            <a:r>
              <a:rPr lang="en-US" sz="4000" dirty="0" err="1">
                <a:solidFill>
                  <a:srgbClr val="000000"/>
                </a:solidFill>
                <a:latin typeface="Open Sans"/>
              </a:rPr>
              <a:t>trong</a:t>
            </a:r>
            <a:r>
              <a:rPr lang="en-US" sz="4000" dirty="0">
                <a:solidFill>
                  <a:srgbClr val="000000"/>
                </a:solidFill>
                <a:latin typeface="Open Sans"/>
              </a:rPr>
              <a:t> </a:t>
            </a:r>
            <a:r>
              <a:rPr lang="en-US" sz="4000" dirty="0" err="1">
                <a:solidFill>
                  <a:srgbClr val="000000"/>
                </a:solidFill>
                <a:latin typeface="Open Sans"/>
              </a:rPr>
              <a:t>cuộc</a:t>
            </a:r>
            <a:r>
              <a:rPr lang="en-US" sz="4000" dirty="0">
                <a:solidFill>
                  <a:srgbClr val="000000"/>
                </a:solidFill>
                <a:latin typeface="Open Sans"/>
              </a:rPr>
              <a:t> </a:t>
            </a:r>
            <a:r>
              <a:rPr lang="en-US" sz="4000" dirty="0" err="1">
                <a:solidFill>
                  <a:srgbClr val="000000"/>
                </a:solidFill>
                <a:latin typeface="Open Sans"/>
              </a:rPr>
              <a:t>sống</a:t>
            </a:r>
            <a:r>
              <a:rPr lang="en-US" sz="4000" dirty="0">
                <a:solidFill>
                  <a:srgbClr val="000000"/>
                </a:solidFill>
                <a:latin typeface="Open Sans"/>
              </a:rPr>
              <a:t>, </a:t>
            </a:r>
            <a:r>
              <a:rPr lang="en-US" sz="4000" dirty="0" err="1">
                <a:solidFill>
                  <a:srgbClr val="000000"/>
                </a:solidFill>
                <a:latin typeface="Open Sans"/>
              </a:rPr>
              <a:t>góp</a:t>
            </a:r>
            <a:r>
              <a:rPr lang="en-US" sz="4000" dirty="0">
                <a:solidFill>
                  <a:srgbClr val="000000"/>
                </a:solidFill>
                <a:latin typeface="Open Sans"/>
              </a:rPr>
              <a:t> </a:t>
            </a:r>
            <a:r>
              <a:rPr lang="en-US" sz="4000" dirty="0" err="1">
                <a:solidFill>
                  <a:srgbClr val="000000"/>
                </a:solidFill>
                <a:latin typeface="Open Sans"/>
              </a:rPr>
              <a:t>phần</a:t>
            </a:r>
            <a:r>
              <a:rPr lang="en-US" sz="4000" dirty="0">
                <a:solidFill>
                  <a:srgbClr val="000000"/>
                </a:solidFill>
                <a:latin typeface="Open Sans"/>
              </a:rPr>
              <a:t> </a:t>
            </a:r>
            <a:r>
              <a:rPr lang="en-US" sz="4000" dirty="0" err="1">
                <a:solidFill>
                  <a:srgbClr val="000000"/>
                </a:solidFill>
                <a:latin typeface="Open Sans"/>
              </a:rPr>
              <a:t>làm</a:t>
            </a:r>
            <a:r>
              <a:rPr lang="en-US" sz="4000" dirty="0">
                <a:solidFill>
                  <a:srgbClr val="000000"/>
                </a:solidFill>
                <a:latin typeface="Open Sans"/>
              </a:rPr>
              <a:t> </a:t>
            </a:r>
            <a:r>
              <a:rPr lang="en-US" sz="4000" dirty="0" err="1">
                <a:solidFill>
                  <a:srgbClr val="000000"/>
                </a:solidFill>
                <a:latin typeface="Open Sans"/>
              </a:rPr>
              <a:t>phong</a:t>
            </a:r>
            <a:r>
              <a:rPr lang="en-US" sz="4000" dirty="0">
                <a:solidFill>
                  <a:srgbClr val="000000"/>
                </a:solidFill>
                <a:latin typeface="Open Sans"/>
              </a:rPr>
              <a:t> </a:t>
            </a:r>
            <a:r>
              <a:rPr lang="en-US" sz="4000" dirty="0" err="1">
                <a:solidFill>
                  <a:srgbClr val="000000"/>
                </a:solidFill>
                <a:latin typeface="Open Sans"/>
              </a:rPr>
              <a:t>phú</a:t>
            </a:r>
            <a:r>
              <a:rPr lang="en-US" sz="4000" dirty="0">
                <a:solidFill>
                  <a:srgbClr val="000000"/>
                </a:solidFill>
                <a:latin typeface="Open Sans"/>
              </a:rPr>
              <a:t> </a:t>
            </a:r>
            <a:r>
              <a:rPr lang="en-US" sz="4000" dirty="0" err="1">
                <a:solidFill>
                  <a:srgbClr val="000000"/>
                </a:solidFill>
                <a:latin typeface="Open Sans"/>
              </a:rPr>
              <a:t>truyền</a:t>
            </a:r>
            <a:r>
              <a:rPr lang="en-US" sz="4000" dirty="0">
                <a:solidFill>
                  <a:srgbClr val="000000"/>
                </a:solidFill>
                <a:latin typeface="Open Sans"/>
              </a:rPr>
              <a:t> </a:t>
            </a:r>
            <a:r>
              <a:rPr lang="en-US" sz="4000" dirty="0" err="1">
                <a:solidFill>
                  <a:srgbClr val="000000"/>
                </a:solidFill>
                <a:latin typeface="Open Sans"/>
              </a:rPr>
              <a:t>thống</a:t>
            </a:r>
            <a:r>
              <a:rPr lang="en-US" sz="4000" dirty="0">
                <a:solidFill>
                  <a:srgbClr val="000000"/>
                </a:solidFill>
                <a:latin typeface="Open Sans"/>
              </a:rPr>
              <a:t>, </a:t>
            </a:r>
            <a:r>
              <a:rPr lang="en-US" sz="4000" dirty="0" err="1">
                <a:solidFill>
                  <a:srgbClr val="000000"/>
                </a:solidFill>
                <a:latin typeface="Open Sans"/>
              </a:rPr>
              <a:t>bản</a:t>
            </a:r>
            <a:r>
              <a:rPr lang="en-US" sz="4000" dirty="0">
                <a:solidFill>
                  <a:srgbClr val="000000"/>
                </a:solidFill>
                <a:latin typeface="Open Sans"/>
              </a:rPr>
              <a:t> </a:t>
            </a:r>
            <a:r>
              <a:rPr lang="en-US" sz="4000" dirty="0" err="1">
                <a:solidFill>
                  <a:srgbClr val="000000"/>
                </a:solidFill>
                <a:latin typeface="Open Sans"/>
              </a:rPr>
              <a:t>sắc</a:t>
            </a:r>
            <a:r>
              <a:rPr lang="en-US" sz="4000" dirty="0">
                <a:solidFill>
                  <a:srgbClr val="000000"/>
                </a:solidFill>
                <a:latin typeface="Open Sans"/>
              </a:rPr>
              <a:t> </a:t>
            </a:r>
            <a:r>
              <a:rPr lang="en-US" sz="4000" dirty="0" err="1">
                <a:solidFill>
                  <a:srgbClr val="000000"/>
                </a:solidFill>
                <a:latin typeface="Open Sans"/>
              </a:rPr>
              <a:t>dân</a:t>
            </a:r>
            <a:r>
              <a:rPr lang="en-US" sz="4000" dirty="0">
                <a:solidFill>
                  <a:srgbClr val="000000"/>
                </a:solidFill>
                <a:latin typeface="Open Sans"/>
              </a:rPr>
              <a:t> </a:t>
            </a:r>
            <a:r>
              <a:rPr lang="en-US" sz="4000" dirty="0" err="1">
                <a:solidFill>
                  <a:srgbClr val="000000"/>
                </a:solidFill>
                <a:latin typeface="Open Sans"/>
              </a:rPr>
              <a:t>tộc</a:t>
            </a:r>
            <a:r>
              <a:rPr lang="en-US" sz="4000" dirty="0">
                <a:solidFill>
                  <a:srgbClr val="000000"/>
                </a:solidFill>
                <a:latin typeface="Open Sans"/>
              </a:rPr>
              <a:t> </a:t>
            </a:r>
            <a:r>
              <a:rPr lang="en-US" sz="4000" dirty="0" err="1">
                <a:solidFill>
                  <a:srgbClr val="000000"/>
                </a:solidFill>
                <a:latin typeface="Open Sans"/>
              </a:rPr>
              <a:t>của</a:t>
            </a:r>
            <a:r>
              <a:rPr lang="en-US" sz="4000" dirty="0">
                <a:solidFill>
                  <a:srgbClr val="000000"/>
                </a:solidFill>
                <a:latin typeface="Open Sans"/>
              </a:rPr>
              <a:t> </a:t>
            </a:r>
            <a:r>
              <a:rPr lang="en-US" sz="4000" dirty="0" err="1">
                <a:solidFill>
                  <a:srgbClr val="000000"/>
                </a:solidFill>
                <a:latin typeface="Open Sans"/>
              </a:rPr>
              <a:t>Việt</a:t>
            </a:r>
            <a:r>
              <a:rPr lang="en-US" sz="4000" dirty="0">
                <a:solidFill>
                  <a:srgbClr val="000000"/>
                </a:solidFill>
                <a:latin typeface="Open Sans"/>
              </a:rPr>
              <a:t> Nam</a:t>
            </a:r>
            <a:r>
              <a:rPr lang="vi-VN" sz="4000" dirty="0">
                <a:solidFill>
                  <a:srgbClr val="000000"/>
                </a:solidFill>
                <a:latin typeface="Open Sans"/>
              </a:rPr>
              <a:t>.</a:t>
            </a:r>
            <a:endParaRPr lang="en-US" sz="4000" dirty="0"/>
          </a:p>
        </p:txBody>
      </p:sp>
    </p:spTree>
    <p:extLst>
      <p:ext uri="{BB962C8B-B14F-4D97-AF65-F5344CB8AC3E}">
        <p14:creationId xmlns:p14="http://schemas.microsoft.com/office/powerpoint/2010/main" val="1079699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599606" y="734519"/>
            <a:ext cx="9950160" cy="584775"/>
          </a:xfrm>
          <a:prstGeom prst="rect">
            <a:avLst/>
          </a:prstGeom>
          <a:noFill/>
        </p:spPr>
        <p:txBody>
          <a:bodyPr wrap="none" rtlCol="0">
            <a:spAutoFit/>
          </a:bodyPr>
          <a:lstStyle/>
          <a:p>
            <a:r>
              <a:rPr lang="en-US" sz="3200" b="1" dirty="0"/>
              <a:t>3. </a:t>
            </a:r>
            <a:r>
              <a:rPr lang="en-US" sz="3200" b="1" dirty="0" err="1"/>
              <a:t>Giữ</a:t>
            </a:r>
            <a:r>
              <a:rPr lang="en-US" sz="3200" b="1" dirty="0"/>
              <a:t> </a:t>
            </a:r>
            <a:r>
              <a:rPr lang="en-US" sz="3200" b="1" dirty="0" err="1"/>
              <a:t>gìn</a:t>
            </a:r>
            <a:r>
              <a:rPr lang="en-US" sz="3200" b="1" dirty="0"/>
              <a:t> </a:t>
            </a:r>
            <a:r>
              <a:rPr lang="en-US" sz="3200" b="1" dirty="0" err="1"/>
              <a:t>và</a:t>
            </a:r>
            <a:r>
              <a:rPr lang="en-US" sz="3200" b="1" dirty="0"/>
              <a:t> </a:t>
            </a:r>
            <a:r>
              <a:rPr lang="en-US" sz="3200" b="1" dirty="0" err="1"/>
              <a:t>phát</a:t>
            </a:r>
            <a:r>
              <a:rPr lang="en-US" sz="3200" b="1" dirty="0"/>
              <a:t> </a:t>
            </a:r>
            <a:r>
              <a:rPr lang="en-US" sz="3200" b="1" dirty="0" err="1"/>
              <a:t>huy</a:t>
            </a:r>
            <a:r>
              <a:rPr lang="en-US" sz="3200" b="1" dirty="0"/>
              <a:t> </a:t>
            </a:r>
            <a:r>
              <a:rPr lang="en-US" sz="3200" b="1" dirty="0" err="1"/>
              <a:t>của</a:t>
            </a:r>
            <a:r>
              <a:rPr lang="en-US" sz="3200" b="1" dirty="0"/>
              <a:t> </a:t>
            </a:r>
            <a:r>
              <a:rPr lang="en-US" sz="3200" b="1" dirty="0" err="1"/>
              <a:t>truyền</a:t>
            </a:r>
            <a:r>
              <a:rPr lang="en-US" sz="3200" b="1" dirty="0"/>
              <a:t> </a:t>
            </a:r>
            <a:r>
              <a:rPr lang="en-US" sz="3200" b="1" dirty="0" err="1"/>
              <a:t>thống</a:t>
            </a:r>
            <a:r>
              <a:rPr lang="en-US" sz="3200" b="1" dirty="0"/>
              <a:t> </a:t>
            </a:r>
            <a:r>
              <a:rPr lang="en-US" sz="3200" b="1" dirty="0" err="1"/>
              <a:t>gia</a:t>
            </a:r>
            <a:r>
              <a:rPr lang="en-US" sz="3200" b="1" dirty="0"/>
              <a:t> </a:t>
            </a:r>
            <a:r>
              <a:rPr lang="en-US" sz="3200" b="1" dirty="0" err="1"/>
              <a:t>đình</a:t>
            </a:r>
            <a:r>
              <a:rPr lang="en-US" sz="3200" b="1" dirty="0"/>
              <a:t>, </a:t>
            </a:r>
            <a:r>
              <a:rPr lang="en-US" sz="3200" b="1" dirty="0" err="1"/>
              <a:t>dòng</a:t>
            </a:r>
            <a:r>
              <a:rPr lang="en-US" sz="3200" b="1" dirty="0"/>
              <a:t> </a:t>
            </a:r>
            <a:r>
              <a:rPr lang="en-US" sz="3200" b="1" dirty="0" err="1"/>
              <a:t>họ</a:t>
            </a:r>
            <a:endParaRPr lang="en-US" sz="3200" b="1" dirty="0"/>
          </a:p>
        </p:txBody>
      </p:sp>
      <p:sp>
        <p:nvSpPr>
          <p:cNvPr id="3" name="Rectangle 2"/>
          <p:cNvSpPr/>
          <p:nvPr/>
        </p:nvSpPr>
        <p:spPr>
          <a:xfrm>
            <a:off x="1093331" y="1505475"/>
            <a:ext cx="8962710" cy="523220"/>
          </a:xfrm>
          <a:prstGeom prst="rect">
            <a:avLst/>
          </a:prstGeom>
        </p:spPr>
        <p:txBody>
          <a:bodyPr wrap="none">
            <a:spAutoFit/>
          </a:bodyPr>
          <a:lstStyle/>
          <a:p>
            <a:r>
              <a:rPr lang="vi-VN" sz="2800" dirty="0">
                <a:solidFill>
                  <a:srgbClr val="000000"/>
                </a:solidFill>
                <a:latin typeface="Open Sans"/>
              </a:rPr>
              <a:t>Em hãy đọc các trường hợp dưới đây và trả lời câu hỏi</a:t>
            </a:r>
            <a:endParaRPr lang="en-US" sz="2800" dirty="0"/>
          </a:p>
        </p:txBody>
      </p:sp>
      <p:sp>
        <p:nvSpPr>
          <p:cNvPr id="4" name="Rectangle 3"/>
          <p:cNvSpPr/>
          <p:nvPr/>
        </p:nvSpPr>
        <p:spPr>
          <a:xfrm>
            <a:off x="1093330" y="2356965"/>
            <a:ext cx="9684597" cy="2677656"/>
          </a:xfrm>
          <a:prstGeom prst="rect">
            <a:avLst/>
          </a:prstGeom>
        </p:spPr>
        <p:txBody>
          <a:bodyPr wrap="square">
            <a:spAutoFit/>
          </a:bodyPr>
          <a:lstStyle/>
          <a:p>
            <a:r>
              <a:rPr lang="vi-VN" sz="2800" dirty="0">
                <a:solidFill>
                  <a:srgbClr val="000000"/>
                </a:solidFill>
                <a:latin typeface="Open Sans"/>
              </a:rPr>
              <a:t>Năm nào cũng vậy, Linh luôn háo hức mong chờ đến sáng mùng một Tết Nguyên đán. Khi đó, mọi thành viên trong gia đình đều tụ họp đông đủ, cùng nhau đi chúc tết ông bà và những người thân trong gia đình, dòng họ. Tết năm nay, Linh còn học được rất nhiều lời chúc ý nghĩa để chúc mừng ông bà, bố mẹ và những người thân.</a:t>
            </a:r>
            <a:endParaRPr lang="en-US" sz="2800" dirty="0"/>
          </a:p>
        </p:txBody>
      </p:sp>
      <p:sp>
        <p:nvSpPr>
          <p:cNvPr id="5" name="Rectangle 4"/>
          <p:cNvSpPr/>
          <p:nvPr/>
        </p:nvSpPr>
        <p:spPr>
          <a:xfrm>
            <a:off x="1093330" y="2356965"/>
            <a:ext cx="9456436" cy="2677656"/>
          </a:xfrm>
          <a:prstGeom prst="rect">
            <a:avLst/>
          </a:prstGeom>
        </p:spPr>
        <p:txBody>
          <a:bodyPr wrap="square">
            <a:spAutoFit/>
          </a:bodyPr>
          <a:lstStyle/>
          <a:p>
            <a:r>
              <a:rPr lang="vi-VN" sz="2800" dirty="0">
                <a:solidFill>
                  <a:srgbClr val="000000"/>
                </a:solidFill>
                <a:latin typeface="Open Sans"/>
              </a:rPr>
              <a:t>Tuổi thơ của An đã gắn bó với tiếng đàn bầu vì bà ngoại và mẹ của An đều là nghệ sĩ đàn bầu nổi tiểng. Từ nhỏ, An đã được tập đàn cùng bà và mẹ. Giờ đây, kĩ thuật đánh đàn của An đã khá điêu luyện. An luôn mong muốn sẽ có nhiều cơ hội mang nét độc đáo của tiếng đàn bầu Việt Nam giới thiệu với bạn bè trong nước và quốc tế.</a:t>
            </a:r>
            <a:endParaRPr lang="en-US" sz="2800" dirty="0"/>
          </a:p>
        </p:txBody>
      </p:sp>
    </p:spTree>
    <p:extLst>
      <p:ext uri="{BB962C8B-B14F-4D97-AF65-F5344CB8AC3E}">
        <p14:creationId xmlns:p14="http://schemas.microsoft.com/office/powerpoint/2010/main" val="166068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arn(inVertical)">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xit" presetSubtype="21" fill="hold" grpId="1" nodeType="clickEffect">
                                  <p:stCondLst>
                                    <p:cond delay="0"/>
                                  </p:stCondLst>
                                  <p:childTnLst>
                                    <p:animEffect transition="out" filter="barn(inVertical)">
                                      <p:cBhvr>
                                        <p:cTn id="25" dur="500"/>
                                        <p:tgtEl>
                                          <p:spTgt spid="4"/>
                                        </p:tgtEl>
                                      </p:cBhvr>
                                    </p:animEffect>
                                    <p:set>
                                      <p:cBhvr>
                                        <p:cTn id="26" dur="1" fill="hold">
                                          <p:stCondLst>
                                            <p:cond delay="499"/>
                                          </p:stCondLst>
                                        </p:cTn>
                                        <p:tgtEl>
                                          <p:spTgt spid="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arn(inVertical)">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4" grpId="1"/>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867463" y="449705"/>
            <a:ext cx="3460178" cy="584775"/>
          </a:xfrm>
          <a:prstGeom prst="rect">
            <a:avLst/>
          </a:prstGeom>
          <a:noFill/>
        </p:spPr>
        <p:txBody>
          <a:bodyPr wrap="none" rtlCol="0">
            <a:spAutoFit/>
          </a:bodyPr>
          <a:lstStyle/>
          <a:p>
            <a:r>
              <a:rPr lang="en-US" sz="3200" b="1" dirty="0"/>
              <a:t>THẢO LUẬN NHÓM</a:t>
            </a:r>
          </a:p>
        </p:txBody>
      </p:sp>
      <p:sp>
        <p:nvSpPr>
          <p:cNvPr id="3" name="Rectangle 1"/>
          <p:cNvSpPr>
            <a:spLocks noChangeArrowheads="1"/>
          </p:cNvSpPr>
          <p:nvPr/>
        </p:nvSpPr>
        <p:spPr bwMode="auto">
          <a:xfrm>
            <a:off x="1952571" y="1445762"/>
            <a:ext cx="836066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defTabSz="914400" rtl="0" eaLnBrk="0" fontAlgn="base" latinLnBrk="0" hangingPunct="0">
              <a:lnSpc>
                <a:spcPct val="100000"/>
              </a:lnSpc>
              <a:spcBef>
                <a:spcPct val="0"/>
              </a:spcBef>
              <a:spcAft>
                <a:spcPct val="0"/>
              </a:spcAft>
              <a:buClrTx/>
              <a:buSzTx/>
              <a:tabLst/>
            </a:pP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a) Theo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em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việc</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làm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của</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Linh</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và</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gia</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đình</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sẽ</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mang</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đến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cảm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xúc</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như</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thế</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nào</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cho</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người</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thân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a:t>
            </a:r>
          </a:p>
          <a:p>
            <a:pPr marR="0" lvl="0" defTabSz="914400" rtl="0" eaLnBrk="0" fontAlgn="base" latinLnBrk="0" hangingPunct="0">
              <a:lnSpc>
                <a:spcPct val="100000"/>
              </a:lnSpc>
              <a:spcBef>
                <a:spcPct val="0"/>
              </a:spcBef>
              <a:spcAft>
                <a:spcPct val="0"/>
              </a:spcAft>
              <a:buClrTx/>
              <a:buSzTx/>
              <a:tabLst/>
            </a:pPr>
            <a:endParaRPr kumimoji="0" lang="en-US" altLang="en-US" sz="2800" b="0" i="0" u="none" strike="noStrike" cap="none" normalizeH="0" baseline="0" dirty="0">
              <a:ln>
                <a:noFill/>
              </a:ln>
              <a:solidFill>
                <a:schemeClr val="tx1"/>
              </a:solidFill>
              <a:effectLst/>
              <a:latin typeface="Open Sans"/>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b)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Em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có</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suy</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nghĩ</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gì</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về</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mong</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muốn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của</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bạn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An?</a:t>
            </a: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Open Sans"/>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c)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Từ</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việc</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làm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của</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gia</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bạn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Linh</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và</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bạn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An,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theo</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em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mỗi</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người</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cần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làm</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gì</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để</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giữ</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gìn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phát</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huy</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truyền</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thống</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gia</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đình</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dòng</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 </a:t>
            </a:r>
            <a:r>
              <a:rPr kumimoji="0" lang="en-US" altLang="en-US" sz="2800" b="0" i="0" u="none" strike="noStrike" cap="none" normalizeH="0" baseline="0" dirty="0" err="1">
                <a:ln>
                  <a:noFill/>
                </a:ln>
                <a:solidFill>
                  <a:srgbClr val="000000"/>
                </a:solidFill>
                <a:effectLst/>
                <a:latin typeface="Open Sans"/>
                <a:cs typeface="Times New Roman" panose="02020603050405020304" pitchFamily="18" charset="0"/>
              </a:rPr>
              <a:t>họ</a:t>
            </a:r>
            <a:r>
              <a:rPr kumimoji="0" lang="en-US" altLang="en-US" sz="2800" b="0" i="0" u="none" strike="noStrike" cap="none" normalizeH="0" baseline="0" dirty="0">
                <a:ln>
                  <a:noFill/>
                </a:ln>
                <a:solidFill>
                  <a:srgbClr val="000000"/>
                </a:solidFill>
                <a:effectLst/>
                <a:latin typeface="Open Sans"/>
                <a:cs typeface="Times New Roman" panose="02020603050405020304" pitchFamily="18" charset="0"/>
              </a:rPr>
              <a:t>?</a:t>
            </a:r>
            <a:endParaRPr kumimoji="0" lang="en-US" altLang="en-US" sz="2800" b="0" i="0" u="none" strike="noStrike" cap="none" normalizeH="0" baseline="0" dirty="0">
              <a:ln>
                <a:noFill/>
              </a:ln>
              <a:solidFill>
                <a:schemeClr val="tx1"/>
              </a:solidFill>
              <a:effectLst/>
              <a:latin typeface="Open Sans"/>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br>
              <a:rPr kumimoji="0" lang="en-US" altLang="en-US" sz="2800" b="0" i="0" u="none" strike="noStrike" cap="none" normalizeH="0" baseline="0" dirty="0">
                <a:ln>
                  <a:noFill/>
                </a:ln>
                <a:solidFill>
                  <a:srgbClr val="313131"/>
                </a:solidFill>
                <a:effectLst/>
                <a:latin typeface="Open Sans"/>
                <a:cs typeface="Times New Roman" panose="02020603050405020304" pitchFamily="18" charset="0"/>
              </a:rPr>
            </a:br>
            <a:endParaRPr kumimoji="0" lang="en-US" altLang="en-US" sz="2800" b="0" i="0" u="none" strike="noStrike" cap="none" normalizeH="0" baseline="0" dirty="0">
              <a:ln>
                <a:noFill/>
              </a:ln>
              <a:solidFill>
                <a:schemeClr val="tx1"/>
              </a:solidFill>
              <a:effectLst/>
              <a:latin typeface="Open Sans"/>
              <a:cs typeface="Times New Roman" panose="02020603050405020304" pitchFamily="18" charset="0"/>
            </a:endParaRPr>
          </a:p>
        </p:txBody>
      </p:sp>
    </p:spTree>
    <p:extLst>
      <p:ext uri="{BB962C8B-B14F-4D97-AF65-F5344CB8AC3E}">
        <p14:creationId xmlns:p14="http://schemas.microsoft.com/office/powerpoint/2010/main" val="388255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99389" y="408582"/>
            <a:ext cx="3859518" cy="954107"/>
          </a:xfrm>
          <a:prstGeom prst="rect">
            <a:avLst/>
          </a:prstGeom>
          <a:noFill/>
        </p:spPr>
        <p:txBody>
          <a:bodyPr wrap="none" rtlCol="0">
            <a:spAutoFit/>
          </a:bodyPr>
          <a:lstStyle/>
          <a:p>
            <a:r>
              <a:rPr lang="en-US" sz="2800" dirty="0" err="1"/>
              <a:t>Bài</a:t>
            </a:r>
            <a:r>
              <a:rPr lang="en-US" sz="2800" dirty="0"/>
              <a:t> </a:t>
            </a:r>
            <a:r>
              <a:rPr lang="en-US" sz="2800" dirty="0" err="1"/>
              <a:t>hát</a:t>
            </a:r>
            <a:r>
              <a:rPr lang="en-US" sz="2800" dirty="0"/>
              <a:t>: </a:t>
            </a:r>
            <a:r>
              <a:rPr lang="en-US" sz="2800" dirty="0" err="1"/>
              <a:t>Lá</a:t>
            </a:r>
            <a:r>
              <a:rPr lang="en-US" sz="2800" dirty="0"/>
              <a:t> </a:t>
            </a:r>
            <a:r>
              <a:rPr lang="en-US" sz="2800" dirty="0" err="1"/>
              <a:t>cờ</a:t>
            </a:r>
            <a:endParaRPr lang="en-US" sz="2800" dirty="0"/>
          </a:p>
          <a:p>
            <a:r>
              <a:rPr lang="en-US" sz="2800" dirty="0"/>
              <a:t>           _ </a:t>
            </a:r>
            <a:r>
              <a:rPr lang="en-US" sz="2800" dirty="0" err="1"/>
              <a:t>Tạ</a:t>
            </a:r>
            <a:r>
              <a:rPr lang="en-US" sz="2800" dirty="0"/>
              <a:t> </a:t>
            </a:r>
            <a:r>
              <a:rPr lang="en-US" sz="2800" dirty="0" err="1"/>
              <a:t>Quang</a:t>
            </a:r>
            <a:r>
              <a:rPr lang="en-US" sz="2800" dirty="0"/>
              <a:t> </a:t>
            </a:r>
            <a:r>
              <a:rPr lang="en-US" sz="2800" dirty="0" err="1"/>
              <a:t>Thắng</a:t>
            </a:r>
            <a:r>
              <a:rPr lang="en-US" sz="2800" dirty="0"/>
              <a:t>_</a:t>
            </a:r>
          </a:p>
        </p:txBody>
      </p:sp>
      <p:sp>
        <p:nvSpPr>
          <p:cNvPr id="3" name="Rectangle 2"/>
          <p:cNvSpPr/>
          <p:nvPr/>
        </p:nvSpPr>
        <p:spPr>
          <a:xfrm>
            <a:off x="1495712" y="1656786"/>
            <a:ext cx="5046331" cy="4401205"/>
          </a:xfrm>
          <a:prstGeom prst="rect">
            <a:avLst/>
          </a:prstGeom>
        </p:spPr>
        <p:txBody>
          <a:bodyPr wrap="square">
            <a:spAutoFit/>
          </a:bodyPr>
          <a:lstStyle/>
          <a:p>
            <a:r>
              <a:rPr lang="vi-VN" sz="2000" dirty="0">
                <a:solidFill>
                  <a:srgbClr val="1F1F1F"/>
                </a:solidFill>
                <a:latin typeface="arial" panose="020B0604020202020204" pitchFamily="34" charset="0"/>
              </a:rPr>
              <a:t>Tôi lớn lên khi đất nước không còn chia Bắc Nam</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Chẳng biết chiến tranh là gì</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Chỉ được nghe trong những câu chuyện của cha</a:t>
            </a:r>
          </a:p>
          <a:p>
            <a:r>
              <a:rPr lang="vi-VN" sz="2000" dirty="0">
                <a:solidFill>
                  <a:srgbClr val="1F1F1F"/>
                </a:solidFill>
                <a:latin typeface="arial" panose="020B0604020202020204" pitchFamily="34" charset="0"/>
              </a:rPr>
              <a:t>Tôi lớn lên khi tháng tháng không còn lo phiếu tem</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Không biết bo bo là gì</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Chỉ còn lại trong những ký ức của mẹ</a:t>
            </a:r>
          </a:p>
          <a:p>
            <a:r>
              <a:rPr lang="vi-VN" sz="2000" dirty="0">
                <a:solidFill>
                  <a:srgbClr val="1F1F1F"/>
                </a:solidFill>
                <a:latin typeface="arial" panose="020B0604020202020204" pitchFamily="34" charset="0"/>
              </a:rPr>
              <a:t>Chuyện của cha tôi</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Là những giấc mơ dở dang</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Là xếp bút nghiên chiến đấu</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Vì một màu cờ đỏ tươi thấm máu bao người</a:t>
            </a:r>
          </a:p>
        </p:txBody>
      </p:sp>
      <p:sp>
        <p:nvSpPr>
          <p:cNvPr id="4" name="Rectangle 3"/>
          <p:cNvSpPr/>
          <p:nvPr/>
        </p:nvSpPr>
        <p:spPr>
          <a:xfrm>
            <a:off x="6346364" y="1507755"/>
            <a:ext cx="4157630" cy="5016758"/>
          </a:xfrm>
          <a:prstGeom prst="rect">
            <a:avLst/>
          </a:prstGeom>
        </p:spPr>
        <p:txBody>
          <a:bodyPr wrap="square">
            <a:spAutoFit/>
          </a:bodyPr>
          <a:lstStyle/>
          <a:p>
            <a:r>
              <a:rPr lang="vi-VN" sz="2000" dirty="0">
                <a:solidFill>
                  <a:srgbClr val="1F1F1F"/>
                </a:solidFill>
                <a:latin typeface="arial" panose="020B0604020202020204" pitchFamily="34" charset="0"/>
              </a:rPr>
              <a:t>Chuyện của mẹ tôi</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Là cất tiếng ca cho đời</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Là đến những nơi xa xôi</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Với những con người cài ngôi sao vàng trên mũ</a:t>
            </a:r>
          </a:p>
          <a:p>
            <a:r>
              <a:rPr lang="vi-VN" sz="2000" dirty="0">
                <a:solidFill>
                  <a:srgbClr val="1F1F1F"/>
                </a:solidFill>
                <a:latin typeface="arial" panose="020B0604020202020204" pitchFamily="34" charset="0"/>
              </a:rPr>
              <a:t>Một thời chiến đấu cha tôi anh hùng</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Một thời gian khó mẹ tôi đảm đang</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Thì vẫn giữ nụ cười và tiếng hát át tiếng bom</a:t>
            </a:r>
          </a:p>
          <a:p>
            <a:r>
              <a:rPr lang="vi-VN" sz="2000" dirty="0">
                <a:solidFill>
                  <a:srgbClr val="1F1F1F"/>
                </a:solidFill>
                <a:latin typeface="arial" panose="020B0604020202020204" pitchFamily="34" charset="0"/>
              </a:rPr>
              <a:t>Để rồi nay bước trên con đường đời</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Dù bao gian khó chông gai đời tôi</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Đứng dưới bóng cờ là con tim ngân lên tiếng ca</a:t>
            </a:r>
            <a:br>
              <a:rPr lang="vi-VN" sz="2000" dirty="0">
                <a:solidFill>
                  <a:srgbClr val="1F1F1F"/>
                </a:solidFill>
                <a:latin typeface="arial" panose="020B0604020202020204" pitchFamily="34" charset="0"/>
              </a:rPr>
            </a:br>
            <a:r>
              <a:rPr lang="vi-VN" sz="2000" dirty="0">
                <a:solidFill>
                  <a:srgbClr val="1F1F1F"/>
                </a:solidFill>
                <a:latin typeface="arial" panose="020B0604020202020204" pitchFamily="34" charset="0"/>
              </a:rPr>
              <a:t>Đoàn quân Việt Nam đi</a:t>
            </a:r>
          </a:p>
        </p:txBody>
      </p:sp>
    </p:spTree>
    <p:extLst>
      <p:ext uri="{BB962C8B-B14F-4D97-AF65-F5344CB8AC3E}">
        <p14:creationId xmlns:p14="http://schemas.microsoft.com/office/powerpoint/2010/main" val="377365633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244168" y="1198495"/>
            <a:ext cx="1763624" cy="923330"/>
          </a:xfrm>
          <a:prstGeom prst="rect">
            <a:avLst/>
          </a:prstGeom>
          <a:noFill/>
        </p:spPr>
        <p:txBody>
          <a:bodyPr wrap="none" lIns="91440" tIns="45720" rIns="91440" bIns="45720">
            <a:spAutoFit/>
          </a:bodyPr>
          <a:lstStyle/>
          <a:p>
            <a:pPr algn="ctr"/>
            <a:r>
              <a:rPr lang="en-US" sz="5400" b="1" cap="none" spc="0" dirty="0" err="1">
                <a:ln w="0"/>
                <a:solidFill>
                  <a:schemeClr val="tx1"/>
                </a:solidFill>
              </a:rPr>
              <a:t>Câu</a:t>
            </a:r>
            <a:r>
              <a:rPr lang="en-US" sz="5400" b="1" cap="none" spc="0" dirty="0">
                <a:ln w="0"/>
                <a:solidFill>
                  <a:schemeClr val="tx1"/>
                </a:solidFill>
              </a:rPr>
              <a:t> a</a:t>
            </a:r>
          </a:p>
        </p:txBody>
      </p:sp>
      <p:sp>
        <p:nvSpPr>
          <p:cNvPr id="3" name="Rectangle 2"/>
          <p:cNvSpPr/>
          <p:nvPr/>
        </p:nvSpPr>
        <p:spPr>
          <a:xfrm>
            <a:off x="1385872" y="1903033"/>
            <a:ext cx="9197184" cy="3970318"/>
          </a:xfrm>
          <a:prstGeom prst="rect">
            <a:avLst/>
          </a:prstGeom>
          <a:noFill/>
        </p:spPr>
        <p:txBody>
          <a:bodyPr wrap="square" lIns="91440" tIns="45720" rIns="91440" bIns="45720">
            <a:spAutoFit/>
          </a:bodyPr>
          <a:lstStyle/>
          <a:p>
            <a:r>
              <a:rPr lang="en-US" sz="3600" b="0" cap="none" spc="0" dirty="0" err="1">
                <a:ln w="0"/>
                <a:solidFill>
                  <a:schemeClr val="tx1"/>
                </a:solidFill>
                <a:effectLst>
                  <a:outerShdw blurRad="38100" dist="19050" dir="2700000" algn="tl" rotWithShape="0">
                    <a:schemeClr val="dk1">
                      <a:alpha val="40000"/>
                    </a:schemeClr>
                  </a:outerShdw>
                </a:effectLst>
              </a:rPr>
              <a:t>Bạn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Linh</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đã</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phát</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huy</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truyền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thống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gia</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đình</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kính</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trên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nhường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dưới</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yêu</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thương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ông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bà</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giữ</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gìn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văn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hóa</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truyền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thống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của</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dân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tộc</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bằng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hành</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động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cùng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gia</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đình</a:t>
            </a:r>
            <a:r>
              <a:rPr lang="en-US" sz="3600" dirty="0">
                <a:ln w="0"/>
                <a:effectLst>
                  <a:outerShdw blurRad="38100" dist="19050" dir="2700000" algn="tl" rotWithShape="0">
                    <a:schemeClr val="dk1">
                      <a:alpha val="40000"/>
                    </a:schemeClr>
                  </a:outerShdw>
                </a:effectLst>
              </a:rPr>
              <a:t> sum </a:t>
            </a:r>
            <a:r>
              <a:rPr lang="en-US" sz="3600" dirty="0" err="1">
                <a:ln w="0"/>
                <a:effectLst>
                  <a:outerShdw blurRad="38100" dist="19050" dir="2700000" algn="tl" rotWithShape="0">
                    <a:schemeClr val="dk1">
                      <a:alpha val="40000"/>
                    </a:schemeClr>
                  </a:outerShdw>
                </a:effectLst>
              </a:rPr>
              <a:t>họp</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sưu</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tầm</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lời</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chúc</a:t>
            </a:r>
            <a:r>
              <a:rPr lang="en-US" sz="3600" dirty="0">
                <a:ln w="0"/>
                <a:effectLst>
                  <a:outerShdw blurRad="38100" dist="19050" dir="2700000" algn="tl" rotWithShape="0">
                    <a:schemeClr val="dk1">
                      <a:alpha val="40000"/>
                    </a:schemeClr>
                  </a:outerShdw>
                </a:effectLst>
              </a:rPr>
              <a:t> ý </a:t>
            </a:r>
            <a:r>
              <a:rPr lang="en-US" sz="3600" dirty="0" err="1">
                <a:ln w="0"/>
                <a:effectLst>
                  <a:outerShdw blurRad="38100" dist="19050" dir="2700000" algn="tl" rotWithShape="0">
                    <a:schemeClr val="dk1">
                      <a:alpha val="40000"/>
                    </a:schemeClr>
                  </a:outerShdw>
                </a:effectLst>
              </a:rPr>
              <a:t>nghĩa</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để</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chúc</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mừng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ông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bà</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bố</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mẹ</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và</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những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người</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thân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Những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việc</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làm</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của</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Linhh</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giúp</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cho</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người</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thân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hạnh</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phúc</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và</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tự</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hào</a:t>
            </a:r>
            <a:endParaRPr lang="en-US"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60641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228940" y="1198495"/>
            <a:ext cx="1794081" cy="923330"/>
          </a:xfrm>
          <a:prstGeom prst="rect">
            <a:avLst/>
          </a:prstGeom>
          <a:noFill/>
        </p:spPr>
        <p:txBody>
          <a:bodyPr wrap="none" lIns="91440" tIns="45720" rIns="91440" bIns="45720">
            <a:spAutoFit/>
          </a:bodyPr>
          <a:lstStyle/>
          <a:p>
            <a:pPr algn="ctr"/>
            <a:r>
              <a:rPr lang="en-US" sz="5400" b="1" cap="none" spc="0" dirty="0" err="1">
                <a:ln w="0"/>
                <a:solidFill>
                  <a:schemeClr val="tx1"/>
                </a:solidFill>
              </a:rPr>
              <a:t>Câu</a:t>
            </a:r>
            <a:r>
              <a:rPr lang="en-US" sz="5400" b="1" cap="none" spc="0" dirty="0">
                <a:ln w="0"/>
                <a:solidFill>
                  <a:schemeClr val="tx1"/>
                </a:solidFill>
              </a:rPr>
              <a:t> b</a:t>
            </a:r>
          </a:p>
        </p:txBody>
      </p:sp>
      <p:sp>
        <p:nvSpPr>
          <p:cNvPr id="3" name="Rectangle 2"/>
          <p:cNvSpPr/>
          <p:nvPr/>
        </p:nvSpPr>
        <p:spPr>
          <a:xfrm>
            <a:off x="1527388" y="2121825"/>
            <a:ext cx="9197184" cy="3477875"/>
          </a:xfrm>
          <a:prstGeom prst="rect">
            <a:avLst/>
          </a:prstGeom>
          <a:noFill/>
        </p:spPr>
        <p:txBody>
          <a:bodyPr wrap="square" lIns="91440" tIns="45720" rIns="91440" bIns="45720">
            <a:spAutoFit/>
          </a:bodyPr>
          <a:lstStyle/>
          <a:p>
            <a:r>
              <a:rPr lang="en-US" sz="4400" b="0" cap="none" spc="0" dirty="0" err="1">
                <a:ln w="0"/>
                <a:solidFill>
                  <a:schemeClr val="tx1"/>
                </a:solidFill>
                <a:effectLst>
                  <a:outerShdw blurRad="38100" dist="19050" dir="2700000" algn="tl" rotWithShape="0">
                    <a:schemeClr val="dk1">
                      <a:alpha val="40000"/>
                    </a:schemeClr>
                  </a:outerShdw>
                </a:effectLst>
              </a:rPr>
              <a:t>Bạn</a:t>
            </a:r>
            <a:r>
              <a:rPr lang="en-US" sz="4400" b="0" cap="none" spc="0" dirty="0">
                <a:ln w="0"/>
                <a:solidFill>
                  <a:schemeClr val="tx1"/>
                </a:solidFill>
                <a:effectLst>
                  <a:outerShdw blurRad="38100" dist="19050" dir="2700000" algn="tl" rotWithShape="0">
                    <a:schemeClr val="dk1">
                      <a:alpha val="40000"/>
                    </a:schemeClr>
                  </a:outerShdw>
                </a:effectLst>
              </a:rPr>
              <a:t> An </a:t>
            </a:r>
            <a:r>
              <a:rPr lang="en-US" sz="4400" b="0" cap="none" spc="0" dirty="0" err="1">
                <a:ln w="0"/>
                <a:solidFill>
                  <a:schemeClr val="tx1"/>
                </a:solidFill>
                <a:effectLst>
                  <a:outerShdw blurRad="38100" dist="19050" dir="2700000" algn="tl" rotWithShape="0">
                    <a:schemeClr val="dk1">
                      <a:alpha val="40000"/>
                    </a:schemeClr>
                  </a:outerShdw>
                </a:effectLst>
              </a:rPr>
              <a:t>đã</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phát</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huy</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truyền</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thống</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của</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gia</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đình</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bằng</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cách</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tiếp</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tục</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học</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tập</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chăm</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chỉ</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luyện</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đàn</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bầu</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và</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mong</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muốn</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giới</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thiệu</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nhạc</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cụ</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truyền</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hống</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của</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Việt</a:t>
            </a:r>
            <a:r>
              <a:rPr lang="en-US" sz="4400" b="0" cap="none" spc="0" dirty="0">
                <a:ln w="0"/>
                <a:solidFill>
                  <a:schemeClr val="tx1"/>
                </a:solidFill>
                <a:effectLst>
                  <a:outerShdw blurRad="38100" dist="19050" dir="2700000" algn="tl" rotWithShape="0">
                    <a:schemeClr val="dk1">
                      <a:alpha val="40000"/>
                    </a:schemeClr>
                  </a:outerShdw>
                </a:effectLst>
              </a:rPr>
              <a:t> Nam </a:t>
            </a:r>
            <a:r>
              <a:rPr lang="en-US" sz="4400" b="0" cap="none" spc="0" dirty="0" err="1">
                <a:ln w="0"/>
                <a:solidFill>
                  <a:schemeClr val="tx1"/>
                </a:solidFill>
                <a:effectLst>
                  <a:outerShdw blurRad="38100" dist="19050" dir="2700000" algn="tl" rotWithShape="0">
                    <a:schemeClr val="dk1">
                      <a:alpha val="40000"/>
                    </a:schemeClr>
                  </a:outerShdw>
                </a:effectLst>
              </a:rPr>
              <a:t>với</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thế</a:t>
            </a:r>
            <a:r>
              <a:rPr lang="en-US" sz="4400" b="0" cap="none" spc="0" dirty="0">
                <a:ln w="0"/>
                <a:solidFill>
                  <a:schemeClr val="tx1"/>
                </a:solidFill>
                <a:effectLst>
                  <a:outerShdw blurRad="38100" dist="19050" dir="2700000" algn="tl" rotWithShape="0">
                    <a:schemeClr val="dk1">
                      <a:alpha val="40000"/>
                    </a:schemeClr>
                  </a:outerShdw>
                </a:effectLst>
              </a:rPr>
              <a:t> </a:t>
            </a:r>
            <a:r>
              <a:rPr lang="en-US" sz="4400" b="0" cap="none" spc="0" dirty="0" err="1">
                <a:ln w="0"/>
                <a:solidFill>
                  <a:schemeClr val="tx1"/>
                </a:solidFill>
                <a:effectLst>
                  <a:outerShdw blurRad="38100" dist="19050" dir="2700000" algn="tl" rotWithShape="0">
                    <a:schemeClr val="dk1">
                      <a:alpha val="40000"/>
                    </a:schemeClr>
                  </a:outerShdw>
                </a:effectLst>
              </a:rPr>
              <a:t>giới</a:t>
            </a:r>
            <a:endParaRPr lang="en-US" sz="4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0090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269816" y="1198495"/>
            <a:ext cx="1712328" cy="923330"/>
          </a:xfrm>
          <a:prstGeom prst="rect">
            <a:avLst/>
          </a:prstGeom>
          <a:noFill/>
        </p:spPr>
        <p:txBody>
          <a:bodyPr wrap="none" lIns="91440" tIns="45720" rIns="91440" bIns="45720">
            <a:spAutoFit/>
          </a:bodyPr>
          <a:lstStyle/>
          <a:p>
            <a:pPr algn="ctr"/>
            <a:r>
              <a:rPr lang="en-US" sz="5400" b="1" cap="none" spc="0" dirty="0" err="1">
                <a:ln w="0"/>
                <a:solidFill>
                  <a:schemeClr val="tx1"/>
                </a:solidFill>
              </a:rPr>
              <a:t>Câu</a:t>
            </a:r>
            <a:r>
              <a:rPr lang="en-US" sz="5400" b="1" cap="none" spc="0" dirty="0">
                <a:ln w="0"/>
                <a:solidFill>
                  <a:schemeClr val="tx1"/>
                </a:solidFill>
              </a:rPr>
              <a:t> c</a:t>
            </a:r>
          </a:p>
        </p:txBody>
      </p:sp>
      <p:sp>
        <p:nvSpPr>
          <p:cNvPr id="3" name="Rectangle 2"/>
          <p:cNvSpPr/>
          <p:nvPr/>
        </p:nvSpPr>
        <p:spPr>
          <a:xfrm>
            <a:off x="1527388" y="2121825"/>
            <a:ext cx="9197184" cy="3416320"/>
          </a:xfrm>
          <a:prstGeom prst="rect">
            <a:avLst/>
          </a:prstGeom>
          <a:noFill/>
        </p:spPr>
        <p:txBody>
          <a:bodyPr wrap="square" lIns="91440" tIns="45720" rIns="91440" bIns="45720">
            <a:spAutoFit/>
          </a:bodyPr>
          <a:lstStyle/>
          <a:p>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Tìm</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hiểu</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về</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truyền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thống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gia</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đình</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mình</a:t>
            </a:r>
            <a:r>
              <a:rPr lang="en-US" sz="3600" b="0" cap="none" spc="0" dirty="0">
                <a:ln w="0"/>
                <a:solidFill>
                  <a:schemeClr val="tx1"/>
                </a:solidFill>
                <a:effectLst>
                  <a:outerShdw blurRad="38100" dist="19050" dir="2700000" algn="tl" rotWithShape="0">
                    <a:schemeClr val="dk1">
                      <a:alpha val="40000"/>
                    </a:schemeClr>
                  </a:outerShdw>
                </a:effectLst>
              </a:rPr>
              <a:t> qua </a:t>
            </a:r>
            <a:r>
              <a:rPr lang="en-US" sz="3600" b="0" cap="none" spc="0" dirty="0" err="1">
                <a:ln w="0"/>
                <a:solidFill>
                  <a:schemeClr val="tx1"/>
                </a:solidFill>
                <a:effectLst>
                  <a:outerShdw blurRad="38100" dist="19050" dir="2700000" algn="tl" rotWithShape="0">
                    <a:schemeClr val="dk1">
                      <a:alpha val="40000"/>
                    </a:schemeClr>
                  </a:outerShdw>
                </a:effectLst>
              </a:rPr>
              <a:t>việc</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hỏi</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han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trò</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chuyện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với</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ông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bà</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bố</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mẹ</a:t>
            </a:r>
            <a:endParaRPr lang="en-US" sz="3600" b="0" cap="none" spc="0" dirty="0">
              <a:ln w="0"/>
              <a:solidFill>
                <a:schemeClr val="tx1"/>
              </a:solidFill>
              <a:effectLst>
                <a:outerShdw blurRad="38100" dist="19050" dir="2700000" algn="tl" rotWithShape="0">
                  <a:schemeClr val="dk1">
                    <a:alpha val="40000"/>
                  </a:schemeClr>
                </a:outerShdw>
              </a:effectLst>
            </a:endParaRPr>
          </a:p>
          <a:p>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Tiếp</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nối</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những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truyền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thống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tốt</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đẹp</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của</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gia</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đình</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mình</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bằng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các</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việc</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làm</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cụ</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thể</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phù</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hợp</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với</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độ</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tuổi</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như</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chăm</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học</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chăm</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làm</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yêu</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thương</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bạn</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bè</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và</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thầy</a:t>
            </a:r>
            <a:r>
              <a:rPr lang="en-US" sz="3600" b="0" cap="none" spc="0" dirty="0">
                <a:ln w="0"/>
                <a:solidFill>
                  <a:schemeClr val="tx1"/>
                </a:solidFill>
                <a:effectLst>
                  <a:outerShdw blurRad="38100" dist="19050" dir="2700000" algn="tl" rotWithShape="0">
                    <a:schemeClr val="dk1">
                      <a:alpha val="40000"/>
                    </a:schemeClr>
                  </a:outerShdw>
                </a:effectLst>
              </a:rPr>
              <a:t> </a:t>
            </a:r>
            <a:r>
              <a:rPr lang="en-US" sz="3600" b="0" cap="none" spc="0" dirty="0" err="1">
                <a:ln w="0"/>
                <a:solidFill>
                  <a:schemeClr val="tx1"/>
                </a:solidFill>
                <a:effectLst>
                  <a:outerShdw blurRad="38100" dist="19050" dir="2700000" algn="tl" rotWithShape="0">
                    <a:schemeClr val="dk1">
                      <a:alpha val="40000"/>
                    </a:schemeClr>
                  </a:outerShdw>
                </a:effectLst>
              </a:rPr>
              <a:t>cô</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kính</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trọng</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người</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lớn</a:t>
            </a:r>
            <a:r>
              <a:rPr lang="en-US" sz="3600" dirty="0">
                <a:ln w="0"/>
                <a:effectLst>
                  <a:outerShdw blurRad="38100" dist="19050" dir="2700000" algn="tl" rotWithShape="0">
                    <a:schemeClr val="dk1">
                      <a:alpha val="40000"/>
                    </a:schemeClr>
                  </a:outerShdw>
                </a:effectLst>
              </a:rPr>
              <a:t> </a:t>
            </a:r>
            <a:r>
              <a:rPr lang="en-US" sz="3600" dirty="0" err="1">
                <a:ln w="0"/>
                <a:effectLst>
                  <a:outerShdw blurRad="38100" dist="19050" dir="2700000" algn="tl" rotWithShape="0">
                    <a:schemeClr val="dk1">
                      <a:alpha val="40000"/>
                    </a:schemeClr>
                  </a:outerShdw>
                </a:effectLst>
              </a:rPr>
              <a:t>tuổi</a:t>
            </a:r>
            <a:endParaRPr lang="en-US"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472213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647380" y="962826"/>
            <a:ext cx="4235903" cy="707886"/>
          </a:xfrm>
          <a:prstGeom prst="rect">
            <a:avLst/>
          </a:prstGeom>
          <a:noFill/>
        </p:spPr>
        <p:txBody>
          <a:bodyPr wrap="none" rtlCol="0">
            <a:spAutoFit/>
          </a:bodyPr>
          <a:lstStyle/>
          <a:p>
            <a:r>
              <a:rPr lang="en-US" sz="4000" b="1" dirty="0"/>
              <a:t>TỔNG KẾT BÀI HỌC</a:t>
            </a:r>
          </a:p>
        </p:txBody>
      </p:sp>
      <p:sp>
        <p:nvSpPr>
          <p:cNvPr id="3" name="Rectangle 2"/>
          <p:cNvSpPr/>
          <p:nvPr/>
        </p:nvSpPr>
        <p:spPr>
          <a:xfrm>
            <a:off x="1109273" y="1670712"/>
            <a:ext cx="10223291" cy="1384995"/>
          </a:xfrm>
          <a:prstGeom prst="rect">
            <a:avLst/>
          </a:prstGeom>
        </p:spPr>
        <p:txBody>
          <a:bodyPr wrap="square">
            <a:spAutoFit/>
          </a:bodyPr>
          <a:lstStyle/>
          <a:p>
            <a:r>
              <a:rPr lang="vi-VN" sz="2800" dirty="0">
                <a:solidFill>
                  <a:srgbClr val="000000"/>
                </a:solidFill>
                <a:latin typeface="Open Sans"/>
              </a:rPr>
              <a:t>- Truyền thống gia đình, dòng họ là những giá trị tốt đẹp mà gia đình, dòng họ đã tạo ra, được lưu truyền, phát huy từ thế hệ này sang thế hệ khác.</a:t>
            </a:r>
            <a:endParaRPr lang="en-US" sz="2800" dirty="0"/>
          </a:p>
        </p:txBody>
      </p:sp>
      <p:sp>
        <p:nvSpPr>
          <p:cNvPr id="4" name="Rectangle 3"/>
          <p:cNvSpPr/>
          <p:nvPr/>
        </p:nvSpPr>
        <p:spPr>
          <a:xfrm>
            <a:off x="1109272" y="3179696"/>
            <a:ext cx="10223291" cy="1384995"/>
          </a:xfrm>
          <a:prstGeom prst="rect">
            <a:avLst/>
          </a:prstGeom>
        </p:spPr>
        <p:txBody>
          <a:bodyPr wrap="square">
            <a:spAutoFit/>
          </a:bodyPr>
          <a:lstStyle/>
          <a:p>
            <a:r>
              <a:rPr lang="en-US" sz="2800" dirty="0">
                <a:solidFill>
                  <a:srgbClr val="000000"/>
                </a:solidFill>
                <a:latin typeface="Open Sans"/>
              </a:rPr>
              <a:t>- </a:t>
            </a:r>
            <a:r>
              <a:rPr lang="en-US" sz="2800" dirty="0" err="1">
                <a:solidFill>
                  <a:srgbClr val="000000"/>
                </a:solidFill>
                <a:latin typeface="Open Sans"/>
              </a:rPr>
              <a:t>Hiểu</a:t>
            </a:r>
            <a:r>
              <a:rPr lang="en-US" sz="2800" dirty="0">
                <a:solidFill>
                  <a:srgbClr val="000000"/>
                </a:solidFill>
                <a:latin typeface="Open Sans"/>
              </a:rPr>
              <a:t> </a:t>
            </a:r>
            <a:r>
              <a:rPr lang="en-US" sz="2800" dirty="0" err="1">
                <a:solidFill>
                  <a:srgbClr val="000000"/>
                </a:solidFill>
                <a:latin typeface="Open Sans"/>
              </a:rPr>
              <a:t>biết</a:t>
            </a:r>
            <a:r>
              <a:rPr lang="en-US" sz="2800" dirty="0">
                <a:solidFill>
                  <a:srgbClr val="000000"/>
                </a:solidFill>
                <a:latin typeface="Open Sans"/>
              </a:rPr>
              <a:t> </a:t>
            </a:r>
            <a:r>
              <a:rPr lang="en-US" sz="2800" dirty="0" err="1">
                <a:solidFill>
                  <a:srgbClr val="000000"/>
                </a:solidFill>
                <a:latin typeface="Open Sans"/>
              </a:rPr>
              <a:t>và</a:t>
            </a:r>
            <a:r>
              <a:rPr lang="en-US" sz="2800" dirty="0">
                <a:solidFill>
                  <a:srgbClr val="000000"/>
                </a:solidFill>
                <a:latin typeface="Open Sans"/>
              </a:rPr>
              <a:t> </a:t>
            </a:r>
            <a:r>
              <a:rPr lang="en-US" sz="2800" dirty="0" err="1">
                <a:solidFill>
                  <a:srgbClr val="000000"/>
                </a:solidFill>
                <a:latin typeface="Open Sans"/>
              </a:rPr>
              <a:t>tự</a:t>
            </a:r>
            <a:r>
              <a:rPr lang="en-US" sz="2800" dirty="0">
                <a:solidFill>
                  <a:srgbClr val="000000"/>
                </a:solidFill>
                <a:latin typeface="Open Sans"/>
              </a:rPr>
              <a:t> </a:t>
            </a:r>
            <a:r>
              <a:rPr lang="en-US" sz="2800" dirty="0" err="1">
                <a:solidFill>
                  <a:srgbClr val="000000"/>
                </a:solidFill>
                <a:latin typeface="Open Sans"/>
              </a:rPr>
              <a:t>hào</a:t>
            </a:r>
            <a:r>
              <a:rPr lang="en-US" sz="2800" dirty="0">
                <a:solidFill>
                  <a:srgbClr val="000000"/>
                </a:solidFill>
                <a:latin typeface="Open Sans"/>
              </a:rPr>
              <a:t> </a:t>
            </a:r>
            <a:r>
              <a:rPr lang="en-US" sz="2800" dirty="0" err="1">
                <a:solidFill>
                  <a:srgbClr val="000000"/>
                </a:solidFill>
                <a:latin typeface="Open Sans"/>
              </a:rPr>
              <a:t>về</a:t>
            </a:r>
            <a:r>
              <a:rPr lang="en-US" sz="2800" dirty="0">
                <a:solidFill>
                  <a:srgbClr val="000000"/>
                </a:solidFill>
                <a:latin typeface="Open Sans"/>
              </a:rPr>
              <a:t> </a:t>
            </a:r>
            <a:r>
              <a:rPr lang="en-US" sz="2800" dirty="0" err="1">
                <a:solidFill>
                  <a:srgbClr val="000000"/>
                </a:solidFill>
                <a:latin typeface="Open Sans"/>
              </a:rPr>
              <a:t>truyền</a:t>
            </a:r>
            <a:r>
              <a:rPr lang="en-US" sz="2800" dirty="0">
                <a:solidFill>
                  <a:srgbClr val="000000"/>
                </a:solidFill>
                <a:latin typeface="Open Sans"/>
              </a:rPr>
              <a:t> </a:t>
            </a:r>
            <a:r>
              <a:rPr lang="en-US" sz="2800" dirty="0" err="1">
                <a:solidFill>
                  <a:srgbClr val="000000"/>
                </a:solidFill>
                <a:latin typeface="Open Sans"/>
              </a:rPr>
              <a:t>thống</a:t>
            </a:r>
            <a:r>
              <a:rPr lang="en-US" sz="2800" dirty="0">
                <a:solidFill>
                  <a:srgbClr val="000000"/>
                </a:solidFill>
                <a:latin typeface="Open Sans"/>
              </a:rPr>
              <a:t> </a:t>
            </a:r>
            <a:r>
              <a:rPr lang="en-US" sz="2800" dirty="0" err="1">
                <a:solidFill>
                  <a:srgbClr val="000000"/>
                </a:solidFill>
                <a:latin typeface="Open Sans"/>
              </a:rPr>
              <a:t>gia</a:t>
            </a:r>
            <a:r>
              <a:rPr lang="en-US" sz="2800" dirty="0">
                <a:solidFill>
                  <a:srgbClr val="000000"/>
                </a:solidFill>
                <a:latin typeface="Open Sans"/>
              </a:rPr>
              <a:t> </a:t>
            </a:r>
            <a:r>
              <a:rPr lang="en-US" sz="2800" dirty="0" err="1">
                <a:solidFill>
                  <a:srgbClr val="000000"/>
                </a:solidFill>
                <a:latin typeface="Open Sans"/>
              </a:rPr>
              <a:t>đình</a:t>
            </a:r>
            <a:r>
              <a:rPr lang="en-US" sz="2800" dirty="0">
                <a:solidFill>
                  <a:srgbClr val="000000"/>
                </a:solidFill>
                <a:latin typeface="Open Sans"/>
              </a:rPr>
              <a:t>, </a:t>
            </a:r>
            <a:r>
              <a:rPr lang="en-US" sz="2800" dirty="0" err="1">
                <a:solidFill>
                  <a:srgbClr val="000000"/>
                </a:solidFill>
                <a:latin typeface="Open Sans"/>
              </a:rPr>
              <a:t>dòng</a:t>
            </a:r>
            <a:r>
              <a:rPr lang="en-US" sz="2800" dirty="0">
                <a:solidFill>
                  <a:srgbClr val="000000"/>
                </a:solidFill>
                <a:latin typeface="Open Sans"/>
              </a:rPr>
              <a:t> </a:t>
            </a:r>
            <a:r>
              <a:rPr lang="en-US" sz="2800" dirty="0" err="1">
                <a:solidFill>
                  <a:srgbClr val="000000"/>
                </a:solidFill>
                <a:latin typeface="Open Sans"/>
              </a:rPr>
              <a:t>họ</a:t>
            </a:r>
            <a:r>
              <a:rPr lang="en-US" sz="2800" dirty="0">
                <a:solidFill>
                  <a:srgbClr val="000000"/>
                </a:solidFill>
                <a:latin typeface="Open Sans"/>
              </a:rPr>
              <a:t> </a:t>
            </a:r>
            <a:r>
              <a:rPr lang="en-US" sz="2800" dirty="0" err="1">
                <a:solidFill>
                  <a:srgbClr val="000000"/>
                </a:solidFill>
                <a:latin typeface="Open Sans"/>
              </a:rPr>
              <a:t>giúp</a:t>
            </a:r>
            <a:r>
              <a:rPr lang="en-US" sz="2800" dirty="0">
                <a:solidFill>
                  <a:srgbClr val="000000"/>
                </a:solidFill>
                <a:latin typeface="Open Sans"/>
              </a:rPr>
              <a:t> ta </a:t>
            </a:r>
            <a:r>
              <a:rPr lang="en-US" sz="2800" dirty="0" err="1">
                <a:solidFill>
                  <a:srgbClr val="000000"/>
                </a:solidFill>
                <a:latin typeface="Open Sans"/>
              </a:rPr>
              <a:t>có</a:t>
            </a:r>
            <a:r>
              <a:rPr lang="en-US" sz="2800" dirty="0">
                <a:solidFill>
                  <a:srgbClr val="000000"/>
                </a:solidFill>
                <a:latin typeface="Open Sans"/>
              </a:rPr>
              <a:t> </a:t>
            </a:r>
            <a:r>
              <a:rPr lang="en-US" sz="2800" dirty="0" err="1">
                <a:solidFill>
                  <a:srgbClr val="000000"/>
                </a:solidFill>
                <a:latin typeface="Open Sans"/>
              </a:rPr>
              <a:t>thêm</a:t>
            </a:r>
            <a:r>
              <a:rPr lang="en-US" sz="2800" dirty="0">
                <a:solidFill>
                  <a:srgbClr val="000000"/>
                </a:solidFill>
                <a:latin typeface="Open Sans"/>
              </a:rPr>
              <a:t> </a:t>
            </a:r>
            <a:r>
              <a:rPr lang="en-US" sz="2800" dirty="0" err="1">
                <a:solidFill>
                  <a:srgbClr val="000000"/>
                </a:solidFill>
                <a:latin typeface="Open Sans"/>
              </a:rPr>
              <a:t>kinh</a:t>
            </a:r>
            <a:r>
              <a:rPr lang="en-US" sz="2800" dirty="0">
                <a:solidFill>
                  <a:srgbClr val="000000"/>
                </a:solidFill>
                <a:latin typeface="Open Sans"/>
              </a:rPr>
              <a:t> </a:t>
            </a:r>
            <a:r>
              <a:rPr lang="en-US" sz="2800" dirty="0" err="1">
                <a:solidFill>
                  <a:srgbClr val="000000"/>
                </a:solidFill>
                <a:latin typeface="Open Sans"/>
              </a:rPr>
              <a:t>nghiệm</a:t>
            </a:r>
            <a:r>
              <a:rPr lang="en-US" sz="2800" dirty="0">
                <a:solidFill>
                  <a:srgbClr val="000000"/>
                </a:solidFill>
                <a:latin typeface="Open Sans"/>
              </a:rPr>
              <a:t> </a:t>
            </a:r>
            <a:r>
              <a:rPr lang="en-US" sz="2800" dirty="0" err="1">
                <a:solidFill>
                  <a:srgbClr val="000000"/>
                </a:solidFill>
                <a:latin typeface="Open Sans"/>
              </a:rPr>
              <a:t>và</a:t>
            </a:r>
            <a:r>
              <a:rPr lang="en-US" sz="2800" dirty="0">
                <a:solidFill>
                  <a:srgbClr val="000000"/>
                </a:solidFill>
                <a:latin typeface="Open Sans"/>
              </a:rPr>
              <a:t> </a:t>
            </a:r>
            <a:r>
              <a:rPr lang="en-US" sz="2800" dirty="0" err="1">
                <a:solidFill>
                  <a:srgbClr val="000000"/>
                </a:solidFill>
                <a:latin typeface="Open Sans"/>
              </a:rPr>
              <a:t>sức</a:t>
            </a:r>
            <a:r>
              <a:rPr lang="en-US" sz="2800" dirty="0">
                <a:solidFill>
                  <a:srgbClr val="000000"/>
                </a:solidFill>
                <a:latin typeface="Open Sans"/>
              </a:rPr>
              <a:t> </a:t>
            </a:r>
            <a:r>
              <a:rPr lang="en-US" sz="2800" dirty="0" err="1">
                <a:solidFill>
                  <a:srgbClr val="000000"/>
                </a:solidFill>
                <a:latin typeface="Open Sans"/>
              </a:rPr>
              <a:t>mạnh</a:t>
            </a:r>
            <a:r>
              <a:rPr lang="en-US" sz="2800" dirty="0">
                <a:solidFill>
                  <a:srgbClr val="000000"/>
                </a:solidFill>
                <a:latin typeface="Open Sans"/>
              </a:rPr>
              <a:t> </a:t>
            </a:r>
            <a:r>
              <a:rPr lang="en-US" sz="2800" dirty="0" err="1">
                <a:solidFill>
                  <a:srgbClr val="000000"/>
                </a:solidFill>
                <a:latin typeface="Open Sans"/>
              </a:rPr>
              <a:t>trong</a:t>
            </a:r>
            <a:r>
              <a:rPr lang="en-US" sz="2800" dirty="0">
                <a:solidFill>
                  <a:srgbClr val="000000"/>
                </a:solidFill>
                <a:latin typeface="Open Sans"/>
              </a:rPr>
              <a:t> </a:t>
            </a:r>
            <a:r>
              <a:rPr lang="en-US" sz="2800" dirty="0" err="1">
                <a:solidFill>
                  <a:srgbClr val="000000"/>
                </a:solidFill>
                <a:latin typeface="Open Sans"/>
              </a:rPr>
              <a:t>cuộc</a:t>
            </a:r>
            <a:r>
              <a:rPr lang="en-US" sz="2800" dirty="0">
                <a:solidFill>
                  <a:srgbClr val="000000"/>
                </a:solidFill>
                <a:latin typeface="Open Sans"/>
              </a:rPr>
              <a:t> </a:t>
            </a:r>
            <a:r>
              <a:rPr lang="en-US" sz="2800" dirty="0" err="1">
                <a:solidFill>
                  <a:srgbClr val="000000"/>
                </a:solidFill>
                <a:latin typeface="Open Sans"/>
              </a:rPr>
              <a:t>sống</a:t>
            </a:r>
            <a:r>
              <a:rPr lang="en-US" sz="2800" dirty="0">
                <a:solidFill>
                  <a:srgbClr val="000000"/>
                </a:solidFill>
                <a:latin typeface="Open Sans"/>
              </a:rPr>
              <a:t>, </a:t>
            </a:r>
            <a:r>
              <a:rPr lang="en-US" sz="2800" dirty="0" err="1">
                <a:solidFill>
                  <a:srgbClr val="000000"/>
                </a:solidFill>
                <a:latin typeface="Open Sans"/>
              </a:rPr>
              <a:t>góp</a:t>
            </a:r>
            <a:r>
              <a:rPr lang="en-US" sz="2800" dirty="0">
                <a:solidFill>
                  <a:srgbClr val="000000"/>
                </a:solidFill>
                <a:latin typeface="Open Sans"/>
              </a:rPr>
              <a:t> </a:t>
            </a:r>
            <a:r>
              <a:rPr lang="en-US" sz="2800" dirty="0" err="1">
                <a:solidFill>
                  <a:srgbClr val="000000"/>
                </a:solidFill>
                <a:latin typeface="Open Sans"/>
              </a:rPr>
              <a:t>phần</a:t>
            </a:r>
            <a:r>
              <a:rPr lang="en-US" sz="2800" dirty="0">
                <a:solidFill>
                  <a:srgbClr val="000000"/>
                </a:solidFill>
                <a:latin typeface="Open Sans"/>
              </a:rPr>
              <a:t> </a:t>
            </a:r>
            <a:r>
              <a:rPr lang="en-US" sz="2800" dirty="0" err="1">
                <a:solidFill>
                  <a:srgbClr val="000000"/>
                </a:solidFill>
                <a:latin typeface="Open Sans"/>
              </a:rPr>
              <a:t>làm</a:t>
            </a:r>
            <a:r>
              <a:rPr lang="en-US" sz="2800" dirty="0">
                <a:solidFill>
                  <a:srgbClr val="000000"/>
                </a:solidFill>
                <a:latin typeface="Open Sans"/>
              </a:rPr>
              <a:t> </a:t>
            </a:r>
            <a:r>
              <a:rPr lang="en-US" sz="2800" dirty="0" err="1">
                <a:solidFill>
                  <a:srgbClr val="000000"/>
                </a:solidFill>
                <a:latin typeface="Open Sans"/>
              </a:rPr>
              <a:t>phong</a:t>
            </a:r>
            <a:r>
              <a:rPr lang="en-US" sz="2800" dirty="0">
                <a:solidFill>
                  <a:srgbClr val="000000"/>
                </a:solidFill>
                <a:latin typeface="Open Sans"/>
              </a:rPr>
              <a:t> </a:t>
            </a:r>
            <a:r>
              <a:rPr lang="en-US" sz="2800" dirty="0" err="1">
                <a:solidFill>
                  <a:srgbClr val="000000"/>
                </a:solidFill>
                <a:latin typeface="Open Sans"/>
              </a:rPr>
              <a:t>phú</a:t>
            </a:r>
            <a:r>
              <a:rPr lang="en-US" sz="2800" dirty="0">
                <a:solidFill>
                  <a:srgbClr val="000000"/>
                </a:solidFill>
                <a:latin typeface="Open Sans"/>
              </a:rPr>
              <a:t> </a:t>
            </a:r>
            <a:r>
              <a:rPr lang="en-US" sz="2800" dirty="0" err="1">
                <a:solidFill>
                  <a:srgbClr val="000000"/>
                </a:solidFill>
                <a:latin typeface="Open Sans"/>
              </a:rPr>
              <a:t>truyền</a:t>
            </a:r>
            <a:r>
              <a:rPr lang="en-US" sz="2800" dirty="0">
                <a:solidFill>
                  <a:srgbClr val="000000"/>
                </a:solidFill>
                <a:latin typeface="Open Sans"/>
              </a:rPr>
              <a:t> </a:t>
            </a:r>
            <a:r>
              <a:rPr lang="en-US" sz="2800" dirty="0" err="1">
                <a:solidFill>
                  <a:srgbClr val="000000"/>
                </a:solidFill>
                <a:latin typeface="Open Sans"/>
              </a:rPr>
              <a:t>thống</a:t>
            </a:r>
            <a:r>
              <a:rPr lang="en-US" sz="2800" dirty="0">
                <a:solidFill>
                  <a:srgbClr val="000000"/>
                </a:solidFill>
                <a:latin typeface="Open Sans"/>
              </a:rPr>
              <a:t>, </a:t>
            </a:r>
            <a:r>
              <a:rPr lang="en-US" sz="2800" dirty="0" err="1">
                <a:solidFill>
                  <a:srgbClr val="000000"/>
                </a:solidFill>
                <a:latin typeface="Open Sans"/>
              </a:rPr>
              <a:t>bản</a:t>
            </a:r>
            <a:r>
              <a:rPr lang="en-US" sz="2800" dirty="0">
                <a:solidFill>
                  <a:srgbClr val="000000"/>
                </a:solidFill>
                <a:latin typeface="Open Sans"/>
              </a:rPr>
              <a:t> </a:t>
            </a:r>
            <a:r>
              <a:rPr lang="en-US" sz="2800" dirty="0" err="1">
                <a:solidFill>
                  <a:srgbClr val="000000"/>
                </a:solidFill>
                <a:latin typeface="Open Sans"/>
              </a:rPr>
              <a:t>sắc</a:t>
            </a:r>
            <a:r>
              <a:rPr lang="en-US" sz="2800" dirty="0">
                <a:solidFill>
                  <a:srgbClr val="000000"/>
                </a:solidFill>
                <a:latin typeface="Open Sans"/>
              </a:rPr>
              <a:t> </a:t>
            </a:r>
            <a:r>
              <a:rPr lang="en-US" sz="2800" dirty="0" err="1">
                <a:solidFill>
                  <a:srgbClr val="000000"/>
                </a:solidFill>
                <a:latin typeface="Open Sans"/>
              </a:rPr>
              <a:t>dân</a:t>
            </a:r>
            <a:r>
              <a:rPr lang="en-US" sz="2800" dirty="0">
                <a:solidFill>
                  <a:srgbClr val="000000"/>
                </a:solidFill>
                <a:latin typeface="Open Sans"/>
              </a:rPr>
              <a:t> </a:t>
            </a:r>
            <a:r>
              <a:rPr lang="en-US" sz="2800" dirty="0" err="1">
                <a:solidFill>
                  <a:srgbClr val="000000"/>
                </a:solidFill>
                <a:latin typeface="Open Sans"/>
              </a:rPr>
              <a:t>tộc</a:t>
            </a:r>
            <a:r>
              <a:rPr lang="en-US" sz="2800" dirty="0">
                <a:solidFill>
                  <a:srgbClr val="000000"/>
                </a:solidFill>
                <a:latin typeface="Open Sans"/>
              </a:rPr>
              <a:t> </a:t>
            </a:r>
            <a:r>
              <a:rPr lang="en-US" sz="2800" dirty="0" err="1">
                <a:solidFill>
                  <a:srgbClr val="000000"/>
                </a:solidFill>
                <a:latin typeface="Open Sans"/>
              </a:rPr>
              <a:t>của</a:t>
            </a:r>
            <a:r>
              <a:rPr lang="en-US" sz="2800" dirty="0">
                <a:solidFill>
                  <a:srgbClr val="000000"/>
                </a:solidFill>
                <a:latin typeface="Open Sans"/>
              </a:rPr>
              <a:t> </a:t>
            </a:r>
            <a:r>
              <a:rPr lang="en-US" sz="2800" dirty="0" err="1">
                <a:solidFill>
                  <a:srgbClr val="000000"/>
                </a:solidFill>
                <a:latin typeface="Open Sans"/>
              </a:rPr>
              <a:t>Việt</a:t>
            </a:r>
            <a:r>
              <a:rPr lang="en-US" sz="2800" dirty="0">
                <a:solidFill>
                  <a:srgbClr val="000000"/>
                </a:solidFill>
                <a:latin typeface="Open Sans"/>
              </a:rPr>
              <a:t> Nam.</a:t>
            </a:r>
          </a:p>
        </p:txBody>
      </p:sp>
      <p:sp>
        <p:nvSpPr>
          <p:cNvPr id="5" name="Rectangle 4"/>
          <p:cNvSpPr/>
          <p:nvPr/>
        </p:nvSpPr>
        <p:spPr>
          <a:xfrm>
            <a:off x="1109271" y="4688680"/>
            <a:ext cx="9923489" cy="1384995"/>
          </a:xfrm>
          <a:prstGeom prst="rect">
            <a:avLst/>
          </a:prstGeom>
        </p:spPr>
        <p:txBody>
          <a:bodyPr wrap="square">
            <a:spAutoFit/>
          </a:bodyPr>
          <a:lstStyle/>
          <a:p>
            <a:r>
              <a:rPr lang="en-US" sz="2800" dirty="0">
                <a:solidFill>
                  <a:srgbClr val="000000"/>
                </a:solidFill>
                <a:latin typeface="Open Sans"/>
              </a:rPr>
              <a:t>- </a:t>
            </a:r>
            <a:r>
              <a:rPr lang="en-US" sz="2800" dirty="0" err="1">
                <a:solidFill>
                  <a:srgbClr val="000000"/>
                </a:solidFill>
                <a:latin typeface="Open Sans"/>
              </a:rPr>
              <a:t>Chúng</a:t>
            </a:r>
            <a:r>
              <a:rPr lang="en-US" sz="2800" dirty="0">
                <a:solidFill>
                  <a:srgbClr val="000000"/>
                </a:solidFill>
                <a:latin typeface="Open Sans"/>
              </a:rPr>
              <a:t> ta </a:t>
            </a:r>
            <a:r>
              <a:rPr lang="en-US" sz="2800" dirty="0" err="1">
                <a:solidFill>
                  <a:srgbClr val="000000"/>
                </a:solidFill>
                <a:latin typeface="Open Sans"/>
              </a:rPr>
              <a:t>cần</a:t>
            </a:r>
            <a:r>
              <a:rPr lang="en-US" sz="2800" dirty="0">
                <a:solidFill>
                  <a:srgbClr val="000000"/>
                </a:solidFill>
                <a:latin typeface="Open Sans"/>
              </a:rPr>
              <a:t> </a:t>
            </a:r>
            <a:r>
              <a:rPr lang="en-US" sz="2800" dirty="0" err="1">
                <a:solidFill>
                  <a:srgbClr val="000000"/>
                </a:solidFill>
                <a:latin typeface="Open Sans"/>
              </a:rPr>
              <a:t>tìm</a:t>
            </a:r>
            <a:r>
              <a:rPr lang="en-US" sz="2800" dirty="0">
                <a:solidFill>
                  <a:srgbClr val="000000"/>
                </a:solidFill>
                <a:latin typeface="Open Sans"/>
              </a:rPr>
              <a:t> </a:t>
            </a:r>
            <a:r>
              <a:rPr lang="en-US" sz="2800" dirty="0" err="1">
                <a:solidFill>
                  <a:srgbClr val="000000"/>
                </a:solidFill>
                <a:latin typeface="Open Sans"/>
              </a:rPr>
              <a:t>hiểu</a:t>
            </a:r>
            <a:r>
              <a:rPr lang="en-US" sz="2800" dirty="0">
                <a:solidFill>
                  <a:srgbClr val="000000"/>
                </a:solidFill>
                <a:latin typeface="Open Sans"/>
              </a:rPr>
              <a:t> </a:t>
            </a:r>
            <a:r>
              <a:rPr lang="en-US" sz="2800" dirty="0" err="1">
                <a:solidFill>
                  <a:srgbClr val="000000"/>
                </a:solidFill>
                <a:latin typeface="Open Sans"/>
              </a:rPr>
              <a:t>để</a:t>
            </a:r>
            <a:r>
              <a:rPr lang="en-US" sz="2800" dirty="0">
                <a:solidFill>
                  <a:srgbClr val="000000"/>
                </a:solidFill>
                <a:latin typeface="Open Sans"/>
              </a:rPr>
              <a:t> </a:t>
            </a:r>
            <a:r>
              <a:rPr lang="en-US" sz="2800" dirty="0" err="1">
                <a:solidFill>
                  <a:srgbClr val="000000"/>
                </a:solidFill>
                <a:latin typeface="Open Sans"/>
              </a:rPr>
              <a:t>tự</a:t>
            </a:r>
            <a:r>
              <a:rPr lang="en-US" sz="2800" dirty="0">
                <a:solidFill>
                  <a:srgbClr val="000000"/>
                </a:solidFill>
                <a:latin typeface="Open Sans"/>
              </a:rPr>
              <a:t> </a:t>
            </a:r>
            <a:r>
              <a:rPr lang="en-US" sz="2800" dirty="0" err="1">
                <a:solidFill>
                  <a:srgbClr val="000000"/>
                </a:solidFill>
                <a:latin typeface="Open Sans"/>
              </a:rPr>
              <a:t>hào</a:t>
            </a:r>
            <a:r>
              <a:rPr lang="en-US" sz="2800" dirty="0">
                <a:solidFill>
                  <a:srgbClr val="000000"/>
                </a:solidFill>
                <a:latin typeface="Open Sans"/>
              </a:rPr>
              <a:t> </a:t>
            </a:r>
            <a:r>
              <a:rPr lang="en-US" sz="2800" dirty="0" err="1">
                <a:solidFill>
                  <a:srgbClr val="000000"/>
                </a:solidFill>
                <a:latin typeface="Open Sans"/>
              </a:rPr>
              <a:t>về</a:t>
            </a:r>
            <a:r>
              <a:rPr lang="en-US" sz="2800" dirty="0">
                <a:solidFill>
                  <a:srgbClr val="000000"/>
                </a:solidFill>
                <a:latin typeface="Open Sans"/>
              </a:rPr>
              <a:t> </a:t>
            </a:r>
            <a:r>
              <a:rPr lang="en-US" sz="2800" dirty="0" err="1">
                <a:solidFill>
                  <a:srgbClr val="000000"/>
                </a:solidFill>
                <a:latin typeface="Open Sans"/>
              </a:rPr>
              <a:t>truyền</a:t>
            </a:r>
            <a:r>
              <a:rPr lang="en-US" sz="2800" dirty="0">
                <a:solidFill>
                  <a:srgbClr val="000000"/>
                </a:solidFill>
                <a:latin typeface="Open Sans"/>
              </a:rPr>
              <a:t> </a:t>
            </a:r>
            <a:r>
              <a:rPr lang="en-US" sz="2800" dirty="0" err="1">
                <a:solidFill>
                  <a:srgbClr val="000000"/>
                </a:solidFill>
                <a:latin typeface="Open Sans"/>
              </a:rPr>
              <a:t>thống</a:t>
            </a:r>
            <a:r>
              <a:rPr lang="en-US" sz="2800" dirty="0">
                <a:solidFill>
                  <a:srgbClr val="000000"/>
                </a:solidFill>
                <a:latin typeface="Open Sans"/>
              </a:rPr>
              <a:t> </a:t>
            </a:r>
            <a:r>
              <a:rPr lang="en-US" sz="2800" dirty="0" err="1">
                <a:solidFill>
                  <a:srgbClr val="000000"/>
                </a:solidFill>
                <a:latin typeface="Open Sans"/>
              </a:rPr>
              <a:t>gia</a:t>
            </a:r>
            <a:r>
              <a:rPr lang="en-US" sz="2800" dirty="0">
                <a:solidFill>
                  <a:srgbClr val="000000"/>
                </a:solidFill>
                <a:latin typeface="Open Sans"/>
              </a:rPr>
              <a:t> </a:t>
            </a:r>
            <a:r>
              <a:rPr lang="en-US" sz="2800" dirty="0" err="1">
                <a:solidFill>
                  <a:srgbClr val="000000"/>
                </a:solidFill>
                <a:latin typeface="Open Sans"/>
              </a:rPr>
              <a:t>đình</a:t>
            </a:r>
            <a:r>
              <a:rPr lang="en-US" sz="2800" dirty="0">
                <a:solidFill>
                  <a:srgbClr val="000000"/>
                </a:solidFill>
                <a:latin typeface="Open Sans"/>
              </a:rPr>
              <a:t>, </a:t>
            </a:r>
            <a:r>
              <a:rPr lang="en-US" sz="2800" dirty="0" err="1">
                <a:solidFill>
                  <a:srgbClr val="000000"/>
                </a:solidFill>
                <a:latin typeface="Open Sans"/>
              </a:rPr>
              <a:t>dòng</a:t>
            </a:r>
            <a:r>
              <a:rPr lang="en-US" sz="2800" dirty="0">
                <a:solidFill>
                  <a:srgbClr val="000000"/>
                </a:solidFill>
                <a:latin typeface="Open Sans"/>
              </a:rPr>
              <a:t> </a:t>
            </a:r>
            <a:r>
              <a:rPr lang="en-US" sz="2800" dirty="0" err="1">
                <a:solidFill>
                  <a:srgbClr val="000000"/>
                </a:solidFill>
                <a:latin typeface="Open Sans"/>
              </a:rPr>
              <a:t>họ</a:t>
            </a:r>
            <a:r>
              <a:rPr lang="en-US" sz="2800" dirty="0">
                <a:solidFill>
                  <a:srgbClr val="000000"/>
                </a:solidFill>
                <a:latin typeface="Open Sans"/>
              </a:rPr>
              <a:t> </a:t>
            </a:r>
            <a:r>
              <a:rPr lang="en-US" sz="2800" dirty="0" err="1">
                <a:solidFill>
                  <a:srgbClr val="000000"/>
                </a:solidFill>
                <a:latin typeface="Open Sans"/>
              </a:rPr>
              <a:t>mình</a:t>
            </a:r>
            <a:r>
              <a:rPr lang="en-US" sz="2800" dirty="0">
                <a:solidFill>
                  <a:srgbClr val="000000"/>
                </a:solidFill>
                <a:latin typeface="Open Sans"/>
              </a:rPr>
              <a:t>; </a:t>
            </a:r>
            <a:r>
              <a:rPr lang="en-US" sz="2800" dirty="0" err="1">
                <a:solidFill>
                  <a:srgbClr val="000000"/>
                </a:solidFill>
                <a:latin typeface="Open Sans"/>
              </a:rPr>
              <a:t>từ</a:t>
            </a:r>
            <a:r>
              <a:rPr lang="en-US" sz="2800" dirty="0">
                <a:solidFill>
                  <a:srgbClr val="000000"/>
                </a:solidFill>
                <a:latin typeface="Open Sans"/>
              </a:rPr>
              <a:t> </a:t>
            </a:r>
            <a:r>
              <a:rPr lang="en-US" sz="2800" dirty="0" err="1">
                <a:solidFill>
                  <a:srgbClr val="000000"/>
                </a:solidFill>
                <a:latin typeface="Open Sans"/>
              </a:rPr>
              <a:t>đó</a:t>
            </a:r>
            <a:r>
              <a:rPr lang="en-US" sz="2800" dirty="0">
                <a:solidFill>
                  <a:srgbClr val="000000"/>
                </a:solidFill>
                <a:latin typeface="Open Sans"/>
              </a:rPr>
              <a:t>, </a:t>
            </a:r>
            <a:r>
              <a:rPr lang="en-US" sz="2800" dirty="0" err="1">
                <a:solidFill>
                  <a:srgbClr val="000000"/>
                </a:solidFill>
                <a:latin typeface="Open Sans"/>
              </a:rPr>
              <a:t>có</a:t>
            </a:r>
            <a:r>
              <a:rPr lang="en-US" sz="2800" dirty="0">
                <a:solidFill>
                  <a:srgbClr val="000000"/>
                </a:solidFill>
                <a:latin typeface="Open Sans"/>
              </a:rPr>
              <a:t> </a:t>
            </a:r>
            <a:r>
              <a:rPr lang="en-US" sz="2800" dirty="0" err="1">
                <a:solidFill>
                  <a:srgbClr val="000000"/>
                </a:solidFill>
                <a:latin typeface="Open Sans"/>
              </a:rPr>
              <a:t>những</a:t>
            </a:r>
            <a:r>
              <a:rPr lang="en-US" sz="2800" dirty="0">
                <a:solidFill>
                  <a:srgbClr val="000000"/>
                </a:solidFill>
                <a:latin typeface="Open Sans"/>
              </a:rPr>
              <a:t> </a:t>
            </a:r>
            <a:r>
              <a:rPr lang="en-US" sz="2800" dirty="0" err="1">
                <a:solidFill>
                  <a:srgbClr val="000000"/>
                </a:solidFill>
                <a:latin typeface="Open Sans"/>
              </a:rPr>
              <a:t>việc</a:t>
            </a:r>
            <a:r>
              <a:rPr lang="en-US" sz="2800" dirty="0">
                <a:solidFill>
                  <a:srgbClr val="000000"/>
                </a:solidFill>
                <a:latin typeface="Open Sans"/>
              </a:rPr>
              <a:t> </a:t>
            </a:r>
            <a:r>
              <a:rPr lang="en-US" sz="2800" dirty="0" err="1">
                <a:solidFill>
                  <a:srgbClr val="000000"/>
                </a:solidFill>
                <a:latin typeface="Open Sans"/>
              </a:rPr>
              <a:t>làm</a:t>
            </a:r>
            <a:r>
              <a:rPr lang="en-US" sz="2800" dirty="0">
                <a:solidFill>
                  <a:srgbClr val="000000"/>
                </a:solidFill>
                <a:latin typeface="Open Sans"/>
              </a:rPr>
              <a:t> </a:t>
            </a:r>
            <a:r>
              <a:rPr lang="en-US" sz="2800" dirty="0" err="1">
                <a:solidFill>
                  <a:srgbClr val="000000"/>
                </a:solidFill>
                <a:latin typeface="Open Sans"/>
              </a:rPr>
              <a:t>phù</a:t>
            </a:r>
            <a:r>
              <a:rPr lang="en-US" sz="2800" dirty="0">
                <a:solidFill>
                  <a:srgbClr val="000000"/>
                </a:solidFill>
                <a:latin typeface="Open Sans"/>
              </a:rPr>
              <a:t> </a:t>
            </a:r>
            <a:r>
              <a:rPr lang="en-US" sz="2800" dirty="0" err="1">
                <a:solidFill>
                  <a:srgbClr val="000000"/>
                </a:solidFill>
                <a:latin typeface="Open Sans"/>
              </a:rPr>
              <a:t>hợp</a:t>
            </a:r>
            <a:r>
              <a:rPr lang="en-US" sz="2800" dirty="0">
                <a:solidFill>
                  <a:srgbClr val="000000"/>
                </a:solidFill>
                <a:latin typeface="Open Sans"/>
              </a:rPr>
              <a:t> </a:t>
            </a:r>
            <a:r>
              <a:rPr lang="en-US" sz="2800" dirty="0" err="1">
                <a:solidFill>
                  <a:srgbClr val="000000"/>
                </a:solidFill>
                <a:latin typeface="Open Sans"/>
              </a:rPr>
              <a:t>với</a:t>
            </a:r>
            <a:r>
              <a:rPr lang="en-US" sz="2800" dirty="0">
                <a:solidFill>
                  <a:srgbClr val="000000"/>
                </a:solidFill>
                <a:latin typeface="Open Sans"/>
              </a:rPr>
              <a:t> </a:t>
            </a:r>
            <a:r>
              <a:rPr lang="en-US" sz="2800" dirty="0" err="1">
                <a:solidFill>
                  <a:srgbClr val="000000"/>
                </a:solidFill>
                <a:latin typeface="Open Sans"/>
              </a:rPr>
              <a:t>khả</a:t>
            </a:r>
            <a:r>
              <a:rPr lang="en-US" sz="2800" dirty="0">
                <a:solidFill>
                  <a:srgbClr val="000000"/>
                </a:solidFill>
                <a:latin typeface="Open Sans"/>
              </a:rPr>
              <a:t> </a:t>
            </a:r>
            <a:r>
              <a:rPr lang="en-US" sz="2800" dirty="0" err="1">
                <a:solidFill>
                  <a:srgbClr val="000000"/>
                </a:solidFill>
                <a:latin typeface="Open Sans"/>
              </a:rPr>
              <a:t>năng</a:t>
            </a:r>
            <a:r>
              <a:rPr lang="en-US" sz="2800" dirty="0">
                <a:solidFill>
                  <a:srgbClr val="000000"/>
                </a:solidFill>
                <a:latin typeface="Open Sans"/>
              </a:rPr>
              <a:t> </a:t>
            </a:r>
            <a:r>
              <a:rPr lang="en-US" sz="2800" dirty="0" err="1">
                <a:solidFill>
                  <a:srgbClr val="000000"/>
                </a:solidFill>
                <a:latin typeface="Open Sans"/>
              </a:rPr>
              <a:t>để</a:t>
            </a:r>
            <a:r>
              <a:rPr lang="en-US" sz="2800" dirty="0">
                <a:solidFill>
                  <a:srgbClr val="000000"/>
                </a:solidFill>
                <a:latin typeface="Open Sans"/>
              </a:rPr>
              <a:t> </a:t>
            </a:r>
            <a:r>
              <a:rPr lang="en-US" sz="2800" dirty="0" err="1">
                <a:solidFill>
                  <a:srgbClr val="000000"/>
                </a:solidFill>
                <a:latin typeface="Open Sans"/>
              </a:rPr>
              <a:t>phát</a:t>
            </a:r>
            <a:r>
              <a:rPr lang="en-US" sz="2800" dirty="0">
                <a:solidFill>
                  <a:srgbClr val="000000"/>
                </a:solidFill>
                <a:latin typeface="Open Sans"/>
              </a:rPr>
              <a:t> </a:t>
            </a:r>
            <a:r>
              <a:rPr lang="en-US" sz="2800" dirty="0" err="1">
                <a:solidFill>
                  <a:srgbClr val="000000"/>
                </a:solidFill>
                <a:latin typeface="Open Sans"/>
              </a:rPr>
              <a:t>huy</a:t>
            </a:r>
            <a:r>
              <a:rPr lang="en-US" sz="2800" dirty="0">
                <a:solidFill>
                  <a:srgbClr val="000000"/>
                </a:solidFill>
                <a:latin typeface="Open Sans"/>
              </a:rPr>
              <a:t> </a:t>
            </a:r>
            <a:r>
              <a:rPr lang="en-US" sz="2800" dirty="0" err="1">
                <a:solidFill>
                  <a:srgbClr val="000000"/>
                </a:solidFill>
                <a:latin typeface="Open Sans"/>
              </a:rPr>
              <a:t>truyền</a:t>
            </a:r>
            <a:r>
              <a:rPr lang="en-US" sz="2800" dirty="0">
                <a:solidFill>
                  <a:srgbClr val="000000"/>
                </a:solidFill>
                <a:latin typeface="Open Sans"/>
              </a:rPr>
              <a:t> </a:t>
            </a:r>
            <a:r>
              <a:rPr lang="en-US" sz="2800" dirty="0" err="1">
                <a:solidFill>
                  <a:srgbClr val="000000"/>
                </a:solidFill>
                <a:latin typeface="Open Sans"/>
              </a:rPr>
              <a:t>thống</a:t>
            </a:r>
            <a:r>
              <a:rPr lang="en-US" sz="2800" dirty="0">
                <a:solidFill>
                  <a:srgbClr val="000000"/>
                </a:solidFill>
                <a:latin typeface="Open Sans"/>
              </a:rPr>
              <a:t>.</a:t>
            </a:r>
            <a:endParaRPr lang="en-US" sz="2800" dirty="0"/>
          </a:p>
        </p:txBody>
      </p:sp>
    </p:spTree>
    <p:extLst>
      <p:ext uri="{BB962C8B-B14F-4D97-AF65-F5344CB8AC3E}">
        <p14:creationId xmlns:p14="http://schemas.microsoft.com/office/powerpoint/2010/main" val="1058357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883229" y="-369768"/>
            <a:ext cx="8871857" cy="8556188"/>
          </a:xfrm>
          <a:prstGeom prst="rect">
            <a:avLst/>
          </a:prstGeom>
          <a:noFill/>
        </p:spPr>
        <p:txBody>
          <a:bodyPr wrap="square" lIns="91440" tIns="45720" rIns="91440" bIns="45720">
            <a:spAutoFit/>
          </a:bodyPr>
          <a:lstStyle/>
          <a:p>
            <a:pPr algn="ctr"/>
            <a:r>
              <a:rPr lang="en-US" sz="8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a:t>
            </a:r>
            <a:r>
              <a:rPr lang="en-US" sz="8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1:</a:t>
            </a:r>
            <a:r>
              <a:rPr lang="en-US" sz="115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a:p>
            <a:r>
              <a:rPr lang="en-US" sz="3200" dirty="0"/>
              <a:t>- </a:t>
            </a:r>
            <a:r>
              <a:rPr lang="vi-VN" sz="3200" dirty="0"/>
              <a:t>Đồng tình với ý kiến a, b. Vì:</a:t>
            </a:r>
            <a:br>
              <a:rPr lang="vi-VN" sz="3200" dirty="0"/>
            </a:br>
            <a:r>
              <a:rPr lang="vi-VN" sz="3200" dirty="0"/>
              <a:t>a. Đó là truyền thống tốt đẹp của gia đình, dòng họ VN</a:t>
            </a:r>
            <a:r>
              <a:rPr lang="en-US" sz="3200" dirty="0"/>
              <a:t> </a:t>
            </a:r>
            <a:r>
              <a:rPr lang="vi-VN" sz="3200" dirty="0"/>
              <a:t>từ thời xa xưa đến nay.</a:t>
            </a:r>
            <a:endParaRPr lang="en-US" sz="3200" dirty="0"/>
          </a:p>
          <a:p>
            <a:r>
              <a:rPr lang="vi-VN" sz="3200" dirty="0"/>
              <a:t>b. Đó là một trong những việc làm cụ thể, thiết thực để</a:t>
            </a:r>
            <a:r>
              <a:rPr lang="en-US" sz="3200" dirty="0"/>
              <a:t> </a:t>
            </a:r>
            <a:r>
              <a:rPr lang="vi-VN" sz="3200" dirty="0"/>
              <a:t>thể hiện lòng trân trọng, biết ơn đối với các thế hệ đi</a:t>
            </a:r>
            <a:r>
              <a:rPr lang="en-US" sz="3200" dirty="0"/>
              <a:t> </a:t>
            </a:r>
            <a:r>
              <a:rPr lang="vi-VN" sz="3200" dirty="0"/>
              <a:t>trước.</a:t>
            </a:r>
            <a:br>
              <a:rPr lang="vi-VN" sz="3200" dirty="0"/>
            </a:br>
            <a:r>
              <a:rPr lang="vi-VN" sz="3200" dirty="0"/>
              <a:t>- Không đồng tình với ý kiến c. Vì: truyền thống của gia</a:t>
            </a:r>
            <a:r>
              <a:rPr lang="en-US" sz="3200" dirty="0"/>
              <a:t> </a:t>
            </a:r>
            <a:r>
              <a:rPr lang="vi-VN" sz="3200" dirty="0"/>
              <a:t>đình, dòng họ không chỉ nói đến những giá trị vật chất,</a:t>
            </a:r>
            <a:r>
              <a:rPr lang="en-US" sz="3200" dirty="0"/>
              <a:t> </a:t>
            </a:r>
            <a:r>
              <a:rPr lang="vi-VN" sz="3200" dirty="0"/>
              <a:t>sự giàu có mà còn nói đến những giá trị tinh thần.</a:t>
            </a:r>
            <a:br>
              <a:rPr lang="vi-VN" dirty="0"/>
            </a:br>
            <a:endParaRPr lang="en-US" sz="115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92588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BE5CDB6-2631-FAA5-F1DC-E912AFA5CB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D78E963-F48D-E9E5-7E67-1AD11CD709C4}"/>
              </a:ext>
            </a:extLst>
          </p:cNvPr>
          <p:cNvSpPr/>
          <p:nvPr/>
        </p:nvSpPr>
        <p:spPr>
          <a:xfrm>
            <a:off x="1883229" y="-369768"/>
            <a:ext cx="8871857" cy="6601807"/>
          </a:xfrm>
          <a:prstGeom prst="rect">
            <a:avLst/>
          </a:prstGeom>
          <a:noFill/>
        </p:spPr>
        <p:txBody>
          <a:bodyPr wrap="square" lIns="91440" tIns="45720" rIns="91440" bIns="45720">
            <a:spAutoFit/>
          </a:bodyPr>
          <a:lstStyle/>
          <a:p>
            <a:pPr algn="ctr"/>
            <a:r>
              <a:rPr lang="en-US" sz="8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a:t>
            </a:r>
            <a:r>
              <a:rPr lang="en-US" sz="8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2:</a:t>
            </a:r>
            <a:r>
              <a:rPr lang="en-US" sz="115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a:p>
            <a:r>
              <a:rPr lang="en-US" sz="3200" b="1" dirty="0"/>
              <a:t>1.</a:t>
            </a:r>
            <a:r>
              <a:rPr lang="en-US" sz="3200" dirty="0"/>
              <a:t> </a:t>
            </a:r>
            <a:r>
              <a:rPr lang="vi-VN" sz="4400" dirty="0"/>
              <a:t>Để phát huy truyền thống hiếu học của dòng họ, Bình cần chăm chỉ học tập hơn, đặt mục tiêu rõ ràng, rèn luyện ý chí vươn lên để đạt kết quả tốt. Bình cũng nên noi gương các anh chị đi trước để tiếp nối truyền thống.</a:t>
            </a:r>
            <a:endParaRPr lang="en-US" sz="115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3119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5030ABF-9CD0-F9C1-25B7-AE4C7BB7B4F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D9ED3F0-E738-98AA-F638-12A3DE8A640B}"/>
              </a:ext>
            </a:extLst>
          </p:cNvPr>
          <p:cNvSpPr/>
          <p:nvPr/>
        </p:nvSpPr>
        <p:spPr>
          <a:xfrm>
            <a:off x="1883229" y="-369768"/>
            <a:ext cx="8871857" cy="6601807"/>
          </a:xfrm>
          <a:prstGeom prst="rect">
            <a:avLst/>
          </a:prstGeom>
          <a:noFill/>
        </p:spPr>
        <p:txBody>
          <a:bodyPr wrap="square" lIns="91440" tIns="45720" rIns="91440" bIns="45720">
            <a:spAutoFit/>
          </a:bodyPr>
          <a:lstStyle/>
          <a:p>
            <a:pPr algn="ctr"/>
            <a:r>
              <a:rPr lang="en-US" sz="8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a:t>
            </a:r>
            <a:r>
              <a:rPr lang="en-US" sz="8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2:</a:t>
            </a:r>
            <a:r>
              <a:rPr lang="en-US" sz="115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a:p>
            <a:r>
              <a:rPr lang="en-US" sz="4400" dirty="0"/>
              <a:t>2. </a:t>
            </a:r>
            <a:r>
              <a:rPr lang="vi-VN" sz="4400" dirty="0"/>
              <a:t>Nếu là Hải, em sẽ cảm ơn người đã khuyên bảo, nhưng em sẽ nói rằng mình vẫn muốn giữ gìn nghề truyền thống của gia đình. Em sẽ cố gắng vừa học tập, vừa tìm cách phát triển nghề để phù hợp với thời đại.</a:t>
            </a:r>
            <a:endParaRPr lang="en-US" sz="1990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96050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9356F5E-7217-E088-824B-EC45EE89F22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C443E48-CC3A-462E-51AD-54D67B376AB8}"/>
              </a:ext>
            </a:extLst>
          </p:cNvPr>
          <p:cNvSpPr/>
          <p:nvPr/>
        </p:nvSpPr>
        <p:spPr>
          <a:xfrm>
            <a:off x="1883229" y="-369768"/>
            <a:ext cx="9274628" cy="6170920"/>
          </a:xfrm>
          <a:prstGeom prst="rect">
            <a:avLst/>
          </a:prstGeom>
          <a:noFill/>
        </p:spPr>
        <p:txBody>
          <a:bodyPr wrap="square" lIns="91440" tIns="45720" rIns="91440" bIns="45720">
            <a:spAutoFit/>
          </a:bodyPr>
          <a:lstStyle/>
          <a:p>
            <a:pPr algn="ctr"/>
            <a:r>
              <a:rPr lang="en-US" sz="8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a:t>
            </a:r>
            <a:r>
              <a:rPr lang="en-US" sz="8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2:</a:t>
            </a:r>
            <a:r>
              <a:rPr lang="en-US" sz="115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a:p>
            <a:r>
              <a:rPr lang="en-US" sz="4000" dirty="0"/>
              <a:t>3. </a:t>
            </a:r>
            <a:r>
              <a:rPr lang="vi-VN" sz="4000" dirty="0"/>
              <a:t>Em đồng tình với ý kiến rằng Tuấn có thể chọn nghề theo mong muốn của mình nhưng vẫn giữ gìn truyền thống gia đình. Vì nghề nào cũng có thể đóng góp cho đất nước, quan trọng là Tuấn luôn tự hào và tiếp nối tinh thần truyền thống của gia đình.</a:t>
            </a:r>
            <a:endParaRPr lang="en-US" sz="1660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83294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382789" y="0"/>
            <a:ext cx="4886787" cy="707886"/>
          </a:xfrm>
          <a:prstGeom prst="rect">
            <a:avLst/>
          </a:prstGeom>
          <a:noFill/>
        </p:spPr>
        <p:txBody>
          <a:bodyPr wrap="none" lIns="91440" tIns="45720" rIns="91440" bIns="45720">
            <a:spAutoFit/>
          </a:bodyPr>
          <a:lstStyle/>
          <a:p>
            <a:pPr algn="ctr"/>
            <a:r>
              <a:rPr lang="en-US" sz="4000" b="0" cap="none" spc="0" dirty="0">
                <a:ln w="0"/>
                <a:solidFill>
                  <a:schemeClr val="tx1"/>
                </a:solidFill>
                <a:effectLst>
                  <a:outerShdw blurRad="38100" dist="19050" dir="2700000" algn="tl" rotWithShape="0">
                    <a:schemeClr val="dk1">
                      <a:alpha val="40000"/>
                    </a:schemeClr>
                  </a:outerShdw>
                </a:effectLst>
              </a:rPr>
              <a:t>A. </a:t>
            </a:r>
            <a:r>
              <a:rPr lang="en-US" sz="4000" b="0" cap="none" spc="0" dirty="0" err="1">
                <a:ln w="0"/>
                <a:solidFill>
                  <a:schemeClr val="tx1"/>
                </a:solidFill>
                <a:effectLst>
                  <a:outerShdw blurRad="38100" dist="19050" dir="2700000" algn="tl" rotWithShape="0">
                    <a:schemeClr val="dk1">
                      <a:alpha val="40000"/>
                    </a:schemeClr>
                  </a:outerShdw>
                </a:effectLst>
              </a:rPr>
              <a:t>Câu</a:t>
            </a:r>
            <a:r>
              <a:rPr lang="en-US" sz="4000" b="0" cap="none" spc="0" dirty="0">
                <a:ln w="0"/>
                <a:solidFill>
                  <a:schemeClr val="tx1"/>
                </a:solidFill>
                <a:effectLst>
                  <a:outerShdw blurRad="38100" dist="19050" dir="2700000" algn="tl" rotWithShape="0">
                    <a:schemeClr val="dk1">
                      <a:alpha val="40000"/>
                    </a:schemeClr>
                  </a:outerShdw>
                </a:effectLst>
              </a:rPr>
              <a:t> </a:t>
            </a:r>
            <a:r>
              <a:rPr lang="en-US" sz="4000" b="0" cap="none" spc="0" dirty="0" err="1">
                <a:ln w="0"/>
                <a:solidFill>
                  <a:schemeClr val="tx1"/>
                </a:solidFill>
                <a:effectLst>
                  <a:outerShdw blurRad="38100" dist="19050" dir="2700000" algn="tl" rotWithShape="0">
                    <a:schemeClr val="dk1">
                      <a:alpha val="40000"/>
                    </a:schemeClr>
                  </a:outerShdw>
                </a:effectLst>
              </a:rPr>
              <a:t>hỏi</a:t>
            </a:r>
            <a:r>
              <a:rPr lang="en-US" sz="4000" b="0" cap="none" spc="0" dirty="0">
                <a:ln w="0"/>
                <a:solidFill>
                  <a:schemeClr val="tx1"/>
                </a:solidFill>
                <a:effectLst>
                  <a:outerShdw blurRad="38100" dist="19050" dir="2700000" algn="tl" rotWithShape="0">
                    <a:schemeClr val="dk1">
                      <a:alpha val="40000"/>
                    </a:schemeClr>
                  </a:outerShdw>
                </a:effectLst>
              </a:rPr>
              <a:t> </a:t>
            </a:r>
            <a:r>
              <a:rPr lang="en-US" sz="4000" b="0" cap="none" spc="0" dirty="0" err="1">
                <a:ln w="0"/>
                <a:solidFill>
                  <a:schemeClr val="tx1"/>
                </a:solidFill>
                <a:effectLst>
                  <a:outerShdw blurRad="38100" dist="19050" dir="2700000" algn="tl" rotWithShape="0">
                    <a:schemeClr val="dk1">
                      <a:alpha val="40000"/>
                    </a:schemeClr>
                  </a:outerShdw>
                </a:effectLst>
              </a:rPr>
              <a:t>trắ</a:t>
            </a:r>
            <a:r>
              <a:rPr lang="en-US" sz="4000" dirty="0" err="1">
                <a:ln w="0"/>
                <a:effectLst>
                  <a:outerShdw blurRad="38100" dist="19050" dir="2700000" algn="tl" rotWithShape="0">
                    <a:schemeClr val="dk1">
                      <a:alpha val="40000"/>
                    </a:schemeClr>
                  </a:outerShdw>
                </a:effectLst>
              </a:rPr>
              <a:t>c</a:t>
            </a:r>
            <a:r>
              <a:rPr lang="en-US" sz="4000" dirty="0">
                <a:ln w="0"/>
                <a:effectLst>
                  <a:outerShdw blurRad="38100" dist="19050" dir="2700000" algn="tl" rotWithShape="0">
                    <a:schemeClr val="dk1">
                      <a:alpha val="40000"/>
                    </a:schemeClr>
                  </a:outerShdw>
                </a:effectLst>
              </a:rPr>
              <a:t> </a:t>
            </a:r>
            <a:r>
              <a:rPr lang="en-US" sz="4000" dirty="0" err="1">
                <a:ln w="0"/>
                <a:effectLst>
                  <a:outerShdw blurRad="38100" dist="19050" dir="2700000" algn="tl" rotWithShape="0">
                    <a:schemeClr val="dk1">
                      <a:alpha val="40000"/>
                    </a:schemeClr>
                  </a:outerShdw>
                </a:effectLst>
              </a:rPr>
              <a:t>nghiệm</a:t>
            </a:r>
            <a:endParaRPr lang="en-US" sz="4000" b="0" cap="none" spc="0" dirty="0">
              <a:ln w="0"/>
              <a:solidFill>
                <a:schemeClr val="tx1"/>
              </a:solidFill>
              <a:effectLst>
                <a:outerShdw blurRad="38100" dist="19050" dir="2700000" algn="tl" rotWithShape="0">
                  <a:schemeClr val="dk1">
                    <a:alpha val="40000"/>
                  </a:schemeClr>
                </a:outerShdw>
              </a:effectLst>
            </a:endParaRPr>
          </a:p>
        </p:txBody>
      </p:sp>
      <p:sp>
        <p:nvSpPr>
          <p:cNvPr id="3" name="Rectangle 2"/>
          <p:cNvSpPr/>
          <p:nvPr/>
        </p:nvSpPr>
        <p:spPr>
          <a:xfrm>
            <a:off x="3339576" y="961869"/>
            <a:ext cx="4973221" cy="707886"/>
          </a:xfrm>
          <a:prstGeom prst="rect">
            <a:avLst/>
          </a:prstGeom>
          <a:noFill/>
        </p:spPr>
        <p:txBody>
          <a:bodyPr wrap="none" lIns="91440" tIns="45720" rIns="91440" bIns="45720">
            <a:spAutoFit/>
          </a:bodyPr>
          <a:lstStyle/>
          <a:p>
            <a:pPr algn="ctr"/>
            <a:r>
              <a:rPr lang="en-US" sz="4000" b="0" cap="none" spc="0" dirty="0" err="1">
                <a:ln w="0"/>
                <a:solidFill>
                  <a:schemeClr val="tx1"/>
                </a:solidFill>
                <a:effectLst>
                  <a:outerShdw blurRad="38100" dist="19050" dir="2700000" algn="tl" rotWithShape="0">
                    <a:schemeClr val="dk1">
                      <a:alpha val="40000"/>
                    </a:schemeClr>
                  </a:outerShdw>
                </a:effectLst>
              </a:rPr>
              <a:t>Câu</a:t>
            </a:r>
            <a:r>
              <a:rPr lang="en-US" sz="4000" b="0" cap="none" spc="0" dirty="0">
                <a:ln w="0"/>
                <a:solidFill>
                  <a:schemeClr val="tx1"/>
                </a:solidFill>
                <a:effectLst>
                  <a:outerShdw blurRad="38100" dist="19050" dir="2700000" algn="tl" rotWithShape="0">
                    <a:schemeClr val="dk1">
                      <a:alpha val="40000"/>
                    </a:schemeClr>
                  </a:outerShdw>
                </a:effectLst>
              </a:rPr>
              <a:t> 1: </a:t>
            </a:r>
            <a:r>
              <a:rPr lang="en-US" sz="4000" b="0" cap="none" spc="0" dirty="0" err="1">
                <a:ln w="0"/>
                <a:solidFill>
                  <a:schemeClr val="tx1"/>
                </a:solidFill>
                <a:effectLst>
                  <a:outerShdw blurRad="38100" dist="19050" dir="2700000" algn="tl" rotWithShape="0">
                    <a:schemeClr val="dk1">
                      <a:alpha val="40000"/>
                    </a:schemeClr>
                  </a:outerShdw>
                </a:effectLst>
              </a:rPr>
              <a:t>Truyền</a:t>
            </a:r>
            <a:r>
              <a:rPr lang="en-US" sz="4000" b="0" cap="none" spc="0" dirty="0">
                <a:ln w="0"/>
                <a:solidFill>
                  <a:schemeClr val="tx1"/>
                </a:solidFill>
                <a:effectLst>
                  <a:outerShdw blurRad="38100" dist="19050" dir="2700000" algn="tl" rotWithShape="0">
                    <a:schemeClr val="dk1">
                      <a:alpha val="40000"/>
                    </a:schemeClr>
                  </a:outerShdw>
                </a:effectLst>
              </a:rPr>
              <a:t> </a:t>
            </a:r>
            <a:r>
              <a:rPr lang="en-US" sz="4000" b="0" cap="none" spc="0" dirty="0" err="1">
                <a:ln w="0"/>
                <a:solidFill>
                  <a:schemeClr val="tx1"/>
                </a:solidFill>
                <a:effectLst>
                  <a:outerShdw blurRad="38100" dist="19050" dir="2700000" algn="tl" rotWithShape="0">
                    <a:schemeClr val="dk1">
                      <a:alpha val="40000"/>
                    </a:schemeClr>
                  </a:outerShdw>
                </a:effectLst>
              </a:rPr>
              <a:t>thố</a:t>
            </a:r>
            <a:r>
              <a:rPr lang="en-US" sz="4000" dirty="0" err="1">
                <a:ln w="0"/>
                <a:effectLst>
                  <a:outerShdw blurRad="38100" dist="19050" dir="2700000" algn="tl" rotWithShape="0">
                    <a:schemeClr val="dk1">
                      <a:alpha val="40000"/>
                    </a:schemeClr>
                  </a:outerShdw>
                </a:effectLst>
              </a:rPr>
              <a:t>ng</a:t>
            </a:r>
            <a:r>
              <a:rPr lang="en-US" sz="4000" dirty="0">
                <a:ln w="0"/>
                <a:effectLst>
                  <a:outerShdw blurRad="38100" dist="19050" dir="2700000" algn="tl" rotWithShape="0">
                    <a:schemeClr val="dk1">
                      <a:alpha val="40000"/>
                    </a:schemeClr>
                  </a:outerShdw>
                </a:effectLst>
              </a:rPr>
              <a:t> </a:t>
            </a:r>
            <a:r>
              <a:rPr lang="en-US" sz="4000" dirty="0" err="1">
                <a:ln w="0"/>
                <a:effectLst>
                  <a:outerShdw blurRad="38100" dist="19050" dir="2700000" algn="tl" rotWithShape="0">
                    <a:schemeClr val="dk1">
                      <a:alpha val="40000"/>
                    </a:schemeClr>
                  </a:outerShdw>
                </a:effectLst>
              </a:rPr>
              <a:t>là</a:t>
            </a:r>
            <a:r>
              <a:rPr lang="en-US" sz="4000" dirty="0">
                <a:ln w="0"/>
                <a:effectLst>
                  <a:outerShdw blurRad="38100" dist="19050" dir="2700000" algn="tl" rotWithShape="0">
                    <a:schemeClr val="dk1">
                      <a:alpha val="40000"/>
                    </a:schemeClr>
                  </a:outerShdw>
                </a:effectLst>
              </a:rPr>
              <a:t>:</a:t>
            </a:r>
            <a:endParaRPr lang="en-US" sz="4000" b="0" cap="none" spc="0" dirty="0">
              <a:ln w="0"/>
              <a:solidFill>
                <a:schemeClr val="tx1"/>
              </a:solidFill>
              <a:effectLst>
                <a:outerShdw blurRad="38100" dist="19050" dir="2700000" algn="tl" rotWithShape="0">
                  <a:schemeClr val="dk1">
                    <a:alpha val="40000"/>
                  </a:schemeClr>
                </a:outerShdw>
              </a:effectLst>
            </a:endParaRPr>
          </a:p>
        </p:txBody>
      </p:sp>
      <p:sp>
        <p:nvSpPr>
          <p:cNvPr id="4" name="Oval 3"/>
          <p:cNvSpPr/>
          <p:nvPr/>
        </p:nvSpPr>
        <p:spPr>
          <a:xfrm>
            <a:off x="1805592" y="2158583"/>
            <a:ext cx="1603947" cy="170887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A</a:t>
            </a:r>
          </a:p>
        </p:txBody>
      </p:sp>
      <p:sp>
        <p:nvSpPr>
          <p:cNvPr id="5" name="Oval 4"/>
          <p:cNvSpPr/>
          <p:nvPr/>
        </p:nvSpPr>
        <p:spPr>
          <a:xfrm>
            <a:off x="4222235" y="2158582"/>
            <a:ext cx="1603947" cy="170887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a:t>
            </a:r>
          </a:p>
        </p:txBody>
      </p:sp>
      <p:sp>
        <p:nvSpPr>
          <p:cNvPr id="6" name="Oval 5"/>
          <p:cNvSpPr/>
          <p:nvPr/>
        </p:nvSpPr>
        <p:spPr>
          <a:xfrm>
            <a:off x="6638878" y="2158581"/>
            <a:ext cx="1603947" cy="170887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C</a:t>
            </a:r>
          </a:p>
        </p:txBody>
      </p:sp>
      <p:sp>
        <p:nvSpPr>
          <p:cNvPr id="7" name="Oval 6"/>
          <p:cNvSpPr/>
          <p:nvPr/>
        </p:nvSpPr>
        <p:spPr>
          <a:xfrm>
            <a:off x="9055521" y="2158580"/>
            <a:ext cx="1603947" cy="170887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D</a:t>
            </a:r>
          </a:p>
        </p:txBody>
      </p:sp>
      <p:sp>
        <p:nvSpPr>
          <p:cNvPr id="9" name="TextBox 8"/>
          <p:cNvSpPr txBox="1"/>
          <p:nvPr/>
        </p:nvSpPr>
        <p:spPr>
          <a:xfrm>
            <a:off x="1805592" y="4152275"/>
            <a:ext cx="1795684" cy="646331"/>
          </a:xfrm>
          <a:prstGeom prst="rect">
            <a:avLst/>
          </a:prstGeom>
          <a:noFill/>
        </p:spPr>
        <p:txBody>
          <a:bodyPr wrap="none" rtlCol="0">
            <a:spAutoFit/>
          </a:bodyPr>
          <a:lstStyle/>
          <a:p>
            <a:r>
              <a:rPr lang="en-US" sz="3600" dirty="0" err="1"/>
              <a:t>Đức</a:t>
            </a:r>
            <a:r>
              <a:rPr lang="en-US" sz="3600" dirty="0"/>
              <a:t> </a:t>
            </a:r>
            <a:r>
              <a:rPr lang="en-US" sz="3600" dirty="0" err="1"/>
              <a:t>tính</a:t>
            </a:r>
            <a:endParaRPr lang="en-US" sz="3600" dirty="0"/>
          </a:p>
        </p:txBody>
      </p:sp>
      <p:sp>
        <p:nvSpPr>
          <p:cNvPr id="10" name="TextBox 9"/>
          <p:cNvSpPr txBox="1"/>
          <p:nvPr/>
        </p:nvSpPr>
        <p:spPr>
          <a:xfrm>
            <a:off x="4222235" y="4152275"/>
            <a:ext cx="1887824" cy="646331"/>
          </a:xfrm>
          <a:prstGeom prst="rect">
            <a:avLst/>
          </a:prstGeom>
          <a:noFill/>
        </p:spPr>
        <p:txBody>
          <a:bodyPr wrap="none" rtlCol="0">
            <a:spAutoFit/>
          </a:bodyPr>
          <a:lstStyle/>
          <a:p>
            <a:r>
              <a:rPr lang="en-US" sz="3600" dirty="0" err="1"/>
              <a:t>Tập</a:t>
            </a:r>
            <a:r>
              <a:rPr lang="en-US" sz="3600" dirty="0"/>
              <a:t> </a:t>
            </a:r>
            <a:r>
              <a:rPr lang="en-US" sz="3600" dirty="0" err="1"/>
              <a:t>quán</a:t>
            </a:r>
            <a:endParaRPr lang="en-US" sz="3600" dirty="0"/>
          </a:p>
        </p:txBody>
      </p:sp>
      <p:sp>
        <p:nvSpPr>
          <p:cNvPr id="11" name="TextBox 10"/>
          <p:cNvSpPr txBox="1"/>
          <p:nvPr/>
        </p:nvSpPr>
        <p:spPr>
          <a:xfrm>
            <a:off x="6638878" y="4152275"/>
            <a:ext cx="1717137" cy="646331"/>
          </a:xfrm>
          <a:prstGeom prst="rect">
            <a:avLst/>
          </a:prstGeom>
          <a:noFill/>
        </p:spPr>
        <p:txBody>
          <a:bodyPr wrap="none" rtlCol="0">
            <a:spAutoFit/>
          </a:bodyPr>
          <a:lstStyle/>
          <a:p>
            <a:r>
              <a:rPr lang="en-US" sz="3600" dirty="0" err="1"/>
              <a:t>Lối</a:t>
            </a:r>
            <a:r>
              <a:rPr lang="en-US" sz="3600" dirty="0"/>
              <a:t> </a:t>
            </a:r>
            <a:r>
              <a:rPr lang="en-US" sz="3600" dirty="0" err="1"/>
              <a:t>sống</a:t>
            </a:r>
            <a:endParaRPr lang="en-US" sz="3600" dirty="0"/>
          </a:p>
        </p:txBody>
      </p:sp>
      <p:sp>
        <p:nvSpPr>
          <p:cNvPr id="12" name="TextBox 11"/>
          <p:cNvSpPr txBox="1"/>
          <p:nvPr/>
        </p:nvSpPr>
        <p:spPr>
          <a:xfrm>
            <a:off x="9055521" y="4152275"/>
            <a:ext cx="2273251" cy="646331"/>
          </a:xfrm>
          <a:prstGeom prst="rect">
            <a:avLst/>
          </a:prstGeom>
          <a:noFill/>
        </p:spPr>
        <p:txBody>
          <a:bodyPr wrap="none" rtlCol="0">
            <a:spAutoFit/>
          </a:bodyPr>
          <a:lstStyle/>
          <a:p>
            <a:r>
              <a:rPr lang="en-US" sz="3600" dirty="0" err="1"/>
              <a:t>Cả</a:t>
            </a:r>
            <a:r>
              <a:rPr lang="en-US" sz="3600" dirty="0"/>
              <a:t> A,B </a:t>
            </a:r>
            <a:r>
              <a:rPr lang="en-US" sz="3600" dirty="0" err="1"/>
              <a:t>và</a:t>
            </a:r>
            <a:r>
              <a:rPr lang="en-US" sz="3600" dirty="0"/>
              <a:t> C</a:t>
            </a:r>
          </a:p>
        </p:txBody>
      </p:sp>
    </p:spTree>
    <p:extLst>
      <p:ext uri="{BB962C8B-B14F-4D97-AF65-F5344CB8AC3E}">
        <p14:creationId xmlns:p14="http://schemas.microsoft.com/office/powerpoint/2010/main" val="267885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circle(in)">
                                      <p:cBhvr>
                                        <p:cTn id="21" dur="2000"/>
                                        <p:tgtEl>
                                          <p:spTgt spid="4"/>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ircle(in)">
                                      <p:cBhvr>
                                        <p:cTn id="24" dur="2000"/>
                                        <p:tgtEl>
                                          <p:spTgt spid="9"/>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ircle(in)">
                                      <p:cBhvr>
                                        <p:cTn id="27" dur="2000"/>
                                        <p:tgtEl>
                                          <p:spTgt spid="5"/>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circle(in)">
                                      <p:cBhvr>
                                        <p:cTn id="30" dur="2000"/>
                                        <p:tgtEl>
                                          <p:spTgt spid="10"/>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circle(in)">
                                      <p:cBhvr>
                                        <p:cTn id="33" dur="2000"/>
                                        <p:tgtEl>
                                          <p:spTgt spid="6"/>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circle(in)">
                                      <p:cBhvr>
                                        <p:cTn id="39" dur="2000"/>
                                        <p:tgtEl>
                                          <p:spTgt spid="7"/>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circle(in)">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mph" presetSubtype="2" fill="hold" nodeType="clickEffect">
                                  <p:stCondLst>
                                    <p:cond delay="0"/>
                                  </p:stCondLst>
                                  <p:childTnLst>
                                    <p:animClr clrSpc="rgb" dir="cw">
                                      <p:cBhvr>
                                        <p:cTn id="46" dur="2000" fill="hold"/>
                                        <p:tgtEl>
                                          <p:spTgt spid="7"/>
                                        </p:tgtEl>
                                        <p:attrNameLst>
                                          <p:attrName>fillcolor</p:attrName>
                                        </p:attrNameLst>
                                      </p:cBhvr>
                                      <p:to>
                                        <a:srgbClr val="00B050"/>
                                      </p:to>
                                    </p:animClr>
                                    <p:set>
                                      <p:cBhvr>
                                        <p:cTn id="47" dur="2000" fill="hold"/>
                                        <p:tgtEl>
                                          <p:spTgt spid="7"/>
                                        </p:tgtEl>
                                        <p:attrNameLst>
                                          <p:attrName>fill.type</p:attrName>
                                        </p:attrNameLst>
                                      </p:cBhvr>
                                      <p:to>
                                        <p:strVal val="solid"/>
                                      </p:to>
                                    </p:set>
                                    <p:set>
                                      <p:cBhvr>
                                        <p:cTn id="48" dur="2000" fill="hold"/>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animBg="1"/>
      <p:bldP spid="6" grpId="0" animBg="1"/>
      <p:bldP spid="7" grpId="0" animBg="1"/>
      <p:bldP spid="9" grpId="0"/>
      <p:bldP spid="10" grpId="0"/>
      <p:bldP spid="11"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984706" y="919500"/>
            <a:ext cx="9958114" cy="954107"/>
          </a:xfrm>
          <a:prstGeom prst="rect">
            <a:avLst/>
          </a:prstGeom>
          <a:noFill/>
        </p:spPr>
        <p:txBody>
          <a:bodyPr wrap="square" lIns="91440" tIns="45720" rIns="91440" bIns="45720">
            <a:spAutoFit/>
          </a:bodyPr>
          <a:lstStyle/>
          <a:p>
            <a:pPr algn="ctr"/>
            <a:r>
              <a:rPr lang="en-US" sz="2800" b="0" cap="none" spc="0" dirty="0" err="1">
                <a:ln w="0"/>
                <a:solidFill>
                  <a:schemeClr val="tx1"/>
                </a:solidFill>
                <a:effectLst>
                  <a:outerShdw blurRad="38100" dist="19050" dir="2700000" algn="tl" rotWithShape="0">
                    <a:schemeClr val="dk1">
                      <a:alpha val="40000"/>
                    </a:schemeClr>
                  </a:outerShdw>
                </a:effectLst>
              </a:rPr>
              <a:t>Câu</a:t>
            </a:r>
            <a:r>
              <a:rPr lang="en-US" sz="2800" b="0" cap="none" spc="0" dirty="0">
                <a:ln w="0"/>
                <a:solidFill>
                  <a:schemeClr val="tx1"/>
                </a:solidFill>
                <a:effectLst>
                  <a:outerShdw blurRad="38100" dist="19050" dir="2700000" algn="tl" rotWithShape="0">
                    <a:schemeClr val="dk1">
                      <a:alpha val="40000"/>
                    </a:schemeClr>
                  </a:outerShdw>
                </a:effectLst>
              </a:rPr>
              <a:t> 2: </a:t>
            </a:r>
            <a:r>
              <a:rPr lang="en-US" sz="2800" b="0" cap="none" spc="0" dirty="0" err="1">
                <a:ln w="0"/>
                <a:solidFill>
                  <a:schemeClr val="tx1"/>
                </a:solidFill>
                <a:effectLst>
                  <a:outerShdw blurRad="38100" dist="19050" dir="2700000" algn="tl" rotWithShape="0">
                    <a:schemeClr val="dk1">
                      <a:alpha val="40000"/>
                    </a:schemeClr>
                  </a:outerShdw>
                </a:effectLst>
              </a:rPr>
              <a:t>Gia</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đình</a:t>
            </a:r>
            <a:r>
              <a:rPr lang="en-US" sz="2800" b="0" cap="none" spc="0" dirty="0">
                <a:ln w="0"/>
                <a:solidFill>
                  <a:schemeClr val="tx1"/>
                </a:solidFill>
                <a:effectLst>
                  <a:outerShdw blurRad="38100" dist="19050" dir="2700000" algn="tl" rotWithShape="0">
                    <a:schemeClr val="dk1">
                      <a:alpha val="40000"/>
                    </a:schemeClr>
                  </a:outerShdw>
                </a:effectLst>
              </a:rPr>
              <a:t> Mai </a:t>
            </a:r>
            <a:r>
              <a:rPr lang="en-US" sz="2800" b="0" cap="none" spc="0" dirty="0" err="1">
                <a:ln w="0"/>
                <a:solidFill>
                  <a:schemeClr val="tx1"/>
                </a:solidFill>
                <a:effectLst>
                  <a:outerShdw blurRad="38100" dist="19050" dir="2700000" algn="tl" rotWithShape="0">
                    <a:schemeClr val="dk1">
                      <a:alpha val="40000"/>
                    </a:schemeClr>
                  </a:outerShdw>
                </a:effectLst>
              </a:rPr>
              <a:t>luôn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động</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viên</a:t>
            </a:r>
            <a:r>
              <a:rPr lang="en-US" sz="2800" b="0" cap="none" spc="0" dirty="0">
                <a:ln w="0"/>
                <a:solidFill>
                  <a:schemeClr val="tx1"/>
                </a:solidFill>
                <a:effectLst>
                  <a:outerShdw blurRad="38100" dist="19050" dir="2700000" algn="tl" rotWithShape="0">
                    <a:schemeClr val="dk1">
                      <a:alpha val="40000"/>
                    </a:schemeClr>
                  </a:outerShdw>
                </a:effectLst>
              </a:rPr>
              <a:t> con </a:t>
            </a:r>
            <a:r>
              <a:rPr lang="en-US" sz="2800" b="0" cap="none" spc="0" dirty="0" err="1">
                <a:ln w="0"/>
                <a:solidFill>
                  <a:schemeClr val="tx1"/>
                </a:solidFill>
                <a:effectLst>
                  <a:outerShdw blurRad="38100" dist="19050" dir="2700000" algn="tl" rotWithShape="0">
                    <a:schemeClr val="dk1">
                      <a:alpha val="40000"/>
                    </a:schemeClr>
                  </a:outerShdw>
                </a:effectLst>
              </a:rPr>
              <a:t>cháu</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trong</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gia</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đình</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theo</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ngành</a:t>
            </a:r>
            <a:r>
              <a:rPr lang="en-US" sz="2800" b="0" cap="none" spc="0" dirty="0">
                <a:ln w="0"/>
                <a:solidFill>
                  <a:schemeClr val="tx1"/>
                </a:solidFill>
                <a:effectLst>
                  <a:outerShdw blurRad="38100" dist="19050" dir="2700000" algn="tl" rotWithShape="0">
                    <a:schemeClr val="dk1">
                      <a:alpha val="40000"/>
                    </a:schemeClr>
                  </a:outerShdw>
                </a:effectLst>
              </a:rPr>
              <a:t> Y </a:t>
            </a:r>
            <a:r>
              <a:rPr lang="en-US" sz="2800" b="0" cap="none" spc="0" dirty="0" err="1">
                <a:ln w="0"/>
                <a:solidFill>
                  <a:schemeClr val="tx1"/>
                </a:solidFill>
                <a:effectLst>
                  <a:outerShdw blurRad="38100" dist="19050" dir="2700000" algn="tl" rotWithShape="0">
                    <a:schemeClr val="dk1">
                      <a:alpha val="40000"/>
                    </a:schemeClr>
                  </a:outerShdw>
                </a:effectLst>
              </a:rPr>
              <a:t>để</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làm</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nghề</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làm</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thuốc</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nam</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Việc</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làm</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đó</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thể</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hiện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điều</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gì</a:t>
            </a:r>
            <a:r>
              <a:rPr lang="en-US" sz="2800" b="0" cap="none" spc="0" dirty="0">
                <a:ln w="0"/>
                <a:solidFill>
                  <a:schemeClr val="tx1"/>
                </a:solidFill>
                <a:effectLst>
                  <a:outerShdw blurRad="38100" dist="19050" dir="2700000" algn="tl" rotWithShape="0">
                    <a:schemeClr val="dk1">
                      <a:alpha val="40000"/>
                    </a:schemeClr>
                  </a:outerShdw>
                </a:effectLst>
              </a:rPr>
              <a:t>? </a:t>
            </a:r>
          </a:p>
        </p:txBody>
      </p:sp>
      <p:sp>
        <p:nvSpPr>
          <p:cNvPr id="4" name="Oval 3"/>
          <p:cNvSpPr/>
          <p:nvPr/>
        </p:nvSpPr>
        <p:spPr>
          <a:xfrm>
            <a:off x="1430838" y="2308485"/>
            <a:ext cx="1027549" cy="12142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A</a:t>
            </a:r>
          </a:p>
        </p:txBody>
      </p:sp>
      <p:sp>
        <p:nvSpPr>
          <p:cNvPr id="5" name="Oval 4"/>
          <p:cNvSpPr/>
          <p:nvPr/>
        </p:nvSpPr>
        <p:spPr>
          <a:xfrm>
            <a:off x="1430838" y="3747537"/>
            <a:ext cx="1027549" cy="12291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a:t>
            </a:r>
          </a:p>
        </p:txBody>
      </p:sp>
      <p:sp>
        <p:nvSpPr>
          <p:cNvPr id="6" name="Oval 5"/>
          <p:cNvSpPr/>
          <p:nvPr/>
        </p:nvSpPr>
        <p:spPr>
          <a:xfrm>
            <a:off x="6743809" y="2308486"/>
            <a:ext cx="1126027" cy="12142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C</a:t>
            </a:r>
          </a:p>
        </p:txBody>
      </p:sp>
      <p:sp>
        <p:nvSpPr>
          <p:cNvPr id="7" name="Oval 6"/>
          <p:cNvSpPr/>
          <p:nvPr/>
        </p:nvSpPr>
        <p:spPr>
          <a:xfrm>
            <a:off x="6743809" y="3747537"/>
            <a:ext cx="1126027" cy="12291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D</a:t>
            </a:r>
          </a:p>
        </p:txBody>
      </p:sp>
      <p:sp>
        <p:nvSpPr>
          <p:cNvPr id="9" name="TextBox 8"/>
          <p:cNvSpPr txBox="1"/>
          <p:nvPr/>
        </p:nvSpPr>
        <p:spPr>
          <a:xfrm>
            <a:off x="2591533" y="2421225"/>
            <a:ext cx="2998961" cy="1200329"/>
          </a:xfrm>
          <a:prstGeom prst="rect">
            <a:avLst/>
          </a:prstGeom>
          <a:noFill/>
        </p:spPr>
        <p:txBody>
          <a:bodyPr wrap="square" rtlCol="0">
            <a:spAutoFit/>
          </a:bodyPr>
          <a:lstStyle/>
          <a:p>
            <a:r>
              <a:rPr lang="en-US" sz="2400" dirty="0" err="1"/>
              <a:t>Kế</a:t>
            </a:r>
            <a:r>
              <a:rPr lang="en-US" sz="2400" dirty="0"/>
              <a:t> </a:t>
            </a:r>
            <a:r>
              <a:rPr lang="en-US" sz="2400" dirty="0" err="1"/>
              <a:t>thừa</a:t>
            </a:r>
            <a:r>
              <a:rPr lang="en-US" sz="2400" dirty="0"/>
              <a:t> </a:t>
            </a:r>
            <a:r>
              <a:rPr lang="en-US" sz="2400" dirty="0" err="1"/>
              <a:t>truyền</a:t>
            </a:r>
            <a:r>
              <a:rPr lang="en-US" sz="2400" dirty="0"/>
              <a:t> </a:t>
            </a:r>
            <a:r>
              <a:rPr lang="en-US" sz="2400" dirty="0" err="1"/>
              <a:t>thống</a:t>
            </a:r>
            <a:r>
              <a:rPr lang="en-US" sz="2400" dirty="0"/>
              <a:t> </a:t>
            </a:r>
            <a:r>
              <a:rPr lang="en-US" sz="2400" dirty="0" err="1"/>
              <a:t>tốt</a:t>
            </a:r>
            <a:r>
              <a:rPr lang="en-US" sz="2400" dirty="0"/>
              <a:t> </a:t>
            </a:r>
            <a:r>
              <a:rPr lang="en-US" sz="2400" dirty="0" err="1"/>
              <a:t>đẹp</a:t>
            </a:r>
            <a:r>
              <a:rPr lang="en-US" sz="2400" dirty="0"/>
              <a:t> </a:t>
            </a:r>
            <a:r>
              <a:rPr lang="en-US" sz="2400" dirty="0" err="1"/>
              <a:t>của</a:t>
            </a:r>
            <a:r>
              <a:rPr lang="en-US" sz="2400" dirty="0"/>
              <a:t> </a:t>
            </a:r>
            <a:r>
              <a:rPr lang="en-US" sz="2400" dirty="0" err="1"/>
              <a:t>gia</a:t>
            </a:r>
            <a:r>
              <a:rPr lang="en-US" sz="2400" dirty="0"/>
              <a:t> </a:t>
            </a:r>
            <a:r>
              <a:rPr lang="en-US" sz="2400" dirty="0" err="1"/>
              <a:t>đình</a:t>
            </a:r>
            <a:r>
              <a:rPr lang="en-US" sz="2400" dirty="0"/>
              <a:t>, </a:t>
            </a:r>
            <a:r>
              <a:rPr lang="en-US" sz="2400" dirty="0" err="1"/>
              <a:t>dòng</a:t>
            </a:r>
            <a:r>
              <a:rPr lang="en-US" sz="2400" dirty="0"/>
              <a:t> </a:t>
            </a:r>
            <a:r>
              <a:rPr lang="en-US" sz="2400" dirty="0" err="1"/>
              <a:t>họ</a:t>
            </a:r>
            <a:endParaRPr lang="en-US" sz="2400" dirty="0"/>
          </a:p>
        </p:txBody>
      </p:sp>
      <p:sp>
        <p:nvSpPr>
          <p:cNvPr id="10" name="TextBox 9"/>
          <p:cNvSpPr txBox="1"/>
          <p:nvPr/>
        </p:nvSpPr>
        <p:spPr>
          <a:xfrm>
            <a:off x="2605526" y="4000619"/>
            <a:ext cx="3479799" cy="646331"/>
          </a:xfrm>
          <a:prstGeom prst="rect">
            <a:avLst/>
          </a:prstGeom>
          <a:noFill/>
        </p:spPr>
        <p:txBody>
          <a:bodyPr wrap="none" rtlCol="0">
            <a:spAutoFit/>
          </a:bodyPr>
          <a:lstStyle/>
          <a:p>
            <a:r>
              <a:rPr lang="en-US" sz="3600" dirty="0" err="1"/>
              <a:t>Giúp</a:t>
            </a:r>
            <a:r>
              <a:rPr lang="en-US" sz="3600" dirty="0"/>
              <a:t> </a:t>
            </a:r>
            <a:r>
              <a:rPr lang="en-US" sz="3600" dirty="0" err="1"/>
              <a:t>đỡ</a:t>
            </a:r>
            <a:r>
              <a:rPr lang="en-US" sz="3600" dirty="0"/>
              <a:t> con </a:t>
            </a:r>
            <a:r>
              <a:rPr lang="en-US" sz="3600" dirty="0" err="1"/>
              <a:t>cháu</a:t>
            </a:r>
            <a:endParaRPr lang="en-US" sz="3600" dirty="0"/>
          </a:p>
        </p:txBody>
      </p:sp>
      <p:sp>
        <p:nvSpPr>
          <p:cNvPr id="11" name="TextBox 10"/>
          <p:cNvSpPr txBox="1"/>
          <p:nvPr/>
        </p:nvSpPr>
        <p:spPr>
          <a:xfrm>
            <a:off x="8002982" y="2421224"/>
            <a:ext cx="2939838" cy="1200329"/>
          </a:xfrm>
          <a:prstGeom prst="rect">
            <a:avLst/>
          </a:prstGeom>
          <a:noFill/>
        </p:spPr>
        <p:txBody>
          <a:bodyPr wrap="square" rtlCol="0">
            <a:spAutoFit/>
          </a:bodyPr>
          <a:lstStyle/>
          <a:p>
            <a:r>
              <a:rPr lang="en-US" sz="3600" dirty="0" err="1"/>
              <a:t>Yêu</a:t>
            </a:r>
            <a:r>
              <a:rPr lang="en-US" sz="3600" dirty="0"/>
              <a:t> </a:t>
            </a:r>
            <a:r>
              <a:rPr lang="en-US" sz="3600" dirty="0" err="1"/>
              <a:t>thương</a:t>
            </a:r>
            <a:r>
              <a:rPr lang="en-US" sz="3600" dirty="0"/>
              <a:t> con </a:t>
            </a:r>
            <a:r>
              <a:rPr lang="en-US" sz="3600" dirty="0" err="1"/>
              <a:t>cháu</a:t>
            </a:r>
            <a:endParaRPr lang="en-US" sz="3600" dirty="0"/>
          </a:p>
        </p:txBody>
      </p:sp>
      <p:sp>
        <p:nvSpPr>
          <p:cNvPr id="12" name="TextBox 11"/>
          <p:cNvSpPr txBox="1"/>
          <p:nvPr/>
        </p:nvSpPr>
        <p:spPr>
          <a:xfrm>
            <a:off x="8002982" y="3776401"/>
            <a:ext cx="2699995" cy="1200329"/>
          </a:xfrm>
          <a:prstGeom prst="rect">
            <a:avLst/>
          </a:prstGeom>
          <a:noFill/>
        </p:spPr>
        <p:txBody>
          <a:bodyPr wrap="square" rtlCol="0">
            <a:spAutoFit/>
          </a:bodyPr>
          <a:lstStyle/>
          <a:p>
            <a:r>
              <a:rPr lang="en-US" sz="3600" dirty="0" err="1"/>
              <a:t>Quan</a:t>
            </a:r>
            <a:r>
              <a:rPr lang="en-US" sz="3600" dirty="0"/>
              <a:t> </a:t>
            </a:r>
            <a:r>
              <a:rPr lang="en-US" sz="3600" dirty="0" err="1"/>
              <a:t>tâm</a:t>
            </a:r>
            <a:r>
              <a:rPr lang="en-US" sz="3600" dirty="0"/>
              <a:t> con </a:t>
            </a:r>
            <a:r>
              <a:rPr lang="en-US" sz="3600" dirty="0" err="1"/>
              <a:t>cháu</a:t>
            </a:r>
            <a:endParaRPr lang="en-US" sz="3600" dirty="0"/>
          </a:p>
        </p:txBody>
      </p:sp>
    </p:spTree>
    <p:extLst>
      <p:ext uri="{BB962C8B-B14F-4D97-AF65-F5344CB8AC3E}">
        <p14:creationId xmlns:p14="http://schemas.microsoft.com/office/powerpoint/2010/main" val="244693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ircle(in)">
                                      <p:cBhvr>
                                        <p:cTn id="20" dur="2000"/>
                                        <p:tgtEl>
                                          <p:spTgt spid="5"/>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circle(in)">
                                      <p:cBhvr>
                                        <p:cTn id="23" dur="2000"/>
                                        <p:tgtEl>
                                          <p:spTgt spid="10"/>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ircle(in)">
                                      <p:cBhvr>
                                        <p:cTn id="26" dur="2000"/>
                                        <p:tgtEl>
                                          <p:spTgt spid="6"/>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in)">
                                      <p:cBhvr>
                                        <p:cTn id="29" dur="2000"/>
                                        <p:tgtEl>
                                          <p:spTgt spid="11"/>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circle(in)">
                                      <p:cBhvr>
                                        <p:cTn id="32" dur="2000"/>
                                        <p:tgtEl>
                                          <p:spTgt spid="7"/>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circle(in)">
                                      <p:cBhvr>
                                        <p:cTn id="35" dur="20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mph" presetSubtype="2" fill="hold" nodeType="clickEffect">
                                  <p:stCondLst>
                                    <p:cond delay="0"/>
                                  </p:stCondLst>
                                  <p:childTnLst>
                                    <p:animClr clrSpc="rgb" dir="cw">
                                      <p:cBhvr>
                                        <p:cTn id="39" dur="2000" fill="hold"/>
                                        <p:tgtEl>
                                          <p:spTgt spid="4"/>
                                        </p:tgtEl>
                                        <p:attrNameLst>
                                          <p:attrName>fillcolor</p:attrName>
                                        </p:attrNameLst>
                                      </p:cBhvr>
                                      <p:to>
                                        <a:srgbClr val="00B050"/>
                                      </p:to>
                                    </p:animClr>
                                    <p:set>
                                      <p:cBhvr>
                                        <p:cTn id="40" dur="2000" fill="hold"/>
                                        <p:tgtEl>
                                          <p:spTgt spid="4"/>
                                        </p:tgtEl>
                                        <p:attrNameLst>
                                          <p:attrName>fill.type</p:attrName>
                                        </p:attrNameLst>
                                      </p:cBhvr>
                                      <p:to>
                                        <p:strVal val="solid"/>
                                      </p:to>
                                    </p:set>
                                    <p:set>
                                      <p:cBhvr>
                                        <p:cTn id="41" dur="2000" fill="hold"/>
                                        <p:tgtEl>
                                          <p:spTgt spid="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5666281" y="1111771"/>
            <a:ext cx="4676932" cy="2308324"/>
          </a:xfrm>
          <a:prstGeom prst="rect">
            <a:avLst/>
          </a:prstGeom>
          <a:noFill/>
        </p:spPr>
        <p:txBody>
          <a:bodyPr wrap="square" rtlCol="0">
            <a:spAutoFit/>
          </a:bodyPr>
          <a:lstStyle/>
          <a:p>
            <a:pPr marL="457200" indent="-457200">
              <a:buFont typeface="Arial" panose="020B0604020202020204" pitchFamily="34" charset="0"/>
              <a:buChar char="•"/>
            </a:pPr>
            <a:r>
              <a:rPr lang="en-US" sz="4800" dirty="0" err="1"/>
              <a:t>Yêu</a:t>
            </a:r>
            <a:r>
              <a:rPr lang="en-US" sz="4800" dirty="0"/>
              <a:t> </a:t>
            </a:r>
            <a:r>
              <a:rPr lang="en-US" sz="4800" dirty="0" err="1"/>
              <a:t>thương</a:t>
            </a:r>
            <a:endParaRPr lang="en-US" sz="4800" dirty="0"/>
          </a:p>
          <a:p>
            <a:pPr marL="457200" indent="-457200">
              <a:buFont typeface="Arial" panose="020B0604020202020204" pitchFamily="34" charset="0"/>
              <a:buChar char="•"/>
            </a:pPr>
            <a:r>
              <a:rPr lang="en-US" sz="4800" dirty="0" err="1"/>
              <a:t>Quan</a:t>
            </a:r>
            <a:r>
              <a:rPr lang="en-US" sz="4800" dirty="0"/>
              <a:t> </a:t>
            </a:r>
            <a:r>
              <a:rPr lang="en-US" sz="4800" dirty="0" err="1"/>
              <a:t>tâm</a:t>
            </a:r>
            <a:endParaRPr lang="en-US" sz="4800" dirty="0"/>
          </a:p>
          <a:p>
            <a:pPr marL="457200" indent="-457200">
              <a:buFont typeface="Arial" panose="020B0604020202020204" pitchFamily="34" charset="0"/>
              <a:buChar char="•"/>
            </a:pPr>
            <a:r>
              <a:rPr lang="en-US" sz="4800" dirty="0" err="1"/>
              <a:t>Chăm</a:t>
            </a:r>
            <a:r>
              <a:rPr lang="en-US" sz="4800" dirty="0"/>
              <a:t> </a:t>
            </a:r>
            <a:r>
              <a:rPr lang="en-US" sz="4800" dirty="0" err="1"/>
              <a:t>sóc</a:t>
            </a:r>
            <a:endParaRPr lang="en-US" sz="4800" dirty="0"/>
          </a:p>
        </p:txBody>
      </p:sp>
      <p:sp>
        <p:nvSpPr>
          <p:cNvPr id="3" name="TextBox 2"/>
          <p:cNvSpPr txBox="1"/>
          <p:nvPr/>
        </p:nvSpPr>
        <p:spPr>
          <a:xfrm>
            <a:off x="1096779" y="1111771"/>
            <a:ext cx="2898100" cy="4031873"/>
          </a:xfrm>
          <a:prstGeom prst="rect">
            <a:avLst/>
          </a:prstGeom>
          <a:noFill/>
        </p:spPr>
        <p:txBody>
          <a:bodyPr wrap="square" rtlCol="0">
            <a:spAutoFit/>
          </a:bodyPr>
          <a:lstStyle/>
          <a:p>
            <a:r>
              <a:rPr lang="en-US" sz="3200" u="sng" dirty="0" err="1"/>
              <a:t>Câu</a:t>
            </a:r>
            <a:r>
              <a:rPr lang="en-US" sz="3200" u="sng" dirty="0"/>
              <a:t> </a:t>
            </a:r>
            <a:r>
              <a:rPr lang="en-US" sz="3200" u="sng" dirty="0" err="1"/>
              <a:t>hỏi</a:t>
            </a:r>
            <a:r>
              <a:rPr lang="en-US" sz="3200" u="sng" dirty="0"/>
              <a:t>:</a:t>
            </a:r>
          </a:p>
          <a:p>
            <a:r>
              <a:rPr lang="en-US" sz="3200" dirty="0" err="1"/>
              <a:t>Bài</a:t>
            </a:r>
            <a:r>
              <a:rPr lang="en-US" sz="3200" dirty="0"/>
              <a:t> </a:t>
            </a:r>
            <a:r>
              <a:rPr lang="en-US" sz="3200" dirty="0" err="1"/>
              <a:t>hát</a:t>
            </a:r>
            <a:r>
              <a:rPr lang="en-US" sz="3200" dirty="0"/>
              <a:t> </a:t>
            </a:r>
            <a:r>
              <a:rPr lang="en-US" sz="3200" dirty="0" err="1"/>
              <a:t>nói</a:t>
            </a:r>
            <a:r>
              <a:rPr lang="en-US" sz="3200" dirty="0"/>
              <a:t> </a:t>
            </a:r>
            <a:r>
              <a:rPr lang="en-US" sz="3200" dirty="0" err="1"/>
              <a:t>về</a:t>
            </a:r>
            <a:r>
              <a:rPr lang="en-US" sz="3200" dirty="0"/>
              <a:t> </a:t>
            </a:r>
            <a:r>
              <a:rPr lang="en-US" sz="3200" dirty="0" err="1"/>
              <a:t>truyền</a:t>
            </a:r>
            <a:r>
              <a:rPr lang="en-US" sz="3200" dirty="0"/>
              <a:t> </a:t>
            </a:r>
            <a:r>
              <a:rPr lang="en-US" sz="3200" dirty="0" err="1"/>
              <a:t>thống</a:t>
            </a:r>
            <a:r>
              <a:rPr lang="en-US" sz="3200" dirty="0"/>
              <a:t> </a:t>
            </a:r>
            <a:r>
              <a:rPr lang="en-US" sz="3200" dirty="0" err="1"/>
              <a:t>nào</a:t>
            </a:r>
            <a:r>
              <a:rPr lang="en-US" sz="3200" dirty="0"/>
              <a:t> </a:t>
            </a:r>
            <a:r>
              <a:rPr lang="en-US" sz="3200" dirty="0" err="1"/>
              <a:t>của</a:t>
            </a:r>
            <a:r>
              <a:rPr lang="en-US" sz="3200" dirty="0"/>
              <a:t> </a:t>
            </a:r>
            <a:r>
              <a:rPr lang="en-US" sz="3200" dirty="0" err="1"/>
              <a:t>gia</a:t>
            </a:r>
            <a:r>
              <a:rPr lang="en-US" sz="3200" dirty="0"/>
              <a:t> </a:t>
            </a:r>
            <a:r>
              <a:rPr lang="en-US" sz="3200" dirty="0" err="1"/>
              <a:t>đình</a:t>
            </a:r>
            <a:r>
              <a:rPr lang="en-US" sz="3200" dirty="0"/>
              <a:t> </a:t>
            </a:r>
            <a:r>
              <a:rPr lang="en-US" sz="3200" dirty="0" err="1"/>
              <a:t>Việt</a:t>
            </a:r>
            <a:r>
              <a:rPr lang="en-US" sz="3200" dirty="0"/>
              <a:t> Nam? Chia </a:t>
            </a:r>
            <a:r>
              <a:rPr lang="en-US" sz="3200" dirty="0" err="1"/>
              <a:t>sẻ</a:t>
            </a:r>
            <a:r>
              <a:rPr lang="en-US" sz="3200" dirty="0"/>
              <a:t> </a:t>
            </a:r>
            <a:r>
              <a:rPr lang="en-US" sz="3200" dirty="0" err="1"/>
              <a:t>hiểu</a:t>
            </a:r>
            <a:r>
              <a:rPr lang="en-US" sz="3200" dirty="0"/>
              <a:t> </a:t>
            </a:r>
            <a:r>
              <a:rPr lang="en-US" sz="3200" dirty="0" err="1"/>
              <a:t>biết</a:t>
            </a:r>
            <a:r>
              <a:rPr lang="en-US" sz="3200" dirty="0"/>
              <a:t> </a:t>
            </a:r>
            <a:r>
              <a:rPr lang="en-US" sz="3200" dirty="0" err="1"/>
              <a:t>của</a:t>
            </a:r>
            <a:r>
              <a:rPr lang="en-US" sz="3200" dirty="0"/>
              <a:t> </a:t>
            </a:r>
            <a:r>
              <a:rPr lang="en-US" sz="3200" dirty="0" err="1"/>
              <a:t>em</a:t>
            </a:r>
            <a:r>
              <a:rPr lang="en-US" sz="3200" dirty="0"/>
              <a:t> </a:t>
            </a:r>
            <a:r>
              <a:rPr lang="en-US" sz="3200" dirty="0" err="1"/>
              <a:t>về</a:t>
            </a:r>
            <a:r>
              <a:rPr lang="en-US" sz="3200" dirty="0"/>
              <a:t> </a:t>
            </a:r>
            <a:r>
              <a:rPr lang="en-US" sz="3200" dirty="0" err="1"/>
              <a:t>truyền</a:t>
            </a:r>
            <a:r>
              <a:rPr lang="en-US" sz="3200" dirty="0"/>
              <a:t> </a:t>
            </a:r>
            <a:r>
              <a:rPr lang="en-US" sz="3200" dirty="0" err="1"/>
              <a:t>thống</a:t>
            </a:r>
            <a:r>
              <a:rPr lang="en-US" sz="3200" dirty="0"/>
              <a:t> </a:t>
            </a:r>
            <a:r>
              <a:rPr lang="en-US" sz="3200" dirty="0" err="1"/>
              <a:t>đó</a:t>
            </a:r>
            <a:r>
              <a:rPr lang="en-US" sz="3200" dirty="0"/>
              <a:t>.</a:t>
            </a:r>
          </a:p>
        </p:txBody>
      </p:sp>
      <p:sp>
        <p:nvSpPr>
          <p:cNvPr id="4" name="Curved Left Arrow 3"/>
          <p:cNvSpPr/>
          <p:nvPr/>
        </p:nvSpPr>
        <p:spPr>
          <a:xfrm>
            <a:off x="8889167" y="2578308"/>
            <a:ext cx="914400" cy="1663908"/>
          </a:xfrm>
          <a:prstGeom prst="curvedLef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4729397" y="3763247"/>
            <a:ext cx="4339652" cy="2246769"/>
          </a:xfrm>
          <a:prstGeom prst="rect">
            <a:avLst/>
          </a:prstGeom>
          <a:noFill/>
        </p:spPr>
        <p:txBody>
          <a:bodyPr wrap="square" rtlCol="0">
            <a:spAutoFit/>
          </a:bodyPr>
          <a:lstStyle/>
          <a:p>
            <a:r>
              <a:rPr lang="en-US" sz="2800" b="1" dirty="0" err="1"/>
              <a:t>Đây</a:t>
            </a:r>
            <a:r>
              <a:rPr lang="en-US" sz="2800" b="1" dirty="0"/>
              <a:t> </a:t>
            </a:r>
            <a:r>
              <a:rPr lang="en-US" sz="2800" b="1" dirty="0" err="1"/>
              <a:t>là</a:t>
            </a:r>
            <a:r>
              <a:rPr lang="en-US" sz="2800" b="1" dirty="0"/>
              <a:t> </a:t>
            </a:r>
            <a:r>
              <a:rPr lang="en-US" sz="2800" b="1" dirty="0" err="1"/>
              <a:t>những</a:t>
            </a:r>
            <a:r>
              <a:rPr lang="en-US" sz="2800" b="1" dirty="0"/>
              <a:t> </a:t>
            </a:r>
            <a:r>
              <a:rPr lang="en-US" sz="2800" b="1" dirty="0" err="1"/>
              <a:t>truyền</a:t>
            </a:r>
            <a:r>
              <a:rPr lang="en-US" sz="2800" b="1" dirty="0"/>
              <a:t> </a:t>
            </a:r>
            <a:r>
              <a:rPr lang="en-US" sz="2800" b="1" dirty="0" err="1"/>
              <a:t>thống</a:t>
            </a:r>
            <a:r>
              <a:rPr lang="en-US" sz="2800" b="1" dirty="0"/>
              <a:t> </a:t>
            </a:r>
            <a:r>
              <a:rPr lang="en-US" sz="2800" b="1" dirty="0" err="1"/>
              <a:t>văn</a:t>
            </a:r>
            <a:r>
              <a:rPr lang="en-US" sz="2800" b="1" dirty="0"/>
              <a:t> </a:t>
            </a:r>
            <a:r>
              <a:rPr lang="en-US" sz="2800" b="1" dirty="0" err="1"/>
              <a:t>hóa</a:t>
            </a:r>
            <a:r>
              <a:rPr lang="en-US" sz="2800" b="1" dirty="0"/>
              <a:t> </a:t>
            </a:r>
            <a:r>
              <a:rPr lang="en-US" sz="2800" b="1" dirty="0" err="1"/>
              <a:t>tốt</a:t>
            </a:r>
            <a:r>
              <a:rPr lang="en-US" sz="2800" b="1" dirty="0"/>
              <a:t> </a:t>
            </a:r>
            <a:r>
              <a:rPr lang="en-US" sz="2800" b="1" dirty="0" err="1"/>
              <a:t>đẹp</a:t>
            </a:r>
            <a:r>
              <a:rPr lang="en-US" sz="2800" b="1" dirty="0"/>
              <a:t> </a:t>
            </a:r>
            <a:r>
              <a:rPr lang="en-US" sz="2800" b="1" dirty="0" err="1"/>
              <a:t>của</a:t>
            </a:r>
            <a:r>
              <a:rPr lang="en-US" sz="2800" b="1" dirty="0"/>
              <a:t> </a:t>
            </a:r>
            <a:r>
              <a:rPr lang="en-US" sz="2800" b="1" dirty="0" err="1"/>
              <a:t>gia</a:t>
            </a:r>
            <a:r>
              <a:rPr lang="en-US" sz="2800" b="1" dirty="0"/>
              <a:t> </a:t>
            </a:r>
            <a:r>
              <a:rPr lang="en-US" sz="2800" b="1" dirty="0" err="1"/>
              <a:t>đình</a:t>
            </a:r>
            <a:r>
              <a:rPr lang="en-US" sz="2800" b="1" dirty="0"/>
              <a:t>, </a:t>
            </a:r>
            <a:r>
              <a:rPr lang="en-US" sz="2800" b="1" dirty="0" err="1"/>
              <a:t>dòng</a:t>
            </a:r>
            <a:r>
              <a:rPr lang="en-US" sz="2800" b="1" dirty="0"/>
              <a:t> </a:t>
            </a:r>
            <a:r>
              <a:rPr lang="en-US" sz="2800" b="1" dirty="0" err="1"/>
              <a:t>họ</a:t>
            </a:r>
            <a:r>
              <a:rPr lang="en-US" sz="2800" b="1" dirty="0"/>
              <a:t> </a:t>
            </a:r>
            <a:r>
              <a:rPr lang="en-US" sz="2800" b="1" dirty="0" err="1"/>
              <a:t>Việt</a:t>
            </a:r>
            <a:r>
              <a:rPr lang="en-US" sz="2800" b="1" dirty="0"/>
              <a:t> Nam </a:t>
            </a:r>
            <a:r>
              <a:rPr lang="en-US" sz="2800" b="1" dirty="0" err="1"/>
              <a:t>mà</a:t>
            </a:r>
            <a:r>
              <a:rPr lang="en-US" sz="2800" b="1" dirty="0"/>
              <a:t> </a:t>
            </a:r>
            <a:r>
              <a:rPr lang="en-US" sz="2800" b="1" dirty="0" err="1"/>
              <a:t>mỗi</a:t>
            </a:r>
            <a:r>
              <a:rPr lang="en-US" sz="2800" b="1" dirty="0"/>
              <a:t> </a:t>
            </a:r>
            <a:r>
              <a:rPr lang="en-US" sz="2800" b="1" dirty="0" err="1"/>
              <a:t>chúng</a:t>
            </a:r>
            <a:r>
              <a:rPr lang="en-US" sz="2800" b="1" dirty="0"/>
              <a:t> ta </a:t>
            </a:r>
            <a:r>
              <a:rPr lang="en-US" sz="2800" b="1" dirty="0" err="1"/>
              <a:t>cần</a:t>
            </a:r>
            <a:r>
              <a:rPr lang="en-US" sz="2800" b="1" dirty="0"/>
              <a:t> </a:t>
            </a:r>
            <a:r>
              <a:rPr lang="en-US" sz="2800" b="1" dirty="0" err="1"/>
              <a:t>giữ</a:t>
            </a:r>
            <a:r>
              <a:rPr lang="en-US" sz="2800" b="1" dirty="0"/>
              <a:t> </a:t>
            </a:r>
            <a:r>
              <a:rPr lang="en-US" sz="2800" b="1" dirty="0" err="1"/>
              <a:t>gìn</a:t>
            </a:r>
            <a:r>
              <a:rPr lang="en-US" sz="2800" b="1" dirty="0"/>
              <a:t> </a:t>
            </a:r>
            <a:r>
              <a:rPr lang="en-US" sz="2800" b="1" dirty="0" err="1"/>
              <a:t>và</a:t>
            </a:r>
            <a:r>
              <a:rPr lang="en-US" sz="2800" b="1" dirty="0"/>
              <a:t> </a:t>
            </a:r>
            <a:r>
              <a:rPr lang="en-US" sz="2800" b="1" dirty="0" err="1"/>
              <a:t>phát</a:t>
            </a:r>
            <a:r>
              <a:rPr lang="en-US" sz="2800" b="1" dirty="0"/>
              <a:t> </a:t>
            </a:r>
            <a:r>
              <a:rPr lang="en-US" sz="2800" b="1" dirty="0" err="1"/>
              <a:t>huy</a:t>
            </a:r>
            <a:endParaRPr lang="en-US" sz="2800" b="1" dirty="0"/>
          </a:p>
        </p:txBody>
      </p:sp>
    </p:spTree>
    <p:extLst>
      <p:ext uri="{BB962C8B-B14F-4D97-AF65-F5344CB8AC3E}">
        <p14:creationId xmlns:p14="http://schemas.microsoft.com/office/powerpoint/2010/main" val="2389810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984706" y="919500"/>
            <a:ext cx="9958114" cy="954107"/>
          </a:xfrm>
          <a:prstGeom prst="rect">
            <a:avLst/>
          </a:prstGeom>
          <a:noFill/>
        </p:spPr>
        <p:txBody>
          <a:bodyPr wrap="square" lIns="91440" tIns="45720" rIns="91440" bIns="45720">
            <a:spAutoFit/>
          </a:bodyPr>
          <a:lstStyle/>
          <a:p>
            <a:pPr algn="ctr"/>
            <a:r>
              <a:rPr lang="en-US" sz="2800" b="0" cap="none" spc="0" dirty="0" err="1">
                <a:ln w="0"/>
                <a:solidFill>
                  <a:schemeClr val="tx1"/>
                </a:solidFill>
                <a:effectLst>
                  <a:outerShdw blurRad="38100" dist="19050" dir="2700000" algn="tl" rotWithShape="0">
                    <a:schemeClr val="dk1">
                      <a:alpha val="40000"/>
                    </a:schemeClr>
                  </a:outerShdw>
                </a:effectLst>
              </a:rPr>
              <a:t>Câu</a:t>
            </a:r>
            <a:r>
              <a:rPr lang="en-US" sz="2800" b="0" cap="none" spc="0" dirty="0">
                <a:ln w="0"/>
                <a:solidFill>
                  <a:schemeClr val="tx1"/>
                </a:solidFill>
                <a:effectLst>
                  <a:outerShdw blurRad="38100" dist="19050" dir="2700000" algn="tl" rotWithShape="0">
                    <a:schemeClr val="dk1">
                      <a:alpha val="40000"/>
                    </a:schemeClr>
                  </a:outerShdw>
                </a:effectLst>
              </a:rPr>
              <a:t> 3: </a:t>
            </a:r>
            <a:r>
              <a:rPr lang="en-US" sz="2800" b="0" cap="none" spc="0" dirty="0" err="1">
                <a:ln w="0"/>
                <a:solidFill>
                  <a:schemeClr val="tx1"/>
                </a:solidFill>
                <a:effectLst>
                  <a:outerShdw blurRad="38100" dist="19050" dir="2700000" algn="tl" rotWithShape="0">
                    <a:schemeClr val="dk1">
                      <a:alpha val="40000"/>
                    </a:schemeClr>
                  </a:outerShdw>
                </a:effectLst>
              </a:rPr>
              <a:t>Câu</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tục</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ngữ</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Đi</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một</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ngày</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đàng</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học</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một</a:t>
            </a:r>
            <a:r>
              <a:rPr lang="en-US" sz="2800" b="0" cap="none" spc="0" dirty="0">
                <a:ln w="0"/>
                <a:solidFill>
                  <a:schemeClr val="tx1"/>
                </a:solidFill>
                <a:effectLst>
                  <a:outerShdw blurRad="38100" dist="19050" dir="2700000" algn="tl" rotWithShape="0">
                    <a:schemeClr val="dk1">
                      <a:alpha val="40000"/>
                    </a:schemeClr>
                  </a:outerShdw>
                </a:effectLst>
              </a:rPr>
              <a:t> sang </a:t>
            </a:r>
            <a:r>
              <a:rPr lang="en-US" sz="2800" b="0" cap="none" spc="0" dirty="0" err="1">
                <a:ln w="0"/>
                <a:solidFill>
                  <a:schemeClr val="tx1"/>
                </a:solidFill>
                <a:effectLst>
                  <a:outerShdw blurRad="38100" dist="19050" dir="2700000" algn="tl" rotWithShape="0">
                    <a:schemeClr val="dk1">
                      <a:alpha val="40000"/>
                    </a:schemeClr>
                  </a:outerShdw>
                </a:effectLst>
              </a:rPr>
              <a:t>khôn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nói</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về</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truyền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thống</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nào</a:t>
            </a:r>
            <a:r>
              <a:rPr lang="en-US" sz="2800" b="0" cap="none" spc="0" dirty="0">
                <a:ln w="0"/>
                <a:solidFill>
                  <a:schemeClr val="tx1"/>
                </a:solidFill>
                <a:effectLst>
                  <a:outerShdw blurRad="38100" dist="19050" dir="2700000" algn="tl" rotWithShape="0">
                    <a:schemeClr val="dk1">
                      <a:alpha val="40000"/>
                    </a:schemeClr>
                  </a:outerShdw>
                </a:effectLst>
              </a:rPr>
              <a:t>?</a:t>
            </a:r>
          </a:p>
        </p:txBody>
      </p:sp>
      <p:sp>
        <p:nvSpPr>
          <p:cNvPr id="4" name="Oval 3"/>
          <p:cNvSpPr/>
          <p:nvPr/>
        </p:nvSpPr>
        <p:spPr>
          <a:xfrm>
            <a:off x="1430838" y="2308485"/>
            <a:ext cx="1027549" cy="12142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A</a:t>
            </a:r>
          </a:p>
        </p:txBody>
      </p:sp>
      <p:sp>
        <p:nvSpPr>
          <p:cNvPr id="5" name="Oval 4"/>
          <p:cNvSpPr/>
          <p:nvPr/>
        </p:nvSpPr>
        <p:spPr>
          <a:xfrm>
            <a:off x="1430838" y="3747537"/>
            <a:ext cx="1027549" cy="12291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a:t>
            </a:r>
          </a:p>
        </p:txBody>
      </p:sp>
      <p:sp>
        <p:nvSpPr>
          <p:cNvPr id="6" name="Oval 5"/>
          <p:cNvSpPr/>
          <p:nvPr/>
        </p:nvSpPr>
        <p:spPr>
          <a:xfrm>
            <a:off x="6743809" y="2308486"/>
            <a:ext cx="1126027" cy="12142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C</a:t>
            </a:r>
          </a:p>
        </p:txBody>
      </p:sp>
      <p:sp>
        <p:nvSpPr>
          <p:cNvPr id="7" name="Oval 6"/>
          <p:cNvSpPr/>
          <p:nvPr/>
        </p:nvSpPr>
        <p:spPr>
          <a:xfrm>
            <a:off x="6743809" y="3747537"/>
            <a:ext cx="1126027" cy="12291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D</a:t>
            </a:r>
          </a:p>
        </p:txBody>
      </p:sp>
      <p:sp>
        <p:nvSpPr>
          <p:cNvPr id="9" name="TextBox 8"/>
          <p:cNvSpPr txBox="1"/>
          <p:nvPr/>
        </p:nvSpPr>
        <p:spPr>
          <a:xfrm>
            <a:off x="2591533" y="2322360"/>
            <a:ext cx="3434513" cy="1200329"/>
          </a:xfrm>
          <a:prstGeom prst="rect">
            <a:avLst/>
          </a:prstGeom>
          <a:noFill/>
        </p:spPr>
        <p:txBody>
          <a:bodyPr wrap="square" rtlCol="0">
            <a:spAutoFit/>
          </a:bodyPr>
          <a:lstStyle/>
          <a:p>
            <a:r>
              <a:rPr lang="en-US" sz="3600" dirty="0" err="1"/>
              <a:t>Truyền</a:t>
            </a:r>
            <a:r>
              <a:rPr lang="en-US" sz="3600" dirty="0"/>
              <a:t> </a:t>
            </a:r>
            <a:r>
              <a:rPr lang="en-US" sz="3600" dirty="0" err="1"/>
              <a:t>thống</a:t>
            </a:r>
            <a:r>
              <a:rPr lang="en-US" sz="3600" dirty="0"/>
              <a:t> </a:t>
            </a:r>
            <a:r>
              <a:rPr lang="en-US" sz="3600" dirty="0" err="1"/>
              <a:t>tôn</a:t>
            </a:r>
            <a:r>
              <a:rPr lang="en-US" sz="3600" dirty="0"/>
              <a:t> </a:t>
            </a:r>
            <a:r>
              <a:rPr lang="en-US" sz="3600" dirty="0" err="1"/>
              <a:t>sư</a:t>
            </a:r>
            <a:r>
              <a:rPr lang="en-US" sz="3600" dirty="0"/>
              <a:t> </a:t>
            </a:r>
            <a:r>
              <a:rPr lang="en-US" sz="3600" dirty="0" err="1"/>
              <a:t>trọng</a:t>
            </a:r>
            <a:r>
              <a:rPr lang="en-US" sz="3600" dirty="0"/>
              <a:t> </a:t>
            </a:r>
            <a:r>
              <a:rPr lang="en-US" sz="3600" dirty="0" err="1"/>
              <a:t>đạo</a:t>
            </a:r>
            <a:endParaRPr lang="en-US" sz="3600" dirty="0"/>
          </a:p>
        </p:txBody>
      </p:sp>
      <p:sp>
        <p:nvSpPr>
          <p:cNvPr id="10" name="TextBox 9"/>
          <p:cNvSpPr txBox="1"/>
          <p:nvPr/>
        </p:nvSpPr>
        <p:spPr>
          <a:xfrm>
            <a:off x="2591533" y="3776401"/>
            <a:ext cx="3195667" cy="1754326"/>
          </a:xfrm>
          <a:prstGeom prst="rect">
            <a:avLst/>
          </a:prstGeom>
          <a:noFill/>
        </p:spPr>
        <p:txBody>
          <a:bodyPr wrap="square" rtlCol="0">
            <a:spAutoFit/>
          </a:bodyPr>
          <a:lstStyle/>
          <a:p>
            <a:r>
              <a:rPr lang="en-US" sz="3600" dirty="0" err="1"/>
              <a:t>Truyền</a:t>
            </a:r>
            <a:r>
              <a:rPr lang="en-US" sz="3600" dirty="0"/>
              <a:t> </a:t>
            </a:r>
            <a:r>
              <a:rPr lang="en-US" sz="3600" dirty="0" err="1"/>
              <a:t>thống</a:t>
            </a:r>
            <a:r>
              <a:rPr lang="en-US" sz="3600" dirty="0"/>
              <a:t> </a:t>
            </a:r>
            <a:r>
              <a:rPr lang="en-US" sz="3600" dirty="0" err="1"/>
              <a:t>đoàn</a:t>
            </a:r>
            <a:r>
              <a:rPr lang="en-US" sz="3600" dirty="0"/>
              <a:t> </a:t>
            </a:r>
            <a:r>
              <a:rPr lang="en-US" sz="3600" dirty="0" err="1"/>
              <a:t>kết</a:t>
            </a:r>
            <a:r>
              <a:rPr lang="en-US" sz="3600" dirty="0"/>
              <a:t> </a:t>
            </a:r>
            <a:r>
              <a:rPr lang="en-US" sz="3600" dirty="0" err="1"/>
              <a:t>chống</a:t>
            </a:r>
            <a:r>
              <a:rPr lang="en-US" sz="3600" dirty="0"/>
              <a:t> </a:t>
            </a:r>
            <a:r>
              <a:rPr lang="en-US" sz="3600" dirty="0" err="1"/>
              <a:t>giặc</a:t>
            </a:r>
            <a:r>
              <a:rPr lang="en-US" sz="3600" dirty="0"/>
              <a:t> </a:t>
            </a:r>
            <a:r>
              <a:rPr lang="en-US" sz="3600" dirty="0" err="1"/>
              <a:t>ngoại</a:t>
            </a:r>
            <a:r>
              <a:rPr lang="en-US" sz="3600" dirty="0"/>
              <a:t> </a:t>
            </a:r>
            <a:r>
              <a:rPr lang="en-US" sz="3600" dirty="0" err="1"/>
              <a:t>xâm</a:t>
            </a:r>
            <a:endParaRPr lang="en-US" sz="3600" dirty="0"/>
          </a:p>
        </p:txBody>
      </p:sp>
      <p:sp>
        <p:nvSpPr>
          <p:cNvPr id="11" name="TextBox 10"/>
          <p:cNvSpPr txBox="1"/>
          <p:nvPr/>
        </p:nvSpPr>
        <p:spPr>
          <a:xfrm>
            <a:off x="8002982" y="2421224"/>
            <a:ext cx="2939838" cy="1200329"/>
          </a:xfrm>
          <a:prstGeom prst="rect">
            <a:avLst/>
          </a:prstGeom>
          <a:noFill/>
        </p:spPr>
        <p:txBody>
          <a:bodyPr wrap="square" rtlCol="0">
            <a:spAutoFit/>
          </a:bodyPr>
          <a:lstStyle/>
          <a:p>
            <a:r>
              <a:rPr lang="en-US" sz="3600" dirty="0" err="1"/>
              <a:t>Truyền</a:t>
            </a:r>
            <a:r>
              <a:rPr lang="en-US" sz="3600" dirty="0"/>
              <a:t> </a:t>
            </a:r>
            <a:r>
              <a:rPr lang="en-US" sz="3600" dirty="0" err="1"/>
              <a:t>thống</a:t>
            </a:r>
            <a:r>
              <a:rPr lang="en-US" sz="3600" dirty="0"/>
              <a:t> </a:t>
            </a:r>
            <a:r>
              <a:rPr lang="en-US" sz="3600" dirty="0" err="1"/>
              <a:t>yêu</a:t>
            </a:r>
            <a:r>
              <a:rPr lang="en-US" sz="3600" dirty="0"/>
              <a:t> </a:t>
            </a:r>
            <a:r>
              <a:rPr lang="en-US" sz="3600" dirty="0" err="1"/>
              <a:t>nước</a:t>
            </a:r>
            <a:endParaRPr lang="en-US" sz="3600" dirty="0"/>
          </a:p>
        </p:txBody>
      </p:sp>
      <p:sp>
        <p:nvSpPr>
          <p:cNvPr id="12" name="TextBox 11"/>
          <p:cNvSpPr txBox="1"/>
          <p:nvPr/>
        </p:nvSpPr>
        <p:spPr>
          <a:xfrm>
            <a:off x="8002982" y="3776401"/>
            <a:ext cx="2699995" cy="1200329"/>
          </a:xfrm>
          <a:prstGeom prst="rect">
            <a:avLst/>
          </a:prstGeom>
          <a:noFill/>
        </p:spPr>
        <p:txBody>
          <a:bodyPr wrap="square" rtlCol="0">
            <a:spAutoFit/>
          </a:bodyPr>
          <a:lstStyle/>
          <a:p>
            <a:r>
              <a:rPr lang="en-US" sz="3600" dirty="0" err="1"/>
              <a:t>Truyền</a:t>
            </a:r>
            <a:r>
              <a:rPr lang="en-US" sz="3600" dirty="0"/>
              <a:t> </a:t>
            </a:r>
            <a:r>
              <a:rPr lang="en-US" sz="3600" dirty="0" err="1"/>
              <a:t>thống</a:t>
            </a:r>
            <a:r>
              <a:rPr lang="en-US" sz="3600" dirty="0"/>
              <a:t> </a:t>
            </a:r>
            <a:r>
              <a:rPr lang="en-US" sz="3600" dirty="0" err="1"/>
              <a:t>hiếu</a:t>
            </a:r>
            <a:r>
              <a:rPr lang="en-US" sz="3600" dirty="0"/>
              <a:t> </a:t>
            </a:r>
            <a:r>
              <a:rPr lang="en-US" sz="3600" dirty="0" err="1"/>
              <a:t>học</a:t>
            </a:r>
            <a:endParaRPr lang="en-US" sz="3600" dirty="0"/>
          </a:p>
        </p:txBody>
      </p:sp>
    </p:spTree>
    <p:extLst>
      <p:ext uri="{BB962C8B-B14F-4D97-AF65-F5344CB8AC3E}">
        <p14:creationId xmlns:p14="http://schemas.microsoft.com/office/powerpoint/2010/main" val="81229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ircle(in)">
                                      <p:cBhvr>
                                        <p:cTn id="20" dur="2000"/>
                                        <p:tgtEl>
                                          <p:spTgt spid="5"/>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circle(in)">
                                      <p:cBhvr>
                                        <p:cTn id="23" dur="2000"/>
                                        <p:tgtEl>
                                          <p:spTgt spid="10"/>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ircle(in)">
                                      <p:cBhvr>
                                        <p:cTn id="26" dur="2000"/>
                                        <p:tgtEl>
                                          <p:spTgt spid="6"/>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in)">
                                      <p:cBhvr>
                                        <p:cTn id="29" dur="2000"/>
                                        <p:tgtEl>
                                          <p:spTgt spid="11"/>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circle(in)">
                                      <p:cBhvr>
                                        <p:cTn id="32" dur="2000"/>
                                        <p:tgtEl>
                                          <p:spTgt spid="7"/>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circle(in)">
                                      <p:cBhvr>
                                        <p:cTn id="35" dur="20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mph" presetSubtype="2" fill="hold" nodeType="clickEffect">
                                  <p:stCondLst>
                                    <p:cond delay="0"/>
                                  </p:stCondLst>
                                  <p:childTnLst>
                                    <p:animClr clrSpc="rgb" dir="cw">
                                      <p:cBhvr>
                                        <p:cTn id="39" dur="2000" fill="hold"/>
                                        <p:tgtEl>
                                          <p:spTgt spid="7"/>
                                        </p:tgtEl>
                                        <p:attrNameLst>
                                          <p:attrName>fillcolor</p:attrName>
                                        </p:attrNameLst>
                                      </p:cBhvr>
                                      <p:to>
                                        <a:srgbClr val="00B050"/>
                                      </p:to>
                                    </p:animClr>
                                    <p:set>
                                      <p:cBhvr>
                                        <p:cTn id="40" dur="2000" fill="hold"/>
                                        <p:tgtEl>
                                          <p:spTgt spid="7"/>
                                        </p:tgtEl>
                                        <p:attrNameLst>
                                          <p:attrName>fill.type</p:attrName>
                                        </p:attrNameLst>
                                      </p:cBhvr>
                                      <p:to>
                                        <p:strVal val="solid"/>
                                      </p:to>
                                    </p:set>
                                    <p:set>
                                      <p:cBhvr>
                                        <p:cTn id="41" dur="2000" fill="hold"/>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9" grpId="0"/>
      <p:bldP spid="10" grpId="0"/>
      <p:bldP spid="11" grpId="0"/>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984706" y="919500"/>
            <a:ext cx="9958114" cy="954107"/>
          </a:xfrm>
          <a:prstGeom prst="rect">
            <a:avLst/>
          </a:prstGeom>
          <a:noFill/>
        </p:spPr>
        <p:txBody>
          <a:bodyPr wrap="square" lIns="91440" tIns="45720" rIns="91440" bIns="45720">
            <a:spAutoFit/>
          </a:bodyPr>
          <a:lstStyle/>
          <a:p>
            <a:pPr algn="ctr"/>
            <a:r>
              <a:rPr lang="en-US" sz="2800" b="0" cap="none" spc="0" dirty="0" err="1">
                <a:ln w="0"/>
                <a:solidFill>
                  <a:schemeClr val="tx1"/>
                </a:solidFill>
                <a:effectLst>
                  <a:outerShdw blurRad="38100" dist="19050" dir="2700000" algn="tl" rotWithShape="0">
                    <a:schemeClr val="dk1">
                      <a:alpha val="40000"/>
                    </a:schemeClr>
                  </a:outerShdw>
                </a:effectLst>
              </a:rPr>
              <a:t>Câu</a:t>
            </a:r>
            <a:r>
              <a:rPr lang="en-US" sz="2800" b="0" cap="none" spc="0" dirty="0">
                <a:ln w="0"/>
                <a:solidFill>
                  <a:schemeClr val="tx1"/>
                </a:solidFill>
                <a:effectLst>
                  <a:outerShdw blurRad="38100" dist="19050" dir="2700000" algn="tl" rotWithShape="0">
                    <a:schemeClr val="dk1">
                      <a:alpha val="40000"/>
                    </a:schemeClr>
                  </a:outerShdw>
                </a:effectLst>
              </a:rPr>
              <a:t> 4: </a:t>
            </a:r>
            <a:r>
              <a:rPr lang="en-US" sz="2800" b="0" cap="none" spc="0" dirty="0" err="1">
                <a:ln w="0"/>
                <a:solidFill>
                  <a:schemeClr val="tx1"/>
                </a:solidFill>
                <a:effectLst>
                  <a:outerShdw blurRad="38100" dist="19050" dir="2700000" algn="tl" rotWithShape="0">
                    <a:schemeClr val="dk1">
                      <a:alpha val="40000"/>
                    </a:schemeClr>
                  </a:outerShdw>
                </a:effectLst>
              </a:rPr>
              <a:t>Biểu</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hiện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nào</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dưới</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đây</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thể</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hiện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việc</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giữ</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gìn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và</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phát</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huy</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truyền</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thống</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tốt</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đẹp</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của</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gia</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đình</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dòng</a:t>
            </a:r>
            <a:r>
              <a:rPr lang="en-US" sz="2800" b="0" cap="none" spc="0" dirty="0">
                <a:ln w="0"/>
                <a:solidFill>
                  <a:schemeClr val="tx1"/>
                </a:solidFill>
                <a:effectLst>
                  <a:outerShdw blurRad="38100" dist="19050" dir="2700000" algn="tl" rotWithShape="0">
                    <a:schemeClr val="dk1">
                      <a:alpha val="40000"/>
                    </a:schemeClr>
                  </a:outerShdw>
                </a:effectLst>
              </a:rPr>
              <a:t> </a:t>
            </a:r>
            <a:r>
              <a:rPr lang="en-US" sz="2800" b="0" cap="none" spc="0" dirty="0" err="1">
                <a:ln w="0"/>
                <a:solidFill>
                  <a:schemeClr val="tx1"/>
                </a:solidFill>
                <a:effectLst>
                  <a:outerShdw blurRad="38100" dist="19050" dir="2700000" algn="tl" rotWithShape="0">
                    <a:schemeClr val="dk1">
                      <a:alpha val="40000"/>
                    </a:schemeClr>
                  </a:outerShdw>
                </a:effectLst>
              </a:rPr>
              <a:t>họ</a:t>
            </a:r>
            <a:r>
              <a:rPr lang="en-US" sz="2800" b="0" cap="none" spc="0" dirty="0">
                <a:ln w="0"/>
                <a:solidFill>
                  <a:schemeClr val="tx1"/>
                </a:solidFill>
                <a:effectLst>
                  <a:outerShdw blurRad="38100" dist="19050" dir="2700000" algn="tl" rotWithShape="0">
                    <a:schemeClr val="dk1">
                      <a:alpha val="40000"/>
                    </a:schemeClr>
                  </a:outerShdw>
                </a:effectLst>
              </a:rPr>
              <a:t>?</a:t>
            </a:r>
          </a:p>
        </p:txBody>
      </p:sp>
      <p:sp>
        <p:nvSpPr>
          <p:cNvPr id="4" name="Oval 3"/>
          <p:cNvSpPr/>
          <p:nvPr/>
        </p:nvSpPr>
        <p:spPr>
          <a:xfrm>
            <a:off x="1430838" y="2308485"/>
            <a:ext cx="1027549" cy="12142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A</a:t>
            </a:r>
          </a:p>
        </p:txBody>
      </p:sp>
      <p:sp>
        <p:nvSpPr>
          <p:cNvPr id="5" name="Oval 4"/>
          <p:cNvSpPr/>
          <p:nvPr/>
        </p:nvSpPr>
        <p:spPr>
          <a:xfrm>
            <a:off x="1430838" y="3747537"/>
            <a:ext cx="1027549" cy="12291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a:t>
            </a:r>
          </a:p>
        </p:txBody>
      </p:sp>
      <p:sp>
        <p:nvSpPr>
          <p:cNvPr id="6" name="Oval 5"/>
          <p:cNvSpPr/>
          <p:nvPr/>
        </p:nvSpPr>
        <p:spPr>
          <a:xfrm>
            <a:off x="6743809" y="2308486"/>
            <a:ext cx="1126027" cy="12142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C</a:t>
            </a:r>
          </a:p>
        </p:txBody>
      </p:sp>
      <p:sp>
        <p:nvSpPr>
          <p:cNvPr id="7" name="Oval 6"/>
          <p:cNvSpPr/>
          <p:nvPr/>
        </p:nvSpPr>
        <p:spPr>
          <a:xfrm>
            <a:off x="6743809" y="3747537"/>
            <a:ext cx="1126027" cy="12291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D</a:t>
            </a:r>
          </a:p>
        </p:txBody>
      </p:sp>
      <p:sp>
        <p:nvSpPr>
          <p:cNvPr id="9" name="TextBox 8"/>
          <p:cNvSpPr txBox="1"/>
          <p:nvPr/>
        </p:nvSpPr>
        <p:spPr>
          <a:xfrm>
            <a:off x="2591533" y="2322360"/>
            <a:ext cx="3434513" cy="1384995"/>
          </a:xfrm>
          <a:prstGeom prst="rect">
            <a:avLst/>
          </a:prstGeom>
          <a:noFill/>
        </p:spPr>
        <p:txBody>
          <a:bodyPr wrap="square" rtlCol="0">
            <a:spAutoFit/>
          </a:bodyPr>
          <a:lstStyle/>
          <a:p>
            <a:r>
              <a:rPr lang="en-US" sz="2800" dirty="0" err="1"/>
              <a:t>Bán</a:t>
            </a:r>
            <a:r>
              <a:rPr lang="en-US" sz="2800" dirty="0"/>
              <a:t> </a:t>
            </a:r>
            <a:r>
              <a:rPr lang="en-US" sz="2800" dirty="0" err="1"/>
              <a:t>lại</a:t>
            </a:r>
            <a:r>
              <a:rPr lang="en-US" sz="2800" dirty="0"/>
              <a:t> </a:t>
            </a:r>
            <a:r>
              <a:rPr lang="en-US" sz="2800" dirty="0" err="1"/>
              <a:t>bí</a:t>
            </a:r>
            <a:r>
              <a:rPr lang="en-US" sz="2800" dirty="0"/>
              <a:t> </a:t>
            </a:r>
            <a:r>
              <a:rPr lang="en-US" sz="2800" dirty="0" err="1"/>
              <a:t>quyết</a:t>
            </a:r>
            <a:r>
              <a:rPr lang="en-US" sz="2800" dirty="0"/>
              <a:t> </a:t>
            </a:r>
            <a:r>
              <a:rPr lang="en-US" sz="2800" dirty="0" err="1"/>
              <a:t>làm</a:t>
            </a:r>
            <a:r>
              <a:rPr lang="en-US" sz="2800" dirty="0"/>
              <a:t> </a:t>
            </a:r>
            <a:r>
              <a:rPr lang="en-US" sz="2800" dirty="0" err="1"/>
              <a:t>nghề</a:t>
            </a:r>
            <a:r>
              <a:rPr lang="en-US" sz="2800" dirty="0"/>
              <a:t> </a:t>
            </a:r>
            <a:r>
              <a:rPr lang="en-US" sz="2800" dirty="0" err="1"/>
              <a:t>cho</a:t>
            </a:r>
            <a:r>
              <a:rPr lang="en-US" sz="2800" dirty="0"/>
              <a:t> </a:t>
            </a:r>
            <a:r>
              <a:rPr lang="en-US" sz="2800" dirty="0" err="1"/>
              <a:t>người</a:t>
            </a:r>
            <a:r>
              <a:rPr lang="en-US" sz="2800" dirty="0"/>
              <a:t> </a:t>
            </a:r>
            <a:r>
              <a:rPr lang="en-US" sz="2800" dirty="0" err="1"/>
              <a:t>trả</a:t>
            </a:r>
            <a:r>
              <a:rPr lang="en-US" sz="2800" dirty="0"/>
              <a:t> </a:t>
            </a:r>
            <a:r>
              <a:rPr lang="en-US" sz="2800" dirty="0" err="1"/>
              <a:t>giá</a:t>
            </a:r>
            <a:r>
              <a:rPr lang="en-US" sz="2800" dirty="0"/>
              <a:t> </a:t>
            </a:r>
            <a:r>
              <a:rPr lang="en-US" sz="2800" dirty="0" err="1"/>
              <a:t>cao</a:t>
            </a:r>
            <a:endParaRPr lang="en-US" sz="2800" dirty="0"/>
          </a:p>
        </p:txBody>
      </p:sp>
      <p:sp>
        <p:nvSpPr>
          <p:cNvPr id="10" name="TextBox 9"/>
          <p:cNvSpPr txBox="1"/>
          <p:nvPr/>
        </p:nvSpPr>
        <p:spPr>
          <a:xfrm>
            <a:off x="2591533" y="3776401"/>
            <a:ext cx="3195667" cy="1200329"/>
          </a:xfrm>
          <a:prstGeom prst="rect">
            <a:avLst/>
          </a:prstGeom>
          <a:noFill/>
        </p:spPr>
        <p:txBody>
          <a:bodyPr wrap="square" rtlCol="0">
            <a:spAutoFit/>
          </a:bodyPr>
          <a:lstStyle/>
          <a:p>
            <a:r>
              <a:rPr lang="en-US" sz="3600" dirty="0" err="1"/>
              <a:t>Truyền</a:t>
            </a:r>
            <a:r>
              <a:rPr lang="en-US" sz="3600" dirty="0"/>
              <a:t> </a:t>
            </a:r>
            <a:r>
              <a:rPr lang="en-US" sz="3600" dirty="0" err="1"/>
              <a:t>nghề</a:t>
            </a:r>
            <a:r>
              <a:rPr lang="en-US" sz="3600" dirty="0"/>
              <a:t> </a:t>
            </a:r>
            <a:r>
              <a:rPr lang="en-US" sz="3600" dirty="0" err="1"/>
              <a:t>cho</a:t>
            </a:r>
            <a:r>
              <a:rPr lang="en-US" sz="3600" dirty="0"/>
              <a:t> con </a:t>
            </a:r>
            <a:r>
              <a:rPr lang="en-US" sz="3600" dirty="0" err="1"/>
              <a:t>cháu</a:t>
            </a:r>
            <a:endParaRPr lang="en-US" sz="3600" dirty="0"/>
          </a:p>
        </p:txBody>
      </p:sp>
      <p:sp>
        <p:nvSpPr>
          <p:cNvPr id="11" name="TextBox 10"/>
          <p:cNvSpPr txBox="1"/>
          <p:nvPr/>
        </p:nvSpPr>
        <p:spPr>
          <a:xfrm>
            <a:off x="8002982" y="2421224"/>
            <a:ext cx="2939838" cy="954107"/>
          </a:xfrm>
          <a:prstGeom prst="rect">
            <a:avLst/>
          </a:prstGeom>
          <a:noFill/>
        </p:spPr>
        <p:txBody>
          <a:bodyPr wrap="square" rtlCol="0">
            <a:spAutoFit/>
          </a:bodyPr>
          <a:lstStyle/>
          <a:p>
            <a:r>
              <a:rPr lang="en-US" sz="2800" dirty="0" err="1"/>
              <a:t>Bỏ</a:t>
            </a:r>
            <a:r>
              <a:rPr lang="en-US" sz="2800" dirty="0"/>
              <a:t> </a:t>
            </a:r>
            <a:r>
              <a:rPr lang="en-US" sz="2800" dirty="0" err="1"/>
              <a:t>nghề</a:t>
            </a:r>
            <a:r>
              <a:rPr lang="en-US" sz="2800" dirty="0"/>
              <a:t> </a:t>
            </a:r>
            <a:r>
              <a:rPr lang="en-US" sz="2800" dirty="0" err="1"/>
              <a:t>vì</a:t>
            </a:r>
            <a:r>
              <a:rPr lang="en-US" sz="2800" dirty="0"/>
              <a:t> </a:t>
            </a:r>
            <a:r>
              <a:rPr lang="en-US" sz="2800" dirty="0" err="1"/>
              <a:t>vất</a:t>
            </a:r>
            <a:r>
              <a:rPr lang="en-US" sz="2800" dirty="0"/>
              <a:t> </a:t>
            </a:r>
            <a:r>
              <a:rPr lang="en-US" sz="2800" dirty="0" err="1"/>
              <a:t>vả</a:t>
            </a:r>
            <a:r>
              <a:rPr lang="en-US" sz="2800" dirty="0"/>
              <a:t> </a:t>
            </a:r>
            <a:r>
              <a:rPr lang="en-US" sz="2800" dirty="0" err="1"/>
              <a:t>và</a:t>
            </a:r>
            <a:r>
              <a:rPr lang="en-US" sz="2800" dirty="0"/>
              <a:t> </a:t>
            </a:r>
            <a:r>
              <a:rPr lang="en-US" sz="2800" dirty="0" err="1"/>
              <a:t>mất</a:t>
            </a:r>
            <a:r>
              <a:rPr lang="en-US" sz="2800" dirty="0"/>
              <a:t> </a:t>
            </a:r>
            <a:r>
              <a:rPr lang="en-US" sz="2800" dirty="0" err="1"/>
              <a:t>thời</a:t>
            </a:r>
            <a:r>
              <a:rPr lang="en-US" sz="2800" dirty="0"/>
              <a:t> </a:t>
            </a:r>
            <a:r>
              <a:rPr lang="en-US" sz="2800" dirty="0" err="1"/>
              <a:t>gian</a:t>
            </a:r>
            <a:endParaRPr lang="en-US" sz="2800" dirty="0"/>
          </a:p>
        </p:txBody>
      </p:sp>
      <p:sp>
        <p:nvSpPr>
          <p:cNvPr id="12" name="TextBox 11"/>
          <p:cNvSpPr txBox="1"/>
          <p:nvPr/>
        </p:nvSpPr>
        <p:spPr>
          <a:xfrm>
            <a:off x="8002982" y="3776401"/>
            <a:ext cx="2699995" cy="1569660"/>
          </a:xfrm>
          <a:prstGeom prst="rect">
            <a:avLst/>
          </a:prstGeom>
          <a:noFill/>
        </p:spPr>
        <p:txBody>
          <a:bodyPr wrap="square" rtlCol="0">
            <a:spAutoFit/>
          </a:bodyPr>
          <a:lstStyle/>
          <a:p>
            <a:r>
              <a:rPr lang="en-US" sz="3200" dirty="0" err="1"/>
              <a:t>Không</a:t>
            </a:r>
            <a:r>
              <a:rPr lang="en-US" sz="3200" dirty="0"/>
              <a:t> </a:t>
            </a:r>
            <a:r>
              <a:rPr lang="en-US" sz="3200" dirty="0" err="1"/>
              <a:t>xuất</a:t>
            </a:r>
            <a:r>
              <a:rPr lang="en-US" sz="3200" dirty="0"/>
              <a:t> </a:t>
            </a:r>
            <a:r>
              <a:rPr lang="en-US" sz="3200" dirty="0" err="1"/>
              <a:t>khẩu</a:t>
            </a:r>
            <a:r>
              <a:rPr lang="en-US" sz="3200" dirty="0"/>
              <a:t> </a:t>
            </a:r>
            <a:r>
              <a:rPr lang="en-US" sz="3200" dirty="0" err="1"/>
              <a:t>hàng</a:t>
            </a:r>
            <a:r>
              <a:rPr lang="en-US" sz="3200" dirty="0"/>
              <a:t> </a:t>
            </a:r>
            <a:r>
              <a:rPr lang="en-US" sz="3200" dirty="0" err="1"/>
              <a:t>truyền</a:t>
            </a:r>
            <a:r>
              <a:rPr lang="en-US" sz="3200" dirty="0"/>
              <a:t> </a:t>
            </a:r>
            <a:r>
              <a:rPr lang="en-US" sz="3200" dirty="0" err="1"/>
              <a:t>thống</a:t>
            </a:r>
            <a:endParaRPr lang="en-US" sz="3200" dirty="0"/>
          </a:p>
        </p:txBody>
      </p:sp>
    </p:spTree>
    <p:extLst>
      <p:ext uri="{BB962C8B-B14F-4D97-AF65-F5344CB8AC3E}">
        <p14:creationId xmlns:p14="http://schemas.microsoft.com/office/powerpoint/2010/main" val="3292386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ircle(in)">
                                      <p:cBhvr>
                                        <p:cTn id="20" dur="2000"/>
                                        <p:tgtEl>
                                          <p:spTgt spid="5"/>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circle(in)">
                                      <p:cBhvr>
                                        <p:cTn id="23" dur="2000"/>
                                        <p:tgtEl>
                                          <p:spTgt spid="10"/>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ircle(in)">
                                      <p:cBhvr>
                                        <p:cTn id="26" dur="2000"/>
                                        <p:tgtEl>
                                          <p:spTgt spid="6"/>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in)">
                                      <p:cBhvr>
                                        <p:cTn id="29" dur="2000"/>
                                        <p:tgtEl>
                                          <p:spTgt spid="11"/>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circle(in)">
                                      <p:cBhvr>
                                        <p:cTn id="32" dur="2000"/>
                                        <p:tgtEl>
                                          <p:spTgt spid="7"/>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circle(in)">
                                      <p:cBhvr>
                                        <p:cTn id="35" dur="20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mph" presetSubtype="2" fill="hold" nodeType="clickEffect">
                                  <p:stCondLst>
                                    <p:cond delay="0"/>
                                  </p:stCondLst>
                                  <p:childTnLst>
                                    <p:animClr clrSpc="rgb" dir="cw">
                                      <p:cBhvr>
                                        <p:cTn id="39" dur="2000" fill="hold"/>
                                        <p:tgtEl>
                                          <p:spTgt spid="5"/>
                                        </p:tgtEl>
                                        <p:attrNameLst>
                                          <p:attrName>fillcolor</p:attrName>
                                        </p:attrNameLst>
                                      </p:cBhvr>
                                      <p:to>
                                        <a:srgbClr val="00B050"/>
                                      </p:to>
                                    </p:animClr>
                                    <p:set>
                                      <p:cBhvr>
                                        <p:cTn id="40" dur="2000" fill="hold"/>
                                        <p:tgtEl>
                                          <p:spTgt spid="5"/>
                                        </p:tgtEl>
                                        <p:attrNameLst>
                                          <p:attrName>fill.type</p:attrName>
                                        </p:attrNameLst>
                                      </p:cBhvr>
                                      <p:to>
                                        <p:strVal val="solid"/>
                                      </p:to>
                                    </p:set>
                                    <p:set>
                                      <p:cBhvr>
                                        <p:cTn id="41" dur="20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9" grpId="0"/>
      <p:bldP spid="10" grpId="0"/>
      <p:bldP spid="11" grpId="0"/>
      <p:bldP spid="12"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79488" y="419725"/>
            <a:ext cx="4167038" cy="646331"/>
          </a:xfrm>
          <a:prstGeom prst="rect">
            <a:avLst/>
          </a:prstGeom>
          <a:noFill/>
        </p:spPr>
        <p:txBody>
          <a:bodyPr wrap="none" rtlCol="0">
            <a:spAutoFit/>
          </a:bodyPr>
          <a:lstStyle/>
          <a:p>
            <a:r>
              <a:rPr lang="en-US" sz="3600" b="1" dirty="0"/>
              <a:t>B. CÂU HỎI TỰ LUẬN</a:t>
            </a:r>
          </a:p>
        </p:txBody>
      </p:sp>
      <p:graphicFrame>
        <p:nvGraphicFramePr>
          <p:cNvPr id="3" name="Table 2"/>
          <p:cNvGraphicFramePr>
            <a:graphicFrameLocks noGrp="1"/>
          </p:cNvGraphicFramePr>
          <p:nvPr>
            <p:extLst>
              <p:ext uri="{D42A27DB-BD31-4B8C-83A1-F6EECF244321}">
                <p14:modId xmlns:p14="http://schemas.microsoft.com/office/powerpoint/2010/main" val="30149742"/>
              </p:ext>
            </p:extLst>
          </p:nvPr>
        </p:nvGraphicFramePr>
        <p:xfrm>
          <a:off x="1484024" y="1066056"/>
          <a:ext cx="9129012" cy="5726472"/>
        </p:xfrm>
        <a:graphic>
          <a:graphicData uri="http://schemas.openxmlformats.org/drawingml/2006/table">
            <a:tbl>
              <a:tblPr firstRow="1" bandRow="1">
                <a:tableStyleId>{5940675A-B579-460E-94D1-54222C63F5DA}</a:tableStyleId>
              </a:tblPr>
              <a:tblGrid>
                <a:gridCol w="1190742">
                  <a:extLst>
                    <a:ext uri="{9D8B030D-6E8A-4147-A177-3AD203B41FA5}">
                      <a16:colId xmlns:a16="http://schemas.microsoft.com/office/drawing/2014/main" val="4104548674"/>
                    </a:ext>
                  </a:extLst>
                </a:gridCol>
                <a:gridCol w="5329982">
                  <a:extLst>
                    <a:ext uri="{9D8B030D-6E8A-4147-A177-3AD203B41FA5}">
                      <a16:colId xmlns:a16="http://schemas.microsoft.com/office/drawing/2014/main" val="2723370452"/>
                    </a:ext>
                  </a:extLst>
                </a:gridCol>
                <a:gridCol w="1394085">
                  <a:extLst>
                    <a:ext uri="{9D8B030D-6E8A-4147-A177-3AD203B41FA5}">
                      <a16:colId xmlns:a16="http://schemas.microsoft.com/office/drawing/2014/main" val="3353069294"/>
                    </a:ext>
                  </a:extLst>
                </a:gridCol>
                <a:gridCol w="1214203">
                  <a:extLst>
                    <a:ext uri="{9D8B030D-6E8A-4147-A177-3AD203B41FA5}">
                      <a16:colId xmlns:a16="http://schemas.microsoft.com/office/drawing/2014/main" val="306398199"/>
                    </a:ext>
                  </a:extLst>
                </a:gridCol>
              </a:tblGrid>
              <a:tr h="582936">
                <a:tc>
                  <a:txBody>
                    <a:bodyPr/>
                    <a:lstStyle/>
                    <a:p>
                      <a:pPr algn="ctr"/>
                      <a:r>
                        <a:rPr lang="en-US" sz="2800" dirty="0"/>
                        <a:t>STT</a:t>
                      </a:r>
                    </a:p>
                  </a:txBody>
                  <a:tcPr/>
                </a:tc>
                <a:tc>
                  <a:txBody>
                    <a:bodyPr/>
                    <a:lstStyle/>
                    <a:p>
                      <a:pPr algn="ctr"/>
                      <a:r>
                        <a:rPr lang="en-US" sz="2800" dirty="0" err="1"/>
                        <a:t>Việc</a:t>
                      </a:r>
                      <a:r>
                        <a:rPr lang="en-US" sz="2800" baseline="0" dirty="0"/>
                        <a:t> </a:t>
                      </a:r>
                      <a:r>
                        <a:rPr lang="en-US" sz="2800" baseline="0" dirty="0" err="1"/>
                        <a:t>cần</a:t>
                      </a:r>
                      <a:r>
                        <a:rPr lang="en-US" sz="2800" baseline="0" dirty="0"/>
                        <a:t> </a:t>
                      </a:r>
                      <a:r>
                        <a:rPr lang="en-US" sz="2800" baseline="0" dirty="0" err="1"/>
                        <a:t>làm</a:t>
                      </a:r>
                      <a:endParaRPr lang="en-US" sz="2800" dirty="0"/>
                    </a:p>
                  </a:txBody>
                  <a:tcPr/>
                </a:tc>
                <a:tc>
                  <a:txBody>
                    <a:bodyPr/>
                    <a:lstStyle/>
                    <a:p>
                      <a:pPr algn="ctr"/>
                      <a:r>
                        <a:rPr lang="en-US" sz="2800" dirty="0" err="1"/>
                        <a:t>Đúng</a:t>
                      </a:r>
                      <a:endParaRPr lang="en-US" sz="2800" dirty="0"/>
                    </a:p>
                  </a:txBody>
                  <a:tcPr/>
                </a:tc>
                <a:tc>
                  <a:txBody>
                    <a:bodyPr/>
                    <a:lstStyle/>
                    <a:p>
                      <a:pPr algn="ctr"/>
                      <a:r>
                        <a:rPr lang="en-US" sz="2800" dirty="0"/>
                        <a:t>Sai</a:t>
                      </a:r>
                    </a:p>
                  </a:txBody>
                  <a:tcPr/>
                </a:tc>
                <a:extLst>
                  <a:ext uri="{0D108BD9-81ED-4DB2-BD59-A6C34878D82A}">
                    <a16:rowId xmlns:a16="http://schemas.microsoft.com/office/drawing/2014/main" val="1325332176"/>
                  </a:ext>
                </a:extLst>
              </a:tr>
              <a:tr h="582936">
                <a:tc>
                  <a:txBody>
                    <a:bodyPr/>
                    <a:lstStyle/>
                    <a:p>
                      <a:pPr algn="ctr"/>
                      <a:r>
                        <a:rPr lang="en-US" sz="3200" dirty="0"/>
                        <a:t>1</a:t>
                      </a:r>
                    </a:p>
                  </a:txBody>
                  <a:tcPr/>
                </a:tc>
                <a:tc>
                  <a:txBody>
                    <a:bodyPr/>
                    <a:lstStyle/>
                    <a:p>
                      <a:r>
                        <a:rPr lang="en-US" sz="2400" dirty="0" err="1"/>
                        <a:t>Chăm</a:t>
                      </a:r>
                      <a:r>
                        <a:rPr lang="en-US" sz="2400" baseline="0" dirty="0"/>
                        <a:t> </a:t>
                      </a:r>
                      <a:r>
                        <a:rPr lang="en-US" sz="2400" baseline="0" dirty="0" err="1"/>
                        <a:t>ngoan</a:t>
                      </a:r>
                      <a:r>
                        <a:rPr lang="en-US" sz="2400" baseline="0" dirty="0"/>
                        <a:t>, </a:t>
                      </a:r>
                      <a:r>
                        <a:rPr lang="en-US" sz="2400" baseline="0" dirty="0" err="1"/>
                        <a:t>học</a:t>
                      </a:r>
                      <a:r>
                        <a:rPr lang="en-US" sz="2400" baseline="0" dirty="0"/>
                        <a:t> </a:t>
                      </a:r>
                      <a:r>
                        <a:rPr lang="en-US" sz="2400" baseline="0" dirty="0" err="1"/>
                        <a:t>giỏi</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212113632"/>
                  </a:ext>
                </a:extLst>
              </a:tr>
              <a:tr h="582936">
                <a:tc>
                  <a:txBody>
                    <a:bodyPr/>
                    <a:lstStyle/>
                    <a:p>
                      <a:pPr algn="ctr"/>
                      <a:r>
                        <a:rPr lang="en-US" sz="3200" dirty="0"/>
                        <a:t>2</a:t>
                      </a:r>
                    </a:p>
                  </a:txBody>
                  <a:tcPr/>
                </a:tc>
                <a:tc>
                  <a:txBody>
                    <a:bodyPr/>
                    <a:lstStyle/>
                    <a:p>
                      <a:r>
                        <a:rPr lang="en-US" sz="2400" dirty="0" err="1"/>
                        <a:t>Không</a:t>
                      </a:r>
                      <a:r>
                        <a:rPr lang="en-US" sz="2400" baseline="0" dirty="0"/>
                        <a:t> </a:t>
                      </a:r>
                      <a:r>
                        <a:rPr lang="en-US" sz="2400" baseline="0" dirty="0" err="1"/>
                        <a:t>gây</a:t>
                      </a:r>
                      <a:r>
                        <a:rPr lang="en-US" sz="2400" baseline="0" dirty="0"/>
                        <a:t> </a:t>
                      </a:r>
                      <a:r>
                        <a:rPr lang="en-US" sz="2400" baseline="0" dirty="0" err="1"/>
                        <a:t>gổ</a:t>
                      </a:r>
                      <a:r>
                        <a:rPr lang="en-US" sz="2400" baseline="0" dirty="0"/>
                        <a:t>, </a:t>
                      </a:r>
                      <a:r>
                        <a:rPr lang="en-US" sz="2400" baseline="0" dirty="0" err="1"/>
                        <a:t>đánh</a:t>
                      </a:r>
                      <a:r>
                        <a:rPr lang="en-US" sz="2400" baseline="0" dirty="0"/>
                        <a:t> </a:t>
                      </a:r>
                      <a:r>
                        <a:rPr lang="en-US" sz="2400" baseline="0" dirty="0" err="1"/>
                        <a:t>nhau</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111955578"/>
                  </a:ext>
                </a:extLst>
              </a:tr>
              <a:tr h="582936">
                <a:tc>
                  <a:txBody>
                    <a:bodyPr/>
                    <a:lstStyle/>
                    <a:p>
                      <a:pPr algn="ctr"/>
                      <a:r>
                        <a:rPr lang="en-US" sz="3200" dirty="0"/>
                        <a:t>3</a:t>
                      </a:r>
                    </a:p>
                  </a:txBody>
                  <a:tcPr/>
                </a:tc>
                <a:tc>
                  <a:txBody>
                    <a:bodyPr/>
                    <a:lstStyle/>
                    <a:p>
                      <a:r>
                        <a:rPr lang="en-US" sz="2400" dirty="0" err="1"/>
                        <a:t>Xấu</a:t>
                      </a:r>
                      <a:r>
                        <a:rPr lang="en-US" sz="2400" baseline="0" dirty="0"/>
                        <a:t> </a:t>
                      </a:r>
                      <a:r>
                        <a:rPr lang="en-US" sz="2400" baseline="0" dirty="0" err="1"/>
                        <a:t>hổ</a:t>
                      </a:r>
                      <a:r>
                        <a:rPr lang="en-US" sz="2400" baseline="0" dirty="0"/>
                        <a:t> </a:t>
                      </a:r>
                      <a:r>
                        <a:rPr lang="en-US" sz="2400" baseline="0" dirty="0" err="1"/>
                        <a:t>vì</a:t>
                      </a:r>
                      <a:r>
                        <a:rPr lang="en-US" sz="2400" baseline="0" dirty="0"/>
                        <a:t> </a:t>
                      </a:r>
                      <a:r>
                        <a:rPr lang="en-US" sz="2400" baseline="0" dirty="0" err="1"/>
                        <a:t>gia</a:t>
                      </a:r>
                      <a:r>
                        <a:rPr lang="en-US" sz="2400" baseline="0" dirty="0"/>
                        <a:t> </a:t>
                      </a:r>
                      <a:r>
                        <a:rPr lang="en-US" sz="2400" baseline="0" dirty="0" err="1"/>
                        <a:t>đình</a:t>
                      </a:r>
                      <a:r>
                        <a:rPr lang="en-US" sz="2400" baseline="0" dirty="0"/>
                        <a:t> </a:t>
                      </a:r>
                      <a:r>
                        <a:rPr lang="en-US" sz="2400" baseline="0" dirty="0" err="1"/>
                        <a:t>và</a:t>
                      </a:r>
                      <a:r>
                        <a:rPr lang="en-US" sz="2400" baseline="0" dirty="0"/>
                        <a:t> </a:t>
                      </a:r>
                      <a:r>
                        <a:rPr lang="en-US" sz="2400" baseline="0" dirty="0" err="1"/>
                        <a:t>dòng</a:t>
                      </a:r>
                      <a:r>
                        <a:rPr lang="en-US" sz="2400" baseline="0" dirty="0"/>
                        <a:t> </a:t>
                      </a:r>
                      <a:r>
                        <a:rPr lang="en-US" sz="2400" baseline="0" dirty="0" err="1"/>
                        <a:t>họ</a:t>
                      </a:r>
                      <a:r>
                        <a:rPr lang="en-US" sz="2400" baseline="0" dirty="0"/>
                        <a:t> </a:t>
                      </a:r>
                      <a:r>
                        <a:rPr lang="en-US" sz="2400" baseline="0" dirty="0" err="1"/>
                        <a:t>còn</a:t>
                      </a:r>
                      <a:r>
                        <a:rPr lang="en-US" sz="2400" baseline="0" dirty="0"/>
                        <a:t> </a:t>
                      </a:r>
                      <a:r>
                        <a:rPr lang="en-US" sz="2400" baseline="0" dirty="0" err="1"/>
                        <a:t>nghèo</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295478343"/>
                  </a:ext>
                </a:extLst>
              </a:tr>
              <a:tr h="582936">
                <a:tc>
                  <a:txBody>
                    <a:bodyPr/>
                    <a:lstStyle/>
                    <a:p>
                      <a:pPr algn="ctr"/>
                      <a:r>
                        <a:rPr lang="en-US" sz="3200" dirty="0"/>
                        <a:t>4</a:t>
                      </a:r>
                    </a:p>
                  </a:txBody>
                  <a:tcPr/>
                </a:tc>
                <a:tc>
                  <a:txBody>
                    <a:bodyPr/>
                    <a:lstStyle/>
                    <a:p>
                      <a:r>
                        <a:rPr lang="en-US" sz="2400" dirty="0" err="1"/>
                        <a:t>Sống</a:t>
                      </a:r>
                      <a:r>
                        <a:rPr lang="en-US" sz="2400" baseline="0" dirty="0"/>
                        <a:t> </a:t>
                      </a:r>
                      <a:r>
                        <a:rPr lang="en-US" sz="2400" baseline="0" dirty="0" err="1"/>
                        <a:t>trong</a:t>
                      </a:r>
                      <a:r>
                        <a:rPr lang="en-US" sz="2400" baseline="0" dirty="0"/>
                        <a:t> </a:t>
                      </a:r>
                      <a:r>
                        <a:rPr lang="en-US" sz="2400" baseline="0" dirty="0" err="1"/>
                        <a:t>sạch</a:t>
                      </a:r>
                      <a:r>
                        <a:rPr lang="en-US" sz="2400" baseline="0" dirty="0"/>
                        <a:t>, </a:t>
                      </a:r>
                      <a:r>
                        <a:rPr lang="en-US" sz="2400" baseline="0" dirty="0" err="1"/>
                        <a:t>lương</a:t>
                      </a:r>
                      <a:r>
                        <a:rPr lang="en-US" sz="2400" baseline="0" dirty="0"/>
                        <a:t> </a:t>
                      </a:r>
                      <a:r>
                        <a:rPr lang="en-US" sz="2400" baseline="0" dirty="0" err="1"/>
                        <a:t>thiện</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031220599"/>
                  </a:ext>
                </a:extLst>
              </a:tr>
              <a:tr h="582936">
                <a:tc>
                  <a:txBody>
                    <a:bodyPr/>
                    <a:lstStyle/>
                    <a:p>
                      <a:pPr algn="ctr"/>
                      <a:r>
                        <a:rPr lang="en-US" sz="3200" dirty="0"/>
                        <a:t>5</a:t>
                      </a:r>
                    </a:p>
                  </a:txBody>
                  <a:tcPr/>
                </a:tc>
                <a:tc>
                  <a:txBody>
                    <a:bodyPr/>
                    <a:lstStyle/>
                    <a:p>
                      <a:r>
                        <a:rPr lang="en-US" sz="2400" dirty="0" err="1"/>
                        <a:t>Bán</a:t>
                      </a:r>
                      <a:r>
                        <a:rPr lang="en-US" sz="2400" baseline="0" dirty="0"/>
                        <a:t> </a:t>
                      </a:r>
                      <a:r>
                        <a:rPr lang="en-US" sz="2400" baseline="0" dirty="0" err="1"/>
                        <a:t>đất</a:t>
                      </a:r>
                      <a:r>
                        <a:rPr lang="en-US" sz="2400" baseline="0" dirty="0"/>
                        <a:t> </a:t>
                      </a:r>
                      <a:r>
                        <a:rPr lang="en-US" sz="2400" baseline="0" dirty="0" err="1"/>
                        <a:t>của</a:t>
                      </a:r>
                      <a:r>
                        <a:rPr lang="en-US" sz="2400" baseline="0" dirty="0"/>
                        <a:t> </a:t>
                      </a:r>
                      <a:r>
                        <a:rPr lang="en-US" sz="2400" baseline="0" dirty="0" err="1"/>
                        <a:t>gia</a:t>
                      </a:r>
                      <a:r>
                        <a:rPr lang="en-US" sz="2400" baseline="0" dirty="0"/>
                        <a:t> </a:t>
                      </a:r>
                      <a:r>
                        <a:rPr lang="en-US" sz="2400" baseline="0" dirty="0" err="1"/>
                        <a:t>đình</a:t>
                      </a:r>
                      <a:r>
                        <a:rPr lang="en-US" sz="2400" baseline="0" dirty="0"/>
                        <a:t> </a:t>
                      </a:r>
                      <a:r>
                        <a:rPr lang="en-US" sz="2400" baseline="0" dirty="0" err="1"/>
                        <a:t>để</a:t>
                      </a:r>
                      <a:r>
                        <a:rPr lang="en-US" sz="2400" baseline="0" dirty="0"/>
                        <a:t> </a:t>
                      </a:r>
                      <a:r>
                        <a:rPr lang="en-US" sz="2400" baseline="0" dirty="0" err="1"/>
                        <a:t>lấy</a:t>
                      </a:r>
                      <a:r>
                        <a:rPr lang="en-US" sz="2400" baseline="0" dirty="0"/>
                        <a:t> </a:t>
                      </a:r>
                      <a:r>
                        <a:rPr lang="en-US" sz="2400" baseline="0" dirty="0" err="1"/>
                        <a:t>vốn</a:t>
                      </a:r>
                      <a:r>
                        <a:rPr lang="en-US" sz="2400" baseline="0" dirty="0"/>
                        <a:t> </a:t>
                      </a:r>
                      <a:r>
                        <a:rPr lang="en-US" sz="2400" baseline="0" dirty="0" err="1"/>
                        <a:t>khởi</a:t>
                      </a:r>
                      <a:r>
                        <a:rPr lang="en-US" sz="2400" baseline="0" dirty="0"/>
                        <a:t> </a:t>
                      </a:r>
                      <a:r>
                        <a:rPr lang="en-US" sz="2400" baseline="0" dirty="0" err="1"/>
                        <a:t>nghiệp</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012833248"/>
                  </a:ext>
                </a:extLst>
              </a:tr>
              <a:tr h="582936">
                <a:tc>
                  <a:txBody>
                    <a:bodyPr/>
                    <a:lstStyle/>
                    <a:p>
                      <a:pPr algn="ctr"/>
                      <a:r>
                        <a:rPr lang="en-US" sz="3200" dirty="0"/>
                        <a:t>6</a:t>
                      </a:r>
                    </a:p>
                  </a:txBody>
                  <a:tcPr/>
                </a:tc>
                <a:tc>
                  <a:txBody>
                    <a:bodyPr/>
                    <a:lstStyle/>
                    <a:p>
                      <a:r>
                        <a:rPr lang="en-US" sz="2400" dirty="0" err="1"/>
                        <a:t>Chăm</a:t>
                      </a:r>
                      <a:r>
                        <a:rPr lang="en-US" sz="2400" baseline="0" dirty="0"/>
                        <a:t> </a:t>
                      </a:r>
                      <a:r>
                        <a:rPr lang="en-US" sz="2400" baseline="0" dirty="0" err="1"/>
                        <a:t>đọc</a:t>
                      </a:r>
                      <a:r>
                        <a:rPr lang="en-US" sz="2400" baseline="0" dirty="0"/>
                        <a:t> </a:t>
                      </a:r>
                      <a:r>
                        <a:rPr lang="en-US" sz="2400" baseline="0" dirty="0" err="1"/>
                        <a:t>sách</a:t>
                      </a:r>
                      <a:r>
                        <a:rPr lang="en-US" sz="2400" baseline="0" dirty="0"/>
                        <a:t>, </a:t>
                      </a:r>
                      <a:r>
                        <a:rPr lang="en-US" sz="2400" baseline="0" dirty="0" err="1"/>
                        <a:t>báo</a:t>
                      </a:r>
                      <a:r>
                        <a:rPr lang="en-US" sz="2400" baseline="0" dirty="0"/>
                        <a:t> </a:t>
                      </a:r>
                      <a:r>
                        <a:rPr lang="en-US" sz="2400" baseline="0" dirty="0" err="1"/>
                        <a:t>để</a:t>
                      </a:r>
                      <a:r>
                        <a:rPr lang="en-US" sz="2400" baseline="0" dirty="0"/>
                        <a:t> </a:t>
                      </a:r>
                      <a:r>
                        <a:rPr lang="en-US" sz="2400" baseline="0" dirty="0" err="1"/>
                        <a:t>tìm</a:t>
                      </a:r>
                      <a:r>
                        <a:rPr lang="en-US" sz="2400" baseline="0" dirty="0"/>
                        <a:t> </a:t>
                      </a:r>
                      <a:r>
                        <a:rPr lang="en-US" sz="2400" baseline="0" dirty="0" err="1"/>
                        <a:t>hiểu</a:t>
                      </a:r>
                      <a:r>
                        <a:rPr lang="en-US" sz="2400" baseline="0" dirty="0"/>
                        <a:t> </a:t>
                      </a:r>
                      <a:r>
                        <a:rPr lang="en-US" sz="2400" baseline="0" dirty="0" err="1"/>
                        <a:t>về</a:t>
                      </a:r>
                      <a:r>
                        <a:rPr lang="en-US" sz="2400" baseline="0" dirty="0"/>
                        <a:t> </a:t>
                      </a:r>
                      <a:r>
                        <a:rPr lang="en-US" sz="2400" baseline="0" dirty="0" err="1"/>
                        <a:t>nghề</a:t>
                      </a:r>
                      <a:r>
                        <a:rPr lang="en-US" sz="2400" baseline="0" dirty="0"/>
                        <a:t> </a:t>
                      </a:r>
                      <a:r>
                        <a:rPr lang="en-US" sz="2400" baseline="0" dirty="0" err="1"/>
                        <a:t>truyền</a:t>
                      </a:r>
                      <a:r>
                        <a:rPr lang="en-US" sz="2400" baseline="0" dirty="0"/>
                        <a:t> </a:t>
                      </a:r>
                      <a:r>
                        <a:rPr lang="en-US" sz="2400" baseline="0" dirty="0" err="1"/>
                        <a:t>thống</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541758515"/>
                  </a:ext>
                </a:extLst>
              </a:tr>
              <a:tr h="582936">
                <a:tc>
                  <a:txBody>
                    <a:bodyPr/>
                    <a:lstStyle/>
                    <a:p>
                      <a:pPr algn="ctr"/>
                      <a:r>
                        <a:rPr lang="en-US" sz="3200" dirty="0"/>
                        <a:t>7</a:t>
                      </a:r>
                    </a:p>
                  </a:txBody>
                  <a:tcPr/>
                </a:tc>
                <a:tc>
                  <a:txBody>
                    <a:bodyPr/>
                    <a:lstStyle/>
                    <a:p>
                      <a:r>
                        <a:rPr lang="en-US" sz="2400" dirty="0" err="1"/>
                        <a:t>Kính</a:t>
                      </a:r>
                      <a:r>
                        <a:rPr lang="en-US" sz="2400" baseline="0" dirty="0"/>
                        <a:t> </a:t>
                      </a:r>
                      <a:r>
                        <a:rPr lang="en-US" sz="2400" baseline="0" dirty="0" err="1"/>
                        <a:t>trọng</a:t>
                      </a:r>
                      <a:r>
                        <a:rPr lang="en-US" sz="2400" baseline="0" dirty="0"/>
                        <a:t>, </a:t>
                      </a:r>
                      <a:r>
                        <a:rPr lang="en-US" sz="2400" baseline="0" dirty="0" err="1"/>
                        <a:t>giúp</a:t>
                      </a:r>
                      <a:r>
                        <a:rPr lang="en-US" sz="2400" baseline="0" dirty="0"/>
                        <a:t> </a:t>
                      </a:r>
                      <a:r>
                        <a:rPr lang="en-US" sz="2400" baseline="0" dirty="0" err="1"/>
                        <a:t>đỡ</a:t>
                      </a:r>
                      <a:r>
                        <a:rPr lang="en-US" sz="2400" baseline="0" dirty="0"/>
                        <a:t> </a:t>
                      </a:r>
                      <a:r>
                        <a:rPr lang="en-US" sz="2400" baseline="0" dirty="0" err="1"/>
                        <a:t>ông</a:t>
                      </a:r>
                      <a:r>
                        <a:rPr lang="en-US" sz="2400" baseline="0" dirty="0"/>
                        <a:t> </a:t>
                      </a:r>
                      <a:r>
                        <a:rPr lang="en-US" sz="2400" baseline="0" dirty="0" err="1"/>
                        <a:t>bà</a:t>
                      </a:r>
                      <a:r>
                        <a:rPr lang="en-US" sz="2400" baseline="0" dirty="0"/>
                        <a:t>, </a:t>
                      </a:r>
                      <a:r>
                        <a:rPr lang="en-US" sz="2400" baseline="0" dirty="0" err="1"/>
                        <a:t>bố</a:t>
                      </a:r>
                      <a:r>
                        <a:rPr lang="en-US" sz="2400" baseline="0" dirty="0"/>
                        <a:t> </a:t>
                      </a:r>
                      <a:r>
                        <a:rPr lang="en-US" sz="2400" baseline="0" dirty="0" err="1"/>
                        <a:t>mẹ</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527673159"/>
                  </a:ext>
                </a:extLst>
              </a:tr>
              <a:tr h="582936">
                <a:tc>
                  <a:txBody>
                    <a:bodyPr/>
                    <a:lstStyle/>
                    <a:p>
                      <a:pPr algn="ctr"/>
                      <a:r>
                        <a:rPr lang="en-US" sz="3200" dirty="0"/>
                        <a:t>8</a:t>
                      </a:r>
                    </a:p>
                  </a:txBody>
                  <a:tcPr/>
                </a:tc>
                <a:tc>
                  <a:txBody>
                    <a:bodyPr/>
                    <a:lstStyle/>
                    <a:p>
                      <a:r>
                        <a:rPr lang="en-US" sz="2400" dirty="0" err="1"/>
                        <a:t>Chơi</a:t>
                      </a:r>
                      <a:r>
                        <a:rPr lang="en-US" sz="2400" baseline="0" dirty="0"/>
                        <a:t> </a:t>
                      </a:r>
                      <a:r>
                        <a:rPr lang="en-US" sz="2400" baseline="0" dirty="0" err="1"/>
                        <a:t>trò</a:t>
                      </a:r>
                      <a:r>
                        <a:rPr lang="en-US" sz="2400" baseline="0" dirty="0"/>
                        <a:t> </a:t>
                      </a:r>
                      <a:r>
                        <a:rPr lang="en-US" sz="2400" baseline="0" dirty="0" err="1"/>
                        <a:t>chơi</a:t>
                      </a:r>
                      <a:r>
                        <a:rPr lang="en-US" sz="2400" baseline="0" dirty="0"/>
                        <a:t> </a:t>
                      </a:r>
                      <a:r>
                        <a:rPr lang="en-US" sz="2400" baseline="0" dirty="0" err="1"/>
                        <a:t>điện</a:t>
                      </a:r>
                      <a:r>
                        <a:rPr lang="en-US" sz="2400" baseline="0" dirty="0"/>
                        <a:t> </a:t>
                      </a:r>
                      <a:r>
                        <a:rPr lang="en-US" sz="2400" baseline="0" dirty="0" err="1"/>
                        <a:t>tử</a:t>
                      </a:r>
                      <a:endParaRPr lang="en-US" sz="2400"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934256710"/>
                  </a:ext>
                </a:extLst>
              </a:tr>
            </a:tbl>
          </a:graphicData>
        </a:graphic>
      </p:graphicFrame>
      <p:sp>
        <p:nvSpPr>
          <p:cNvPr id="4" name="TextBox 3"/>
          <p:cNvSpPr txBox="1"/>
          <p:nvPr/>
        </p:nvSpPr>
        <p:spPr>
          <a:xfrm>
            <a:off x="8486931" y="1706195"/>
            <a:ext cx="370614" cy="523220"/>
          </a:xfrm>
          <a:prstGeom prst="rect">
            <a:avLst/>
          </a:prstGeom>
          <a:noFill/>
        </p:spPr>
        <p:txBody>
          <a:bodyPr wrap="none" rtlCol="0">
            <a:spAutoFit/>
          </a:bodyPr>
          <a:lstStyle/>
          <a:p>
            <a:r>
              <a:rPr lang="en-US" sz="2800" dirty="0"/>
              <a:t>X</a:t>
            </a:r>
          </a:p>
        </p:txBody>
      </p:sp>
      <p:sp>
        <p:nvSpPr>
          <p:cNvPr id="5" name="TextBox 4"/>
          <p:cNvSpPr txBox="1"/>
          <p:nvPr/>
        </p:nvSpPr>
        <p:spPr>
          <a:xfrm>
            <a:off x="8486931" y="2310984"/>
            <a:ext cx="370614" cy="523220"/>
          </a:xfrm>
          <a:prstGeom prst="rect">
            <a:avLst/>
          </a:prstGeom>
          <a:noFill/>
        </p:spPr>
        <p:txBody>
          <a:bodyPr wrap="none" rtlCol="0">
            <a:spAutoFit/>
          </a:bodyPr>
          <a:lstStyle/>
          <a:p>
            <a:r>
              <a:rPr lang="en-US" sz="2800" dirty="0"/>
              <a:t>X</a:t>
            </a:r>
          </a:p>
        </p:txBody>
      </p:sp>
      <p:sp>
        <p:nvSpPr>
          <p:cNvPr id="6" name="TextBox 5"/>
          <p:cNvSpPr txBox="1"/>
          <p:nvPr/>
        </p:nvSpPr>
        <p:spPr>
          <a:xfrm>
            <a:off x="9793574" y="2834204"/>
            <a:ext cx="370614" cy="523220"/>
          </a:xfrm>
          <a:prstGeom prst="rect">
            <a:avLst/>
          </a:prstGeom>
          <a:noFill/>
        </p:spPr>
        <p:txBody>
          <a:bodyPr wrap="none" rtlCol="0">
            <a:spAutoFit/>
          </a:bodyPr>
          <a:lstStyle/>
          <a:p>
            <a:r>
              <a:rPr lang="en-US" sz="2800" dirty="0"/>
              <a:t>X</a:t>
            </a:r>
          </a:p>
        </p:txBody>
      </p:sp>
      <p:sp>
        <p:nvSpPr>
          <p:cNvPr id="7" name="TextBox 6"/>
          <p:cNvSpPr txBox="1"/>
          <p:nvPr/>
        </p:nvSpPr>
        <p:spPr>
          <a:xfrm>
            <a:off x="8486931" y="3480535"/>
            <a:ext cx="370614" cy="523220"/>
          </a:xfrm>
          <a:prstGeom prst="rect">
            <a:avLst/>
          </a:prstGeom>
          <a:noFill/>
        </p:spPr>
        <p:txBody>
          <a:bodyPr wrap="none" rtlCol="0">
            <a:spAutoFit/>
          </a:bodyPr>
          <a:lstStyle/>
          <a:p>
            <a:r>
              <a:rPr lang="en-US" sz="2800" dirty="0"/>
              <a:t>X</a:t>
            </a:r>
          </a:p>
        </p:txBody>
      </p:sp>
      <p:sp>
        <p:nvSpPr>
          <p:cNvPr id="8" name="TextBox 7"/>
          <p:cNvSpPr txBox="1"/>
          <p:nvPr/>
        </p:nvSpPr>
        <p:spPr>
          <a:xfrm>
            <a:off x="9793574" y="4156847"/>
            <a:ext cx="370614" cy="523220"/>
          </a:xfrm>
          <a:prstGeom prst="rect">
            <a:avLst/>
          </a:prstGeom>
          <a:noFill/>
        </p:spPr>
        <p:txBody>
          <a:bodyPr wrap="none" rtlCol="0">
            <a:spAutoFit/>
          </a:bodyPr>
          <a:lstStyle/>
          <a:p>
            <a:r>
              <a:rPr lang="en-US" sz="2800" dirty="0"/>
              <a:t>X</a:t>
            </a:r>
          </a:p>
        </p:txBody>
      </p:sp>
      <p:sp>
        <p:nvSpPr>
          <p:cNvPr id="9" name="TextBox 8"/>
          <p:cNvSpPr txBox="1"/>
          <p:nvPr/>
        </p:nvSpPr>
        <p:spPr>
          <a:xfrm>
            <a:off x="8486931" y="4983061"/>
            <a:ext cx="370614" cy="523220"/>
          </a:xfrm>
          <a:prstGeom prst="rect">
            <a:avLst/>
          </a:prstGeom>
          <a:noFill/>
        </p:spPr>
        <p:txBody>
          <a:bodyPr wrap="none" rtlCol="0">
            <a:spAutoFit/>
          </a:bodyPr>
          <a:lstStyle/>
          <a:p>
            <a:r>
              <a:rPr lang="en-US" sz="2800" dirty="0"/>
              <a:t>X</a:t>
            </a:r>
          </a:p>
        </p:txBody>
      </p:sp>
      <p:sp>
        <p:nvSpPr>
          <p:cNvPr id="10" name="TextBox 9"/>
          <p:cNvSpPr txBox="1"/>
          <p:nvPr/>
        </p:nvSpPr>
        <p:spPr>
          <a:xfrm>
            <a:off x="8486931" y="5629392"/>
            <a:ext cx="370614" cy="523220"/>
          </a:xfrm>
          <a:prstGeom prst="rect">
            <a:avLst/>
          </a:prstGeom>
          <a:noFill/>
        </p:spPr>
        <p:txBody>
          <a:bodyPr wrap="none" rtlCol="0">
            <a:spAutoFit/>
          </a:bodyPr>
          <a:lstStyle/>
          <a:p>
            <a:r>
              <a:rPr lang="en-US" sz="2800" dirty="0"/>
              <a:t>X</a:t>
            </a:r>
          </a:p>
        </p:txBody>
      </p:sp>
      <p:sp>
        <p:nvSpPr>
          <p:cNvPr id="11" name="TextBox 10"/>
          <p:cNvSpPr txBox="1"/>
          <p:nvPr/>
        </p:nvSpPr>
        <p:spPr>
          <a:xfrm>
            <a:off x="9793574" y="6237399"/>
            <a:ext cx="370614" cy="523220"/>
          </a:xfrm>
          <a:prstGeom prst="rect">
            <a:avLst/>
          </a:prstGeom>
          <a:noFill/>
        </p:spPr>
        <p:txBody>
          <a:bodyPr wrap="none" rtlCol="0">
            <a:spAutoFit/>
          </a:bodyPr>
          <a:lstStyle/>
          <a:p>
            <a:r>
              <a:rPr lang="en-US" sz="2800" dirty="0"/>
              <a:t>X</a:t>
            </a:r>
          </a:p>
        </p:txBody>
      </p:sp>
    </p:spTree>
    <p:extLst>
      <p:ext uri="{BB962C8B-B14F-4D97-AF65-F5344CB8AC3E}">
        <p14:creationId xmlns:p14="http://schemas.microsoft.com/office/powerpoint/2010/main" val="504705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79488" y="178129"/>
            <a:ext cx="3145989" cy="646331"/>
          </a:xfrm>
          <a:prstGeom prst="rect">
            <a:avLst/>
          </a:prstGeom>
          <a:noFill/>
        </p:spPr>
        <p:txBody>
          <a:bodyPr wrap="none" rtlCol="0">
            <a:spAutoFit/>
          </a:bodyPr>
          <a:lstStyle/>
          <a:p>
            <a:r>
              <a:rPr lang="en-US" sz="3600" b="1" dirty="0"/>
              <a:t>PHIẾU HỌC TẬP</a:t>
            </a:r>
          </a:p>
        </p:txBody>
      </p:sp>
      <p:graphicFrame>
        <p:nvGraphicFramePr>
          <p:cNvPr id="3" name="Table 2"/>
          <p:cNvGraphicFramePr>
            <a:graphicFrameLocks noGrp="1"/>
          </p:cNvGraphicFramePr>
          <p:nvPr>
            <p:extLst>
              <p:ext uri="{D42A27DB-BD31-4B8C-83A1-F6EECF244321}">
                <p14:modId xmlns:p14="http://schemas.microsoft.com/office/powerpoint/2010/main" val="2145095754"/>
              </p:ext>
            </p:extLst>
          </p:nvPr>
        </p:nvGraphicFramePr>
        <p:xfrm>
          <a:off x="1558975" y="824460"/>
          <a:ext cx="9518755" cy="5240317"/>
        </p:xfrm>
        <a:graphic>
          <a:graphicData uri="http://schemas.openxmlformats.org/drawingml/2006/table">
            <a:tbl>
              <a:tblPr firstRow="1" bandRow="1">
                <a:tableStyleId>{5940675A-B579-460E-94D1-54222C63F5DA}</a:tableStyleId>
              </a:tblPr>
              <a:tblGrid>
                <a:gridCol w="6478485">
                  <a:extLst>
                    <a:ext uri="{9D8B030D-6E8A-4147-A177-3AD203B41FA5}">
                      <a16:colId xmlns:a16="http://schemas.microsoft.com/office/drawing/2014/main" val="2723370452"/>
                    </a:ext>
                  </a:extLst>
                </a:gridCol>
                <a:gridCol w="1416671">
                  <a:extLst>
                    <a:ext uri="{9D8B030D-6E8A-4147-A177-3AD203B41FA5}">
                      <a16:colId xmlns:a16="http://schemas.microsoft.com/office/drawing/2014/main" val="3353069294"/>
                    </a:ext>
                  </a:extLst>
                </a:gridCol>
                <a:gridCol w="1623599">
                  <a:extLst>
                    <a:ext uri="{9D8B030D-6E8A-4147-A177-3AD203B41FA5}">
                      <a16:colId xmlns:a16="http://schemas.microsoft.com/office/drawing/2014/main" val="306398199"/>
                    </a:ext>
                  </a:extLst>
                </a:gridCol>
              </a:tblGrid>
              <a:tr h="759757">
                <a:tc>
                  <a:txBody>
                    <a:bodyPr/>
                    <a:lstStyle/>
                    <a:p>
                      <a:pPr algn="ctr"/>
                      <a:r>
                        <a:rPr lang="en-US" sz="2800" dirty="0"/>
                        <a:t>Ý</a:t>
                      </a:r>
                      <a:r>
                        <a:rPr lang="en-US" sz="2800" baseline="0" dirty="0"/>
                        <a:t> </a:t>
                      </a:r>
                      <a:r>
                        <a:rPr lang="en-US" sz="2800" baseline="0" dirty="0" err="1"/>
                        <a:t>kiến</a:t>
                      </a:r>
                      <a:endParaRPr lang="en-US" sz="2800" dirty="0"/>
                    </a:p>
                  </a:txBody>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325332176"/>
                  </a:ext>
                </a:extLst>
              </a:tr>
              <a:tr h="494851">
                <a:tc>
                  <a:txBody>
                    <a:bodyPr/>
                    <a:lstStyle/>
                    <a:p>
                      <a:r>
                        <a:rPr lang="en-US" sz="2400" dirty="0"/>
                        <a:t>a. </a:t>
                      </a:r>
                      <a:r>
                        <a:rPr lang="en-US" sz="2400" dirty="0" err="1"/>
                        <a:t>Gia</a:t>
                      </a:r>
                      <a:r>
                        <a:rPr lang="en-US" sz="2400" dirty="0"/>
                        <a:t> </a:t>
                      </a:r>
                      <a:r>
                        <a:rPr lang="en-US" sz="2400" dirty="0" err="1"/>
                        <a:t>đình</a:t>
                      </a:r>
                      <a:r>
                        <a:rPr lang="en-US" sz="2400" dirty="0"/>
                        <a:t>,</a:t>
                      </a:r>
                      <a:r>
                        <a:rPr lang="en-US" sz="2400" baseline="0" dirty="0"/>
                        <a:t> </a:t>
                      </a:r>
                      <a:r>
                        <a:rPr lang="en-US" sz="2400" baseline="0" dirty="0" err="1"/>
                        <a:t>dòng</a:t>
                      </a:r>
                      <a:r>
                        <a:rPr lang="en-US" sz="2400" baseline="0" dirty="0"/>
                        <a:t> </a:t>
                      </a:r>
                      <a:r>
                        <a:rPr lang="en-US" sz="2400" baseline="0" dirty="0" err="1"/>
                        <a:t>họ</a:t>
                      </a:r>
                      <a:r>
                        <a:rPr lang="en-US" sz="2400" baseline="0" dirty="0"/>
                        <a:t> </a:t>
                      </a:r>
                      <a:r>
                        <a:rPr lang="en-US" sz="2400" baseline="0" dirty="0" err="1"/>
                        <a:t>nào</a:t>
                      </a:r>
                      <a:r>
                        <a:rPr lang="en-US" sz="2400" baseline="0" dirty="0"/>
                        <a:t> </a:t>
                      </a:r>
                      <a:r>
                        <a:rPr lang="en-US" sz="2400" baseline="0" dirty="0" err="1"/>
                        <a:t>cũng</a:t>
                      </a:r>
                      <a:r>
                        <a:rPr lang="en-US" sz="2400" baseline="0" dirty="0"/>
                        <a:t> </a:t>
                      </a:r>
                      <a:r>
                        <a:rPr lang="en-US" sz="2400" baseline="0" dirty="0" err="1"/>
                        <a:t>có</a:t>
                      </a:r>
                      <a:r>
                        <a:rPr lang="en-US" sz="2400" baseline="0" dirty="0"/>
                        <a:t> </a:t>
                      </a:r>
                      <a:r>
                        <a:rPr lang="en-US" sz="2400" baseline="0" dirty="0" err="1"/>
                        <a:t>truyền</a:t>
                      </a:r>
                      <a:r>
                        <a:rPr lang="en-US" sz="2400" baseline="0" dirty="0"/>
                        <a:t> </a:t>
                      </a:r>
                      <a:r>
                        <a:rPr lang="en-US" sz="2400" baseline="0" dirty="0" err="1"/>
                        <a:t>thống</a:t>
                      </a:r>
                      <a:r>
                        <a:rPr lang="en-US" sz="2400" baseline="0" dirty="0"/>
                        <a:t> </a:t>
                      </a:r>
                      <a:r>
                        <a:rPr lang="en-US" sz="2400" baseline="0" dirty="0" err="1"/>
                        <a:t>tốt</a:t>
                      </a:r>
                      <a:r>
                        <a:rPr lang="en-US" sz="2400" baseline="0" dirty="0"/>
                        <a:t> </a:t>
                      </a:r>
                      <a:r>
                        <a:rPr lang="en-US" sz="2400" baseline="0" dirty="0" err="1"/>
                        <a:t>đẹp</a:t>
                      </a:r>
                      <a:r>
                        <a:rPr lang="en-US" sz="2400" baseline="0" dirty="0"/>
                        <a:t> </a:t>
                      </a:r>
                      <a:r>
                        <a:rPr lang="en-US" sz="2400" baseline="0" dirty="0" err="1"/>
                        <a:t>và</a:t>
                      </a:r>
                      <a:r>
                        <a:rPr lang="en-US" sz="2400" baseline="0" dirty="0"/>
                        <a:t> </a:t>
                      </a:r>
                      <a:r>
                        <a:rPr lang="en-US" sz="2400" baseline="0" dirty="0" err="1"/>
                        <a:t>đáng</a:t>
                      </a:r>
                      <a:r>
                        <a:rPr lang="en-US" sz="2400" baseline="0" dirty="0"/>
                        <a:t> </a:t>
                      </a:r>
                      <a:r>
                        <a:rPr lang="en-US" sz="2400" baseline="0" dirty="0" err="1"/>
                        <a:t>quý</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212113632"/>
                  </a:ext>
                </a:extLst>
              </a:tr>
              <a:tr h="494851">
                <a:tc>
                  <a:txBody>
                    <a:bodyPr/>
                    <a:lstStyle/>
                    <a:p>
                      <a:r>
                        <a:rPr lang="en-US" sz="2400" dirty="0"/>
                        <a:t>b. </a:t>
                      </a:r>
                      <a:r>
                        <a:rPr lang="en-US" sz="2400" dirty="0" err="1"/>
                        <a:t>Điệu</a:t>
                      </a:r>
                      <a:r>
                        <a:rPr lang="en-US" sz="2400" baseline="0" dirty="0"/>
                        <a:t> </a:t>
                      </a:r>
                      <a:r>
                        <a:rPr lang="en-US" sz="2400" baseline="0" dirty="0" err="1"/>
                        <a:t>múa</a:t>
                      </a:r>
                      <a:r>
                        <a:rPr lang="en-US" sz="2400" baseline="0" dirty="0"/>
                        <a:t> </a:t>
                      </a:r>
                      <a:r>
                        <a:rPr lang="en-US" sz="2400" baseline="0" dirty="0" err="1"/>
                        <a:t>hát</a:t>
                      </a:r>
                      <a:r>
                        <a:rPr lang="en-US" sz="2400" baseline="0" dirty="0"/>
                        <a:t>, </a:t>
                      </a:r>
                      <a:r>
                        <a:rPr lang="en-US" sz="2400" baseline="0" dirty="0" err="1"/>
                        <a:t>tinh</a:t>
                      </a:r>
                      <a:r>
                        <a:rPr lang="en-US" sz="2400" baseline="0" dirty="0"/>
                        <a:t> </a:t>
                      </a:r>
                      <a:r>
                        <a:rPr lang="en-US" sz="2400" baseline="0" dirty="0" err="1"/>
                        <a:t>thần</a:t>
                      </a:r>
                      <a:r>
                        <a:rPr lang="en-US" sz="2400" baseline="0" dirty="0"/>
                        <a:t> </a:t>
                      </a:r>
                      <a:r>
                        <a:rPr lang="en-US" sz="2400" baseline="0" dirty="0" err="1"/>
                        <a:t>hiếu</a:t>
                      </a:r>
                      <a:r>
                        <a:rPr lang="en-US" sz="2400" baseline="0" dirty="0"/>
                        <a:t> </a:t>
                      </a:r>
                      <a:r>
                        <a:rPr lang="en-US" sz="2400" baseline="0" dirty="0" err="1"/>
                        <a:t>học</a:t>
                      </a:r>
                      <a:r>
                        <a:rPr lang="en-US" sz="2400" baseline="0" dirty="0"/>
                        <a:t>, </a:t>
                      </a:r>
                      <a:r>
                        <a:rPr lang="en-US" sz="2400" baseline="0" dirty="0" err="1"/>
                        <a:t>nghề</a:t>
                      </a:r>
                      <a:r>
                        <a:rPr lang="en-US" sz="2400" baseline="0" dirty="0"/>
                        <a:t> </a:t>
                      </a:r>
                      <a:r>
                        <a:rPr lang="en-US" sz="2400" baseline="0" dirty="0" err="1"/>
                        <a:t>truyền</a:t>
                      </a:r>
                      <a:r>
                        <a:rPr lang="en-US" sz="2400" baseline="0" dirty="0"/>
                        <a:t> </a:t>
                      </a:r>
                      <a:r>
                        <a:rPr lang="en-US" sz="2400" baseline="0" dirty="0" err="1"/>
                        <a:t>thống</a:t>
                      </a:r>
                      <a:r>
                        <a:rPr lang="en-US" sz="2400" baseline="0" dirty="0"/>
                        <a:t>… </a:t>
                      </a:r>
                      <a:r>
                        <a:rPr lang="en-US" sz="2400" baseline="0" dirty="0" err="1"/>
                        <a:t>được</a:t>
                      </a:r>
                      <a:r>
                        <a:rPr lang="en-US" sz="2400" baseline="0" dirty="0"/>
                        <a:t> </a:t>
                      </a:r>
                      <a:r>
                        <a:rPr lang="en-US" sz="2400" baseline="0" dirty="0" err="1"/>
                        <a:t>truyền</a:t>
                      </a:r>
                      <a:r>
                        <a:rPr lang="en-US" sz="2400" baseline="0" dirty="0"/>
                        <a:t> </a:t>
                      </a:r>
                      <a:r>
                        <a:rPr lang="en-US" sz="2400" baseline="0" dirty="0" err="1"/>
                        <a:t>từ</a:t>
                      </a:r>
                      <a:r>
                        <a:rPr lang="en-US" sz="2400" baseline="0" dirty="0"/>
                        <a:t> </a:t>
                      </a:r>
                      <a:r>
                        <a:rPr lang="en-US" sz="2400" baseline="0" dirty="0" err="1"/>
                        <a:t>đời</a:t>
                      </a:r>
                      <a:r>
                        <a:rPr lang="en-US" sz="2400" baseline="0" dirty="0"/>
                        <a:t> </a:t>
                      </a:r>
                      <a:r>
                        <a:rPr lang="en-US" sz="2400" baseline="0" dirty="0" err="1"/>
                        <a:t>này</a:t>
                      </a:r>
                      <a:r>
                        <a:rPr lang="en-US" sz="2400" baseline="0" dirty="0"/>
                        <a:t> sang </a:t>
                      </a:r>
                      <a:r>
                        <a:rPr lang="en-US" sz="2400" baseline="0" dirty="0" err="1"/>
                        <a:t>đời</a:t>
                      </a:r>
                      <a:r>
                        <a:rPr lang="en-US" sz="2400" baseline="0" dirty="0"/>
                        <a:t> </a:t>
                      </a:r>
                      <a:r>
                        <a:rPr lang="en-US" sz="2400" baseline="0" dirty="0" err="1"/>
                        <a:t>khác</a:t>
                      </a:r>
                      <a:r>
                        <a:rPr lang="en-US" sz="2400" baseline="0" dirty="0"/>
                        <a:t> </a:t>
                      </a:r>
                      <a:r>
                        <a:rPr lang="en-US" sz="2400" baseline="0" dirty="0" err="1"/>
                        <a:t>là</a:t>
                      </a:r>
                      <a:r>
                        <a:rPr lang="en-US" sz="2400" baseline="0" dirty="0"/>
                        <a:t> </a:t>
                      </a:r>
                      <a:r>
                        <a:rPr lang="en-US" sz="2400" baseline="0" dirty="0" err="1"/>
                        <a:t>những</a:t>
                      </a:r>
                      <a:r>
                        <a:rPr lang="en-US" sz="2400" baseline="0" dirty="0"/>
                        <a:t> </a:t>
                      </a:r>
                      <a:r>
                        <a:rPr lang="en-US" sz="2400" baseline="0" dirty="0" err="1"/>
                        <a:t>truyền</a:t>
                      </a:r>
                      <a:r>
                        <a:rPr lang="en-US" sz="2400" baseline="0" dirty="0"/>
                        <a:t> </a:t>
                      </a:r>
                      <a:r>
                        <a:rPr lang="en-US" sz="2400" baseline="0" dirty="0" err="1"/>
                        <a:t>thống</a:t>
                      </a:r>
                      <a:r>
                        <a:rPr lang="en-US" sz="2400" baseline="0" dirty="0"/>
                        <a:t> </a:t>
                      </a:r>
                      <a:r>
                        <a:rPr lang="en-US" sz="2400" baseline="0" dirty="0" err="1"/>
                        <a:t>tốt</a:t>
                      </a:r>
                      <a:r>
                        <a:rPr lang="en-US" sz="2400" baseline="0" dirty="0"/>
                        <a:t> </a:t>
                      </a:r>
                      <a:r>
                        <a:rPr lang="en-US" sz="2400" baseline="0" dirty="0" err="1"/>
                        <a:t>đẹp</a:t>
                      </a:r>
                      <a:r>
                        <a:rPr lang="en-US" sz="2400" baseline="0" dirty="0"/>
                        <a:t> </a:t>
                      </a:r>
                      <a:r>
                        <a:rPr lang="en-US" sz="2400" baseline="0" dirty="0" err="1"/>
                        <a:t>của</a:t>
                      </a:r>
                      <a:r>
                        <a:rPr lang="en-US" sz="2400" baseline="0" dirty="0"/>
                        <a:t> </a:t>
                      </a:r>
                      <a:r>
                        <a:rPr lang="en-US" sz="2400" baseline="0" dirty="0" err="1"/>
                        <a:t>gia</a:t>
                      </a:r>
                      <a:r>
                        <a:rPr lang="en-US" sz="2400" baseline="0" dirty="0"/>
                        <a:t> </a:t>
                      </a:r>
                      <a:r>
                        <a:rPr lang="en-US" sz="2400" baseline="0" dirty="0" err="1"/>
                        <a:t>đình</a:t>
                      </a:r>
                      <a:r>
                        <a:rPr lang="en-US" sz="2400" baseline="0" dirty="0"/>
                        <a:t>, </a:t>
                      </a:r>
                      <a:r>
                        <a:rPr lang="en-US" sz="2400" baseline="0" dirty="0" err="1"/>
                        <a:t>dòng</a:t>
                      </a:r>
                      <a:r>
                        <a:rPr lang="en-US" sz="2400" baseline="0" dirty="0"/>
                        <a:t> </a:t>
                      </a:r>
                      <a:r>
                        <a:rPr lang="en-US" sz="2400" baseline="0" dirty="0" err="1"/>
                        <a:t>họ</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111955578"/>
                  </a:ext>
                </a:extLst>
              </a:tr>
              <a:tr h="698606">
                <a:tc>
                  <a:txBody>
                    <a:bodyPr/>
                    <a:lstStyle/>
                    <a:p>
                      <a:r>
                        <a:rPr lang="en-US" sz="2400" dirty="0"/>
                        <a:t>c. </a:t>
                      </a:r>
                      <a:r>
                        <a:rPr lang="en-US" sz="2400" dirty="0" err="1"/>
                        <a:t>Truyền</a:t>
                      </a:r>
                      <a:r>
                        <a:rPr lang="en-US" sz="2400" baseline="0" dirty="0"/>
                        <a:t> </a:t>
                      </a:r>
                      <a:r>
                        <a:rPr lang="en-US" sz="2400" baseline="0" dirty="0" err="1"/>
                        <a:t>thống</a:t>
                      </a:r>
                      <a:r>
                        <a:rPr lang="en-US" sz="2400" baseline="0" dirty="0"/>
                        <a:t> </a:t>
                      </a:r>
                      <a:r>
                        <a:rPr lang="en-US" sz="2400" baseline="0" dirty="0" err="1"/>
                        <a:t>gia</a:t>
                      </a:r>
                      <a:r>
                        <a:rPr lang="en-US" sz="2400" baseline="0" dirty="0"/>
                        <a:t> </a:t>
                      </a:r>
                      <a:r>
                        <a:rPr lang="en-US" sz="2400" baseline="0" dirty="0" err="1"/>
                        <a:t>đình</a:t>
                      </a:r>
                      <a:r>
                        <a:rPr lang="en-US" sz="2400" baseline="0" dirty="0"/>
                        <a:t> </a:t>
                      </a:r>
                      <a:r>
                        <a:rPr lang="en-US" sz="2400" baseline="0" dirty="0" err="1"/>
                        <a:t>là</a:t>
                      </a:r>
                      <a:r>
                        <a:rPr lang="en-US" sz="2400" baseline="0" dirty="0"/>
                        <a:t> </a:t>
                      </a:r>
                      <a:r>
                        <a:rPr lang="en-US" sz="2400" baseline="0" dirty="0" err="1"/>
                        <a:t>những</a:t>
                      </a:r>
                      <a:r>
                        <a:rPr lang="en-US" sz="2400" baseline="0" dirty="0"/>
                        <a:t> </a:t>
                      </a:r>
                      <a:r>
                        <a:rPr lang="en-US" sz="2400" baseline="0" dirty="0" err="1"/>
                        <a:t>gì</a:t>
                      </a:r>
                      <a:r>
                        <a:rPr lang="en-US" sz="2400" baseline="0" dirty="0"/>
                        <a:t> </a:t>
                      </a:r>
                      <a:r>
                        <a:rPr lang="en-US" sz="2400" baseline="0" dirty="0" err="1"/>
                        <a:t>đã</a:t>
                      </a:r>
                      <a:r>
                        <a:rPr lang="en-US" sz="2400" baseline="0" dirty="0"/>
                        <a:t> </a:t>
                      </a:r>
                      <a:r>
                        <a:rPr lang="en-US" sz="2400" baseline="0" dirty="0" err="1"/>
                        <a:t>lạc</a:t>
                      </a:r>
                      <a:r>
                        <a:rPr lang="en-US" sz="2400" baseline="0" dirty="0"/>
                        <a:t> </a:t>
                      </a:r>
                      <a:r>
                        <a:rPr lang="en-US" sz="2400" baseline="0" dirty="0" err="1"/>
                        <a:t>hậu</a:t>
                      </a:r>
                      <a:r>
                        <a:rPr lang="en-US" sz="2400" baseline="0" dirty="0"/>
                        <a:t>, </a:t>
                      </a:r>
                      <a:r>
                        <a:rPr lang="en-US" sz="2400" baseline="0" dirty="0" err="1"/>
                        <a:t>cần</a:t>
                      </a:r>
                      <a:r>
                        <a:rPr lang="en-US" sz="2400" baseline="0" dirty="0"/>
                        <a:t> </a:t>
                      </a:r>
                      <a:r>
                        <a:rPr lang="en-US" sz="2400" baseline="0" dirty="0" err="1"/>
                        <a:t>xóa</a:t>
                      </a:r>
                      <a:r>
                        <a:rPr lang="en-US" sz="2400" baseline="0" dirty="0"/>
                        <a:t> </a:t>
                      </a:r>
                      <a:r>
                        <a:rPr lang="en-US" sz="2400" baseline="0" dirty="0" err="1"/>
                        <a:t>bỏ</a:t>
                      </a:r>
                      <a:endParaRPr lang="en-US" sz="24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295478343"/>
                  </a:ext>
                </a:extLst>
              </a:tr>
              <a:tr h="494851">
                <a:tc>
                  <a:txBody>
                    <a:bodyPr/>
                    <a:lstStyle/>
                    <a:p>
                      <a:r>
                        <a:rPr lang="en-US" sz="2400" dirty="0"/>
                        <a:t>d. </a:t>
                      </a:r>
                      <a:r>
                        <a:rPr lang="en-US" sz="2400" dirty="0" err="1"/>
                        <a:t>Giữ</a:t>
                      </a:r>
                      <a:r>
                        <a:rPr lang="en-US" sz="2400" baseline="0" dirty="0"/>
                        <a:t> </a:t>
                      </a:r>
                      <a:r>
                        <a:rPr lang="en-US" sz="2400" baseline="0" dirty="0" err="1"/>
                        <a:t>gìn</a:t>
                      </a:r>
                      <a:r>
                        <a:rPr lang="en-US" sz="2400" baseline="0" dirty="0"/>
                        <a:t> </a:t>
                      </a:r>
                      <a:r>
                        <a:rPr lang="en-US" sz="2400" baseline="0" dirty="0" err="1"/>
                        <a:t>và</a:t>
                      </a:r>
                      <a:r>
                        <a:rPr lang="en-US" sz="2400" baseline="0" dirty="0"/>
                        <a:t> </a:t>
                      </a:r>
                      <a:r>
                        <a:rPr lang="en-US" sz="2400" baseline="0" dirty="0" err="1"/>
                        <a:t>phát</a:t>
                      </a:r>
                      <a:r>
                        <a:rPr lang="en-US" sz="2400" baseline="0" dirty="0"/>
                        <a:t> </a:t>
                      </a:r>
                      <a:r>
                        <a:rPr lang="en-US" sz="2400" baseline="0" dirty="0" err="1"/>
                        <a:t>huy</a:t>
                      </a:r>
                      <a:r>
                        <a:rPr lang="en-US" sz="2400" baseline="0" dirty="0"/>
                        <a:t> </a:t>
                      </a:r>
                      <a:r>
                        <a:rPr lang="en-US" sz="2400" baseline="0" dirty="0" err="1"/>
                        <a:t>truyền</a:t>
                      </a:r>
                      <a:r>
                        <a:rPr lang="en-US" sz="2400" baseline="0" dirty="0"/>
                        <a:t> </a:t>
                      </a:r>
                      <a:r>
                        <a:rPr lang="en-US" sz="2400" baseline="0" dirty="0" err="1"/>
                        <a:t>thống</a:t>
                      </a:r>
                      <a:r>
                        <a:rPr lang="en-US" sz="2400" baseline="0" dirty="0"/>
                        <a:t> </a:t>
                      </a:r>
                      <a:r>
                        <a:rPr lang="en-US" sz="2400" baseline="0" dirty="0" err="1"/>
                        <a:t>của</a:t>
                      </a:r>
                      <a:r>
                        <a:rPr lang="en-US" sz="2400" baseline="0" dirty="0"/>
                        <a:t> </a:t>
                      </a:r>
                      <a:r>
                        <a:rPr lang="en-US" sz="2400" baseline="0" dirty="0" err="1"/>
                        <a:t>gia</a:t>
                      </a:r>
                      <a:r>
                        <a:rPr lang="en-US" sz="2400" baseline="0" dirty="0"/>
                        <a:t> </a:t>
                      </a:r>
                      <a:r>
                        <a:rPr lang="en-US" sz="2400" baseline="0" dirty="0" err="1"/>
                        <a:t>đình</a:t>
                      </a:r>
                      <a:r>
                        <a:rPr lang="en-US" sz="2400" baseline="0" dirty="0"/>
                        <a:t> </a:t>
                      </a:r>
                      <a:r>
                        <a:rPr lang="en-US" sz="2400" baseline="0" dirty="0" err="1"/>
                        <a:t>giúp</a:t>
                      </a:r>
                      <a:r>
                        <a:rPr lang="en-US" sz="2400" baseline="0" dirty="0"/>
                        <a:t> ta </a:t>
                      </a:r>
                      <a:r>
                        <a:rPr lang="en-US" sz="2400" baseline="0" dirty="0" err="1"/>
                        <a:t>có</a:t>
                      </a:r>
                      <a:r>
                        <a:rPr lang="en-US" sz="2400" baseline="0" dirty="0"/>
                        <a:t> them </a:t>
                      </a:r>
                      <a:r>
                        <a:rPr lang="en-US" sz="2400" baseline="0" dirty="0" err="1"/>
                        <a:t>sức</a:t>
                      </a:r>
                      <a:r>
                        <a:rPr lang="en-US" sz="2400" baseline="0" dirty="0"/>
                        <a:t> </a:t>
                      </a:r>
                      <a:r>
                        <a:rPr lang="en-US" sz="2400" baseline="0" dirty="0" err="1"/>
                        <a:t>mạnh</a:t>
                      </a:r>
                      <a:r>
                        <a:rPr lang="en-US" sz="2400" baseline="0" dirty="0"/>
                        <a:t> </a:t>
                      </a:r>
                      <a:r>
                        <a:rPr lang="en-US" sz="2400" baseline="0" dirty="0" err="1"/>
                        <a:t>trong</a:t>
                      </a:r>
                      <a:r>
                        <a:rPr lang="en-US" sz="2400" baseline="0" dirty="0"/>
                        <a:t> </a:t>
                      </a:r>
                      <a:r>
                        <a:rPr lang="en-US" sz="2400" baseline="0" dirty="0" err="1"/>
                        <a:t>cuộc</a:t>
                      </a:r>
                      <a:r>
                        <a:rPr lang="en-US" sz="2400" baseline="0" dirty="0"/>
                        <a:t> </a:t>
                      </a:r>
                      <a:r>
                        <a:rPr lang="en-US" sz="2400" baseline="0" dirty="0" err="1"/>
                        <a:t>sống</a:t>
                      </a:r>
                      <a:endParaRPr lang="en-US" sz="2400"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31220599"/>
                  </a:ext>
                </a:extLst>
              </a:tr>
              <a:tr h="698606">
                <a:tc>
                  <a:txBody>
                    <a:bodyPr/>
                    <a:lstStyle/>
                    <a:p>
                      <a:r>
                        <a:rPr lang="en-US" sz="2400" dirty="0"/>
                        <a:t>e.</a:t>
                      </a:r>
                      <a:r>
                        <a:rPr lang="en-US" sz="2400" baseline="0" dirty="0"/>
                        <a:t> Con </a:t>
                      </a:r>
                      <a:r>
                        <a:rPr lang="en-US" sz="2400" baseline="0" dirty="0" err="1"/>
                        <a:t>cái</a:t>
                      </a:r>
                      <a:r>
                        <a:rPr lang="en-US" sz="2400" baseline="0" dirty="0"/>
                        <a:t> </a:t>
                      </a:r>
                      <a:r>
                        <a:rPr lang="en-US" sz="2400" baseline="0" dirty="0" err="1"/>
                        <a:t>phải</a:t>
                      </a:r>
                      <a:r>
                        <a:rPr lang="en-US" sz="2400" baseline="0" dirty="0"/>
                        <a:t> </a:t>
                      </a:r>
                      <a:r>
                        <a:rPr lang="en-US" sz="2400" baseline="0" dirty="0" err="1"/>
                        <a:t>theo</a:t>
                      </a:r>
                      <a:r>
                        <a:rPr lang="en-US" sz="2400" baseline="0" dirty="0"/>
                        <a:t> </a:t>
                      </a:r>
                      <a:r>
                        <a:rPr lang="en-US" sz="2400" baseline="0" dirty="0" err="1"/>
                        <a:t>nghề</a:t>
                      </a:r>
                      <a:r>
                        <a:rPr lang="en-US" sz="2400" baseline="0" dirty="0"/>
                        <a:t> </a:t>
                      </a:r>
                      <a:r>
                        <a:rPr lang="en-US" sz="2400" baseline="0" dirty="0" err="1"/>
                        <a:t>nghiệp</a:t>
                      </a:r>
                      <a:r>
                        <a:rPr lang="en-US" sz="2400" baseline="0" dirty="0"/>
                        <a:t> </a:t>
                      </a:r>
                      <a:r>
                        <a:rPr lang="en-US" sz="2400" baseline="0" dirty="0" err="1"/>
                        <a:t>của</a:t>
                      </a:r>
                      <a:r>
                        <a:rPr lang="en-US" sz="2400" baseline="0" dirty="0"/>
                        <a:t> </a:t>
                      </a:r>
                      <a:r>
                        <a:rPr lang="en-US" sz="2400" baseline="0" dirty="0" err="1"/>
                        <a:t>bố</a:t>
                      </a:r>
                      <a:r>
                        <a:rPr lang="en-US" sz="2400" baseline="0" dirty="0"/>
                        <a:t> </a:t>
                      </a:r>
                      <a:r>
                        <a:rPr lang="en-US" sz="2400" baseline="0" dirty="0" err="1"/>
                        <a:t>mẹ</a:t>
                      </a:r>
                      <a:r>
                        <a:rPr lang="en-US" sz="2400" baseline="0" dirty="0"/>
                        <a:t> </a:t>
                      </a:r>
                      <a:r>
                        <a:rPr lang="en-US" sz="2400" baseline="0" dirty="0" err="1"/>
                        <a:t>mới</a:t>
                      </a:r>
                      <a:r>
                        <a:rPr lang="en-US" sz="2400" baseline="0" dirty="0"/>
                        <a:t> </a:t>
                      </a:r>
                      <a:r>
                        <a:rPr lang="en-US" sz="2400" baseline="0" dirty="0" err="1"/>
                        <a:t>là</a:t>
                      </a:r>
                      <a:r>
                        <a:rPr lang="en-US" sz="2400" baseline="0" dirty="0"/>
                        <a:t> </a:t>
                      </a:r>
                      <a:r>
                        <a:rPr lang="en-US" sz="2400" baseline="0" dirty="0" err="1"/>
                        <a:t>giữ</a:t>
                      </a:r>
                      <a:r>
                        <a:rPr lang="en-US" sz="2400" baseline="0" dirty="0"/>
                        <a:t> </a:t>
                      </a:r>
                      <a:r>
                        <a:rPr lang="en-US" sz="2400" baseline="0" dirty="0" err="1"/>
                        <a:t>gìn</a:t>
                      </a:r>
                      <a:r>
                        <a:rPr lang="en-US" sz="2400" baseline="0" dirty="0"/>
                        <a:t> </a:t>
                      </a:r>
                      <a:r>
                        <a:rPr lang="en-US" sz="2400" baseline="0" dirty="0" err="1"/>
                        <a:t>và</a:t>
                      </a:r>
                      <a:r>
                        <a:rPr lang="en-US" sz="2400" baseline="0" dirty="0"/>
                        <a:t> </a:t>
                      </a:r>
                      <a:r>
                        <a:rPr lang="en-US" sz="2400" baseline="0" dirty="0" err="1"/>
                        <a:t>phát</a:t>
                      </a:r>
                      <a:r>
                        <a:rPr lang="en-US" sz="2400" baseline="0" dirty="0"/>
                        <a:t> </a:t>
                      </a:r>
                      <a:r>
                        <a:rPr lang="en-US" sz="2400" baseline="0" dirty="0" err="1"/>
                        <a:t>huy</a:t>
                      </a:r>
                      <a:r>
                        <a:rPr lang="en-US" sz="2400" baseline="0" dirty="0"/>
                        <a:t> </a:t>
                      </a:r>
                      <a:r>
                        <a:rPr lang="en-US" sz="2400" baseline="0" dirty="0" err="1"/>
                        <a:t>truyền</a:t>
                      </a:r>
                      <a:r>
                        <a:rPr lang="en-US" sz="2400" baseline="0" dirty="0"/>
                        <a:t> </a:t>
                      </a:r>
                      <a:r>
                        <a:rPr lang="en-US" sz="2400" baseline="0" dirty="0" err="1"/>
                        <a:t>thống</a:t>
                      </a:r>
                      <a:r>
                        <a:rPr lang="en-US" sz="2400" baseline="0" dirty="0"/>
                        <a:t> </a:t>
                      </a:r>
                      <a:r>
                        <a:rPr lang="en-US" sz="2400" baseline="0" dirty="0" err="1"/>
                        <a:t>gia</a:t>
                      </a:r>
                      <a:r>
                        <a:rPr lang="en-US" sz="2400" baseline="0" dirty="0"/>
                        <a:t> </a:t>
                      </a:r>
                      <a:r>
                        <a:rPr lang="en-US" sz="2400" baseline="0" dirty="0" err="1"/>
                        <a:t>đình</a:t>
                      </a:r>
                      <a:endParaRPr lang="en-US" sz="2400"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012833248"/>
                  </a:ext>
                </a:extLst>
              </a:tr>
            </a:tbl>
          </a:graphicData>
        </a:graphic>
      </p:graphicFrame>
      <p:pic>
        <p:nvPicPr>
          <p:cNvPr id="1026" name="Picture 2" descr="Giáo viên dùng biểu tượng mặt cười giúp học trực tuyến tốt hơ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09482" y="962879"/>
            <a:ext cx="614596" cy="49298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d X, Jet Boat Interlaken Lake Brienz, Green Tick Mark, angle, text,  rectangle png | Klipartz"/>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081072" y="1000183"/>
            <a:ext cx="410532" cy="418374"/>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Giáo viên dùng biểu tượng mặt cười giúp học trực tuyến tốt hơ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09482" y="1693642"/>
            <a:ext cx="614596" cy="49298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Giáo viên dùng biểu tượng mặt cười giúp học trực tuyến tốt hơ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09482" y="2655464"/>
            <a:ext cx="614596" cy="49298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Giáo viên dùng biểu tượng mặt cười giúp học trực tuyến tốt hơ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09482" y="4621627"/>
            <a:ext cx="614596" cy="49298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Red X, Jet Boat Interlaken Lake Brienz, Green Tick Mark, angle, text,  rectangle png | Klipartz"/>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081072" y="3820832"/>
            <a:ext cx="410532" cy="41837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Red X, Jet Boat Interlaken Lake Brienz, Green Tick Mark, angle, text,  rectangle png | Klipartz"/>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081072" y="5502228"/>
            <a:ext cx="410532" cy="41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100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28"/>
                                        </p:tgtEl>
                                        <p:attrNameLst>
                                          <p:attrName>style.visibility</p:attrName>
                                        </p:attrNameLst>
                                      </p:cBhvr>
                                      <p:to>
                                        <p:strVal val="visible"/>
                                      </p:to>
                                    </p:set>
                                    <p:animEffect transition="in" filter="fade">
                                      <p:cBhvr>
                                        <p:cTn id="17" dur="1000"/>
                                        <p:tgtEl>
                                          <p:spTgt spid="1028"/>
                                        </p:tgtEl>
                                      </p:cBhvr>
                                    </p:animEffect>
                                    <p:anim calcmode="lin" valueType="num">
                                      <p:cBhvr>
                                        <p:cTn id="18" dur="1000" fill="hold"/>
                                        <p:tgtEl>
                                          <p:spTgt spid="1028"/>
                                        </p:tgtEl>
                                        <p:attrNameLst>
                                          <p:attrName>ppt_x</p:attrName>
                                        </p:attrNameLst>
                                      </p:cBhvr>
                                      <p:tavLst>
                                        <p:tav tm="0">
                                          <p:val>
                                            <p:strVal val="#ppt_x"/>
                                          </p:val>
                                        </p:tav>
                                        <p:tav tm="100000">
                                          <p:val>
                                            <p:strVal val="#ppt_x"/>
                                          </p:val>
                                        </p:tav>
                                      </p:tavLst>
                                    </p:anim>
                                    <p:anim calcmode="lin" valueType="num">
                                      <p:cBhvr>
                                        <p:cTn id="19"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anim calcmode="lin" valueType="num">
                                      <p:cBhvr>
                                        <p:cTn id="25" dur="1000" fill="hold"/>
                                        <p:tgtEl>
                                          <p:spTgt spid="14"/>
                                        </p:tgtEl>
                                        <p:attrNameLst>
                                          <p:attrName>ppt_x</p:attrName>
                                        </p:attrNameLst>
                                      </p:cBhvr>
                                      <p:tavLst>
                                        <p:tav tm="0">
                                          <p:val>
                                            <p:strVal val="#ppt_x"/>
                                          </p:val>
                                        </p:tav>
                                        <p:tav tm="100000">
                                          <p:val>
                                            <p:strVal val="#ppt_x"/>
                                          </p:val>
                                        </p:tav>
                                      </p:tavLst>
                                    </p:anim>
                                    <p:anim calcmode="lin" valueType="num">
                                      <p:cBhvr>
                                        <p:cTn id="2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1000"/>
                                        <p:tgtEl>
                                          <p:spTgt spid="15"/>
                                        </p:tgtEl>
                                      </p:cBhvr>
                                    </p:animEffect>
                                    <p:anim calcmode="lin" valueType="num">
                                      <p:cBhvr>
                                        <p:cTn id="32" dur="1000" fill="hold"/>
                                        <p:tgtEl>
                                          <p:spTgt spid="15"/>
                                        </p:tgtEl>
                                        <p:attrNameLst>
                                          <p:attrName>ppt_x</p:attrName>
                                        </p:attrNameLst>
                                      </p:cBhvr>
                                      <p:tavLst>
                                        <p:tav tm="0">
                                          <p:val>
                                            <p:strVal val="#ppt_x"/>
                                          </p:val>
                                        </p:tav>
                                        <p:tav tm="100000">
                                          <p:val>
                                            <p:strVal val="#ppt_x"/>
                                          </p:val>
                                        </p:tav>
                                      </p:tavLst>
                                    </p:anim>
                                    <p:anim calcmode="lin" valueType="num">
                                      <p:cBhvr>
                                        <p:cTn id="3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fade">
                                      <p:cBhvr>
                                        <p:cTn id="45" dur="1000"/>
                                        <p:tgtEl>
                                          <p:spTgt spid="16"/>
                                        </p:tgtEl>
                                      </p:cBhvr>
                                    </p:animEffect>
                                    <p:anim calcmode="lin" valueType="num">
                                      <p:cBhvr>
                                        <p:cTn id="46" dur="1000" fill="hold"/>
                                        <p:tgtEl>
                                          <p:spTgt spid="16"/>
                                        </p:tgtEl>
                                        <p:attrNameLst>
                                          <p:attrName>ppt_x</p:attrName>
                                        </p:attrNameLst>
                                      </p:cBhvr>
                                      <p:tavLst>
                                        <p:tav tm="0">
                                          <p:val>
                                            <p:strVal val="#ppt_x"/>
                                          </p:val>
                                        </p:tav>
                                        <p:tav tm="100000">
                                          <p:val>
                                            <p:strVal val="#ppt_x"/>
                                          </p:val>
                                        </p:tav>
                                      </p:tavLst>
                                    </p:anim>
                                    <p:anim calcmode="lin" valueType="num">
                                      <p:cBhvr>
                                        <p:cTn id="4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1000"/>
                                        <p:tgtEl>
                                          <p:spTgt spid="18"/>
                                        </p:tgtEl>
                                      </p:cBhvr>
                                    </p:animEffect>
                                    <p:anim calcmode="lin" valueType="num">
                                      <p:cBhvr>
                                        <p:cTn id="53" dur="1000" fill="hold"/>
                                        <p:tgtEl>
                                          <p:spTgt spid="18"/>
                                        </p:tgtEl>
                                        <p:attrNameLst>
                                          <p:attrName>ppt_x</p:attrName>
                                        </p:attrNameLst>
                                      </p:cBhvr>
                                      <p:tavLst>
                                        <p:tav tm="0">
                                          <p:val>
                                            <p:strVal val="#ppt_x"/>
                                          </p:val>
                                        </p:tav>
                                        <p:tav tm="100000">
                                          <p:val>
                                            <p:strVal val="#ppt_x"/>
                                          </p:val>
                                        </p:tav>
                                      </p:tavLst>
                                    </p:anim>
                                    <p:anim calcmode="lin" valueType="num">
                                      <p:cBhvr>
                                        <p:cTn id="5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803067" y="2547611"/>
            <a:ext cx="6825716" cy="1862048"/>
          </a:xfrm>
          <a:prstGeom prst="rect">
            <a:avLst/>
          </a:prstGeom>
          <a:noFill/>
        </p:spPr>
        <p:txBody>
          <a:bodyPr wrap="none" lIns="91440" tIns="45720" rIns="91440" bIns="45720">
            <a:spAutoFit/>
          </a:bodyPr>
          <a:lstStyle/>
          <a:p>
            <a:pPr algn="ctr"/>
            <a:r>
              <a:rPr lang="en-US" sz="11500" b="0" cap="none" spc="0" dirty="0">
                <a:ln w="0"/>
                <a:solidFill>
                  <a:schemeClr val="tx1"/>
                </a:solidFill>
                <a:effectLst>
                  <a:outerShdw blurRad="38100" dist="19050" dir="2700000" algn="tl" rotWithShape="0">
                    <a:schemeClr val="dk1">
                      <a:alpha val="40000"/>
                    </a:schemeClr>
                  </a:outerShdw>
                </a:effectLst>
              </a:rPr>
              <a:t>VẬN DỤNG</a:t>
            </a:r>
          </a:p>
        </p:txBody>
      </p:sp>
    </p:spTree>
    <p:extLst>
      <p:ext uri="{BB962C8B-B14F-4D97-AF65-F5344CB8AC3E}">
        <p14:creationId xmlns:p14="http://schemas.microsoft.com/office/powerpoint/2010/main" val="18809878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1094282" y="1498298"/>
            <a:ext cx="10253271" cy="4247317"/>
          </a:xfrm>
          <a:prstGeom prst="rect">
            <a:avLst/>
          </a:prstGeom>
          <a:noFill/>
        </p:spPr>
        <p:txBody>
          <a:bodyPr wrap="square" lIns="91440" tIns="45720" rIns="91440" bIns="45720">
            <a:spAutoFit/>
          </a:bodyPr>
          <a:lstStyle/>
          <a:p>
            <a:pPr algn="ctr"/>
            <a:r>
              <a:rPr lang="en-US" sz="5400" b="0" cap="none" spc="0" dirty="0" err="1">
                <a:ln w="0"/>
                <a:solidFill>
                  <a:schemeClr val="tx1"/>
                </a:solidFill>
                <a:effectLst>
                  <a:outerShdw blurRad="38100" dist="19050" dir="2700000" algn="tl" rotWithShape="0">
                    <a:schemeClr val="dk1">
                      <a:alpha val="40000"/>
                    </a:schemeClr>
                  </a:outerShdw>
                </a:effectLst>
              </a:rPr>
              <a:t>Em</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hãy</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tự</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nhận</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xét</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việc</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giữ</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gìn</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và</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phát</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huy</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truyền</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thống</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tốt</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đẹp</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của</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gia</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đình</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dòng</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họ</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của</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bản</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thân</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Em</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đã</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học</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hỏi</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được</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điều</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gì</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từ</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những</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truyền</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thống</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của</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gia</a:t>
            </a:r>
            <a:r>
              <a:rPr lang="en-US"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err="1">
                <a:ln w="0"/>
                <a:solidFill>
                  <a:schemeClr val="tx1"/>
                </a:solidFill>
                <a:effectLst>
                  <a:outerShdw blurRad="38100" dist="19050" dir="2700000" algn="tl" rotWithShape="0">
                    <a:schemeClr val="dk1">
                      <a:alpha val="40000"/>
                    </a:schemeClr>
                  </a:outerShdw>
                </a:effectLst>
              </a:rPr>
              <a:t>đình</a:t>
            </a:r>
            <a:r>
              <a:rPr lang="en-US" sz="5400" dirty="0">
                <a:ln w="0"/>
                <a:effectLst>
                  <a:outerShdw blurRad="38100" dist="19050" dir="2700000" algn="tl" rotWithShape="0">
                    <a:schemeClr val="dk1">
                      <a:alpha val="40000"/>
                    </a:schemeClr>
                  </a:outerShdw>
                </a:effectLst>
              </a:rPr>
              <a:t>, </a:t>
            </a:r>
            <a:r>
              <a:rPr lang="en-US" sz="5400" dirty="0" err="1">
                <a:ln w="0"/>
                <a:effectLst>
                  <a:outerShdw blurRad="38100" dist="19050" dir="2700000" algn="tl" rotWithShape="0">
                    <a:schemeClr val="dk1">
                      <a:alpha val="40000"/>
                    </a:schemeClr>
                  </a:outerShdw>
                </a:effectLst>
              </a:rPr>
              <a:t>dòng</a:t>
            </a:r>
            <a:r>
              <a:rPr lang="en-US" sz="5400" dirty="0">
                <a:ln w="0"/>
                <a:effectLst>
                  <a:outerShdw blurRad="38100" dist="19050" dir="2700000" algn="tl" rotWithShape="0">
                    <a:schemeClr val="dk1">
                      <a:alpha val="40000"/>
                    </a:schemeClr>
                  </a:outerShdw>
                </a:effectLst>
              </a:rPr>
              <a:t> </a:t>
            </a:r>
            <a:r>
              <a:rPr lang="en-US" sz="5400" dirty="0" err="1">
                <a:ln w="0"/>
                <a:effectLst>
                  <a:outerShdw blurRad="38100" dist="19050" dir="2700000" algn="tl" rotWithShape="0">
                    <a:schemeClr val="dk1">
                      <a:alpha val="40000"/>
                    </a:schemeClr>
                  </a:outerShdw>
                </a:effectLst>
              </a:rPr>
              <a:t>họ</a:t>
            </a:r>
            <a:r>
              <a:rPr lang="en-US" sz="5400" dirty="0">
                <a:ln w="0"/>
                <a:effectLst>
                  <a:outerShdw blurRad="38100" dist="19050" dir="2700000" algn="tl" rotWithShape="0">
                    <a:schemeClr val="dk1">
                      <a:alpha val="40000"/>
                    </a:schemeClr>
                  </a:outerShdw>
                </a:effectLst>
              </a:rPr>
              <a:t>.</a:t>
            </a: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68157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989736" y="209144"/>
            <a:ext cx="6212535" cy="923330"/>
          </a:xfrm>
          <a:prstGeom prst="rect">
            <a:avLst/>
          </a:prstGeom>
          <a:noFill/>
        </p:spPr>
        <p:txBody>
          <a:bodyPr wrap="none" lIns="91440" tIns="45720" rIns="91440" bIns="45720">
            <a:spAutoFit/>
          </a:bodyPr>
          <a:lstStyle/>
          <a:p>
            <a:pPr algn="ctr"/>
            <a:r>
              <a:rPr lang="en-US" sz="5400" b="0" cap="none" spc="0" dirty="0">
                <a:ln w="0"/>
                <a:solidFill>
                  <a:schemeClr val="accent1"/>
                </a:solidFill>
                <a:effectLst>
                  <a:outerShdw blurRad="38100" dist="25400" dir="5400000" algn="ctr" rotWithShape="0">
                    <a:srgbClr val="6E747A">
                      <a:alpha val="43000"/>
                    </a:srgbClr>
                  </a:outerShdw>
                </a:effectLst>
              </a:rPr>
              <a:t>HƯỚNG DẪN VỀ NHÀ</a:t>
            </a:r>
          </a:p>
        </p:txBody>
      </p:sp>
      <p:sp>
        <p:nvSpPr>
          <p:cNvPr id="3" name="TextBox 2"/>
          <p:cNvSpPr txBox="1"/>
          <p:nvPr/>
        </p:nvSpPr>
        <p:spPr>
          <a:xfrm>
            <a:off x="2113613" y="1274164"/>
            <a:ext cx="3119765" cy="646331"/>
          </a:xfrm>
          <a:prstGeom prst="rect">
            <a:avLst/>
          </a:prstGeom>
          <a:noFill/>
        </p:spPr>
        <p:txBody>
          <a:bodyPr wrap="none" rtlCol="0">
            <a:spAutoFit/>
          </a:bodyPr>
          <a:lstStyle/>
          <a:p>
            <a:r>
              <a:rPr lang="en-US" sz="3600" dirty="0"/>
              <a:t>1. </a:t>
            </a:r>
            <a:r>
              <a:rPr lang="en-US" sz="3600" dirty="0" err="1"/>
              <a:t>Đọc</a:t>
            </a:r>
            <a:r>
              <a:rPr lang="en-US" sz="3600" dirty="0"/>
              <a:t> </a:t>
            </a:r>
            <a:r>
              <a:rPr lang="en-US" sz="3600" dirty="0" err="1"/>
              <a:t>lại</a:t>
            </a:r>
            <a:r>
              <a:rPr lang="en-US" sz="3600" dirty="0"/>
              <a:t> </a:t>
            </a:r>
            <a:r>
              <a:rPr lang="en-US" sz="3600" dirty="0" err="1"/>
              <a:t>bài</a:t>
            </a:r>
            <a:r>
              <a:rPr lang="en-US" sz="3600" dirty="0"/>
              <a:t> </a:t>
            </a:r>
            <a:r>
              <a:rPr lang="en-US" sz="3600" dirty="0" err="1"/>
              <a:t>cũ</a:t>
            </a:r>
            <a:endParaRPr lang="en-US" sz="3600" dirty="0"/>
          </a:p>
        </p:txBody>
      </p:sp>
      <p:sp>
        <p:nvSpPr>
          <p:cNvPr id="4" name="TextBox 3"/>
          <p:cNvSpPr txBox="1"/>
          <p:nvPr/>
        </p:nvSpPr>
        <p:spPr>
          <a:xfrm>
            <a:off x="2113613" y="2152922"/>
            <a:ext cx="7794887" cy="2308324"/>
          </a:xfrm>
          <a:prstGeom prst="rect">
            <a:avLst/>
          </a:prstGeom>
          <a:noFill/>
        </p:spPr>
        <p:txBody>
          <a:bodyPr wrap="square" rtlCol="0">
            <a:spAutoFit/>
          </a:bodyPr>
          <a:lstStyle/>
          <a:p>
            <a:r>
              <a:rPr lang="en-US" sz="3600" dirty="0"/>
              <a:t>2. </a:t>
            </a:r>
            <a:r>
              <a:rPr lang="en-US" sz="3600" dirty="0" err="1"/>
              <a:t>Sưu</a:t>
            </a:r>
            <a:r>
              <a:rPr lang="en-US" sz="3600" dirty="0"/>
              <a:t> </a:t>
            </a:r>
            <a:r>
              <a:rPr lang="en-US" sz="3600" dirty="0" err="1"/>
              <a:t>tầm</a:t>
            </a:r>
            <a:r>
              <a:rPr lang="en-US" sz="3600" dirty="0"/>
              <a:t> </a:t>
            </a:r>
            <a:r>
              <a:rPr lang="en-US" sz="3600" dirty="0" err="1"/>
              <a:t>một</a:t>
            </a:r>
            <a:r>
              <a:rPr lang="en-US" sz="3600" dirty="0"/>
              <a:t> </a:t>
            </a:r>
            <a:r>
              <a:rPr lang="en-US" sz="3600" dirty="0" err="1"/>
              <a:t>số</a:t>
            </a:r>
            <a:r>
              <a:rPr lang="en-US" sz="3600" dirty="0"/>
              <a:t> </a:t>
            </a:r>
            <a:r>
              <a:rPr lang="en-US" sz="3600" dirty="0" err="1"/>
              <a:t>mẩu</a:t>
            </a:r>
            <a:r>
              <a:rPr lang="en-US" sz="3600" dirty="0"/>
              <a:t> </a:t>
            </a:r>
            <a:r>
              <a:rPr lang="en-US" sz="3600" dirty="0" err="1"/>
              <a:t>chuyện</a:t>
            </a:r>
            <a:r>
              <a:rPr lang="en-US" sz="3600" dirty="0"/>
              <a:t> </a:t>
            </a:r>
            <a:r>
              <a:rPr lang="en-US" sz="3600" dirty="0" err="1"/>
              <a:t>về</a:t>
            </a:r>
            <a:r>
              <a:rPr lang="en-US" sz="3600" dirty="0"/>
              <a:t> </a:t>
            </a:r>
            <a:r>
              <a:rPr lang="en-US" sz="3600" dirty="0" err="1"/>
              <a:t>truyền</a:t>
            </a:r>
            <a:r>
              <a:rPr lang="en-US" sz="3600" dirty="0"/>
              <a:t> </a:t>
            </a:r>
            <a:r>
              <a:rPr lang="en-US" sz="3600" dirty="0" err="1"/>
              <a:t>thống</a:t>
            </a:r>
            <a:r>
              <a:rPr lang="en-US" sz="3600" dirty="0"/>
              <a:t> </a:t>
            </a:r>
            <a:r>
              <a:rPr lang="en-US" sz="3600" dirty="0" err="1"/>
              <a:t>quê</a:t>
            </a:r>
            <a:r>
              <a:rPr lang="en-US" sz="3600" dirty="0"/>
              <a:t> </a:t>
            </a:r>
            <a:r>
              <a:rPr lang="en-US" sz="3600" dirty="0" err="1"/>
              <a:t>hương</a:t>
            </a:r>
            <a:r>
              <a:rPr lang="en-US" sz="3600" dirty="0"/>
              <a:t> </a:t>
            </a:r>
            <a:r>
              <a:rPr lang="en-US" sz="3600" dirty="0" err="1"/>
              <a:t>mình</a:t>
            </a:r>
            <a:r>
              <a:rPr lang="en-US" sz="3600" dirty="0"/>
              <a:t>, </a:t>
            </a:r>
            <a:r>
              <a:rPr lang="en-US" sz="3600" dirty="0" err="1"/>
              <a:t>về</a:t>
            </a:r>
            <a:r>
              <a:rPr lang="en-US" sz="3600" dirty="0"/>
              <a:t> </a:t>
            </a:r>
            <a:r>
              <a:rPr lang="en-US" sz="3600" dirty="0" err="1"/>
              <a:t>các</a:t>
            </a:r>
            <a:r>
              <a:rPr lang="en-US" sz="3600" dirty="0"/>
              <a:t> </a:t>
            </a:r>
            <a:r>
              <a:rPr lang="en-US" sz="3600" dirty="0" err="1"/>
              <a:t>dòng</a:t>
            </a:r>
            <a:r>
              <a:rPr lang="en-US" sz="3600" dirty="0"/>
              <a:t> </a:t>
            </a:r>
            <a:r>
              <a:rPr lang="en-US" sz="3600" dirty="0" err="1"/>
              <a:t>họ</a:t>
            </a:r>
            <a:r>
              <a:rPr lang="en-US" sz="3600" dirty="0"/>
              <a:t> (</a:t>
            </a:r>
            <a:r>
              <a:rPr lang="en-US" sz="3600" dirty="0" err="1"/>
              <a:t>ông</a:t>
            </a:r>
            <a:r>
              <a:rPr lang="en-US" sz="3600" dirty="0"/>
              <a:t> </a:t>
            </a:r>
            <a:r>
              <a:rPr lang="en-US" sz="3600" dirty="0" err="1"/>
              <a:t>tổ</a:t>
            </a:r>
            <a:r>
              <a:rPr lang="en-US" sz="3600" dirty="0"/>
              <a:t> </a:t>
            </a:r>
            <a:r>
              <a:rPr lang="en-US" sz="3600" dirty="0" err="1"/>
              <a:t>nghề</a:t>
            </a:r>
            <a:r>
              <a:rPr lang="en-US" sz="3600" dirty="0"/>
              <a:t> </a:t>
            </a:r>
            <a:r>
              <a:rPr lang="en-US" sz="3600" dirty="0" err="1"/>
              <a:t>nghiệp</a:t>
            </a:r>
            <a:r>
              <a:rPr lang="en-US" sz="3600" dirty="0"/>
              <a:t>, </a:t>
            </a:r>
            <a:r>
              <a:rPr lang="en-US" sz="3600" dirty="0" err="1"/>
              <a:t>các</a:t>
            </a:r>
            <a:r>
              <a:rPr lang="en-US" sz="3600" dirty="0"/>
              <a:t> </a:t>
            </a:r>
            <a:r>
              <a:rPr lang="en-US" sz="3600" dirty="0" err="1"/>
              <a:t>nghệ</a:t>
            </a:r>
            <a:r>
              <a:rPr lang="en-US" sz="3600" dirty="0"/>
              <a:t> </a:t>
            </a:r>
            <a:r>
              <a:rPr lang="en-US" sz="3600" dirty="0" err="1"/>
              <a:t>nhân</a:t>
            </a:r>
            <a:r>
              <a:rPr lang="en-US" sz="3600" dirty="0"/>
              <a:t>, </a:t>
            </a:r>
            <a:r>
              <a:rPr lang="en-US" sz="3600" dirty="0" err="1"/>
              <a:t>danh</a:t>
            </a:r>
            <a:r>
              <a:rPr lang="en-US" sz="3600" dirty="0"/>
              <a:t> </a:t>
            </a:r>
            <a:r>
              <a:rPr lang="en-US" sz="3600" dirty="0" err="1"/>
              <a:t>nhân</a:t>
            </a:r>
            <a:r>
              <a:rPr lang="en-US" sz="3600" dirty="0"/>
              <a:t> </a:t>
            </a:r>
            <a:r>
              <a:rPr lang="en-US" sz="3600" dirty="0" err="1"/>
              <a:t>văn</a:t>
            </a:r>
            <a:r>
              <a:rPr lang="en-US" sz="3600" dirty="0"/>
              <a:t> </a:t>
            </a:r>
            <a:r>
              <a:rPr lang="en-US" sz="3600" dirty="0" err="1"/>
              <a:t>hóa</a:t>
            </a:r>
            <a:r>
              <a:rPr lang="en-US" sz="3600" dirty="0"/>
              <a:t>…)</a:t>
            </a:r>
          </a:p>
        </p:txBody>
      </p:sp>
      <p:sp>
        <p:nvSpPr>
          <p:cNvPr id="5" name="TextBox 4"/>
          <p:cNvSpPr txBox="1"/>
          <p:nvPr/>
        </p:nvSpPr>
        <p:spPr>
          <a:xfrm>
            <a:off x="2075334" y="4693674"/>
            <a:ext cx="7809876" cy="646331"/>
          </a:xfrm>
          <a:prstGeom prst="rect">
            <a:avLst/>
          </a:prstGeom>
          <a:noFill/>
        </p:spPr>
        <p:txBody>
          <a:bodyPr wrap="square" rtlCol="0">
            <a:spAutoFit/>
          </a:bodyPr>
          <a:lstStyle/>
          <a:p>
            <a:r>
              <a:rPr lang="en-US" sz="3600" dirty="0"/>
              <a:t>3. </a:t>
            </a:r>
            <a:r>
              <a:rPr lang="en-US" sz="3600" dirty="0" err="1"/>
              <a:t>Đọc</a:t>
            </a:r>
            <a:r>
              <a:rPr lang="en-US" sz="3600" dirty="0"/>
              <a:t> </a:t>
            </a:r>
            <a:r>
              <a:rPr lang="en-US" sz="3600" dirty="0" err="1"/>
              <a:t>trước</a:t>
            </a:r>
            <a:r>
              <a:rPr lang="en-US" sz="3600" dirty="0"/>
              <a:t> </a:t>
            </a:r>
            <a:r>
              <a:rPr lang="en-US" sz="3600" dirty="0" err="1"/>
              <a:t>và</a:t>
            </a:r>
            <a:r>
              <a:rPr lang="en-US" sz="3600" dirty="0"/>
              <a:t> </a:t>
            </a:r>
            <a:r>
              <a:rPr lang="en-US" sz="3600" dirty="0" err="1"/>
              <a:t>chuẩn</a:t>
            </a:r>
            <a:r>
              <a:rPr lang="en-US" sz="3600" dirty="0"/>
              <a:t> </a:t>
            </a:r>
            <a:r>
              <a:rPr lang="en-US" sz="3600" dirty="0" err="1"/>
              <a:t>bị</a:t>
            </a:r>
            <a:r>
              <a:rPr lang="en-US" sz="3600" dirty="0"/>
              <a:t> </a:t>
            </a:r>
            <a:r>
              <a:rPr lang="en-US" sz="3600" dirty="0" err="1"/>
              <a:t>bài</a:t>
            </a:r>
            <a:r>
              <a:rPr lang="en-US" sz="3600" dirty="0"/>
              <a:t> </a:t>
            </a:r>
            <a:r>
              <a:rPr lang="en-US" sz="3600" dirty="0" err="1"/>
              <a:t>cho</a:t>
            </a:r>
            <a:r>
              <a:rPr lang="en-US" sz="3600" dirty="0"/>
              <a:t> </a:t>
            </a:r>
            <a:r>
              <a:rPr lang="en-US" sz="3600" dirty="0" err="1"/>
              <a:t>tiết</a:t>
            </a:r>
            <a:r>
              <a:rPr lang="en-US" sz="3600" dirty="0"/>
              <a:t> </a:t>
            </a:r>
            <a:r>
              <a:rPr lang="en-US" sz="3600" dirty="0" err="1"/>
              <a:t>sau</a:t>
            </a:r>
            <a:endParaRPr lang="en-US" sz="3600" dirty="0"/>
          </a:p>
        </p:txBody>
      </p:sp>
    </p:spTree>
    <p:extLst>
      <p:ext uri="{BB962C8B-B14F-4D97-AF65-F5344CB8AC3E}">
        <p14:creationId xmlns:p14="http://schemas.microsoft.com/office/powerpoint/2010/main" val="2709884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2233151" y="2862404"/>
            <a:ext cx="8355301" cy="1754326"/>
          </a:xfrm>
          <a:prstGeom prst="rect">
            <a:avLst/>
          </a:prstGeom>
          <a:noFill/>
        </p:spPr>
        <p:txBody>
          <a:bodyPr wrap="none" lIns="91440" tIns="45720" rIns="91440" bIns="45720">
            <a:spAutoFit/>
          </a:bodyPr>
          <a:lstStyle/>
          <a:p>
            <a:pPr algn="ct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Cảm</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ơn</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thầy</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cô</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p>
          <a:p>
            <a:pPr algn="ct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và</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các</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em</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đã</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chú</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ý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lắng</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nghe</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1244039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768841" y="2578308"/>
            <a:ext cx="9084038" cy="2585323"/>
          </a:xfrm>
          <a:prstGeom prst="rect">
            <a:avLst/>
          </a:prstGeom>
          <a:noFill/>
        </p:spPr>
        <p:txBody>
          <a:bodyPr wrap="square" rtlCol="0">
            <a:spAutoFit/>
          </a:bodyPr>
          <a:lstStyle/>
          <a:p>
            <a:pPr algn="ctr"/>
            <a:r>
              <a:rPr lang="en-US" sz="5400" b="1" dirty="0"/>
              <a:t>BÀI 1:</a:t>
            </a:r>
          </a:p>
          <a:p>
            <a:pPr algn="ctr"/>
            <a:r>
              <a:rPr lang="en-US" sz="5400" b="1" dirty="0"/>
              <a:t>TỰ HÀO VỀ TRUYỀN THỐNG GIA ĐÌNH DÒNG HỌ</a:t>
            </a:r>
          </a:p>
        </p:txBody>
      </p:sp>
    </p:spTree>
    <p:extLst>
      <p:ext uri="{BB962C8B-B14F-4D97-AF65-F5344CB8AC3E}">
        <p14:creationId xmlns:p14="http://schemas.microsoft.com/office/powerpoint/2010/main" val="728315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146391" y="703820"/>
            <a:ext cx="5809283" cy="923330"/>
          </a:xfrm>
          <a:prstGeom prst="rect">
            <a:avLst/>
          </a:prstGeom>
          <a:noFill/>
        </p:spPr>
        <p:txBody>
          <a:bodyPr wrap="none" lIns="91440" tIns="45720" rIns="91440" bIns="45720">
            <a:spAutoFit/>
          </a:bodyPr>
          <a:lstStyle/>
          <a:p>
            <a:pPr algn="ctr"/>
            <a:r>
              <a:rPr lang="en-US" sz="5400" b="1" cap="none" spc="0" dirty="0">
                <a:ln w="0"/>
                <a:solidFill>
                  <a:schemeClr val="tx1"/>
                </a:solidFill>
              </a:rPr>
              <a:t>NỘI DUNG BÀI HỌC</a:t>
            </a:r>
          </a:p>
        </p:txBody>
      </p:sp>
      <p:sp>
        <p:nvSpPr>
          <p:cNvPr id="3" name="TextBox 2"/>
          <p:cNvSpPr txBox="1"/>
          <p:nvPr/>
        </p:nvSpPr>
        <p:spPr>
          <a:xfrm>
            <a:off x="1658914" y="1903752"/>
            <a:ext cx="8784236" cy="3416320"/>
          </a:xfrm>
          <a:prstGeom prst="rect">
            <a:avLst/>
          </a:prstGeom>
          <a:noFill/>
        </p:spPr>
        <p:txBody>
          <a:bodyPr wrap="square" rtlCol="0">
            <a:spAutoFit/>
          </a:bodyPr>
          <a:lstStyle/>
          <a:p>
            <a:r>
              <a:rPr lang="en-US" sz="3600" dirty="0"/>
              <a:t>1. </a:t>
            </a:r>
            <a:r>
              <a:rPr lang="en-US" sz="3600" dirty="0" err="1"/>
              <a:t>Truyền</a:t>
            </a:r>
            <a:r>
              <a:rPr lang="en-US" sz="3600" dirty="0"/>
              <a:t> </a:t>
            </a:r>
            <a:r>
              <a:rPr lang="en-US" sz="3600" dirty="0" err="1"/>
              <a:t>thống</a:t>
            </a:r>
            <a:r>
              <a:rPr lang="en-US" sz="3600" dirty="0"/>
              <a:t> </a:t>
            </a:r>
            <a:r>
              <a:rPr lang="en-US" sz="3600" dirty="0" err="1"/>
              <a:t>gia</a:t>
            </a:r>
            <a:r>
              <a:rPr lang="en-US" sz="3600" dirty="0"/>
              <a:t> </a:t>
            </a:r>
            <a:r>
              <a:rPr lang="en-US" sz="3600" dirty="0" err="1"/>
              <a:t>đình</a:t>
            </a:r>
            <a:r>
              <a:rPr lang="en-US" sz="3600" dirty="0"/>
              <a:t>, </a:t>
            </a:r>
            <a:r>
              <a:rPr lang="en-US" sz="3600" dirty="0" err="1"/>
              <a:t>dòng</a:t>
            </a:r>
            <a:r>
              <a:rPr lang="en-US" sz="3600" dirty="0"/>
              <a:t> </a:t>
            </a:r>
            <a:r>
              <a:rPr lang="en-US" sz="3600" dirty="0" err="1"/>
              <a:t>họ</a:t>
            </a:r>
            <a:endParaRPr lang="en-US" sz="3600" dirty="0"/>
          </a:p>
          <a:p>
            <a:endParaRPr lang="en-US" sz="3600" dirty="0"/>
          </a:p>
          <a:p>
            <a:r>
              <a:rPr lang="en-US" sz="3600" dirty="0"/>
              <a:t>2. Ý </a:t>
            </a:r>
            <a:r>
              <a:rPr lang="en-US" sz="3600" dirty="0" err="1"/>
              <a:t>nghĩa</a:t>
            </a:r>
            <a:r>
              <a:rPr lang="en-US" sz="3600" dirty="0"/>
              <a:t> </a:t>
            </a:r>
            <a:r>
              <a:rPr lang="en-US" sz="3600" dirty="0" err="1"/>
              <a:t>của</a:t>
            </a:r>
            <a:r>
              <a:rPr lang="en-US" sz="3600" dirty="0"/>
              <a:t> </a:t>
            </a:r>
            <a:r>
              <a:rPr lang="en-US" sz="3600" dirty="0" err="1"/>
              <a:t>truyền</a:t>
            </a:r>
            <a:r>
              <a:rPr lang="en-US" sz="3600" dirty="0"/>
              <a:t> </a:t>
            </a:r>
            <a:r>
              <a:rPr lang="en-US" sz="3600" dirty="0" err="1"/>
              <a:t>thống</a:t>
            </a:r>
            <a:r>
              <a:rPr lang="en-US" sz="3600" dirty="0"/>
              <a:t> </a:t>
            </a:r>
            <a:r>
              <a:rPr lang="en-US" sz="3600" dirty="0" err="1"/>
              <a:t>gia</a:t>
            </a:r>
            <a:r>
              <a:rPr lang="en-US" sz="3600" dirty="0"/>
              <a:t> </a:t>
            </a:r>
            <a:r>
              <a:rPr lang="en-US" sz="3600" dirty="0" err="1"/>
              <a:t>đình</a:t>
            </a:r>
            <a:r>
              <a:rPr lang="en-US" sz="3600" dirty="0"/>
              <a:t>, </a:t>
            </a:r>
            <a:r>
              <a:rPr lang="en-US" sz="3600" dirty="0" err="1"/>
              <a:t>dòng</a:t>
            </a:r>
            <a:r>
              <a:rPr lang="en-US" sz="3600" dirty="0"/>
              <a:t> </a:t>
            </a:r>
            <a:r>
              <a:rPr lang="en-US" sz="3600" dirty="0" err="1"/>
              <a:t>họ</a:t>
            </a:r>
            <a:endParaRPr lang="en-US" sz="3600" dirty="0"/>
          </a:p>
          <a:p>
            <a:endParaRPr lang="en-US" sz="3600" dirty="0"/>
          </a:p>
          <a:p>
            <a:r>
              <a:rPr lang="en-US" sz="3600" dirty="0"/>
              <a:t>3. </a:t>
            </a:r>
            <a:r>
              <a:rPr lang="en-US" sz="3600" dirty="0" err="1"/>
              <a:t>Giữ</a:t>
            </a:r>
            <a:r>
              <a:rPr lang="en-US" sz="3600" dirty="0"/>
              <a:t> </a:t>
            </a:r>
            <a:r>
              <a:rPr lang="en-US" sz="3600" dirty="0" err="1"/>
              <a:t>gìn</a:t>
            </a:r>
            <a:r>
              <a:rPr lang="en-US" sz="3600" dirty="0"/>
              <a:t> </a:t>
            </a:r>
            <a:r>
              <a:rPr lang="en-US" sz="3600" dirty="0" err="1"/>
              <a:t>và</a:t>
            </a:r>
            <a:r>
              <a:rPr lang="en-US" sz="3600" dirty="0"/>
              <a:t> </a:t>
            </a:r>
            <a:r>
              <a:rPr lang="en-US" sz="3600" dirty="0" err="1"/>
              <a:t>phát</a:t>
            </a:r>
            <a:r>
              <a:rPr lang="en-US" sz="3600" dirty="0"/>
              <a:t> </a:t>
            </a:r>
            <a:r>
              <a:rPr lang="en-US" sz="3600" dirty="0" err="1"/>
              <a:t>huy</a:t>
            </a:r>
            <a:r>
              <a:rPr lang="en-US" sz="3600" dirty="0"/>
              <a:t> </a:t>
            </a:r>
            <a:r>
              <a:rPr lang="en-US" sz="3600" dirty="0" err="1"/>
              <a:t>truyền</a:t>
            </a:r>
            <a:r>
              <a:rPr lang="en-US" sz="3600" dirty="0"/>
              <a:t> </a:t>
            </a:r>
            <a:r>
              <a:rPr lang="en-US" sz="3600" dirty="0" err="1"/>
              <a:t>thống</a:t>
            </a:r>
            <a:r>
              <a:rPr lang="en-US" sz="3600" dirty="0"/>
              <a:t> </a:t>
            </a:r>
            <a:r>
              <a:rPr lang="en-US" sz="3600" dirty="0" err="1"/>
              <a:t>của</a:t>
            </a:r>
            <a:r>
              <a:rPr lang="en-US" sz="3600" dirty="0"/>
              <a:t> </a:t>
            </a:r>
            <a:r>
              <a:rPr lang="en-US" sz="3600" dirty="0" err="1"/>
              <a:t>gia</a:t>
            </a:r>
            <a:r>
              <a:rPr lang="en-US" sz="3600" dirty="0"/>
              <a:t> </a:t>
            </a:r>
            <a:r>
              <a:rPr lang="en-US" sz="3600" dirty="0" err="1"/>
              <a:t>đình</a:t>
            </a:r>
            <a:r>
              <a:rPr lang="en-US" sz="3600" dirty="0"/>
              <a:t>, </a:t>
            </a:r>
            <a:r>
              <a:rPr lang="en-US" sz="3600" dirty="0" err="1"/>
              <a:t>dòng</a:t>
            </a:r>
            <a:r>
              <a:rPr lang="en-US" sz="3600" dirty="0"/>
              <a:t> </a:t>
            </a:r>
            <a:r>
              <a:rPr lang="en-US" sz="3600" dirty="0" err="1"/>
              <a:t>họ</a:t>
            </a:r>
            <a:endParaRPr lang="en-US" sz="3600" dirty="0"/>
          </a:p>
        </p:txBody>
      </p:sp>
    </p:spTree>
    <p:extLst>
      <p:ext uri="{BB962C8B-B14F-4D97-AF65-F5344CB8AC3E}">
        <p14:creationId xmlns:p14="http://schemas.microsoft.com/office/powerpoint/2010/main" val="133421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790948" y="2547611"/>
            <a:ext cx="6849952" cy="1862048"/>
          </a:xfrm>
          <a:prstGeom prst="rect">
            <a:avLst/>
          </a:prstGeom>
          <a:noFill/>
        </p:spPr>
        <p:txBody>
          <a:bodyPr wrap="none" lIns="91440" tIns="45720" rIns="91440" bIns="45720">
            <a:spAutoFit/>
          </a:bodyPr>
          <a:lstStyle/>
          <a:p>
            <a:pPr algn="ctr"/>
            <a:r>
              <a:rPr lang="en-US" sz="11500" b="0" cap="none" spc="0" dirty="0">
                <a:ln w="0"/>
                <a:solidFill>
                  <a:schemeClr val="tx1"/>
                </a:solidFill>
                <a:effectLst>
                  <a:outerShdw blurRad="38100" dist="19050" dir="2700000" algn="tl" rotWithShape="0">
                    <a:schemeClr val="dk1">
                      <a:alpha val="40000"/>
                    </a:schemeClr>
                  </a:outerShdw>
                </a:effectLst>
              </a:rPr>
              <a:t>KHÁM PHÁ</a:t>
            </a:r>
          </a:p>
        </p:txBody>
      </p:sp>
    </p:spTree>
    <p:extLst>
      <p:ext uri="{BB962C8B-B14F-4D97-AF65-F5344CB8AC3E}">
        <p14:creationId xmlns:p14="http://schemas.microsoft.com/office/powerpoint/2010/main" val="329953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944380" y="704537"/>
            <a:ext cx="5182829" cy="523220"/>
          </a:xfrm>
          <a:prstGeom prst="rect">
            <a:avLst/>
          </a:prstGeom>
          <a:noFill/>
        </p:spPr>
        <p:txBody>
          <a:bodyPr wrap="none" rtlCol="0">
            <a:spAutoFit/>
          </a:bodyPr>
          <a:lstStyle/>
          <a:p>
            <a:r>
              <a:rPr lang="en-US" sz="2800" b="1" dirty="0"/>
              <a:t>1. </a:t>
            </a:r>
            <a:r>
              <a:rPr lang="en-US" sz="2800" b="1" dirty="0" err="1"/>
              <a:t>Truyền</a:t>
            </a:r>
            <a:r>
              <a:rPr lang="en-US" sz="2800" b="1" dirty="0"/>
              <a:t> </a:t>
            </a:r>
            <a:r>
              <a:rPr lang="en-US" sz="2800" b="1" dirty="0" err="1"/>
              <a:t>thống</a:t>
            </a:r>
            <a:r>
              <a:rPr lang="en-US" sz="2800" b="1" dirty="0"/>
              <a:t> </a:t>
            </a:r>
            <a:r>
              <a:rPr lang="en-US" sz="2800" b="1" dirty="0" err="1"/>
              <a:t>gia</a:t>
            </a:r>
            <a:r>
              <a:rPr lang="en-US" sz="2800" b="1" dirty="0"/>
              <a:t> </a:t>
            </a:r>
            <a:r>
              <a:rPr lang="en-US" sz="2800" b="1" dirty="0" err="1"/>
              <a:t>đình</a:t>
            </a:r>
            <a:r>
              <a:rPr lang="en-US" sz="2800" b="1" dirty="0"/>
              <a:t>, </a:t>
            </a:r>
            <a:r>
              <a:rPr lang="en-US" sz="2800" b="1" dirty="0" err="1"/>
              <a:t>dòng</a:t>
            </a:r>
            <a:r>
              <a:rPr lang="en-US" sz="2800" b="1" dirty="0"/>
              <a:t> </a:t>
            </a:r>
            <a:r>
              <a:rPr lang="en-US" sz="2800" b="1" dirty="0" err="1"/>
              <a:t>họ</a:t>
            </a:r>
            <a:endParaRPr lang="en-US" sz="2800" b="1" dirty="0"/>
          </a:p>
        </p:txBody>
      </p:sp>
      <p:sp>
        <p:nvSpPr>
          <p:cNvPr id="4" name="Rectangle 3"/>
          <p:cNvSpPr/>
          <p:nvPr/>
        </p:nvSpPr>
        <p:spPr>
          <a:xfrm>
            <a:off x="1648918" y="1371839"/>
            <a:ext cx="8499424" cy="4832092"/>
          </a:xfrm>
          <a:prstGeom prst="rect">
            <a:avLst/>
          </a:prstGeom>
        </p:spPr>
        <p:txBody>
          <a:bodyPr wrap="square">
            <a:spAutoFit/>
          </a:bodyPr>
          <a:lstStyle/>
          <a:p>
            <a:pPr algn="ctr"/>
            <a:r>
              <a:rPr lang="vi-VN" sz="2800" dirty="0">
                <a:solidFill>
                  <a:srgbClr val="000000"/>
                </a:solidFill>
                <a:latin typeface="Open Sans"/>
              </a:rPr>
              <a:t>Dòng họ Đặng ở Sơn La </a:t>
            </a:r>
            <a:endParaRPr lang="en-US" sz="2800" dirty="0">
              <a:solidFill>
                <a:srgbClr val="000000"/>
              </a:solidFill>
              <a:latin typeface="Open Sans"/>
            </a:endParaRPr>
          </a:p>
          <a:p>
            <a:r>
              <a:rPr lang="en-US" sz="2800" dirty="0">
                <a:solidFill>
                  <a:srgbClr val="000000"/>
                </a:solidFill>
                <a:latin typeface="Open Sans"/>
              </a:rPr>
              <a:t>L</a:t>
            </a:r>
            <a:r>
              <a:rPr lang="vi-VN" sz="2800" dirty="0">
                <a:solidFill>
                  <a:srgbClr val="000000"/>
                </a:solidFill>
                <a:latin typeface="Open Sans"/>
              </a:rPr>
              <a:t>à dòng họ có truyền thống hiếu học. Qua nhiều thế hệ, các gia đình trong dòng họ luôn quan tâm, chăm lo việc học hành của con em mình. Trẻ em đến tuổi đều được tới trường, nhiều em đạt thành tích cao trong học tập. </a:t>
            </a:r>
            <a:endParaRPr lang="en-US" sz="2800" dirty="0">
              <a:solidFill>
                <a:srgbClr val="000000"/>
              </a:solidFill>
              <a:latin typeface="Open Sans"/>
            </a:endParaRPr>
          </a:p>
          <a:p>
            <a:r>
              <a:rPr lang="vi-VN" sz="2800" dirty="0">
                <a:solidFill>
                  <a:srgbClr val="000000"/>
                </a:solidFill>
                <a:latin typeface="Open Sans"/>
              </a:rPr>
              <a:t>Nhiều thành viên trong dòng họ đã trưởng thành, là cán bộ có đóng góp tích cực trong việc xây dựng và bảo vệ quê hương, đất nước. Con cháu trong dòng họ luôn tự hào và không ngừng phát huy truyền gia đình, dòng họ hiếu học.</a:t>
            </a:r>
            <a:endParaRPr lang="en-US" sz="2800" dirty="0"/>
          </a:p>
        </p:txBody>
      </p:sp>
    </p:spTree>
    <p:extLst>
      <p:ext uri="{BB962C8B-B14F-4D97-AF65-F5344CB8AC3E}">
        <p14:creationId xmlns:p14="http://schemas.microsoft.com/office/powerpoint/2010/main" val="1193588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barn(inVertical)">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barn(inVertical)">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barn(inVertical)">
                                      <p:cBhvr>
                                        <p:cTn id="24"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973042" y="149902"/>
            <a:ext cx="3611053" cy="1200329"/>
          </a:xfrm>
          <a:prstGeom prst="rect">
            <a:avLst/>
          </a:prstGeom>
          <a:noFill/>
        </p:spPr>
        <p:txBody>
          <a:bodyPr wrap="none" rtlCol="0">
            <a:spAutoFit/>
          </a:bodyPr>
          <a:lstStyle/>
          <a:p>
            <a:pPr algn="ctr"/>
            <a:r>
              <a:rPr lang="en-US" sz="3600" dirty="0" err="1"/>
              <a:t>Phiếu</a:t>
            </a:r>
            <a:r>
              <a:rPr lang="en-US" sz="3600" dirty="0"/>
              <a:t> </a:t>
            </a:r>
            <a:r>
              <a:rPr lang="en-US" sz="3600" dirty="0" err="1"/>
              <a:t>học</a:t>
            </a:r>
            <a:r>
              <a:rPr lang="en-US" sz="3600" dirty="0"/>
              <a:t> </a:t>
            </a:r>
            <a:r>
              <a:rPr lang="en-US" sz="3600" dirty="0" err="1"/>
              <a:t>tâp</a:t>
            </a:r>
            <a:r>
              <a:rPr lang="en-US" sz="3600" dirty="0"/>
              <a:t> </a:t>
            </a:r>
            <a:r>
              <a:rPr lang="en-US" sz="3600" dirty="0" err="1"/>
              <a:t>số</a:t>
            </a:r>
            <a:r>
              <a:rPr lang="en-US" sz="3600" dirty="0"/>
              <a:t> 1</a:t>
            </a:r>
          </a:p>
          <a:p>
            <a:pPr algn="ctr"/>
            <a:r>
              <a:rPr lang="en-US" sz="3600" dirty="0" err="1"/>
              <a:t>Thảo</a:t>
            </a:r>
            <a:r>
              <a:rPr lang="en-US" sz="3600" dirty="0"/>
              <a:t> </a:t>
            </a:r>
            <a:r>
              <a:rPr lang="en-US" sz="3600" dirty="0" err="1"/>
              <a:t>luận</a:t>
            </a:r>
            <a:r>
              <a:rPr lang="en-US" sz="3600" dirty="0"/>
              <a:t> </a:t>
            </a:r>
            <a:r>
              <a:rPr lang="en-US" sz="3600" dirty="0" err="1"/>
              <a:t>nhóm</a:t>
            </a:r>
            <a:endParaRPr lang="en-US" sz="3600" dirty="0"/>
          </a:p>
        </p:txBody>
      </p:sp>
      <p:sp>
        <p:nvSpPr>
          <p:cNvPr id="3" name="Rectangle 2"/>
          <p:cNvSpPr/>
          <p:nvPr/>
        </p:nvSpPr>
        <p:spPr>
          <a:xfrm>
            <a:off x="2103619" y="1350231"/>
            <a:ext cx="7969771" cy="2677656"/>
          </a:xfrm>
          <a:prstGeom prst="rect">
            <a:avLst/>
          </a:prstGeom>
        </p:spPr>
        <p:txBody>
          <a:bodyPr wrap="square">
            <a:spAutoFit/>
          </a:bodyPr>
          <a:lstStyle/>
          <a:p>
            <a:r>
              <a:rPr lang="en-US" sz="2800" dirty="0" err="1">
                <a:solidFill>
                  <a:srgbClr val="000000"/>
                </a:solidFill>
                <a:latin typeface="Open Sans"/>
              </a:rPr>
              <a:t>Câu</a:t>
            </a:r>
            <a:r>
              <a:rPr lang="en-US" sz="2800" dirty="0">
                <a:solidFill>
                  <a:srgbClr val="000000"/>
                </a:solidFill>
                <a:latin typeface="Open Sans"/>
              </a:rPr>
              <a:t> 1: </a:t>
            </a:r>
            <a:r>
              <a:rPr lang="vi-VN" sz="2800" dirty="0">
                <a:solidFill>
                  <a:srgbClr val="000000"/>
                </a:solidFill>
                <a:latin typeface="Open Sans"/>
              </a:rPr>
              <a:t>Dòng họ Đặng ở Sơn La có truyền thống gì? Em hãy suy nghĩ gì về truyền thống ấy?</a:t>
            </a:r>
            <a:endParaRPr lang="en-US" sz="2800" dirty="0">
              <a:solidFill>
                <a:srgbClr val="000000"/>
              </a:solidFill>
              <a:latin typeface="Open Sans"/>
            </a:endParaRPr>
          </a:p>
          <a:p>
            <a:r>
              <a:rPr lang="en-US" sz="2800" dirty="0">
                <a:solidFill>
                  <a:srgbClr val="000000"/>
                </a:solidFill>
                <a:latin typeface="Open Sans"/>
              </a:rPr>
              <a:t>………………………………………………………………………………………………………………………………………………………………………………………………………………………………</a:t>
            </a:r>
            <a:endParaRPr lang="en-US" sz="2800" dirty="0">
              <a:latin typeface="Open Sans"/>
            </a:endParaRPr>
          </a:p>
        </p:txBody>
      </p:sp>
      <p:sp>
        <p:nvSpPr>
          <p:cNvPr id="4" name="Rectangle 3"/>
          <p:cNvSpPr/>
          <p:nvPr/>
        </p:nvSpPr>
        <p:spPr>
          <a:xfrm>
            <a:off x="2208550" y="4027887"/>
            <a:ext cx="7969771" cy="2246769"/>
          </a:xfrm>
          <a:prstGeom prst="rect">
            <a:avLst/>
          </a:prstGeom>
        </p:spPr>
        <p:txBody>
          <a:bodyPr wrap="square">
            <a:spAutoFit/>
          </a:bodyPr>
          <a:lstStyle/>
          <a:p>
            <a:r>
              <a:rPr lang="en-US" sz="2800" dirty="0" err="1">
                <a:solidFill>
                  <a:srgbClr val="000000"/>
                </a:solidFill>
                <a:latin typeface="Open Sans"/>
              </a:rPr>
              <a:t>Câu</a:t>
            </a:r>
            <a:r>
              <a:rPr lang="en-US" sz="2800" dirty="0">
                <a:solidFill>
                  <a:srgbClr val="000000"/>
                </a:solidFill>
                <a:latin typeface="Open Sans"/>
              </a:rPr>
              <a:t> 2: </a:t>
            </a:r>
            <a:r>
              <a:rPr lang="vi-VN" sz="2800" dirty="0">
                <a:solidFill>
                  <a:srgbClr val="000000"/>
                </a:solidFill>
                <a:latin typeface="Open Sans"/>
              </a:rPr>
              <a:t>Hãy kể tên các truyền thống gia đình, dòng họ mà em biết?</a:t>
            </a:r>
            <a:endParaRPr lang="en-US" sz="2800" dirty="0">
              <a:solidFill>
                <a:srgbClr val="000000"/>
              </a:solidFill>
              <a:latin typeface="Open Sans"/>
            </a:endParaRPr>
          </a:p>
          <a:p>
            <a:r>
              <a:rPr lang="en-US" sz="2800" dirty="0">
                <a:solidFill>
                  <a:srgbClr val="000000"/>
                </a:solidFill>
                <a:latin typeface="Open Sans"/>
              </a:rPr>
              <a:t>………………………………………………………………………………………………………………………………………………………………………</a:t>
            </a:r>
            <a:endParaRPr lang="en-US" sz="2800" dirty="0">
              <a:latin typeface="Open Sans"/>
            </a:endParaRPr>
          </a:p>
        </p:txBody>
      </p:sp>
    </p:spTree>
    <p:extLst>
      <p:ext uri="{BB962C8B-B14F-4D97-AF65-F5344CB8AC3E}">
        <p14:creationId xmlns:p14="http://schemas.microsoft.com/office/powerpoint/2010/main" val="2849031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ounded Rectangular Callout 1"/>
          <p:cNvSpPr/>
          <p:nvPr/>
        </p:nvSpPr>
        <p:spPr>
          <a:xfrm>
            <a:off x="644576" y="2203554"/>
            <a:ext cx="3567659" cy="2713219"/>
          </a:xfrm>
          <a:prstGeom prst="wedgeRoundRectCallout">
            <a:avLst>
              <a:gd name="adj1" fmla="val 41352"/>
              <a:gd name="adj2" fmla="val 72445"/>
              <a:gd name="adj3" fmla="val 16667"/>
            </a:avLst>
          </a:prstGeom>
          <a:solidFill>
            <a:schemeClr val="bg1"/>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r>
              <a:rPr lang="en-US" sz="3200" dirty="0" err="1">
                <a:solidFill>
                  <a:schemeClr val="tx1"/>
                </a:solidFill>
              </a:rPr>
              <a:t>hiếu</a:t>
            </a:r>
            <a:r>
              <a:rPr lang="en-US" sz="3200" dirty="0">
                <a:solidFill>
                  <a:schemeClr val="tx1"/>
                </a:solidFill>
              </a:rPr>
              <a:t> </a:t>
            </a:r>
            <a:r>
              <a:rPr lang="en-US" sz="3200" dirty="0" err="1">
                <a:solidFill>
                  <a:schemeClr val="tx1"/>
                </a:solidFill>
              </a:rPr>
              <a:t>học</a:t>
            </a:r>
            <a:r>
              <a:rPr lang="en-US" sz="3200" dirty="0">
                <a:solidFill>
                  <a:schemeClr val="tx1"/>
                </a:solidFill>
              </a:rPr>
              <a:t>, </a:t>
            </a: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r>
              <a:rPr lang="en-US" sz="3200" dirty="0" err="1">
                <a:solidFill>
                  <a:schemeClr val="tx1"/>
                </a:solidFill>
              </a:rPr>
              <a:t>yêu</a:t>
            </a:r>
            <a:r>
              <a:rPr lang="en-US" sz="3200" dirty="0">
                <a:solidFill>
                  <a:schemeClr val="tx1"/>
                </a:solidFill>
              </a:rPr>
              <a:t> </a:t>
            </a:r>
            <a:r>
              <a:rPr lang="en-US" sz="3200" dirty="0" err="1">
                <a:solidFill>
                  <a:schemeClr val="tx1"/>
                </a:solidFill>
              </a:rPr>
              <a:t>quê</a:t>
            </a:r>
            <a:r>
              <a:rPr lang="en-US" sz="3200" dirty="0">
                <a:solidFill>
                  <a:schemeClr val="tx1"/>
                </a:solidFill>
              </a:rPr>
              <a:t> </a:t>
            </a:r>
            <a:r>
              <a:rPr lang="en-US" sz="3200" dirty="0" err="1">
                <a:solidFill>
                  <a:schemeClr val="tx1"/>
                </a:solidFill>
              </a:rPr>
              <a:t>hương</a:t>
            </a:r>
            <a:r>
              <a:rPr lang="en-US" sz="3200" dirty="0">
                <a:solidFill>
                  <a:schemeClr val="tx1"/>
                </a:solidFill>
              </a:rPr>
              <a:t>, </a:t>
            </a:r>
            <a:r>
              <a:rPr lang="en-US" sz="3200" dirty="0" err="1">
                <a:solidFill>
                  <a:schemeClr val="tx1"/>
                </a:solidFill>
              </a:rPr>
              <a:t>đất</a:t>
            </a:r>
            <a:r>
              <a:rPr lang="en-US" sz="3200" dirty="0">
                <a:solidFill>
                  <a:schemeClr val="tx1"/>
                </a:solidFill>
              </a:rPr>
              <a:t> </a:t>
            </a:r>
            <a:r>
              <a:rPr lang="en-US" sz="3200" dirty="0" err="1">
                <a:solidFill>
                  <a:schemeClr val="tx1"/>
                </a:solidFill>
              </a:rPr>
              <a:t>nước</a:t>
            </a:r>
            <a:endParaRPr lang="en-US" sz="3200" dirty="0">
              <a:solidFill>
                <a:schemeClr val="tx1"/>
              </a:solidFill>
            </a:endParaRPr>
          </a:p>
        </p:txBody>
      </p:sp>
      <p:sp>
        <p:nvSpPr>
          <p:cNvPr id="3" name="TextBox 2"/>
          <p:cNvSpPr txBox="1"/>
          <p:nvPr/>
        </p:nvSpPr>
        <p:spPr>
          <a:xfrm>
            <a:off x="1618937" y="1495668"/>
            <a:ext cx="1348446" cy="707886"/>
          </a:xfrm>
          <a:prstGeom prst="rect">
            <a:avLst/>
          </a:prstGeom>
          <a:noFill/>
        </p:spPr>
        <p:txBody>
          <a:bodyPr wrap="none" rtlCol="0">
            <a:spAutoFit/>
          </a:bodyPr>
          <a:lstStyle/>
          <a:p>
            <a:r>
              <a:rPr lang="en-US" sz="4000" b="1" dirty="0" err="1"/>
              <a:t>Câu</a:t>
            </a:r>
            <a:r>
              <a:rPr lang="en-US" sz="4000" b="1" dirty="0"/>
              <a:t> 1</a:t>
            </a:r>
          </a:p>
        </p:txBody>
      </p:sp>
      <p:sp>
        <p:nvSpPr>
          <p:cNvPr id="4" name="Rounded Rectangular Callout 3"/>
          <p:cNvSpPr/>
          <p:nvPr/>
        </p:nvSpPr>
        <p:spPr>
          <a:xfrm>
            <a:off x="5908621" y="2203554"/>
            <a:ext cx="4749385" cy="3327816"/>
          </a:xfrm>
          <a:prstGeom prst="wedgeRoundRectCallout">
            <a:avLst>
              <a:gd name="adj1" fmla="val -36371"/>
              <a:gd name="adj2" fmla="val 65501"/>
              <a:gd name="adj3" fmla="val 16667"/>
            </a:avLst>
          </a:prstGeom>
          <a:solidFill>
            <a:schemeClr val="bg1"/>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r>
              <a:rPr lang="en-US" sz="3200" dirty="0" err="1">
                <a:solidFill>
                  <a:schemeClr val="tx1"/>
                </a:solidFill>
              </a:rPr>
              <a:t>yêu</a:t>
            </a:r>
            <a:r>
              <a:rPr lang="en-US" sz="3200" dirty="0">
                <a:solidFill>
                  <a:schemeClr val="tx1"/>
                </a:solidFill>
              </a:rPr>
              <a:t> </a:t>
            </a:r>
            <a:r>
              <a:rPr lang="en-US" sz="3200" dirty="0" err="1">
                <a:solidFill>
                  <a:schemeClr val="tx1"/>
                </a:solidFill>
              </a:rPr>
              <a:t>nước</a:t>
            </a:r>
            <a:r>
              <a:rPr lang="en-US" sz="3200" dirty="0">
                <a:solidFill>
                  <a:schemeClr val="tx1"/>
                </a:solidFill>
              </a:rPr>
              <a:t>, </a:t>
            </a: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r>
              <a:rPr lang="en-US" sz="3200" dirty="0" err="1">
                <a:solidFill>
                  <a:schemeClr val="tx1"/>
                </a:solidFill>
              </a:rPr>
              <a:t>cách</a:t>
            </a:r>
            <a:r>
              <a:rPr lang="en-US" sz="3200" dirty="0">
                <a:solidFill>
                  <a:schemeClr val="tx1"/>
                </a:solidFill>
              </a:rPr>
              <a:t> </a:t>
            </a:r>
            <a:r>
              <a:rPr lang="en-US" sz="3200" dirty="0" err="1">
                <a:solidFill>
                  <a:schemeClr val="tx1"/>
                </a:solidFill>
              </a:rPr>
              <a:t>mạng</a:t>
            </a:r>
            <a:r>
              <a:rPr lang="en-US" sz="3200" dirty="0">
                <a:solidFill>
                  <a:schemeClr val="tx1"/>
                </a:solidFill>
              </a:rPr>
              <a:t>, </a:t>
            </a: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r>
              <a:rPr lang="en-US" sz="3200" dirty="0" err="1">
                <a:solidFill>
                  <a:schemeClr val="tx1"/>
                </a:solidFill>
              </a:rPr>
              <a:t>yêu</a:t>
            </a:r>
            <a:r>
              <a:rPr lang="en-US" sz="3200" dirty="0">
                <a:solidFill>
                  <a:schemeClr val="tx1"/>
                </a:solidFill>
              </a:rPr>
              <a:t> </a:t>
            </a:r>
            <a:r>
              <a:rPr lang="en-US" sz="3200" dirty="0" err="1">
                <a:solidFill>
                  <a:schemeClr val="tx1"/>
                </a:solidFill>
              </a:rPr>
              <a:t>thương</a:t>
            </a:r>
            <a:r>
              <a:rPr lang="en-US" sz="3200" dirty="0">
                <a:solidFill>
                  <a:schemeClr val="tx1"/>
                </a:solidFill>
              </a:rPr>
              <a:t> con </a:t>
            </a:r>
            <a:r>
              <a:rPr lang="en-US" sz="3200" dirty="0" err="1">
                <a:solidFill>
                  <a:schemeClr val="tx1"/>
                </a:solidFill>
              </a:rPr>
              <a:t>người</a:t>
            </a:r>
            <a:r>
              <a:rPr lang="en-US" sz="3200" dirty="0">
                <a:solidFill>
                  <a:schemeClr val="tx1"/>
                </a:solidFill>
              </a:rPr>
              <a:t>, </a:t>
            </a: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r>
              <a:rPr lang="en-US" sz="3200" dirty="0" err="1">
                <a:solidFill>
                  <a:schemeClr val="tx1"/>
                </a:solidFill>
              </a:rPr>
              <a:t>cần</a:t>
            </a:r>
            <a:r>
              <a:rPr lang="en-US" sz="3200" dirty="0">
                <a:solidFill>
                  <a:schemeClr val="tx1"/>
                </a:solidFill>
              </a:rPr>
              <a:t> </a:t>
            </a:r>
            <a:r>
              <a:rPr lang="en-US" sz="3200" dirty="0" err="1">
                <a:solidFill>
                  <a:schemeClr val="tx1"/>
                </a:solidFill>
              </a:rPr>
              <a:t>cù</a:t>
            </a:r>
            <a:r>
              <a:rPr lang="en-US" sz="3200" dirty="0">
                <a:solidFill>
                  <a:schemeClr val="tx1"/>
                </a:solidFill>
              </a:rPr>
              <a:t> </a:t>
            </a:r>
            <a:r>
              <a:rPr lang="en-US" sz="3200" dirty="0" err="1">
                <a:solidFill>
                  <a:schemeClr val="tx1"/>
                </a:solidFill>
              </a:rPr>
              <a:t>lao</a:t>
            </a:r>
            <a:r>
              <a:rPr lang="en-US" sz="3200" dirty="0">
                <a:solidFill>
                  <a:schemeClr val="tx1"/>
                </a:solidFill>
              </a:rPr>
              <a:t> </a:t>
            </a:r>
            <a:r>
              <a:rPr lang="en-US" sz="3200" dirty="0" err="1">
                <a:solidFill>
                  <a:schemeClr val="tx1"/>
                </a:solidFill>
              </a:rPr>
              <a:t>động</a:t>
            </a:r>
            <a:r>
              <a:rPr lang="en-US" sz="3200" dirty="0">
                <a:solidFill>
                  <a:schemeClr val="tx1"/>
                </a:solidFill>
              </a:rPr>
              <a:t>, </a:t>
            </a:r>
            <a:r>
              <a:rPr lang="en-US" sz="3200" dirty="0" err="1">
                <a:solidFill>
                  <a:schemeClr val="tx1"/>
                </a:solidFill>
              </a:rPr>
              <a:t>nghề</a:t>
            </a:r>
            <a:r>
              <a:rPr lang="en-US" sz="3200" dirty="0">
                <a:solidFill>
                  <a:schemeClr val="tx1"/>
                </a:solidFill>
              </a:rPr>
              <a:t> </a:t>
            </a:r>
            <a:r>
              <a:rPr lang="en-US" sz="3200" dirty="0" err="1">
                <a:solidFill>
                  <a:schemeClr val="tx1"/>
                </a:solidFill>
              </a:rPr>
              <a:t>truyền</a:t>
            </a:r>
            <a:r>
              <a:rPr lang="en-US" sz="3200" dirty="0">
                <a:solidFill>
                  <a:schemeClr val="tx1"/>
                </a:solidFill>
              </a:rPr>
              <a:t> </a:t>
            </a:r>
            <a:r>
              <a:rPr lang="en-US" sz="3200" dirty="0" err="1">
                <a:solidFill>
                  <a:schemeClr val="tx1"/>
                </a:solidFill>
              </a:rPr>
              <a:t>thống</a:t>
            </a:r>
            <a:r>
              <a:rPr lang="en-US" sz="3200" dirty="0">
                <a:solidFill>
                  <a:schemeClr val="tx1"/>
                </a:solidFill>
              </a:rPr>
              <a:t> ….</a:t>
            </a:r>
          </a:p>
        </p:txBody>
      </p:sp>
      <p:sp>
        <p:nvSpPr>
          <p:cNvPr id="5" name="TextBox 4"/>
          <p:cNvSpPr txBox="1"/>
          <p:nvPr/>
        </p:nvSpPr>
        <p:spPr>
          <a:xfrm>
            <a:off x="7377658" y="1495668"/>
            <a:ext cx="1348446" cy="707886"/>
          </a:xfrm>
          <a:prstGeom prst="rect">
            <a:avLst/>
          </a:prstGeom>
          <a:noFill/>
        </p:spPr>
        <p:txBody>
          <a:bodyPr wrap="none" rtlCol="0">
            <a:spAutoFit/>
          </a:bodyPr>
          <a:lstStyle/>
          <a:p>
            <a:r>
              <a:rPr lang="en-US" sz="4000" b="1" dirty="0" err="1"/>
              <a:t>Câu</a:t>
            </a:r>
            <a:r>
              <a:rPr lang="en-US" sz="4000" b="1" dirty="0"/>
              <a:t> 2</a:t>
            </a:r>
          </a:p>
        </p:txBody>
      </p:sp>
    </p:spTree>
    <p:extLst>
      <p:ext uri="{BB962C8B-B14F-4D97-AF65-F5344CB8AC3E}">
        <p14:creationId xmlns:p14="http://schemas.microsoft.com/office/powerpoint/2010/main" val="87604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894</TotalTime>
  <Words>2545</Words>
  <Application>Microsoft Office PowerPoint</Application>
  <PresentationFormat>Widescreen</PresentationFormat>
  <Paragraphs>178</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Arial</vt:lpstr>
      <vt:lpstr>Calibri</vt:lpstr>
      <vt:lpstr>Calibri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27</cp:revision>
  <dcterms:created xsi:type="dcterms:W3CDTF">2024-04-19T07:12:35Z</dcterms:created>
  <dcterms:modified xsi:type="dcterms:W3CDTF">2025-10-07T08:28:53Z</dcterms:modified>
</cp:coreProperties>
</file>