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62" r:id="rId5"/>
    <p:sldId id="514" r:id="rId6"/>
    <p:sldId id="267" r:id="rId7"/>
    <p:sldId id="299" r:id="rId8"/>
    <p:sldId id="512" r:id="rId9"/>
    <p:sldId id="511" r:id="rId10"/>
    <p:sldId id="513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261" r:id="rId19"/>
    <p:sldId id="264" r:id="rId20"/>
    <p:sldId id="307" r:id="rId21"/>
    <p:sldId id="260" r:id="rId22"/>
    <p:sldId id="507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5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26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30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79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19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69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4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26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86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66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1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51164" y="817418"/>
            <a:ext cx="10889672" cy="14824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5249"/>
          </a:xfrm>
          <a:gradFill flip="none" rotWithShape="1">
            <a:gsLst>
              <a:gs pos="0">
                <a:srgbClr val="00B050"/>
              </a:gs>
              <a:gs pos="55000">
                <a:schemeClr val="accent2">
                  <a:lumMod val="75000"/>
                </a:schemeClr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1164" y="3042113"/>
            <a:ext cx="4932218" cy="21110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382" y="2442024"/>
            <a:ext cx="5957454" cy="39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/>
        </p:nvGraphicFramePr>
        <p:xfrm>
          <a:off x="84841" y="138683"/>
          <a:ext cx="11792932" cy="6719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val="3916320840"/>
                    </a:ext>
                  </a:extLst>
                </a:gridCol>
              </a:tblGrid>
              <a:tr h="122169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806181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135069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7127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802945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813736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074137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4980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00659686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473471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73" y="96323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/>
        </p:nvGraphicFramePr>
        <p:xfrm>
          <a:off x="0" y="61130"/>
          <a:ext cx="12122869" cy="6827520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64454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4109723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448692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430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740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10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90907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52825"/>
              </p:ext>
            </p:extLst>
          </p:nvPr>
        </p:nvGraphicFramePr>
        <p:xfrm>
          <a:off x="113122" y="44275"/>
          <a:ext cx="12078879" cy="664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148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4394079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221625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166218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6639411"/>
                  </a:ext>
                </a:extLst>
              </a:tr>
              <a:tr h="277031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3985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83673"/>
              </p:ext>
            </p:extLst>
          </p:nvPr>
        </p:nvGraphicFramePr>
        <p:xfrm>
          <a:off x="75414" y="54099"/>
          <a:ext cx="12000322" cy="659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201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4683830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5096291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38047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230079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4475744"/>
                  </a:ext>
                </a:extLst>
              </a:tr>
              <a:tr h="277854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2215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79997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Mỗi cơ quan, hệ cơ quan có một vai trò nhất định và có mối liên quan chặt chẽ với các cơ quan, hệ cơ quan khác.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Nội dung phiếu học tập số 1.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73CF5C-86C4-44AD-9D4D-B6012901F340}"/>
              </a:ext>
            </a:extLst>
          </p:cNvPr>
          <p:cNvGraphicFramePr>
            <a:graphicFrameLocks noGrp="1"/>
          </p:cNvGraphicFramePr>
          <p:nvPr/>
        </p:nvGraphicFramePr>
        <p:xfrm>
          <a:off x="0" y="49100"/>
          <a:ext cx="12094588" cy="67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252">
                  <a:extLst>
                    <a:ext uri="{9D8B030D-6E8A-4147-A177-3AD203B41FA5}">
                      <a16:colId xmlns:a16="http://schemas.microsoft.com/office/drawing/2014/main" val="600667529"/>
                    </a:ext>
                  </a:extLst>
                </a:gridCol>
                <a:gridCol w="5252013">
                  <a:extLst>
                    <a:ext uri="{9D8B030D-6E8A-4147-A177-3AD203B41FA5}">
                      <a16:colId xmlns:a16="http://schemas.microsoft.com/office/drawing/2014/main" val="3639101731"/>
                    </a:ext>
                  </a:extLst>
                </a:gridCol>
                <a:gridCol w="5136323">
                  <a:extLst>
                    <a:ext uri="{9D8B030D-6E8A-4147-A177-3AD203B41FA5}">
                      <a16:colId xmlns:a16="http://schemas.microsoft.com/office/drawing/2014/main" val="2373053621"/>
                    </a:ext>
                  </a:extLst>
                </a:gridCol>
              </a:tblGrid>
              <a:tr h="48089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73880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2212921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16764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13245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23541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2792052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021102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6095654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256824"/>
                  </a:ext>
                </a:extLst>
              </a:tr>
              <a:tr h="73737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668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7716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23194"/>
              </p:ext>
            </p:extLst>
          </p:nvPr>
        </p:nvGraphicFramePr>
        <p:xfrm>
          <a:off x="685800" y="500063"/>
          <a:ext cx="10901363" cy="6115050"/>
        </p:xfrm>
        <a:graphic>
          <a:graphicData uri="http://schemas.openxmlformats.org/drawingml/2006/table">
            <a:tbl>
              <a:tblPr bandRow="1"/>
              <a:tblGrid>
                <a:gridCol w="2049120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3991311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4860932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vận 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Cơ, xương, khớp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hình cơ thể, bảo vệ nội quan, giúp cơ thể cử động và di chuyển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tuần hoàn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và mạch máu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hô hấp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dẫn khí (mũi, họng, thanh quản, khí quản, phế quản) và hai lá phổi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lấy khí oxygen từ môi trường và thải khí carbon dioxide ra khỏi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bài tiết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Phổi, thận, da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các chất thải có hại cho cơ thể từ máu và thải ra môi trường.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01731"/>
              </p:ext>
            </p:extLst>
          </p:nvPr>
        </p:nvGraphicFramePr>
        <p:xfrm>
          <a:off x="642938" y="442913"/>
          <a:ext cx="10801350" cy="6236642"/>
        </p:xfrm>
        <a:graphic>
          <a:graphicData uri="http://schemas.openxmlformats.org/drawingml/2006/table">
            <a:tbl>
              <a:tblPr bandRow="1"/>
              <a:tblGrid>
                <a:gridCol w="2030321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3954693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4816336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Não, tủy sống, dây thần kinh, hạch thần kinh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giác, thính giác,…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nhận biết được các vật và thu nhận âm thanh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yên, tuyến giáp, tuyến tụy, tuyến trên thận, tuyến sinh dục,…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nam: tinh hoàn, ống dẫn tinh, túi tinh, dương vật,…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sinh sản, duy trì nòi giống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67586" y="1209056"/>
            <a:ext cx="12056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HS vẽ sơ đồ tư duy khái quát về cơ thể người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802506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241EE2AE-4F63-95B7-B993-E29356A69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1712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300038"/>
            <a:ext cx="111442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1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D2648-DEAD-FCB2-65A2-52DC9D1419C1}"/>
              </a:ext>
            </a:extLst>
          </p:cNvPr>
          <p:cNvSpPr txBox="1"/>
          <p:nvPr/>
        </p:nvSpPr>
        <p:spPr>
          <a:xfrm>
            <a:off x="189186" y="87552"/>
            <a:ext cx="343688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cũng có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vậy những đặc điểm chung đó là gì?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 1: Khoanh tròn vào đáp án đúng trước ý trả lời đúng trong câu sau: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D4BD-AA9F-638C-5803-94C199124030}"/>
              </a:ext>
            </a:extLst>
          </p:cNvPr>
          <p:cNvSpPr txBox="1"/>
          <p:nvPr/>
        </p:nvSpPr>
        <p:spPr>
          <a:xfrm>
            <a:off x="0" y="885391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Câu 1.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Thanh quản là một bộ phận của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Hệ hô hấp	B. Hệ tiêu hóa	C. Hệ bài tiết                 D. Hệ sinh dục</a:t>
            </a:r>
          </a:p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Câu 2.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Các cơ quan trong hệ hô hấp là</a:t>
            </a:r>
          </a:p>
          <a:p>
            <a:pPr marL="514350" indent="-514350">
              <a:buAutoNum type="alphaUcPeriod"/>
            </a:pP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Phổi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và thực quản.	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</a:p>
          <a:p>
            <a:pPr marL="514350" indent="-514350">
              <a:buAutoNum type="alphaUcPeriod"/>
            </a:pP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dẫn khí và thực quản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D. Phổi và đường dẫn khí.</a:t>
            </a:r>
          </a:p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Câu 3.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Hệ vận động bao gồm các bộ phận là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Xương và cơ.	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Tim, phổi và các cơ.	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D. Tất cả A, B, C đều sai.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0" y="167185"/>
            <a:ext cx="716366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141027" y="167185"/>
            <a:ext cx="45947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Quan sát bạn học sinh đang chạy ở hình bên và thực hiện các yêu cầu sau: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Cho biết các cơ quan được đánh số từ 1 đến 5 thuộc hệ cơ quan nào.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334851" y="199044"/>
            <a:ext cx="11513712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CHƯƠNG VII: SINH HỌC CƠ THỂ NGƯỜI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6" y="1567645"/>
            <a:ext cx="5238750" cy="4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07" y="1567645"/>
            <a:ext cx="5863732" cy="470535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596980" y="831199"/>
            <a:ext cx="9002333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TIẾT 1 </a:t>
            </a:r>
            <a:r>
              <a:rPr lang="en-US" sz="3200" b="1" dirty="0">
                <a:solidFill>
                  <a:srgbClr val="FF0000"/>
                </a:solidFill>
              </a:rPr>
              <a:t>- BÀI 30: KHÁI QUÁT VỀ 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417360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187FE-A9B4-4469-906A-7760FCA215E5}"/>
              </a:ext>
            </a:extLst>
          </p:cNvPr>
          <p:cNvSpPr/>
          <p:nvPr/>
        </p:nvSpPr>
        <p:spPr>
          <a:xfrm>
            <a:off x="526680" y="335685"/>
            <a:ext cx="5765361" cy="373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19A1C-9346-4886-B714-DEBA8DC4843E}"/>
              </a:ext>
            </a:extLst>
          </p:cNvPr>
          <p:cNvSpPr/>
          <p:nvPr/>
        </p:nvSpPr>
        <p:spPr>
          <a:xfrm>
            <a:off x="8849710" y="0"/>
            <a:ext cx="3147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yêu cầu HS quan sát hình 30.1 trả lời câu hỏi:</a:t>
            </a:r>
          </a:p>
        </p:txBody>
      </p:sp>
      <p:pic>
        <p:nvPicPr>
          <p:cNvPr id="6" name="Picture 5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1F8D3095-1E0A-4587-91F2-3D8FEFFA3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" y="599091"/>
            <a:ext cx="8343810" cy="61316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9438346" y="2308324"/>
            <a:ext cx="2403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có cấu tạo gồm các phần nào?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39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653592" y="480797"/>
            <a:ext cx="1139386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bao gồm các phần: đầu, cổ, thân, hai tay và hai chân.</a:t>
            </a:r>
            <a:endParaRPr lang="en-US" sz="5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cơ thể được bao bọc bên ngoài bởi một lớp da, dưới da là lớp mỡ, dưới lớp mỡ là cơ và xương.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CC7D1-BF77-E7B6-6551-01DCB0F2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972" y="220717"/>
            <a:ext cx="9370993" cy="6484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CD25C-A1DE-21AD-D064-6B4FCC8FA12D}"/>
              </a:ext>
            </a:extLst>
          </p:cNvPr>
          <p:cNvSpPr txBox="1"/>
          <p:nvPr/>
        </p:nvSpPr>
        <p:spPr>
          <a:xfrm>
            <a:off x="413983" y="471202"/>
            <a:ext cx="1887783" cy="533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Dựa vào 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video, bảng 30.1 SGK và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hình 27.1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nêu tên </a:t>
            </a:r>
            <a:r>
              <a:rPr lang="en-US" sz="3200" b="1" i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hệ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cơ quan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trong cơ thể?</a:t>
            </a:r>
            <a:endParaRPr lang="en-US" sz="3200" b="1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58" y="110359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4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34" y="688470"/>
            <a:ext cx="11855669" cy="6059171"/>
          </a:xfrm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154530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2AA488-1605-463E-8822-B28513BF04F5}"/>
              </a:ext>
            </a:extLst>
          </p:cNvPr>
          <p:cNvSpPr/>
          <p:nvPr/>
        </p:nvSpPr>
        <p:spPr>
          <a:xfrm>
            <a:off x="238813" y="446508"/>
            <a:ext cx="11733228" cy="161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</a:t>
            </a:r>
          </a:p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người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4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28280" y="1931356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chia lớp thành 4 nhóm, hoạt động trong vòng 3  phút. Hoàn thành phiếu học tập sau ( phiếu học tập số 1).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53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1838</Words>
  <Application>Microsoft Office PowerPoint</Application>
  <PresentationFormat>Widescreen</PresentationFormat>
  <Paragraphs>166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52</cp:revision>
  <dcterms:created xsi:type="dcterms:W3CDTF">2023-06-02T07:21:34Z</dcterms:created>
  <dcterms:modified xsi:type="dcterms:W3CDTF">2025-09-09T15:37:10Z</dcterms:modified>
</cp:coreProperties>
</file>