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8" r:id="rId2"/>
    <p:sldId id="262" r:id="rId3"/>
    <p:sldId id="264" r:id="rId4"/>
    <p:sldId id="265" r:id="rId5"/>
    <p:sldId id="312" r:id="rId6"/>
    <p:sldId id="313" r:id="rId7"/>
    <p:sldId id="267" r:id="rId8"/>
    <p:sldId id="314" r:id="rId9"/>
    <p:sldId id="266" r:id="rId10"/>
    <p:sldId id="268" r:id="rId11"/>
    <p:sldId id="272" r:id="rId12"/>
    <p:sldId id="315" r:id="rId13"/>
    <p:sldId id="317" r:id="rId14"/>
    <p:sldId id="318" r:id="rId15"/>
    <p:sldId id="319" r:id="rId16"/>
    <p:sldId id="321" r:id="rId17"/>
    <p:sldId id="32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CCFF"/>
    <a:srgbClr val="009900"/>
    <a:srgbClr val="00FFFF"/>
    <a:srgbClr val="FF99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57CF3-8136-4DEB-A176-31FC3662302E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9B09C-899E-4E02-BF42-DDC905AD4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09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356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7466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2153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8833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3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16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92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2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7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98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7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7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49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20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8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D3786-6C8B-4566-A93C-B604F348CDED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DB0A9-C400-4C81-8EFA-08D2A8A75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4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http://dinhvuhungqn.violet.vn/uploads/resources/blog/948/internet_500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1460"/>
            <a:ext cx="12192000" cy="5106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3" y="231711"/>
            <a:ext cx="11168741" cy="1389121"/>
            <a:chOff x="-2928520" y="1771290"/>
            <a:chExt cx="9339601" cy="5163746"/>
          </a:xfrm>
        </p:grpSpPr>
        <p:sp>
          <p:nvSpPr>
            <p:cNvPr id="4" name="Rectangle 3"/>
            <p:cNvSpPr/>
            <p:nvPr/>
          </p:nvSpPr>
          <p:spPr>
            <a:xfrm>
              <a:off x="-2928520" y="1771290"/>
              <a:ext cx="2552224" cy="4461954"/>
            </a:xfrm>
            <a:prstGeom prst="rect">
              <a:avLst/>
            </a:prstGeom>
            <a:noFill/>
          </p:spPr>
          <p:txBody>
            <a:bodyPr wrap="square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3600" b="1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charset="0"/>
                  <a:cs typeface="Arial" charset="0"/>
                </a:rPr>
                <a:t>Tiết 19</a:t>
              </a:r>
            </a:p>
            <a:p>
              <a:pPr algn="ctr">
                <a:defRPr/>
              </a:pPr>
              <a:r>
                <a:rPr lang="en-US" sz="3600" b="1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charset="0"/>
                  <a:cs typeface="Arial" charset="0"/>
                </a:rPr>
                <a:t>Bài 9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-1268148" y="2015448"/>
              <a:ext cx="7679229" cy="4919588"/>
            </a:xfrm>
            <a:prstGeom prst="rect">
              <a:avLst/>
            </a:prstGeom>
            <a:noFill/>
          </p:spPr>
          <p:txBody>
            <a:bodyPr wrap="square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4000" b="1">
                  <a:ln w="11430"/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charset="0"/>
                  <a:cs typeface="Arial" charset="0"/>
                </a:rPr>
                <a:t>AN TOÀN THÔNG TIN TRÊN INTERNET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6159339"/>
      </p:ext>
    </p:extLst>
  </p:cSld>
  <p:clrMapOvr>
    <a:masterClrMapping/>
  </p:clrMapOvr>
  <p:transition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Ema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5823" y="107577"/>
            <a:ext cx="962361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9614649" y="107577"/>
            <a:ext cx="2577353" cy="3420130"/>
          </a:xfrm>
          <a:prstGeom prst="cloudCallout">
            <a:avLst>
              <a:gd name="adj1" fmla="val -136543"/>
              <a:gd name="adj2" fmla="val 24422"/>
            </a:avLst>
          </a:prstGeom>
          <a:solidFill>
            <a:srgbClr val="00B050"/>
          </a:solidFill>
          <a:ln w="9525">
            <a:solidFill>
              <a:schemeClr val="bg2">
                <a:lumMod val="90000"/>
              </a:schemeClr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>
                <a:solidFill>
                  <a:schemeClr val="bg1"/>
                </a:solidFill>
              </a:rPr>
              <a:t>Làm sao được</a:t>
            </a:r>
          </a:p>
          <a:p>
            <a:pPr algn="ctr" eaLnBrk="1" hangingPunct="1"/>
            <a:r>
              <a:rPr lang="en-US" altLang="en-US" sz="2800">
                <a:solidFill>
                  <a:schemeClr val="bg1"/>
                </a:solidFill>
              </a:rPr>
              <a:t>an toàn thông tin cá nhân?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991" y="2583558"/>
            <a:ext cx="2149519" cy="1840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08933675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18883" y="239900"/>
            <a:ext cx="9144000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3. An toàn thông tin</a:t>
            </a:r>
            <a:endParaRPr lang="en-US" altLang="en-US" sz="4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98178" y="947786"/>
            <a:ext cx="108159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Bảo vệ thông tin cá nhân.</a:t>
            </a:r>
            <a:endParaRPr lang="en-US" sz="400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2603" y="1941740"/>
            <a:ext cx="969084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66700" algn="l"/>
              </a:tabLst>
            </a:pPr>
            <a:r>
              <a:rPr lang="en-US" sz="400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Bảo vệ thông tin tài khoản cá nhân với sự giúp đỡ của người lớn.</a:t>
            </a:r>
            <a:endParaRPr lang="en-US" sz="4000">
              <a:solidFill>
                <a:schemeClr val="accent2">
                  <a:lumMod val="75000"/>
                </a:schemeClr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3" y="3395025"/>
            <a:ext cx="969084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66700" algn="l"/>
              </a:tabLst>
            </a:pPr>
            <a:r>
              <a:rPr lang="en-US" sz="440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Nhận diện một số thông điệp lừa đảo hoặc mang nội dung xấu.</a:t>
            </a:r>
            <a:endParaRPr lang="en-US" sz="4400">
              <a:solidFill>
                <a:schemeClr val="accent2">
                  <a:lumMod val="75000"/>
                </a:schemeClr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980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18883" y="239900"/>
            <a:ext cx="9144000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3. An toàn thông tin</a:t>
            </a:r>
            <a:endParaRPr lang="en-US" altLang="en-US" sz="4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98179" y="947788"/>
            <a:ext cx="60018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Bảo vệ thông tin cá nhân.</a:t>
            </a:r>
            <a:endParaRPr lang="en-US" sz="400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1250" y="2376483"/>
            <a:ext cx="105469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66700" algn="l"/>
              </a:tabLst>
            </a:pPr>
            <a:r>
              <a:rPr lang="en-US" sz="40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Thông tin cá nhân chỉ chia sẻ cho người mình biết rõ và tin tưởng ở thế giới thực trong các trường hợp cần thiết.</a:t>
            </a:r>
            <a:endParaRPr lang="en-US" sz="4000">
              <a:solidFill>
                <a:schemeClr val="accent1">
                  <a:lumMod val="50000"/>
                </a:schemeClr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1249" y="4315477"/>
            <a:ext cx="1054697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66700" algn="l"/>
              </a:tabLst>
            </a:pPr>
            <a:r>
              <a:rPr lang="en-US" sz="44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Thông tin trên mạng đến từ nhiều nguồn khác nhau, không có ai kiểm chứng, cần tiếp nhận thông tin có chọn lọc.</a:t>
            </a:r>
            <a:endParaRPr lang="en-US" sz="4400">
              <a:solidFill>
                <a:schemeClr val="accent1">
                  <a:lumMod val="50000"/>
                </a:schemeClr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98179" y="1655674"/>
            <a:ext cx="60018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Chia sẻ thông tin an toàn.</a:t>
            </a:r>
            <a:endParaRPr lang="en-US" sz="4000"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91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6152" y="0"/>
            <a:ext cx="9144000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40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3. An toàn thông tin</a:t>
            </a:r>
            <a:endParaRPr lang="en-US" altLang="en-US" sz="4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6155" y="1086741"/>
            <a:ext cx="11335871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Cài đặt và cập nhập phần mềm chống virus.</a:t>
            </a:r>
          </a:p>
          <a:p>
            <a:pPr lvl="0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Đặt mật khẩu mạnh. Bảo vệ mật khẩu.</a:t>
            </a:r>
          </a:p>
          <a:p>
            <a:pPr lvl="0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Đăng xuất các tài khoản khi đã dùng xong.</a:t>
            </a:r>
          </a:p>
          <a:p>
            <a:pPr lvl="0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Tránh dùng mạng cộng đồng.</a:t>
            </a:r>
          </a:p>
          <a:p>
            <a:pPr lvl="0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Không truy cập vào các liên kết lạ; không mở thư điện tử và các tệp đính kèm gửi từ những người không quen; không kết bạn nhắn tin với người lạ.</a:t>
            </a:r>
          </a:p>
          <a:p>
            <a:pPr lvl="0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Không chia sẻ những thông tin cá nhân và những thông tin chua được kiểm chứng trên internet; không lan truyền tin giả làm tổn thương đến người khác.</a:t>
            </a: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168152" y="456690"/>
            <a:ext cx="2209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6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Ghi</a:t>
            </a:r>
            <a:r>
              <a:rPr lang="en-US" altLang="en-US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nhớ</a:t>
            </a:r>
            <a:endParaRPr lang="en-US" alt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14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/>
          <p:nvPr/>
        </p:nvSpPr>
        <p:spPr>
          <a:xfrm>
            <a:off x="932375" y="1793772"/>
            <a:ext cx="9843247" cy="670002"/>
          </a:xfrm>
          <a:custGeom>
            <a:avLst/>
            <a:gdLst/>
            <a:ahLst/>
            <a:cxnLst/>
            <a:rect l="l" t="t" r="r" b="b"/>
            <a:pathLst>
              <a:path w="1590283" h="505847" extrusionOk="0">
                <a:moveTo>
                  <a:pt x="0" y="84310"/>
                </a:moveTo>
                <a:cubicBezTo>
                  <a:pt x="0" y="37747"/>
                  <a:pt x="37747" y="0"/>
                  <a:pt x="84310" y="0"/>
                </a:cubicBezTo>
                <a:lnTo>
                  <a:pt x="1505973" y="0"/>
                </a:lnTo>
                <a:cubicBezTo>
                  <a:pt x="1552536" y="0"/>
                  <a:pt x="1590283" y="37747"/>
                  <a:pt x="1590283" y="84310"/>
                </a:cubicBezTo>
                <a:lnTo>
                  <a:pt x="1590283" y="421537"/>
                </a:lnTo>
                <a:cubicBezTo>
                  <a:pt x="1590283" y="468100"/>
                  <a:pt x="1552536" y="505847"/>
                  <a:pt x="1505973" y="505847"/>
                </a:cubicBezTo>
                <a:lnTo>
                  <a:pt x="84310" y="505847"/>
                </a:lnTo>
                <a:cubicBezTo>
                  <a:pt x="37747" y="505847"/>
                  <a:pt x="0" y="468100"/>
                  <a:pt x="0" y="421537"/>
                </a:cubicBezTo>
                <a:lnTo>
                  <a:pt x="0" y="84310"/>
                </a:lnTo>
                <a:close/>
              </a:path>
            </a:pathLst>
          </a:custGeom>
          <a:solidFill>
            <a:srgbClr val="CCCCFF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9925" tIns="72300" rIns="119925" bIns="72300" anchor="ctr" anchorCtr="0">
            <a:noAutofit/>
          </a:bodyPr>
          <a:lstStyle/>
          <a:p>
            <a:r>
              <a:rPr lang="en-US" sz="2800"/>
              <a:t>A. Tải phần mềm, tệp miễn phí trên internet.</a:t>
            </a:r>
          </a:p>
        </p:txBody>
      </p:sp>
      <p:sp>
        <p:nvSpPr>
          <p:cNvPr id="100" name="Google Shape;100;p3"/>
          <p:cNvSpPr/>
          <p:nvPr/>
        </p:nvSpPr>
        <p:spPr>
          <a:xfrm>
            <a:off x="881318" y="2684240"/>
            <a:ext cx="9926007" cy="963528"/>
          </a:xfrm>
          <a:custGeom>
            <a:avLst/>
            <a:gdLst/>
            <a:ahLst/>
            <a:cxnLst/>
            <a:rect l="l" t="t" r="r" b="b"/>
            <a:pathLst>
              <a:path w="1590283" h="505847" extrusionOk="0">
                <a:moveTo>
                  <a:pt x="0" y="84310"/>
                </a:moveTo>
                <a:cubicBezTo>
                  <a:pt x="0" y="37747"/>
                  <a:pt x="37747" y="0"/>
                  <a:pt x="84310" y="0"/>
                </a:cubicBezTo>
                <a:lnTo>
                  <a:pt x="1505973" y="0"/>
                </a:lnTo>
                <a:cubicBezTo>
                  <a:pt x="1552536" y="0"/>
                  <a:pt x="1590283" y="37747"/>
                  <a:pt x="1590283" y="84310"/>
                </a:cubicBezTo>
                <a:lnTo>
                  <a:pt x="1590283" y="421537"/>
                </a:lnTo>
                <a:cubicBezTo>
                  <a:pt x="1590283" y="468100"/>
                  <a:pt x="1552536" y="505847"/>
                  <a:pt x="1505973" y="505847"/>
                </a:cubicBezTo>
                <a:lnTo>
                  <a:pt x="84310" y="505847"/>
                </a:lnTo>
                <a:cubicBezTo>
                  <a:pt x="37747" y="505847"/>
                  <a:pt x="0" y="468100"/>
                  <a:pt x="0" y="421537"/>
                </a:cubicBezTo>
                <a:lnTo>
                  <a:pt x="0" y="8431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9925" tIns="72300" rIns="119925" bIns="72300" anchor="ctr" anchorCtr="0">
            <a:noAutofit/>
          </a:bodyPr>
          <a:lstStyle/>
          <a:p>
            <a:r>
              <a:rPr lang="en-US" sz="2800"/>
              <a:t>B. Mở liên kết được cung cấp trong thư điện tử không biết rõ nguồn gốc.</a:t>
            </a:r>
          </a:p>
        </p:txBody>
      </p:sp>
      <p:sp>
        <p:nvSpPr>
          <p:cNvPr id="101" name="Google Shape;101;p3"/>
          <p:cNvSpPr/>
          <p:nvPr/>
        </p:nvSpPr>
        <p:spPr>
          <a:xfrm>
            <a:off x="812374" y="3837425"/>
            <a:ext cx="9994951" cy="1081055"/>
          </a:xfrm>
          <a:custGeom>
            <a:avLst/>
            <a:gdLst/>
            <a:ahLst/>
            <a:cxnLst/>
            <a:rect l="l" t="t" r="r" b="b"/>
            <a:pathLst>
              <a:path w="1590283" h="505847" extrusionOk="0">
                <a:moveTo>
                  <a:pt x="0" y="84310"/>
                </a:moveTo>
                <a:cubicBezTo>
                  <a:pt x="0" y="37747"/>
                  <a:pt x="37747" y="0"/>
                  <a:pt x="84310" y="0"/>
                </a:cubicBezTo>
                <a:lnTo>
                  <a:pt x="1505973" y="0"/>
                </a:lnTo>
                <a:cubicBezTo>
                  <a:pt x="1552536" y="0"/>
                  <a:pt x="1590283" y="37747"/>
                  <a:pt x="1590283" y="84310"/>
                </a:cubicBezTo>
                <a:lnTo>
                  <a:pt x="1590283" y="421537"/>
                </a:lnTo>
                <a:cubicBezTo>
                  <a:pt x="1590283" y="468100"/>
                  <a:pt x="1552536" y="505847"/>
                  <a:pt x="1505973" y="505847"/>
                </a:cubicBezTo>
                <a:lnTo>
                  <a:pt x="84310" y="505847"/>
                </a:lnTo>
                <a:cubicBezTo>
                  <a:pt x="37747" y="505847"/>
                  <a:pt x="0" y="468100"/>
                  <a:pt x="0" y="421537"/>
                </a:cubicBezTo>
                <a:lnTo>
                  <a:pt x="0" y="8431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9925" tIns="72300" rIns="119925" bIns="72300" anchor="ctr" anchorCtr="0">
            <a:noAutofit/>
          </a:bodyPr>
          <a:lstStyle/>
          <a:p>
            <a:r>
              <a:rPr lang="en-US" sz="2800"/>
              <a:t>C. Định kì thay đổi mật khẩu của tài khoản cá nhân trên mạng xã hội và thư điện tử.</a:t>
            </a:r>
          </a:p>
        </p:txBody>
      </p:sp>
      <p:sp>
        <p:nvSpPr>
          <p:cNvPr id="103" name="Google Shape;103;p3"/>
          <p:cNvSpPr/>
          <p:nvPr/>
        </p:nvSpPr>
        <p:spPr>
          <a:xfrm>
            <a:off x="832378" y="278552"/>
            <a:ext cx="10830137" cy="1200356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600" b="1" i="0" u="none" strike="noStrike" cap="none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Câu hỏi 1: </a:t>
            </a:r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sử dụng internet, những việc làm nào sau đây có thể khiến em bị hại?</a:t>
            </a:r>
          </a:p>
        </p:txBody>
      </p:sp>
      <p:sp>
        <p:nvSpPr>
          <p:cNvPr id="105" name="Google Shape;105;p3" descr="100+ những hình ảnh icon buồn - hinhanhsieudep.net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50871" y="3922033"/>
            <a:ext cx="887519" cy="887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645490" y="1425767"/>
            <a:ext cx="1024676" cy="102467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01;p3"/>
          <p:cNvSpPr/>
          <p:nvPr/>
        </p:nvSpPr>
        <p:spPr>
          <a:xfrm>
            <a:off x="780671" y="5082536"/>
            <a:ext cx="9994951" cy="670002"/>
          </a:xfrm>
          <a:custGeom>
            <a:avLst/>
            <a:gdLst/>
            <a:ahLst/>
            <a:cxnLst/>
            <a:rect l="l" t="t" r="r" b="b"/>
            <a:pathLst>
              <a:path w="1590283" h="505847" extrusionOk="0">
                <a:moveTo>
                  <a:pt x="0" y="84310"/>
                </a:moveTo>
                <a:cubicBezTo>
                  <a:pt x="0" y="37747"/>
                  <a:pt x="37747" y="0"/>
                  <a:pt x="84310" y="0"/>
                </a:cubicBezTo>
                <a:lnTo>
                  <a:pt x="1505973" y="0"/>
                </a:lnTo>
                <a:cubicBezTo>
                  <a:pt x="1552536" y="0"/>
                  <a:pt x="1590283" y="37747"/>
                  <a:pt x="1590283" y="84310"/>
                </a:cubicBezTo>
                <a:lnTo>
                  <a:pt x="1590283" y="421537"/>
                </a:lnTo>
                <a:cubicBezTo>
                  <a:pt x="1590283" y="468100"/>
                  <a:pt x="1552536" y="505847"/>
                  <a:pt x="1505973" y="505847"/>
                </a:cubicBezTo>
                <a:lnTo>
                  <a:pt x="84310" y="505847"/>
                </a:lnTo>
                <a:cubicBezTo>
                  <a:pt x="37747" y="505847"/>
                  <a:pt x="0" y="468100"/>
                  <a:pt x="0" y="421537"/>
                </a:cubicBezTo>
                <a:lnTo>
                  <a:pt x="0" y="8431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9925" tIns="72300" rIns="119925" bIns="72300" anchor="ctr" anchorCtr="0">
            <a:noAutofit/>
          </a:bodyPr>
          <a:lstStyle/>
          <a:p>
            <a:r>
              <a:rPr lang="en-US" sz="2800"/>
              <a:t>D. Em có kẻ doạ nạt trên mạng không cho bố mẹ, thầy cô giáo biết.</a:t>
            </a:r>
          </a:p>
        </p:txBody>
      </p:sp>
      <p:sp>
        <p:nvSpPr>
          <p:cNvPr id="12" name="Google Shape;101;p3"/>
          <p:cNvSpPr/>
          <p:nvPr/>
        </p:nvSpPr>
        <p:spPr>
          <a:xfrm>
            <a:off x="780670" y="5916490"/>
            <a:ext cx="9994951" cy="670002"/>
          </a:xfrm>
          <a:custGeom>
            <a:avLst/>
            <a:gdLst/>
            <a:ahLst/>
            <a:cxnLst/>
            <a:rect l="l" t="t" r="r" b="b"/>
            <a:pathLst>
              <a:path w="1590283" h="505847" extrusionOk="0">
                <a:moveTo>
                  <a:pt x="0" y="84310"/>
                </a:moveTo>
                <a:cubicBezTo>
                  <a:pt x="0" y="37747"/>
                  <a:pt x="37747" y="0"/>
                  <a:pt x="84310" y="0"/>
                </a:cubicBezTo>
                <a:lnTo>
                  <a:pt x="1505973" y="0"/>
                </a:lnTo>
                <a:cubicBezTo>
                  <a:pt x="1552536" y="0"/>
                  <a:pt x="1590283" y="37747"/>
                  <a:pt x="1590283" y="84310"/>
                </a:cubicBezTo>
                <a:lnTo>
                  <a:pt x="1590283" y="421537"/>
                </a:lnTo>
                <a:cubicBezTo>
                  <a:pt x="1590283" y="468100"/>
                  <a:pt x="1552536" y="505847"/>
                  <a:pt x="1505973" y="505847"/>
                </a:cubicBezTo>
                <a:lnTo>
                  <a:pt x="84310" y="505847"/>
                </a:lnTo>
                <a:cubicBezTo>
                  <a:pt x="37747" y="505847"/>
                  <a:pt x="0" y="468100"/>
                  <a:pt x="0" y="421537"/>
                </a:cubicBezTo>
                <a:lnTo>
                  <a:pt x="0" y="84310"/>
                </a:lnTo>
                <a:close/>
              </a:path>
            </a:pathLst>
          </a:custGeom>
          <a:solidFill>
            <a:srgbClr val="92D050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9925" tIns="72300" rIns="119925" bIns="72300" anchor="ctr" anchorCtr="0">
            <a:noAutofit/>
          </a:bodyPr>
          <a:lstStyle/>
          <a:p>
            <a:r>
              <a:rPr lang="en-US" sz="2800"/>
              <a:t>E. Làm theo các bài hướng dẫn sử dụng thuốc trên mạng.</a:t>
            </a:r>
          </a:p>
        </p:txBody>
      </p:sp>
      <p:pic>
        <p:nvPicPr>
          <p:cNvPr id="13" name="Google Shape;108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157827" y="2572982"/>
            <a:ext cx="1024676" cy="1024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08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70166" y="4996355"/>
            <a:ext cx="1024676" cy="1024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08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38534" y="5833324"/>
            <a:ext cx="1024676" cy="10246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567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0" grpId="0" animBg="1"/>
      <p:bldP spid="101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/>
          <p:nvPr/>
        </p:nvSpPr>
        <p:spPr>
          <a:xfrm>
            <a:off x="679046" y="218508"/>
            <a:ext cx="10455121" cy="895963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sz="3200" b="1" i="0" u="none" strike="noStrike" cap="none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Câu hỏi 2: </a:t>
            </a:r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em, những tình huống nào sau đây là rủi ro khi sử dụng internet?</a:t>
            </a:r>
          </a:p>
        </p:txBody>
      </p:sp>
      <p:sp>
        <p:nvSpPr>
          <p:cNvPr id="116" name="Google Shape;116;p4"/>
          <p:cNvSpPr/>
          <p:nvPr/>
        </p:nvSpPr>
        <p:spPr>
          <a:xfrm>
            <a:off x="591640" y="1438835"/>
            <a:ext cx="10262307" cy="739014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rgbClr val="CCCCFF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Máy tính bị hỏng do nhiễm virus hoặc mã độc .</a:t>
            </a:r>
          </a:p>
        </p:txBody>
      </p:sp>
      <p:sp>
        <p:nvSpPr>
          <p:cNvPr id="117" name="Google Shape;117;p4"/>
          <p:cNvSpPr/>
          <p:nvPr/>
        </p:nvSpPr>
        <p:spPr>
          <a:xfrm>
            <a:off x="571463" y="2303389"/>
            <a:ext cx="10280311" cy="738436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Thông tin cá nhân hoặc tập thể bị đánh cắp.</a:t>
            </a:r>
          </a:p>
        </p:txBody>
      </p:sp>
      <p:sp>
        <p:nvSpPr>
          <p:cNvPr id="118" name="Google Shape;118;p4"/>
          <p:cNvSpPr/>
          <p:nvPr/>
        </p:nvSpPr>
        <p:spPr>
          <a:xfrm>
            <a:off x="571467" y="3167909"/>
            <a:ext cx="10280311" cy="790135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Tài khoản ngân hàng bị mất tiền.</a:t>
            </a:r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79415" y="1319054"/>
            <a:ext cx="1024676" cy="102467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18;p4"/>
          <p:cNvSpPr/>
          <p:nvPr/>
        </p:nvSpPr>
        <p:spPr>
          <a:xfrm>
            <a:off x="571468" y="4056687"/>
            <a:ext cx="10280309" cy="738436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Bị bạn quen trên mạng lừa đảo.</a:t>
            </a:r>
          </a:p>
        </p:txBody>
      </p:sp>
      <p:sp>
        <p:nvSpPr>
          <p:cNvPr id="11" name="Google Shape;118;p4"/>
          <p:cNvSpPr/>
          <p:nvPr/>
        </p:nvSpPr>
        <p:spPr>
          <a:xfrm>
            <a:off x="571464" y="4927294"/>
            <a:ext cx="10372333" cy="750310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Nghiện mạng xã hội, nghiện trò chơi trên mạng.</a:t>
            </a:r>
          </a:p>
        </p:txBody>
      </p:sp>
      <p:sp>
        <p:nvSpPr>
          <p:cNvPr id="12" name="Google Shape;118;p4"/>
          <p:cNvSpPr/>
          <p:nvPr/>
        </p:nvSpPr>
        <p:spPr>
          <a:xfrm>
            <a:off x="571466" y="5771733"/>
            <a:ext cx="10280308" cy="777204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latin typeface="Calibri"/>
                <a:ea typeface="Calibri"/>
                <a:cs typeface="Calibri"/>
                <a:sym typeface="Calibri"/>
              </a:rPr>
              <a:t>F.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chương trình học ngoại ngữ trực tuyến.</a:t>
            </a:r>
          </a:p>
        </p:txBody>
      </p:sp>
      <p:pic>
        <p:nvPicPr>
          <p:cNvPr id="13" name="Google Shape;12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03255" y="2283220"/>
            <a:ext cx="1024676" cy="1024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2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94186" y="3068944"/>
            <a:ext cx="1024676" cy="1024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2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93519" y="3879428"/>
            <a:ext cx="1024676" cy="1024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2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78898" y="4699993"/>
            <a:ext cx="1024676" cy="1024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11514" y="5729349"/>
            <a:ext cx="887519" cy="8875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888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7" grpId="0" animBg="1"/>
      <p:bldP spid="118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207123" y="662203"/>
            <a:ext cx="666974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VẬN DỤNG</a:t>
            </a: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gray">
          <a:xfrm>
            <a:off x="1075765" y="662205"/>
            <a:ext cx="10932459" cy="6188928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33B74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Aft>
                <a:spcPts val="0"/>
              </a:spcAft>
            </a:pPr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Em hãy đưa ra một số cách nhận diện lừa đảo trên mạng.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Em sẽ làm gì khi phát hiện bạn bè hoặc người thân có nguy cơ bị hại khi truy cập mạng.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Em nên làm gì để bảo vệ thông tin tài khoản cá nhân.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130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259079" y="143693"/>
            <a:ext cx="11591108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9: AN TOÀN THÔNG TIN TRÊN INTERNET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204296" y="870476"/>
            <a:ext cx="2895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</a:rPr>
              <a:t>NỘI DUNG</a:t>
            </a:r>
            <a:endParaRPr lang="en-US" altLang="en-US" sz="3200" b="1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6697919" y="1017324"/>
            <a:ext cx="0" cy="5791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786412" y="3392204"/>
            <a:ext cx="5405589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 :</a:t>
            </a:r>
          </a:p>
          <a:p>
            <a:pPr eaLnBrk="1" hangingPunct="1">
              <a:buFontTx/>
              <a:buChar char="-"/>
            </a:pPr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bài, xem nội dung đã học.</a:t>
            </a:r>
          </a:p>
          <a:p>
            <a:pPr eaLnBrk="1" hangingPunct="1">
              <a:buFontTx/>
              <a:buChar char="-"/>
            </a:pPr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 SGK </a:t>
            </a:r>
          </a:p>
          <a:p>
            <a:pPr eaLnBrk="1" hangingPunct="1">
              <a:buFontTx/>
              <a:buChar char="-"/>
            </a:pPr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trước nội dung bài học tiếp theo: </a:t>
            </a:r>
          </a:p>
        </p:txBody>
      </p:sp>
      <p:pic>
        <p:nvPicPr>
          <p:cNvPr id="9" name="Picture 5" descr="jlgbook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282" y="1260726"/>
            <a:ext cx="2059516" cy="164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7958669" y="873211"/>
            <a:ext cx="1050863" cy="1098409"/>
          </a:xfrm>
          <a:prstGeom prst="star32">
            <a:avLst>
              <a:gd name="adj" fmla="val 4259"/>
            </a:avLst>
          </a:prstGeom>
          <a:noFill/>
          <a:ln w="9525" algn="ctr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/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gray">
          <a:xfrm>
            <a:off x="946196" y="3283616"/>
            <a:ext cx="5537141" cy="2345734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3200" b="1">
                <a:solidFill>
                  <a:srgbClr val="CC00FF"/>
                </a:solidFill>
                <a:cs typeface="Times New Roman" panose="02020603050405020304" pitchFamily="18" charset="0"/>
              </a:rPr>
              <a:t>2. </a:t>
            </a:r>
            <a:r>
              <a:rPr lang="nl-NL" altLang="en-US" sz="3200" b="1"/>
              <a:t>Một số quy tắc </a:t>
            </a:r>
          </a:p>
          <a:p>
            <a:pPr algn="just">
              <a:spcBef>
                <a:spcPct val="20000"/>
              </a:spcBef>
            </a:pPr>
            <a:r>
              <a:rPr lang="nl-NL" altLang="en-US" sz="3200" b="1"/>
              <a:t>an toàn khi sử dụng </a:t>
            </a:r>
            <a:r>
              <a:rPr lang="en-US" altLang="en-US" sz="3200" b="1"/>
              <a:t>Internet.</a:t>
            </a:r>
            <a:endParaRPr lang="nl-NL" altLang="en-US" sz="3200" b="1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gray">
          <a:xfrm>
            <a:off x="848915" y="1628546"/>
            <a:ext cx="5793935" cy="1514773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33B74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3200" b="1">
                <a:solidFill>
                  <a:srgbClr val="FF3300"/>
                </a:solidFill>
                <a:cs typeface="Times New Roman" panose="02020603050405020304" pitchFamily="18" charset="0"/>
              </a:rPr>
              <a:t>1. </a:t>
            </a:r>
            <a:r>
              <a:rPr lang="en-US" altLang="en-US" sz="3200" b="1">
                <a:solidFill>
                  <a:srgbClr val="009900"/>
                </a:solidFill>
                <a:cs typeface="Times New Roman" panose="02020603050405020304" pitchFamily="18" charset="0"/>
              </a:rPr>
              <a:t>Tác hại và nguy cơ sử dụng </a:t>
            </a:r>
            <a:r>
              <a:rPr lang="en-US" altLang="en-US" sz="3200" b="1">
                <a:solidFill>
                  <a:srgbClr val="009900"/>
                </a:solidFill>
              </a:rPr>
              <a:t>Internet</a:t>
            </a:r>
            <a:r>
              <a:rPr lang="nl-NL" altLang="en-US" sz="3200" b="1">
                <a:solidFill>
                  <a:srgbClr val="009900"/>
                </a:solidFill>
              </a:rPr>
              <a:t>?</a:t>
            </a:r>
          </a:p>
        </p:txBody>
      </p: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180575" y="2185060"/>
            <a:ext cx="609600" cy="604837"/>
            <a:chOff x="2078" y="1680"/>
            <a:chExt cx="1615" cy="1615"/>
          </a:xfrm>
        </p:grpSpPr>
        <p:sp>
          <p:nvSpPr>
            <p:cNvPr id="14" name="Oval 10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" name="Oval 11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" name="Oval 12"/>
            <p:cNvSpPr>
              <a:spLocks noChangeArrowheads="1"/>
            </p:cNvSpPr>
            <p:nvPr/>
          </p:nvSpPr>
          <p:spPr bwMode="gray">
            <a:xfrm>
              <a:off x="2255" y="1796"/>
              <a:ext cx="688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7" name="Oval 13"/>
            <p:cNvSpPr>
              <a:spLocks noChangeArrowheads="1"/>
            </p:cNvSpPr>
            <p:nvPr/>
          </p:nvSpPr>
          <p:spPr bwMode="gray">
            <a:xfrm>
              <a:off x="2254" y="1795"/>
              <a:ext cx="688" cy="138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" name="Oval 14"/>
            <p:cNvSpPr>
              <a:spLocks noChangeArrowheads="1"/>
            </p:cNvSpPr>
            <p:nvPr/>
          </p:nvSpPr>
          <p:spPr bwMode="gray">
            <a:xfrm>
              <a:off x="2339" y="1795"/>
              <a:ext cx="1093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" name="Oval 15"/>
            <p:cNvSpPr>
              <a:spLocks noChangeArrowheads="1"/>
            </p:cNvSpPr>
            <p:nvPr/>
          </p:nvSpPr>
          <p:spPr bwMode="gray">
            <a:xfrm>
              <a:off x="2337" y="1795"/>
              <a:ext cx="1096" cy="138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0" name="Group 16"/>
          <p:cNvGrpSpPr>
            <a:grpSpLocks/>
          </p:cNvGrpSpPr>
          <p:nvPr/>
        </p:nvGrpSpPr>
        <p:grpSpPr bwMode="auto">
          <a:xfrm>
            <a:off x="245187" y="4218515"/>
            <a:ext cx="609600" cy="604838"/>
            <a:chOff x="2078" y="1680"/>
            <a:chExt cx="1615" cy="1615"/>
          </a:xfrm>
        </p:grpSpPr>
        <p:sp>
          <p:nvSpPr>
            <p:cNvPr id="21" name="Oval 1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" name="Oval 1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" name="Oval 19"/>
            <p:cNvSpPr>
              <a:spLocks noChangeArrowheads="1"/>
            </p:cNvSpPr>
            <p:nvPr/>
          </p:nvSpPr>
          <p:spPr bwMode="gray">
            <a:xfrm>
              <a:off x="2255" y="1796"/>
              <a:ext cx="688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" name="Oval 20"/>
            <p:cNvSpPr>
              <a:spLocks noChangeArrowheads="1"/>
            </p:cNvSpPr>
            <p:nvPr/>
          </p:nvSpPr>
          <p:spPr bwMode="gray">
            <a:xfrm>
              <a:off x="2254" y="1795"/>
              <a:ext cx="688" cy="1387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" name="Oval 21"/>
            <p:cNvSpPr>
              <a:spLocks noChangeArrowheads="1"/>
            </p:cNvSpPr>
            <p:nvPr/>
          </p:nvSpPr>
          <p:spPr bwMode="gray">
            <a:xfrm>
              <a:off x="2339" y="1795"/>
              <a:ext cx="1093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6" name="Oval 22"/>
            <p:cNvSpPr>
              <a:spLocks noChangeArrowheads="1"/>
            </p:cNvSpPr>
            <p:nvPr/>
          </p:nvSpPr>
          <p:spPr bwMode="gray">
            <a:xfrm>
              <a:off x="2337" y="1795"/>
              <a:ext cx="1096" cy="1387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7" name="AutoShape 23"/>
          <p:cNvSpPr>
            <a:spLocks noChangeArrowheads="1"/>
          </p:cNvSpPr>
          <p:nvPr/>
        </p:nvSpPr>
        <p:spPr bwMode="gray">
          <a:xfrm>
            <a:off x="986322" y="5813563"/>
            <a:ext cx="5497017" cy="822305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3200" b="1">
                <a:solidFill>
                  <a:srgbClr val="FF0000"/>
                </a:solidFill>
                <a:cs typeface="Times New Roman" panose="02020603050405020304" pitchFamily="18" charset="0"/>
              </a:rPr>
              <a:t>3. </a:t>
            </a:r>
            <a:r>
              <a:rPr lang="en-US" altLang="en-US" sz="3200" b="1">
                <a:solidFill>
                  <a:srgbClr val="FF0066"/>
                </a:solidFill>
              </a:rPr>
              <a:t>An toàn thông tin.</a:t>
            </a:r>
          </a:p>
        </p:txBody>
      </p:sp>
      <p:grpSp>
        <p:nvGrpSpPr>
          <p:cNvPr id="28" name="Group 24"/>
          <p:cNvGrpSpPr>
            <a:grpSpLocks/>
          </p:cNvGrpSpPr>
          <p:nvPr/>
        </p:nvGrpSpPr>
        <p:grpSpPr bwMode="auto">
          <a:xfrm>
            <a:off x="352073" y="5896285"/>
            <a:ext cx="609600" cy="539453"/>
            <a:chOff x="2078" y="1794"/>
            <a:chExt cx="1615" cy="1389"/>
          </a:xfrm>
        </p:grpSpPr>
        <p:sp>
          <p:nvSpPr>
            <p:cNvPr id="29" name="Oval 25"/>
            <p:cNvSpPr>
              <a:spLocks noChangeArrowheads="1"/>
            </p:cNvSpPr>
            <p:nvPr/>
          </p:nvSpPr>
          <p:spPr bwMode="gray">
            <a:xfrm>
              <a:off x="2078" y="1794"/>
              <a:ext cx="1615" cy="1387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" name="Oval 26"/>
            <p:cNvSpPr>
              <a:spLocks noChangeArrowheads="1"/>
            </p:cNvSpPr>
            <p:nvPr/>
          </p:nvSpPr>
          <p:spPr bwMode="gray">
            <a:xfrm>
              <a:off x="2170" y="1817"/>
              <a:ext cx="1430" cy="1337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" name="Oval 27"/>
            <p:cNvSpPr>
              <a:spLocks noChangeArrowheads="1"/>
            </p:cNvSpPr>
            <p:nvPr/>
          </p:nvSpPr>
          <p:spPr bwMode="gray">
            <a:xfrm>
              <a:off x="2255" y="1796"/>
              <a:ext cx="1262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gray">
            <a:xfrm>
              <a:off x="2254" y="1795"/>
              <a:ext cx="1262" cy="1387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" name="Oval 29"/>
            <p:cNvSpPr>
              <a:spLocks noChangeArrowheads="1"/>
            </p:cNvSpPr>
            <p:nvPr/>
          </p:nvSpPr>
          <p:spPr bwMode="gray">
            <a:xfrm>
              <a:off x="2339" y="1795"/>
              <a:ext cx="1093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4" name="Oval 30"/>
            <p:cNvSpPr>
              <a:spLocks noChangeArrowheads="1"/>
            </p:cNvSpPr>
            <p:nvPr/>
          </p:nvSpPr>
          <p:spPr bwMode="gray">
            <a:xfrm>
              <a:off x="2337" y="1795"/>
              <a:ext cx="1096" cy="1387"/>
            </a:xfrm>
            <a:prstGeom prst="ellipse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82684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989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ltGray">
          <a:xfrm rot="5400000">
            <a:off x="-903287" y="1506537"/>
            <a:ext cx="4824413" cy="4541839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2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0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  <p:sp>
        <p:nvSpPr>
          <p:cNvPr id="3" name="AutoShape 3"/>
          <p:cNvSpPr>
            <a:spLocks noChangeArrowheads="1"/>
          </p:cNvSpPr>
          <p:nvPr/>
        </p:nvSpPr>
        <p:spPr bwMode="ltGray">
          <a:xfrm rot="5400000" flipH="1">
            <a:off x="-522288" y="1887540"/>
            <a:ext cx="4032250" cy="3749675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4"/>
                  <a:pt x="10855" y="10769"/>
                  <a:pt x="10855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alpha val="36000"/>
                </a:schemeClr>
              </a:gs>
              <a:gs pos="100000">
                <a:schemeClr val="hlink">
                  <a:gamma/>
                  <a:tint val="3372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gray">
          <a:xfrm>
            <a:off x="3779839" y="3252443"/>
            <a:ext cx="7127648" cy="1341656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2800" b="1">
                <a:solidFill>
                  <a:srgbClr val="CC00FF"/>
                </a:solidFill>
                <a:cs typeface="Times New Roman" panose="02020603050405020304" pitchFamily="18" charset="0"/>
              </a:rPr>
              <a:t>2. </a:t>
            </a:r>
            <a:r>
              <a:rPr lang="nl-NL" altLang="en-US" sz="2800" b="1"/>
              <a:t>Một số quy tắc an toàn khi sử dụng </a:t>
            </a:r>
            <a:r>
              <a:rPr lang="en-US" altLang="en-US" sz="2800" b="1"/>
              <a:t>Internet.</a:t>
            </a:r>
            <a:endParaRPr lang="nl-NL" altLang="en-US" sz="2800" b="1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gray">
          <a:xfrm>
            <a:off x="3248027" y="1719690"/>
            <a:ext cx="8299540" cy="73574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33B74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rgbClr val="009900"/>
                </a:solidFill>
                <a:cs typeface="Times New Roman" panose="02020603050405020304" pitchFamily="18" charset="0"/>
              </a:rPr>
              <a:t>1. Tác hại và nguy cơ sử dụng </a:t>
            </a:r>
            <a:r>
              <a:rPr lang="en-US" altLang="en-US" sz="2800" b="1">
                <a:solidFill>
                  <a:srgbClr val="009900"/>
                </a:solidFill>
              </a:rPr>
              <a:t>Internet</a:t>
            </a:r>
            <a:r>
              <a:rPr lang="nl-NL" altLang="en-US" sz="2800" b="1">
                <a:solidFill>
                  <a:srgbClr val="009900"/>
                </a:solidFill>
              </a:rPr>
              <a:t>?</a:t>
            </a:r>
          </a:p>
        </p:txBody>
      </p:sp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2700339" y="1804993"/>
            <a:ext cx="609600" cy="604837"/>
            <a:chOff x="2078" y="1680"/>
            <a:chExt cx="1615" cy="1615"/>
          </a:xfrm>
        </p:grpSpPr>
        <p:sp>
          <p:nvSpPr>
            <p:cNvPr id="24615" name="Oval 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616" name="Oval 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gray">
            <a:xfrm>
              <a:off x="2255" y="1796"/>
              <a:ext cx="688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618" name="Oval 10"/>
            <p:cNvSpPr>
              <a:spLocks noChangeArrowheads="1"/>
            </p:cNvSpPr>
            <p:nvPr/>
          </p:nvSpPr>
          <p:spPr bwMode="gray">
            <a:xfrm>
              <a:off x="2254" y="1795"/>
              <a:ext cx="688" cy="138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gray">
            <a:xfrm>
              <a:off x="2339" y="1795"/>
              <a:ext cx="1093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620" name="Oval 12"/>
            <p:cNvSpPr>
              <a:spLocks noChangeArrowheads="1"/>
            </p:cNvSpPr>
            <p:nvPr/>
          </p:nvSpPr>
          <p:spPr bwMode="gray">
            <a:xfrm>
              <a:off x="2337" y="1795"/>
              <a:ext cx="1096" cy="138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4583" name="Group 13"/>
          <p:cNvGrpSpPr>
            <a:grpSpLocks/>
          </p:cNvGrpSpPr>
          <p:nvPr/>
        </p:nvGrpSpPr>
        <p:grpSpPr bwMode="auto">
          <a:xfrm>
            <a:off x="3281571" y="3595225"/>
            <a:ext cx="609600" cy="604838"/>
            <a:chOff x="2078" y="1680"/>
            <a:chExt cx="1615" cy="1615"/>
          </a:xfrm>
        </p:grpSpPr>
        <p:sp>
          <p:nvSpPr>
            <p:cNvPr id="24609" name="Oval 1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610" name="Oval 1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gray">
            <a:xfrm>
              <a:off x="2255" y="1796"/>
              <a:ext cx="688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612" name="Oval 17"/>
            <p:cNvSpPr>
              <a:spLocks noChangeArrowheads="1"/>
            </p:cNvSpPr>
            <p:nvPr/>
          </p:nvSpPr>
          <p:spPr bwMode="gray">
            <a:xfrm>
              <a:off x="2254" y="1795"/>
              <a:ext cx="688" cy="1387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gray">
            <a:xfrm>
              <a:off x="2339" y="1795"/>
              <a:ext cx="1093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614" name="Oval 19"/>
            <p:cNvSpPr>
              <a:spLocks noChangeArrowheads="1"/>
            </p:cNvSpPr>
            <p:nvPr/>
          </p:nvSpPr>
          <p:spPr bwMode="gray">
            <a:xfrm>
              <a:off x="2337" y="1795"/>
              <a:ext cx="1096" cy="1387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4584" name="Rectangle 20"/>
          <p:cNvSpPr txBox="1">
            <a:spLocks noChangeArrowheads="1"/>
          </p:cNvSpPr>
          <p:nvPr/>
        </p:nvSpPr>
        <p:spPr bwMode="auto">
          <a:xfrm>
            <a:off x="1524003" y="2587627"/>
            <a:ext cx="1450975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3200" b="1">
                <a:solidFill>
                  <a:srgbClr val="6600CC"/>
                </a:solidFill>
              </a:rPr>
              <a:t>NỘI DUNG BÀI HỌC</a:t>
            </a:r>
          </a:p>
        </p:txBody>
      </p:sp>
      <p:sp>
        <p:nvSpPr>
          <p:cNvPr id="24585" name="AutoShape 21"/>
          <p:cNvSpPr>
            <a:spLocks noChangeArrowheads="1"/>
          </p:cNvSpPr>
          <p:nvPr/>
        </p:nvSpPr>
        <p:spPr bwMode="gray">
          <a:xfrm>
            <a:off x="3399626" y="5163333"/>
            <a:ext cx="6319139" cy="73574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3. </a:t>
            </a:r>
            <a:r>
              <a:rPr lang="en-US" altLang="en-US" sz="2800" b="1">
                <a:solidFill>
                  <a:srgbClr val="FF0066"/>
                </a:solidFill>
              </a:rPr>
              <a:t>An toàn thông tin.</a:t>
            </a:r>
          </a:p>
        </p:txBody>
      </p:sp>
      <p:grpSp>
        <p:nvGrpSpPr>
          <p:cNvPr id="24586" name="Group 22"/>
          <p:cNvGrpSpPr>
            <a:grpSpLocks/>
          </p:cNvGrpSpPr>
          <p:nvPr/>
        </p:nvGrpSpPr>
        <p:grpSpPr bwMode="auto">
          <a:xfrm>
            <a:off x="2770488" y="5263430"/>
            <a:ext cx="609600" cy="535553"/>
            <a:chOff x="2078" y="1771"/>
            <a:chExt cx="1615" cy="1430"/>
          </a:xfrm>
        </p:grpSpPr>
        <p:sp>
          <p:nvSpPr>
            <p:cNvPr id="24603" name="Oval 23"/>
            <p:cNvSpPr>
              <a:spLocks noChangeArrowheads="1"/>
            </p:cNvSpPr>
            <p:nvPr/>
          </p:nvSpPr>
          <p:spPr bwMode="gray">
            <a:xfrm>
              <a:off x="2078" y="1794"/>
              <a:ext cx="1615" cy="1387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604" name="Oval 2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gray">
            <a:xfrm>
              <a:off x="2255" y="1796"/>
              <a:ext cx="1262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606" name="Oval 26"/>
            <p:cNvSpPr>
              <a:spLocks noChangeArrowheads="1"/>
            </p:cNvSpPr>
            <p:nvPr/>
          </p:nvSpPr>
          <p:spPr bwMode="gray">
            <a:xfrm>
              <a:off x="2254" y="1795"/>
              <a:ext cx="1262" cy="1387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gray">
            <a:xfrm>
              <a:off x="2339" y="1795"/>
              <a:ext cx="1093" cy="13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608" name="Oval 28"/>
            <p:cNvSpPr>
              <a:spLocks noChangeArrowheads="1"/>
            </p:cNvSpPr>
            <p:nvPr/>
          </p:nvSpPr>
          <p:spPr bwMode="gray">
            <a:xfrm>
              <a:off x="2337" y="1795"/>
              <a:ext cx="1096" cy="1387"/>
            </a:xfrm>
            <a:prstGeom prst="ellipse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82684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7" name="Rectangle 36"/>
          <p:cNvSpPr/>
          <p:nvPr/>
        </p:nvSpPr>
        <p:spPr bwMode="auto">
          <a:xfrm>
            <a:off x="275162" y="203496"/>
            <a:ext cx="3052071" cy="120032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Tiết 19-20</a:t>
            </a:r>
          </a:p>
          <a:p>
            <a:pPr algn="ctr">
              <a:defRPr/>
            </a:pPr>
            <a:r>
              <a:rPr lang="en-US" sz="36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Bài 9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21132" y="170065"/>
            <a:ext cx="9183189" cy="132343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AN TOÀN THÔNG TIN TRÊN INTERNET</a:t>
            </a:r>
          </a:p>
        </p:txBody>
      </p:sp>
    </p:spTree>
    <p:extLst>
      <p:ext uri="{BB962C8B-B14F-4D97-AF65-F5344CB8AC3E}">
        <p14:creationId xmlns:p14="http://schemas.microsoft.com/office/powerpoint/2010/main" val="547790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5" descr="http://dinhvuhungqn.violet.vn/uploads/resources/blog/948/internet_500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5" y="807384"/>
            <a:ext cx="12087497" cy="595111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>
            <a:spLocks/>
          </p:cNvSpPr>
          <p:nvPr/>
        </p:nvSpPr>
        <p:spPr bwMode="auto">
          <a:xfrm>
            <a:off x="585651" y="99500"/>
            <a:ext cx="1008670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73050" indent="-2730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en-US" sz="4000" b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Tác hại và nguy cơ sử dụng Internet?</a:t>
            </a:r>
            <a:endParaRPr lang="en-US" altLang="en-US" sz="4000" b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1944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05981" y="2132146"/>
            <a:ext cx="981584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Thông tin ca nhân bị đánh cắp.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Máy tính bị nhiễm virus hay mã độc.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Bị lừa đảo dụ dỗ, đe doạ, bắt nạt trên mạng.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Tiếp nhân thông tin không chính xác.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40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Nghiện internet, trò chơi trên mạng.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/>
          </p:cNvSpPr>
          <p:nvPr/>
        </p:nvSpPr>
        <p:spPr bwMode="auto">
          <a:xfrm>
            <a:off x="1827005" y="910160"/>
            <a:ext cx="96948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73050" indent="-2730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en-US" sz="4000" b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Tác hại và nguy cơ sử dụng Internet?</a:t>
            </a:r>
            <a:endParaRPr lang="en-US" altLang="en-US" sz="4000" b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59079" y="143693"/>
            <a:ext cx="11591108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9: AN TOÀN THÔNG TIN TRÊN INTERNET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160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/>
          <p:nvPr/>
        </p:nvSpPr>
        <p:spPr>
          <a:xfrm>
            <a:off x="640081" y="1816298"/>
            <a:ext cx="9346331" cy="670002"/>
          </a:xfrm>
          <a:custGeom>
            <a:avLst/>
            <a:gdLst/>
            <a:ahLst/>
            <a:cxnLst/>
            <a:rect l="l" t="t" r="r" b="b"/>
            <a:pathLst>
              <a:path w="1590283" h="505847" extrusionOk="0">
                <a:moveTo>
                  <a:pt x="0" y="84310"/>
                </a:moveTo>
                <a:cubicBezTo>
                  <a:pt x="0" y="37747"/>
                  <a:pt x="37747" y="0"/>
                  <a:pt x="84310" y="0"/>
                </a:cubicBezTo>
                <a:lnTo>
                  <a:pt x="1505973" y="0"/>
                </a:lnTo>
                <a:cubicBezTo>
                  <a:pt x="1552536" y="0"/>
                  <a:pt x="1590283" y="37747"/>
                  <a:pt x="1590283" y="84310"/>
                </a:cubicBezTo>
                <a:lnTo>
                  <a:pt x="1590283" y="421537"/>
                </a:lnTo>
                <a:cubicBezTo>
                  <a:pt x="1590283" y="468100"/>
                  <a:pt x="1552536" y="505847"/>
                  <a:pt x="1505973" y="505847"/>
                </a:cubicBezTo>
                <a:lnTo>
                  <a:pt x="84310" y="505847"/>
                </a:lnTo>
                <a:cubicBezTo>
                  <a:pt x="37747" y="505847"/>
                  <a:pt x="0" y="468100"/>
                  <a:pt x="0" y="421537"/>
                </a:cubicBezTo>
                <a:lnTo>
                  <a:pt x="0" y="8431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9925" tIns="72300" rIns="119925" bIns="72300" anchor="ctr" anchorCtr="0">
            <a:noAutofit/>
          </a:bodyPr>
          <a:lstStyle/>
          <a:p>
            <a:pPr lvl="0">
              <a:lnSpc>
                <a:spcPct val="90000"/>
              </a:lnSpc>
            </a:pPr>
            <a:r>
              <a:rPr lang="en-US" sz="3600"/>
              <a:t>A. Bị lôi kéo vào các hoạt động không lành mạnh.</a:t>
            </a: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"/>
          <p:cNvSpPr/>
          <p:nvPr/>
        </p:nvSpPr>
        <p:spPr>
          <a:xfrm>
            <a:off x="737153" y="2664798"/>
            <a:ext cx="9249259" cy="670002"/>
          </a:xfrm>
          <a:custGeom>
            <a:avLst/>
            <a:gdLst/>
            <a:ahLst/>
            <a:cxnLst/>
            <a:rect l="l" t="t" r="r" b="b"/>
            <a:pathLst>
              <a:path w="1590283" h="505847" extrusionOk="0">
                <a:moveTo>
                  <a:pt x="0" y="84310"/>
                </a:moveTo>
                <a:cubicBezTo>
                  <a:pt x="0" y="37747"/>
                  <a:pt x="37747" y="0"/>
                  <a:pt x="84310" y="0"/>
                </a:cubicBezTo>
                <a:lnTo>
                  <a:pt x="1505973" y="0"/>
                </a:lnTo>
                <a:cubicBezTo>
                  <a:pt x="1552536" y="0"/>
                  <a:pt x="1590283" y="37747"/>
                  <a:pt x="1590283" y="84310"/>
                </a:cubicBezTo>
                <a:lnTo>
                  <a:pt x="1590283" y="421537"/>
                </a:lnTo>
                <a:cubicBezTo>
                  <a:pt x="1590283" y="468100"/>
                  <a:pt x="1552536" y="505847"/>
                  <a:pt x="1505973" y="505847"/>
                </a:cubicBezTo>
                <a:lnTo>
                  <a:pt x="84310" y="505847"/>
                </a:lnTo>
                <a:cubicBezTo>
                  <a:pt x="37747" y="505847"/>
                  <a:pt x="0" y="468100"/>
                  <a:pt x="0" y="421537"/>
                </a:cubicBezTo>
                <a:lnTo>
                  <a:pt x="0" y="8431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9925" tIns="72300" rIns="119925" bIns="72300" anchor="ctr" anchorCtr="0">
            <a:noAutofit/>
          </a:bodyPr>
          <a:lstStyle/>
          <a:p>
            <a:pPr lvl="0"/>
            <a:r>
              <a:rPr lang="en-US" sz="3600"/>
              <a:t>B Máy tính bị nhiễm virus hay mã độc </a:t>
            </a:r>
          </a:p>
        </p:txBody>
      </p:sp>
      <p:sp>
        <p:nvSpPr>
          <p:cNvPr id="101" name="Google Shape;101;p3"/>
          <p:cNvSpPr/>
          <p:nvPr/>
        </p:nvSpPr>
        <p:spPr>
          <a:xfrm>
            <a:off x="737154" y="3566223"/>
            <a:ext cx="9140825" cy="670002"/>
          </a:xfrm>
          <a:custGeom>
            <a:avLst/>
            <a:gdLst/>
            <a:ahLst/>
            <a:cxnLst/>
            <a:rect l="l" t="t" r="r" b="b"/>
            <a:pathLst>
              <a:path w="1590283" h="505847" extrusionOk="0">
                <a:moveTo>
                  <a:pt x="0" y="84310"/>
                </a:moveTo>
                <a:cubicBezTo>
                  <a:pt x="0" y="37747"/>
                  <a:pt x="37747" y="0"/>
                  <a:pt x="84310" y="0"/>
                </a:cubicBezTo>
                <a:lnTo>
                  <a:pt x="1505973" y="0"/>
                </a:lnTo>
                <a:cubicBezTo>
                  <a:pt x="1552536" y="0"/>
                  <a:pt x="1590283" y="37747"/>
                  <a:pt x="1590283" y="84310"/>
                </a:cubicBezTo>
                <a:lnTo>
                  <a:pt x="1590283" y="421537"/>
                </a:lnTo>
                <a:cubicBezTo>
                  <a:pt x="1590283" y="468100"/>
                  <a:pt x="1552536" y="505847"/>
                  <a:pt x="1505973" y="505847"/>
                </a:cubicBezTo>
                <a:lnTo>
                  <a:pt x="84310" y="505847"/>
                </a:lnTo>
                <a:cubicBezTo>
                  <a:pt x="37747" y="505847"/>
                  <a:pt x="0" y="468100"/>
                  <a:pt x="0" y="421537"/>
                </a:cubicBezTo>
                <a:lnTo>
                  <a:pt x="0" y="8431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9925" tIns="72300" rIns="119925" bIns="72300" anchor="ctr" anchorCtr="0">
            <a:noAutofit/>
          </a:bodyPr>
          <a:lstStyle/>
          <a:p>
            <a:pPr lvl="0"/>
            <a:r>
              <a:rPr lang="en-US" sz="3600"/>
              <a:t>C. Tin tưởng mọi nguồn thông tin trên mạng </a:t>
            </a:r>
          </a:p>
        </p:txBody>
      </p:sp>
      <p:sp>
        <p:nvSpPr>
          <p:cNvPr id="103" name="Google Shape;103;p3"/>
          <p:cNvSpPr/>
          <p:nvPr/>
        </p:nvSpPr>
        <p:spPr>
          <a:xfrm>
            <a:off x="460378" y="199700"/>
            <a:ext cx="11609705" cy="1347646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i="0" u="none" strike="noStrike" cap="none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Câu hỏi 1:</a:t>
            </a:r>
          </a:p>
          <a:p>
            <a:pPr lvl="0" algn="ctr"/>
            <a:r>
              <a:rPr lang="en-US" sz="3600" b="1" i="0" u="none" strike="noStrike" cap="none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Em hãy tìm phương án sai: Khi sử dụng internet có thể:</a:t>
            </a:r>
            <a:endParaRPr lang="en-US" sz="3600">
              <a:solidFill>
                <a:srgbClr val="0000FF"/>
              </a:solidFill>
            </a:endParaRPr>
          </a:p>
        </p:txBody>
      </p:sp>
      <p:sp>
        <p:nvSpPr>
          <p:cNvPr id="105" name="Google Shape;105;p3" descr="100+ những hình ảnh icon buồn - hinhanhsieudep.net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77479" y="1610622"/>
            <a:ext cx="887519" cy="887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86413" y="4824644"/>
            <a:ext cx="887519" cy="887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877978" y="3541174"/>
            <a:ext cx="1024676" cy="102467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01;p3"/>
          <p:cNvSpPr/>
          <p:nvPr/>
        </p:nvSpPr>
        <p:spPr>
          <a:xfrm>
            <a:off x="737154" y="4499370"/>
            <a:ext cx="9140825" cy="670002"/>
          </a:xfrm>
          <a:custGeom>
            <a:avLst/>
            <a:gdLst/>
            <a:ahLst/>
            <a:cxnLst/>
            <a:rect l="l" t="t" r="r" b="b"/>
            <a:pathLst>
              <a:path w="1590283" h="505847" extrusionOk="0">
                <a:moveTo>
                  <a:pt x="0" y="84310"/>
                </a:moveTo>
                <a:cubicBezTo>
                  <a:pt x="0" y="37747"/>
                  <a:pt x="37747" y="0"/>
                  <a:pt x="84310" y="0"/>
                </a:cubicBezTo>
                <a:lnTo>
                  <a:pt x="1505973" y="0"/>
                </a:lnTo>
                <a:cubicBezTo>
                  <a:pt x="1552536" y="0"/>
                  <a:pt x="1590283" y="37747"/>
                  <a:pt x="1590283" y="84310"/>
                </a:cubicBezTo>
                <a:lnTo>
                  <a:pt x="1590283" y="421537"/>
                </a:lnTo>
                <a:cubicBezTo>
                  <a:pt x="1590283" y="468100"/>
                  <a:pt x="1552536" y="505847"/>
                  <a:pt x="1505973" y="505847"/>
                </a:cubicBezTo>
                <a:lnTo>
                  <a:pt x="84310" y="505847"/>
                </a:lnTo>
                <a:cubicBezTo>
                  <a:pt x="37747" y="505847"/>
                  <a:pt x="0" y="468100"/>
                  <a:pt x="0" y="421537"/>
                </a:cubicBezTo>
                <a:lnTo>
                  <a:pt x="0" y="8431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9925" tIns="72300" rIns="119925" bIns="72300" anchor="ctr" anchorCtr="0">
            <a:noAutofit/>
          </a:bodyPr>
          <a:lstStyle/>
          <a:p>
            <a:pPr lvl="0"/>
            <a:r>
              <a:rPr lang="en-US" sz="3600"/>
              <a:t>D. Bị lừa đảo hoặc lợi dụng</a:t>
            </a:r>
          </a:p>
        </p:txBody>
      </p:sp>
      <p:pic>
        <p:nvPicPr>
          <p:cNvPr id="12" name="Google Shape;10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57359" y="2550469"/>
            <a:ext cx="887519" cy="8875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24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0" grpId="0" animBg="1"/>
      <p:bldP spid="101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/>
          <p:nvPr/>
        </p:nvSpPr>
        <p:spPr>
          <a:xfrm>
            <a:off x="1" y="428640"/>
            <a:ext cx="12288699" cy="130436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i="0" u="none" strike="noStrike" cap="none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Câu hỏi 2: </a:t>
            </a:r>
          </a:p>
          <a:p>
            <a:pPr lvl="0" algn="ctr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 làm nào được khuyến khích sử dụng các dịch vụ internet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6" name="Google Shape;116;p4"/>
          <p:cNvSpPr/>
          <p:nvPr/>
        </p:nvSpPr>
        <p:spPr>
          <a:xfrm>
            <a:off x="339636" y="2110662"/>
            <a:ext cx="9244149" cy="863460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Mở thư điện tử do người lạ gửi</a:t>
            </a:r>
          </a:p>
        </p:txBody>
      </p:sp>
      <p:sp>
        <p:nvSpPr>
          <p:cNvPr id="117" name="Google Shape;117;p4"/>
          <p:cNvSpPr/>
          <p:nvPr/>
        </p:nvSpPr>
        <p:spPr>
          <a:xfrm>
            <a:off x="339636" y="3118336"/>
            <a:ext cx="10482357" cy="863460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Tải các phần mềm miễn phí không được kiểm duyệt </a:t>
            </a:r>
          </a:p>
        </p:txBody>
      </p:sp>
      <p:sp>
        <p:nvSpPr>
          <p:cNvPr id="118" name="Google Shape;118;p4"/>
          <p:cNvSpPr/>
          <p:nvPr/>
        </p:nvSpPr>
        <p:spPr>
          <a:xfrm>
            <a:off x="339637" y="4126010"/>
            <a:ext cx="11505305" cy="863460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Liên tục vào các trang mạng xã hội để cập nhập thông tin</a:t>
            </a:r>
          </a:p>
        </p:txBody>
      </p:sp>
      <p:pic>
        <p:nvPicPr>
          <p:cNvPr id="120" name="Google Shape;12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4475" y="2003319"/>
            <a:ext cx="887519" cy="887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7423" y="3053744"/>
            <a:ext cx="887519" cy="887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2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01182" y="4020884"/>
            <a:ext cx="887519" cy="88751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18;p4"/>
          <p:cNvSpPr/>
          <p:nvPr/>
        </p:nvSpPr>
        <p:spPr>
          <a:xfrm>
            <a:off x="339635" y="5259788"/>
            <a:ext cx="9061269" cy="863460"/>
          </a:xfrm>
          <a:custGeom>
            <a:avLst/>
            <a:gdLst/>
            <a:ahLst/>
            <a:cxnLst/>
            <a:rect l="l" t="t" r="r" b="b"/>
            <a:pathLst>
              <a:path w="7625862" h="863460" extrusionOk="0">
                <a:moveTo>
                  <a:pt x="0" y="143913"/>
                </a:moveTo>
                <a:cubicBezTo>
                  <a:pt x="0" y="64432"/>
                  <a:pt x="64432" y="0"/>
                  <a:pt x="143913" y="0"/>
                </a:cubicBezTo>
                <a:lnTo>
                  <a:pt x="7481949" y="0"/>
                </a:lnTo>
                <a:cubicBezTo>
                  <a:pt x="7561430" y="0"/>
                  <a:pt x="7625862" y="64432"/>
                  <a:pt x="7625862" y="143913"/>
                </a:cubicBezTo>
                <a:lnTo>
                  <a:pt x="7625862" y="719547"/>
                </a:lnTo>
                <a:cubicBezTo>
                  <a:pt x="7625862" y="799028"/>
                  <a:pt x="7561430" y="863460"/>
                  <a:pt x="7481949" y="863460"/>
                </a:cubicBezTo>
                <a:lnTo>
                  <a:pt x="143913" y="863460"/>
                </a:lnTo>
                <a:cubicBezTo>
                  <a:pt x="64432" y="863460"/>
                  <a:pt x="0" y="799028"/>
                  <a:pt x="0" y="719547"/>
                </a:cubicBezTo>
                <a:lnTo>
                  <a:pt x="0" y="143913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79300" tIns="179300" rIns="179300" bIns="179300" anchor="ctr" anchorCtr="0">
            <a:noAutofit/>
          </a:bodyPr>
          <a:lstStyle/>
          <a:p>
            <a:pPr lvl="0"/>
            <a:r>
              <a:rPr lang="en-US"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Vào trang web để tìm bài tập về nhà</a:t>
            </a:r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76227" y="5179180"/>
            <a:ext cx="1024676" cy="10246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050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7" grpId="0" animBg="1"/>
      <p:bldP spid="11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55" r="6421" b="3676"/>
          <a:stretch/>
        </p:blipFill>
        <p:spPr bwMode="auto">
          <a:xfrm>
            <a:off x="1" y="2232213"/>
            <a:ext cx="7624483" cy="462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691" y="1"/>
            <a:ext cx="6743311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7247967" y="3684497"/>
            <a:ext cx="5042647" cy="2764215"/>
          </a:xfrm>
          <a:prstGeom prst="cloudCallout">
            <a:avLst>
              <a:gd name="adj1" fmla="val -50278"/>
              <a:gd name="adj2" fmla="val -45322"/>
            </a:avLst>
          </a:prstGeom>
          <a:solidFill>
            <a:srgbClr val="FF99FF"/>
          </a:solidFill>
          <a:ln w="9525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2800">
                <a:solidFill>
                  <a:srgbClr val="0000FF"/>
                </a:solidFill>
              </a:rPr>
              <a:t>Theo em phải sử dụng internet như thế nào để được an toàn</a:t>
            </a:r>
            <a:r>
              <a:rPr lang="en-US" altLang="en-US" sz="2000">
                <a:solidFill>
                  <a:srgbClr val="0000FF"/>
                </a:solidFill>
              </a:rPr>
              <a:t>?</a:t>
            </a:r>
            <a:endParaRPr lang="en-US" altLang="en-US" sz="2000" dirty="0">
              <a:solidFill>
                <a:srgbClr val="0000FF"/>
              </a:solidFill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-31644" y="-212690"/>
            <a:ext cx="5511979" cy="2951619"/>
          </a:xfrm>
          <a:prstGeom prst="cloudCallout">
            <a:avLst>
              <a:gd name="adj1" fmla="val 15361"/>
              <a:gd name="adj2" fmla="val 75055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00B05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 dirty="0" err="1">
                <a:solidFill>
                  <a:srgbClr val="C00000"/>
                </a:solidFill>
              </a:rPr>
              <a:t>Có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rất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nhiều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dịch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vụ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được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cung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cấp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trên</a:t>
            </a:r>
            <a:r>
              <a:rPr lang="en-US" altLang="en-US" sz="2400" dirty="0">
                <a:solidFill>
                  <a:srgbClr val="C00000"/>
                </a:solidFill>
              </a:rPr>
              <a:t> Internet. </a:t>
            </a:r>
            <a:r>
              <a:rPr lang="en-US" altLang="en-US" sz="2400" dirty="0" err="1">
                <a:solidFill>
                  <a:srgbClr val="C00000"/>
                </a:solidFill>
              </a:rPr>
              <a:t>Em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hãy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kể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tên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một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số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dịch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vụ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cơ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bản</a:t>
            </a:r>
            <a:r>
              <a:rPr lang="en-US" altLang="en-US" sz="2400" dirty="0">
                <a:solidFill>
                  <a:srgbClr val="C00000"/>
                </a:solidFill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</a:rPr>
              <a:t>trên</a:t>
            </a:r>
            <a:r>
              <a:rPr lang="en-US" altLang="en-US" sz="2400" dirty="0">
                <a:solidFill>
                  <a:srgbClr val="C00000"/>
                </a:solidFill>
              </a:rPr>
              <a:t> Internet?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036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7" t="11872" r="78765" b="60163"/>
          <a:stretch/>
        </p:blipFill>
        <p:spPr bwMode="auto">
          <a:xfrm>
            <a:off x="58018" y="1254803"/>
            <a:ext cx="2037807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744585" y="232956"/>
            <a:ext cx="1129937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en-US" altLang="en-US" sz="40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altLang="en-US" sz="40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it-IT" sz="4000" b="1">
                <a:solidFill>
                  <a:srgbClr val="009900"/>
                </a:solidFill>
              </a:rPr>
              <a:t>Một số quy tắc sử dụng Internet an toàn</a:t>
            </a:r>
            <a:endParaRPr lang="en-US" altLang="en-US" sz="4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93" t="11872" r="61266" b="60163"/>
          <a:stretch/>
        </p:blipFill>
        <p:spPr bwMode="auto">
          <a:xfrm>
            <a:off x="1891713" y="1307369"/>
            <a:ext cx="2635624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93" t="11872" r="43355" b="60163"/>
          <a:stretch/>
        </p:blipFill>
        <p:spPr bwMode="auto">
          <a:xfrm>
            <a:off x="4596016" y="1307369"/>
            <a:ext cx="2608729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53" t="11872" r="24023" b="60163"/>
          <a:stretch/>
        </p:blipFill>
        <p:spPr bwMode="auto">
          <a:xfrm>
            <a:off x="7027531" y="1254803"/>
            <a:ext cx="2847703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132" t="11872" r="7229" b="60163"/>
          <a:stretch/>
        </p:blipFill>
        <p:spPr bwMode="auto">
          <a:xfrm>
            <a:off x="9704933" y="1307369"/>
            <a:ext cx="2521131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26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640797" y="491672"/>
            <a:ext cx="104568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en-US" altLang="en-US" sz="40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altLang="en-US" sz="40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it-IT" sz="4000" b="1">
                <a:solidFill>
                  <a:srgbClr val="009900"/>
                </a:solidFill>
              </a:rPr>
              <a:t>Một số quy tắc sử dụng Internet an toàn</a:t>
            </a:r>
            <a:endParaRPr lang="en-US" altLang="en-US" sz="40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24317" y="1691228"/>
            <a:ext cx="100897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 tin phải giữ </a:t>
            </a:r>
            <a:r>
              <a:rPr lang="en-US" sz="4000" b="1" i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TOÀN</a:t>
            </a: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>
              <a:spcAft>
                <a:spcPts val="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Chớ nên </a:t>
            </a:r>
            <a:r>
              <a:rPr lang="en-US" sz="4000" b="1" i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GẶP GỠ</a:t>
            </a: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người bạn mới quen.</a:t>
            </a:r>
          </a:p>
          <a:p>
            <a:pPr>
              <a:spcAft>
                <a:spcPts val="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 </a:t>
            </a:r>
            <a:r>
              <a:rPr lang="en-US" sz="4000" b="1" i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CHẤP NHẬN,</a:t>
            </a: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chớ có quên.</a:t>
            </a:r>
          </a:p>
          <a:p>
            <a:pPr>
              <a:spcAft>
                <a:spcPts val="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 độ</a:t>
            </a:r>
            <a:r>
              <a:rPr lang="en-US" sz="4000" b="1" i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CẬY</a:t>
            </a: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điều nên giữ gìn.</a:t>
            </a:r>
          </a:p>
          <a:p>
            <a:pPr>
              <a:spcAft>
                <a:spcPts val="0"/>
              </a:spcAft>
            </a:pPr>
            <a:r>
              <a:rPr lang="en-US" sz="4000" b="1" i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 RA</a:t>
            </a: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với người bạn tin.</a:t>
            </a:r>
          </a:p>
          <a:p>
            <a:pPr>
              <a:spcAft>
                <a:spcPts val="0"/>
              </a:spcAft>
            </a:pP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en-US" sz="4000" b="1" i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 TẮC</a:t>
            </a:r>
            <a:r>
              <a:rPr lang="en-US"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đó nên in trong lòng.</a:t>
            </a:r>
          </a:p>
        </p:txBody>
      </p:sp>
    </p:spTree>
    <p:extLst>
      <p:ext uri="{BB962C8B-B14F-4D97-AF65-F5344CB8AC3E}">
        <p14:creationId xmlns:p14="http://schemas.microsoft.com/office/powerpoint/2010/main" val="237524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1.4|1.2|14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8.2|4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1182</TotalTime>
  <Words>953</Words>
  <Application>Microsoft Office PowerPoint</Application>
  <PresentationFormat>Widescreen</PresentationFormat>
  <Paragraphs>86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 VAN CHIEN</cp:lastModifiedBy>
  <cp:revision>31</cp:revision>
  <dcterms:created xsi:type="dcterms:W3CDTF">2021-07-22T09:48:39Z</dcterms:created>
  <dcterms:modified xsi:type="dcterms:W3CDTF">2023-02-04T02:06:25Z</dcterms:modified>
</cp:coreProperties>
</file>