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5" r:id="rId2"/>
    <p:sldId id="257" r:id="rId3"/>
    <p:sldId id="266" r:id="rId4"/>
    <p:sldId id="267" r:id="rId5"/>
    <p:sldId id="286" r:id="rId6"/>
    <p:sldId id="287" r:id="rId7"/>
    <p:sldId id="258" r:id="rId8"/>
    <p:sldId id="260" r:id="rId9"/>
    <p:sldId id="259" r:id="rId10"/>
    <p:sldId id="269" r:id="rId11"/>
    <p:sldId id="270" r:id="rId12"/>
    <p:sldId id="272" r:id="rId13"/>
    <p:sldId id="264" r:id="rId14"/>
    <p:sldId id="288" r:id="rId15"/>
    <p:sldId id="275" r:id="rId16"/>
    <p:sldId id="274" r:id="rId17"/>
    <p:sldId id="261" r:id="rId18"/>
    <p:sldId id="290" r:id="rId19"/>
    <p:sldId id="276" r:id="rId20"/>
    <p:sldId id="289" r:id="rId21"/>
    <p:sldId id="262" r:id="rId22"/>
    <p:sldId id="291" r:id="rId23"/>
    <p:sldId id="280" r:id="rId24"/>
    <p:sldId id="313" r:id="rId25"/>
    <p:sldId id="282" r:id="rId26"/>
    <p:sldId id="263" r:id="rId27"/>
    <p:sldId id="283" r:id="rId28"/>
    <p:sldId id="284" r:id="rId29"/>
    <p:sldId id="360" r:id="rId30"/>
  </p:sldIdLst>
  <p:sldSz cx="18288000" cy="10287000"/>
  <p:notesSz cx="6858000" cy="9144000"/>
  <p:embeddedFontLst>
    <p:embeddedFont>
      <p:font typeface="宋体" panose="02010600030101010101" pitchFamily="2" charset="-122"/>
      <p:regular r:id="rId31"/>
    </p:embeddedFont>
    <p:embeddedFont>
      <p:font typeface="Lazydog" panose="020B0604020202020204" charset="0"/>
      <p:regular r:id="rId32"/>
    </p:embeddedFont>
    <p:embeddedFont>
      <p:font typeface="Trebuchet MS" panose="020B0603020202020204" pitchFamily="34" charset="0"/>
      <p:regular r:id="rId33"/>
      <p:bold r:id="rId34"/>
      <p:italic r:id="rId35"/>
      <p:boldItalic r:id="rId36"/>
    </p:embeddedFont>
    <p:embeddedFont>
      <p:font typeface="Wingdings 3" panose="05040102010807070707" pitchFamily="18" charset="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45"/>
    <a:srgbClr val="006E5E"/>
    <a:srgbClr val="46B29E"/>
    <a:srgbClr val="FFBBAB"/>
    <a:srgbClr val="5D6C4C"/>
    <a:srgbClr val="FFDDDD"/>
    <a:srgbClr val="FFD5D5"/>
    <a:srgbClr val="DC6A5B"/>
    <a:srgbClr val="667753"/>
    <a:srgbClr val="73C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DD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32.svg"/><Relationship Id="rId7" Type="http://schemas.openxmlformats.org/officeDocument/2006/relationships/image" Target="../media/image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31.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0.svg"/><Relationship Id="rId5" Type="http://schemas.openxmlformats.org/officeDocument/2006/relationships/image" Target="../media/image46.sv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32.svg"/><Relationship Id="rId7" Type="http://schemas.openxmlformats.org/officeDocument/2006/relationships/image" Target="../media/image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31.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0.svg"/><Relationship Id="rId5" Type="http://schemas.openxmlformats.org/officeDocument/2006/relationships/image" Target="../media/image46.sv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32.svg"/><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image" Target="../media/image31.png"/><Relationship Id="rId16"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sv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sv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1.svg"/><Relationship Id="rId3" Type="http://schemas.openxmlformats.org/officeDocument/2006/relationships/image" Target="../media/image32.svg"/><Relationship Id="rId7" Type="http://schemas.openxmlformats.org/officeDocument/2006/relationships/image" Target="../media/image66.svg"/><Relationship Id="rId12"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9.svg"/><Relationship Id="rId5" Type="http://schemas.openxmlformats.org/officeDocument/2006/relationships/image" Target="../media/image70.svg"/><Relationship Id="rId10" Type="http://schemas.openxmlformats.org/officeDocument/2006/relationships/image" Target="../media/image58.png"/><Relationship Id="rId4" Type="http://schemas.openxmlformats.org/officeDocument/2006/relationships/image" Target="../media/image69.png"/><Relationship Id="rId9" Type="http://schemas.openxmlformats.org/officeDocument/2006/relationships/image" Target="../media/image68.sv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1.svg"/><Relationship Id="rId3" Type="http://schemas.openxmlformats.org/officeDocument/2006/relationships/image" Target="../media/image32.svg"/><Relationship Id="rId7" Type="http://schemas.openxmlformats.org/officeDocument/2006/relationships/image" Target="../media/image66.svg"/><Relationship Id="rId12"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9.svg"/><Relationship Id="rId5" Type="http://schemas.openxmlformats.org/officeDocument/2006/relationships/image" Target="../media/image70.svg"/><Relationship Id="rId10" Type="http://schemas.openxmlformats.org/officeDocument/2006/relationships/image" Target="../media/image58.png"/><Relationship Id="rId4" Type="http://schemas.openxmlformats.org/officeDocument/2006/relationships/image" Target="../media/image69.png"/><Relationship Id="rId9" Type="http://schemas.openxmlformats.org/officeDocument/2006/relationships/image" Target="../media/image68.sv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4.svg"/><Relationship Id="rId3" Type="http://schemas.openxmlformats.org/officeDocument/2006/relationships/image" Target="../media/image32.svg"/><Relationship Id="rId7" Type="http://schemas.openxmlformats.org/officeDocument/2006/relationships/image" Target="../media/image70.svg"/><Relationship Id="rId12"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1.svg"/><Relationship Id="rId5" Type="http://schemas.openxmlformats.org/officeDocument/2006/relationships/image" Target="../media/image72.svg"/><Relationship Id="rId15" Type="http://schemas.openxmlformats.org/officeDocument/2006/relationships/image" Target="../media/image59.svg"/><Relationship Id="rId10" Type="http://schemas.openxmlformats.org/officeDocument/2006/relationships/image" Target="../media/image60.png"/><Relationship Id="rId4" Type="http://schemas.openxmlformats.org/officeDocument/2006/relationships/image" Target="../media/image71.png"/><Relationship Id="rId9" Type="http://schemas.openxmlformats.org/officeDocument/2006/relationships/image" Target="../media/image68.sv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4.svg"/><Relationship Id="rId3" Type="http://schemas.openxmlformats.org/officeDocument/2006/relationships/image" Target="../media/image32.svg"/><Relationship Id="rId7" Type="http://schemas.openxmlformats.org/officeDocument/2006/relationships/image" Target="../media/image70.svg"/><Relationship Id="rId12"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1.svg"/><Relationship Id="rId5" Type="http://schemas.openxmlformats.org/officeDocument/2006/relationships/image" Target="../media/image72.svg"/><Relationship Id="rId15" Type="http://schemas.openxmlformats.org/officeDocument/2006/relationships/image" Target="../media/image59.svg"/><Relationship Id="rId10" Type="http://schemas.openxmlformats.org/officeDocument/2006/relationships/image" Target="../media/image60.png"/><Relationship Id="rId4" Type="http://schemas.openxmlformats.org/officeDocument/2006/relationships/image" Target="../media/image71.png"/><Relationship Id="rId9" Type="http://schemas.openxmlformats.org/officeDocument/2006/relationships/image" Target="../media/image68.sv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4.svg"/><Relationship Id="rId3" Type="http://schemas.openxmlformats.org/officeDocument/2006/relationships/image" Target="../media/image32.svg"/><Relationship Id="rId7" Type="http://schemas.openxmlformats.org/officeDocument/2006/relationships/image" Target="../media/image70.svg"/><Relationship Id="rId12"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1.svg"/><Relationship Id="rId5" Type="http://schemas.openxmlformats.org/officeDocument/2006/relationships/image" Target="../media/image72.svg"/><Relationship Id="rId15" Type="http://schemas.openxmlformats.org/officeDocument/2006/relationships/image" Target="../media/image59.svg"/><Relationship Id="rId10" Type="http://schemas.openxmlformats.org/officeDocument/2006/relationships/image" Target="../media/image60.png"/><Relationship Id="rId4" Type="http://schemas.openxmlformats.org/officeDocument/2006/relationships/image" Target="../media/image71.png"/><Relationship Id="rId9" Type="http://schemas.openxmlformats.org/officeDocument/2006/relationships/image" Target="../media/image68.sv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59.svg"/><Relationship Id="rId3" Type="http://schemas.openxmlformats.org/officeDocument/2006/relationships/image" Target="../media/image32.svg"/><Relationship Id="rId7" Type="http://schemas.openxmlformats.org/officeDocument/2006/relationships/image" Target="../media/image89.svg"/><Relationship Id="rId12"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68.svg"/><Relationship Id="rId5" Type="http://schemas.openxmlformats.org/officeDocument/2006/relationships/image" Target="../media/image87.svg"/><Relationship Id="rId10" Type="http://schemas.openxmlformats.org/officeDocument/2006/relationships/image" Target="../media/image67.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2.svg"/><Relationship Id="rId7"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6.svg"/><Relationship Id="rId10" Type="http://schemas.openxmlformats.org/officeDocument/2006/relationships/image" Target="../media/image100.svg"/><Relationship Id="rId4" Type="http://schemas.openxmlformats.org/officeDocument/2006/relationships/image" Target="../media/image5.png"/><Relationship Id="rId9"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5.svg"/><Relationship Id="rId12"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bwMode="auto">
          <a:xfrm>
            <a:off x="4084752" y="4751080"/>
            <a:ext cx="8463591" cy="5057855"/>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6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97">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12671113" y="6714087"/>
            <a:ext cx="3637565" cy="1491663"/>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10213880" y="5539955"/>
            <a:ext cx="493983" cy="448449"/>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24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7345114" y="1161068"/>
            <a:ext cx="464708" cy="42932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2024">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10229588" y="143374"/>
            <a:ext cx="425097" cy="43954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24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11499180" y="2285855"/>
            <a:ext cx="444582" cy="481478"/>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4" kern="0">
              <a:solidFill>
                <a:srgbClr val="FFFFFF"/>
              </a:solidFill>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10573061" y="6546305"/>
            <a:ext cx="614729" cy="584027"/>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2024">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9668802" y="6725860"/>
            <a:ext cx="551691" cy="6045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24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11361785" y="5882287"/>
            <a:ext cx="464708" cy="42932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2024">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992776" y="4029062"/>
            <a:ext cx="422631" cy="472787"/>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24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3675854" y="178696"/>
            <a:ext cx="526910" cy="750893"/>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24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3389642" y="1398614"/>
            <a:ext cx="585458" cy="441495"/>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24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050661" y="1902933"/>
            <a:ext cx="13859976" cy="3311634"/>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5396"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13969333" y="5882286"/>
            <a:ext cx="3882605" cy="38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5"/>
          <a:stretch>
            <a:fillRect/>
          </a:stretch>
        </p:blipFill>
        <p:spPr>
          <a:xfrm>
            <a:off x="16405143" y="0"/>
            <a:ext cx="1882857" cy="1406286"/>
          </a:xfrm>
          <a:prstGeom prst="rect">
            <a:avLst/>
          </a:prstGeom>
        </p:spPr>
      </p:pic>
      <p:sp>
        <p:nvSpPr>
          <p:cNvPr id="3" name="TextBox 2">
            <a:extLst>
              <a:ext uri="{FF2B5EF4-FFF2-40B4-BE49-F238E27FC236}">
                <a16:creationId xmlns:a16="http://schemas.microsoft.com/office/drawing/2014/main" id="{F733A7CA-D3EE-F58A-6CE4-0CAE548F13B7}"/>
              </a:ext>
            </a:extLst>
          </p:cNvPr>
          <p:cNvSpPr txBox="1"/>
          <p:nvPr/>
        </p:nvSpPr>
        <p:spPr>
          <a:xfrm>
            <a:off x="7345113" y="6546305"/>
            <a:ext cx="2690935"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Mĩ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thuật</a:t>
            </a:r>
            <a:r>
              <a:rPr lang="en-US" sz="3600" b="1" dirty="0">
                <a:solidFill>
                  <a:srgbClr val="FF0000"/>
                </a:solidFill>
                <a:latin typeface="Times New Roman" panose="02020603050405020304" pitchFamily="18" charset="0"/>
                <a:cs typeface="Times New Roman" panose="02020603050405020304" pitchFamily="18" charset="0"/>
              </a:rPr>
              <a:t> 7</a:t>
            </a:r>
          </a:p>
        </p:txBody>
      </p:sp>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472409" y="2697780"/>
            <a:ext cx="13792419" cy="6712919"/>
            <a:chOff x="0" y="0"/>
            <a:chExt cx="4269600" cy="2203077"/>
          </a:xfrm>
        </p:grpSpPr>
        <p:sp>
          <p:nvSpPr>
            <p:cNvPr id="5"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solidFill>
              <a:srgbClr val="FFFFFF"/>
            </a:solidFill>
          </p:spPr>
        </p:sp>
      </p:grpSp>
      <p:sp>
        <p:nvSpPr>
          <p:cNvPr id="17" name="Rectangle 16"/>
          <p:cNvSpPr/>
          <p:nvPr/>
        </p:nvSpPr>
        <p:spPr>
          <a:xfrm>
            <a:off x="2879062" y="3829080"/>
            <a:ext cx="13161148"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Hình ảnh trong tranh cổ động được thể hiện như thế nào?</a:t>
            </a:r>
          </a:p>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Màu sắc trong tranh cổ động có đặc điểm nào?</a:t>
            </a:r>
          </a:p>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Chữ trong tranh cổ động có nội dung gì? Nội dung chữ và hình có mỗi liên hệ như thế nào?</a:t>
            </a:r>
          </a:p>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Hình thức thể hiện tạo hình ngôi nhà là gì? (mảng bẹt, vờn khối,…)</a:t>
            </a:r>
            <a:r>
              <a:rPr lang="en-US" sz="3800" dirty="0">
                <a:latin typeface="Arial" panose="020B0604020202020204" pitchFamily="34" charset="0"/>
                <a:cs typeface="Arial" panose="020B0604020202020204" pitchFamily="34" charset="0"/>
              </a:rPr>
              <a:t>.</a:t>
            </a:r>
            <a:endParaRPr lang="vi-VN" sz="3800" dirty="0">
              <a:latin typeface="Arial" panose="020B0604020202020204" pitchFamily="34" charset="0"/>
              <a:cs typeface="Arial" panose="020B0604020202020204" pitchFamily="34" charset="0"/>
            </a:endParaRPr>
          </a:p>
        </p:txBody>
      </p:sp>
      <p:sp>
        <p:nvSpPr>
          <p:cNvPr id="6" name="Rounded Rectangle 5"/>
          <p:cNvSpPr/>
          <p:nvPr/>
        </p:nvSpPr>
        <p:spPr>
          <a:xfrm>
            <a:off x="5900012" y="2113869"/>
            <a:ext cx="7119248" cy="1295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HOẠT ĐỘNG NHÓM</a:t>
            </a:r>
          </a:p>
        </p:txBody>
      </p:sp>
      <p:sp>
        <p:nvSpPr>
          <p:cNvPr id="21" name="TextBox 20"/>
          <p:cNvSpPr txBox="1"/>
          <p:nvPr/>
        </p:nvSpPr>
        <p:spPr>
          <a:xfrm>
            <a:off x="4691756" y="686549"/>
            <a:ext cx="9353726" cy="962058"/>
          </a:xfrm>
          <a:prstGeom prst="rect">
            <a:avLst/>
          </a:prstGeom>
        </p:spPr>
        <p:txBody>
          <a:bodyPr lIns="0" tIns="0" rIns="0" bIns="0" rtlCol="0" anchor="t">
            <a:spAutoFit/>
          </a:bodyPr>
          <a:lstStyle/>
          <a:p>
            <a:pPr algn="ctr">
              <a:lnSpc>
                <a:spcPts val="8000"/>
              </a:lnSpc>
            </a:pPr>
            <a:r>
              <a:rPr lang="en-US" sz="6600" b="1" dirty="0">
                <a:solidFill>
                  <a:schemeClr val="accent2"/>
                </a:solidFill>
                <a:latin typeface="Arial" panose="020B0604020202020204" pitchFamily="34" charset="0"/>
                <a:cs typeface="Arial" panose="020B0604020202020204" pitchFamily="34" charset="0"/>
              </a:rPr>
              <a:t>1. </a:t>
            </a:r>
            <a:r>
              <a:rPr lang="en-US" sz="6600" b="1" dirty="0" err="1">
                <a:solidFill>
                  <a:schemeClr val="accent2"/>
                </a:solidFill>
                <a:latin typeface="Arial" panose="020B0604020202020204" pitchFamily="34" charset="0"/>
                <a:cs typeface="Arial" panose="020B0604020202020204" pitchFamily="34" charset="0"/>
              </a:rPr>
              <a:t>Quan</a:t>
            </a:r>
            <a:r>
              <a:rPr lang="en-US" sz="6600" b="1" dirty="0">
                <a:solidFill>
                  <a:schemeClr val="accent2"/>
                </a:solidFill>
                <a:latin typeface="Arial" panose="020B0604020202020204" pitchFamily="34" charset="0"/>
                <a:cs typeface="Arial" panose="020B0604020202020204" pitchFamily="34" charset="0"/>
              </a:rPr>
              <a:t> </a:t>
            </a:r>
            <a:r>
              <a:rPr lang="en-US" sz="6600" b="1" dirty="0" err="1">
                <a:solidFill>
                  <a:schemeClr val="accent2"/>
                </a:solidFill>
                <a:latin typeface="Arial" panose="020B0604020202020204" pitchFamily="34" charset="0"/>
                <a:cs typeface="Arial" panose="020B0604020202020204" pitchFamily="34" charset="0"/>
              </a:rPr>
              <a:t>sát</a:t>
            </a:r>
            <a:endParaRPr lang="en-US" sz="6600" b="1" dirty="0">
              <a:solidFill>
                <a:schemeClr val="accent2"/>
              </a:solidFill>
              <a:latin typeface="Arial" panose="020B0604020202020204" pitchFamily="34" charset="0"/>
              <a:cs typeface="Arial" panose="020B0604020202020204" pitchFamily="34" charset="0"/>
            </a:endParaRPr>
          </a:p>
        </p:txBody>
      </p:sp>
      <p:pic>
        <p:nvPicPr>
          <p:cNvPr id="22" name="Picture 7"/>
          <p:cNvPicPr>
            <a:picLocks noChangeAspect="1"/>
          </p:cNvPicPr>
          <p:nvPr/>
        </p:nvPicPr>
        <p:blipFill>
          <a:blip r:embed="rId2">
            <a:duotone>
              <a:prstClr val="black"/>
              <a:schemeClr val="accent4">
                <a:tint val="45000"/>
                <a:satMod val="400000"/>
              </a:schemeClr>
            </a:duotone>
          </a:blip>
          <a:srcRect/>
          <a:stretch>
            <a:fillRect/>
          </a:stretch>
        </p:blipFill>
        <p:spPr>
          <a:xfrm>
            <a:off x="16687800" y="7823360"/>
            <a:ext cx="4270154" cy="2097772"/>
          </a:xfrm>
          <a:prstGeom prst="rect">
            <a:avLst/>
          </a:prstGeom>
        </p:spPr>
      </p:pic>
    </p:spTree>
    <p:extLst>
      <p:ext uri="{BB962C8B-B14F-4D97-AF65-F5344CB8AC3E}">
        <p14:creationId xmlns:p14="http://schemas.microsoft.com/office/powerpoint/2010/main" val="40366316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5" dur="5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5" dur="500"/>
                                        <p:tgtEl>
                                          <p:spTgt spid="1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28700"/>
            <a:ext cx="8388726" cy="8388726"/>
          </a:xfrm>
          <a:prstGeom prst="rect">
            <a:avLst/>
          </a:prstGeom>
        </p:spPr>
      </p:pic>
      <p:sp>
        <p:nvSpPr>
          <p:cNvPr id="7" name="Rounded Rectangle 6"/>
          <p:cNvSpPr/>
          <p:nvPr/>
        </p:nvSpPr>
        <p:spPr>
          <a:xfrm>
            <a:off x="838200" y="2736543"/>
            <a:ext cx="11277600" cy="594360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ounded Rectangle 5"/>
          <p:cNvSpPr/>
          <p:nvPr/>
        </p:nvSpPr>
        <p:spPr>
          <a:xfrm>
            <a:off x="1295400" y="3136401"/>
            <a:ext cx="11277600" cy="5905883"/>
          </a:xfrm>
          <a:prstGeom prst="roundRect">
            <a:avLst/>
          </a:prstGeom>
          <a:solidFill>
            <a:srgbClr val="46B29E"/>
          </a:solidFill>
          <a:ln w="38100">
            <a:solidFill>
              <a:schemeClr val="accent5">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30000"/>
              </a:lnSpc>
            </a:pPr>
            <a:r>
              <a:rPr lang="en-US" sz="3800" dirty="0" err="1">
                <a:solidFill>
                  <a:schemeClr val="bg1"/>
                </a:solidFill>
                <a:latin typeface="Arial" panose="020B0604020202020204" pitchFamily="34" charset="0"/>
                <a:cs typeface="Arial" panose="020B0604020202020204" pitchFamily="34" charset="0"/>
              </a:rPr>
              <a:t>Trong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tranh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cổ</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động</a:t>
            </a:r>
            <a:r>
              <a:rPr lang="en-US" sz="3800" dirty="0">
                <a:solidFill>
                  <a:schemeClr val="bg1"/>
                </a:solidFill>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vi-VN" sz="3800" dirty="0">
                <a:solidFill>
                  <a:schemeClr val="bg1"/>
                </a:solidFill>
                <a:cs typeface="Arial" panose="020B0604020202020204" pitchFamily="34" charset="0"/>
              </a:rPr>
              <a:t>Hình ảnh</a:t>
            </a:r>
            <a:r>
              <a:rPr lang="en-US" sz="3800" dirty="0">
                <a:solidFill>
                  <a:schemeClr val="bg1"/>
                </a:solidFill>
                <a:cs typeface="Arial" panose="020B0604020202020204" pitchFamily="34" charset="0"/>
              </a:rPr>
              <a:t>:</a:t>
            </a:r>
            <a:r>
              <a:rPr lang="vi-VN" sz="3800" dirty="0">
                <a:solidFill>
                  <a:schemeClr val="bg1"/>
                </a:solidFill>
                <a:cs typeface="Arial" panose="020B0604020202020204" pitchFamily="34" charset="0"/>
              </a:rPr>
              <a:t> có tính tượng trưng cao, tạo ấn tượng mạnh cho người xem.</a:t>
            </a:r>
          </a:p>
          <a:p>
            <a:pPr marL="571500" indent="-571500" algn="just">
              <a:lnSpc>
                <a:spcPct val="130000"/>
              </a:lnSpc>
              <a:buFont typeface="Arial" panose="020B0604020202020204" pitchFamily="34" charset="0"/>
              <a:buChar char="•"/>
            </a:pPr>
            <a:r>
              <a:rPr lang="vi-VN" sz="3800" dirty="0">
                <a:solidFill>
                  <a:schemeClr val="bg1"/>
                </a:solidFill>
                <a:cs typeface="Arial" panose="020B0604020202020204" pitchFamily="34" charset="0"/>
              </a:rPr>
              <a:t>Màu sắc</a:t>
            </a:r>
            <a:r>
              <a:rPr lang="en-US" sz="3800" dirty="0">
                <a:solidFill>
                  <a:schemeClr val="bg1"/>
                </a:solidFill>
                <a:cs typeface="Arial" panose="020B0604020202020204" pitchFamily="34" charset="0"/>
              </a:rPr>
              <a:t>: </a:t>
            </a:r>
            <a:r>
              <a:rPr lang="vi-VN" sz="3800" dirty="0">
                <a:solidFill>
                  <a:schemeClr val="bg1"/>
                </a:solidFill>
                <a:cs typeface="Arial" panose="020B0604020202020204" pitchFamily="34" charset="0"/>
              </a:rPr>
              <a:t>thường là những gam màu tươi sáng, rực rỡ, thu hút sự chú ý của người xem.</a:t>
            </a:r>
            <a:endParaRPr lang="en-US" sz="3800" dirty="0">
              <a:solidFill>
                <a:schemeClr val="bg1"/>
              </a:solidFill>
              <a:cs typeface="Arial" panose="020B0604020202020204" pitchFamily="34" charset="0"/>
            </a:endParaRPr>
          </a:p>
          <a:p>
            <a:pPr marL="571500" indent="-571500" algn="just">
              <a:lnSpc>
                <a:spcPct val="130000"/>
              </a:lnSpc>
              <a:buFont typeface="Arial" panose="020B0604020202020204" pitchFamily="34" charset="0"/>
              <a:buChar char="•"/>
            </a:pPr>
            <a:r>
              <a:rPr lang="vi-VN" sz="3800" dirty="0">
                <a:solidFill>
                  <a:schemeClr val="bg1"/>
                </a:solidFill>
                <a:cs typeface="Arial" panose="020B0604020202020204" pitchFamily="34" charset="0"/>
              </a:rPr>
              <a:t>Chữ</a:t>
            </a:r>
            <a:r>
              <a:rPr lang="en-US" sz="3800" dirty="0">
                <a:solidFill>
                  <a:schemeClr val="bg1"/>
                </a:solidFill>
                <a:cs typeface="Arial" panose="020B0604020202020204" pitchFamily="34" charset="0"/>
              </a:rPr>
              <a:t>: </a:t>
            </a:r>
            <a:r>
              <a:rPr lang="vi-VN" sz="3800" dirty="0">
                <a:solidFill>
                  <a:schemeClr val="bg1"/>
                </a:solidFill>
                <a:cs typeface="Arial" panose="020B0604020202020204" pitchFamily="34" charset="0"/>
              </a:rPr>
              <a:t>có nội dung thông tin ngắn gọn, dễ hiểu, dễ nhớ. Kiểu chữ đơn giản, dễ đọc.</a:t>
            </a:r>
            <a:endParaRPr lang="en-US" sz="3800" dirty="0">
              <a:solidFill>
                <a:schemeClr val="bg1"/>
              </a:solidFill>
              <a:cs typeface="Arial" panose="020B0604020202020204" pitchFamily="34" charset="0"/>
            </a:endParaRPr>
          </a:p>
        </p:txBody>
      </p:sp>
      <p:pic>
        <p:nvPicPr>
          <p:cNvPr id="1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030200" y="3257359"/>
            <a:ext cx="4298788" cy="5422784"/>
          </a:xfrm>
          <a:prstGeom prst="rect">
            <a:avLst/>
          </a:prstGeom>
        </p:spPr>
      </p:pic>
      <p:sp>
        <p:nvSpPr>
          <p:cNvPr id="14" name="TextBox 13"/>
          <p:cNvSpPr txBox="1"/>
          <p:nvPr/>
        </p:nvSpPr>
        <p:spPr>
          <a:xfrm>
            <a:off x="4691756" y="686549"/>
            <a:ext cx="9353726" cy="962058"/>
          </a:xfrm>
          <a:prstGeom prst="rect">
            <a:avLst/>
          </a:prstGeom>
        </p:spPr>
        <p:txBody>
          <a:bodyPr lIns="0" tIns="0" rIns="0" bIns="0" rtlCol="0" anchor="t">
            <a:spAutoFit/>
          </a:bodyPr>
          <a:lstStyle/>
          <a:p>
            <a:pPr algn="ctr">
              <a:lnSpc>
                <a:spcPts val="8000"/>
              </a:lnSpc>
            </a:pPr>
            <a:r>
              <a:rPr lang="en-US" sz="6600" b="1" dirty="0">
                <a:solidFill>
                  <a:schemeClr val="accent2"/>
                </a:solidFill>
                <a:latin typeface="Arial" panose="020B0604020202020204" pitchFamily="34" charset="0"/>
                <a:cs typeface="Arial" panose="020B0604020202020204" pitchFamily="34" charset="0"/>
              </a:rPr>
              <a:t>1. </a:t>
            </a:r>
            <a:r>
              <a:rPr lang="en-US" sz="6600" b="1" dirty="0" err="1">
                <a:solidFill>
                  <a:schemeClr val="accent2"/>
                </a:solidFill>
                <a:latin typeface="Arial" panose="020B0604020202020204" pitchFamily="34" charset="0"/>
                <a:cs typeface="Arial" panose="020B0604020202020204" pitchFamily="34" charset="0"/>
              </a:rPr>
              <a:t>Quan</a:t>
            </a:r>
            <a:r>
              <a:rPr lang="en-US" sz="6600" b="1" dirty="0">
                <a:solidFill>
                  <a:schemeClr val="accent2"/>
                </a:solidFill>
                <a:latin typeface="Arial" panose="020B0604020202020204" pitchFamily="34" charset="0"/>
                <a:cs typeface="Arial" panose="020B0604020202020204" pitchFamily="34" charset="0"/>
              </a:rPr>
              <a:t> </a:t>
            </a:r>
            <a:r>
              <a:rPr lang="en-US" sz="6600" b="1" dirty="0" err="1">
                <a:solidFill>
                  <a:schemeClr val="accent2"/>
                </a:solidFill>
                <a:latin typeface="Arial" panose="020B0604020202020204" pitchFamily="34" charset="0"/>
                <a:cs typeface="Arial" panose="020B0604020202020204" pitchFamily="34" charset="0"/>
              </a:rPr>
              <a:t>sát</a:t>
            </a:r>
            <a:endParaRPr lang="en-US" sz="6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7114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2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28700"/>
            <a:ext cx="8388726" cy="8388726"/>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701228" y="1083826"/>
            <a:ext cx="7079665" cy="4807867"/>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2701227" y="6051498"/>
            <a:ext cx="7079665" cy="4121202"/>
          </a:xfrm>
          <a:prstGeom prst="rect">
            <a:avLst/>
          </a:prstGeom>
        </p:spPr>
      </p:pic>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10181085" y="1582420"/>
            <a:ext cx="5942193" cy="8500274"/>
          </a:xfrm>
          <a:prstGeom prst="rect">
            <a:avLst/>
          </a:prstGeom>
        </p:spPr>
      </p:pic>
      <p:sp>
        <p:nvSpPr>
          <p:cNvPr id="15" name="Rectangle 14"/>
          <p:cNvSpPr/>
          <p:nvPr/>
        </p:nvSpPr>
        <p:spPr>
          <a:xfrm>
            <a:off x="-97523" y="60066"/>
            <a:ext cx="18288000" cy="938719"/>
          </a:xfrm>
          <a:prstGeom prst="rect">
            <a:avLst/>
          </a:prstGeom>
        </p:spPr>
        <p:txBody>
          <a:bodyPr wrap="square">
            <a:spAutoFit/>
          </a:bodyPr>
          <a:lstStyle/>
          <a:p>
            <a:pPr algn="ctr">
              <a:spcBef>
                <a:spcPts val="300"/>
              </a:spcBef>
              <a:spcAft>
                <a:spcPts val="300"/>
              </a:spcAft>
            </a:pPr>
            <a:r>
              <a:rPr lang="nl-NL" sz="5500" b="1" u="sng" dirty="0">
                <a:solidFill>
                  <a:schemeClr val="accent6"/>
                </a:solidFill>
                <a:latin typeface="Arial" panose="020B0604020202020204" pitchFamily="34" charset="0"/>
                <a:ea typeface="Calibri" panose="020F0502020204030204" pitchFamily="34" charset="0"/>
                <a:cs typeface="Arial" panose="020B0604020202020204" pitchFamily="34" charset="0"/>
              </a:rPr>
              <a:t>Một số bức tranh cổ động khác</a:t>
            </a:r>
            <a:endParaRPr lang="en-US" sz="5500" b="1" u="sng" dirty="0">
              <a:solidFill>
                <a:schemeClr val="accent6"/>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5272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90"/>
                                          </p:val>
                                        </p:tav>
                                        <p:tav tm="100000">
                                          <p:val>
                                            <p:fltVal val="0"/>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9798" y="2166136"/>
            <a:ext cx="15268404" cy="683941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38400" y="2673559"/>
            <a:ext cx="13356752" cy="582457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0223">
            <a:off x="-934329" y="-696599"/>
            <a:ext cx="3199234" cy="315124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7627">
            <a:off x="15789499" y="7850119"/>
            <a:ext cx="3199234" cy="3151246"/>
          </a:xfrm>
          <a:prstGeom prst="rect">
            <a:avLst/>
          </a:prstGeom>
        </p:spPr>
      </p:pic>
      <p:pic>
        <p:nvPicPr>
          <p:cNvPr id="5" name="Picture 5"/>
          <p:cNvPicPr>
            <a:picLocks noChangeAspect="1"/>
          </p:cNvPicPr>
          <p:nvPr/>
        </p:nvPicPr>
        <p:blipFill>
          <a:blip r:embed="rId12"/>
          <a:srcRect/>
          <a:stretch>
            <a:fillRect/>
          </a:stretch>
        </p:blipFill>
        <p:spPr>
          <a:xfrm rot="1184672">
            <a:off x="14613469" y="1349296"/>
            <a:ext cx="2422783" cy="251065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233504" y="-762465"/>
            <a:ext cx="4140929" cy="3440736"/>
          </a:xfrm>
          <a:prstGeom prst="rect">
            <a:avLst/>
          </a:prstGeom>
        </p:spPr>
      </p:pic>
      <p:pic>
        <p:nvPicPr>
          <p:cNvPr id="7" name="Picture 7"/>
          <p:cNvPicPr>
            <a:picLocks noChangeAspect="1"/>
          </p:cNvPicPr>
          <p:nvPr/>
        </p:nvPicPr>
        <p:blipFill>
          <a:blip r:embed="rId15"/>
          <a:srcRect/>
          <a:stretch>
            <a:fillRect/>
          </a:stretch>
        </p:blipFill>
        <p:spPr>
          <a:xfrm>
            <a:off x="1483398" y="1471901"/>
            <a:ext cx="1715784" cy="1895894"/>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flipV="1">
            <a:off x="-1008545" y="7857609"/>
            <a:ext cx="4117572" cy="3421328"/>
          </a:xfrm>
          <a:prstGeom prst="rect">
            <a:avLst/>
          </a:prstGeom>
        </p:spPr>
      </p:pic>
      <p:sp>
        <p:nvSpPr>
          <p:cNvPr id="15" name="TextBox 14"/>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err="1">
                <a:solidFill>
                  <a:schemeClr val="accent6"/>
                </a:solidFill>
                <a:latin typeface="Arial" panose="020B0604020202020204" pitchFamily="34" charset="0"/>
                <a:cs typeface="Arial" panose="020B0604020202020204" pitchFamily="34" charset="0"/>
              </a:rPr>
              <a:t>Nhận</a:t>
            </a:r>
            <a:r>
              <a:rPr lang="en-US" sz="6600" b="1" dirty="0">
                <a:solidFill>
                  <a:schemeClr val="accent6"/>
                </a:solidFill>
                <a:latin typeface="Arial" panose="020B0604020202020204" pitchFamily="34" charset="0"/>
                <a:cs typeface="Arial" panose="020B0604020202020204" pitchFamily="34" charset="0"/>
              </a:rPr>
              <a:t> </a:t>
            </a:r>
            <a:r>
              <a:rPr lang="en-US" sz="6600" b="1" dirty="0" err="1">
                <a:solidFill>
                  <a:schemeClr val="accent6"/>
                </a:solidFill>
                <a:latin typeface="Arial" panose="020B0604020202020204" pitchFamily="34" charset="0"/>
                <a:cs typeface="Arial" panose="020B0604020202020204" pitchFamily="34" charset="0"/>
              </a:rPr>
              <a:t>xét</a:t>
            </a:r>
            <a:endParaRPr lang="en-US" sz="6600" b="1" dirty="0">
              <a:solidFill>
                <a:schemeClr val="accent6"/>
              </a:solidFill>
              <a:latin typeface="Arial" panose="020B0604020202020204" pitchFamily="34" charset="0"/>
              <a:cs typeface="Arial" panose="020B0604020202020204" pitchFamily="34" charset="0"/>
            </a:endParaRPr>
          </a:p>
        </p:txBody>
      </p:sp>
      <p:sp>
        <p:nvSpPr>
          <p:cNvPr id="16" name="Rectangle 15"/>
          <p:cNvSpPr/>
          <p:nvPr/>
        </p:nvSpPr>
        <p:spPr>
          <a:xfrm>
            <a:off x="2895691" y="3567646"/>
            <a:ext cx="12337813" cy="4240263"/>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000" i="1" dirty="0"/>
              <a:t>Nội dung, mục đích của tranh cổ động là tranh có tính tuyên truyền, sử dụng kết hợp hình ảnh và chữ với hình thức đơn giản, rõ ràng, có tính tượng cao.</a:t>
            </a:r>
            <a:endParaRPr lang="en-US" sz="4000" i="1" dirty="0"/>
          </a:p>
          <a:p>
            <a:pPr marL="571500" indent="-571500" algn="just">
              <a:lnSpc>
                <a:spcPct val="150000"/>
              </a:lnSpc>
              <a:buFont typeface="Arial" panose="020B0604020202020204" pitchFamily="34" charset="0"/>
              <a:buChar char="•"/>
            </a:pPr>
            <a:r>
              <a:rPr lang="vi-VN" sz="4000" i="1" dirty="0"/>
              <a:t>Ngày nay, tranh cổ động có thể được kết hợp giữa ảnh chụp, hình vẽ và ch</a:t>
            </a:r>
            <a:r>
              <a:rPr lang="en-US" sz="4000" i="1" dirty="0"/>
              <a:t>ữ.</a:t>
            </a:r>
            <a:endParaRPr lang="en-US" i="1" dirty="0"/>
          </a:p>
        </p:txBody>
      </p:sp>
      <p:pic>
        <p:nvPicPr>
          <p:cNvPr id="6" name="Picture 6"/>
          <p:cNvPicPr>
            <a:picLocks noChangeAspect="1"/>
          </p:cNvPicPr>
          <p:nvPr/>
        </p:nvPicPr>
        <p:blipFill>
          <a:blip r:embed="rId18"/>
          <a:srcRect/>
          <a:stretch>
            <a:fillRect/>
          </a:stretch>
        </p:blipFill>
        <p:spPr>
          <a:xfrm rot="-631101">
            <a:off x="858555" y="7426812"/>
            <a:ext cx="1899711" cy="2292261"/>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500"/>
                                        <p:tgtEl>
                                          <p:spTgt spid="1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1" end="1"/>
                                            </p:txEl>
                                          </p:spTgt>
                                        </p:tgtEl>
                                        <p:attrNameLst>
                                          <p:attrName>style.visibility</p:attrName>
                                        </p:attrNameLst>
                                      </p:cBhvr>
                                      <p:to>
                                        <p:strVal val="visible"/>
                                      </p:to>
                                    </p:set>
                                    <p:animEffect transition="in" filter="fade">
                                      <p:cBhvr>
                                        <p:cTn id="4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9798" y="2166136"/>
            <a:ext cx="15268404" cy="683941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38400" y="2673559"/>
            <a:ext cx="13356752" cy="582457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70223">
            <a:off x="-934329" y="-696599"/>
            <a:ext cx="3199234" cy="315124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7627">
            <a:off x="15789499" y="7850119"/>
            <a:ext cx="3199234" cy="3151246"/>
          </a:xfrm>
          <a:prstGeom prst="rect">
            <a:avLst/>
          </a:prstGeom>
        </p:spPr>
      </p:pic>
      <p:pic>
        <p:nvPicPr>
          <p:cNvPr id="5" name="Picture 5"/>
          <p:cNvPicPr>
            <a:picLocks noChangeAspect="1"/>
          </p:cNvPicPr>
          <p:nvPr/>
        </p:nvPicPr>
        <p:blipFill>
          <a:blip r:embed="rId12"/>
          <a:srcRect/>
          <a:stretch>
            <a:fillRect/>
          </a:stretch>
        </p:blipFill>
        <p:spPr>
          <a:xfrm rot="1184672">
            <a:off x="14613469" y="1349296"/>
            <a:ext cx="2422783" cy="251065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233504" y="-762465"/>
            <a:ext cx="4140929" cy="3440736"/>
          </a:xfrm>
          <a:prstGeom prst="rect">
            <a:avLst/>
          </a:prstGeom>
        </p:spPr>
      </p:pic>
      <p:pic>
        <p:nvPicPr>
          <p:cNvPr id="7" name="Picture 7"/>
          <p:cNvPicPr>
            <a:picLocks noChangeAspect="1"/>
          </p:cNvPicPr>
          <p:nvPr/>
        </p:nvPicPr>
        <p:blipFill>
          <a:blip r:embed="rId15"/>
          <a:srcRect/>
          <a:stretch>
            <a:fillRect/>
          </a:stretch>
        </p:blipFill>
        <p:spPr>
          <a:xfrm>
            <a:off x="1483398" y="1471901"/>
            <a:ext cx="1715784" cy="1895894"/>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flipV="1">
            <a:off x="-1008545" y="7857609"/>
            <a:ext cx="4117572" cy="3421328"/>
          </a:xfrm>
          <a:prstGeom prst="rect">
            <a:avLst/>
          </a:prstGeom>
        </p:spPr>
      </p:pic>
      <p:sp>
        <p:nvSpPr>
          <p:cNvPr id="15" name="TextBox 14"/>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err="1">
                <a:solidFill>
                  <a:schemeClr val="accent6"/>
                </a:solidFill>
                <a:latin typeface="Arial" panose="020B0604020202020204" pitchFamily="34" charset="0"/>
                <a:cs typeface="Arial" panose="020B0604020202020204" pitchFamily="34" charset="0"/>
              </a:rPr>
              <a:t>Nhận</a:t>
            </a:r>
            <a:r>
              <a:rPr lang="en-US" sz="6600" b="1" dirty="0">
                <a:solidFill>
                  <a:schemeClr val="accent6"/>
                </a:solidFill>
                <a:latin typeface="Arial" panose="020B0604020202020204" pitchFamily="34" charset="0"/>
                <a:cs typeface="Arial" panose="020B0604020202020204" pitchFamily="34" charset="0"/>
              </a:rPr>
              <a:t> </a:t>
            </a:r>
            <a:r>
              <a:rPr lang="en-US" sz="6600" b="1" dirty="0" err="1">
                <a:solidFill>
                  <a:schemeClr val="accent6"/>
                </a:solidFill>
                <a:latin typeface="Arial" panose="020B0604020202020204" pitchFamily="34" charset="0"/>
                <a:cs typeface="Arial" panose="020B0604020202020204" pitchFamily="34" charset="0"/>
              </a:rPr>
              <a:t>xét</a:t>
            </a:r>
            <a:endParaRPr lang="en-US" sz="6600" b="1" dirty="0">
              <a:solidFill>
                <a:schemeClr val="accent6"/>
              </a:solidFill>
              <a:latin typeface="Arial" panose="020B0604020202020204" pitchFamily="34" charset="0"/>
              <a:cs typeface="Arial" panose="020B0604020202020204" pitchFamily="34" charset="0"/>
            </a:endParaRPr>
          </a:p>
        </p:txBody>
      </p:sp>
      <p:sp>
        <p:nvSpPr>
          <p:cNvPr id="16" name="Rectangle 15"/>
          <p:cNvSpPr/>
          <p:nvPr/>
        </p:nvSpPr>
        <p:spPr>
          <a:xfrm>
            <a:off x="2852179" y="3608534"/>
            <a:ext cx="12337813" cy="4010137"/>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000" i="1" dirty="0">
                <a:cs typeface="Arial" panose="020B0604020202020204" pitchFamily="34" charset="0"/>
              </a:rPr>
              <a:t>Những đặc điểm của tranh cổ động: </a:t>
            </a:r>
          </a:p>
          <a:p>
            <a:pPr marL="1028700" lvl="1" indent="-571500" algn="just">
              <a:lnSpc>
                <a:spcPct val="130000"/>
              </a:lnSpc>
              <a:buFont typeface="Wingdings" panose="05000000000000000000" pitchFamily="2" charset="2"/>
              <a:buChar char="ü"/>
            </a:pPr>
            <a:r>
              <a:rPr lang="vi-VN" sz="4000" i="1" dirty="0">
                <a:cs typeface="Arial" panose="020B0604020202020204" pitchFamily="34" charset="0"/>
              </a:rPr>
              <a:t>Hình ảnh có tính trừu tượng cao, tạo ấn tượng mạnh cho người xem.</a:t>
            </a:r>
          </a:p>
          <a:p>
            <a:pPr marL="1028700" lvl="1" indent="-571500" algn="just">
              <a:lnSpc>
                <a:spcPct val="130000"/>
              </a:lnSpc>
              <a:buFont typeface="Wingdings" panose="05000000000000000000" pitchFamily="2" charset="2"/>
              <a:buChar char="ü"/>
            </a:pPr>
            <a:r>
              <a:rPr lang="vi-VN" sz="4000" i="1" dirty="0">
                <a:cs typeface="Arial" panose="020B0604020202020204" pitchFamily="34" charset="0"/>
              </a:rPr>
              <a:t>Nội dung thông tin ngắn gọn, dễ hiểu, dễ nhớ, kiểu chữ đơn giản. </a:t>
            </a:r>
          </a:p>
        </p:txBody>
      </p:sp>
      <p:pic>
        <p:nvPicPr>
          <p:cNvPr id="6" name="Picture 6"/>
          <p:cNvPicPr>
            <a:picLocks noChangeAspect="1"/>
          </p:cNvPicPr>
          <p:nvPr/>
        </p:nvPicPr>
        <p:blipFill>
          <a:blip r:embed="rId18"/>
          <a:srcRect/>
          <a:stretch>
            <a:fillRect/>
          </a:stretch>
        </p:blipFill>
        <p:spPr>
          <a:xfrm rot="-631101">
            <a:off x="858555" y="7426812"/>
            <a:ext cx="1899711" cy="2292261"/>
          </a:xfrm>
          <a:prstGeom prst="rect">
            <a:avLst/>
          </a:prstGeom>
        </p:spPr>
      </p:pic>
    </p:spTree>
    <p:extLst>
      <p:ext uri="{BB962C8B-B14F-4D97-AF65-F5344CB8AC3E}">
        <p14:creationId xmlns:p14="http://schemas.microsoft.com/office/powerpoint/2010/main" val="3050733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28700"/>
            <a:ext cx="8388726" cy="838872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0915" flipV="1">
            <a:off x="15878536" y="8107614"/>
            <a:ext cx="2843381" cy="2688288"/>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pic>
        <p:nvPicPr>
          <p:cNvPr id="6" name="Picture 5"/>
          <p:cNvPicPr>
            <a:picLocks noChangeAspect="1"/>
          </p:cNvPicPr>
          <p:nvPr/>
        </p:nvPicPr>
        <p:blipFill>
          <a:blip r:embed="rId8"/>
          <a:stretch>
            <a:fillRect/>
          </a:stretch>
        </p:blipFill>
        <p:spPr>
          <a:xfrm>
            <a:off x="404012" y="1921760"/>
            <a:ext cx="11948796" cy="8146486"/>
          </a:xfrm>
          <a:prstGeom prst="rect">
            <a:avLst/>
          </a:prstGeom>
        </p:spPr>
      </p:pic>
      <p:pic>
        <p:nvPicPr>
          <p:cNvPr id="27"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62373" y="3936797"/>
            <a:ext cx="3204112" cy="4919940"/>
          </a:xfrm>
          <a:prstGeom prst="rect">
            <a:avLst/>
          </a:prstGeom>
        </p:spPr>
      </p:pic>
      <p:sp>
        <p:nvSpPr>
          <p:cNvPr id="7" name="Line Callout 1 6"/>
          <p:cNvSpPr/>
          <p:nvPr/>
        </p:nvSpPr>
        <p:spPr>
          <a:xfrm>
            <a:off x="12462497" y="1368466"/>
            <a:ext cx="5724632" cy="2619131"/>
          </a:xfrm>
          <a:prstGeom prst="borderCallout1">
            <a:avLst>
              <a:gd name="adj1" fmla="val 82280"/>
              <a:gd name="adj2" fmla="val -15820"/>
              <a:gd name="adj3" fmla="val 50132"/>
              <a:gd name="adj4" fmla="val 274"/>
            </a:avLst>
          </a:prstGeom>
          <a:solidFill>
            <a:srgbClr val="006E5E"/>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vi-VN" sz="4000" dirty="0"/>
              <a:t>nêu các bước vẽ tranh cổ độn</a:t>
            </a:r>
            <a:r>
              <a:rPr lang="en-US" sz="4000" dirty="0">
                <a:latin typeface="Arial" panose="020B0604020202020204" pitchFamily="34" charset="0"/>
                <a:cs typeface="Arial" panose="020B0604020202020204" pitchFamily="34" charset="0"/>
              </a:rPr>
              <a:t>g?</a:t>
            </a:r>
            <a:endParaRPr lang="vi-VN" sz="4000" dirty="0">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98877" y="7701201"/>
            <a:ext cx="1630712" cy="2562546"/>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7223" y="-307628"/>
            <a:ext cx="2843380" cy="2688287"/>
          </a:xfrm>
          <a:prstGeom prst="rect">
            <a:avLst/>
          </a:prstGeom>
        </p:spPr>
      </p:pic>
      <p:pic>
        <p:nvPicPr>
          <p:cNvPr id="4" name="Picture 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63374">
            <a:off x="15326654" y="-705617"/>
            <a:ext cx="2412493" cy="2561527"/>
          </a:xfrm>
          <a:prstGeom prst="rect">
            <a:avLst/>
          </a:prstGeom>
        </p:spPr>
      </p:pic>
    </p:spTree>
    <p:extLst>
      <p:ext uri="{BB962C8B-B14F-4D97-AF65-F5344CB8AC3E}">
        <p14:creationId xmlns:p14="http://schemas.microsoft.com/office/powerpoint/2010/main" val="37307703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5816" y="959972"/>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3374">
            <a:off x="15861998" y="-127994"/>
            <a:ext cx="2412493" cy="256152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7599914"/>
            <a:ext cx="1630712" cy="2562546"/>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7223" y="-307628"/>
            <a:ext cx="2843380" cy="2688287"/>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0915" flipV="1">
            <a:off x="15878536" y="8107614"/>
            <a:ext cx="2843381" cy="2688288"/>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32111" y="3963530"/>
            <a:ext cx="925664" cy="886954"/>
          </a:xfrm>
          <a:prstGeom prst="rect">
            <a:avLst/>
          </a:prstGeom>
        </p:spPr>
      </p:pic>
      <p:sp>
        <p:nvSpPr>
          <p:cNvPr id="25" name="Oval 24"/>
          <p:cNvSpPr/>
          <p:nvPr/>
        </p:nvSpPr>
        <p:spPr>
          <a:xfrm>
            <a:off x="2475325" y="3719008"/>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B1</a:t>
            </a:r>
          </a:p>
        </p:txBody>
      </p:sp>
      <p:sp>
        <p:nvSpPr>
          <p:cNvPr id="26" name="Oval 25"/>
          <p:cNvSpPr/>
          <p:nvPr/>
        </p:nvSpPr>
        <p:spPr>
          <a:xfrm>
            <a:off x="2475325" y="7154680"/>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B2</a:t>
            </a:r>
          </a:p>
        </p:txBody>
      </p:sp>
      <p:grpSp>
        <p:nvGrpSpPr>
          <p:cNvPr id="27" name="Group 7"/>
          <p:cNvGrpSpPr/>
          <p:nvPr/>
        </p:nvGrpSpPr>
        <p:grpSpPr>
          <a:xfrm rot="5400000">
            <a:off x="8240354" y="-1182773"/>
            <a:ext cx="3367478" cy="10972803"/>
            <a:chOff x="0" y="-460714"/>
            <a:chExt cx="2570532" cy="9528307"/>
          </a:xfrm>
        </p:grpSpPr>
        <p:sp>
          <p:nvSpPr>
            <p:cNvPr id="28"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0" name="Rectangle 29"/>
          <p:cNvSpPr/>
          <p:nvPr/>
        </p:nvSpPr>
        <p:spPr>
          <a:xfrm>
            <a:off x="4792313" y="2780134"/>
            <a:ext cx="10263461" cy="3046988"/>
          </a:xfrm>
          <a:prstGeom prst="rect">
            <a:avLst/>
          </a:prstGeom>
        </p:spPr>
        <p:txBody>
          <a:bodyPr wrap="square">
            <a:spAutoFit/>
          </a:bodyPr>
          <a:lstStyle/>
          <a:p>
            <a:pPr algn="just">
              <a:lnSpc>
                <a:spcPct val="120000"/>
              </a:lnSpc>
            </a:pPr>
            <a:r>
              <a:rPr lang="vi-VN" sz="4000" dirty="0">
                <a:solidFill>
                  <a:schemeClr val="bg1"/>
                </a:solidFill>
              </a:rPr>
              <a:t>Tìm hiểu nội dung và mục đích của tranh cổ động để tìm hình tượng thể hiện. Xác định hình ảnh cần thể hiện, nội dung chữ và phác hình, mảng chính cho tranh. </a:t>
            </a:r>
            <a:endParaRPr lang="en-US" sz="4000" dirty="0">
              <a:solidFill>
                <a:schemeClr val="bg1"/>
              </a:solidFill>
            </a:endParaRPr>
          </a:p>
        </p:txBody>
      </p:sp>
      <p:grpSp>
        <p:nvGrpSpPr>
          <p:cNvPr id="31" name="Group 7"/>
          <p:cNvGrpSpPr/>
          <p:nvPr/>
        </p:nvGrpSpPr>
        <p:grpSpPr>
          <a:xfrm rot="5400000">
            <a:off x="8914857" y="2252899"/>
            <a:ext cx="2018471" cy="10972803"/>
            <a:chOff x="0" y="-460714"/>
            <a:chExt cx="2570532" cy="9528307"/>
          </a:xfrm>
        </p:grpSpPr>
        <p:sp>
          <p:nvSpPr>
            <p:cNvPr id="32"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3" name="Rectangle 32"/>
          <p:cNvSpPr/>
          <p:nvPr/>
        </p:nvSpPr>
        <p:spPr>
          <a:xfrm>
            <a:off x="4792312" y="6988421"/>
            <a:ext cx="10263461" cy="1501758"/>
          </a:xfrm>
          <a:prstGeom prst="rect">
            <a:avLst/>
          </a:prstGeom>
        </p:spPr>
        <p:txBody>
          <a:bodyPr wrap="square">
            <a:spAutoFit/>
          </a:bodyPr>
          <a:lstStyle/>
          <a:p>
            <a:pPr algn="just">
              <a:lnSpc>
                <a:spcPct val="120000"/>
              </a:lnSpc>
            </a:pPr>
            <a:r>
              <a:rPr lang="en-US" sz="4000" dirty="0" err="1">
                <a:solidFill>
                  <a:schemeClr val="bg1"/>
                </a:solidFill>
                <a:latin typeface="Arial" panose="020B0604020202020204" pitchFamily="34" charset="0"/>
                <a:cs typeface="Arial" panose="020B0604020202020204" pitchFamily="34" charset="0"/>
              </a:rPr>
              <a:t>Vẽ</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hình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vị</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trí</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chữ</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xây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dựng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bố</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cục</a:t>
            </a:r>
            <a:r>
              <a:rPr lang="en-US" sz="4000" dirty="0">
                <a:solidFill>
                  <a:schemeClr val="bg1"/>
                </a:solidFill>
                <a:latin typeface="Arial" panose="020B0604020202020204" pitchFamily="34" charset="0"/>
                <a:cs typeface="Arial" panose="020B0604020202020204" pitchFamily="34" charset="0"/>
              </a:rPr>
              <a:t>.</a:t>
            </a:r>
          </a:p>
        </p:txBody>
      </p:sp>
      <p:sp>
        <p:nvSpPr>
          <p:cNvPr id="21" name="Rectangle 20"/>
          <p:cNvSpPr/>
          <p:nvPr/>
        </p:nvSpPr>
        <p:spPr>
          <a:xfrm>
            <a:off x="1676400" y="647700"/>
            <a:ext cx="14554200" cy="1052596"/>
          </a:xfrm>
          <a:prstGeom prst="rect">
            <a:avLst/>
          </a:prstGeom>
        </p:spPr>
        <p:txBody>
          <a:bodyPr wrap="square">
            <a:spAutoFit/>
          </a:bodyPr>
          <a:lstStyle/>
          <a:p>
            <a:pPr algn="ctr">
              <a:lnSpc>
                <a:spcPct val="120000"/>
              </a:lnSpc>
              <a:spcBef>
                <a:spcPts val="300"/>
              </a:spcBef>
              <a:spcAft>
                <a:spcPts val="300"/>
              </a:spcAft>
            </a:pPr>
            <a:r>
              <a:rPr lang="nl-NL"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Tìm hiểu các bước vẽ tranh cổ động</a:t>
            </a:r>
            <a:endParaRPr lang="en-US"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789522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par>
                                <p:cTn id="31" presetID="22" presetClass="entr" presetSubtype="8"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3"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26100" y="853496"/>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3374">
            <a:off x="15861998" y="-127994"/>
            <a:ext cx="2412493" cy="256152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7599914"/>
            <a:ext cx="1630712" cy="2562546"/>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7223" y="-307628"/>
            <a:ext cx="2843380" cy="2688287"/>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0915" flipV="1">
            <a:off x="15878536" y="8107614"/>
            <a:ext cx="2843381" cy="2688288"/>
          </a:xfrm>
          <a:prstGeom prst="rect">
            <a:avLst/>
          </a:prstGeom>
        </p:spPr>
      </p:pic>
      <p:sp>
        <p:nvSpPr>
          <p:cNvPr id="25" name="Oval 24"/>
          <p:cNvSpPr/>
          <p:nvPr/>
        </p:nvSpPr>
        <p:spPr>
          <a:xfrm>
            <a:off x="2424463" y="2992934"/>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B3</a:t>
            </a:r>
          </a:p>
        </p:txBody>
      </p:sp>
      <p:sp>
        <p:nvSpPr>
          <p:cNvPr id="26" name="Oval 25"/>
          <p:cNvSpPr/>
          <p:nvPr/>
        </p:nvSpPr>
        <p:spPr>
          <a:xfrm>
            <a:off x="2424463" y="5323299"/>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B4</a:t>
            </a:r>
          </a:p>
        </p:txBody>
      </p:sp>
      <p:grpSp>
        <p:nvGrpSpPr>
          <p:cNvPr id="31" name="Group 7"/>
          <p:cNvGrpSpPr/>
          <p:nvPr/>
        </p:nvGrpSpPr>
        <p:grpSpPr>
          <a:xfrm rot="5400000">
            <a:off x="8883693" y="-1852689"/>
            <a:ext cx="1996934" cy="10972803"/>
            <a:chOff x="0" y="-460714"/>
            <a:chExt cx="2570532" cy="9528307"/>
          </a:xfrm>
        </p:grpSpPr>
        <p:sp>
          <p:nvSpPr>
            <p:cNvPr id="32"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3" name="Rectangle 32"/>
          <p:cNvSpPr/>
          <p:nvPr/>
        </p:nvSpPr>
        <p:spPr>
          <a:xfrm>
            <a:off x="4714795" y="2883499"/>
            <a:ext cx="10524847" cy="1569660"/>
          </a:xfrm>
          <a:prstGeom prst="rect">
            <a:avLst/>
          </a:prstGeom>
        </p:spPr>
        <p:txBody>
          <a:bodyPr wrap="square">
            <a:spAutoFit/>
          </a:bodyPr>
          <a:lstStyle/>
          <a:p>
            <a:pPr algn="just">
              <a:lnSpc>
                <a:spcPct val="120000"/>
              </a:lnSpc>
            </a:pPr>
            <a:r>
              <a:rPr lang="en-US" sz="4000" dirty="0" err="1">
                <a:solidFill>
                  <a:schemeClr val="bg1"/>
                </a:solidFill>
                <a:latin typeface="Arial" panose="020B0604020202020204" pitchFamily="34" charset="0"/>
                <a:cs typeface="Arial" panose="020B0604020202020204" pitchFamily="34" charset="0"/>
              </a:rPr>
              <a:t>Thể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hiện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hình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màu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có</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sắc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độ</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mạnh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tạo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điểm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nhấn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trong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tranh</a:t>
            </a:r>
            <a:r>
              <a:rPr lang="en-US" sz="4000" dirty="0">
                <a:solidFill>
                  <a:schemeClr val="bg1"/>
                </a:solidFill>
                <a:latin typeface="Arial" panose="020B0604020202020204" pitchFamily="34" charset="0"/>
                <a:cs typeface="Arial" panose="020B0604020202020204" pitchFamily="34" charset="0"/>
              </a:rPr>
              <a:t>.</a:t>
            </a:r>
          </a:p>
        </p:txBody>
      </p:sp>
      <p:grpSp>
        <p:nvGrpSpPr>
          <p:cNvPr id="34" name="Group 7"/>
          <p:cNvGrpSpPr/>
          <p:nvPr/>
        </p:nvGrpSpPr>
        <p:grpSpPr>
          <a:xfrm rot="5400000">
            <a:off x="8820851" y="440941"/>
            <a:ext cx="2003685" cy="11091737"/>
            <a:chOff x="0" y="-460714"/>
            <a:chExt cx="2570532" cy="9528307"/>
          </a:xfrm>
        </p:grpSpPr>
        <p:sp>
          <p:nvSpPr>
            <p:cNvPr id="35"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grpSp>
        <p:nvGrpSpPr>
          <p:cNvPr id="36" name="Group 7"/>
          <p:cNvGrpSpPr/>
          <p:nvPr/>
        </p:nvGrpSpPr>
        <p:grpSpPr>
          <a:xfrm rot="5400000">
            <a:off x="8905468" y="2712797"/>
            <a:ext cx="1834452" cy="11091737"/>
            <a:chOff x="0" y="-460714"/>
            <a:chExt cx="2570532" cy="9528307"/>
          </a:xfrm>
        </p:grpSpPr>
        <p:sp>
          <p:nvSpPr>
            <p:cNvPr id="37"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8" name="Oval 37"/>
          <p:cNvSpPr/>
          <p:nvPr/>
        </p:nvSpPr>
        <p:spPr>
          <a:xfrm>
            <a:off x="2460208" y="7674045"/>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B5</a:t>
            </a:r>
          </a:p>
        </p:txBody>
      </p:sp>
      <p:sp>
        <p:nvSpPr>
          <p:cNvPr id="39" name="Rectangle 38"/>
          <p:cNvSpPr/>
          <p:nvPr/>
        </p:nvSpPr>
        <p:spPr>
          <a:xfrm>
            <a:off x="4714795" y="5644634"/>
            <a:ext cx="10340030" cy="707886"/>
          </a:xfrm>
          <a:prstGeom prst="rect">
            <a:avLst/>
          </a:prstGeom>
        </p:spPr>
        <p:txBody>
          <a:bodyPr wrap="square">
            <a:spAutoFit/>
          </a:bodyPr>
          <a:lstStyle/>
          <a:p>
            <a:pPr algn="just"/>
            <a:r>
              <a:rPr lang="nl-NL" sz="4000" dirty="0">
                <a:solidFill>
                  <a:schemeClr val="bg1"/>
                </a:solidFill>
                <a:latin typeface="Arial" panose="020B0604020202020204" pitchFamily="34" charset="0"/>
                <a:cs typeface="Arial" panose="020B0604020202020204" pitchFamily="34" charset="0"/>
              </a:rPr>
              <a:t>Kẻ chữ, thể hiện đúng nội dung cần thể hiện. </a:t>
            </a:r>
            <a:endParaRPr lang="en-US" sz="4000" dirty="0">
              <a:solidFill>
                <a:schemeClr val="bg1"/>
              </a:solidFill>
              <a:latin typeface="Arial" panose="020B0604020202020204" pitchFamily="34" charset="0"/>
              <a:cs typeface="Arial" panose="020B0604020202020204" pitchFamily="34" charset="0"/>
            </a:endParaRPr>
          </a:p>
        </p:txBody>
      </p:sp>
      <p:sp>
        <p:nvSpPr>
          <p:cNvPr id="40" name="Rectangle 39"/>
          <p:cNvSpPr/>
          <p:nvPr/>
        </p:nvSpPr>
        <p:spPr>
          <a:xfrm>
            <a:off x="4844697" y="7904722"/>
            <a:ext cx="5291833" cy="707886"/>
          </a:xfrm>
          <a:prstGeom prst="rect">
            <a:avLst/>
          </a:prstGeom>
        </p:spPr>
        <p:txBody>
          <a:bodyPr wrap="none">
            <a:spAutoFit/>
          </a:bodyPr>
          <a:lstStyle/>
          <a:p>
            <a:r>
              <a:rPr lang="en-US" sz="4000" dirty="0" err="1">
                <a:solidFill>
                  <a:schemeClr val="bg1"/>
                </a:solidFill>
                <a:latin typeface="Arial" panose="020B0604020202020204" pitchFamily="34" charset="0"/>
                <a:cs typeface="Arial" panose="020B0604020202020204" pitchFamily="34" charset="0"/>
              </a:rPr>
              <a:t>Hoàn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thiện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bức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tranh</a:t>
            </a:r>
            <a:r>
              <a:rPr lang="en-US" sz="4000" dirty="0">
                <a:solidFill>
                  <a:schemeClr val="bg1"/>
                </a:solidFill>
                <a:latin typeface="Arial" panose="020B0604020202020204" pitchFamily="34" charset="0"/>
                <a:cs typeface="Arial" panose="020B0604020202020204" pitchFamily="34" charset="0"/>
              </a:rPr>
              <a:t>. </a:t>
            </a:r>
          </a:p>
        </p:txBody>
      </p:sp>
      <p:sp>
        <p:nvSpPr>
          <p:cNvPr id="24" name="Rectangle 23"/>
          <p:cNvSpPr/>
          <p:nvPr/>
        </p:nvSpPr>
        <p:spPr>
          <a:xfrm>
            <a:off x="1676400" y="647700"/>
            <a:ext cx="14554200" cy="1052596"/>
          </a:xfrm>
          <a:prstGeom prst="rect">
            <a:avLst/>
          </a:prstGeom>
        </p:spPr>
        <p:txBody>
          <a:bodyPr wrap="square">
            <a:spAutoFit/>
          </a:bodyPr>
          <a:lstStyle/>
          <a:p>
            <a:pPr algn="ctr">
              <a:lnSpc>
                <a:spcPct val="120000"/>
              </a:lnSpc>
              <a:spcBef>
                <a:spcPts val="300"/>
              </a:spcBef>
              <a:spcAft>
                <a:spcPts val="300"/>
              </a:spcAft>
            </a:pPr>
            <a:r>
              <a:rPr lang="nl-NL"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Tìm hiểu các bước vẽ tranh cổ động</a:t>
            </a:r>
            <a:endParaRPr lang="en-US"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32111" y="3963530"/>
            <a:ext cx="925664" cy="8869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par>
                                <p:cTn id="39" presetID="22" presetClass="entr" presetSubtype="8"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p:bldP spid="38" grpId="0" animBg="1"/>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28700"/>
            <a:ext cx="8388726" cy="8388726"/>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0513" y="4352130"/>
            <a:ext cx="10090073" cy="51571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3374">
            <a:off x="15861998" y="-127994"/>
            <a:ext cx="2412493" cy="2561527"/>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7223" y="-307628"/>
            <a:ext cx="2843380" cy="2688287"/>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sp>
        <p:nvSpPr>
          <p:cNvPr id="7" name="Rounded Rectangle 6"/>
          <p:cNvSpPr/>
          <p:nvPr/>
        </p:nvSpPr>
        <p:spPr>
          <a:xfrm>
            <a:off x="2977552" y="2181103"/>
            <a:ext cx="12580208" cy="1466568"/>
          </a:xfrm>
          <a:prstGeom prst="roundRect">
            <a:avLst/>
          </a:prstGeom>
          <a:solidFill>
            <a:srgbClr val="73C8B1"/>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latin typeface="Arial" panose="020B0604020202020204" pitchFamily="34" charset="0"/>
                <a:cs typeface="Arial" panose="020B0604020202020204" pitchFamily="34" charset="0"/>
              </a:rPr>
              <a:t>Vẽ tranh cổ động về bảo vệ tài nguyên môi trường</a:t>
            </a:r>
            <a:endParaRPr lang="en-US" sz="4000" dirty="0">
              <a:latin typeface="Arial" panose="020B0604020202020204" pitchFamily="34" charset="0"/>
              <a:cs typeface="Arial" panose="020B0604020202020204" pitchFamily="34" charset="0"/>
            </a:endParaRPr>
          </a:p>
        </p:txBody>
      </p:sp>
      <p:pic>
        <p:nvPicPr>
          <p:cNvPr id="2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2050" y="4140514"/>
            <a:ext cx="4519991" cy="4847175"/>
          </a:xfrm>
          <a:prstGeom prst="rect">
            <a:avLst/>
          </a:prstGeom>
        </p:spPr>
      </p:pic>
      <p:sp>
        <p:nvSpPr>
          <p:cNvPr id="8" name="Rectangle 7"/>
          <p:cNvSpPr/>
          <p:nvPr/>
        </p:nvSpPr>
        <p:spPr>
          <a:xfrm>
            <a:off x="6988681" y="4983999"/>
            <a:ext cx="9213739" cy="3893374"/>
          </a:xfrm>
          <a:prstGeom prst="rect">
            <a:avLst/>
          </a:prstGeom>
        </p:spPr>
        <p:txBody>
          <a:bodyPr wrap="square">
            <a:spAutoFit/>
          </a:bodyPr>
          <a:lstStyle/>
          <a:p>
            <a:pPr algn="just">
              <a:lnSpc>
                <a:spcPct val="130000"/>
              </a:lnSpc>
            </a:pPr>
            <a:r>
              <a:rPr lang="vi-VN" sz="3800" b="1" i="1" dirty="0"/>
              <a:t>Về ý tưởng: </a:t>
            </a:r>
            <a:endParaRPr lang="en-US" sz="3800" b="1" i="1" dirty="0"/>
          </a:p>
          <a:p>
            <a:pPr algn="just">
              <a:lnSpc>
                <a:spcPct val="130000"/>
              </a:lnSpc>
            </a:pPr>
            <a:r>
              <a:rPr lang="vi-VN" sz="3800" dirty="0"/>
              <a:t>Tranh cổ động sẽ thể hiện nội dung bảo vệ môi trường nào gắn với hình ảnh ngôi nhà</a:t>
            </a:r>
            <a:r>
              <a:rPr lang="en-US" sz="3800" dirty="0"/>
              <a:t> </a:t>
            </a:r>
            <a:r>
              <a:rPr lang="nl-NL" sz="3800" dirty="0">
                <a:latin typeface="Arial" panose="020B0604020202020204" pitchFamily="34" charset="0"/>
                <a:cs typeface="Arial" panose="020B0604020202020204" pitchFamily="34" charset="0"/>
              </a:rPr>
              <a:t>(bảo vệ khỏi ô nhiễm khí thải, bảo vệ việc vứt rác không đúng nơi quy định,...).</a:t>
            </a:r>
            <a:endParaRPr lang="en-US" sz="3800" dirty="0">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60915" flipV="1">
            <a:off x="15878536" y="8107614"/>
            <a:ext cx="2843381" cy="2688288"/>
          </a:xfrm>
          <a:prstGeom prst="rect">
            <a:avLst/>
          </a:prstGeom>
        </p:spPr>
      </p:pic>
    </p:spTree>
    <p:extLst>
      <p:ext uri="{BB962C8B-B14F-4D97-AF65-F5344CB8AC3E}">
        <p14:creationId xmlns:p14="http://schemas.microsoft.com/office/powerpoint/2010/main" val="2248047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28700"/>
            <a:ext cx="8388726" cy="8388726"/>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0513" y="4352130"/>
            <a:ext cx="10090073" cy="51571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3374">
            <a:off x="15861998" y="-127994"/>
            <a:ext cx="2412493" cy="2561527"/>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7223" y="-307628"/>
            <a:ext cx="2843380" cy="2688287"/>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sp>
        <p:nvSpPr>
          <p:cNvPr id="7" name="Rounded Rectangle 6"/>
          <p:cNvSpPr/>
          <p:nvPr/>
        </p:nvSpPr>
        <p:spPr>
          <a:xfrm>
            <a:off x="2977552" y="2181103"/>
            <a:ext cx="12580208" cy="1466568"/>
          </a:xfrm>
          <a:prstGeom prst="roundRect">
            <a:avLst/>
          </a:prstGeom>
          <a:solidFill>
            <a:srgbClr val="73C8B1"/>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latin typeface="Arial" panose="020B0604020202020204" pitchFamily="34" charset="0"/>
                <a:cs typeface="Arial" panose="020B0604020202020204" pitchFamily="34" charset="0"/>
              </a:rPr>
              <a:t>Vẽ tranh cổ động về bảo vệ tài nguyên môi trường</a:t>
            </a:r>
            <a:endParaRPr lang="en-US" sz="4000" dirty="0">
              <a:latin typeface="Arial" panose="020B0604020202020204" pitchFamily="34" charset="0"/>
              <a:cs typeface="Arial" panose="020B0604020202020204" pitchFamily="34" charset="0"/>
            </a:endParaRPr>
          </a:p>
        </p:txBody>
      </p:sp>
      <p:pic>
        <p:nvPicPr>
          <p:cNvPr id="2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2050" y="4140514"/>
            <a:ext cx="4519991" cy="4847175"/>
          </a:xfrm>
          <a:prstGeom prst="rect">
            <a:avLst/>
          </a:prstGeom>
        </p:spPr>
      </p:pic>
      <p:sp>
        <p:nvSpPr>
          <p:cNvPr id="8" name="Rectangle 7"/>
          <p:cNvSpPr/>
          <p:nvPr/>
        </p:nvSpPr>
        <p:spPr>
          <a:xfrm>
            <a:off x="6936490" y="5023561"/>
            <a:ext cx="9318118" cy="3814249"/>
          </a:xfrm>
          <a:prstGeom prst="rect">
            <a:avLst/>
          </a:prstGeom>
        </p:spPr>
        <p:txBody>
          <a:bodyPr wrap="square">
            <a:spAutoFit/>
          </a:bodyPr>
          <a:lstStyle/>
          <a:p>
            <a:pPr algn="just">
              <a:lnSpc>
                <a:spcPct val="130000"/>
              </a:lnSpc>
            </a:pPr>
            <a:r>
              <a:rPr lang="nl-NL" sz="3800" b="1" i="1" dirty="0">
                <a:latin typeface="Arial" panose="020B0604020202020204" pitchFamily="34" charset="0"/>
                <a:cs typeface="Arial" panose="020B0604020202020204" pitchFamily="34" charset="0"/>
              </a:rPr>
              <a:t>Cụ thể hóa ý tưởng: </a:t>
            </a:r>
            <a:endParaRPr lang="en-US" sz="3800" b="1" i="1"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nl-NL" sz="3800" dirty="0">
                <a:latin typeface="Arial" panose="020B0604020202020204" pitchFamily="34" charset="0"/>
                <a:cs typeface="Arial" panose="020B0604020202020204" pitchFamily="34" charset="0"/>
              </a:rPr>
              <a:t>Ngôi nhà - đại diện cho nơi em ở sẽ có vị trí gì.</a:t>
            </a:r>
            <a:endParaRPr lang="en-US" sz="38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nl-NL" sz="3800" dirty="0">
                <a:latin typeface="Arial" panose="020B0604020202020204" pitchFamily="34" charset="0"/>
                <a:cs typeface="Arial" panose="020B0604020202020204" pitchFamily="34" charset="0"/>
              </a:rPr>
              <a:t>Ngôi nhà là trung tâm hay nền để thể hiện ý tưởng. </a:t>
            </a:r>
            <a:endParaRPr lang="en-US" sz="3800" dirty="0">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60915" flipV="1">
            <a:off x="15878536" y="8107614"/>
            <a:ext cx="2843381" cy="2688288"/>
          </a:xfrm>
          <a:prstGeom prst="rect">
            <a:avLst/>
          </a:prstGeom>
        </p:spPr>
      </p:pic>
    </p:spTree>
    <p:extLst>
      <p:ext uri="{BB962C8B-B14F-4D97-AF65-F5344CB8AC3E}">
        <p14:creationId xmlns:p14="http://schemas.microsoft.com/office/powerpoint/2010/main" val="303189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1551579"/>
            <a:ext cx="16611600" cy="840049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8396623"/>
            <a:ext cx="2590365" cy="1868301"/>
          </a:xfrm>
          <a:prstGeom prst="rect">
            <a:avLst/>
          </a:prstGeom>
        </p:spPr>
      </p:pic>
      <p:sp>
        <p:nvSpPr>
          <p:cNvPr id="15" name="TextBox 15"/>
          <p:cNvSpPr txBox="1"/>
          <p:nvPr/>
        </p:nvSpPr>
        <p:spPr>
          <a:xfrm>
            <a:off x="4691751" y="589521"/>
            <a:ext cx="9353726" cy="962058"/>
          </a:xfrm>
          <a:prstGeom prst="rect">
            <a:avLst/>
          </a:prstGeom>
        </p:spPr>
        <p:txBody>
          <a:bodyPr lIns="0" tIns="0" rIns="0" bIns="0" rtlCol="0" anchor="t">
            <a:spAutoFit/>
          </a:bodyPr>
          <a:lstStyle/>
          <a:p>
            <a:pPr algn="ctr">
              <a:lnSpc>
                <a:spcPts val="8000"/>
              </a:lnSpc>
            </a:pPr>
            <a:r>
              <a:rPr lang="en-US" sz="6500" b="1" dirty="0">
                <a:solidFill>
                  <a:srgbClr val="8C4842"/>
                </a:solidFill>
                <a:latin typeface="Arial" panose="020B0604020202020204" pitchFamily="34" charset="0"/>
                <a:cs typeface="Arial" panose="020B0604020202020204" pitchFamily="34" charset="0"/>
              </a:rPr>
              <a:t>KHỞI ĐỘNG</a:t>
            </a:r>
          </a:p>
        </p:txBody>
      </p:sp>
      <p:sp>
        <p:nvSpPr>
          <p:cNvPr id="17" name="TextBox 16"/>
          <p:cNvSpPr txBox="1"/>
          <p:nvPr/>
        </p:nvSpPr>
        <p:spPr>
          <a:xfrm>
            <a:off x="3199297" y="2323998"/>
            <a:ext cx="12338634" cy="707886"/>
          </a:xfrm>
          <a:prstGeom prst="rect">
            <a:avLst/>
          </a:prstGeom>
          <a:noFill/>
        </p:spPr>
        <p:txBody>
          <a:bodyPr wrap="none" rtlCol="0">
            <a:spAutoFit/>
          </a:bodyPr>
          <a:lstStyle/>
          <a:p>
            <a:pPr marL="571500" indent="-571500" algn="ctr">
              <a:buFont typeface="Wingdings" panose="05000000000000000000" pitchFamily="2" charset="2"/>
              <a:buChar char="Ø"/>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a:t>
            </a:r>
          </a:p>
        </p:txBody>
      </p:sp>
      <p:pic>
        <p:nvPicPr>
          <p:cNvPr id="18" name="Picture 17" descr="A picture containing text&#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464877" y="3546757"/>
            <a:ext cx="4099447" cy="5889031"/>
          </a:xfrm>
          <a:prstGeom prst="rect">
            <a:avLst/>
          </a:prstGeom>
        </p:spPr>
      </p:pic>
      <p:pic>
        <p:nvPicPr>
          <p:cNvPr id="20" name="Picture 19" descr="Text&#10;&#10;Description automatically generated"/>
          <p:cNvPicPr/>
          <p:nvPr/>
        </p:nvPicPr>
        <p:blipFill>
          <a:blip r:embed="rId7">
            <a:extLst>
              <a:ext uri="{28A0092B-C50C-407E-A947-70E740481C1C}">
                <a14:useLocalDpi xmlns:a14="http://schemas.microsoft.com/office/drawing/2010/main" val="0"/>
              </a:ext>
            </a:extLst>
          </a:blip>
          <a:stretch>
            <a:fillRect/>
          </a:stretch>
        </p:blipFill>
        <p:spPr>
          <a:xfrm>
            <a:off x="13495827" y="3578231"/>
            <a:ext cx="4084207" cy="5889030"/>
          </a:xfrm>
          <a:prstGeom prst="rect">
            <a:avLst/>
          </a:prstGeom>
        </p:spPr>
      </p:pic>
      <p:pic>
        <p:nvPicPr>
          <p:cNvPr id="11" name="Picture 2" descr="MÔ HÌNH 5-P TRONG QUẢN TRỊ NHÂN SỰ - Công ty TNHH Tư vấn Quản lý OD Click">
            <a:extLst>
              <a:ext uri="{FF2B5EF4-FFF2-40B4-BE49-F238E27FC236}">
                <a16:creationId xmlns:a16="http://schemas.microsoft.com/office/drawing/2014/main" id="{A977FF18-515F-4F50-A687-4499B48790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6127" y="3330745"/>
            <a:ext cx="8547652" cy="6321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 calcmode="lin" valueType="num">
                                      <p:cBhvr>
                                        <p:cTn id="31" dur="500" fill="hold"/>
                                        <p:tgtEl>
                                          <p:spTgt spid="20"/>
                                        </p:tgtEl>
                                        <p:attrNameLst>
                                          <p:attrName>style.rotation</p:attrName>
                                        </p:attrNameLst>
                                      </p:cBhvr>
                                      <p:tavLst>
                                        <p:tav tm="0">
                                          <p:val>
                                            <p:fltVal val="90"/>
                                          </p:val>
                                        </p:tav>
                                        <p:tav tm="100000">
                                          <p:val>
                                            <p:fltVal val="0"/>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28700"/>
            <a:ext cx="8388726" cy="8388726"/>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0513" y="4352130"/>
            <a:ext cx="10090073" cy="51571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3374">
            <a:off x="15861998" y="-127994"/>
            <a:ext cx="2412493" cy="2561527"/>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7223" y="-307628"/>
            <a:ext cx="2843380" cy="2688287"/>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sp>
        <p:nvSpPr>
          <p:cNvPr id="7" name="Rounded Rectangle 6"/>
          <p:cNvSpPr/>
          <p:nvPr/>
        </p:nvSpPr>
        <p:spPr>
          <a:xfrm>
            <a:off x="2977552" y="2181103"/>
            <a:ext cx="12580208" cy="1466568"/>
          </a:xfrm>
          <a:prstGeom prst="roundRect">
            <a:avLst/>
          </a:prstGeom>
          <a:solidFill>
            <a:srgbClr val="73C8B1"/>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latin typeface="Arial" panose="020B0604020202020204" pitchFamily="34" charset="0"/>
                <a:cs typeface="Arial" panose="020B0604020202020204" pitchFamily="34" charset="0"/>
              </a:rPr>
              <a:t>Vẽ tranh cổ động về bảo vệ tài nguyên môi trường</a:t>
            </a:r>
            <a:endParaRPr lang="en-US" sz="4000" dirty="0">
              <a:latin typeface="Arial" panose="020B0604020202020204" pitchFamily="34" charset="0"/>
              <a:cs typeface="Arial" panose="020B0604020202020204" pitchFamily="34" charset="0"/>
            </a:endParaRPr>
          </a:p>
        </p:txBody>
      </p:sp>
      <p:pic>
        <p:nvPicPr>
          <p:cNvPr id="2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2050" y="4140514"/>
            <a:ext cx="4519991" cy="4847175"/>
          </a:xfrm>
          <a:prstGeom prst="rect">
            <a:avLst/>
          </a:prstGeom>
        </p:spPr>
      </p:pic>
      <p:sp>
        <p:nvSpPr>
          <p:cNvPr id="8" name="Rectangle 7"/>
          <p:cNvSpPr/>
          <p:nvPr/>
        </p:nvSpPr>
        <p:spPr>
          <a:xfrm>
            <a:off x="6777045" y="4703698"/>
            <a:ext cx="9637008" cy="4453976"/>
          </a:xfrm>
          <a:prstGeom prst="rect">
            <a:avLst/>
          </a:prstGeom>
        </p:spPr>
        <p:txBody>
          <a:bodyPr wrap="square">
            <a:spAutoFit/>
          </a:bodyPr>
          <a:lstStyle/>
          <a:p>
            <a:pPr algn="just">
              <a:lnSpc>
                <a:spcPct val="130000"/>
              </a:lnSpc>
              <a:spcBef>
                <a:spcPts val="300"/>
              </a:spcBef>
              <a:spcAft>
                <a:spcPts val="300"/>
              </a:spcAft>
            </a:pPr>
            <a:r>
              <a:rPr lang="nl-NL" sz="3600" b="1" i="1" dirty="0">
                <a:latin typeface="Arial" panose="020B0604020202020204" pitchFamily="34" charset="0"/>
                <a:ea typeface="Calibri" panose="020F0502020204030204" pitchFamily="34" charset="0"/>
                <a:cs typeface="Arial" panose="020B0604020202020204" pitchFamily="34" charset="0"/>
              </a:rPr>
              <a:t>Về cách thể hiện: </a:t>
            </a:r>
            <a:endParaRPr lang="en-US" sz="3600" b="1"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Vẽ phác thảo thể hiện ý tưởng, lựa chọn màu sắc phù hợp với nội dung và có ý nghĩa liên quan. </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Mối quan hệ giữa vị trí đặt chữ và hình ảnh thể hiện nội dung. </a:t>
            </a:r>
            <a:endParaRPr lang="en-US" sz="3600" dirty="0">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60915" flipV="1">
            <a:off x="15878536" y="8107614"/>
            <a:ext cx="2843381" cy="2688288"/>
          </a:xfrm>
          <a:prstGeom prst="rect">
            <a:avLst/>
          </a:prstGeom>
        </p:spPr>
      </p:pic>
    </p:spTree>
    <p:extLst>
      <p:ext uri="{BB962C8B-B14F-4D97-AF65-F5344CB8AC3E}">
        <p14:creationId xmlns:p14="http://schemas.microsoft.com/office/powerpoint/2010/main" val="2169384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9397" y="1045234"/>
            <a:ext cx="8388726" cy="8388726"/>
          </a:xfrm>
          <a:prstGeom prst="rect">
            <a:avLst/>
          </a:prstGeom>
        </p:spPr>
      </p:pic>
      <p:sp>
        <p:nvSpPr>
          <p:cNvPr id="19" name="TextBox 18"/>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rgbClr val="667753"/>
                </a:solidFill>
                <a:latin typeface="Arial" panose="020B0604020202020204" pitchFamily="34" charset="0"/>
                <a:cs typeface="Arial" panose="020B0604020202020204" pitchFamily="34" charset="0"/>
              </a:rPr>
              <a:t>3. </a:t>
            </a:r>
            <a:r>
              <a:rPr lang="en-US" sz="6600" b="1" dirty="0" err="1">
                <a:solidFill>
                  <a:srgbClr val="667753"/>
                </a:solidFill>
                <a:latin typeface="Arial" panose="020B0604020202020204" pitchFamily="34" charset="0"/>
                <a:cs typeface="Arial" panose="020B0604020202020204" pitchFamily="34" charset="0"/>
              </a:rPr>
              <a:t>Thảo</a:t>
            </a:r>
            <a:r>
              <a:rPr lang="en-US" sz="6600" b="1" dirty="0">
                <a:solidFill>
                  <a:srgbClr val="667753"/>
                </a:solidFill>
                <a:latin typeface="Arial" panose="020B0604020202020204" pitchFamily="34" charset="0"/>
                <a:cs typeface="Arial" panose="020B0604020202020204" pitchFamily="34" charset="0"/>
              </a:rPr>
              <a:t> </a:t>
            </a:r>
            <a:r>
              <a:rPr lang="en-US" sz="6600" b="1" dirty="0" err="1">
                <a:solidFill>
                  <a:srgbClr val="667753"/>
                </a:solidFill>
                <a:latin typeface="Arial" panose="020B0604020202020204" pitchFamily="34" charset="0"/>
                <a:cs typeface="Arial" panose="020B0604020202020204" pitchFamily="34" charset="0"/>
              </a:rPr>
              <a:t>luận</a:t>
            </a:r>
            <a:endParaRPr lang="en-US" sz="6600" b="1" dirty="0">
              <a:solidFill>
                <a:srgbClr val="667753"/>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2106107" y="2163924"/>
            <a:ext cx="14020800" cy="7378409"/>
          </a:xfrm>
          <a:prstGeom prst="rect">
            <a:avLst/>
          </a:prstGeom>
        </p:spPr>
      </p:pic>
      <p:sp>
        <p:nvSpPr>
          <p:cNvPr id="25" name="Rectangle 24"/>
          <p:cNvSpPr/>
          <p:nvPr/>
        </p:nvSpPr>
        <p:spPr>
          <a:xfrm>
            <a:off x="2637429" y="3877197"/>
            <a:ext cx="12767313"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Các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ảnh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được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thể</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hiện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nào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bạn</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Sắp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xếp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chữ</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bạn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nào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Đâu</a:t>
            </a:r>
            <a:r>
              <a:rPr lang="fr-FR" sz="3800" dirty="0">
                <a:solidFill>
                  <a:schemeClr val="bg1"/>
                </a:solidFill>
                <a:latin typeface="Arial" panose="020B0604020202020204" pitchFamily="34" charset="0"/>
                <a:cs typeface="Arial" panose="020B0604020202020204" pitchFamily="34" charset="0"/>
              </a:rPr>
              <a:t> là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ảnh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chính</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Trao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đổi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về</a:t>
            </a:r>
            <a:r>
              <a:rPr lang="fr-FR" sz="3800" dirty="0">
                <a:solidFill>
                  <a:schemeClr val="bg1"/>
                </a:solidFill>
                <a:latin typeface="Arial" panose="020B0604020202020204" pitchFamily="34" charset="0"/>
                <a:cs typeface="Arial" panose="020B0604020202020204" pitchFamily="34" charset="0"/>
              </a:rPr>
              <a:t> ý </a:t>
            </a:r>
            <a:r>
              <a:rPr lang="fr-FR" sz="3800" dirty="0" err="1">
                <a:solidFill>
                  <a:schemeClr val="bg1"/>
                </a:solidFill>
                <a:latin typeface="Arial" panose="020B0604020202020204" pitchFamily="34" charset="0"/>
                <a:cs typeface="Arial" panose="020B0604020202020204" pitchFamily="34" charset="0"/>
              </a:rPr>
              <a:t>tưởng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cách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thể</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hiện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tuyên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truyền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bảo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vệ</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môi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trường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với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viên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nhóm</a:t>
            </a:r>
            <a:r>
              <a:rPr lang="fr-FR" sz="3800" dirty="0">
                <a:solidFill>
                  <a:schemeClr val="bg1"/>
                </a:solidFill>
                <a:latin typeface="Arial" panose="020B0604020202020204" pitchFamily="34" charset="0"/>
                <a:cs typeface="Arial" panose="020B0604020202020204" pitchFamily="34" charset="0"/>
              </a:rPr>
              <a:t>. </a:t>
            </a:r>
            <a:endParaRPr lang="en-US" sz="38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6359983" y="2730281"/>
            <a:ext cx="5513048" cy="769441"/>
          </a:xfrm>
          <a:prstGeom prst="rect">
            <a:avLst/>
          </a:prstGeom>
          <a:noFill/>
        </p:spPr>
        <p:txBody>
          <a:bodyPr wrap="none" rtlCol="0">
            <a:spAutoFit/>
          </a:bodyPr>
          <a:lstStyle/>
          <a:p>
            <a:pPr algn="ctr"/>
            <a:r>
              <a:rPr lang="en-US" sz="4400" b="1" dirty="0">
                <a:solidFill>
                  <a:schemeClr val="bg1"/>
                </a:solidFill>
                <a:latin typeface="Arial" panose="020B0604020202020204" pitchFamily="34" charset="0"/>
                <a:cs typeface="Arial" panose="020B0604020202020204" pitchFamily="34" charset="0"/>
              </a:rPr>
              <a:t>HOẠT ĐỘNG NHÓM</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anim calcmode="lin" valueType="num">
                                      <p:cBhvr>
                                        <p:cTn id="11" dur="500" fill="hold"/>
                                        <p:tgtEl>
                                          <p:spTgt spid="24"/>
                                        </p:tgtEl>
                                        <p:attrNameLst>
                                          <p:attrName>ppt_x</p:attrName>
                                        </p:attrNameLst>
                                      </p:cBhvr>
                                      <p:tavLst>
                                        <p:tav tm="0">
                                          <p:val>
                                            <p:strVal val="#ppt_x"/>
                                          </p:val>
                                        </p:tav>
                                        <p:tav tm="100000">
                                          <p:val>
                                            <p:strVal val="#ppt_x"/>
                                          </p:val>
                                        </p:tav>
                                      </p:tavLst>
                                    </p:anim>
                                    <p:anim calcmode="lin" valueType="num">
                                      <p:cBhvr>
                                        <p:cTn id="1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7" dur="500"/>
                                        <p:tgtEl>
                                          <p:spTgt spid="2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9397" y="1045234"/>
            <a:ext cx="8388726" cy="8388726"/>
          </a:xfrm>
          <a:prstGeom prst="rect">
            <a:avLst/>
          </a:prstGeom>
        </p:spPr>
      </p:pic>
      <p:sp>
        <p:nvSpPr>
          <p:cNvPr id="19" name="TextBox 18"/>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rgbClr val="667753"/>
                </a:solidFill>
                <a:latin typeface="Arial" panose="020B0604020202020204" pitchFamily="34" charset="0"/>
                <a:cs typeface="Arial" panose="020B0604020202020204" pitchFamily="34" charset="0"/>
              </a:rPr>
              <a:t>3. </a:t>
            </a:r>
            <a:r>
              <a:rPr lang="en-US" sz="6600" b="1" dirty="0" err="1">
                <a:solidFill>
                  <a:srgbClr val="667753"/>
                </a:solidFill>
                <a:latin typeface="Arial" panose="020B0604020202020204" pitchFamily="34" charset="0"/>
                <a:cs typeface="Arial" panose="020B0604020202020204" pitchFamily="34" charset="0"/>
              </a:rPr>
              <a:t>Thảo</a:t>
            </a:r>
            <a:r>
              <a:rPr lang="en-US" sz="6600" b="1" dirty="0">
                <a:solidFill>
                  <a:srgbClr val="667753"/>
                </a:solidFill>
                <a:latin typeface="Arial" panose="020B0604020202020204" pitchFamily="34" charset="0"/>
                <a:cs typeface="Arial" panose="020B0604020202020204" pitchFamily="34" charset="0"/>
              </a:rPr>
              <a:t> </a:t>
            </a:r>
            <a:r>
              <a:rPr lang="en-US" sz="6600" b="1" dirty="0" err="1">
                <a:solidFill>
                  <a:srgbClr val="667753"/>
                </a:solidFill>
                <a:latin typeface="Arial" panose="020B0604020202020204" pitchFamily="34" charset="0"/>
                <a:cs typeface="Arial" panose="020B0604020202020204" pitchFamily="34" charset="0"/>
              </a:rPr>
              <a:t>luận</a:t>
            </a:r>
            <a:endParaRPr lang="en-US" sz="6600" b="1" dirty="0">
              <a:solidFill>
                <a:srgbClr val="667753"/>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2106107" y="2163924"/>
            <a:ext cx="14020800" cy="7378409"/>
          </a:xfrm>
          <a:prstGeom prst="rect">
            <a:avLst/>
          </a:prstGeom>
        </p:spPr>
      </p:pic>
      <p:sp>
        <p:nvSpPr>
          <p:cNvPr id="25" name="Rectangle 24"/>
          <p:cNvSpPr/>
          <p:nvPr/>
        </p:nvSpPr>
        <p:spPr>
          <a:xfrm>
            <a:off x="2923350" y="3877197"/>
            <a:ext cx="12386313"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Tìm</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hiểu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cách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sắp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xếp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và</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chữ</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những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sau</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1028700" lvl="1" indent="-571500" algn="just">
              <a:lnSpc>
                <a:spcPct val="130000"/>
              </a:lnSpc>
              <a:buFont typeface="Wingdings" panose="05000000000000000000" pitchFamily="2" charset="2"/>
              <a:buChar char="ü"/>
            </a:pP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ảnh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tính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tượng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trưng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nào</a:t>
            </a:r>
            <a:r>
              <a:rPr lang="fr-FR" sz="3800" dirty="0">
                <a:solidFill>
                  <a:schemeClr val="bg1"/>
                </a:solidFill>
                <a:latin typeface="Arial" panose="020B0604020202020204" pitchFamily="34" charset="0"/>
                <a:cs typeface="Arial" panose="020B0604020202020204" pitchFamily="34" charset="0"/>
              </a:rPr>
              <a:t>? </a:t>
            </a:r>
            <a:endParaRPr lang="en-US" sz="3800" dirty="0">
              <a:solidFill>
                <a:schemeClr val="bg1"/>
              </a:solidFill>
              <a:latin typeface="Arial" panose="020B0604020202020204" pitchFamily="34" charset="0"/>
              <a:cs typeface="Arial" panose="020B0604020202020204" pitchFamily="34" charset="0"/>
            </a:endParaRPr>
          </a:p>
          <a:p>
            <a:pPr marL="1028700" lvl="1" indent="-571500" algn="just">
              <a:lnSpc>
                <a:spcPct val="130000"/>
              </a:lnSpc>
              <a:buFont typeface="Wingdings" panose="05000000000000000000" pitchFamily="2" charset="2"/>
              <a:buChar char="ü"/>
            </a:pPr>
            <a:r>
              <a:rPr lang="fr-FR" sz="3800" dirty="0" err="1">
                <a:solidFill>
                  <a:schemeClr val="bg1"/>
                </a:solidFill>
                <a:latin typeface="Arial" panose="020B0604020202020204" pitchFamily="34" charset="0"/>
                <a:cs typeface="Arial" panose="020B0604020202020204" pitchFamily="34" charset="0"/>
              </a:rPr>
              <a:t>Màu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sắc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điểm</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gì</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khác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với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hội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họa</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1028700" lvl="1" indent="-571500" algn="just">
              <a:lnSpc>
                <a:spcPct val="130000"/>
              </a:lnSpc>
              <a:buFont typeface="Wingdings" panose="05000000000000000000" pitchFamily="2" charset="2"/>
              <a:buChar char="ü"/>
            </a:pPr>
            <a:r>
              <a:rPr lang="fr-FR" sz="3800" dirty="0" err="1">
                <a:solidFill>
                  <a:schemeClr val="bg1"/>
                </a:solidFill>
                <a:latin typeface="Arial" panose="020B0604020202020204" pitchFamily="34" charset="0"/>
                <a:cs typeface="Arial" panose="020B0604020202020204" pitchFamily="34" charset="0"/>
              </a:rPr>
              <a:t>Nội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dung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chữ</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ý </a:t>
            </a:r>
            <a:r>
              <a:rPr lang="fr-FR" sz="3800" dirty="0" err="1">
                <a:solidFill>
                  <a:schemeClr val="bg1"/>
                </a:solidFill>
                <a:latin typeface="Arial" panose="020B0604020202020204" pitchFamily="34" charset="0"/>
                <a:cs typeface="Arial" panose="020B0604020202020204" pitchFamily="34" charset="0"/>
              </a:rPr>
              <a:t>nghĩa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gì</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6359983" y="2730281"/>
            <a:ext cx="5513048" cy="769441"/>
          </a:xfrm>
          <a:prstGeom prst="rect">
            <a:avLst/>
          </a:prstGeom>
          <a:noFill/>
        </p:spPr>
        <p:txBody>
          <a:bodyPr wrap="none" rtlCol="0">
            <a:spAutoFit/>
          </a:bodyPr>
          <a:lstStyle/>
          <a:p>
            <a:pPr algn="ctr"/>
            <a:r>
              <a:rPr lang="en-US" sz="4400" b="1" dirty="0">
                <a:solidFill>
                  <a:schemeClr val="bg1"/>
                </a:solidFill>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3167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fade">
                                      <p:cBhvr>
                                        <p:cTn id="22"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9397" y="1045234"/>
            <a:ext cx="8388726" cy="83887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52250" y="-499459"/>
            <a:ext cx="3685743" cy="3062517"/>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1662459" y="2925972"/>
            <a:ext cx="6905071" cy="5293089"/>
          </a:xfrm>
          <a:prstGeom prst="rect">
            <a:avLst/>
          </a:prstGeom>
        </p:spPr>
      </p:pic>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a:off x="9593052" y="2925972"/>
            <a:ext cx="6905071" cy="5293089"/>
          </a:xfrm>
          <a:prstGeom prst="rect">
            <a:avLst/>
          </a:prstGeom>
        </p:spPr>
      </p:pic>
    </p:spTree>
    <p:extLst>
      <p:ext uri="{BB962C8B-B14F-4D97-AF65-F5344CB8AC3E}">
        <p14:creationId xmlns:p14="http://schemas.microsoft.com/office/powerpoint/2010/main" val="12239128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tuyên truyền: Bảo vệ môi trường, phòng chống rác thải nhự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13081"/>
            <a:ext cx="6633524" cy="46165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 sáng tác tranh cổ động tuyên truyền bảo vệ môi tr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9100" y="1041846"/>
            <a:ext cx="5486400" cy="8480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ộc đáo phố bích họa tuyên truyền bảo vệ môi trường ở Hà N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09" y="5640946"/>
            <a:ext cx="6401705" cy="41585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MSERS THIẾT KẾ POSTER TUYÊN TRUYỀN BẢO VỆ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715" y="1041847"/>
            <a:ext cx="5522958" cy="877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688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9397" y="1045234"/>
            <a:ext cx="8388726" cy="8388726"/>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1635136" y="2684356"/>
            <a:ext cx="6978660" cy="6043084"/>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9530486" y="2684356"/>
            <a:ext cx="6967637" cy="6011968"/>
          </a:xfrm>
          <a:prstGeom prst="rect">
            <a:avLst/>
          </a:prstGeom>
        </p:spPr>
      </p:pic>
    </p:spTree>
    <p:extLst>
      <p:ext uri="{BB962C8B-B14F-4D97-AF65-F5344CB8AC3E}">
        <p14:creationId xmlns:p14="http://schemas.microsoft.com/office/powerpoint/2010/main" val="2108988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9397" y="1045234"/>
            <a:ext cx="8388726" cy="838872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86421" flipV="1">
            <a:off x="4689209" y="3211662"/>
            <a:ext cx="1080956" cy="2308913"/>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60395">
            <a:off x="16786181" y="1014640"/>
            <a:ext cx="1538446" cy="1503714"/>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60395">
            <a:off x="15436686" y="-33508"/>
            <a:ext cx="1538446" cy="1503714"/>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71221">
            <a:off x="-610128" y="8415061"/>
            <a:ext cx="1538446" cy="1503714"/>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471221">
            <a:off x="1116927" y="9163872"/>
            <a:ext cx="1538446" cy="1503714"/>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0445" y="-113087"/>
            <a:ext cx="2811941" cy="2658562"/>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60915" flipV="1">
            <a:off x="16051231" y="7845935"/>
            <a:ext cx="3008346" cy="2844255"/>
          </a:xfrm>
          <a:prstGeom prst="rect">
            <a:avLst/>
          </a:prstGeom>
        </p:spPr>
      </p:pic>
      <p:sp>
        <p:nvSpPr>
          <p:cNvPr id="28" name="TextBox 27"/>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rgbClr val="DC6A5B"/>
                </a:solidFill>
                <a:latin typeface="Arial" panose="020B0604020202020204" pitchFamily="34" charset="0"/>
                <a:cs typeface="Arial" panose="020B0604020202020204" pitchFamily="34" charset="0"/>
              </a:rPr>
              <a:t>VẬN DỤNG</a:t>
            </a:r>
          </a:p>
        </p:txBody>
      </p:sp>
      <p:pic>
        <p:nvPicPr>
          <p:cNvPr id="29" name="Picture 14"/>
          <p:cNvPicPr>
            <a:picLocks noChangeAspect="1"/>
          </p:cNvPicPr>
          <p:nvPr/>
        </p:nvPicPr>
        <p:blipFill>
          <a:blip r:embed="rId14"/>
          <a:srcRect/>
          <a:stretch>
            <a:fillRect/>
          </a:stretch>
        </p:blipFill>
        <p:spPr>
          <a:xfrm>
            <a:off x="1390563" y="4771384"/>
            <a:ext cx="3976668" cy="4293300"/>
          </a:xfrm>
          <a:prstGeom prst="rect">
            <a:avLst/>
          </a:prstGeom>
        </p:spPr>
      </p:pic>
      <p:sp>
        <p:nvSpPr>
          <p:cNvPr id="31" name="Cloud 30"/>
          <p:cNvSpPr/>
          <p:nvPr/>
        </p:nvSpPr>
        <p:spPr>
          <a:xfrm>
            <a:off x="6218911" y="2464837"/>
            <a:ext cx="10439400" cy="534122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vi-VN" sz="4000" dirty="0">
                <a:solidFill>
                  <a:schemeClr val="bg1"/>
                </a:solidFill>
              </a:rPr>
              <a:t>Cùng nhóm bạn vẽ tranh cổ động về đề tài tuyên truyền, bỏ rác đúng nơi quy định </a:t>
            </a:r>
            <a:endParaRPr lang="en-US" sz="4000" dirty="0">
              <a:solidFill>
                <a:schemeClr val="bg1"/>
              </a:solidFill>
            </a:endParaRPr>
          </a:p>
          <a:p>
            <a:pPr algn="ctr"/>
            <a:endParaRPr lang="en-US"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9397" y="1045234"/>
            <a:ext cx="8388726" cy="8388726"/>
          </a:xfrm>
          <a:prstGeom prst="rect">
            <a:avLst/>
          </a:prstGeom>
        </p:spPr>
      </p:pic>
      <p:sp>
        <p:nvSpPr>
          <p:cNvPr id="4" name="Rectangle 3"/>
          <p:cNvSpPr/>
          <p:nvPr/>
        </p:nvSpPr>
        <p:spPr>
          <a:xfrm>
            <a:off x="3601393" y="8453521"/>
            <a:ext cx="11187921" cy="1569660"/>
          </a:xfrm>
          <a:prstGeom prst="rect">
            <a:avLst/>
          </a:prstGeom>
        </p:spPr>
        <p:txBody>
          <a:bodyPr wrap="square">
            <a:spAutoFit/>
          </a:bodyPr>
          <a:lstStyle/>
          <a:p>
            <a:pPr marL="571500" indent="-571500" algn="ctr">
              <a:lnSpc>
                <a:spcPct val="120000"/>
              </a:lnSpc>
              <a:buFont typeface="Wingdings" panose="05000000000000000000" pitchFamily="2" charset="2"/>
              <a:buChar char="Ø"/>
            </a:pPr>
            <a:r>
              <a:rPr lang="en-US" sz="4000" dirty="0">
                <a:latin typeface="Arial" panose="020B0604020202020204" pitchFamily="34" charset="0"/>
                <a:cs typeface="Arial" panose="020B0604020202020204" pitchFamily="34" charset="0"/>
              </a:rPr>
              <a:t>M</a:t>
            </a:r>
            <a:r>
              <a:rPr lang="vi-VN" sz="4000" dirty="0">
                <a:latin typeface="Arial" panose="020B0604020202020204" pitchFamily="34" charset="0"/>
                <a:cs typeface="Arial" panose="020B0604020202020204" pitchFamily="34" charset="0"/>
              </a:rPr>
              <a:t>ột số SPMT tranh cổ động về đề tài tuyên truyền, bỏ rác đúng nơi quy định</a:t>
            </a:r>
            <a:endParaRPr lang="en-US" sz="4000" dirty="0">
              <a:latin typeface="Arial" panose="020B0604020202020204" pitchFamily="34" charset="0"/>
              <a:cs typeface="Arial" panose="020B0604020202020204" pitchFamily="34" charset="0"/>
            </a:endParaRPr>
          </a:p>
        </p:txBody>
      </p:sp>
      <p:pic>
        <p:nvPicPr>
          <p:cNvPr id="16" name="Picture 15" descr="A picture containing text&#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805365" y="1164369"/>
            <a:ext cx="5312513" cy="7028767"/>
          </a:xfrm>
          <a:prstGeom prst="rect">
            <a:avLst/>
          </a:prstGeom>
        </p:spPr>
      </p:pic>
      <p:pic>
        <p:nvPicPr>
          <p:cNvPr id="17" name="Picture 16" descr="A hand holding a globe&#10;&#10;Description automatically generated with low confidence"/>
          <p:cNvPicPr/>
          <p:nvPr/>
        </p:nvPicPr>
        <p:blipFill>
          <a:blip r:embed="rId5" cstate="print">
            <a:extLst>
              <a:ext uri="{28A0092B-C50C-407E-A947-70E740481C1C}">
                <a14:useLocalDpi xmlns:a14="http://schemas.microsoft.com/office/drawing/2010/main" val="0"/>
              </a:ext>
            </a:extLst>
          </a:blip>
          <a:stretch>
            <a:fillRect/>
          </a:stretch>
        </p:blipFill>
        <p:spPr>
          <a:xfrm>
            <a:off x="12267750" y="1158032"/>
            <a:ext cx="5345021" cy="7021642"/>
          </a:xfrm>
          <a:prstGeom prst="rect">
            <a:avLst/>
          </a:prstGeom>
        </p:spPr>
      </p:pic>
      <p:pic>
        <p:nvPicPr>
          <p:cNvPr id="25" name="Picture 25"/>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rot="-1060915" flipV="1">
            <a:off x="16083198" y="-376894"/>
            <a:ext cx="3008346" cy="2844255"/>
          </a:xfrm>
          <a:prstGeom prst="rect">
            <a:avLst/>
          </a:prstGeom>
        </p:spPr>
      </p:pic>
      <p:pic>
        <p:nvPicPr>
          <p:cNvPr id="14" name="Picture 12"/>
          <p:cNvPicPr>
            <a:picLocks noChangeAspect="1"/>
          </p:cNvPicPr>
          <p:nvPr/>
        </p:nvPicPr>
        <p:blipFill>
          <a:blip r:embed="rId8">
            <a:duotone>
              <a:prstClr val="black"/>
              <a:schemeClr val="tx2">
                <a:tint val="45000"/>
                <a:satMod val="400000"/>
              </a:schemeClr>
            </a:duotone>
          </a:blip>
          <a:srcRect/>
          <a:stretch>
            <a:fillRect/>
          </a:stretch>
        </p:blipFill>
        <p:spPr>
          <a:xfrm rot="537364">
            <a:off x="-443079" y="-617303"/>
            <a:ext cx="2072537" cy="1976682"/>
          </a:xfrm>
          <a:prstGeom prst="rect">
            <a:avLst/>
          </a:prstGeom>
        </p:spPr>
      </p:pic>
      <p:pic>
        <p:nvPicPr>
          <p:cNvPr id="18" name="Picture 17" descr="Background pattern&#10;&#10;Description automatically generated"/>
          <p:cNvPicPr/>
          <p:nvPr/>
        </p:nvPicPr>
        <p:blipFill>
          <a:blip r:embed="rId9">
            <a:extLst>
              <a:ext uri="{28A0092B-C50C-407E-A947-70E740481C1C}">
                <a14:useLocalDpi xmlns:a14="http://schemas.microsoft.com/office/drawing/2010/main" val="0"/>
              </a:ext>
            </a:extLst>
          </a:blip>
          <a:stretch>
            <a:fillRect/>
          </a:stretch>
        </p:blipFill>
        <p:spPr>
          <a:xfrm>
            <a:off x="6542233" y="1158032"/>
            <a:ext cx="5344967" cy="7035104"/>
          </a:xfrm>
          <a:prstGeom prst="rect">
            <a:avLst/>
          </a:prstGeom>
        </p:spPr>
      </p:pic>
    </p:spTree>
    <p:extLst>
      <p:ext uri="{BB962C8B-B14F-4D97-AF65-F5344CB8AC3E}">
        <p14:creationId xmlns:p14="http://schemas.microsoft.com/office/powerpoint/2010/main" val="41579660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9397"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9389" y="1986913"/>
            <a:ext cx="15363604" cy="7426368"/>
          </a:xfrm>
          <a:prstGeom prst="rect">
            <a:avLst/>
          </a:prstGeom>
        </p:spPr>
      </p:pic>
      <p:pic>
        <p:nvPicPr>
          <p:cNvPr id="8" name="Picture 8"/>
          <p:cNvPicPr>
            <a:picLocks noChangeAspect="1"/>
          </p:cNvPicPr>
          <p:nvPr/>
        </p:nvPicPr>
        <p:blipFill>
          <a:blip r:embed="rId6"/>
          <a:srcRect/>
          <a:stretch>
            <a:fillRect/>
          </a:stretch>
        </p:blipFill>
        <p:spPr>
          <a:xfrm>
            <a:off x="7729417" y="9366079"/>
            <a:ext cx="2963548" cy="726069"/>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0" y="8396623"/>
            <a:ext cx="2590365" cy="1868301"/>
          </a:xfrm>
          <a:prstGeom prst="rect">
            <a:avLst/>
          </a:prstGeom>
        </p:spPr>
      </p:pic>
      <p:sp>
        <p:nvSpPr>
          <p:cNvPr id="15" name="TextBox 15"/>
          <p:cNvSpPr txBox="1"/>
          <p:nvPr/>
        </p:nvSpPr>
        <p:spPr>
          <a:xfrm>
            <a:off x="4691752" y="780297"/>
            <a:ext cx="9353726" cy="962058"/>
          </a:xfrm>
          <a:prstGeom prst="rect">
            <a:avLst/>
          </a:prstGeom>
        </p:spPr>
        <p:txBody>
          <a:bodyPr lIns="0" tIns="0" rIns="0" bIns="0" rtlCol="0" anchor="t">
            <a:spAutoFit/>
          </a:bodyPr>
          <a:lstStyle/>
          <a:p>
            <a:pPr algn="ctr">
              <a:lnSpc>
                <a:spcPts val="8000"/>
              </a:lnSpc>
            </a:pPr>
            <a:r>
              <a:rPr lang="en-US" sz="6600" b="1" dirty="0">
                <a:solidFill>
                  <a:srgbClr val="8C4842"/>
                </a:solidFill>
                <a:latin typeface="Arial" panose="020B0604020202020204" pitchFamily="34" charset="0"/>
                <a:cs typeface="Arial" panose="020B0604020202020204" pitchFamily="34" charset="0"/>
              </a:rPr>
              <a:t>HƯỚNG DẪN VỀ NHÀ</a:t>
            </a:r>
          </a:p>
        </p:txBody>
      </p:sp>
      <p:sp>
        <p:nvSpPr>
          <p:cNvPr id="6" name="Rectangle 5"/>
          <p:cNvSpPr/>
          <p:nvPr/>
        </p:nvSpPr>
        <p:spPr>
          <a:xfrm>
            <a:off x="2275392" y="3482541"/>
            <a:ext cx="8992035"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a:t>Ô</a:t>
            </a:r>
            <a:r>
              <a:rPr lang="vi-VN" sz="4000" dirty="0"/>
              <a:t>n lại kiến thức đã học.</a:t>
            </a:r>
          </a:p>
          <a:p>
            <a:pPr marL="571500" indent="-571500" algn="just">
              <a:lnSpc>
                <a:spcPct val="150000"/>
              </a:lnSpc>
              <a:buFont typeface="Arial" panose="020B0604020202020204" pitchFamily="34" charset="0"/>
              <a:buChar char="•"/>
            </a:pPr>
            <a:r>
              <a:rPr lang="vi-VN" sz="4000" dirty="0"/>
              <a:t>Hoàn thành các bài tập của Bài 12, Sách bài tập Mĩ thuật 7.</a:t>
            </a:r>
          </a:p>
          <a:p>
            <a:pPr marL="571500" indent="-571500" algn="just">
              <a:lnSpc>
                <a:spcPct val="150000"/>
              </a:lnSpc>
              <a:buFont typeface="Arial" panose="020B0604020202020204" pitchFamily="34" charset="0"/>
              <a:buChar char="•"/>
            </a:pPr>
            <a:r>
              <a:rPr lang="vi-VN" sz="4000" dirty="0"/>
              <a:t>Đọc và tìm hiểu trước Bài 13 – Đề tài gia đình trong sáng tạo mĩ thuật. </a:t>
            </a:r>
          </a:p>
        </p:txBody>
      </p:sp>
      <p:pic>
        <p:nvPicPr>
          <p:cNvPr id="11"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04805" y="3716568"/>
            <a:ext cx="4766572" cy="4385246"/>
          </a:xfrm>
          <a:prstGeom prst="rect">
            <a:avLst/>
          </a:prstGeom>
        </p:spPr>
      </p:pic>
    </p:spTree>
    <p:extLst>
      <p:ext uri="{BB962C8B-B14F-4D97-AF65-F5344CB8AC3E}">
        <p14:creationId xmlns:p14="http://schemas.microsoft.com/office/powerpoint/2010/main" val="24295142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05143" y="0"/>
            <a:ext cx="1882857" cy="1406286"/>
          </a:xfrm>
          <a:prstGeom prst="rect">
            <a:avLst/>
          </a:prstGeom>
        </p:spPr>
      </p:pic>
      <p:grpSp>
        <p:nvGrpSpPr>
          <p:cNvPr id="7" name="Group 6"/>
          <p:cNvGrpSpPr/>
          <p:nvPr/>
        </p:nvGrpSpPr>
        <p:grpSpPr>
          <a:xfrm>
            <a:off x="1497564" y="615822"/>
            <a:ext cx="14135877" cy="736704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13193538" y="3722472"/>
            <a:ext cx="5779509" cy="6538527"/>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659" y="5472404"/>
            <a:ext cx="3880208" cy="39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3596952" y="2326336"/>
            <a:ext cx="10972800" cy="3139321"/>
          </a:xfrm>
          <a:prstGeom prst="rect">
            <a:avLst/>
          </a:prstGeom>
          <a:noFill/>
        </p:spPr>
        <p:txBody>
          <a:bodyPr wrap="square" rtlCol="0">
            <a:spAutoFit/>
          </a:bodyPr>
          <a:lstStyle/>
          <a:p>
            <a:pPr algn="ctr" defTabSz="685800"/>
            <a:r>
              <a:rPr lang="en-US" altLang="zh-CN" sz="99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Xin </a:t>
            </a:r>
            <a:r>
              <a:rPr lang="en-US" altLang="zh-CN" sz="99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chào</a:t>
            </a:r>
            <a:r>
              <a:rPr lang="en-US" altLang="zh-CN" sz="99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p>
          <a:p>
            <a:pPr algn="ctr" defTabSz="685800"/>
            <a:r>
              <a:rPr lang="en-US" altLang="zh-CN" sz="99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và</a:t>
            </a:r>
            <a:r>
              <a:rPr lang="en-US" altLang="zh-CN" sz="99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99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hẹn</a:t>
            </a:r>
            <a:r>
              <a:rPr lang="en-US" altLang="zh-CN" sz="99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99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gặp</a:t>
            </a:r>
            <a:r>
              <a:rPr lang="en-US" altLang="zh-CN" sz="99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99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lại</a:t>
            </a:r>
            <a:r>
              <a:rPr lang="en-US" altLang="zh-CN" sz="99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zh-CN" altLang="en-US" sz="99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1836758"/>
            <a:ext cx="16611600" cy="8400495"/>
          </a:xfrm>
          <a:prstGeom prst="rect">
            <a:avLst/>
          </a:prstGeom>
        </p:spPr>
      </p:pic>
      <p:grpSp>
        <p:nvGrpSpPr>
          <p:cNvPr id="20" name="Group 6"/>
          <p:cNvGrpSpPr/>
          <p:nvPr/>
        </p:nvGrpSpPr>
        <p:grpSpPr>
          <a:xfrm flipH="1">
            <a:off x="3487274" y="2764246"/>
            <a:ext cx="11313452" cy="4758506"/>
            <a:chOff x="0" y="0"/>
            <a:chExt cx="2783350" cy="2115085"/>
          </a:xfrm>
          <a:solidFill>
            <a:schemeClr val="accent5">
              <a:lumMod val="75000"/>
            </a:schemeClr>
          </a:solidFill>
        </p:grpSpPr>
        <p:sp>
          <p:nvSpPr>
            <p:cNvPr id="24"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grpFill/>
          </p:spPr>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8396623"/>
            <a:ext cx="2590365" cy="1868301"/>
          </a:xfrm>
          <a:prstGeom prst="rect">
            <a:avLst/>
          </a:prstGeom>
        </p:spPr>
      </p:pic>
      <p:sp>
        <p:nvSpPr>
          <p:cNvPr id="6" name="Rectangle 5"/>
          <p:cNvSpPr/>
          <p:nvPr/>
        </p:nvSpPr>
        <p:spPr>
          <a:xfrm>
            <a:off x="4303325" y="3496895"/>
            <a:ext cx="10021270" cy="3293209"/>
          </a:xfrm>
          <a:prstGeom prst="rect">
            <a:avLst/>
          </a:prstGeom>
        </p:spPr>
        <p:txBody>
          <a:bodyPr wrap="square">
            <a:spAutoFit/>
          </a:bodyPr>
          <a:lstStyle/>
          <a:p>
            <a:pPr algn="just">
              <a:lnSpc>
                <a:spcPct val="130000"/>
              </a:lnSpc>
            </a:pPr>
            <a:r>
              <a:rPr lang="en-US" sz="4000" dirty="0">
                <a:solidFill>
                  <a:schemeClr val="bg1"/>
                </a:solidFill>
              </a:rPr>
              <a:t>-</a:t>
            </a:r>
            <a:r>
              <a:rPr lang="vi-VN" sz="4000" dirty="0">
                <a:solidFill>
                  <a:schemeClr val="bg1"/>
                </a:solidFill>
              </a:rPr>
              <a:t> Theo em, tranh cổ động thuộc thể loại gì?</a:t>
            </a:r>
          </a:p>
          <a:p>
            <a:pPr algn="just">
              <a:lnSpc>
                <a:spcPct val="130000"/>
              </a:lnSpc>
            </a:pPr>
            <a:r>
              <a:rPr lang="en-US" sz="4000" dirty="0">
                <a:solidFill>
                  <a:schemeClr val="bg1"/>
                </a:solidFill>
              </a:rPr>
              <a:t>-</a:t>
            </a:r>
            <a:r>
              <a:rPr lang="vi-VN" sz="4000" dirty="0">
                <a:solidFill>
                  <a:schemeClr val="bg1"/>
                </a:solidFill>
              </a:rPr>
              <a:t> Trong đời sống công nghiệp hóa, hiện đại hóa đất nước hiện nay, tranh cổ động có vai trò, ý nghĩa như thế nào?</a:t>
            </a:r>
          </a:p>
        </p:txBody>
      </p:sp>
      <p:sp>
        <p:nvSpPr>
          <p:cNvPr id="11" name="TextBox 15"/>
          <p:cNvSpPr txBox="1"/>
          <p:nvPr/>
        </p:nvSpPr>
        <p:spPr>
          <a:xfrm>
            <a:off x="4691751" y="589521"/>
            <a:ext cx="9353726" cy="962058"/>
          </a:xfrm>
          <a:prstGeom prst="rect">
            <a:avLst/>
          </a:prstGeom>
        </p:spPr>
        <p:txBody>
          <a:bodyPr lIns="0" tIns="0" rIns="0" bIns="0" rtlCol="0" anchor="t">
            <a:spAutoFit/>
          </a:bodyPr>
          <a:lstStyle/>
          <a:p>
            <a:pPr algn="ctr">
              <a:lnSpc>
                <a:spcPts val="8000"/>
              </a:lnSpc>
            </a:pPr>
            <a:r>
              <a:rPr lang="en-US" sz="6500" b="1" dirty="0">
                <a:solidFill>
                  <a:srgbClr val="8C4842"/>
                </a:solidFill>
                <a:latin typeface="Arial" panose="020B0604020202020204" pitchFamily="34" charset="0"/>
                <a:cs typeface="Arial" panose="020B0604020202020204" pitchFamily="34" charset="0"/>
              </a:rPr>
              <a:t>KHỞI ĐỘNG</a:t>
            </a:r>
          </a:p>
        </p:txBody>
      </p:sp>
      <p:pic>
        <p:nvPicPr>
          <p:cNvPr id="12"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88860">
            <a:off x="14721970" y="7570256"/>
            <a:ext cx="2026284" cy="2326631"/>
          </a:xfrm>
          <a:prstGeom prst="rect">
            <a:avLst/>
          </a:prstGeom>
        </p:spPr>
      </p:pic>
    </p:spTree>
    <p:extLst>
      <p:ext uri="{BB962C8B-B14F-4D97-AF65-F5344CB8AC3E}">
        <p14:creationId xmlns:p14="http://schemas.microsoft.com/office/powerpoint/2010/main" val="39978740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799" y="266700"/>
            <a:ext cx="16611600" cy="953297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8396623"/>
            <a:ext cx="2590365" cy="1868301"/>
          </a:xfrm>
          <a:prstGeom prst="rect">
            <a:avLst/>
          </a:prstGeom>
        </p:spPr>
      </p:pic>
      <p:sp>
        <p:nvSpPr>
          <p:cNvPr id="6" name="Rectangle 5"/>
          <p:cNvSpPr/>
          <p:nvPr/>
        </p:nvSpPr>
        <p:spPr>
          <a:xfrm>
            <a:off x="2045622" y="1372919"/>
            <a:ext cx="13891953" cy="3133165"/>
          </a:xfrm>
          <a:prstGeom prst="rect">
            <a:avLst/>
          </a:prstGeom>
        </p:spPr>
        <p:txBody>
          <a:bodyPr wrap="square">
            <a:spAutoFit/>
          </a:bodyPr>
          <a:lstStyle/>
          <a:p>
            <a:pPr algn="just">
              <a:lnSpc>
                <a:spcPct val="130000"/>
              </a:lnSpc>
            </a:pP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Tranh cổ động là một trong những loại tranh thuộc thể loại nghệ thuật đồ họa.</a:t>
            </a:r>
          </a:p>
          <a:p>
            <a:pPr algn="just">
              <a:lnSpc>
                <a:spcPct val="130000"/>
              </a:lnSpc>
            </a:pPr>
            <a:r>
              <a:rPr lang="en-US" sz="3800" dirty="0">
                <a:latin typeface="Arial" panose="020B0604020202020204" pitchFamily="34" charset="0"/>
                <a:cs typeface="Arial" panose="020B0604020202020204" pitchFamily="34" charset="0"/>
              </a:rPr>
              <a:t>-</a:t>
            </a:r>
            <a:r>
              <a:rPr lang="vi-VN" sz="3800" dirty="0">
                <a:latin typeface="Arial" panose="020B0604020202020204" pitchFamily="34" charset="0"/>
                <a:cs typeface="Arial" panose="020B0604020202020204" pitchFamily="34" charset="0"/>
              </a:rPr>
              <a:t> Ý nghĩa, vai trò của tranh cổ động trong đời sống công nghiệp hóa, hiện đại hóa đất nước hiện nay:</a:t>
            </a:r>
          </a:p>
        </p:txBody>
      </p:sp>
      <p:pic>
        <p:nvPicPr>
          <p:cNvPr id="22" name="Picture 21" descr="A picture containing text&#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2209800" y="4670114"/>
            <a:ext cx="3936726" cy="4978232"/>
          </a:xfrm>
          <a:prstGeom prst="rect">
            <a:avLst/>
          </a:prstGeom>
        </p:spPr>
      </p:pic>
      <p:sp>
        <p:nvSpPr>
          <p:cNvPr id="7" name="Rectangle 6"/>
          <p:cNvSpPr/>
          <p:nvPr/>
        </p:nvSpPr>
        <p:spPr>
          <a:xfrm>
            <a:off x="6435300" y="5972751"/>
            <a:ext cx="9666453" cy="2372957"/>
          </a:xfrm>
          <a:prstGeom prst="rect">
            <a:avLst/>
          </a:prstGeom>
        </p:spPr>
        <p:txBody>
          <a:bodyPr wrap="square">
            <a:spAutoFit/>
          </a:bodyPr>
          <a:lstStyle/>
          <a:p>
            <a:pPr marL="571500" lvl="0" indent="-571500" algn="just">
              <a:lnSpc>
                <a:spcPct val="130000"/>
              </a:lnSpc>
              <a:buFont typeface="Wingdings" panose="05000000000000000000" pitchFamily="2" charset="2"/>
              <a:buChar char="Ø"/>
            </a:pPr>
            <a:r>
              <a:rPr lang="fr-FR" sz="3800" dirty="0" err="1">
                <a:latin typeface="Arial" panose="020B0604020202020204" pitchFamily="34" charset="0"/>
                <a:cs typeface="Arial" panose="020B0604020202020204" pitchFamily="34" charset="0"/>
              </a:rPr>
              <a:t>Tuyên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truyền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đường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lối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tưởng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chính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sách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Đảng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nước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cổ</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động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hoạt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động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về</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chính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trị</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93010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799" y="266700"/>
            <a:ext cx="16611600" cy="953297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8396623"/>
            <a:ext cx="2590365" cy="1868301"/>
          </a:xfrm>
          <a:prstGeom prst="rect">
            <a:avLst/>
          </a:prstGeom>
        </p:spPr>
      </p:pic>
      <p:sp>
        <p:nvSpPr>
          <p:cNvPr id="7" name="Rectangle 6"/>
          <p:cNvSpPr/>
          <p:nvPr/>
        </p:nvSpPr>
        <p:spPr>
          <a:xfrm>
            <a:off x="8991598" y="3707279"/>
            <a:ext cx="8628783" cy="3054041"/>
          </a:xfrm>
          <a:prstGeom prst="rect">
            <a:avLst/>
          </a:prstGeom>
        </p:spPr>
        <p:txBody>
          <a:bodyPr wrap="square">
            <a:spAutoFit/>
          </a:bodyPr>
          <a:lstStyle/>
          <a:p>
            <a:pPr marL="571500" lvl="0" indent="-571500" algn="just">
              <a:lnSpc>
                <a:spcPct val="130000"/>
              </a:lnSpc>
              <a:buFont typeface="Wingdings" panose="05000000000000000000" pitchFamily="2" charset="2"/>
              <a:buChar char="Ø"/>
            </a:pPr>
            <a:r>
              <a:rPr lang="fr-FR" sz="3800">
                <a:latin typeface="Arial" panose="020B0604020202020204" pitchFamily="34" charset="0"/>
                <a:cs typeface="Arial" panose="020B0604020202020204" pitchFamily="34" charset="0"/>
              </a:rPr>
              <a:t>Cổ động, tuyên truyền hình </a:t>
            </a:r>
            <a:r>
              <a:rPr lang="fr-FR" sz="3800" dirty="0" err="1">
                <a:latin typeface="Arial" panose="020B0604020202020204" pitchFamily="34" charset="0"/>
                <a:cs typeface="Arial" panose="020B0604020202020204" pitchFamily="34" charset="0"/>
              </a:rPr>
              <a:t>ảnh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doanh</a:t>
            </a:r>
            <a:r>
              <a:rPr lang="fr-FR" sz="3800" dirty="0">
                <a:latin typeface="Arial" panose="020B0604020202020204" pitchFamily="34" charset="0"/>
                <a:cs typeface="Arial" panose="020B0604020202020204" pitchFamily="34" charset="0"/>
              </a:rPr>
              <a:t> </a:t>
            </a:r>
            <a:r>
              <a:rPr lang="fr-FR" sz="3800" err="1">
                <a:latin typeface="Arial" panose="020B0604020202020204" pitchFamily="34" charset="0"/>
                <a:cs typeface="Arial" panose="020B0604020202020204" pitchFamily="34" charset="0"/>
              </a:rPr>
              <a:t>nghiệp</a:t>
            </a:r>
            <a:r>
              <a:rPr lang="fr-FR" sz="3800">
                <a:latin typeface="Arial" panose="020B0604020202020204" pitchFamily="34" charset="0"/>
                <a:cs typeface="Arial" panose="020B0604020202020204" pitchFamily="34" charset="0"/>
              </a:rPr>
              <a:t>, tư duy </a:t>
            </a:r>
            <a:r>
              <a:rPr lang="fr-FR" sz="3800" dirty="0" err="1">
                <a:latin typeface="Arial" panose="020B0604020202020204" pitchFamily="34" charset="0"/>
                <a:cs typeface="Arial" panose="020B0604020202020204" pitchFamily="34" charset="0"/>
              </a:rPr>
              <a:t>phù</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hợp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với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có</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phong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cách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làm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việc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năng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động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trẻ</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trung</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14" name="Rectangle 13"/>
          <p:cNvSpPr/>
          <p:nvPr/>
        </p:nvSpPr>
        <p:spPr>
          <a:xfrm>
            <a:off x="2045622" y="630686"/>
            <a:ext cx="13891953" cy="3133165"/>
          </a:xfrm>
          <a:prstGeom prst="rect">
            <a:avLst/>
          </a:prstGeom>
        </p:spPr>
        <p:txBody>
          <a:bodyPr wrap="square">
            <a:spAutoFit/>
          </a:bodyPr>
          <a:lstStyle/>
          <a:p>
            <a:pPr algn="just">
              <a:lnSpc>
                <a:spcPct val="130000"/>
              </a:lnSpc>
            </a:pP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Tranh cổ động là một trong những loại tranh thuộc thể loại nghệ thuật đồ họa.</a:t>
            </a:r>
          </a:p>
          <a:p>
            <a:pPr algn="just">
              <a:lnSpc>
                <a:spcPct val="130000"/>
              </a:lnSpc>
            </a:pPr>
            <a:r>
              <a:rPr lang="en-US" sz="3800" dirty="0">
                <a:latin typeface="Arial" panose="020B0604020202020204" pitchFamily="34" charset="0"/>
                <a:cs typeface="Arial" panose="020B0604020202020204" pitchFamily="34" charset="0"/>
              </a:rPr>
              <a:t>-</a:t>
            </a:r>
            <a:r>
              <a:rPr lang="vi-VN" sz="3800" dirty="0">
                <a:latin typeface="Arial" panose="020B0604020202020204" pitchFamily="34" charset="0"/>
                <a:cs typeface="Arial" panose="020B0604020202020204" pitchFamily="34" charset="0"/>
              </a:rPr>
              <a:t> Ý nghĩa, vai trò của tranh cổ động trong đời sống công nghiệp hóa, hiện đại hóa đất nước hiện nay:</a:t>
            </a:r>
          </a:p>
        </p:txBody>
      </p:sp>
      <p:pic>
        <p:nvPicPr>
          <p:cNvPr id="1026" name="Picture 2" descr="MÔ HÌNH 5-P TRONG QUẢN TRỊ NHÂN SỰ - Công ty TNHH Tư vấn Quản lý OD Click">
            <a:extLst>
              <a:ext uri="{FF2B5EF4-FFF2-40B4-BE49-F238E27FC236}">
                <a16:creationId xmlns:a16="http://schemas.microsoft.com/office/drawing/2014/main" id="{8C5F80CC-D948-4489-8F85-B1C22A3C1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48" y="3699247"/>
            <a:ext cx="8547652" cy="632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553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799" y="266700"/>
            <a:ext cx="16611600" cy="953297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0" y="8396623"/>
            <a:ext cx="2590365" cy="1868301"/>
          </a:xfrm>
          <a:prstGeom prst="rect">
            <a:avLst/>
          </a:prstGeom>
        </p:spPr>
      </p:pic>
      <p:pic>
        <p:nvPicPr>
          <p:cNvPr id="20" name="Picture 13">
            <a:extLst>
              <a:ext uri="{FF2B5EF4-FFF2-40B4-BE49-F238E27FC236}">
                <a16:creationId xmlns:a16="http://schemas.microsoft.com/office/drawing/2014/main" id="{77F5013E-F177-4F1A-8E58-6306C300A5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670">
            <a:off x="16040834" y="30180"/>
            <a:ext cx="1969689" cy="1862251"/>
          </a:xfrm>
          <a:prstGeom prst="rect">
            <a:avLst/>
          </a:prstGeom>
        </p:spPr>
      </p:pic>
      <p:pic>
        <p:nvPicPr>
          <p:cNvPr id="21" name="Picture 7"/>
          <p:cNvPicPr>
            <a:picLocks noChangeAspect="1"/>
          </p:cNvPicPr>
          <p:nvPr/>
        </p:nvPicPr>
        <p:blipFill>
          <a:blip r:embed="rId8">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3070223">
            <a:off x="-1307788" y="-1013895"/>
            <a:ext cx="3199234" cy="3151246"/>
          </a:xfrm>
          <a:prstGeom prst="rect">
            <a:avLst/>
          </a:prstGeom>
        </p:spPr>
      </p:pic>
      <p:sp>
        <p:nvSpPr>
          <p:cNvPr id="7" name="Rectangle 6"/>
          <p:cNvSpPr/>
          <p:nvPr/>
        </p:nvSpPr>
        <p:spPr>
          <a:xfrm>
            <a:off x="6172200" y="6210300"/>
            <a:ext cx="10328700" cy="1612749"/>
          </a:xfrm>
          <a:prstGeom prst="rect">
            <a:avLst/>
          </a:prstGeom>
        </p:spPr>
        <p:txBody>
          <a:bodyPr wrap="square">
            <a:spAutoFit/>
          </a:bodyPr>
          <a:lstStyle/>
          <a:p>
            <a:pPr marL="571500" lvl="0" indent="-571500" algn="just">
              <a:lnSpc>
                <a:spcPct val="130000"/>
              </a:lnSpc>
              <a:buFont typeface="Wingdings" panose="05000000000000000000" pitchFamily="2" charset="2"/>
              <a:buChar char="Ø"/>
            </a:pPr>
            <a:r>
              <a:rPr lang="fr-FR" sz="3800" dirty="0" err="1">
                <a:latin typeface="Arial" panose="020B0604020202020204" pitchFamily="34" charset="0"/>
                <a:cs typeface="Arial" panose="020B0604020202020204" pitchFamily="34" charset="0"/>
              </a:rPr>
              <a:t>Giúp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không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gian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hàng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quán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phê</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có</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điểm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nhấn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tạo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ấn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tượng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với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khách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hàng</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1" name="Picture 10" descr="Text&#10;&#10;Description automatically generated"/>
          <p:cNvPicPr/>
          <p:nvPr/>
        </p:nvPicPr>
        <p:blipFill>
          <a:blip r:embed="rId10">
            <a:extLst>
              <a:ext uri="{28A0092B-C50C-407E-A947-70E740481C1C}">
                <a14:useLocalDpi xmlns:a14="http://schemas.microsoft.com/office/drawing/2010/main" val="0"/>
              </a:ext>
            </a:extLst>
          </a:blip>
          <a:stretch>
            <a:fillRect/>
          </a:stretch>
        </p:blipFill>
        <p:spPr>
          <a:xfrm>
            <a:off x="2057400" y="4668287"/>
            <a:ext cx="3936726" cy="4981886"/>
          </a:xfrm>
          <a:prstGeom prst="rect">
            <a:avLst/>
          </a:prstGeom>
        </p:spPr>
      </p:pic>
      <p:pic>
        <p:nvPicPr>
          <p:cNvPr id="1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38367" y="7277100"/>
            <a:ext cx="1944833" cy="2707995"/>
          </a:xfrm>
          <a:prstGeom prst="rect">
            <a:avLst/>
          </a:prstGeom>
        </p:spPr>
      </p:pic>
      <p:sp>
        <p:nvSpPr>
          <p:cNvPr id="14" name="Rectangle 13"/>
          <p:cNvSpPr/>
          <p:nvPr/>
        </p:nvSpPr>
        <p:spPr>
          <a:xfrm>
            <a:off x="2045622" y="1372919"/>
            <a:ext cx="13891953" cy="3133165"/>
          </a:xfrm>
          <a:prstGeom prst="rect">
            <a:avLst/>
          </a:prstGeom>
        </p:spPr>
        <p:txBody>
          <a:bodyPr wrap="square">
            <a:spAutoFit/>
          </a:bodyPr>
          <a:lstStyle/>
          <a:p>
            <a:pPr algn="just">
              <a:lnSpc>
                <a:spcPct val="130000"/>
              </a:lnSpc>
            </a:pP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Tranh cổ động là một trong những loại tranh thuộc thể loại nghệ thuật đồ họa.</a:t>
            </a:r>
          </a:p>
          <a:p>
            <a:pPr algn="just">
              <a:lnSpc>
                <a:spcPct val="130000"/>
              </a:lnSpc>
            </a:pPr>
            <a:r>
              <a:rPr lang="en-US" sz="3800" dirty="0">
                <a:latin typeface="Arial" panose="020B0604020202020204" pitchFamily="34" charset="0"/>
                <a:cs typeface="Arial" panose="020B0604020202020204" pitchFamily="34" charset="0"/>
              </a:rPr>
              <a:t>-</a:t>
            </a:r>
            <a:r>
              <a:rPr lang="vi-VN" sz="3800" dirty="0">
                <a:latin typeface="Arial" panose="020B0604020202020204" pitchFamily="34" charset="0"/>
                <a:cs typeface="Arial" panose="020B0604020202020204" pitchFamily="34" charset="0"/>
              </a:rPr>
              <a:t> Ý nghĩa, vai trò của tranh cổ động trong đời sống công nghiệp hóa, hiện đại hóa đất nước hiện nay:</a:t>
            </a:r>
          </a:p>
        </p:txBody>
      </p:sp>
    </p:spTree>
    <p:extLst>
      <p:ext uri="{BB962C8B-B14F-4D97-AF65-F5344CB8AC3E}">
        <p14:creationId xmlns:p14="http://schemas.microsoft.com/office/powerpoint/2010/main" val="41672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55576" y="1416145"/>
            <a:ext cx="14126292" cy="731554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49369" y="8007629"/>
            <a:ext cx="3598875" cy="325861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82120">
            <a:off x="-614295" y="-434392"/>
            <a:ext cx="3598875" cy="325861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0629" y="6661217"/>
            <a:ext cx="4542534" cy="519416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46043" y="-332848"/>
            <a:ext cx="4104159" cy="3880296"/>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27877">
            <a:off x="13780439" y="7349186"/>
            <a:ext cx="3618083" cy="598628"/>
          </a:xfrm>
          <a:prstGeom prst="rect">
            <a:avLst/>
          </a:prstGeom>
        </p:spPr>
      </p:pic>
      <p:sp>
        <p:nvSpPr>
          <p:cNvPr id="11" name="TextBox 11"/>
          <p:cNvSpPr txBox="1"/>
          <p:nvPr/>
        </p:nvSpPr>
        <p:spPr>
          <a:xfrm>
            <a:off x="6926134" y="2865207"/>
            <a:ext cx="8153140" cy="1079501"/>
          </a:xfrm>
          <a:prstGeom prst="rect">
            <a:avLst/>
          </a:prstGeom>
        </p:spPr>
        <p:txBody>
          <a:bodyPr lIns="0" tIns="0" rIns="0" bIns="0" rtlCol="0" anchor="t">
            <a:spAutoFit/>
          </a:bodyPr>
          <a:lstStyle/>
          <a:p>
            <a:pPr algn="ctr">
              <a:lnSpc>
                <a:spcPts val="8000"/>
              </a:lnSpc>
            </a:pPr>
            <a:r>
              <a:rPr lang="en-US" sz="8000" dirty="0">
                <a:solidFill>
                  <a:srgbClr val="FFFFFF"/>
                </a:solidFill>
                <a:latin typeface="Lazydog"/>
              </a:rPr>
              <a:t>About ME</a:t>
            </a:r>
          </a:p>
        </p:txBody>
      </p:sp>
      <p:sp>
        <p:nvSpPr>
          <p:cNvPr id="12" name="Rectangle 11"/>
          <p:cNvSpPr/>
          <p:nvPr/>
        </p:nvSpPr>
        <p:spPr>
          <a:xfrm>
            <a:off x="3561888" y="4005852"/>
            <a:ext cx="11521103" cy="1200329"/>
          </a:xfrm>
          <a:prstGeom prst="rect">
            <a:avLst/>
          </a:prstGeom>
        </p:spPr>
        <p:txBody>
          <a:bodyPr wrap="none">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BÀI 12: TRANH CỔ ĐỘNG</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98" y="1028700"/>
            <a:ext cx="8388726" cy="8388726"/>
          </a:xfrm>
          <a:prstGeom prst="rect">
            <a:avLst/>
          </a:prstGeom>
        </p:spPr>
      </p:pic>
      <p:pic>
        <p:nvPicPr>
          <p:cNvPr id="2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9476" y="1028700"/>
            <a:ext cx="8388726" cy="8388726"/>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57438" y="2536468"/>
            <a:ext cx="12327894" cy="695043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52690">
            <a:off x="4076367" y="1056876"/>
            <a:ext cx="865572" cy="1451416"/>
          </a:xfrm>
          <a:prstGeom prst="rect">
            <a:avLst/>
          </a:prstGeom>
        </p:spPr>
      </p:pic>
      <p:sp>
        <p:nvSpPr>
          <p:cNvPr id="12" name="TextBox 15"/>
          <p:cNvSpPr txBox="1"/>
          <p:nvPr/>
        </p:nvSpPr>
        <p:spPr>
          <a:xfrm>
            <a:off x="4691752" y="780297"/>
            <a:ext cx="9353726" cy="962058"/>
          </a:xfrm>
          <a:prstGeom prst="rect">
            <a:avLst/>
          </a:prstGeom>
        </p:spPr>
        <p:txBody>
          <a:bodyPr lIns="0" tIns="0" rIns="0" bIns="0" rtlCol="0" anchor="t">
            <a:spAutoFit/>
          </a:bodyPr>
          <a:lstStyle/>
          <a:p>
            <a:pPr algn="ctr">
              <a:lnSpc>
                <a:spcPts val="8000"/>
              </a:lnSpc>
            </a:pPr>
            <a:r>
              <a:rPr lang="en-US" sz="6600" b="1" dirty="0">
                <a:solidFill>
                  <a:srgbClr val="5D6C4C"/>
                </a:solidFill>
                <a:latin typeface="Arial" panose="020B0604020202020204" pitchFamily="34" charset="0"/>
                <a:cs typeface="Arial" panose="020B0604020202020204" pitchFamily="34" charset="0"/>
              </a:rPr>
              <a:t>NỘI DUNG BÀI HỌC</a:t>
            </a:r>
          </a:p>
        </p:txBody>
      </p:sp>
      <p:sp>
        <p:nvSpPr>
          <p:cNvPr id="5" name="Flowchart: Process 4"/>
          <p:cNvSpPr/>
          <p:nvPr/>
        </p:nvSpPr>
        <p:spPr>
          <a:xfrm>
            <a:off x="4133929" y="3659040"/>
            <a:ext cx="10287000" cy="5410200"/>
          </a:xfrm>
          <a:prstGeom prst="flowChartProcess">
            <a:avLst/>
          </a:prstGeom>
          <a:solidFill>
            <a:srgbClr val="FF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ame 20"/>
          <p:cNvSpPr/>
          <p:nvPr/>
        </p:nvSpPr>
        <p:spPr>
          <a:xfrm>
            <a:off x="5944438" y="3848100"/>
            <a:ext cx="6848353" cy="1371600"/>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accent2"/>
                </a:solidFill>
                <a:latin typeface="Arial" panose="020B0604020202020204" pitchFamily="34" charset="0"/>
                <a:cs typeface="Arial" panose="020B0604020202020204" pitchFamily="34" charset="0"/>
              </a:rPr>
              <a:t>1. </a:t>
            </a:r>
            <a:r>
              <a:rPr lang="en-US" sz="5500" b="1" dirty="0" err="1">
                <a:solidFill>
                  <a:schemeClr val="accent2"/>
                </a:solidFill>
                <a:latin typeface="Arial" panose="020B0604020202020204" pitchFamily="34" charset="0"/>
                <a:cs typeface="Arial" panose="020B0604020202020204" pitchFamily="34" charset="0"/>
              </a:rPr>
              <a:t>Quan</a:t>
            </a:r>
            <a:r>
              <a:rPr lang="en-US" sz="5500" b="1" dirty="0">
                <a:solidFill>
                  <a:schemeClr val="accent2"/>
                </a:solidFill>
                <a:latin typeface="Arial" panose="020B0604020202020204" pitchFamily="34" charset="0"/>
                <a:cs typeface="Arial" panose="020B0604020202020204" pitchFamily="34" charset="0"/>
              </a:rPr>
              <a:t> </a:t>
            </a:r>
            <a:r>
              <a:rPr lang="en-US" sz="5500" b="1" dirty="0" err="1">
                <a:solidFill>
                  <a:schemeClr val="accent2"/>
                </a:solidFill>
                <a:latin typeface="Arial" panose="020B0604020202020204" pitchFamily="34" charset="0"/>
                <a:cs typeface="Arial" panose="020B0604020202020204" pitchFamily="34" charset="0"/>
              </a:rPr>
              <a:t>sát</a:t>
            </a:r>
            <a:endParaRPr lang="en-US" sz="5500" b="1" dirty="0">
              <a:solidFill>
                <a:schemeClr val="accent2"/>
              </a:solidFill>
              <a:latin typeface="Arial" panose="020B0604020202020204" pitchFamily="34" charset="0"/>
              <a:cs typeface="Arial" panose="020B0604020202020204" pitchFamily="34" charset="0"/>
            </a:endParaRPr>
          </a:p>
        </p:txBody>
      </p:sp>
      <p:sp>
        <p:nvSpPr>
          <p:cNvPr id="22" name="Frame 21"/>
          <p:cNvSpPr/>
          <p:nvPr/>
        </p:nvSpPr>
        <p:spPr>
          <a:xfrm>
            <a:off x="5944437" y="5674635"/>
            <a:ext cx="6848353" cy="1371600"/>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accent2"/>
                </a:solidFill>
                <a:latin typeface="Arial" panose="020B0604020202020204" pitchFamily="34" charset="0"/>
                <a:cs typeface="Arial" panose="020B0604020202020204" pitchFamily="34" charset="0"/>
              </a:rPr>
              <a:t>2. </a:t>
            </a:r>
            <a:r>
              <a:rPr lang="en-US" sz="5500" b="1" dirty="0" err="1">
                <a:solidFill>
                  <a:schemeClr val="accent2"/>
                </a:solidFill>
                <a:latin typeface="Arial" panose="020B0604020202020204" pitchFamily="34" charset="0"/>
                <a:cs typeface="Arial" panose="020B0604020202020204" pitchFamily="34" charset="0"/>
              </a:rPr>
              <a:t>Thể</a:t>
            </a:r>
            <a:r>
              <a:rPr lang="en-US" sz="5500" b="1" dirty="0">
                <a:solidFill>
                  <a:schemeClr val="accent2"/>
                </a:solidFill>
                <a:latin typeface="Arial" panose="020B0604020202020204" pitchFamily="34" charset="0"/>
                <a:cs typeface="Arial" panose="020B0604020202020204" pitchFamily="34" charset="0"/>
              </a:rPr>
              <a:t> </a:t>
            </a:r>
            <a:r>
              <a:rPr lang="en-US" sz="5500" b="1" dirty="0" err="1">
                <a:solidFill>
                  <a:schemeClr val="accent2"/>
                </a:solidFill>
                <a:latin typeface="Arial" panose="020B0604020202020204" pitchFamily="34" charset="0"/>
                <a:cs typeface="Arial" panose="020B0604020202020204" pitchFamily="34" charset="0"/>
              </a:rPr>
              <a:t>hiện</a:t>
            </a:r>
            <a:endParaRPr lang="en-US" sz="5500" b="1" dirty="0">
              <a:solidFill>
                <a:schemeClr val="accent2"/>
              </a:solidFill>
              <a:latin typeface="Arial" panose="020B0604020202020204" pitchFamily="34" charset="0"/>
              <a:cs typeface="Arial" panose="020B0604020202020204" pitchFamily="34" charset="0"/>
            </a:endParaRPr>
          </a:p>
        </p:txBody>
      </p:sp>
      <p:sp>
        <p:nvSpPr>
          <p:cNvPr id="23" name="Frame 22"/>
          <p:cNvSpPr/>
          <p:nvPr/>
        </p:nvSpPr>
        <p:spPr>
          <a:xfrm>
            <a:off x="5944437" y="7501170"/>
            <a:ext cx="6848353" cy="1371600"/>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accent2"/>
                </a:solidFill>
                <a:latin typeface="Arial" panose="020B0604020202020204" pitchFamily="34" charset="0"/>
                <a:cs typeface="Arial" panose="020B0604020202020204" pitchFamily="34" charset="0"/>
              </a:rPr>
              <a:t>3. </a:t>
            </a:r>
            <a:r>
              <a:rPr lang="en-US" sz="5500" b="1" dirty="0" err="1">
                <a:solidFill>
                  <a:schemeClr val="accent2"/>
                </a:solidFill>
                <a:latin typeface="Arial" panose="020B0604020202020204" pitchFamily="34" charset="0"/>
                <a:cs typeface="Arial" panose="020B0604020202020204" pitchFamily="34" charset="0"/>
              </a:rPr>
              <a:t>Thảo</a:t>
            </a:r>
            <a:r>
              <a:rPr lang="en-US" sz="5500" b="1" dirty="0">
                <a:solidFill>
                  <a:schemeClr val="accent2"/>
                </a:solidFill>
                <a:latin typeface="Arial" panose="020B0604020202020204" pitchFamily="34" charset="0"/>
                <a:cs typeface="Arial" panose="020B0604020202020204" pitchFamily="34" charset="0"/>
              </a:rPr>
              <a:t> </a:t>
            </a:r>
            <a:r>
              <a:rPr lang="en-US" sz="5500" b="1" dirty="0" err="1">
                <a:solidFill>
                  <a:schemeClr val="accent2"/>
                </a:solidFill>
                <a:latin typeface="Arial" panose="020B0604020202020204" pitchFamily="34" charset="0"/>
                <a:cs typeface="Arial" panose="020B0604020202020204" pitchFamily="34" charset="0"/>
              </a:rPr>
              <a:t>luận</a:t>
            </a:r>
            <a:endParaRPr lang="en-US" sz="55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5"/>
          <p:cNvGrpSpPr/>
          <p:nvPr/>
        </p:nvGrpSpPr>
        <p:grpSpPr>
          <a:xfrm>
            <a:off x="1219198" y="1914368"/>
            <a:ext cx="15697201" cy="7226857"/>
            <a:chOff x="0" y="0"/>
            <a:chExt cx="4636691" cy="2459068"/>
          </a:xfrm>
          <a:solidFill>
            <a:schemeClr val="bg1"/>
          </a:solidFill>
        </p:grpSpPr>
        <p:sp>
          <p:nvSpPr>
            <p:cNvPr id="22" name="Freeform 6"/>
            <p:cNvSpPr/>
            <p:nvPr/>
          </p:nvSpPr>
          <p:spPr>
            <a:xfrm>
              <a:off x="-9098" y="-6509"/>
              <a:ext cx="4651022" cy="2491122"/>
            </a:xfrm>
            <a:custGeom>
              <a:avLst/>
              <a:gdLst/>
              <a:ahLst/>
              <a:cxnLst/>
              <a:rect l="l" t="t" r="r" b="b"/>
              <a:pathLst>
                <a:path w="4651022" h="2491122">
                  <a:moveTo>
                    <a:pt x="63030" y="1897568"/>
                  </a:moveTo>
                  <a:cubicBezTo>
                    <a:pt x="63030" y="1897568"/>
                    <a:pt x="0" y="1651004"/>
                    <a:pt x="10218" y="1214762"/>
                  </a:cubicBezTo>
                  <a:cubicBezTo>
                    <a:pt x="18651" y="990971"/>
                    <a:pt x="65033" y="645332"/>
                    <a:pt x="65033" y="645332"/>
                  </a:cubicBezTo>
                  <a:cubicBezTo>
                    <a:pt x="82233" y="502466"/>
                    <a:pt x="56685" y="337866"/>
                    <a:pt x="181385" y="223925"/>
                  </a:cubicBezTo>
                  <a:cubicBezTo>
                    <a:pt x="346794" y="72788"/>
                    <a:pt x="621643" y="0"/>
                    <a:pt x="3757948" y="6965"/>
                  </a:cubicBezTo>
                  <a:lnTo>
                    <a:pt x="3757950" y="6965"/>
                  </a:lnTo>
                  <a:cubicBezTo>
                    <a:pt x="3974697" y="16819"/>
                    <a:pt x="4179012" y="36481"/>
                    <a:pt x="4313200" y="101690"/>
                  </a:cubicBezTo>
                  <a:cubicBezTo>
                    <a:pt x="4569246" y="226120"/>
                    <a:pt x="4651021" y="459160"/>
                    <a:pt x="4645534" y="704684"/>
                  </a:cubicBezTo>
                  <a:cubicBezTo>
                    <a:pt x="4645534" y="704684"/>
                    <a:pt x="4602246" y="1013073"/>
                    <a:pt x="4609679" y="1248607"/>
                  </a:cubicBezTo>
                  <a:cubicBezTo>
                    <a:pt x="4616802" y="1639370"/>
                    <a:pt x="4623959" y="1834973"/>
                    <a:pt x="4623959" y="1834973"/>
                  </a:cubicBezTo>
                  <a:cubicBezTo>
                    <a:pt x="4607277" y="2050705"/>
                    <a:pt x="4492633" y="2261317"/>
                    <a:pt x="4295764" y="2372941"/>
                  </a:cubicBezTo>
                  <a:cubicBezTo>
                    <a:pt x="4145413" y="2458190"/>
                    <a:pt x="3947382" y="2473288"/>
                    <a:pt x="3131645" y="2462546"/>
                  </a:cubicBezTo>
                  <a:lnTo>
                    <a:pt x="3131607" y="2462546"/>
                  </a:lnTo>
                  <a:cubicBezTo>
                    <a:pt x="645952" y="2457269"/>
                    <a:pt x="384604" y="2491122"/>
                    <a:pt x="254278" y="2381964"/>
                  </a:cubicBezTo>
                  <a:cubicBezTo>
                    <a:pt x="145767" y="2291079"/>
                    <a:pt x="81795" y="2097767"/>
                    <a:pt x="63030" y="1897568"/>
                  </a:cubicBezTo>
                  <a:close/>
                </a:path>
              </a:pathLst>
            </a:custGeom>
            <a:grpFill/>
          </p:spPr>
        </p:sp>
      </p:grpSp>
      <p:sp>
        <p:nvSpPr>
          <p:cNvPr id="16" name="TextBox 15"/>
          <p:cNvSpPr txBox="1"/>
          <p:nvPr/>
        </p:nvSpPr>
        <p:spPr>
          <a:xfrm>
            <a:off x="4691756" y="686549"/>
            <a:ext cx="9353726" cy="962058"/>
          </a:xfrm>
          <a:prstGeom prst="rect">
            <a:avLst/>
          </a:prstGeom>
        </p:spPr>
        <p:txBody>
          <a:bodyPr lIns="0" tIns="0" rIns="0" bIns="0" rtlCol="0" anchor="t">
            <a:spAutoFit/>
          </a:bodyPr>
          <a:lstStyle/>
          <a:p>
            <a:pPr algn="ctr">
              <a:lnSpc>
                <a:spcPts val="8000"/>
              </a:lnSpc>
            </a:pPr>
            <a:r>
              <a:rPr lang="en-US" sz="6600" b="1" dirty="0">
                <a:solidFill>
                  <a:schemeClr val="accent2"/>
                </a:solidFill>
                <a:latin typeface="Arial" panose="020B0604020202020204" pitchFamily="34" charset="0"/>
                <a:cs typeface="Arial" panose="020B0604020202020204" pitchFamily="34" charset="0"/>
              </a:rPr>
              <a:t>1. </a:t>
            </a:r>
            <a:r>
              <a:rPr lang="en-US" sz="6600" b="1" dirty="0" err="1">
                <a:solidFill>
                  <a:schemeClr val="accent2"/>
                </a:solidFill>
                <a:latin typeface="Arial" panose="020B0604020202020204" pitchFamily="34" charset="0"/>
                <a:cs typeface="Arial" panose="020B0604020202020204" pitchFamily="34" charset="0"/>
              </a:rPr>
              <a:t>Quan</a:t>
            </a:r>
            <a:r>
              <a:rPr lang="en-US" sz="6600" b="1" dirty="0">
                <a:solidFill>
                  <a:schemeClr val="accent2"/>
                </a:solidFill>
                <a:latin typeface="Arial" panose="020B0604020202020204" pitchFamily="34" charset="0"/>
                <a:cs typeface="Arial" panose="020B0604020202020204" pitchFamily="34" charset="0"/>
              </a:rPr>
              <a:t> </a:t>
            </a:r>
            <a:r>
              <a:rPr lang="en-US" sz="6600" b="1" dirty="0" err="1">
                <a:solidFill>
                  <a:schemeClr val="accent2"/>
                </a:solidFill>
                <a:latin typeface="Arial" panose="020B0604020202020204" pitchFamily="34" charset="0"/>
                <a:cs typeface="Arial" panose="020B0604020202020204" pitchFamily="34" charset="0"/>
              </a:rPr>
              <a:t>sát</a:t>
            </a:r>
            <a:endParaRPr lang="en-US" sz="6600" b="1" dirty="0">
              <a:solidFill>
                <a:schemeClr val="accent2"/>
              </a:solidFill>
              <a:latin typeface="Arial" panose="020B0604020202020204" pitchFamily="34" charset="0"/>
              <a:cs typeface="Arial" panose="020B0604020202020204" pitchFamily="34" charset="0"/>
            </a:endParaRPr>
          </a:p>
        </p:txBody>
      </p:sp>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533400" y="1760770"/>
            <a:ext cx="8185241" cy="7184447"/>
          </a:xfrm>
          <a:prstGeom prst="rect">
            <a:avLst/>
          </a:prstGeom>
        </p:spPr>
      </p:pic>
      <p:pic>
        <p:nvPicPr>
          <p:cNvPr id="19" name="Picture 18"/>
          <p:cNvPicPr/>
          <p:nvPr/>
        </p:nvPicPr>
        <p:blipFill>
          <a:blip r:embed="rId3">
            <a:extLst>
              <a:ext uri="{28A0092B-C50C-407E-A947-70E740481C1C}">
                <a14:useLocalDpi xmlns:a14="http://schemas.microsoft.com/office/drawing/2010/main" val="0"/>
              </a:ext>
            </a:extLst>
          </a:blip>
          <a:stretch>
            <a:fillRect/>
          </a:stretch>
        </p:blipFill>
        <p:spPr>
          <a:xfrm>
            <a:off x="8738519" y="1630385"/>
            <a:ext cx="8610600" cy="7321059"/>
          </a:xfrm>
          <a:prstGeom prst="rect">
            <a:avLst/>
          </a:prstGeom>
        </p:spPr>
      </p:pic>
      <p:sp>
        <p:nvSpPr>
          <p:cNvPr id="20" name="Rectangle 19"/>
          <p:cNvSpPr/>
          <p:nvPr/>
        </p:nvSpPr>
        <p:spPr>
          <a:xfrm>
            <a:off x="3034605" y="9181841"/>
            <a:ext cx="12053301" cy="707886"/>
          </a:xfrm>
          <a:prstGeom prst="rect">
            <a:avLst/>
          </a:prstGeom>
        </p:spPr>
        <p:txBody>
          <a:bodyPr wrap="none">
            <a:spAutoFit/>
          </a:bodyPr>
          <a:lstStyle/>
          <a:p>
            <a:pPr marL="571500" indent="-571500" algn="ctr">
              <a:buFont typeface="Wingdings" panose="05000000000000000000" pitchFamily="2" charset="2"/>
              <a:buChar char="Ø"/>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TotalTime>
  <Words>1085</Words>
  <Application>Microsoft Office PowerPoint</Application>
  <PresentationFormat>Custom</PresentationFormat>
  <Paragraphs>91</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Wingdings 3</vt:lpstr>
      <vt:lpstr>#9Slide03 Aturdida</vt:lpstr>
      <vt:lpstr>Trebuchet MS</vt:lpstr>
      <vt:lpstr>Times New Roman</vt:lpstr>
      <vt:lpstr>宋体</vt:lpstr>
      <vt:lpstr>Wingdings</vt:lpstr>
      <vt:lpstr>Lazydog</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Thị Hợp</cp:lastModifiedBy>
  <cp:revision>78</cp:revision>
  <dcterms:created xsi:type="dcterms:W3CDTF">2006-08-16T00:00:00Z</dcterms:created>
  <dcterms:modified xsi:type="dcterms:W3CDTF">2025-03-27T10:04:19Z</dcterms:modified>
  <dc:identifier>DAFCwTW-n-I</dc:identifier>
</cp:coreProperties>
</file>