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79" r:id="rId5"/>
    <p:sldId id="258" r:id="rId6"/>
    <p:sldId id="259" r:id="rId7"/>
    <p:sldId id="267" r:id="rId8"/>
    <p:sldId id="299" r:id="rId9"/>
    <p:sldId id="269" r:id="rId10"/>
    <p:sldId id="275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4180B1F-C1D0-44DD-83EB-1A3D89EA663A}">
          <p14:sldIdLst>
            <p14:sldId id="279"/>
            <p14:sldId id="258"/>
            <p14:sldId id="259"/>
            <p14:sldId id="267"/>
            <p14:sldId id="299"/>
            <p14:sldId id="269"/>
            <p14:sldId id="275"/>
            <p14:sldId id="276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95A"/>
    <a:srgbClr val="CC0000"/>
    <a:srgbClr val="F47C56"/>
    <a:srgbClr val="EB257A"/>
    <a:srgbClr val="2964DB"/>
    <a:srgbClr val="45EDA1"/>
    <a:srgbClr val="C1765F"/>
    <a:srgbClr val="C59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02339-706A-77C9-E347-BBC5957E18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E9A67-3325-2774-5E13-539C05DD9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14891"/>
            <a:ext cx="1943100" cy="1943100"/>
          </a:xfrm>
          <a:prstGeom prst="rect">
            <a:avLst/>
          </a:prstGeom>
        </p:spPr>
      </p:pic>
      <p:pic>
        <p:nvPicPr>
          <p:cNvPr id="2" name="🍂 [Copyright Free Chill Background Music] - Way Home by tokyowalker4038   🇯🇵 - BreakingCopyright — Royalty Free Music">
            <a:hlinkClick r:id="" action="ppaction://media"/>
            <a:extLst>
              <a:ext uri="{FF2B5EF4-FFF2-40B4-BE49-F238E27FC236}">
                <a16:creationId xmlns:a16="http://schemas.microsoft.com/office/drawing/2014/main" id="{D5367C7D-AB17-8964-2982-618CFB9E1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8194" y="54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886D1D7-0251-AC2D-00A3-CFFAB36E8942}"/>
              </a:ext>
            </a:extLst>
          </p:cNvPr>
          <p:cNvSpPr txBox="1">
            <a:spLocks/>
          </p:cNvSpPr>
          <p:nvPr/>
        </p:nvSpPr>
        <p:spPr>
          <a:xfrm>
            <a:off x="8179925" y="2431576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D74FA2F-C2AE-7FF1-0AD7-4B8E3024C8E8}"/>
              </a:ext>
            </a:extLst>
          </p:cNvPr>
          <p:cNvSpPr txBox="1">
            <a:spLocks/>
          </p:cNvSpPr>
          <p:nvPr/>
        </p:nvSpPr>
        <p:spPr>
          <a:xfrm>
            <a:off x="4410954" y="3593910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CFB589E-F6FD-F685-3CDF-8AD926A4DE82}"/>
              </a:ext>
            </a:extLst>
          </p:cNvPr>
          <p:cNvSpPr txBox="1">
            <a:spLocks/>
          </p:cNvSpPr>
          <p:nvPr/>
        </p:nvSpPr>
        <p:spPr>
          <a:xfrm>
            <a:off x="7968446" y="1164893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6DF745-678E-C423-060D-4A9B02E4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916" y="3612107"/>
            <a:ext cx="3161889" cy="3161889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9DE80032-3D42-3B25-B2DA-BA1807872D2D}"/>
              </a:ext>
            </a:extLst>
          </p:cNvPr>
          <p:cNvSpPr/>
          <p:nvPr/>
        </p:nvSpPr>
        <p:spPr>
          <a:xfrm>
            <a:off x="9280480" y="789490"/>
            <a:ext cx="2893325" cy="231033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Ơ, GÌ THẾ NHỈ?</a:t>
            </a:r>
          </a:p>
          <a:p>
            <a:pPr algn="ctr"/>
            <a:endParaRPr lang="en-US" dirty="0"/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92505285-7BD2-49C9-C07C-142CA3B8B6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54058298"/>
              </p:ext>
            </p:extLst>
          </p:nvPr>
        </p:nvGraphicFramePr>
        <p:xfrm>
          <a:off x="0" y="-45720"/>
          <a:ext cx="9110163" cy="6949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8974">
                  <a:extLst>
                    <a:ext uri="{9D8B030D-6E8A-4147-A177-3AD203B41FA5}">
                      <a16:colId xmlns:a16="http://schemas.microsoft.com/office/drawing/2014/main" val="1390860256"/>
                    </a:ext>
                  </a:extLst>
                </a:gridCol>
                <a:gridCol w="2936107">
                  <a:extLst>
                    <a:ext uri="{9D8B030D-6E8A-4147-A177-3AD203B41FA5}">
                      <a16:colId xmlns:a16="http://schemas.microsoft.com/office/drawing/2014/main" val="2097031941"/>
                    </a:ext>
                  </a:extLst>
                </a:gridCol>
                <a:gridCol w="2277541">
                  <a:extLst>
                    <a:ext uri="{9D8B030D-6E8A-4147-A177-3AD203B41FA5}">
                      <a16:colId xmlns:a16="http://schemas.microsoft.com/office/drawing/2014/main" val="4290729151"/>
                    </a:ext>
                  </a:extLst>
                </a:gridCol>
                <a:gridCol w="2277541">
                  <a:extLst>
                    <a:ext uri="{9D8B030D-6E8A-4147-A177-3AD203B41FA5}">
                      <a16:colId xmlns:a16="http://schemas.microsoft.com/office/drawing/2014/main" val="228012571"/>
                    </a:ext>
                  </a:extLst>
                </a:gridCol>
              </a:tblGrid>
              <a:tr h="54503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(IUPAC)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(amu)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08066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0654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58017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0326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beryllium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506463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12871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87329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69879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95574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20729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94542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47266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779324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161706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9793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photphorus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50606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99594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589212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99792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(kali)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00743"/>
                  </a:ext>
                </a:extLst>
              </a:tr>
              <a:tr h="31793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81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3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6" y="2681216"/>
            <a:ext cx="8439580" cy="1219201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u="sng" cap="none" dirty="0" err="1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u="sng" cap="none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7, 8 -BÀI 3</a:t>
            </a:r>
            <a:r>
              <a:rPr lang="en-US" sz="3600" b="1" cap="none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b="1" cap="none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cap="none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5300" b="1" cap="none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03F2A9-B24F-59E5-3E0E-6F833EC28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83357" y="675066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1C948B-DC38-F7C3-6195-EF02C9C4C1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43962" y="5058650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98A1-28C8-CD77-2CEB-3D66D2A63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849" y="630969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84137-981F-A361-CD2E-5BB3F1FC1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51" y="208981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77D6F-D9ED-ACCC-0EDF-EE7D92B97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405" y="4534701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709095-145D-D0FC-DCCC-7D38B4676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5133" y="758659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E5EBD-3C3A-99AC-B73F-25AE70B3A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4291" y="487111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alcium ">
            <a:extLst>
              <a:ext uri="{FF2B5EF4-FFF2-40B4-BE49-F238E27FC236}">
                <a16:creationId xmlns:a16="http://schemas.microsoft.com/office/drawing/2014/main" id="{56A85AD0-20B5-56A0-7EF9-EDAA0647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049" y="3192435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k ">
            <a:extLst>
              <a:ext uri="{FF2B5EF4-FFF2-40B4-BE49-F238E27FC236}">
                <a16:creationId xmlns:a16="http://schemas.microsoft.com/office/drawing/2014/main" id="{2CDC8C0B-3D3B-90FE-7088-283450BE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946" y="542066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F3-20EE-B44F-883C-EC5B18F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8876" y="1071835"/>
            <a:ext cx="9648967" cy="1378418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F8BDB2-CF58-59DF-E75B-67D10519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5194767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NGUYÊN TỐ HÓA HỌC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DEBB60-ACEA-DF20-1E34-095A6493A60C}"/>
              </a:ext>
            </a:extLst>
          </p:cNvPr>
          <p:cNvSpPr txBox="1">
            <a:spLocks/>
          </p:cNvSpPr>
          <p:nvPr/>
        </p:nvSpPr>
        <p:spPr>
          <a:xfrm>
            <a:off x="1348878" y="3095295"/>
            <a:ext cx="9648967" cy="137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3EFE644-F042-406D-A169-94123784D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92263"/>
              </p:ext>
            </p:extLst>
          </p:nvPr>
        </p:nvGraphicFramePr>
        <p:xfrm>
          <a:off x="1348876" y="2328311"/>
          <a:ext cx="9648965" cy="2610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0615">
                  <a:extLst>
                    <a:ext uri="{9D8B030D-6E8A-4147-A177-3AD203B41FA5}">
                      <a16:colId xmlns:a16="http://schemas.microsoft.com/office/drawing/2014/main" val="4151140743"/>
                    </a:ext>
                  </a:extLst>
                </a:gridCol>
                <a:gridCol w="1787857">
                  <a:extLst>
                    <a:ext uri="{9D8B030D-6E8A-4147-A177-3AD203B41FA5}">
                      <a16:colId xmlns:a16="http://schemas.microsoft.com/office/drawing/2014/main" val="3872154228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875749141"/>
                    </a:ext>
                  </a:extLst>
                </a:gridCol>
                <a:gridCol w="1789196">
                  <a:extLst>
                    <a:ext uri="{9D8B030D-6E8A-4147-A177-3AD203B41FA5}">
                      <a16:colId xmlns:a16="http://schemas.microsoft.com/office/drawing/2014/main" val="3414981898"/>
                    </a:ext>
                  </a:extLst>
                </a:gridCol>
                <a:gridCol w="1929793">
                  <a:extLst>
                    <a:ext uri="{9D8B030D-6E8A-4147-A177-3AD203B41FA5}">
                      <a16:colId xmlns:a16="http://schemas.microsoft.com/office/drawing/2014/main" val="4143984083"/>
                    </a:ext>
                  </a:extLst>
                </a:gridCol>
              </a:tblGrid>
              <a:tr h="6593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604884"/>
                  </a:ext>
                </a:extLst>
              </a:tr>
              <a:tr h="7210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660655"/>
                  </a:ext>
                </a:extLst>
              </a:tr>
              <a:tr h="7210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201488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CF7DB16-2E43-C688-EC6C-7CF4C7DC8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40428"/>
              </p:ext>
            </p:extLst>
          </p:nvPr>
        </p:nvGraphicFramePr>
        <p:xfrm>
          <a:off x="1348876" y="5240697"/>
          <a:ext cx="9648965" cy="121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48965">
                  <a:extLst>
                    <a:ext uri="{9D8B030D-6E8A-4147-A177-3AD203B41FA5}">
                      <a16:colId xmlns:a16="http://schemas.microsoft.com/office/drawing/2014/main" val="1444424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protons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5766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2501E3B-1477-CC45-E89F-81368C9F7E42}"/>
              </a:ext>
            </a:extLst>
          </p:cNvPr>
          <p:cNvSpPr txBox="1"/>
          <p:nvPr/>
        </p:nvSpPr>
        <p:spPr>
          <a:xfrm>
            <a:off x="2343546" y="5444488"/>
            <a:ext cx="686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356D0104-96FD-C666-C52A-ED4D6DBCE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80473"/>
              </p:ext>
            </p:extLst>
          </p:nvPr>
        </p:nvGraphicFramePr>
        <p:xfrm>
          <a:off x="1348876" y="2341496"/>
          <a:ext cx="9648965" cy="2610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0615">
                  <a:extLst>
                    <a:ext uri="{9D8B030D-6E8A-4147-A177-3AD203B41FA5}">
                      <a16:colId xmlns:a16="http://schemas.microsoft.com/office/drawing/2014/main" val="4151140743"/>
                    </a:ext>
                  </a:extLst>
                </a:gridCol>
                <a:gridCol w="1787857">
                  <a:extLst>
                    <a:ext uri="{9D8B030D-6E8A-4147-A177-3AD203B41FA5}">
                      <a16:colId xmlns:a16="http://schemas.microsoft.com/office/drawing/2014/main" val="3872154228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875749141"/>
                    </a:ext>
                  </a:extLst>
                </a:gridCol>
                <a:gridCol w="1789196">
                  <a:extLst>
                    <a:ext uri="{9D8B030D-6E8A-4147-A177-3AD203B41FA5}">
                      <a16:colId xmlns:a16="http://schemas.microsoft.com/office/drawing/2014/main" val="3414981898"/>
                    </a:ext>
                  </a:extLst>
                </a:gridCol>
                <a:gridCol w="1929793">
                  <a:extLst>
                    <a:ext uri="{9D8B030D-6E8A-4147-A177-3AD203B41FA5}">
                      <a16:colId xmlns:a16="http://schemas.microsoft.com/office/drawing/2014/main" val="4143984083"/>
                    </a:ext>
                  </a:extLst>
                </a:gridCol>
              </a:tblGrid>
              <a:tr h="6593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604884"/>
                  </a:ext>
                </a:extLst>
              </a:tr>
              <a:tr h="7210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660655"/>
                  </a:ext>
                </a:extLst>
              </a:tr>
              <a:tr h="7210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201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0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6B2D37-5911-96C8-C697-A062B1FF9E2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6129578"/>
              </p:ext>
            </p:extLst>
          </p:nvPr>
        </p:nvGraphicFramePr>
        <p:xfrm>
          <a:off x="832941" y="2068915"/>
          <a:ext cx="10671691" cy="3326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181">
                  <a:extLst>
                    <a:ext uri="{9D8B030D-6E8A-4147-A177-3AD203B41FA5}">
                      <a16:colId xmlns:a16="http://schemas.microsoft.com/office/drawing/2014/main" val="655217260"/>
                    </a:ext>
                  </a:extLst>
                </a:gridCol>
                <a:gridCol w="1296537">
                  <a:extLst>
                    <a:ext uri="{9D8B030D-6E8A-4147-A177-3AD203B41FA5}">
                      <a16:colId xmlns:a16="http://schemas.microsoft.com/office/drawing/2014/main" val="2237341000"/>
                    </a:ext>
                  </a:extLst>
                </a:gridCol>
                <a:gridCol w="2811439">
                  <a:extLst>
                    <a:ext uri="{9D8B030D-6E8A-4147-A177-3AD203B41FA5}">
                      <a16:colId xmlns:a16="http://schemas.microsoft.com/office/drawing/2014/main" val="4072082544"/>
                    </a:ext>
                  </a:extLst>
                </a:gridCol>
                <a:gridCol w="1228299">
                  <a:extLst>
                    <a:ext uri="{9D8B030D-6E8A-4147-A177-3AD203B41FA5}">
                      <a16:colId xmlns:a16="http://schemas.microsoft.com/office/drawing/2014/main" val="577884890"/>
                    </a:ext>
                  </a:extLst>
                </a:gridCol>
                <a:gridCol w="3439235">
                  <a:extLst>
                    <a:ext uri="{9D8B030D-6E8A-4147-A177-3AD203B41FA5}">
                      <a16:colId xmlns:a16="http://schemas.microsoft.com/office/drawing/2014/main" val="3779236296"/>
                    </a:ext>
                  </a:extLst>
                </a:gridCol>
              </a:tblGrid>
              <a:tr h="1034226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72740"/>
                  </a:ext>
                </a:extLst>
              </a:tr>
              <a:tr h="76398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24662"/>
                  </a:ext>
                </a:extLst>
              </a:tr>
              <a:tr h="76398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789286"/>
                  </a:ext>
                </a:extLst>
              </a:tr>
              <a:tr h="76398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8901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6ADB4C9-E757-DC95-287C-9175E40F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10091358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–NGUYÊN TỐ HÓA HỌC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57D9630-4BE5-6FF3-F8C0-A98E49F20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09356"/>
              </p:ext>
            </p:extLst>
          </p:nvPr>
        </p:nvGraphicFramePr>
        <p:xfrm>
          <a:off x="3218596" y="5777785"/>
          <a:ext cx="5900382" cy="500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0382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5008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TẬP 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E6D4662-4AD1-50F5-A11A-5EB479E7E5AE}"/>
              </a:ext>
            </a:extLst>
          </p:cNvPr>
          <p:cNvSpPr txBox="1"/>
          <p:nvPr/>
        </p:nvSpPr>
        <p:spPr>
          <a:xfrm>
            <a:off x="2784143" y="1351128"/>
            <a:ext cx="676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C253292A-88A3-B2A0-B626-C8A5D687D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203350"/>
              </p:ext>
            </p:extLst>
          </p:nvPr>
        </p:nvGraphicFramePr>
        <p:xfrm>
          <a:off x="832941" y="2068915"/>
          <a:ext cx="10671691" cy="33261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6181">
                  <a:extLst>
                    <a:ext uri="{9D8B030D-6E8A-4147-A177-3AD203B41FA5}">
                      <a16:colId xmlns:a16="http://schemas.microsoft.com/office/drawing/2014/main" val="655217260"/>
                    </a:ext>
                  </a:extLst>
                </a:gridCol>
                <a:gridCol w="1296537">
                  <a:extLst>
                    <a:ext uri="{9D8B030D-6E8A-4147-A177-3AD203B41FA5}">
                      <a16:colId xmlns:a16="http://schemas.microsoft.com/office/drawing/2014/main" val="2237341000"/>
                    </a:ext>
                  </a:extLst>
                </a:gridCol>
                <a:gridCol w="2811439">
                  <a:extLst>
                    <a:ext uri="{9D8B030D-6E8A-4147-A177-3AD203B41FA5}">
                      <a16:colId xmlns:a16="http://schemas.microsoft.com/office/drawing/2014/main" val="4072082544"/>
                    </a:ext>
                  </a:extLst>
                </a:gridCol>
                <a:gridCol w="1228299">
                  <a:extLst>
                    <a:ext uri="{9D8B030D-6E8A-4147-A177-3AD203B41FA5}">
                      <a16:colId xmlns:a16="http://schemas.microsoft.com/office/drawing/2014/main" val="577884890"/>
                    </a:ext>
                  </a:extLst>
                </a:gridCol>
                <a:gridCol w="3439235">
                  <a:extLst>
                    <a:ext uri="{9D8B030D-6E8A-4147-A177-3AD203B41FA5}">
                      <a16:colId xmlns:a16="http://schemas.microsoft.com/office/drawing/2014/main" val="3779236296"/>
                    </a:ext>
                  </a:extLst>
                </a:gridCol>
              </a:tblGrid>
              <a:tr h="1034226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72740"/>
                  </a:ext>
                </a:extLst>
              </a:tr>
              <a:tr h="76398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24662"/>
                  </a:ext>
                </a:extLst>
              </a:tr>
              <a:tr h="76398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789286"/>
                  </a:ext>
                </a:extLst>
              </a:tr>
              <a:tr h="76398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89018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CF72B36-3020-E4AA-6BFE-14EB7FA76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16811"/>
              </p:ext>
            </p:extLst>
          </p:nvPr>
        </p:nvGraphicFramePr>
        <p:xfrm>
          <a:off x="832941" y="2622688"/>
          <a:ext cx="10671691" cy="20619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671691">
                  <a:extLst>
                    <a:ext uri="{9D8B030D-6E8A-4147-A177-3AD203B41FA5}">
                      <a16:colId xmlns:a16="http://schemas.microsoft.com/office/drawing/2014/main" val="3181548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 =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khối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 =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 +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ngược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119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1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F3-20EE-B44F-883C-EC5B18F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233" y="2149529"/>
            <a:ext cx="5194767" cy="3309571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silver;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natrium.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6A4611-412E-8DF7-64FF-1991F0E9876B}"/>
              </a:ext>
            </a:extLst>
          </p:cNvPr>
          <p:cNvSpPr txBox="1">
            <a:spLocks/>
          </p:cNvSpPr>
          <p:nvPr/>
        </p:nvSpPr>
        <p:spPr>
          <a:xfrm>
            <a:off x="6246125" y="1987790"/>
            <a:ext cx="5194767" cy="363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sodium.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1E238-B953-2A2D-C00D-E8D80192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10091358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TÊN GỌI VÀ KÍ HIỆU NGUYÊN TỐ HÓA HỌC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A65AE-A035-C600-7B4B-BE63D2D105A7}"/>
              </a:ext>
            </a:extLst>
          </p:cNvPr>
          <p:cNvSpPr txBox="1"/>
          <p:nvPr/>
        </p:nvSpPr>
        <p:spPr>
          <a:xfrm>
            <a:off x="901233" y="1489307"/>
            <a:ext cx="640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TÊN GỌI CÁC NGUYÊN TỐ HÓA HỌC</a:t>
            </a:r>
          </a:p>
        </p:txBody>
      </p:sp>
    </p:spTree>
    <p:extLst>
      <p:ext uri="{BB962C8B-B14F-4D97-AF65-F5344CB8AC3E}">
        <p14:creationId xmlns:p14="http://schemas.microsoft.com/office/powerpoint/2010/main" val="93614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F3-20EE-B44F-883C-EC5B18F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2224262"/>
            <a:ext cx="5194767" cy="1412537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6A4611-412E-8DF7-64FF-1991F0E9876B}"/>
              </a:ext>
            </a:extLst>
          </p:cNvPr>
          <p:cNvSpPr txBox="1">
            <a:spLocks/>
          </p:cNvSpPr>
          <p:nvPr/>
        </p:nvSpPr>
        <p:spPr>
          <a:xfrm>
            <a:off x="6191534" y="2224262"/>
            <a:ext cx="5194767" cy="1751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(IUPAC).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1E238-B953-2A2D-C00D-E8D80192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10091358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TÊN GỌI VÀ KÍ HIỆU NGUYÊN TỐ HÓA HỌC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A65AE-A035-C600-7B4B-BE63D2D105A7}"/>
              </a:ext>
            </a:extLst>
          </p:cNvPr>
          <p:cNvSpPr txBox="1"/>
          <p:nvPr/>
        </p:nvSpPr>
        <p:spPr>
          <a:xfrm>
            <a:off x="901233" y="1489307"/>
            <a:ext cx="640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KÍ HIỆU CỦA NGUYÊN TỐ HÓA HỌC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4B06A0-6EE8-007E-3982-84CE0ED65066}"/>
              </a:ext>
            </a:extLst>
          </p:cNvPr>
          <p:cNvSpPr txBox="1">
            <a:spLocks/>
          </p:cNvSpPr>
          <p:nvPr/>
        </p:nvSpPr>
        <p:spPr>
          <a:xfrm>
            <a:off x="2378656" y="3975959"/>
            <a:ext cx="7936367" cy="1985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Calcium ">
            <a:extLst>
              <a:ext uri="{FF2B5EF4-FFF2-40B4-BE49-F238E27FC236}">
                <a16:creationId xmlns:a16="http://schemas.microsoft.com/office/drawing/2014/main" id="{3163DB19-382D-3896-2DE2-2103CE9A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549" y="548071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D02AE-4C80-84C5-F375-E79D2463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15" y="3636799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3D0C1-4758-55B8-1430-202B46CC1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549" y="732891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0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97C911-3D17-429B-DFE1-7F25D174284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7039423"/>
              </p:ext>
            </p:extLst>
          </p:nvPr>
        </p:nvGraphicFramePr>
        <p:xfrm>
          <a:off x="855255" y="-27296"/>
          <a:ext cx="9062116" cy="686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436">
                  <a:extLst>
                    <a:ext uri="{9D8B030D-6E8A-4147-A177-3AD203B41FA5}">
                      <a16:colId xmlns:a16="http://schemas.microsoft.com/office/drawing/2014/main" val="1390860256"/>
                    </a:ext>
                  </a:extLst>
                </a:gridCol>
                <a:gridCol w="2920622">
                  <a:extLst>
                    <a:ext uri="{9D8B030D-6E8A-4147-A177-3AD203B41FA5}">
                      <a16:colId xmlns:a16="http://schemas.microsoft.com/office/drawing/2014/main" val="2097031941"/>
                    </a:ext>
                  </a:extLst>
                </a:gridCol>
                <a:gridCol w="2265529">
                  <a:extLst>
                    <a:ext uri="{9D8B030D-6E8A-4147-A177-3AD203B41FA5}">
                      <a16:colId xmlns:a16="http://schemas.microsoft.com/office/drawing/2014/main" val="4290729151"/>
                    </a:ext>
                  </a:extLst>
                </a:gridCol>
                <a:gridCol w="2265529">
                  <a:extLst>
                    <a:ext uri="{9D8B030D-6E8A-4147-A177-3AD203B41FA5}">
                      <a16:colId xmlns:a16="http://schemas.microsoft.com/office/drawing/2014/main" val="228012571"/>
                    </a:ext>
                  </a:extLst>
                </a:gridCol>
              </a:tblGrid>
              <a:tr h="53726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(IUPAC)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(amu)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0806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065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58017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032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beryllium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50646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12871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8732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6987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9557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2072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9454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(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4726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77932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16170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979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photphorus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5060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(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9959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58921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9979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(kali)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0074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810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1421308-70B2-FC4D-12D3-97AAED52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002AF-AEA1-702D-A8AF-4B6DBD16A6E5}"/>
              </a:ext>
            </a:extLst>
          </p:cNvPr>
          <p:cNvSpPr txBox="1"/>
          <p:nvPr/>
        </p:nvSpPr>
        <p:spPr>
          <a:xfrm>
            <a:off x="10160727" y="1443349"/>
            <a:ext cx="15967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37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0A0F4CC-F443-40C1-B000-84065080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FF3DAE6-FFD2-4E7C-8FB8-E958A2586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2F7A394-B482-4D36-A98E-11A3212A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69C7CAB8-D495-4055-B3B2-32598017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DA440309-65B1-4ED4-BB9E-4CB01F7C3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979B1BFD-225D-4FC8-9D3D-BD890ED79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9EDEDA21-C986-4C86-85B8-2C03659F1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15A8EF6B-4B50-442B-BF0D-8628A887D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3" y="599723"/>
            <a:ext cx="3701120" cy="520032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1671056"/>
            <a:ext cx="3057655" cy="3057655"/>
          </a:xfrm>
          <a:prstGeom prst="rect">
            <a:avLst/>
          </a:prstGeom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E75485DA-F4C9-4EA7-9A56-ECC28CE3F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38" y="599723"/>
            <a:ext cx="7501130" cy="520032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lide kết thúc trong PowerPoint đẹp (3)">
            <a:extLst>
              <a:ext uri="{FF2B5EF4-FFF2-40B4-BE49-F238E27FC236}">
                <a16:creationId xmlns:a16="http://schemas.microsoft.com/office/drawing/2014/main" id="{33CCBCD2-2CB9-112D-15D2-DC97F542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6573" y="1170758"/>
            <a:ext cx="6849366" cy="40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7" name="Rectangle 3096">
            <a:extLst>
              <a:ext uri="{FF2B5EF4-FFF2-40B4-BE49-F238E27FC236}">
                <a16:creationId xmlns:a16="http://schemas.microsoft.com/office/drawing/2014/main" id="{B6DE96F1-A675-47D2-8014-4F8849A91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4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1DD9A-E099-E5F7-5646-1CAD0A73E728}"/>
              </a:ext>
            </a:extLst>
          </p:cNvPr>
          <p:cNvSpPr txBox="1"/>
          <p:nvPr/>
        </p:nvSpPr>
        <p:spPr>
          <a:xfrm>
            <a:off x="1351091" y="5899095"/>
            <a:ext cx="894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 ĐÃ THEO DÕI!</a:t>
            </a:r>
          </a:p>
        </p:txBody>
      </p:sp>
    </p:spTree>
    <p:extLst>
      <p:ext uri="{BB962C8B-B14F-4D97-AF65-F5344CB8AC3E}">
        <p14:creationId xmlns:p14="http://schemas.microsoft.com/office/powerpoint/2010/main" val="137654927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2D995-20F0-4C14-BF62-1248AB4B484D}">
  <ds:schemaRefs>
    <ds:schemaRef ds:uri="http://schemas.microsoft.com/office/2006/documentManagement/types"/>
    <ds:schemaRef ds:uri="16c05727-aa75-4e4a-9b5f-8a80a1165891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{428C4EDF-7F4F-43F4-AA6E-A515AEA4317B}tf67061901_win32</Template>
  <TotalTime>714</TotalTime>
  <Words>701</Words>
  <Application>Microsoft Office PowerPoint</Application>
  <PresentationFormat>Widescreen</PresentationFormat>
  <Paragraphs>267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Franklin Gothic Book</vt:lpstr>
      <vt:lpstr>Franklin Gothic Demi</vt:lpstr>
      <vt:lpstr>Times New Roman</vt:lpstr>
      <vt:lpstr>Wingdings 2</vt:lpstr>
      <vt:lpstr>DividendVTI</vt:lpstr>
      <vt:lpstr>PowerPoint Presentation</vt:lpstr>
      <vt:lpstr>PowerPoint Presentation</vt:lpstr>
      <vt:lpstr>Tiết 6, 7, 8 -BÀI 3:     NGUYÊN TỐ HÓA HỌC </vt:lpstr>
      <vt:lpstr>I - NGUYÊN TỐ HÓA HỌC</vt:lpstr>
      <vt:lpstr>I –NGUYÊN TỐ HÓA HỌC </vt:lpstr>
      <vt:lpstr>II – TÊN GỌI VÀ KÍ HIỆU NGUYÊN TỐ HÓA HỌC </vt:lpstr>
      <vt:lpstr>II – TÊN GỌI VÀ KÍ HIỆU NGUYÊN TỐ HÓA HỌC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Thắng Nguyễn Ngô</cp:lastModifiedBy>
  <cp:revision>76</cp:revision>
  <dcterms:created xsi:type="dcterms:W3CDTF">2022-06-25T14:56:10Z</dcterms:created>
  <dcterms:modified xsi:type="dcterms:W3CDTF">2025-10-15T23:15:42Z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