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9/9/2021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</a:rPr>
              <a:t> 6: </a:t>
            </a:r>
            <a:r>
              <a:rPr lang="en-US" sz="4000" b="1" dirty="0" err="1" smtClean="0">
                <a:solidFill>
                  <a:schemeClr val="bg1"/>
                </a:solidFill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nối</a:t>
            </a:r>
            <a:r>
              <a:rPr lang="en-US" sz="4000" b="1" dirty="0" smtClean="0">
                <a:solidFill>
                  <a:schemeClr val="bg1"/>
                </a:solidFill>
              </a:rPr>
              <a:t> tri </a:t>
            </a:r>
            <a:r>
              <a:rPr lang="en-US" sz="4000" b="1" dirty="0" err="1" smtClean="0">
                <a:solidFill>
                  <a:schemeClr val="bg1"/>
                </a:solidFill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cuộc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sống</a:t>
            </a:r>
            <a:endParaRPr lang="vi-VN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</a:rPr>
              <a:t>Tập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</a:t>
            </a:r>
            <a:r>
              <a:rPr lang="en-US" sz="3200" smtClean="0"/>
              <a:t>hợp</a:t>
            </a:r>
            <a:endParaRPr lang="en-US" sz="3200" dirty="0"/>
          </a:p>
          <a:p>
            <a:endParaRPr lang="vi-V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</a:t>
            </a:r>
            <a:r>
              <a:rPr lang="en-US" sz="3200" smtClean="0">
                <a:ea typeface="Calibri" panose="020F0502020204030204" pitchFamily="34" charset="0"/>
              </a:rPr>
              <a:t>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</a:t>
            </a:r>
            <a:r>
              <a:rPr lang="en-US" sz="3200" smtClean="0">
                <a:ea typeface="Calibri" panose="020F0502020204030204" pitchFamily="34" charset="0"/>
              </a:rPr>
              <a:t>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 smtClean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Các phần tử của tập hợp trong dấu ngoặc { } </a:t>
            </a:r>
            <a:r>
              <a:rPr lang="vi-VN" sz="2800" i="1" dirty="0" smtClean="0"/>
              <a:t>theo thứ tự tùy ý </a:t>
            </a:r>
            <a:r>
              <a:rPr lang="vi-VN" sz="2800" dirty="0" smtClean="0"/>
              <a:t>nhưng </a:t>
            </a:r>
            <a:r>
              <a:rPr lang="vi-VN" sz="2800" i="1" dirty="0" smtClean="0"/>
              <a:t>mỗi phần tử chỉ được viết một lần</a:t>
            </a:r>
            <a:r>
              <a:rPr lang="vi-V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VD: </a:t>
            </a:r>
            <a:r>
              <a:rPr lang="vi-VN" sz="2800" b="1" dirty="0" smtClean="0"/>
              <a:t>P</a:t>
            </a:r>
            <a:r>
              <a:rPr lang="vi-VN" sz="2800" dirty="0" smtClean="0"/>
              <a:t> = {0; 1; 2; 3 ; 4; 5}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 smtClean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/>
              <a:t>VD: P </a:t>
            </a:r>
            <a:r>
              <a:rPr lang="vi-VN" sz="2800" smtClean="0"/>
              <a:t>= {n </a:t>
            </a:r>
            <a:r>
              <a:rPr lang="vi-VN" sz="2800" dirty="0" smtClean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 </a:t>
            </a:r>
            <a:r>
              <a:rPr lang="en-US" sz="2800" smtClean="0">
                <a:solidFill>
                  <a:schemeClr val="tx1"/>
                </a:solidFill>
              </a:rPr>
              <a:t>= {N</a:t>
            </a:r>
            <a:r>
              <a:rPr lang="en-US" sz="2800" dirty="0" smtClean="0">
                <a:solidFill>
                  <a:schemeClr val="tx1"/>
                </a:solidFill>
              </a:rPr>
              <a:t>; H; A; T; R; A; N; G}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Theo </a:t>
            </a:r>
            <a:r>
              <a:rPr lang="en-US" sz="2800" i="1" dirty="0" err="1" smtClean="0">
                <a:solidFill>
                  <a:schemeClr val="tx1"/>
                </a:solidFill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Nam </a:t>
            </a:r>
            <a:r>
              <a:rPr lang="en-US" sz="2800" i="1" dirty="0" err="1" smtClean="0">
                <a:solidFill>
                  <a:schemeClr val="tx1"/>
                </a:solidFill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đúng</a:t>
            </a:r>
            <a:r>
              <a:rPr lang="en-US" sz="2800" i="1" dirty="0" smtClean="0">
                <a:solidFill>
                  <a:schemeClr val="tx1"/>
                </a:solidFill>
              </a:rPr>
              <a:t> hay </a:t>
            </a:r>
            <a:r>
              <a:rPr lang="en-US" sz="2800" i="1" dirty="0" err="1" smtClean="0">
                <a:solidFill>
                  <a:schemeClr val="tx1"/>
                </a:solidFill>
              </a:rPr>
              <a:t>sai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sai</a:t>
            </a:r>
            <a:r>
              <a:rPr lang="en-US" sz="4000" dirty="0" smtClean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ea typeface="Calibri" panose="020F0502020204030204" pitchFamily="34" charset="0"/>
              </a:rPr>
              <a:t>Vì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phần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 smtClean="0"/>
              <a:t>Trả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lời</a:t>
            </a:r>
            <a:r>
              <a:rPr lang="en-US" i="1" u="sng" dirty="0" smtClean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 smtClean="0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 smtClean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viết </a:t>
                </a:r>
                <a:r>
                  <a:rPr lang="nl-NL" sz="3200" dirty="0">
                    <a:solidFill>
                      <a:schemeClr val="tx1"/>
                    </a:solidFill>
                  </a:rPr>
                  <a:t>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 smtClean="0">
                    <a:solidFill>
                      <a:schemeClr val="tx1"/>
                    </a:solidFill>
                  </a:rPr>
                  <a:t>Chẳng hạn tập </a:t>
                </a:r>
                <a:r>
                  <a:rPr lang="nl-NL" sz="3200" dirty="0">
                    <a:solidFill>
                      <a:schemeClr val="tx1"/>
                    </a:solidFill>
                  </a:rPr>
                  <a:t>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0:</a:t>
                </a:r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 smtClean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}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</a:t>
                </a:r>
                <a:r>
                  <a:rPr lang="en-US" sz="4800" smtClean="0"/>
                  <a:t>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 smtClean="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</a:t>
                </a:r>
                <a:r>
                  <a:rPr lang="en-US" sz="4800"/>
                  <a:t> </a:t>
                </a:r>
                <a:r>
                  <a:rPr lang="en-US" sz="4800" smtClean="0"/>
                  <a:t>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 smtClean="0"/>
                      <a:t>Thay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smtClean="0"/>
                      <a:t>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;</a:t>
                </a:r>
                <a:endParaRPr lang="vi-VN" sz="3600" dirty="0" smtClean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b) </a:t>
              </a:r>
              <a:r>
                <a:rPr lang="en-US" sz="3600" dirty="0" err="1" smtClean="0"/>
                <a:t>Mô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tả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hợp</a:t>
              </a:r>
              <a:r>
                <a:rPr lang="en-US" sz="3600" dirty="0" smtClean="0"/>
                <a:t> M </a:t>
              </a:r>
              <a:r>
                <a:rPr lang="en-US" sz="3600" dirty="0" err="1" smtClean="0"/>
                <a:t>bằng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cách</a:t>
              </a:r>
              <a:r>
                <a:rPr lang="en-US" sz="3600" dirty="0" smtClean="0"/>
                <a:t>.</a:t>
              </a:r>
              <a:endParaRPr lang="vi-VN" sz="3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9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a</a:t>
              </a:r>
              <a:r>
                <a:rPr lang="en-US" sz="3600" smtClean="0"/>
                <a:t>)</a:t>
              </a:r>
            </a:p>
            <a:p>
              <a:endParaRPr lang="en-US" sz="3600" dirty="0"/>
            </a:p>
            <a:p>
              <a:r>
                <a:rPr lang="en-US" sz="3600" smtClean="0"/>
                <a:t> </a:t>
              </a:r>
              <a:endParaRPr lang="vi-VN" sz="36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1:</a:t>
                </a:r>
                <a:r>
                  <a:rPr lang="en-US" sz="3600" dirty="0" smtClean="0"/>
                  <a:t>  M </a:t>
                </a:r>
                <a:r>
                  <a:rPr lang="en-US" sz="3600"/>
                  <a:t>= </a:t>
                </a:r>
                <a:r>
                  <a:rPr lang="en-US" sz="3600" smtClean="0"/>
                  <a:t>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6 &lt; x &lt; 10} </a:t>
                </a:r>
                <a:r>
                  <a:rPr lang="en-US" sz="3600"/>
                  <a:t>= </a:t>
                </a:r>
                <a:r>
                  <a:rPr lang="en-US" sz="3600" smtClean="0"/>
                  <a:t>{7</a:t>
                </a:r>
                <a:r>
                  <a:rPr lang="en-US" sz="3600" dirty="0" smtClean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   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2:</a:t>
                </a:r>
                <a:r>
                  <a:rPr lang="en-US" sz="3600" dirty="0" smtClean="0"/>
                  <a:t>  </a:t>
                </a:r>
                <a:r>
                  <a:rPr lang="en-US" sz="3600" dirty="0"/>
                  <a:t>M </a:t>
                </a:r>
                <a:r>
                  <a:rPr lang="en-US" sz="3600" smtClean="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Luyện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5: 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Củng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/>
              <a:t>Tập </a:t>
            </a:r>
            <a:r>
              <a:rPr lang="vi-VN" sz="3200" b="1" dirty="0"/>
              <a:t>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</a:t>
            </a:r>
            <a:r>
              <a:rPr lang="vi-VN" sz="2800" b="1" i="1" smtClean="0"/>
              <a:t>hợp</a:t>
            </a:r>
            <a:r>
              <a:rPr lang="en-GB" sz="2800" b="1" i="1" smtClean="0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</a:t>
            </a:r>
            <a:r>
              <a:rPr lang="vi-VN" sz="2800" b="1" i="1" dirty="0" smtClean="0"/>
              <a:t>hợp</a:t>
            </a:r>
            <a:r>
              <a:rPr lang="en-US" sz="2800" b="1" i="1" dirty="0" smtClean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Vận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8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quay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Kim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, </a:t>
            </a:r>
            <a:r>
              <a:rPr lang="en-US" sz="2800" dirty="0" err="1" smtClean="0"/>
              <a:t>Hỏa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Mộc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Thổ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S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S.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/>
              <a:t>Trả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lời</a:t>
            </a:r>
            <a:r>
              <a:rPr lang="en-US" sz="3600" i="1" u="sng" dirty="0" smtClean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  =  {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;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/>
              <a:t>Kim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 smtClean="0"/>
              <a:t>Vương</a:t>
            </a:r>
            <a:r>
              <a:rPr lang="en-US" sz="3200" dirty="0"/>
              <a:t>;</a:t>
            </a:r>
            <a:r>
              <a:rPr lang="en-US" sz="3200" dirty="0" smtClean="0"/>
              <a:t> </a:t>
            </a:r>
            <a:r>
              <a:rPr lang="en-US" sz="3200" dirty="0" err="1" smtClean="0"/>
              <a:t>Hải</a:t>
            </a:r>
            <a:r>
              <a:rPr lang="en-US" sz="3200" dirty="0" smtClean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Hướng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</a:t>
            </a:r>
            <a:r>
              <a:rPr lang="pt-BR" sz="2800" dirty="0" smtClean="0"/>
              <a:t>oàn </a:t>
            </a:r>
            <a:r>
              <a:rPr lang="pt-BR" sz="2800" dirty="0"/>
              <a:t>thành các bài tập: </a:t>
            </a:r>
            <a:r>
              <a:rPr lang="pt-BR" sz="2800" b="1" dirty="0" smtClean="0"/>
              <a:t>1.1; 1.2; 1.3 và 1.4 </a:t>
            </a:r>
            <a:r>
              <a:rPr lang="pt-BR" sz="2800" dirty="0" smtClean="0"/>
              <a:t>-SGK-</a:t>
            </a:r>
            <a:r>
              <a:rPr lang="en-US" sz="2800" dirty="0" smtClean="0"/>
              <a:t>tr7, tr8.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bông hồng trong lọ hoa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</a:t>
            </a:r>
            <a:r>
              <a:rPr lang="en-US" sz="2800" dirty="0" smtClean="0"/>
              <a:t>con </a:t>
            </a:r>
            <a:r>
              <a:rPr lang="vi-VN" sz="2800" dirty="0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Tập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hợp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gì</a:t>
            </a:r>
            <a:r>
              <a:rPr lang="en-US" sz="5400" b="1" dirty="0" smtClean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1. Tập hợp và phần tử của tập hợp </a:t>
            </a:r>
            <a:endParaRPr lang="vi-VN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M</a:t>
              </a:r>
              <a:endParaRPr lang="vi-VN" sz="2800" dirty="0"/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4</a:t>
              </a:r>
              <a:endParaRPr lang="vi-VN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7</a:t>
              </a:r>
              <a:endParaRPr lang="vi-VN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 smtClean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  <a:endParaRPr lang="vi-VN" sz="2800" i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-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smtClean="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y</a:t>
                </a:r>
                <a:endParaRPr lang="en-US" sz="3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 smtClean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”</a:t>
                </a:r>
                <a:r>
                  <a:rPr lang="en-GB" sz="3600" smtClean="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 smtClean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</a:rPr>
              <a:t>Gọi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và một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vi-VN" sz="3600" dirty="0" smtClean="0">
                <a:solidFill>
                  <a:schemeClr val="tx1"/>
                </a:solidFill>
              </a:rPr>
              <a:t> không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875</TotalTime>
  <Words>1305</Words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2021-07-19T09:46:26Z</dcterms:created>
  <dcterms:modified xsi:type="dcterms:W3CDTF">2021-09-09T10:03:22Z</dcterms:modified>
</cp:coreProperties>
</file>