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85" r:id="rId4"/>
    <p:sldId id="256" r:id="rId5"/>
    <p:sldId id="257" r:id="rId6"/>
    <p:sldId id="270" r:id="rId7"/>
    <p:sldId id="261" r:id="rId8"/>
    <p:sldId id="262" r:id="rId9"/>
    <p:sldId id="258" r:id="rId10"/>
    <p:sldId id="259" r:id="rId11"/>
    <p:sldId id="264" r:id="rId12"/>
    <p:sldId id="266" r:id="rId13"/>
    <p:sldId id="309" r:id="rId14"/>
    <p:sldId id="310" r:id="rId15"/>
    <p:sldId id="265" r:id="rId16"/>
    <p:sldId id="267" r:id="rId17"/>
    <p:sldId id="268" r:id="rId18"/>
    <p:sldId id="269" r:id="rId19"/>
    <p:sldId id="260" r:id="rId20"/>
    <p:sldId id="272" r:id="rId21"/>
    <p:sldId id="274" r:id="rId22"/>
    <p:sldId id="273" r:id="rId23"/>
    <p:sldId id="287" r:id="rId24"/>
    <p:sldId id="288" r:id="rId25"/>
    <p:sldId id="289" r:id="rId26"/>
    <p:sldId id="290" r:id="rId27"/>
    <p:sldId id="291" r:id="rId28"/>
    <p:sldId id="311" r:id="rId29"/>
    <p:sldId id="312" r:id="rId30"/>
    <p:sldId id="280" r:id="rId31"/>
    <p:sldId id="281" r:id="rId32"/>
    <p:sldId id="282" r:id="rId33"/>
    <p:sldId id="283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5EF"/>
    <a:srgbClr val="74A7D6"/>
    <a:srgbClr val="FFFFCC"/>
    <a:srgbClr val="FFFF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06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8/24/2025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03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8/24/2025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641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8/24/2025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161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8/24/2025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05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8/24/2025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15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8/24/2025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651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8/24/2025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2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8/24/2025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37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7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8/24/2025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114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8/24/2025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482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8/24/2025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471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595D-4D73-4201-A3E7-DABDBEB57FAC}" type="datetime1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2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80780-4231-434D-BCD8-5F6B1B63976A}" type="datetime1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74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7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99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0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0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0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6156-8D4E-40A7-AAEC-B492090E9EA0}" type="datetime1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98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88C1-31B3-4B5A-ADD1-3151FA8220F0}" type="datetime1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26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9" indent="0">
              <a:buNone/>
              <a:defRPr sz="1333" b="1"/>
            </a:lvl2pPr>
            <a:lvl3pPr marL="609599" indent="0">
              <a:buNone/>
              <a:defRPr sz="1200" b="1"/>
            </a:lvl3pPr>
            <a:lvl4pPr marL="914401" indent="0">
              <a:buNone/>
              <a:defRPr sz="1067" b="1"/>
            </a:lvl4pPr>
            <a:lvl5pPr marL="1219200" indent="0">
              <a:buNone/>
              <a:defRPr sz="1067" b="1"/>
            </a:lvl5pPr>
            <a:lvl6pPr marL="1524001" indent="0">
              <a:buNone/>
              <a:defRPr sz="1067" b="1"/>
            </a:lvl6pPr>
            <a:lvl7pPr marL="1828800" indent="0">
              <a:buNone/>
              <a:defRPr sz="1067" b="1"/>
            </a:lvl7pPr>
            <a:lvl8pPr marL="2133600" indent="0">
              <a:buNone/>
              <a:defRPr sz="1067" b="1"/>
            </a:lvl8pPr>
            <a:lvl9pPr marL="243840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9" indent="0">
              <a:buNone/>
              <a:defRPr sz="1333" b="1"/>
            </a:lvl2pPr>
            <a:lvl3pPr marL="609599" indent="0">
              <a:buNone/>
              <a:defRPr sz="1200" b="1"/>
            </a:lvl3pPr>
            <a:lvl4pPr marL="914401" indent="0">
              <a:buNone/>
              <a:defRPr sz="1067" b="1"/>
            </a:lvl4pPr>
            <a:lvl5pPr marL="1219200" indent="0">
              <a:buNone/>
              <a:defRPr sz="1067" b="1"/>
            </a:lvl5pPr>
            <a:lvl6pPr marL="1524001" indent="0">
              <a:buNone/>
              <a:defRPr sz="1067" b="1"/>
            </a:lvl6pPr>
            <a:lvl7pPr marL="1828800" indent="0">
              <a:buNone/>
              <a:defRPr sz="1067" b="1"/>
            </a:lvl7pPr>
            <a:lvl8pPr marL="2133600" indent="0">
              <a:buNone/>
              <a:defRPr sz="1067" b="1"/>
            </a:lvl8pPr>
            <a:lvl9pPr marL="243840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9148-96EC-403A-927C-126C8E26B6A5}" type="datetime1">
              <a:rPr lang="en-US" smtClean="0"/>
              <a:t>8/24/2025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16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1AD-258B-4FCA-B712-AD5EA3CC7A64}" type="datetime1">
              <a:rPr lang="en-US" smtClean="0"/>
              <a:t>8/24/2025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97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8D2-391A-4092-92FB-D4FE49EF405B}" type="datetime1">
              <a:rPr lang="en-US" smtClean="0"/>
              <a:t>8/24/2025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87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2" y="182036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3" y="956738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799" indent="0">
              <a:buNone/>
              <a:defRPr sz="800"/>
            </a:lvl2pPr>
            <a:lvl3pPr marL="609599" indent="0">
              <a:buNone/>
              <a:defRPr sz="667"/>
            </a:lvl3pPr>
            <a:lvl4pPr marL="914401" indent="0">
              <a:buNone/>
              <a:defRPr sz="600"/>
            </a:lvl4pPr>
            <a:lvl5pPr marL="1219200" indent="0">
              <a:buNone/>
              <a:defRPr sz="600"/>
            </a:lvl5pPr>
            <a:lvl6pPr marL="1524001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080-C82D-454F-8292-9D7E0DDE8D60}" type="datetime1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58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4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799" indent="0">
              <a:buNone/>
              <a:defRPr sz="1867"/>
            </a:lvl2pPr>
            <a:lvl3pPr marL="609599" indent="0">
              <a:buNone/>
              <a:defRPr sz="1600"/>
            </a:lvl3pPr>
            <a:lvl4pPr marL="914401" indent="0">
              <a:buNone/>
              <a:defRPr sz="1333"/>
            </a:lvl4pPr>
            <a:lvl5pPr marL="1219200" indent="0">
              <a:buNone/>
              <a:defRPr sz="1333"/>
            </a:lvl5pPr>
            <a:lvl6pPr marL="1524001" indent="0">
              <a:buNone/>
              <a:defRPr sz="1333"/>
            </a:lvl6pPr>
            <a:lvl7pPr marL="1828800" indent="0">
              <a:buNone/>
              <a:defRPr sz="1333"/>
            </a:lvl7pPr>
            <a:lvl8pPr marL="2133600" indent="0">
              <a:buNone/>
              <a:defRPr sz="1333"/>
            </a:lvl8pPr>
            <a:lvl9pPr marL="243840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9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799" indent="0">
              <a:buNone/>
              <a:defRPr sz="800"/>
            </a:lvl2pPr>
            <a:lvl3pPr marL="609599" indent="0">
              <a:buNone/>
              <a:defRPr sz="667"/>
            </a:lvl3pPr>
            <a:lvl4pPr marL="914401" indent="0">
              <a:buNone/>
              <a:defRPr sz="600"/>
            </a:lvl4pPr>
            <a:lvl5pPr marL="1219200" indent="0">
              <a:buNone/>
              <a:defRPr sz="600"/>
            </a:lvl5pPr>
            <a:lvl6pPr marL="1524001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EE7-5AE4-486E-BCEA-0D11E63EA619}" type="datetime1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B0C5-90EB-495B-A802-524F2AE34AAF}" type="datetime1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95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6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6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B6FF-E876-4DC1-8A98-61A87C6C2BA5}" type="datetime1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5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4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6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6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C50FDF-17C2-479E-9EF4-64B1B6C106CC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0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C50FDF-17C2-479E-9EF4-64B1B6C106CC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24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8/24/2025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74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2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EFDB-1E7A-45F4-ABF8-5C4CDD3AAC9C}" type="datetime1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2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2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9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609599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599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01" indent="-190502" algn="l" defTabSz="609599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01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599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599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1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2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2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9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99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1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1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2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ailieugiaovien.edu.vn/subject_lesson/toan-6/" TargetMode="Externa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0.png"/><Relationship Id="rId5" Type="http://schemas.openxmlformats.org/officeDocument/2006/relationships/image" Target="../media/image25.gif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tailieugiaovien.edu.vn/subject_lesson/toan-6/" TargetMode="Externa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9106" y="5574323"/>
            <a:ext cx="1041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Toán</a:t>
            </a:r>
            <a:r>
              <a:rPr lang="en-US" sz="4000" b="1" dirty="0">
                <a:solidFill>
                  <a:schemeClr val="bg1"/>
                </a:solidFill>
              </a:rPr>
              <a:t> 6: </a:t>
            </a:r>
            <a:r>
              <a:rPr lang="en-US" sz="4000" b="1" dirty="0" err="1">
                <a:solidFill>
                  <a:schemeClr val="bg1"/>
                </a:solidFill>
              </a:rPr>
              <a:t>Kết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nối</a:t>
            </a:r>
            <a:r>
              <a:rPr lang="en-US" sz="4000" b="1" dirty="0">
                <a:solidFill>
                  <a:schemeClr val="bg1"/>
                </a:solidFill>
              </a:rPr>
              <a:t> tri </a:t>
            </a:r>
            <a:r>
              <a:rPr lang="en-US" sz="4000" b="1" dirty="0" err="1">
                <a:solidFill>
                  <a:schemeClr val="bg1"/>
                </a:solidFill>
              </a:rPr>
              <a:t>thức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với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cuộc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sống</a:t>
            </a:r>
            <a:endParaRPr lang="vi-VN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3866"/>
            <a:ext cx="208597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7860">
            <a:off x="8793314" y="493484"/>
            <a:ext cx="2864027" cy="4107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54275">
            <a:off x="6458942" y="480382"/>
            <a:ext cx="2863307" cy="4130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33" t="3365"/>
          <a:stretch/>
        </p:blipFill>
        <p:spPr>
          <a:xfrm rot="1590178">
            <a:off x="2434338" y="365828"/>
            <a:ext cx="2876750" cy="3944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7880">
            <a:off x="433012" y="703817"/>
            <a:ext cx="2888558" cy="39642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AC8264-FF3F-483F-0BB5-7D288A51E12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0463" t="20612" r="18150" b="18000"/>
          <a:stretch>
            <a:fillRect/>
          </a:stretch>
        </p:blipFill>
        <p:spPr>
          <a:xfrm>
            <a:off x="5505767" y="3929136"/>
            <a:ext cx="992836" cy="992836"/>
          </a:xfrm>
          <a:custGeom>
            <a:avLst/>
            <a:gdLst>
              <a:gd name="connsiteX0" fmla="*/ 657809 w 1315618"/>
              <a:gd name="connsiteY0" fmla="*/ 0 h 1315618"/>
              <a:gd name="connsiteX1" fmla="*/ 1315618 w 1315618"/>
              <a:gd name="connsiteY1" fmla="*/ 657809 h 1315618"/>
              <a:gd name="connsiteX2" fmla="*/ 657809 w 1315618"/>
              <a:gd name="connsiteY2" fmla="*/ 1315618 h 1315618"/>
              <a:gd name="connsiteX3" fmla="*/ 0 w 1315618"/>
              <a:gd name="connsiteY3" fmla="*/ 657809 h 1315618"/>
              <a:gd name="connsiteX4" fmla="*/ 657809 w 1315618"/>
              <a:gd name="connsiteY4" fmla="*/ 0 h 131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618" h="1315618">
                <a:moveTo>
                  <a:pt x="657809" y="0"/>
                </a:moveTo>
                <a:cubicBezTo>
                  <a:pt x="1021107" y="0"/>
                  <a:pt x="1315618" y="294511"/>
                  <a:pt x="1315618" y="657809"/>
                </a:cubicBezTo>
                <a:cubicBezTo>
                  <a:pt x="1315618" y="1021107"/>
                  <a:pt x="1021107" y="1315618"/>
                  <a:pt x="657809" y="1315618"/>
                </a:cubicBezTo>
                <a:cubicBezTo>
                  <a:pt x="294511" y="1315618"/>
                  <a:pt x="0" y="1021107"/>
                  <a:pt x="0" y="657809"/>
                </a:cubicBezTo>
                <a:cubicBezTo>
                  <a:pt x="0" y="294511"/>
                  <a:pt x="294511" y="0"/>
                  <a:pt x="657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8701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8847" y="1002324"/>
            <a:ext cx="886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2. Mô tả một tập hợp</a:t>
            </a:r>
            <a:endParaRPr lang="vi-VN" sz="36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t="3600" r="1391" b="13642"/>
          <a:stretch/>
        </p:blipFill>
        <p:spPr bwMode="auto">
          <a:xfrm>
            <a:off x="7014450" y="2181977"/>
            <a:ext cx="5234208" cy="2197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996" y="1864926"/>
            <a:ext cx="74910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</a:rPr>
              <a:t>- </a:t>
            </a:r>
            <a:r>
              <a:rPr lang="en-US" sz="3200" i="1" dirty="0" err="1">
                <a:solidFill>
                  <a:srgbClr val="002060"/>
                </a:solidFill>
              </a:rPr>
              <a:t>Tập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hợp</a:t>
            </a:r>
            <a:r>
              <a:rPr lang="en-US" sz="3200" i="1" dirty="0">
                <a:solidFill>
                  <a:srgbClr val="002060"/>
                </a:solidFill>
              </a:rPr>
              <a:t> P </a:t>
            </a:r>
            <a:r>
              <a:rPr lang="en-US" sz="3200" i="1" dirty="0" err="1">
                <a:solidFill>
                  <a:srgbClr val="002060"/>
                </a:solidFill>
              </a:rPr>
              <a:t>gồm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những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phần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tử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nào</a:t>
            </a:r>
            <a:r>
              <a:rPr lang="en-US" sz="3200" i="1" dirty="0">
                <a:solidFill>
                  <a:srgbClr val="002060"/>
                </a:solidFill>
              </a:rPr>
              <a:t>?</a:t>
            </a:r>
          </a:p>
          <a:p>
            <a:endParaRPr lang="vi-VN" sz="5400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446" y="2509128"/>
            <a:ext cx="9337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1: </a:t>
            </a:r>
            <a:r>
              <a:rPr lang="en-US" sz="3200" dirty="0" err="1"/>
              <a:t>Liệt</a:t>
            </a:r>
            <a:r>
              <a:rPr lang="en-US" sz="3200" dirty="0"/>
              <a:t> </a:t>
            </a:r>
            <a:r>
              <a:rPr lang="en-US" sz="3200" dirty="0" err="1"/>
              <a:t>kê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err="1"/>
              <a:t>tập</a:t>
            </a:r>
            <a:r>
              <a:rPr lang="en-US" sz="3200"/>
              <a:t> hợp</a:t>
            </a:r>
            <a:endParaRPr lang="en-US" sz="3200" dirty="0"/>
          </a:p>
          <a:p>
            <a:endParaRPr lang="vi-VN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022232" y="3233721"/>
            <a:ext cx="49940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dirty="0"/>
              <a:t> = {0; 1; 2; 3 ; 4; 5}</a:t>
            </a:r>
          </a:p>
          <a:p>
            <a:endParaRPr lang="vi-VN" sz="2000" dirty="0"/>
          </a:p>
        </p:txBody>
      </p:sp>
      <p:sp>
        <p:nvSpPr>
          <p:cNvPr id="8" name="Rectangle 7"/>
          <p:cNvSpPr/>
          <p:nvPr/>
        </p:nvSpPr>
        <p:spPr>
          <a:xfrm>
            <a:off x="404446" y="3926154"/>
            <a:ext cx="8669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ea typeface="Calibri" panose="020F0502020204030204" pitchFamily="34" charset="0"/>
              </a:rPr>
              <a:t>Cách</a:t>
            </a:r>
            <a:r>
              <a:rPr lang="en-US" sz="3200" dirty="0">
                <a:ea typeface="Calibri" panose="020F0502020204030204" pitchFamily="34" charset="0"/>
              </a:rPr>
              <a:t> 2: </a:t>
            </a:r>
            <a:r>
              <a:rPr lang="en-US" sz="3200" dirty="0" err="1">
                <a:ea typeface="Calibri" panose="020F0502020204030204" pitchFamily="34" charset="0"/>
              </a:rPr>
              <a:t>Nêu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dấu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hiệu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đặc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trưng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cho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các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phần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tử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của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err="1">
                <a:ea typeface="Calibri" panose="020F0502020204030204" pitchFamily="34" charset="0"/>
              </a:rPr>
              <a:t>tập</a:t>
            </a:r>
            <a:r>
              <a:rPr lang="en-US" sz="3200">
                <a:ea typeface="Calibri" panose="020F0502020204030204" pitchFamily="34" charset="0"/>
              </a:rPr>
              <a:t> hợp.</a:t>
            </a:r>
            <a:endParaRPr lang="en-US" sz="3200" dirty="0"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3143" y="5452474"/>
            <a:ext cx="6680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ea typeface="Calibri" panose="020F0502020204030204" pitchFamily="34" charset="0"/>
              </a:rPr>
              <a:t>P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>
                <a:ea typeface="Calibri" panose="020F0502020204030204" pitchFamily="34" charset="0"/>
              </a:rPr>
              <a:t>= {n </a:t>
            </a:r>
            <a:r>
              <a:rPr lang="en-US" sz="3200" dirty="0">
                <a:ea typeface="Calibri" panose="020F0502020204030204" pitchFamily="34" charset="0"/>
              </a:rPr>
              <a:t>| n </a:t>
            </a:r>
            <a:r>
              <a:rPr lang="en-US" sz="3200" dirty="0" err="1">
                <a:ea typeface="Calibri" panose="020F0502020204030204" pitchFamily="34" charset="0"/>
              </a:rPr>
              <a:t>là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số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tự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nhiên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nhỏ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hơn</a:t>
            </a:r>
            <a:r>
              <a:rPr lang="en-US" sz="3200" dirty="0">
                <a:ea typeface="Calibri" panose="020F0502020204030204" pitchFamily="34" charset="0"/>
              </a:rPr>
              <a:t> 6}</a:t>
            </a:r>
          </a:p>
        </p:txBody>
      </p:sp>
    </p:spTree>
    <p:extLst>
      <p:ext uri="{BB962C8B-B14F-4D97-AF65-F5344CB8AC3E}">
        <p14:creationId xmlns:p14="http://schemas.microsoft.com/office/powerpoint/2010/main" val="293434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1686560" y="1076850"/>
            <a:ext cx="8107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defRPr/>
            </a:pPr>
            <a:r>
              <a:rPr lang="vi-VN" sz="6000">
                <a:solidFill>
                  <a:srgbClr val="FF0000"/>
                </a:solidFill>
                <a:latin typeface="Arial" panose="020B0604020202020204" pitchFamily="34" charset="0"/>
                <a:cs typeface="Arial"/>
                <a:sym typeface="Arial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2032000" y="2461847"/>
            <a:ext cx="9444653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lnSpc>
                <a:spcPct val="150000"/>
              </a:lnSpc>
              <a:defRPr/>
            </a:pPr>
            <a:r>
              <a:rPr lang="vi-VN" sz="3200" b="1" i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Có đủ bộ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word và powerpoint </a:t>
            </a:r>
            <a:r>
              <a:rPr lang="en-US" sz="3200" b="1" i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đồng bộ nội dung </a:t>
            </a:r>
            <a:r>
              <a:rPr lang="vi-VN" sz="3200" b="1" i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tất cả các bài môn: </a:t>
            </a:r>
            <a:r>
              <a:rPr lang="en-US" sz="3200" b="1" i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Toán 6 Kết nối tri thức</a:t>
            </a:r>
          </a:p>
          <a:p>
            <a:pPr defTabSz="914354">
              <a:lnSpc>
                <a:spcPct val="150000"/>
              </a:lnSpc>
              <a:defRPr/>
            </a:pPr>
            <a:r>
              <a:rPr lang="en-US" sz="3200" b="1" i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LH 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Zalo 0969 325 896</a:t>
            </a:r>
            <a:endParaRPr lang="vi-VN" sz="3200" b="1" i="1">
              <a:solidFill>
                <a:srgbClr val="FF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8A9691-46E0-5286-3420-DB248F074678}"/>
              </a:ext>
            </a:extLst>
          </p:cNvPr>
          <p:cNvSpPr txBox="1"/>
          <p:nvPr/>
        </p:nvSpPr>
        <p:spPr>
          <a:xfrm>
            <a:off x="1896575" y="5194432"/>
            <a:ext cx="97155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200">
                <a:solidFill>
                  <a:prstClr val="black"/>
                </a:solidFill>
                <a:latin typeface="Calibri"/>
                <a:cs typeface="Arial"/>
                <a:sym typeface="Arial"/>
                <a:hlinkClick r:id="rId2"/>
              </a:rPr>
              <a:t>https://tailieugiaovien.edu.vn/subject_lesson/toan-6/</a:t>
            </a:r>
            <a:endParaRPr lang="en-US" sz="3200">
              <a:solidFill>
                <a:prstClr val="black"/>
              </a:solidFill>
              <a:latin typeface="Calibri"/>
              <a:cs typeface="Arial"/>
              <a:sym typeface="Arial"/>
            </a:endParaRPr>
          </a:p>
          <a:p>
            <a:pPr defTabSz="914377"/>
            <a:endParaRPr lang="en-US" sz="320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56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8BE4A-693B-AE26-8B54-2C6F2983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52" y="0"/>
            <a:ext cx="11071296" cy="66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522" y="328334"/>
            <a:ext cx="11693768" cy="56974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384" y="609135"/>
            <a:ext cx="8036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Có hai cách mô tả một tập hợp: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152" y="1474711"/>
            <a:ext cx="11154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u="sng" dirty="0"/>
              <a:t>Cách 1: Liệt kê các phần tử của tập hợp: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Các phần tử của tập hợp trong dấu ngoặc { } </a:t>
            </a:r>
            <a:r>
              <a:rPr lang="vi-VN" sz="2800" i="1" dirty="0"/>
              <a:t>theo thứ tự tùy ý </a:t>
            </a:r>
            <a:r>
              <a:rPr lang="vi-VN" sz="2800" dirty="0"/>
              <a:t>nhưng </a:t>
            </a:r>
            <a:r>
              <a:rPr lang="vi-VN" sz="2800" i="1" dirty="0"/>
              <a:t>mỗi phần tử chỉ được viết một lần</a:t>
            </a:r>
            <a:r>
              <a:rPr lang="vi-VN" sz="2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VD: </a:t>
            </a:r>
            <a:r>
              <a:rPr lang="vi-VN" sz="2800" b="1" dirty="0"/>
              <a:t>P</a:t>
            </a:r>
            <a:r>
              <a:rPr lang="vi-VN" sz="2800" dirty="0"/>
              <a:t> = {0; 1; 2; 3 ; 4; 5}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034087"/>
            <a:ext cx="116586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1" u="sng" dirty="0"/>
              <a:t>Cách 2: Nêu dấu hiệu đặc trưng cho các phần tử của tập hợp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/>
              <a:t>VD: P </a:t>
            </a:r>
            <a:r>
              <a:rPr lang="vi-VN" sz="2800"/>
              <a:t>= {n </a:t>
            </a:r>
            <a:r>
              <a:rPr lang="vi-VN" sz="2800" dirty="0"/>
              <a:t>| n là số tự nhiên nhỏ hơn 6}</a:t>
            </a:r>
          </a:p>
          <a:p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6045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I TÌM BÀI GIẢI CÂU ĐỐ VỀ TRUYỆN KIỀU CỦA TIẾN SỸ NGUYỄN HUY VIỆT - HỘI  KIỀU HỌC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9584"/>
            <a:ext cx="314171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004646" y="228601"/>
            <a:ext cx="9513277" cy="4941276"/>
          </a:xfrm>
          <a:prstGeom prst="cloudCallout">
            <a:avLst>
              <a:gd name="adj1" fmla="val -46479"/>
              <a:gd name="adj2" fmla="val 44217"/>
            </a:avLst>
          </a:prstGeom>
          <a:solidFill>
            <a:srgbClr val="C7E5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mô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hợp</a:t>
            </a:r>
            <a:r>
              <a:rPr lang="en-US" sz="2800" dirty="0">
                <a:solidFill>
                  <a:schemeClr val="tx1"/>
                </a:solidFill>
              </a:rPr>
              <a:t> L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từ</a:t>
            </a:r>
            <a:r>
              <a:rPr lang="en-US" sz="2800" dirty="0">
                <a:solidFill>
                  <a:schemeClr val="tx1"/>
                </a:solidFill>
              </a:rPr>
              <a:t> NHA TRANG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kê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tử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bạn</a:t>
            </a:r>
            <a:r>
              <a:rPr lang="en-US" sz="2800" dirty="0">
                <a:solidFill>
                  <a:schemeClr val="tx1"/>
                </a:solidFill>
              </a:rPr>
              <a:t> Nam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L </a:t>
            </a:r>
            <a:r>
              <a:rPr lang="en-US" sz="2800">
                <a:solidFill>
                  <a:schemeClr val="tx1"/>
                </a:solidFill>
              </a:rPr>
              <a:t>= {N</a:t>
            </a:r>
            <a:r>
              <a:rPr lang="en-US" sz="2800" dirty="0">
                <a:solidFill>
                  <a:schemeClr val="tx1"/>
                </a:solidFill>
              </a:rPr>
              <a:t>; H; A; T; R; A; N; G}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chemeClr val="tx1"/>
                </a:solidFill>
              </a:rPr>
              <a:t>Theo </a:t>
            </a:r>
            <a:r>
              <a:rPr lang="en-US" sz="2800" i="1" dirty="0" err="1">
                <a:solidFill>
                  <a:schemeClr val="tx1"/>
                </a:solidFill>
              </a:rPr>
              <a:t>em</a:t>
            </a:r>
            <a:r>
              <a:rPr lang="en-US" sz="2800" i="1" dirty="0">
                <a:solidFill>
                  <a:schemeClr val="tx1"/>
                </a:solidFill>
              </a:rPr>
              <a:t>, </a:t>
            </a:r>
            <a:r>
              <a:rPr lang="en-US" sz="2800" i="1" dirty="0" err="1">
                <a:solidFill>
                  <a:schemeClr val="tx1"/>
                </a:solidFill>
              </a:rPr>
              <a:t>bạn</a:t>
            </a:r>
            <a:r>
              <a:rPr lang="en-US" sz="2800" i="1" dirty="0">
                <a:solidFill>
                  <a:schemeClr val="tx1"/>
                </a:solidFill>
              </a:rPr>
              <a:t> Nam </a:t>
            </a:r>
            <a:r>
              <a:rPr lang="en-US" sz="2800" i="1" dirty="0" err="1">
                <a:solidFill>
                  <a:schemeClr val="tx1"/>
                </a:solidFill>
              </a:rPr>
              <a:t>viết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đúng</a:t>
            </a:r>
            <a:r>
              <a:rPr lang="en-US" sz="2800" i="1" dirty="0">
                <a:solidFill>
                  <a:schemeClr val="tx1"/>
                </a:solidFill>
              </a:rPr>
              <a:t> hay </a:t>
            </a:r>
            <a:r>
              <a:rPr lang="en-US" sz="2800" i="1" dirty="0" err="1">
                <a:solidFill>
                  <a:schemeClr val="tx1"/>
                </a:solidFill>
              </a:rPr>
              <a:t>sai</a:t>
            </a:r>
            <a:r>
              <a:rPr lang="en-US" sz="2800" i="1" dirty="0">
                <a:solidFill>
                  <a:schemeClr val="tx1"/>
                </a:solidFill>
              </a:rPr>
              <a:t>?</a:t>
            </a:r>
            <a:endParaRPr lang="vi-VN" sz="280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4313" y="1931850"/>
            <a:ext cx="10258075" cy="1824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ea typeface="Calibri" panose="020F0502020204030204" pitchFamily="34" charset="0"/>
              </a:rPr>
              <a:t>Bạn</a:t>
            </a:r>
            <a:r>
              <a:rPr lang="en-US" sz="4000" dirty="0">
                <a:ea typeface="Calibri" panose="020F0502020204030204" pitchFamily="34" charset="0"/>
              </a:rPr>
              <a:t> Nam </a:t>
            </a:r>
            <a:r>
              <a:rPr lang="en-US" sz="4000" dirty="0" err="1">
                <a:ea typeface="Calibri" panose="020F0502020204030204" pitchFamily="34" charset="0"/>
              </a:rPr>
              <a:t>viết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sai</a:t>
            </a:r>
            <a:r>
              <a:rPr lang="en-US" sz="4000" dirty="0"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ea typeface="Calibri" panose="020F0502020204030204" pitchFamily="34" charset="0"/>
              </a:rPr>
              <a:t>Vì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phần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tử</a:t>
            </a:r>
            <a:r>
              <a:rPr lang="en-US" sz="4000" dirty="0">
                <a:ea typeface="Calibri" panose="020F0502020204030204" pitchFamily="34" charset="0"/>
              </a:rPr>
              <a:t> A, </a:t>
            </a:r>
            <a:r>
              <a:rPr lang="en-US" sz="4000" dirty="0" err="1">
                <a:ea typeface="Calibri" panose="020F0502020204030204" pitchFamily="34" charset="0"/>
              </a:rPr>
              <a:t>phần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tử</a:t>
            </a:r>
            <a:r>
              <a:rPr lang="en-US" sz="4000" dirty="0">
                <a:ea typeface="Calibri" panose="020F0502020204030204" pitchFamily="34" charset="0"/>
              </a:rPr>
              <a:t> N </a:t>
            </a:r>
            <a:r>
              <a:rPr lang="en-US" sz="4000" dirty="0" err="1">
                <a:ea typeface="Calibri" panose="020F0502020204030204" pitchFamily="34" charset="0"/>
              </a:rPr>
              <a:t>đã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được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viết</a:t>
            </a:r>
            <a:r>
              <a:rPr lang="en-US" sz="4000" dirty="0">
                <a:ea typeface="Calibri" panose="020F0502020204030204" pitchFamily="34" charset="0"/>
              </a:rPr>
              <a:t> 2 </a:t>
            </a:r>
            <a:r>
              <a:rPr lang="en-US" sz="4000" dirty="0" err="1">
                <a:ea typeface="Calibri" panose="020F0502020204030204" pitchFamily="34" charset="0"/>
              </a:rPr>
              <a:t>lần</a:t>
            </a:r>
            <a:r>
              <a:rPr lang="en-US" sz="4000" dirty="0">
                <a:ea typeface="Calibri" panose="020F0502020204030204" pitchFamily="34" charset="0"/>
              </a:rPr>
              <a:t>.</a:t>
            </a:r>
            <a:endParaRPr lang="vi-VN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2480" y="81107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u="sng" dirty="0" err="1"/>
              <a:t>Trả</a:t>
            </a:r>
            <a:r>
              <a:rPr lang="en-US" i="1" u="sng" dirty="0"/>
              <a:t> </a:t>
            </a:r>
            <a:r>
              <a:rPr lang="en-US" i="1" u="sng" dirty="0" err="1"/>
              <a:t>lời</a:t>
            </a:r>
            <a:r>
              <a:rPr lang="en-US" i="1" u="sng" dirty="0"/>
              <a:t>: </a:t>
            </a:r>
            <a:endParaRPr lang="vi-VN" i="1" u="sng" dirty="0"/>
          </a:p>
        </p:txBody>
      </p:sp>
    </p:spTree>
    <p:extLst>
      <p:ext uri="{BB962C8B-B14F-4D97-AF65-F5344CB8AC3E}">
        <p14:creationId xmlns:p14="http://schemas.microsoft.com/office/powerpoint/2010/main" val="33782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98474"/>
                <a:ext cx="12192000" cy="62319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 i="1" u="sng" dirty="0" err="1">
                    <a:solidFill>
                      <a:schemeClr val="tx1"/>
                    </a:solidFill>
                  </a:rPr>
                  <a:t>Chú</a:t>
                </a:r>
                <a:r>
                  <a:rPr lang="en-US" sz="3200" b="1" i="1" u="sng" dirty="0">
                    <a:solidFill>
                      <a:schemeClr val="tx1"/>
                    </a:solidFill>
                  </a:rPr>
                  <a:t> ý: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1" dirty="0">
                    <a:solidFill>
                      <a:schemeClr val="tx1"/>
                    </a:solidFill>
                  </a:rPr>
                  <a:t>1.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là tập hợp số tự nhiên 0; 1; 2; 3;... Ta viết tập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như sau: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= {0</a:t>
                </a:r>
                <a:r>
                  <a:rPr lang="nl-NL" sz="3200" dirty="0">
                    <a:solidFill>
                      <a:schemeClr val="tx1"/>
                    </a:solidFill>
                  </a:rPr>
                  <a:t>; 1; 2; 3;...}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2</a:t>
                </a:r>
                <a:r>
                  <a:rPr lang="nl-NL" sz="3200" dirty="0">
                    <a:solidFill>
                      <a:schemeClr val="tx1"/>
                    </a:solidFill>
                  </a:rPr>
                  <a:t>. Viết 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có nghĩa n là một số tự nhiên.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3200" dirty="0">
                    <a:solidFill>
                      <a:schemeClr val="tx1"/>
                    </a:solidFill>
                  </a:rPr>
                  <a:t>Chẳng hạn tập P các số tự nhiên nhỏ hơn 6 có thể viết là: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P</a:t>
                </a:r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= {n </a:t>
                </a:r>
                <a:r>
                  <a:rPr lang="nl-NL" sz="3200" dirty="0">
                    <a:solidFill>
                      <a:schemeClr val="tx1"/>
                    </a:solidFill>
                  </a:rPr>
                  <a:t>| 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, n </a:t>
                </a:r>
                <a:r>
                  <a:rPr lang="nl-NL" sz="3200">
                    <a:solidFill>
                      <a:schemeClr val="tx1"/>
                    </a:solidFill>
                  </a:rPr>
                  <a:t>&lt; 6}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hoặc </a:t>
                </a:r>
                <a:r>
                  <a:rPr lang="nl-NL" sz="3200" b="1" dirty="0">
                    <a:solidFill>
                      <a:schemeClr val="tx1"/>
                    </a:solidFill>
                  </a:rPr>
                  <a:t>P</a:t>
                </a:r>
                <a:r>
                  <a:rPr lang="nl-NL" sz="3200" dirty="0">
                    <a:solidFill>
                      <a:schemeClr val="tx1"/>
                    </a:solidFill>
                  </a:rPr>
                  <a:t> = {n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, n &lt; 6}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3. </a:t>
                </a:r>
                <a:r>
                  <a:rPr lang="nl-NL" sz="3200" dirty="0">
                    <a:solidFill>
                      <a:schemeClr val="tx1"/>
                    </a:solidFill>
                  </a:rPr>
                  <a:t>Ta dùng kí hiệu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­­* để chỉ tập hợp các số tự nhiên khác 0:</a:t>
                </a:r>
                <a:endParaRPr lang="en-US" sz="3200" i="1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­­* = { 1; 2; 3; ...}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474"/>
                <a:ext cx="12192000" cy="6231988"/>
              </a:xfrm>
              <a:prstGeom prst="rect">
                <a:avLst/>
              </a:prstGeom>
              <a:blipFill>
                <a:blip r:embed="rId2"/>
                <a:stretch>
                  <a:fillRect l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5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orizontal Scroll 1"/>
              <p:cNvSpPr/>
              <p:nvPr/>
            </p:nvSpPr>
            <p:spPr>
              <a:xfrm>
                <a:off x="457201" y="140677"/>
                <a:ext cx="11342076" cy="5926016"/>
              </a:xfrm>
              <a:prstGeom prst="horizontalScroll">
                <a:avLst>
                  <a:gd name="adj" fmla="val 623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u="sng" dirty="0">
                    <a:solidFill>
                      <a:schemeClr val="tx1"/>
                    </a:solidFill>
                  </a:rPr>
                  <a:t>Luyện </a:t>
                </a:r>
                <a:r>
                  <a:rPr lang="en-US" sz="3600" b="1" u="sng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3600" b="1" u="sng" dirty="0">
                    <a:solidFill>
                      <a:schemeClr val="tx1"/>
                    </a:solidFill>
                  </a:rPr>
                  <a:t> 2: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hợp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sau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cách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liệt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kê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tử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chúng</a:t>
                </a:r>
                <a:r>
                  <a:rPr lang="en-US" sz="36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</a:rPr>
                  <a:t>A </a:t>
                </a:r>
                <a:r>
                  <a:rPr lang="en-US" sz="3600">
                    <a:solidFill>
                      <a:schemeClr val="tx1"/>
                    </a:solidFill>
                  </a:rPr>
                  <a:t>= {x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x &lt; 5}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</a:rPr>
                  <a:t>B </a:t>
                </a:r>
                <a:r>
                  <a:rPr lang="en-US" sz="3600">
                    <a:solidFill>
                      <a:schemeClr val="tx1"/>
                    </a:solidFill>
                  </a:rPr>
                  <a:t>= {x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x &lt; </a:t>
                </a:r>
                <a:r>
                  <a:rPr lang="en-US" sz="3600">
                    <a:solidFill>
                      <a:schemeClr val="tx1"/>
                    </a:solidFill>
                  </a:rPr>
                  <a:t>5}</a:t>
                </a:r>
                <a:endParaRPr lang="en-US" sz="3600" dirty="0">
                  <a:solidFill>
                    <a:schemeClr val="tx1"/>
                  </a:solidFill>
                </a:endParaRPr>
              </a:p>
              <a:p>
                <a:pPr algn="ctr"/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Horizontal Scrol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40677"/>
                <a:ext cx="11342076" cy="5926016"/>
              </a:xfrm>
              <a:prstGeom prst="horizontalScroll">
                <a:avLst>
                  <a:gd name="adj" fmla="val 6233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818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176" y="861648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/>
              <a:t>Giải</a:t>
            </a:r>
            <a:r>
              <a:rPr lang="en-US" sz="4400" b="1" u="sng" dirty="0"/>
              <a:t>:</a:t>
            </a:r>
            <a:endParaRPr lang="vi-VN" sz="4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2676" y="2268415"/>
                <a:ext cx="11002108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800" dirty="0"/>
                  <a:t>A </a:t>
                </a:r>
                <a:r>
                  <a:rPr lang="en-US" sz="4800"/>
                  <a:t>= {x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/>
                  <a:t> x &lt; 5} </a:t>
                </a:r>
                <a:r>
                  <a:rPr lang="en-US" sz="4800"/>
                  <a:t>= {0</a:t>
                </a:r>
                <a:r>
                  <a:rPr lang="en-US" sz="4800" dirty="0"/>
                  <a:t>; 1; 2; 3; 4}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4800" dirty="0"/>
                  <a:t>B </a:t>
                </a:r>
                <a:r>
                  <a:rPr lang="en-US" sz="4800"/>
                  <a:t>= {x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/>
                  <a:t> x &lt; 5} </a:t>
                </a:r>
                <a:r>
                  <a:rPr lang="en-US" sz="4800"/>
                  <a:t>= {1</a:t>
                </a:r>
                <a:r>
                  <a:rPr lang="en-US" sz="4800" dirty="0"/>
                  <a:t>; 2; 3; 4}</a:t>
                </a:r>
              </a:p>
              <a:p>
                <a:pPr>
                  <a:lnSpc>
                    <a:spcPct val="200000"/>
                  </a:lnSpc>
                </a:pPr>
                <a:endParaRPr lang="vi-VN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76" y="2268415"/>
                <a:ext cx="11002108" cy="4154984"/>
              </a:xfrm>
              <a:prstGeom prst="rect">
                <a:avLst/>
              </a:prstGeom>
              <a:blipFill>
                <a:blip r:embed="rId2"/>
                <a:stretch>
                  <a:fillRect l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553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53217" y="235633"/>
            <a:ext cx="11197883" cy="5700933"/>
            <a:chOff x="231534" y="296182"/>
            <a:chExt cx="11740072" cy="6342702"/>
          </a:xfrm>
        </p:grpSpPr>
        <p:grpSp>
          <p:nvGrpSpPr>
            <p:cNvPr id="23" name="Group 22"/>
            <p:cNvGrpSpPr/>
            <p:nvPr/>
          </p:nvGrpSpPr>
          <p:grpSpPr>
            <a:xfrm>
              <a:off x="231534" y="296182"/>
              <a:ext cx="11740072" cy="6342702"/>
              <a:chOff x="231534" y="296182"/>
              <a:chExt cx="11740072" cy="6342702"/>
            </a:xfrm>
          </p:grpSpPr>
          <p:sp>
            <p:nvSpPr>
              <p:cNvPr id="2" name="Horizontal Scroll 1"/>
              <p:cNvSpPr/>
              <p:nvPr/>
            </p:nvSpPr>
            <p:spPr>
              <a:xfrm>
                <a:off x="231534" y="296182"/>
                <a:ext cx="11740072" cy="6342702"/>
              </a:xfrm>
              <a:prstGeom prst="horizontalScroll">
                <a:avLst>
                  <a:gd name="adj" fmla="val 804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b="1" u="sng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477109" y="1055077"/>
                    <a:ext cx="10269414" cy="28623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b="1" u="sng" dirty="0"/>
                      <a:t>Luyện </a:t>
                    </a:r>
                    <a:r>
                      <a:rPr lang="en-US" sz="3600" b="1" u="sng" dirty="0" err="1"/>
                      <a:t>tập</a:t>
                    </a:r>
                    <a:r>
                      <a:rPr lang="en-US" sz="3600" b="1" u="sng" dirty="0"/>
                      <a:t> 3:</a:t>
                    </a:r>
                  </a:p>
                  <a:p>
                    <a:pPr algn="just"/>
                    <a:r>
                      <a:rPr lang="en-US" sz="3600" dirty="0" err="1"/>
                      <a:t>Gọi</a:t>
                    </a:r>
                    <a:r>
                      <a:rPr lang="en-US" sz="3600" dirty="0"/>
                      <a:t> M </a:t>
                    </a:r>
                    <a:r>
                      <a:rPr lang="en-US" sz="3600" dirty="0" err="1"/>
                      <a:t>là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tập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hợp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các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số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tự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nhiên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lớn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hơn</a:t>
                    </a:r>
                    <a:r>
                      <a:rPr lang="en-US" sz="3600" dirty="0"/>
                      <a:t> 6 </a:t>
                    </a:r>
                    <a:r>
                      <a:rPr lang="en-US" sz="3600" dirty="0" err="1"/>
                      <a:t>và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nhỏ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hơn</a:t>
                    </a:r>
                    <a:r>
                      <a:rPr lang="en-US" sz="3600" dirty="0"/>
                      <a:t> 10.</a:t>
                    </a:r>
                  </a:p>
                  <a:p>
                    <a:pPr marL="742950" indent="-742950" algn="just">
                      <a:buAutoNum type="alphaLcParenR"/>
                    </a:pPr>
                    <a:r>
                      <a:rPr lang="en-US" sz="3600" dirty="0" err="1"/>
                      <a:t>Thay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thế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dấu</a:t>
                    </a:r>
                    <a:r>
                      <a:rPr lang="en-US" sz="3600" dirty="0"/>
                      <a:t> “?” </a:t>
                    </a:r>
                    <a:r>
                      <a:rPr lang="en-US" sz="3600" dirty="0" err="1"/>
                      <a:t>bằng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dấu</a:t>
                    </a:r>
                    <a:r>
                      <a:rPr lang="en-US" sz="3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hoặc</a:t>
                    </a:r>
                    <a:r>
                      <a:rPr lang="en-US" sz="3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</m:oMath>
                    </a14:m>
                    <a:r>
                      <a:rPr lang="en-US" sz="3600" dirty="0"/>
                      <a:t> :</a:t>
                    </a:r>
                  </a:p>
                  <a:p>
                    <a:pPr algn="just"/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7109" y="1055077"/>
                    <a:ext cx="10269414" cy="286232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780" t="-3191" r="-178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6" name="Group 15"/>
              <p:cNvGrpSpPr/>
              <p:nvPr/>
            </p:nvGrpSpPr>
            <p:grpSpPr>
              <a:xfrm>
                <a:off x="1688124" y="3622431"/>
                <a:ext cx="1670540" cy="646331"/>
                <a:chOff x="1688124" y="3622431"/>
                <a:chExt cx="1670540" cy="646331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5       </a:t>
                  </a:r>
                  <a:endParaRPr lang="vi-VN" sz="3600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162909" y="3622431"/>
                  <a:ext cx="6682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?</a:t>
                  </a:r>
                  <a:endParaRPr lang="vi-VN" sz="36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4290647" y="3622430"/>
                <a:ext cx="1670540" cy="646331"/>
                <a:chOff x="1688124" y="3622431"/>
                <a:chExt cx="1670540" cy="646331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9       </a:t>
                  </a:r>
                  <a:endParaRPr lang="vi-VN" sz="36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162909" y="3622431"/>
                  <a:ext cx="6682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?</a:t>
                  </a:r>
                  <a:endParaRPr lang="vi-VN" sz="360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3683976" y="3622429"/>
                <a:ext cx="4220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;</a:t>
                </a:r>
                <a:endParaRPr lang="vi-VN" sz="3600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688124" y="4800600"/>
              <a:ext cx="8071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 </a:t>
              </a:r>
              <a:r>
                <a:rPr lang="en-US" sz="3600" dirty="0" err="1"/>
                <a:t>Mô</a:t>
              </a:r>
              <a:r>
                <a:rPr lang="en-US" sz="3600" dirty="0"/>
                <a:t> </a:t>
              </a:r>
              <a:r>
                <a:rPr lang="en-US" sz="3600" dirty="0" err="1"/>
                <a:t>tả</a:t>
              </a:r>
              <a:r>
                <a:rPr lang="en-US" sz="3600" dirty="0"/>
                <a:t> </a:t>
              </a:r>
              <a:r>
                <a:rPr lang="en-US" sz="3600" dirty="0" err="1"/>
                <a:t>tập</a:t>
              </a:r>
              <a:r>
                <a:rPr lang="en-US" sz="3600" dirty="0"/>
                <a:t> </a:t>
              </a:r>
              <a:r>
                <a:rPr lang="en-US" sz="3600" dirty="0" err="1"/>
                <a:t>hợp</a:t>
              </a:r>
              <a:r>
                <a:rPr lang="en-US" sz="3600" dirty="0"/>
                <a:t> M </a:t>
              </a:r>
              <a:r>
                <a:rPr lang="en-US" sz="3600" dirty="0" err="1"/>
                <a:t>bằng</a:t>
              </a:r>
              <a:r>
                <a:rPr lang="en-US" sz="3600" dirty="0"/>
                <a:t> </a:t>
              </a:r>
              <a:r>
                <a:rPr lang="en-US" sz="3600" dirty="0" err="1"/>
                <a:t>hai</a:t>
              </a:r>
              <a:r>
                <a:rPr lang="en-US" sz="3600" dirty="0"/>
                <a:t> </a:t>
              </a:r>
              <a:r>
                <a:rPr lang="en-US" sz="3600" dirty="0" err="1"/>
                <a:t>cách</a:t>
              </a:r>
              <a:r>
                <a:rPr lang="en-US" sz="3600" dirty="0"/>
                <a:t>.</a:t>
              </a:r>
              <a:endParaRPr lang="vi-VN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5584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176" y="861648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/>
              <a:t>Giải</a:t>
            </a:r>
            <a:r>
              <a:rPr lang="en-US" sz="4400" b="1" u="sng" dirty="0"/>
              <a:t>:</a:t>
            </a:r>
            <a:endParaRPr lang="vi-VN" sz="4400" b="1" u="sng" dirty="0"/>
          </a:p>
        </p:txBody>
      </p:sp>
      <p:grpSp>
        <p:nvGrpSpPr>
          <p:cNvPr id="21" name="Group 20"/>
          <p:cNvGrpSpPr/>
          <p:nvPr/>
        </p:nvGrpSpPr>
        <p:grpSpPr>
          <a:xfrm>
            <a:off x="1213339" y="2150218"/>
            <a:ext cx="8721970" cy="1779560"/>
            <a:chOff x="844062" y="2742030"/>
            <a:chExt cx="8721970" cy="1779560"/>
          </a:xfrm>
        </p:grpSpPr>
        <p:grpSp>
          <p:nvGrpSpPr>
            <p:cNvPr id="18" name="Group 17"/>
            <p:cNvGrpSpPr/>
            <p:nvPr/>
          </p:nvGrpSpPr>
          <p:grpSpPr>
            <a:xfrm>
              <a:off x="1743806" y="2901462"/>
              <a:ext cx="1702781" cy="1620128"/>
              <a:chOff x="1743806" y="2901462"/>
              <a:chExt cx="1702781" cy="162012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776047" y="2901462"/>
                <a:ext cx="1670540" cy="646331"/>
                <a:chOff x="1688124" y="3622431"/>
                <a:chExt cx="1670540" cy="646331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5       </a:t>
                  </a:r>
                  <a:endParaRPr lang="vi-VN" sz="3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</m:oMath>
                        </m:oMathPara>
                      </a14:m>
                      <a:endParaRPr lang="vi-VN" sz="3600" dirty="0"/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TextBox 6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743806" y="3875259"/>
                <a:ext cx="1670540" cy="646331"/>
                <a:chOff x="1688124" y="3622431"/>
                <a:chExt cx="1670540" cy="646331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9       </a:t>
                  </a:r>
                  <a:endParaRPr lang="vi-VN" sz="3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oMath>
                        </m:oMathPara>
                      </a14:m>
                      <a:endParaRPr lang="vi-VN" sz="3600" dirty="0"/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TextBox 11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844062" y="2742030"/>
              <a:ext cx="872197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a)</a:t>
              </a:r>
            </a:p>
            <a:p>
              <a:endParaRPr lang="en-US" sz="3600" dirty="0"/>
            </a:p>
            <a:p>
              <a:r>
                <a:rPr lang="en-US" sz="3600"/>
                <a:t> </a:t>
              </a:r>
              <a:endParaRPr lang="vi-VN" sz="3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13339" y="4257244"/>
                <a:ext cx="98825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b) </a:t>
                </a:r>
                <a:r>
                  <a:rPr lang="en-US" sz="3600" i="1" u="sng" dirty="0" err="1"/>
                  <a:t>Cách</a:t>
                </a:r>
                <a:r>
                  <a:rPr lang="en-US" sz="3600" i="1" u="sng" dirty="0"/>
                  <a:t> 1:</a:t>
                </a:r>
                <a:r>
                  <a:rPr lang="en-US" sz="3600" dirty="0"/>
                  <a:t>  M </a:t>
                </a:r>
                <a:r>
                  <a:rPr lang="en-US" sz="3600"/>
                  <a:t>= {x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/>
                  <a:t> 6 &lt; x &lt; 10} </a:t>
                </a:r>
                <a:r>
                  <a:rPr lang="en-US" sz="3600"/>
                  <a:t>= {7</a:t>
                </a:r>
                <a:r>
                  <a:rPr lang="en-US" sz="3600" dirty="0"/>
                  <a:t>; 8; 9}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    </a:t>
                </a:r>
                <a:r>
                  <a:rPr lang="en-US" sz="3600" i="1" u="sng" dirty="0" err="1"/>
                  <a:t>Cách</a:t>
                </a:r>
                <a:r>
                  <a:rPr lang="en-US" sz="3600" i="1" u="sng" dirty="0"/>
                  <a:t> 2:</a:t>
                </a:r>
                <a:r>
                  <a:rPr lang="en-US" sz="3600" dirty="0"/>
                  <a:t>  M </a:t>
                </a:r>
                <a:r>
                  <a:rPr lang="en-US" sz="3600"/>
                  <a:t>= {7</a:t>
                </a:r>
                <a:r>
                  <a:rPr lang="en-US" sz="3600" dirty="0"/>
                  <a:t>; 8; 9}</a:t>
                </a:r>
              </a:p>
              <a:p>
                <a:endParaRPr lang="vi-VN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39" y="4257244"/>
                <a:ext cx="9882553" cy="2308324"/>
              </a:xfrm>
              <a:prstGeom prst="rect">
                <a:avLst/>
              </a:prstGeom>
              <a:blipFill>
                <a:blip r:embed="rId4"/>
                <a:stretch>
                  <a:fillRect l="-1851" t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07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0037" y="2319252"/>
            <a:ext cx="9152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CHƯƠNG I: SỐ TỰ NHIÊN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4387" y="3452152"/>
            <a:ext cx="49072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BÀI 1: TẬP HỢP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Introduction to Sets and Subsets - Smar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20868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3/37/Example_of_a_set.svg/220px-Example_of_a_se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" y="0"/>
            <a:ext cx="2095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58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Luyện</a:t>
            </a:r>
            <a:r>
              <a:rPr lang="en-US" sz="4800" b="1" dirty="0"/>
              <a:t> </a:t>
            </a:r>
            <a:r>
              <a:rPr lang="en-US" sz="4800" b="1" dirty="0" err="1"/>
              <a:t>tập</a:t>
            </a:r>
            <a:endParaRPr lang="vi-VN" sz="4800" b="1" dirty="0"/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687615" y="724390"/>
            <a:ext cx="10816771" cy="563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2349728" y="1216862"/>
            <a:ext cx="7810500" cy="18669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Trò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chơi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trắc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nghiệm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71" y="2873481"/>
            <a:ext cx="5893029" cy="396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19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89" y="323725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(1; 2; 3; 4)</a:t>
            </a:r>
            <a:endParaRPr lang="vi-VN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89" y="466514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1; 2; 3; 4</a:t>
            </a:r>
            <a:endParaRPr lang="vi-VN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311880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507585" y="4621248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548452" y="4634200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507585" y="3295333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4156059" y="786565"/>
            <a:ext cx="6026727" cy="181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1: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hợp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đây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đúng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sz="37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60"/>
            <a:ext cx="3147627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[1; 2; 3; 4]</a:t>
            </a:r>
            <a:r>
              <a:rPr lang="en-US" sz="32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endParaRPr lang="vi-VN" sz="3200" kern="0" dirty="0">
              <a:solidFill>
                <a:prstClr val="black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9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{1; 2; 3; 4}</a:t>
            </a: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0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3403387" y="4679174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15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 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1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∉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B </a:t>
                </a:r>
              </a:p>
            </p:txBody>
          </p:sp>
        </mc:Choice>
        <mc:Fallback xmlns="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4679174"/>
                <a:ext cx="3147627" cy="74814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15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 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5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</a:t>
                </a:r>
                <a:r>
                  <a:rPr lang="en-US" sz="3200" kern="0" dirty="0">
                    <a:solidFill>
                      <a:prstClr val="white"/>
                    </a:solidFill>
                    <a:latin typeface="Calibri" panose="020F0502020204030204"/>
                    <a:sym typeface="Arial"/>
                  </a:rPr>
                  <a:t> </a:t>
                </a: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 </a:t>
                </a:r>
              </a:p>
            </p:txBody>
          </p:sp>
        </mc:Choice>
        <mc:Fallback xmlns="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349922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507585" y="4659290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507584" y="3285908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00465" y="4720454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57205" y="725187"/>
            <a:ext cx="68803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2: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Cho B = {2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; 3; 4; 5}.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sai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?</a:t>
            </a:r>
            <a:endParaRPr lang="en-US" sz="3733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 </a:t>
                </a:r>
                <a:r>
                  <a:rPr lang="en-US" sz="3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lang="vi-VN" sz="3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8349789" y="3300360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6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 </a:t>
                </a:r>
                <a:r>
                  <a:rPr lang="en-US" sz="3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</a:t>
                </a:r>
                <a:endPara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3300360"/>
                <a:ext cx="3147627" cy="74814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479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3387" y="4679174"/>
            <a:ext cx="3673400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H; I; N} 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</a:t>
            </a:r>
            <a:r>
              <a:rPr lang="en-US" sz="32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477011" y="3285594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 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C; S; I; N}  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285594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55252" y="3240291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455252" y="4584972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00465" y="4656126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57205" y="725187"/>
            <a:ext cx="68803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3: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P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chữ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cái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nhau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cụm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“HOC SINH”</a:t>
            </a:r>
            <a:endParaRPr lang="en-US" sz="3733" i="1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6" y="3300360"/>
            <a:ext cx="367340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S; I; N; H} </a:t>
            </a:r>
            <a:endParaRPr lang="vi-VN" sz="24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8477011" y="4576830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S; I; N}   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7562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3387" y="4679174"/>
            <a:ext cx="3911813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vi-VN" sz="1867" kern="0" dirty="0">
                <a:solidFill>
                  <a:prstClr val="black"/>
                </a:solidFill>
                <a:latin typeface="Arial" panose="020B0604020202020204" pitchFamily="34" charset="0"/>
                <a:sym typeface="Arial"/>
              </a:rPr>
              <a:t> 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8; 9; 10}      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477011" y="3285594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  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{5; 6; 7; 8; 9} </a:t>
            </a:r>
            <a:r>
              <a:rPr lang="en-US" sz="2400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7492727" y="4630981"/>
            <a:ext cx="700066" cy="6518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92728" y="3262391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508851" y="3230426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37941" y="4678226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713018" y="831273"/>
            <a:ext cx="711416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4: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Viết tập hợp A các số tự nhiên lớn hơn 5 và nhỏ hơn 10.</a:t>
            </a:r>
            <a:endParaRPr lang="en-US" sz="6400" i="1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8418526" y="4662940"/>
            <a:ext cx="367340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  </a:t>
            </a:r>
            <a:r>
              <a:rPr lang="vi-VN" sz="1867" kern="0" dirty="0">
                <a:solidFill>
                  <a:prstClr val="black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8}    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endParaRPr lang="vi-VN" sz="2667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380869" y="3285594"/>
            <a:ext cx="3934331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8; 9}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 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296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842281" y="4707666"/>
            <a:ext cx="4208346" cy="73191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buClr>
                <a:srgbClr val="000000"/>
              </a:buClr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sym typeface="Arial"/>
              </a:rPr>
              <a:t> 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 | 16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20}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/>
              </a:rPr>
              <a:t> 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27243" y="3288408"/>
            <a:ext cx="3644361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buClr>
                <a:srgbClr val="000000"/>
              </a:buCl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{x |15 &lt; x &lt; 19}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7473993" y="4695527"/>
            <a:ext cx="718800" cy="58727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73994" y="3329501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951529" y="3326028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980619" y="4773828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38940" y="733116"/>
            <a:ext cx="7295760" cy="17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 5: 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= {16; 17; 18; 19}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trưng.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8327244" y="4648622"/>
            <a:ext cx="364436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 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 | 15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≤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20}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842281" y="3314086"/>
            <a:ext cx="420834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 | 15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20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0344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1686560" y="1076850"/>
            <a:ext cx="8107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defRPr/>
            </a:pPr>
            <a:r>
              <a:rPr lang="vi-VN" sz="6000">
                <a:solidFill>
                  <a:srgbClr val="FF0000"/>
                </a:solidFill>
                <a:latin typeface="Arial" panose="020B0604020202020204" pitchFamily="34" charset="0"/>
                <a:cs typeface="Arial"/>
                <a:sym typeface="Arial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2032000" y="2461847"/>
            <a:ext cx="9444653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lnSpc>
                <a:spcPct val="150000"/>
              </a:lnSpc>
              <a:defRPr/>
            </a:pPr>
            <a:r>
              <a:rPr lang="vi-VN" sz="3200" b="1" i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Có đủ bộ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word và powerpoint </a:t>
            </a:r>
            <a:r>
              <a:rPr lang="en-US" sz="3200" b="1" i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đồng bộ nội dung </a:t>
            </a:r>
            <a:r>
              <a:rPr lang="vi-VN" sz="3200" b="1" i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tất cả các bài môn: </a:t>
            </a:r>
            <a:r>
              <a:rPr lang="en-US" sz="3200" b="1" i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Toán 6 Kết nối tri thức</a:t>
            </a:r>
          </a:p>
          <a:p>
            <a:pPr defTabSz="914354">
              <a:lnSpc>
                <a:spcPct val="150000"/>
              </a:lnSpc>
              <a:defRPr/>
            </a:pPr>
            <a:r>
              <a:rPr lang="en-US" sz="3200" b="1" i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LH 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Zalo 0969 325 896</a:t>
            </a:r>
            <a:endParaRPr lang="vi-VN" sz="3200" b="1" i="1">
              <a:solidFill>
                <a:srgbClr val="FF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8A9691-46E0-5286-3420-DB248F074678}"/>
              </a:ext>
            </a:extLst>
          </p:cNvPr>
          <p:cNvSpPr txBox="1"/>
          <p:nvPr/>
        </p:nvSpPr>
        <p:spPr>
          <a:xfrm>
            <a:off x="1896575" y="5194432"/>
            <a:ext cx="97155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200">
                <a:solidFill>
                  <a:prstClr val="black"/>
                </a:solidFill>
                <a:latin typeface="Calibri"/>
                <a:cs typeface="Arial"/>
                <a:sym typeface="Arial"/>
                <a:hlinkClick r:id="rId2"/>
              </a:rPr>
              <a:t>https://tailieugiaovien.edu.vn/subject_lesson/toan-6/</a:t>
            </a:r>
            <a:endParaRPr lang="en-US" sz="3200">
              <a:solidFill>
                <a:prstClr val="black"/>
              </a:solidFill>
              <a:latin typeface="Calibri"/>
              <a:cs typeface="Arial"/>
              <a:sym typeface="Arial"/>
            </a:endParaRPr>
          </a:p>
          <a:p>
            <a:pPr defTabSz="914377"/>
            <a:endParaRPr lang="en-US" sz="320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3541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8BE4A-693B-AE26-8B54-2C6F2983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52" y="0"/>
            <a:ext cx="11071296" cy="66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26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Củng</a:t>
            </a:r>
            <a:r>
              <a:rPr lang="en-US" sz="4800" b="1" dirty="0"/>
              <a:t> </a:t>
            </a:r>
            <a:r>
              <a:rPr lang="en-US" sz="4800" b="1" dirty="0" err="1"/>
              <a:t>cố</a:t>
            </a:r>
            <a:endParaRPr lang="vi-VN" sz="4800" b="1" dirty="0"/>
          </a:p>
        </p:txBody>
      </p:sp>
      <p:sp>
        <p:nvSpPr>
          <p:cNvPr id="3" name="Oval 2"/>
          <p:cNvSpPr/>
          <p:nvPr/>
        </p:nvSpPr>
        <p:spPr>
          <a:xfrm>
            <a:off x="295836" y="2106706"/>
            <a:ext cx="3998259" cy="242943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TẬP  HỢP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7554" y="1281556"/>
            <a:ext cx="4138960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/>
              <a:t>Tập hợp và phần tử của tập hợp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177553" y="4536140"/>
            <a:ext cx="413896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/>
              <a:t>Mô tả một tập hợp</a:t>
            </a:r>
            <a:endParaRPr lang="en-US" sz="3200" dirty="0"/>
          </a:p>
        </p:txBody>
      </p:sp>
      <p:sp>
        <p:nvSpPr>
          <p:cNvPr id="17" name="Bent Arrow 16"/>
          <p:cNvSpPr/>
          <p:nvPr/>
        </p:nvSpPr>
        <p:spPr>
          <a:xfrm>
            <a:off x="2456328" y="1720801"/>
            <a:ext cx="1721225" cy="385905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flipV="1">
            <a:off x="2456329" y="4536141"/>
            <a:ext cx="1721224" cy="385905"/>
          </a:xfrm>
          <a:prstGeom prst="bentArrow">
            <a:avLst>
              <a:gd name="adj1" fmla="val 27323"/>
              <a:gd name="adj2" fmla="val 26042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898777" y="3619500"/>
            <a:ext cx="915767" cy="91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814545" y="3306708"/>
            <a:ext cx="468219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/>
              <a:t>Liệt kê các phần tử của </a:t>
            </a:r>
            <a:r>
              <a:rPr lang="vi-VN" sz="2800" b="1" i="1"/>
              <a:t>tập hợp</a:t>
            </a:r>
            <a:r>
              <a:rPr lang="en-GB" sz="2800" b="1" i="1"/>
              <a:t>.</a:t>
            </a:r>
            <a:endParaRPr lang="vi-VN" sz="2800" dirty="0"/>
          </a:p>
        </p:txBody>
      </p:sp>
      <p:cxnSp>
        <p:nvCxnSpPr>
          <p:cNvPr id="34" name="Straight Arrow Connector 33"/>
          <p:cNvCxnSpPr>
            <a:endCxn id="37" idx="1"/>
          </p:cNvCxnSpPr>
          <p:nvPr/>
        </p:nvCxnSpPr>
        <p:spPr>
          <a:xfrm>
            <a:off x="5900029" y="5131984"/>
            <a:ext cx="915768" cy="82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15797" y="5484074"/>
            <a:ext cx="50292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/>
              <a:t>Nêu dấu hiệu đặc trưng cho các phần tử của tập hợp</a:t>
            </a:r>
            <a:r>
              <a:rPr lang="en-US" sz="2800" b="1" i="1" dirty="0"/>
              <a:t>.</a:t>
            </a:r>
            <a:endParaRPr lang="vi-VN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26" y="0"/>
            <a:ext cx="32289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7" grpId="0" animBg="1"/>
      <p:bldP spid="20" grpId="0" animBg="1"/>
      <p:bldP spid="31" grpId="0" animBg="1"/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Vận</a:t>
            </a:r>
            <a:r>
              <a:rPr lang="en-US" sz="4800" b="1" dirty="0"/>
              <a:t> </a:t>
            </a:r>
            <a:r>
              <a:rPr lang="en-US" sz="4800" b="1" dirty="0" err="1"/>
              <a:t>dụng</a:t>
            </a:r>
            <a:endParaRPr lang="vi-VN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156" y="1327467"/>
            <a:ext cx="66449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ở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8 </a:t>
            </a:r>
            <a:r>
              <a:rPr lang="en-US" sz="2800" dirty="0" err="1"/>
              <a:t>thiên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quay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Kim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Trái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, </a:t>
            </a:r>
            <a:r>
              <a:rPr lang="en-US" sz="2800" dirty="0" err="1"/>
              <a:t>Hỏa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Mộc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Thổ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Thiên</a:t>
            </a:r>
            <a:r>
              <a:rPr lang="en-US" sz="2800" dirty="0"/>
              <a:t> </a:t>
            </a:r>
            <a:r>
              <a:rPr lang="en-US" sz="2800" dirty="0" err="1"/>
              <a:t>Vương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vương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/>
              <a:t>Gọi</a:t>
            </a:r>
            <a:r>
              <a:rPr lang="en-US" sz="2800" dirty="0"/>
              <a:t> S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.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S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liệt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S.</a:t>
            </a:r>
            <a:endParaRPr lang="vi-V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71" y="2038144"/>
            <a:ext cx="5271417" cy="26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3" y="87775"/>
            <a:ext cx="2781884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59465" y="3159686"/>
            <a:ext cx="417861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Tập hợp gồm các bông hồng trong lọ hoa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91" y="3978463"/>
            <a:ext cx="3724275" cy="194881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51803" y="6140519"/>
            <a:ext cx="68374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Tập hợp gồm các </a:t>
            </a:r>
            <a:r>
              <a:rPr lang="en-US" sz="2800" dirty="0"/>
              <a:t>con </a:t>
            </a:r>
            <a:r>
              <a:rPr lang="vi-VN" sz="2800" dirty="0"/>
              <a:t>cá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bể</a:t>
            </a:r>
            <a:endParaRPr lang="vi-VN" sz="2800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91" y="87775"/>
            <a:ext cx="4369725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004558" y="3113520"/>
            <a:ext cx="6090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Tập hợp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6A2</a:t>
            </a:r>
            <a:endParaRPr lang="vi-VN" sz="2800" dirty="0"/>
          </a:p>
        </p:txBody>
      </p:sp>
      <p:pic>
        <p:nvPicPr>
          <p:cNvPr id="3076" name="Picture 4" descr="5 gợi ý trả lời câu hỏi “Bạn mong muốn gì ở công ty?” - VNReview Tin mới  nhấ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98" y="2967573"/>
            <a:ext cx="4016271" cy="3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761405" y="371397"/>
            <a:ext cx="7774103" cy="2481767"/>
          </a:xfrm>
          <a:prstGeom prst="cloudCallout">
            <a:avLst>
              <a:gd name="adj1" fmla="val -50992"/>
              <a:gd name="adj2" fmla="val 7100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Tập</a:t>
            </a:r>
            <a:r>
              <a:rPr lang="en-US" sz="5400" b="1" dirty="0"/>
              <a:t> </a:t>
            </a:r>
            <a:r>
              <a:rPr lang="en-US" sz="5400" b="1" dirty="0" err="1"/>
              <a:t>hợp</a:t>
            </a:r>
            <a:r>
              <a:rPr lang="en-US" sz="5400" b="1" dirty="0"/>
              <a:t> </a:t>
            </a:r>
            <a:r>
              <a:rPr lang="en-US" sz="5400" b="1" dirty="0" err="1"/>
              <a:t>là</a:t>
            </a:r>
            <a:r>
              <a:rPr lang="en-US" sz="5400" b="1" dirty="0"/>
              <a:t> </a:t>
            </a:r>
            <a:r>
              <a:rPr lang="en-US" sz="5400" b="1" dirty="0" err="1"/>
              <a:t>gì</a:t>
            </a:r>
            <a:r>
              <a:rPr lang="en-US" sz="5400" b="1" dirty="0"/>
              <a:t>?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12769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27" y="194027"/>
            <a:ext cx="6961632" cy="354757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71150" y="3985647"/>
            <a:ext cx="3080273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u="sng" dirty="0" err="1"/>
              <a:t>Trả</a:t>
            </a:r>
            <a:r>
              <a:rPr lang="en-US" sz="3600" i="1" u="sng" dirty="0"/>
              <a:t> </a:t>
            </a:r>
            <a:r>
              <a:rPr lang="en-US" sz="3600" i="1" u="sng" dirty="0" err="1"/>
              <a:t>lời</a:t>
            </a:r>
            <a:r>
              <a:rPr lang="en-US" sz="3600" i="1" u="sng" dirty="0"/>
              <a:t>: </a:t>
            </a:r>
            <a:endParaRPr lang="vi-VN" sz="3600" i="1" u="sng" dirty="0"/>
          </a:p>
        </p:txBody>
      </p:sp>
      <p:sp>
        <p:nvSpPr>
          <p:cNvPr id="4" name="Rectangle 3"/>
          <p:cNvSpPr/>
          <p:nvPr/>
        </p:nvSpPr>
        <p:spPr>
          <a:xfrm>
            <a:off x="1171150" y="5047274"/>
            <a:ext cx="993612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/>
              <a:t>S  =  {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Trời</a:t>
            </a:r>
            <a:r>
              <a:rPr lang="en-US" sz="3200" dirty="0"/>
              <a:t>; </a:t>
            </a:r>
            <a:r>
              <a:rPr lang="en-US" sz="3200" dirty="0" err="1"/>
              <a:t>Thủy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Kim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Trái</a:t>
            </a:r>
            <a:r>
              <a:rPr lang="en-US" sz="3200" dirty="0"/>
              <a:t> </a:t>
            </a:r>
            <a:r>
              <a:rPr lang="en-US" sz="3200" dirty="0" err="1"/>
              <a:t>Đất</a:t>
            </a:r>
            <a:r>
              <a:rPr lang="en-US" sz="3200" dirty="0"/>
              <a:t>; </a:t>
            </a:r>
            <a:r>
              <a:rPr lang="en-US" sz="3200" dirty="0" err="1"/>
              <a:t>Hỏa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Mộc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Thổ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Vương</a:t>
            </a:r>
            <a:r>
              <a:rPr lang="en-US" sz="3200" dirty="0"/>
              <a:t>; </a:t>
            </a:r>
            <a:r>
              <a:rPr lang="en-US" sz="3200" dirty="0" err="1"/>
              <a:t>Hải</a:t>
            </a:r>
            <a:r>
              <a:rPr lang="en-US" sz="3200" dirty="0"/>
              <a:t> </a:t>
            </a:r>
            <a:r>
              <a:rPr lang="en-US" sz="3200" dirty="0" err="1"/>
              <a:t>vương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}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22039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" y="0"/>
            <a:ext cx="628425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Hướng</a:t>
            </a:r>
            <a:r>
              <a:rPr lang="en-US" sz="4800" b="1" dirty="0"/>
              <a:t> </a:t>
            </a:r>
            <a:r>
              <a:rPr lang="en-US" sz="4800" b="1" dirty="0" err="1"/>
              <a:t>dẫn</a:t>
            </a:r>
            <a:r>
              <a:rPr lang="en-US" sz="4800" b="1" dirty="0"/>
              <a:t> </a:t>
            </a:r>
            <a:r>
              <a:rPr lang="en-US" sz="4800" b="1" dirty="0" err="1"/>
              <a:t>về</a:t>
            </a:r>
            <a:r>
              <a:rPr lang="en-US" sz="4800" b="1" dirty="0"/>
              <a:t> </a:t>
            </a:r>
            <a:r>
              <a:rPr lang="en-US" sz="4800" b="1" dirty="0" err="1"/>
              <a:t>nhà</a:t>
            </a:r>
            <a:endParaRPr lang="vi-VN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5009717"/>
            <a:ext cx="2619375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3023" y="2020985"/>
            <a:ext cx="98622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/>
              <a:t>- Tự lấy được hai ví dụ về tập hợp và chỉ ra phần tử của tập hợp; Hiểu và ghi nhớ hai cách viết một tập hợp. 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pt-BR" sz="2800" dirty="0"/>
              <a:t> - Hoàn thành các bài tập: </a:t>
            </a:r>
            <a:r>
              <a:rPr lang="pt-BR" sz="2800" b="1" dirty="0"/>
              <a:t>1.1; 1.2; 1.3 và 1.4 </a:t>
            </a:r>
            <a:r>
              <a:rPr lang="pt-BR" sz="2800" dirty="0"/>
              <a:t>-SGK-</a:t>
            </a:r>
            <a:r>
              <a:rPr lang="en-US" sz="2800" dirty="0"/>
              <a:t>tr7, tr8.</a:t>
            </a:r>
          </a:p>
          <a:p>
            <a:pPr algn="just">
              <a:lnSpc>
                <a:spcPct val="150000"/>
              </a:lnSpc>
            </a:pPr>
            <a:r>
              <a:rPr lang="pt-BR" sz="2800" dirty="0"/>
              <a:t> </a:t>
            </a:r>
            <a:r>
              <a:rPr lang="en-US" sz="2800" dirty="0"/>
              <a:t>-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“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ghi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err="1"/>
              <a:t>nhiên</a:t>
            </a:r>
            <a:r>
              <a:rPr lang="en-US" sz="280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69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2865" y="1864009"/>
            <a:ext cx="75605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THANK YOU !</a:t>
            </a:r>
          </a:p>
        </p:txBody>
      </p:sp>
      <p:pic>
        <p:nvPicPr>
          <p:cNvPr id="1026" name="Picture 2" descr="Làm Thế Nào Để Nghe Giảng Hiệu Quả? - Y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2015" cy="186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937" y="0"/>
            <a:ext cx="1643063" cy="20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6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9968" y="2766894"/>
            <a:ext cx="9503509" cy="118440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724434" y="2380464"/>
            <a:ext cx="7274527" cy="1174939"/>
          </a:xfrm>
          <a:custGeom>
            <a:avLst/>
            <a:gdLst>
              <a:gd name="connsiteX0" fmla="*/ 0 w 7274527"/>
              <a:gd name="connsiteY0" fmla="*/ 195827 h 1174939"/>
              <a:gd name="connsiteX1" fmla="*/ 195827 w 7274527"/>
              <a:gd name="connsiteY1" fmla="*/ 0 h 1174939"/>
              <a:gd name="connsiteX2" fmla="*/ 7078700 w 7274527"/>
              <a:gd name="connsiteY2" fmla="*/ 0 h 1174939"/>
              <a:gd name="connsiteX3" fmla="*/ 7274527 w 7274527"/>
              <a:gd name="connsiteY3" fmla="*/ 195827 h 1174939"/>
              <a:gd name="connsiteX4" fmla="*/ 7274527 w 7274527"/>
              <a:gd name="connsiteY4" fmla="*/ 979112 h 1174939"/>
              <a:gd name="connsiteX5" fmla="*/ 7078700 w 7274527"/>
              <a:gd name="connsiteY5" fmla="*/ 1174939 h 1174939"/>
              <a:gd name="connsiteX6" fmla="*/ 195827 w 7274527"/>
              <a:gd name="connsiteY6" fmla="*/ 1174939 h 1174939"/>
              <a:gd name="connsiteX7" fmla="*/ 0 w 7274527"/>
              <a:gd name="connsiteY7" fmla="*/ 979112 h 1174939"/>
              <a:gd name="connsiteX8" fmla="*/ 0 w 7274527"/>
              <a:gd name="connsiteY8" fmla="*/ 195827 h 117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4527" h="1174939">
                <a:moveTo>
                  <a:pt x="0" y="195827"/>
                </a:moveTo>
                <a:cubicBezTo>
                  <a:pt x="0" y="87675"/>
                  <a:pt x="87675" y="0"/>
                  <a:pt x="195827" y="0"/>
                </a:cubicBezTo>
                <a:lnTo>
                  <a:pt x="7078700" y="0"/>
                </a:lnTo>
                <a:cubicBezTo>
                  <a:pt x="7186852" y="0"/>
                  <a:pt x="7274527" y="87675"/>
                  <a:pt x="7274527" y="195827"/>
                </a:cubicBezTo>
                <a:lnTo>
                  <a:pt x="7274527" y="979112"/>
                </a:lnTo>
                <a:cubicBezTo>
                  <a:pt x="7274527" y="1087264"/>
                  <a:pt x="7186852" y="1174939"/>
                  <a:pt x="7078700" y="1174939"/>
                </a:cubicBezTo>
                <a:lnTo>
                  <a:pt x="195827" y="1174939"/>
                </a:lnTo>
                <a:cubicBezTo>
                  <a:pt x="87675" y="1174939"/>
                  <a:pt x="0" y="1087264"/>
                  <a:pt x="0" y="979112"/>
                </a:cubicBezTo>
                <a:lnTo>
                  <a:pt x="0" y="195827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8803" tIns="57356" rIns="308803" bIns="57356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b="1" kern="1200" dirty="0"/>
              <a:t>1. Tập hợp và phần tử của tập hợp </a:t>
            </a:r>
            <a:endParaRPr lang="en-US" sz="40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609968" y="4810975"/>
            <a:ext cx="9503509" cy="118440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767010" y="4198823"/>
            <a:ext cx="7189442" cy="1299601"/>
          </a:xfrm>
          <a:custGeom>
            <a:avLst/>
            <a:gdLst>
              <a:gd name="connsiteX0" fmla="*/ 0 w 7189442"/>
              <a:gd name="connsiteY0" fmla="*/ 216604 h 1299601"/>
              <a:gd name="connsiteX1" fmla="*/ 216604 w 7189442"/>
              <a:gd name="connsiteY1" fmla="*/ 0 h 1299601"/>
              <a:gd name="connsiteX2" fmla="*/ 6972838 w 7189442"/>
              <a:gd name="connsiteY2" fmla="*/ 0 h 1299601"/>
              <a:gd name="connsiteX3" fmla="*/ 7189442 w 7189442"/>
              <a:gd name="connsiteY3" fmla="*/ 216604 h 1299601"/>
              <a:gd name="connsiteX4" fmla="*/ 7189442 w 7189442"/>
              <a:gd name="connsiteY4" fmla="*/ 1082997 h 1299601"/>
              <a:gd name="connsiteX5" fmla="*/ 6972838 w 7189442"/>
              <a:gd name="connsiteY5" fmla="*/ 1299601 h 1299601"/>
              <a:gd name="connsiteX6" fmla="*/ 216604 w 7189442"/>
              <a:gd name="connsiteY6" fmla="*/ 1299601 h 1299601"/>
              <a:gd name="connsiteX7" fmla="*/ 0 w 7189442"/>
              <a:gd name="connsiteY7" fmla="*/ 1082997 h 1299601"/>
              <a:gd name="connsiteX8" fmla="*/ 0 w 7189442"/>
              <a:gd name="connsiteY8" fmla="*/ 216604 h 12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9442" h="1299601">
                <a:moveTo>
                  <a:pt x="0" y="216604"/>
                </a:moveTo>
                <a:cubicBezTo>
                  <a:pt x="0" y="96977"/>
                  <a:pt x="96977" y="0"/>
                  <a:pt x="216604" y="0"/>
                </a:cubicBezTo>
                <a:lnTo>
                  <a:pt x="6972838" y="0"/>
                </a:lnTo>
                <a:cubicBezTo>
                  <a:pt x="7092465" y="0"/>
                  <a:pt x="7189442" y="96977"/>
                  <a:pt x="7189442" y="216604"/>
                </a:cubicBezTo>
                <a:lnTo>
                  <a:pt x="7189442" y="1082997"/>
                </a:lnTo>
                <a:cubicBezTo>
                  <a:pt x="7189442" y="1202624"/>
                  <a:pt x="7092465" y="1299601"/>
                  <a:pt x="6972838" y="1299601"/>
                </a:cubicBezTo>
                <a:lnTo>
                  <a:pt x="216604" y="1299601"/>
                </a:lnTo>
                <a:cubicBezTo>
                  <a:pt x="96977" y="1299601"/>
                  <a:pt x="0" y="1202624"/>
                  <a:pt x="0" y="1082997"/>
                </a:cubicBezTo>
                <a:lnTo>
                  <a:pt x="0" y="216604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888" tIns="63441" rIns="314888" bIns="63441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b="1" kern="1200" dirty="0"/>
              <a:t>2. Mô tả một tập hợp</a:t>
            </a:r>
            <a:endParaRPr lang="en-US" sz="4000" kern="1200" dirty="0"/>
          </a:p>
        </p:txBody>
      </p:sp>
      <p:sp>
        <p:nvSpPr>
          <p:cNvPr id="4" name="Up Ribbon 3"/>
          <p:cNvSpPr/>
          <p:nvPr/>
        </p:nvSpPr>
        <p:spPr>
          <a:xfrm>
            <a:off x="1143975" y="474784"/>
            <a:ext cx="10435494" cy="984739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NộI</a:t>
            </a:r>
            <a:r>
              <a:rPr lang="en-US" sz="4000" b="1" dirty="0">
                <a:solidFill>
                  <a:schemeClr val="tx1"/>
                </a:solidFill>
              </a:rPr>
              <a:t> dung </a:t>
            </a:r>
            <a:r>
              <a:rPr lang="en-US" sz="4000" b="1" dirty="0" err="1">
                <a:solidFill>
                  <a:schemeClr val="tx1"/>
                </a:solidFill>
              </a:rPr>
              <a:t>bài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học</a:t>
            </a:r>
            <a:endParaRPr lang="vi-VN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1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869" y="1043566"/>
            <a:ext cx="851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1. Tập hợp và phần tử của tập hợp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777454" y="1815451"/>
            <a:ext cx="4907042" cy="2419244"/>
            <a:chOff x="6777454" y="1815451"/>
            <a:chExt cx="4907042" cy="2419244"/>
          </a:xfrm>
        </p:grpSpPr>
        <p:sp>
          <p:nvSpPr>
            <p:cNvPr id="5" name="Oval 4"/>
            <p:cNvSpPr/>
            <p:nvPr/>
          </p:nvSpPr>
          <p:spPr>
            <a:xfrm>
              <a:off x="7935188" y="2447459"/>
              <a:ext cx="3632661" cy="17872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chemeClr val="bg2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911243" y="3183775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9679103" y="2861390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8846765" y="3822682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1021395" y="3377204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0880719" y="2304542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77454" y="3018692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M</a:t>
              </a:r>
            </a:p>
          </p:txBody>
        </p:sp>
        <p:cxnSp>
          <p:nvCxnSpPr>
            <p:cNvPr id="13" name="Straight Connector 12"/>
            <p:cNvCxnSpPr>
              <a:endCxn id="5" idx="2"/>
            </p:cNvCxnSpPr>
            <p:nvPr/>
          </p:nvCxnSpPr>
          <p:spPr>
            <a:xfrm>
              <a:off x="7411178" y="3262427"/>
              <a:ext cx="524010" cy="786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160833" y="3526759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9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53349" y="2639457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88316" y="2650085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093811" y="1815451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7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65640" y="2208570"/>
            <a:ext cx="65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i="1" dirty="0">
                <a:solidFill>
                  <a:srgbClr val="002060"/>
                </a:solidFill>
              </a:rPr>
              <a:t>- Tập hợp M gồm các phần tử nào?</a:t>
            </a:r>
          </a:p>
          <a:p>
            <a:pPr algn="just"/>
            <a:endParaRPr lang="vi-VN" sz="2800" dirty="0"/>
          </a:p>
        </p:txBody>
      </p:sp>
      <p:sp>
        <p:nvSpPr>
          <p:cNvPr id="27" name="Rectangle 26"/>
          <p:cNvSpPr/>
          <p:nvPr/>
        </p:nvSpPr>
        <p:spPr>
          <a:xfrm>
            <a:off x="674754" y="4234695"/>
            <a:ext cx="6954148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i="1" dirty="0">
                <a:solidFill>
                  <a:srgbClr val="002060"/>
                </a:solidFill>
                <a:ea typeface="Calibri" panose="020F0502020204030204" pitchFamily="34" charset="0"/>
              </a:rPr>
              <a:t>- Em có nhận xét gì về số 7 và tập hợp M?</a:t>
            </a:r>
          </a:p>
        </p:txBody>
      </p:sp>
    </p:spTree>
    <p:extLst>
      <p:ext uri="{BB962C8B-B14F-4D97-AF65-F5344CB8AC3E}">
        <p14:creationId xmlns:p14="http://schemas.microsoft.com/office/powerpoint/2010/main" val="17711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65760" y="794826"/>
            <a:ext cx="11324492" cy="4832252"/>
            <a:chOff x="1195253" y="1374423"/>
            <a:chExt cx="9949125" cy="3631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>
                <a:xfrm>
                  <a:off x="1195253" y="1374423"/>
                  <a:ext cx="9949125" cy="3631584"/>
                </a:xfrm>
                <a:prstGeom prst="roundRect">
                  <a:avLst/>
                </a:prstGeom>
                <a:solidFill>
                  <a:srgbClr val="FFFF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- Một </a:t>
                  </a:r>
                  <a:r>
                    <a:rPr lang="vi-VN" sz="3200" b="1" dirty="0">
                      <a:solidFill>
                        <a:srgbClr val="FF0000"/>
                      </a:solidFill>
                    </a:rPr>
                    <a:t>tập </a:t>
                  </a:r>
                  <a:r>
                    <a:rPr lang="vi-VN" sz="3200" b="1">
                      <a:solidFill>
                        <a:srgbClr val="FF0000"/>
                      </a:solidFill>
                    </a:rPr>
                    <a:t>hợp</a:t>
                  </a:r>
                  <a:r>
                    <a:rPr lang="vi-VN" sz="320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200">
                      <a:solidFill>
                        <a:srgbClr val="000000"/>
                      </a:solidFill>
                    </a:rPr>
                    <a:t>bao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gồm những đối tượng nhất định. Các đối tượng ấy được gọi là những </a:t>
                  </a:r>
                  <a:r>
                    <a:rPr lang="vi-VN" sz="3200" b="1" dirty="0">
                      <a:solidFill>
                        <a:srgbClr val="FF0000"/>
                      </a:solidFill>
                    </a:rPr>
                    <a:t>phần tử</a:t>
                  </a:r>
                  <a:r>
                    <a:rPr lang="vi-VN" sz="32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của tập hợp.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+ x là một phần tử của tập A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KH: x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vi-VN" sz="3200" dirty="0">
                      <a:solidFill>
                        <a:srgbClr val="000000"/>
                      </a:solidFill>
                    </a:rPr>
                    <a:t> A 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+ y không là phần tử của tập A.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KH: y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vi-VN" sz="3200" dirty="0">
                      <a:solidFill>
                        <a:srgbClr val="000000"/>
                      </a:solidFill>
                    </a:rPr>
                    <a:t> A</a:t>
                  </a:r>
                </a:p>
              </p:txBody>
            </p:sp>
          </mc:Choice>
          <mc:Fallback xmlns=""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253" y="1374423"/>
                  <a:ext cx="9949125" cy="3631584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7173301" y="3190215"/>
              <a:ext cx="3659225" cy="1490364"/>
              <a:chOff x="6909533" y="2831207"/>
              <a:chExt cx="3659225" cy="149036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7635602" y="2831207"/>
                <a:ext cx="2801143" cy="118180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2"/>
              </p:cNvCxnSpPr>
              <p:nvPr/>
            </p:nvCxnSpPr>
            <p:spPr>
              <a:xfrm flipH="1">
                <a:off x="7256067" y="3422111"/>
                <a:ext cx="379535" cy="3548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8947480" y="3074533"/>
                <a:ext cx="618811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/>
                  <a:t>x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9256885" y="3535249"/>
                <a:ext cx="134854" cy="11989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909533" y="3673551"/>
                <a:ext cx="726070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/>
                  <a:t>A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949947" y="3867970"/>
                <a:ext cx="618811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/>
                  <a:t>y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254123" y="3828947"/>
                <a:ext cx="165752" cy="1383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296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ường TH Tân S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702" y="384297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606122" y="2386176"/>
            <a:ext cx="7630447" cy="3223316"/>
          </a:xfrm>
          <a:prstGeom prst="cloudCallout">
            <a:avLst>
              <a:gd name="adj1" fmla="val -48444"/>
              <a:gd name="adj2" fmla="val -6556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i="1" dirty="0" err="1">
                <a:solidFill>
                  <a:srgbClr val="002060"/>
                </a:solidFill>
              </a:rPr>
              <a:t>Em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hãy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tìm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dụ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về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và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phần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thuộc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10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6262" y="1801503"/>
                <a:ext cx="11412415" cy="197779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vi-VN" sz="3600" b="1" i="1" u="sng" dirty="0">
                    <a:solidFill>
                      <a:schemeClr val="tx1"/>
                    </a:solidFill>
                  </a:rPr>
                  <a:t>Chú ý:</a:t>
                </a:r>
                <a:endParaRPr lang="en-US" sz="3600" b="1" i="1" u="sng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chemeClr val="tx1"/>
                    </a:solidFill>
                  </a:rPr>
                  <a:t>Khi x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3600" dirty="0">
                    <a:solidFill>
                      <a:schemeClr val="tx1"/>
                    </a:solidFill>
                  </a:rPr>
                  <a:t> A, ta còn </a:t>
                </a:r>
                <a:r>
                  <a:rPr lang="vi-VN" sz="3600">
                    <a:solidFill>
                      <a:schemeClr val="tx1"/>
                    </a:solidFill>
                  </a:rPr>
                  <a:t>nói “x </a:t>
                </a:r>
                <a:r>
                  <a:rPr lang="vi-VN" sz="3600" dirty="0">
                    <a:solidFill>
                      <a:schemeClr val="tx1"/>
                    </a:solidFill>
                  </a:rPr>
                  <a:t>nằm trong A” hay “A chứa </a:t>
                </a:r>
                <a:r>
                  <a:rPr lang="vi-VN" sz="3600">
                    <a:solidFill>
                      <a:schemeClr val="tx1"/>
                    </a:solidFill>
                  </a:rPr>
                  <a:t>x”</a:t>
                </a:r>
                <a:r>
                  <a:rPr lang="en-GB" sz="3600">
                    <a:solidFill>
                      <a:schemeClr val="tx1"/>
                    </a:solidFill>
                  </a:rPr>
                  <a:t>.</a:t>
                </a:r>
                <a:endParaRPr lang="vi-VN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62" y="1801503"/>
                <a:ext cx="11412415" cy="1977793"/>
              </a:xfrm>
              <a:prstGeom prst="rect">
                <a:avLst/>
              </a:prstGeom>
              <a:blipFill>
                <a:blip r:embed="rId2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62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38553" y="246184"/>
            <a:ext cx="10380785" cy="5310554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u="sng" dirty="0">
                <a:solidFill>
                  <a:schemeClr val="tx1"/>
                </a:solidFill>
              </a:rPr>
              <a:t>Luyện tập 1: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</a:rPr>
              <a:t>Gọi </a:t>
            </a:r>
            <a:r>
              <a:rPr lang="vi-VN" sz="3600" b="1" dirty="0">
                <a:solidFill>
                  <a:schemeClr val="tx1"/>
                </a:solidFill>
              </a:rPr>
              <a:t>B</a:t>
            </a:r>
            <a:r>
              <a:rPr lang="vi-VN" sz="3600" dirty="0">
                <a:solidFill>
                  <a:schemeClr val="tx1"/>
                </a:solidFill>
              </a:rPr>
              <a:t> là tập hợp các bạn tổ trưởng trong lớp em. Em hãy chỉ ra một bạn thuộc tập </a:t>
            </a:r>
            <a:r>
              <a:rPr lang="vi-VN" sz="3600" b="1" dirty="0">
                <a:solidFill>
                  <a:schemeClr val="tx1"/>
                </a:solidFill>
              </a:rPr>
              <a:t>B</a:t>
            </a:r>
            <a:r>
              <a:rPr lang="vi-VN" sz="3600" dirty="0">
                <a:solidFill>
                  <a:schemeClr val="tx1"/>
                </a:solidFill>
              </a:rPr>
              <a:t> và một </a:t>
            </a:r>
            <a:r>
              <a:rPr lang="en-US" sz="3600" dirty="0" err="1">
                <a:solidFill>
                  <a:schemeClr val="tx1"/>
                </a:solidFill>
              </a:rPr>
              <a:t>bạn</a:t>
            </a:r>
            <a:r>
              <a:rPr lang="vi-VN" sz="3600" dirty="0">
                <a:solidFill>
                  <a:schemeClr val="tx1"/>
                </a:solidFill>
              </a:rPr>
              <a:t> không thuộc tập </a:t>
            </a:r>
            <a:r>
              <a:rPr lang="vi-VN" sz="3600" b="1" dirty="0">
                <a:solidFill>
                  <a:schemeClr val="tx1"/>
                </a:solidFill>
              </a:rPr>
              <a:t>B</a:t>
            </a:r>
            <a:r>
              <a:rPr lang="vi-VN" sz="3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0803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876</TotalTime>
  <Words>1615</Words>
  <Application>Microsoft Office PowerPoint</Application>
  <PresentationFormat>Widescreen</PresentationFormat>
  <Paragraphs>181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Retrospect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a2527</cp:lastModifiedBy>
  <cp:revision>1</cp:revision>
  <dcterms:created xsi:type="dcterms:W3CDTF">2021-07-19T09:46:26Z</dcterms:created>
  <dcterms:modified xsi:type="dcterms:W3CDTF">2025-08-24T10:17:24Z</dcterms:modified>
</cp:coreProperties>
</file>