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6" r:id="rId2"/>
    <p:sldId id="283" r:id="rId3"/>
    <p:sldId id="284" r:id="rId4"/>
    <p:sldId id="293" r:id="rId5"/>
    <p:sldId id="295" r:id="rId6"/>
    <p:sldId id="3081" r:id="rId7"/>
    <p:sldId id="3082" r:id="rId8"/>
    <p:sldId id="3084" r:id="rId9"/>
    <p:sldId id="3085" r:id="rId10"/>
    <p:sldId id="3086" r:id="rId11"/>
    <p:sldId id="3087" r:id="rId12"/>
    <p:sldId id="3088" r:id="rId13"/>
    <p:sldId id="3089" r:id="rId14"/>
    <p:sldId id="3091" r:id="rId15"/>
    <p:sldId id="3097" r:id="rId16"/>
    <p:sldId id="3098" r:id="rId17"/>
    <p:sldId id="3099" r:id="rId18"/>
    <p:sldId id="3092" r:id="rId19"/>
    <p:sldId id="3093" r:id="rId20"/>
    <p:sldId id="3102" r:id="rId21"/>
    <p:sldId id="3103" r:id="rId22"/>
    <p:sldId id="3104" r:id="rId23"/>
    <p:sldId id="3105" r:id="rId24"/>
    <p:sldId id="3095" r:id="rId25"/>
    <p:sldId id="3096" r:id="rId26"/>
    <p:sldId id="3106" r:id="rId27"/>
    <p:sldId id="3120" r:id="rId28"/>
    <p:sldId id="3107" r:id="rId29"/>
    <p:sldId id="3121" r:id="rId30"/>
    <p:sldId id="3122" r:id="rId31"/>
    <p:sldId id="3118" r:id="rId32"/>
    <p:sldId id="3083" r:id="rId33"/>
    <p:sldId id="3123" r:id="rId34"/>
  </p:sldIdLst>
  <p:sldSz cx="12192000" cy="6858000"/>
  <p:notesSz cx="6858000" cy="9144000"/>
  <p:embeddedFontLst>
    <p:embeddedFont>
      <p:font typeface="#9Slide03 AllRoundGothic" panose="020B0703020202020104" pitchFamily="34" charset="0"/>
      <p:regular r:id="rId36"/>
    </p:embeddedFont>
    <p:embeddedFont>
      <p:font typeface="Calibri" panose="020F0502020204030204" pitchFamily="34" charset="0"/>
      <p:regular r:id="rId37"/>
      <p:bold r:id="rId38"/>
      <p:italic r:id="rId39"/>
      <p:boldItalic r:id="rId40"/>
    </p:embeddedFont>
    <p:embeddedFont>
      <p:font typeface="Segoe Print" panose="02000600000000000000" pitchFamily="2" charset="0"/>
      <p:regular r:id="rId41"/>
      <p:bold r:id="rId4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0C1C1"/>
    <a:srgbClr val="E46C0A"/>
    <a:srgbClr val="FF6600"/>
    <a:srgbClr val="E07235"/>
    <a:srgbClr val="FFFBCD"/>
    <a:srgbClr val="FDDEEB"/>
    <a:srgbClr val="FFF789"/>
    <a:srgbClr val="EB54E9"/>
    <a:srgbClr val="D34C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86100" autoAdjust="0"/>
  </p:normalViewPr>
  <p:slideViewPr>
    <p:cSldViewPr snapToGrid="0">
      <p:cViewPr varScale="1">
        <p:scale>
          <a:sx n="70" d="100"/>
          <a:sy n="70" d="100"/>
        </p:scale>
        <p:origin x="21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hasselo.nl/mechn/col_one_page-t/col_t-one_page-sd.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Mechanical Calculators Stepped Drum Technology (w-hasselo.nl)</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8</a:t>
            </a:fld>
            <a:endParaRPr lang="en-US"/>
          </a:p>
        </p:txBody>
      </p:sp>
    </p:spTree>
    <p:extLst>
      <p:ext uri="{BB962C8B-B14F-4D97-AF65-F5344CB8AC3E}">
        <p14:creationId xmlns:p14="http://schemas.microsoft.com/office/powerpoint/2010/main" val="364821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311CA4-9036-4EF8-AB62-128503DB366E}" type="slidenum">
              <a:rPr lang="en-US" smtClean="0"/>
              <a:t>19</a:t>
            </a:fld>
            <a:endParaRPr lang="en-US"/>
          </a:p>
        </p:txBody>
      </p:sp>
    </p:spTree>
    <p:extLst>
      <p:ext uri="{BB962C8B-B14F-4D97-AF65-F5344CB8AC3E}">
        <p14:creationId xmlns:p14="http://schemas.microsoft.com/office/powerpoint/2010/main" val="1499134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9311CA4-9036-4EF8-AB62-128503DB366E}" type="slidenum">
              <a:rPr lang="en-US" smtClean="0"/>
              <a:t>21</a:t>
            </a:fld>
            <a:endParaRPr lang="en-US"/>
          </a:p>
        </p:txBody>
      </p:sp>
    </p:spTree>
    <p:extLst>
      <p:ext uri="{BB962C8B-B14F-4D97-AF65-F5344CB8AC3E}">
        <p14:creationId xmlns:p14="http://schemas.microsoft.com/office/powerpoint/2010/main" val="2021059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image" Target="../media/image5.jpg"/><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2990289" y="251340"/>
            <a:ext cx="6888595" cy="707886"/>
          </a:xfrm>
          <a:prstGeom prst="rect">
            <a:avLst/>
          </a:prstGeom>
          <a:noFill/>
        </p:spPr>
        <p:txBody>
          <a:bodyPr wrap="square" rtlCol="0">
            <a:spAutoFit/>
          </a:bodyPr>
          <a:lstStyle/>
          <a:p>
            <a:pPr algn="ctr"/>
            <a:r>
              <a:rPr lang="vi-VN" sz="4000">
                <a:solidFill>
                  <a:schemeClr val="accent6">
                    <a:lumMod val="75000"/>
                  </a:schemeClr>
                </a:solidFill>
                <a:latin typeface="+mj-lt"/>
              </a:rPr>
              <a:t>MÁY TÍNH VÀ CỘNG ĐồNG</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2157050" y="1873638"/>
            <a:ext cx="7877900" cy="3110723"/>
          </a:xfrm>
          <a:prstGeom prst="rect">
            <a:avLst/>
          </a:prstGeom>
          <a:noFill/>
          <a:ln>
            <a:noFill/>
          </a:ln>
        </p:spPr>
        <p:txBody>
          <a:bodyPr wrap="square" rtlCol="0">
            <a:spAutoFit/>
          </a:bodyPr>
          <a:lstStyle/>
          <a:p>
            <a:pPr algn="ctr">
              <a:lnSpc>
                <a:spcPct val="120000"/>
              </a:lnSpc>
            </a:pPr>
            <a:r>
              <a:rPr lang="vi-VN" sz="6000">
                <a:ln w="19050">
                  <a:solidFill>
                    <a:schemeClr val="bg1"/>
                  </a:solidFill>
                </a:ln>
                <a:solidFill>
                  <a:schemeClr val="tx1">
                    <a:lumMod val="95000"/>
                    <a:lumOff val="5000"/>
                  </a:schemeClr>
                </a:solidFill>
                <a:latin typeface="#9Slide03 AllRoundGothic" panose="020B0703020202020104" pitchFamily="34" charset="0"/>
              </a:rPr>
              <a:t>BÀI </a:t>
            </a:r>
            <a:r>
              <a:rPr lang="en-US" sz="6000">
                <a:ln w="19050">
                  <a:solidFill>
                    <a:schemeClr val="bg1"/>
                  </a:solidFill>
                </a:ln>
                <a:solidFill>
                  <a:schemeClr val="tx1">
                    <a:lumMod val="95000"/>
                    <a:lumOff val="5000"/>
                  </a:schemeClr>
                </a:solidFill>
                <a:latin typeface="#9Slide03 AllRoundGothic" panose="020B0703020202020104" pitchFamily="34" charset="0"/>
              </a:rPr>
              <a:t>1</a:t>
            </a:r>
            <a:endParaRPr lang="vi-VN" sz="6000" dirty="0">
              <a:ln w="19050">
                <a:solidFill>
                  <a:schemeClr val="bg1"/>
                </a:solidFill>
              </a:ln>
              <a:solidFill>
                <a:schemeClr val="tx1">
                  <a:lumMod val="95000"/>
                  <a:lumOff val="5000"/>
                </a:schemeClr>
              </a:solidFill>
              <a:latin typeface="#9Slide03 AllRoundGothic" panose="020B0703020202020104" pitchFamily="34" charset="0"/>
            </a:endParaRPr>
          </a:p>
          <a:p>
            <a:pPr algn="ctr">
              <a:lnSpc>
                <a:spcPct val="120000"/>
              </a:lnSpc>
            </a:pPr>
            <a:r>
              <a:rPr lang="en-US" sz="5400">
                <a:ln w="19050">
                  <a:solidFill>
                    <a:schemeClr val="bg1"/>
                  </a:solidFill>
                </a:ln>
                <a:solidFill>
                  <a:schemeClr val="tx1">
                    <a:lumMod val="95000"/>
                    <a:lumOff val="5000"/>
                  </a:schemeClr>
                </a:solidFill>
                <a:latin typeface="#9Slide03 AllRoundGothic" panose="020B0703020202020104" pitchFamily="34" charset="0"/>
              </a:rPr>
              <a:t>LƯỢC</a:t>
            </a:r>
            <a:r>
              <a:rPr lang="vi-VN" sz="5400">
                <a:ln w="19050">
                  <a:solidFill>
                    <a:schemeClr val="bg1"/>
                  </a:solidFill>
                </a:ln>
                <a:solidFill>
                  <a:schemeClr val="tx1">
                    <a:lumMod val="95000"/>
                    <a:lumOff val="5000"/>
                  </a:schemeClr>
                </a:solidFill>
                <a:latin typeface="#9Slide03 AllRoundGothic" panose="020B0703020202020104" pitchFamily="34" charset="0"/>
              </a:rPr>
              <a:t> SỬ CÔNG CỤ TÍNH TOÁN</a:t>
            </a:r>
            <a:endParaRPr lang="vi-VN" sz="5400" dirty="0">
              <a:ln w="19050">
                <a:solidFill>
                  <a:schemeClr val="bg1"/>
                </a:solidFill>
              </a:ln>
              <a:solidFill>
                <a:schemeClr val="tx1">
                  <a:lumMod val="95000"/>
                  <a:lumOff val="5000"/>
                </a:schemeClr>
              </a:solidFill>
              <a:latin typeface="#9Slide03 AllRoundGothic" panose="020B0703020202020104" pitchFamily="34" charset="0"/>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471958" y="599223"/>
            <a:ext cx="9789930" cy="2520690"/>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Nguyên lí thiết kế máy tính của Babbage giống như máy tính ngày nay. Đó là loại máy đa năng, thực hiện tính toán tự động và có những ứng dụng ngoài tính toán thuần tuý. Vì vậy, mặc dù dự án của ông không được hoàn thành do hạn chế về công nghệ, ông vẫn được coi là cha đẻ của công nghệ máy tính.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5623" y="3417183"/>
            <a:ext cx="4226943" cy="2817961"/>
          </a:xfrm>
          <a:prstGeom prst="rect">
            <a:avLst/>
          </a:prstGeom>
        </p:spPr>
      </p:pic>
    </p:spTree>
    <p:extLst>
      <p:ext uri="{BB962C8B-B14F-4D97-AF65-F5344CB8AC3E}">
        <p14:creationId xmlns:p14="http://schemas.microsoft.com/office/powerpoint/2010/main" val="3924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algn="just" defTabSz="342900">
                <a:lnSpc>
                  <a:spcPct val="135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Ý tưởng cơ giới hoá việc tính toán </a:t>
              </a:r>
              <a:r>
                <a:rPr lang="vi-VN" sz="2400">
                  <a:latin typeface="UTM Avo" panose="02040603050506020204" pitchFamily="18" charset="0"/>
                  <a:cs typeface="Times New Roman" panose="02020603050405020304" pitchFamily="18" charset="0"/>
                </a:rPr>
                <a:t>đóng vai trò quan trọng trong lịch sử phát triển của máy tính. Năm 1642, nhà bác học Blaise Pascal đã sáng chế ra chiếc máy tính cơ khí Pascaline.</a:t>
              </a:r>
            </a:p>
            <a:p>
              <a:pPr algn="just" defTabSz="342900">
                <a:lnSpc>
                  <a:spcPct val="135000"/>
                </a:lnSpc>
              </a:pPr>
              <a:r>
                <a:rPr lang="vi-VN" sz="2400">
                  <a:latin typeface="UTM Avo" panose="02040603050506020204" pitchFamily="18" charset="0"/>
                  <a:cs typeface="Times New Roman" panose="02020603050405020304" pitchFamily="18" charset="0"/>
                </a:rPr>
                <a:t>•	Năm 1833, nhà Toán học Charle Babbage đã thiết kế </a:t>
              </a:r>
              <a:r>
                <a:rPr lang="vi-VN" sz="2400" b="1">
                  <a:latin typeface="UTM Avo" panose="02040603050506020204" pitchFamily="18" charset="0"/>
                  <a:cs typeface="Times New Roman" panose="02020603050405020304" pitchFamily="18" charset="0"/>
                </a:rPr>
                <a:t>máy tính đa năng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tính toán tự động </a:t>
              </a:r>
              <a:r>
                <a:rPr lang="vi-VN" sz="2400">
                  <a:latin typeface="UTM Avo" panose="02040603050506020204" pitchFamily="18" charset="0"/>
                  <a:cs typeface="Times New Roman" panose="02020603050405020304" pitchFamily="18" charset="0"/>
                </a:rPr>
                <a:t>tương tự như máy tính ngày nay.</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60195"/>
            <a:chOff x="601971" y="425316"/>
            <a:chExt cx="10501714" cy="386019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3569275"/>
              <a:chOff x="1190601" y="4542475"/>
              <a:chExt cx="9921716" cy="356927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773913"/>
                <a:ext cx="9598058"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Máy tính trong dự án của Babbage có những đặc điểm gì?</a:t>
                </a:r>
                <a:r>
                  <a:rPr lang="vi-VN" sz="2400">
                    <a:latin typeface="UTM Avo" panose="02040603050506020204" pitchFamily="18" charset="0"/>
                    <a:cs typeface="Times New Roman" panose="02020603050405020304" pitchFamily="18" charset="0"/>
                  </a:rPr>
                  <a:t> </a:t>
                </a:r>
                <a:endParaRPr lang="en-US" sz="2400">
                  <a:latin typeface="UTM Avo" panose="02040603050506020204" pitchFamily="18" charset="0"/>
                  <a:cs typeface="Times New Roman" panose="02020603050405020304" pitchFamily="18" charset="0"/>
                </a:endParaRPr>
              </a:p>
              <a:p>
                <a:pPr algn="just" defTabSz="342900">
                  <a:lnSpc>
                    <a:spcPct val="150000"/>
                  </a:lnSpc>
                </a:pPr>
                <a:r>
                  <a:rPr lang="vi-VN" sz="2400">
                    <a:latin typeface="UTM Avo" panose="02040603050506020204" pitchFamily="18" charset="0"/>
                    <a:cs typeface="Times New Roman" panose="02020603050405020304" pitchFamily="18" charset="0"/>
                  </a:rPr>
                  <a:t>A.	Máy tính cơ học, thực hiện tự động.</a:t>
                </a:r>
              </a:p>
              <a:p>
                <a:pPr algn="just" defTabSz="342900">
                  <a:lnSpc>
                    <a:spcPct val="150000"/>
                  </a:lnSpc>
                </a:pPr>
                <a:r>
                  <a:rPr lang="vi-VN" sz="2400">
                    <a:latin typeface="UTM Avo" panose="02040603050506020204" pitchFamily="18" charset="0"/>
                    <a:cs typeface="Times New Roman" panose="02020603050405020304" pitchFamily="18" charset="0"/>
                  </a:rPr>
                  <a:t>B.	Máy tính có những ứng dụng ngoài tính toán thuần tuý.</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Có thiết kế giống với máy tính ngày nay.</a:t>
                </a:r>
              </a:p>
              <a:p>
                <a:pPr algn="just" defTabSz="342900">
                  <a:lnSpc>
                    <a:spcPct val="150000"/>
                  </a:lnSpc>
                </a:pPr>
                <a:r>
                  <a:rPr lang="vi-VN" sz="2400">
                    <a:latin typeface="UTM Avo" panose="02040603050506020204" pitchFamily="18" charset="0"/>
                    <a:cs typeface="Times New Roman" panose="02020603050405020304" pitchFamily="18" charset="0"/>
                  </a:rPr>
                  <a:t>D. Cả ba đặc điểm trên.</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523776" y="692851"/>
              <a:ext cx="569518" cy="477164"/>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1235691" y="1577531"/>
            <a:ext cx="8555562" cy="923330"/>
          </a:xfrm>
          <a:prstGeom prst="rect">
            <a:avLst/>
          </a:prstGeom>
          <a:noFill/>
        </p:spPr>
        <p:txBody>
          <a:bodyPr wrap="square" rtlCol="0">
            <a:spAutoFit/>
          </a:bodyPr>
          <a:lstStyle/>
          <a:p>
            <a:pPr lvl="0" algn="ctr"/>
            <a:r>
              <a:rPr lang="vi-VN" sz="5400">
                <a:solidFill>
                  <a:srgbClr val="C00000"/>
                </a:solidFill>
                <a:latin typeface="#9Slide03 AllRoundGothic" panose="020B0703020202020104" pitchFamily="34" charset="0"/>
              </a:rPr>
              <a:t>2.	MÁY TÍNH Đ</a:t>
            </a:r>
            <a:r>
              <a:rPr lang="en-US" sz="5400">
                <a:solidFill>
                  <a:srgbClr val="C00000"/>
                </a:solidFill>
                <a:latin typeface="#9Slide03 AllRoundGothic" panose="020B0703020202020104" pitchFamily="34" charset="0"/>
              </a:rPr>
              <a:t>IỆN</a:t>
            </a:r>
            <a:r>
              <a:rPr lang="vi-VN" sz="5400">
                <a:solidFill>
                  <a:srgbClr val="C00000"/>
                </a:solidFill>
                <a:latin typeface="#9Slide03 AllRoundGothic" panose="020B0703020202020104" pitchFamily="34" charset="0"/>
              </a:rPr>
              <a:t> TỬ</a:t>
            </a:r>
            <a:endParaRPr kumimoji="0" lang="vi-VN" sz="5400" b="0" i="0" u="none" strike="noStrike" kern="1200" cap="none" spc="0" normalizeH="0" baseline="0" noProof="0">
              <a:ln>
                <a:noFill/>
              </a:ln>
              <a:solidFill>
                <a:srgbClr val="C00000"/>
              </a:solidFill>
              <a:effectLst/>
              <a:uLnTx/>
              <a:uFillTx/>
              <a:latin typeface="#9Slide03 AllRoundGothic" panose="020B0703020202020104" pitchFamily="34" charset="0"/>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11180" y="3638506"/>
            <a:ext cx="4658263" cy="2620271"/>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043316"/>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Năm 24 tuổi, Claude Shannon đã </a:t>
            </a:r>
            <a:r>
              <a:rPr lang="en-US" sz="2400">
                <a:solidFill>
                  <a:srgbClr val="000000"/>
                </a:solidFill>
                <a:latin typeface="UTM Avo" panose="02040603050506020204" pitchFamily="18" charset="0"/>
                <a:cs typeface="Times New Roman" panose="02020603050405020304" pitchFamily="18" charset="0"/>
              </a:rPr>
              <a:t>nghĩ </a:t>
            </a:r>
            <a:r>
              <a:rPr lang="vi-VN" sz="2400">
                <a:solidFill>
                  <a:srgbClr val="000000"/>
                </a:solidFill>
                <a:latin typeface="UTM Avo" panose="02040603050506020204" pitchFamily="18" charset="0"/>
                <a:cs typeface="Times New Roman" panose="02020603050405020304" pitchFamily="18" charset="0"/>
              </a:rPr>
              <a:t>rằng có thể sử dụng các rơ le để thực hiện các thao tác tính toán trên các d</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y bit. Đó là nền tảng cho việc thiết kế các máy tính kĩ thuật số hiện đại. Thời kì đầu, các máy tính được thiết kế dựa trên các rơ le, còn được gọi là máy tính điện - cơ.</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Claude Shannon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2354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6563" y="3721118"/>
            <a:ext cx="7378873" cy="2589418"/>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ăm 1943, Howard Aiken đã chế tạo thành công chiếc máy tính điều khiển tuần tự tự động (ASCC Automatic Sequence Controlled Calculator), một máy tính điện - cơ đa năng, có thể hoạt động với sự can thiệp tối thiểu của con người. Nó thực hiện phép tính cộng mất gần một giây</a:t>
            </a:r>
            <a:r>
              <a:rPr lang="en-US" sz="2400">
                <a:solidFill>
                  <a:srgbClr val="000000"/>
                </a:solidFill>
                <a:latin typeface="UTM Avo" panose="02040603050506020204" pitchFamily="18" charset="0"/>
                <a:cs typeface="Times New Roman" panose="02020603050405020304" pitchFamily="18" charset="0"/>
              </a:rPr>
              <a:t> và phép tính nhân mất khoảng 6 giây.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8775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45439" y="1132061"/>
            <a:ext cx="10482637" cy="1046120"/>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a:t>
            </a:r>
            <a:r>
              <a:rPr lang="en-US" sz="2400">
                <a:solidFill>
                  <a:srgbClr val="000000"/>
                </a:solidFill>
                <a:latin typeface="UTM Avo" panose="02040603050506020204" pitchFamily="18" charset="0"/>
                <a:cs typeface="Times New Roman" panose="02020603050405020304" pitchFamily="18" charset="0"/>
              </a:rPr>
              <a:t>ă</a:t>
            </a:r>
            <a:r>
              <a:rPr lang="vi-VN" sz="2400">
                <a:solidFill>
                  <a:srgbClr val="000000"/>
                </a:solidFill>
                <a:latin typeface="UTM Avo" panose="02040603050506020204" pitchFamily="18" charset="0"/>
                <a:cs typeface="Times New Roman" panose="02020603050405020304" pitchFamily="18" charset="0"/>
              </a:rPr>
              <a:t>m 1945</a:t>
            </a:r>
            <a:r>
              <a:rPr lang="en-US" sz="2400">
                <a:solidFill>
                  <a:srgbClr val="000000"/>
                </a:solidFill>
                <a:latin typeface="UTM Avo" panose="02040603050506020204" pitchFamily="18" charset="0"/>
                <a:cs typeface="Times New Roman" panose="02020603050405020304" pitchFamily="18" charset="0"/>
              </a:rPr>
              <a:t>:</a:t>
            </a:r>
            <a:r>
              <a:rPr lang="vi-VN" sz="2400">
                <a:solidFill>
                  <a:srgbClr val="000000"/>
                </a:solidFill>
                <a:latin typeface="UTM Avo" panose="02040603050506020204" pitchFamily="18" charset="0"/>
                <a:cs typeface="Times New Roman" panose="02020603050405020304" pitchFamily="18" charset="0"/>
              </a:rPr>
              <a:t> John Von Neumann đã trình bày nguyên lí hoạt động của máy tính với khái niệm “chương trình được lưu trữ”.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D9AA1039-02D0-40B9-B444-E12C5CF9DC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01262" y="3189568"/>
            <a:ext cx="3426814" cy="2955125"/>
          </a:xfrm>
          <a:prstGeom prst="rect">
            <a:avLst/>
          </a:prstGeom>
        </p:spPr>
      </p:pic>
      <p:sp>
        <p:nvSpPr>
          <p:cNvPr id="8" name="TextBox 7">
            <a:extLst>
              <a:ext uri="{FF2B5EF4-FFF2-40B4-BE49-F238E27FC236}">
                <a16:creationId xmlns:a16="http://schemas.microsoft.com/office/drawing/2014/main" id="{FDCFCF48-EB85-4ED4-8D2A-E169FF23B682}"/>
              </a:ext>
            </a:extLst>
          </p:cNvPr>
          <p:cNvSpPr txBox="1"/>
          <p:nvPr/>
        </p:nvSpPr>
        <p:spPr>
          <a:xfrm>
            <a:off x="4478135" y="6396335"/>
            <a:ext cx="6098874" cy="461665"/>
          </a:xfrm>
          <a:prstGeom prst="rect">
            <a:avLst/>
          </a:prstGeom>
          <a:noFill/>
        </p:spPr>
        <p:txBody>
          <a:bodyPr wrap="square">
            <a:spAutoFit/>
          </a:bodyPr>
          <a:lstStyle/>
          <a:p>
            <a:pPr lvl="0"/>
            <a:r>
              <a:rPr lang="en-US" sz="2400" b="1">
                <a:solidFill>
                  <a:schemeClr val="bg1"/>
                </a:solidFill>
                <a:latin typeface="UTM Avo" panose="02040603050506020204" pitchFamily="18" charset="0"/>
                <a:cs typeface="Times New Roman" panose="02020603050405020304" pitchFamily="18" charset="0"/>
              </a:rPr>
              <a:t>John Von Neumann</a:t>
            </a:r>
            <a:endParaRPr kumimoji="0" lang="en-US" sz="1800" b="1" i="0" u="none" strike="noStrike" kern="1200" cap="none" spc="0" normalizeH="0" baseline="0" noProof="0">
              <a:ln>
                <a:noFill/>
              </a:ln>
              <a:solidFill>
                <a:schemeClr val="bg1"/>
              </a:solidFill>
              <a:effectLst/>
              <a:uLnTx/>
              <a:uFillTx/>
              <a:latin typeface="Arial"/>
            </a:endParaRPr>
          </a:p>
        </p:txBody>
      </p:sp>
      <p:sp>
        <p:nvSpPr>
          <p:cNvPr id="2" name="TextBox 1">
            <a:extLst>
              <a:ext uri="{FF2B5EF4-FFF2-40B4-BE49-F238E27FC236}">
                <a16:creationId xmlns:a16="http://schemas.microsoft.com/office/drawing/2014/main" id="{622DACD4-AD57-5A27-5BF4-9D7996525658}"/>
              </a:ext>
            </a:extLst>
          </p:cNvPr>
          <p:cNvSpPr txBox="1"/>
          <p:nvPr/>
        </p:nvSpPr>
        <p:spPr>
          <a:xfrm>
            <a:off x="440836" y="2310080"/>
            <a:ext cx="7086736" cy="3539110"/>
          </a:xfrm>
          <a:prstGeom prst="rect">
            <a:avLst/>
          </a:prstGeom>
          <a:noFill/>
        </p:spPr>
        <p:txBody>
          <a:bodyPr wrap="square">
            <a:spAutoFit/>
          </a:bodyPr>
          <a:lstStyle/>
          <a:p>
            <a:pPr marL="457200" lvl="0" indent="-457200" algn="just" defTabSz="342900">
              <a:lnSpc>
                <a:spcPct val="135000"/>
              </a:lnSpc>
              <a:buAutoNum type="arabicParenR"/>
              <a:defRPr/>
            </a:pPr>
            <a:r>
              <a:rPr lang="en-US" sz="2400">
                <a:solidFill>
                  <a:srgbClr val="C00000"/>
                </a:solidFill>
                <a:latin typeface="UTM Avo" panose="02040603050506020204" pitchFamily="18" charset="0"/>
                <a:cs typeface="Times New Roman" panose="02020603050405020304" pitchFamily="18" charset="0"/>
              </a:rPr>
              <a:t>C</a:t>
            </a:r>
            <a:r>
              <a:rPr lang="vi-VN" sz="2400">
                <a:solidFill>
                  <a:srgbClr val="C00000"/>
                </a:solidFill>
                <a:latin typeface="UTM Avo" panose="02040603050506020204" pitchFamily="18" charset="0"/>
                <a:cs typeface="Times New Roman" panose="02020603050405020304" pitchFamily="18" charset="0"/>
              </a:rPr>
              <a:t>ác lệnh của chương trình được lưu trữ trong bộ nhớ giống như dữ liệu; </a:t>
            </a:r>
            <a:endParaRPr lang="en-US" sz="2400">
              <a:solidFill>
                <a:srgbClr val="C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C00000"/>
                </a:solidFill>
                <a:latin typeface="UTM Avo" panose="02040603050506020204" pitchFamily="18" charset="0"/>
                <a:cs typeface="Times New Roman" panose="02020603050405020304" pitchFamily="18" charset="0"/>
              </a:rPr>
              <a:t>Đ</a:t>
            </a:r>
            <a:r>
              <a:rPr lang="vi-VN" sz="2400">
                <a:solidFill>
                  <a:srgbClr val="C00000"/>
                </a:solidFill>
                <a:latin typeface="UTM Avo" panose="02040603050506020204" pitchFamily="18" charset="0"/>
                <a:cs typeface="Times New Roman" panose="02020603050405020304" pitchFamily="18" charset="0"/>
              </a:rPr>
              <a:t>ể thực hiện nhiệm vụ nào, ch</a:t>
            </a:r>
            <a:r>
              <a:rPr lang="en-US" sz="2400">
                <a:solidFill>
                  <a:srgbClr val="C00000"/>
                </a:solidFill>
                <a:latin typeface="UTM Avo" panose="02040603050506020204" pitchFamily="18" charset="0"/>
                <a:cs typeface="Times New Roman" panose="02020603050405020304" pitchFamily="18" charset="0"/>
              </a:rPr>
              <a:t>ỉ</a:t>
            </a:r>
            <a:r>
              <a:rPr lang="vi-VN" sz="2400">
                <a:solidFill>
                  <a:srgbClr val="C00000"/>
                </a:solidFill>
                <a:latin typeface="UTM Avo" panose="02040603050506020204" pitchFamily="18" charset="0"/>
                <a:cs typeface="Times New Roman" panose="02020603050405020304" pitchFamily="18" charset="0"/>
              </a:rPr>
              <a:t> cần tải chương trình tương ứng vào bộ nhớ; </a:t>
            </a:r>
            <a:endParaRPr lang="en-US" sz="2400">
              <a:solidFill>
                <a:srgbClr val="C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C00000"/>
                </a:solidFill>
                <a:latin typeface="UTM Avo" panose="02040603050506020204" pitchFamily="18" charset="0"/>
                <a:cs typeface="Times New Roman" panose="02020603050405020304" pitchFamily="18" charset="0"/>
              </a:rPr>
              <a:t>C</a:t>
            </a:r>
            <a:r>
              <a:rPr lang="vi-VN" sz="2400">
                <a:solidFill>
                  <a:srgbClr val="C00000"/>
                </a:solidFill>
                <a:latin typeface="UTM Avo" panose="02040603050506020204" pitchFamily="18" charset="0"/>
                <a:cs typeface="Times New Roman" panose="02020603050405020304" pitchFamily="18" charset="0"/>
              </a:rPr>
              <a:t>hương trình được nạp từ bộ nhớ vào bộ xử lí từng lệnh một và thực hiện xong mới nạp lệnh tiếp theo (tuần tự).</a:t>
            </a:r>
            <a:endParaRPr kumimoji="0" lang="en-US" sz="2400" b="0" i="0" u="none" strike="noStrike" kern="1200" cap="none" spc="0" normalizeH="0" baseline="0" noProof="0">
              <a:ln>
                <a:noFill/>
              </a:ln>
              <a:solidFill>
                <a:srgbClr val="C00000"/>
              </a:solidFill>
              <a:effectLst/>
              <a:uLnTx/>
              <a:uFillTx/>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260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5923E6-0F85-4B6B-ABF8-D0E6FDC876B7}"/>
              </a:ext>
            </a:extLst>
          </p:cNvPr>
          <p:cNvSpPr/>
          <p:nvPr/>
        </p:nvSpPr>
        <p:spPr>
          <a:xfrm>
            <a:off x="4153989" y="2908374"/>
            <a:ext cx="3526971" cy="32775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 và kiến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Theo nguyên lí đó, máy tính cần được cấu tạo dựa trên kiến trúc Von Neumann, gồm bộ xử lí, bộ nhớ, các cổng kết nối với thiết bị vào - ra và đường truyền giữa các bộ phận đó như trong Hình 1.3.</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2ECAD0D6-0401-4DD1-8EA6-3206D32755C4}"/>
              </a:ext>
            </a:extLst>
          </p:cNvPr>
          <p:cNvSpPr/>
          <p:nvPr/>
        </p:nvSpPr>
        <p:spPr>
          <a:xfrm>
            <a:off x="1149531"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vào</a:t>
            </a:r>
          </a:p>
        </p:txBody>
      </p:sp>
      <p:sp>
        <p:nvSpPr>
          <p:cNvPr id="7" name="Rectangle 6">
            <a:extLst>
              <a:ext uri="{FF2B5EF4-FFF2-40B4-BE49-F238E27FC236}">
                <a16:creationId xmlns:a16="http://schemas.microsoft.com/office/drawing/2014/main" id="{117B4EE5-C61D-45F6-A1E0-C932B358E6DA}"/>
              </a:ext>
            </a:extLst>
          </p:cNvPr>
          <p:cNvSpPr/>
          <p:nvPr/>
        </p:nvSpPr>
        <p:spPr>
          <a:xfrm>
            <a:off x="8460826"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ra</a:t>
            </a:r>
          </a:p>
        </p:txBody>
      </p:sp>
      <p:sp>
        <p:nvSpPr>
          <p:cNvPr id="8" name="Rectangle 7">
            <a:extLst>
              <a:ext uri="{FF2B5EF4-FFF2-40B4-BE49-F238E27FC236}">
                <a16:creationId xmlns:a16="http://schemas.microsoft.com/office/drawing/2014/main" id="{D746BC2A-7713-40F9-A92F-10F0258A5AA8}"/>
              </a:ext>
            </a:extLst>
          </p:cNvPr>
          <p:cNvSpPr/>
          <p:nvPr/>
        </p:nvSpPr>
        <p:spPr>
          <a:xfrm>
            <a:off x="4856094" y="5114728"/>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nhớ</a:t>
            </a:r>
          </a:p>
        </p:txBody>
      </p:sp>
      <p:sp>
        <p:nvSpPr>
          <p:cNvPr id="9" name="Rectangle 8">
            <a:extLst>
              <a:ext uri="{FF2B5EF4-FFF2-40B4-BE49-F238E27FC236}">
                <a16:creationId xmlns:a16="http://schemas.microsoft.com/office/drawing/2014/main" id="{8128A856-23CC-4244-BA64-7649A2A2E1B2}"/>
              </a:ext>
            </a:extLst>
          </p:cNvPr>
          <p:cNvSpPr/>
          <p:nvPr/>
        </p:nvSpPr>
        <p:spPr>
          <a:xfrm>
            <a:off x="4856094" y="3072704"/>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xử lí</a:t>
            </a:r>
          </a:p>
        </p:txBody>
      </p:sp>
      <p:cxnSp>
        <p:nvCxnSpPr>
          <p:cNvPr id="5" name="Straight Arrow Connector 4">
            <a:extLst>
              <a:ext uri="{FF2B5EF4-FFF2-40B4-BE49-F238E27FC236}">
                <a16:creationId xmlns:a16="http://schemas.microsoft.com/office/drawing/2014/main" id="{1247F511-204A-42ED-A638-CCDD6DEEB58B}"/>
              </a:ext>
            </a:extLst>
          </p:cNvPr>
          <p:cNvCxnSpPr>
            <a:cxnSpLocks/>
            <a:stCxn id="2" idx="3"/>
          </p:cNvCxnSpPr>
          <p:nvPr/>
        </p:nvCxnSpPr>
        <p:spPr>
          <a:xfrm>
            <a:off x="3317966" y="4484776"/>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A01C82-3DD8-4AEA-9E80-A5EDA86FD036}"/>
              </a:ext>
            </a:extLst>
          </p:cNvPr>
          <p:cNvCxnSpPr>
            <a:cxnSpLocks/>
          </p:cNvCxnSpPr>
          <p:nvPr/>
        </p:nvCxnSpPr>
        <p:spPr>
          <a:xfrm>
            <a:off x="5386587"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F700B6-1331-4EC1-B705-A447B9BE171C}"/>
              </a:ext>
            </a:extLst>
          </p:cNvPr>
          <p:cNvCxnSpPr>
            <a:cxnSpLocks/>
          </p:cNvCxnSpPr>
          <p:nvPr/>
        </p:nvCxnSpPr>
        <p:spPr>
          <a:xfrm flipV="1">
            <a:off x="6512002"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656FE8-903A-47BF-8904-B1244F88EF62}"/>
              </a:ext>
            </a:extLst>
          </p:cNvPr>
          <p:cNvCxnSpPr>
            <a:cxnSpLocks/>
          </p:cNvCxnSpPr>
          <p:nvPr/>
        </p:nvCxnSpPr>
        <p:spPr>
          <a:xfrm>
            <a:off x="7680960" y="4458650"/>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2"/>
                                        </p:tgtEl>
                                        <p:attrNameLst>
                                          <p:attrName>style.color</p:attrName>
                                        </p:attrNameLst>
                                      </p:cBhvr>
                                      <p:to>
                                        <a:schemeClr val="bg1"/>
                                      </p:to>
                                    </p:animClr>
                                    <p:animClr clrSpc="rgb" dir="cw">
                                      <p:cBhvr>
                                        <p:cTn id="34" dur="250" autoRev="1" fill="remove"/>
                                        <p:tgtEl>
                                          <p:spTgt spid="2"/>
                                        </p:tgtEl>
                                        <p:attrNameLst>
                                          <p:attrName>fillcolor</p:attrName>
                                        </p:attrNameLst>
                                      </p:cBhvr>
                                      <p:to>
                                        <a:schemeClr val="bg1"/>
                                      </p:to>
                                    </p:animClr>
                                    <p:set>
                                      <p:cBhvr>
                                        <p:cTn id="35" dur="250" autoRev="1" fill="remove"/>
                                        <p:tgtEl>
                                          <p:spTgt spid="2"/>
                                        </p:tgtEl>
                                        <p:attrNameLst>
                                          <p:attrName>fill.type</p:attrName>
                                        </p:attrNameLst>
                                      </p:cBhvr>
                                      <p:to>
                                        <p:strVal val="solid"/>
                                      </p:to>
                                    </p:set>
                                    <p:set>
                                      <p:cBhvr>
                                        <p:cTn id="36" dur="250" autoRev="1" fill="remove"/>
                                        <p:tgtEl>
                                          <p:spTgt spid="2"/>
                                        </p:tgtEl>
                                        <p:attrNameLst>
                                          <p:attrName>fill.on</p:attrName>
                                        </p:attrNameLst>
                                      </p:cBhvr>
                                      <p:to>
                                        <p:strVal val="tru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1000"/>
                            </p:stCondLst>
                            <p:childTnLst>
                              <p:par>
                                <p:cTn id="42" presetID="27" presetClass="emph" presetSubtype="0" fill="remove" grpId="0" nodeType="afterEffect">
                                  <p:stCondLst>
                                    <p:cond delay="0"/>
                                  </p:stCondLst>
                                  <p:childTnLst>
                                    <p:animClr clrSpc="rgb" dir="cw">
                                      <p:cBhvr override="childStyle">
                                        <p:cTn id="43" dur="250" autoRev="1" fill="remove"/>
                                        <p:tgtEl>
                                          <p:spTgt spid="3"/>
                                        </p:tgtEl>
                                        <p:attrNameLst>
                                          <p:attrName>style.color</p:attrName>
                                        </p:attrNameLst>
                                      </p:cBhvr>
                                      <p:to>
                                        <a:schemeClr val="bg1"/>
                                      </p:to>
                                    </p:animClr>
                                    <p:animClr clrSpc="rgb" dir="cw">
                                      <p:cBhvr>
                                        <p:cTn id="44" dur="250" autoRev="1" fill="remove"/>
                                        <p:tgtEl>
                                          <p:spTgt spid="3"/>
                                        </p:tgtEl>
                                        <p:attrNameLst>
                                          <p:attrName>fillcolor</p:attrName>
                                        </p:attrNameLst>
                                      </p:cBhvr>
                                      <p:to>
                                        <a:schemeClr val="bg1"/>
                                      </p:to>
                                    </p:animClr>
                                    <p:set>
                                      <p:cBhvr>
                                        <p:cTn id="45" dur="250" autoRev="1" fill="remove"/>
                                        <p:tgtEl>
                                          <p:spTgt spid="3"/>
                                        </p:tgtEl>
                                        <p:attrNameLst>
                                          <p:attrName>fill.type</p:attrName>
                                        </p:attrNameLst>
                                      </p:cBhvr>
                                      <p:to>
                                        <p:strVal val="solid"/>
                                      </p:to>
                                    </p:set>
                                    <p:set>
                                      <p:cBhvr>
                                        <p:cTn id="46" dur="250" autoRev="1" fill="remove"/>
                                        <p:tgtEl>
                                          <p:spTgt spid="3"/>
                                        </p:tgtEl>
                                        <p:attrNameLst>
                                          <p:attrName>fill.on</p:attrName>
                                        </p:attrNameLst>
                                      </p:cBhvr>
                                      <p:to>
                                        <p:strVal val="true"/>
                                      </p:to>
                                    </p:set>
                                  </p:childTnLst>
                                </p:cTn>
                              </p:par>
                            </p:childTnLst>
                          </p:cTn>
                        </p:par>
                        <p:par>
                          <p:cTn id="47" fill="hold">
                            <p:stCondLst>
                              <p:cond delay="1500"/>
                            </p:stCondLst>
                            <p:childTnLst>
                              <p:par>
                                <p:cTn id="48" presetID="27" presetClass="emph" presetSubtype="0" fill="remove" grpId="0" nodeType="afterEffect">
                                  <p:stCondLst>
                                    <p:cond delay="0"/>
                                  </p:stCondLst>
                                  <p:childTnLst>
                                    <p:animClr clrSpc="rgb" dir="cw">
                                      <p:cBhvr override="childStyle">
                                        <p:cTn id="49" dur="250" autoRev="1" fill="remove"/>
                                        <p:tgtEl>
                                          <p:spTgt spid="9"/>
                                        </p:tgtEl>
                                        <p:attrNameLst>
                                          <p:attrName>style.color</p:attrName>
                                        </p:attrNameLst>
                                      </p:cBhvr>
                                      <p:to>
                                        <a:schemeClr val="bg1"/>
                                      </p:to>
                                    </p:animClr>
                                    <p:animClr clrSpc="rgb" dir="cw">
                                      <p:cBhvr>
                                        <p:cTn id="50" dur="250" autoRev="1" fill="remove"/>
                                        <p:tgtEl>
                                          <p:spTgt spid="9"/>
                                        </p:tgtEl>
                                        <p:attrNameLst>
                                          <p:attrName>fillcolor</p:attrName>
                                        </p:attrNameLst>
                                      </p:cBhvr>
                                      <p:to>
                                        <a:schemeClr val="bg1"/>
                                      </p:to>
                                    </p:animClr>
                                    <p:set>
                                      <p:cBhvr>
                                        <p:cTn id="51" dur="250" autoRev="1" fill="remove"/>
                                        <p:tgtEl>
                                          <p:spTgt spid="9"/>
                                        </p:tgtEl>
                                        <p:attrNameLst>
                                          <p:attrName>fill.type</p:attrName>
                                        </p:attrNameLst>
                                      </p:cBhvr>
                                      <p:to>
                                        <p:strVal val="solid"/>
                                      </p:to>
                                    </p:set>
                                    <p:set>
                                      <p:cBhvr>
                                        <p:cTn id="52" dur="250" autoRev="1" fill="remove"/>
                                        <p:tgtEl>
                                          <p:spTgt spid="9"/>
                                        </p:tgtEl>
                                        <p:attrNameLst>
                                          <p:attrName>fill.on</p:attrName>
                                        </p:attrNameLst>
                                      </p:cBhvr>
                                      <p:to>
                                        <p:strVal val="true"/>
                                      </p:to>
                                    </p:se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2500"/>
                            </p:stCondLst>
                            <p:childTnLst>
                              <p:par>
                                <p:cTn id="58" presetID="27" presetClass="emph" presetSubtype="0" fill="remove" grpId="0" nodeType="afterEffect">
                                  <p:stCondLst>
                                    <p:cond delay="0"/>
                                  </p:stCondLst>
                                  <p:childTnLst>
                                    <p:animClr clrSpc="rgb" dir="cw">
                                      <p:cBhvr override="childStyle">
                                        <p:cTn id="59" dur="250" autoRev="1" fill="remove"/>
                                        <p:tgtEl>
                                          <p:spTgt spid="8"/>
                                        </p:tgtEl>
                                        <p:attrNameLst>
                                          <p:attrName>style.color</p:attrName>
                                        </p:attrNameLst>
                                      </p:cBhvr>
                                      <p:to>
                                        <a:schemeClr val="bg1"/>
                                      </p:to>
                                    </p:animClr>
                                    <p:animClr clrSpc="rgb" dir="cw">
                                      <p:cBhvr>
                                        <p:cTn id="60" dur="250" autoRev="1" fill="remove"/>
                                        <p:tgtEl>
                                          <p:spTgt spid="8"/>
                                        </p:tgtEl>
                                        <p:attrNameLst>
                                          <p:attrName>fillcolor</p:attrName>
                                        </p:attrNameLst>
                                      </p:cBhvr>
                                      <p:to>
                                        <a:schemeClr val="bg1"/>
                                      </p:to>
                                    </p:animClr>
                                    <p:set>
                                      <p:cBhvr>
                                        <p:cTn id="61" dur="250" autoRev="1" fill="remove"/>
                                        <p:tgtEl>
                                          <p:spTgt spid="8"/>
                                        </p:tgtEl>
                                        <p:attrNameLst>
                                          <p:attrName>fill.type</p:attrName>
                                        </p:attrNameLst>
                                      </p:cBhvr>
                                      <p:to>
                                        <p:strVal val="solid"/>
                                      </p:to>
                                    </p:set>
                                    <p:set>
                                      <p:cBhvr>
                                        <p:cTn id="62" dur="250" autoRev="1" fill="remove"/>
                                        <p:tgtEl>
                                          <p:spTgt spid="8"/>
                                        </p:tgtEl>
                                        <p:attrNameLst>
                                          <p:attrName>fill.on</p:attrName>
                                        </p:attrNameLst>
                                      </p:cBhvr>
                                      <p:to>
                                        <p:strVal val="true"/>
                                      </p:to>
                                    </p:se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p:stCondLst>
                              <p:cond delay="3500"/>
                            </p:stCondLst>
                            <p:childTnLst>
                              <p:par>
                                <p:cTn id="68" presetID="27" presetClass="emph" presetSubtype="0" fill="remove" grpId="1" nodeType="afterEffect">
                                  <p:stCondLst>
                                    <p:cond delay="0"/>
                                  </p:stCondLst>
                                  <p:childTnLst>
                                    <p:animClr clrSpc="rgb" dir="cw">
                                      <p:cBhvr override="childStyle">
                                        <p:cTn id="69" dur="250" autoRev="1" fill="remove"/>
                                        <p:tgtEl>
                                          <p:spTgt spid="3"/>
                                        </p:tgtEl>
                                        <p:attrNameLst>
                                          <p:attrName>style.color</p:attrName>
                                        </p:attrNameLst>
                                      </p:cBhvr>
                                      <p:to>
                                        <a:schemeClr val="bg1"/>
                                      </p:to>
                                    </p:animClr>
                                    <p:animClr clrSpc="rgb" dir="cw">
                                      <p:cBhvr>
                                        <p:cTn id="70" dur="250" autoRev="1" fill="remove"/>
                                        <p:tgtEl>
                                          <p:spTgt spid="3"/>
                                        </p:tgtEl>
                                        <p:attrNameLst>
                                          <p:attrName>fillcolor</p:attrName>
                                        </p:attrNameLst>
                                      </p:cBhvr>
                                      <p:to>
                                        <a:schemeClr val="bg1"/>
                                      </p:to>
                                    </p:animClr>
                                    <p:set>
                                      <p:cBhvr>
                                        <p:cTn id="71" dur="250" autoRev="1" fill="remove"/>
                                        <p:tgtEl>
                                          <p:spTgt spid="3"/>
                                        </p:tgtEl>
                                        <p:attrNameLst>
                                          <p:attrName>fill.type</p:attrName>
                                        </p:attrNameLst>
                                      </p:cBhvr>
                                      <p:to>
                                        <p:strVal val="solid"/>
                                      </p:to>
                                    </p:set>
                                    <p:set>
                                      <p:cBhvr>
                                        <p:cTn id="72" dur="250" autoRev="1" fill="remove"/>
                                        <p:tgtEl>
                                          <p:spTgt spid="3"/>
                                        </p:tgtEl>
                                        <p:attrNameLst>
                                          <p:attrName>fill.on</p:attrName>
                                        </p:attrNameLst>
                                      </p:cBhvr>
                                      <p:to>
                                        <p:strVal val="true"/>
                                      </p:to>
                                    </p:se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par>
                          <p:cTn id="77" fill="hold">
                            <p:stCondLst>
                              <p:cond delay="4500"/>
                            </p:stCondLst>
                            <p:childTnLst>
                              <p:par>
                                <p:cTn id="78" presetID="27" presetClass="emph" presetSubtype="0" fill="remove" grpId="0" nodeType="afterEffect">
                                  <p:stCondLst>
                                    <p:cond delay="0"/>
                                  </p:stCondLst>
                                  <p:childTnLst>
                                    <p:animClr clrSpc="rgb" dir="cw">
                                      <p:cBhvr override="childStyle">
                                        <p:cTn id="79" dur="250" autoRev="1" fill="remove"/>
                                        <p:tgtEl>
                                          <p:spTgt spid="7"/>
                                        </p:tgtEl>
                                        <p:attrNameLst>
                                          <p:attrName>style.color</p:attrName>
                                        </p:attrNameLst>
                                      </p:cBhvr>
                                      <p:to>
                                        <a:schemeClr val="bg1"/>
                                      </p:to>
                                    </p:animClr>
                                    <p:animClr clrSpc="rgb" dir="cw">
                                      <p:cBhvr>
                                        <p:cTn id="80" dur="250" autoRev="1" fill="remove"/>
                                        <p:tgtEl>
                                          <p:spTgt spid="7"/>
                                        </p:tgtEl>
                                        <p:attrNameLst>
                                          <p:attrName>fillcolor</p:attrName>
                                        </p:attrNameLst>
                                      </p:cBhvr>
                                      <p:to>
                                        <a:schemeClr val="bg1"/>
                                      </p:to>
                                    </p:animClr>
                                    <p:set>
                                      <p:cBhvr>
                                        <p:cTn id="81" dur="250" autoRev="1" fill="remove"/>
                                        <p:tgtEl>
                                          <p:spTgt spid="7"/>
                                        </p:tgtEl>
                                        <p:attrNameLst>
                                          <p:attrName>fill.type</p:attrName>
                                        </p:attrNameLst>
                                      </p:cBhvr>
                                      <p:to>
                                        <p:strVal val="solid"/>
                                      </p:to>
                                    </p:set>
                                    <p:set>
                                      <p:cBhvr>
                                        <p:cTn id="8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2" grpId="0"/>
      <p:bldP spid="25" grpId="0"/>
      <p:bldP spid="2" grpId="0" animBg="1"/>
      <p:bldP spid="2" grpId="1" animBg="1"/>
      <p:bldP spid="7" grpId="0" animBg="1"/>
      <p:bldP spid="7" grpId="1" animBg="1"/>
      <p:bldP spid="8" grpId="0" animBg="1"/>
      <p:bldP spid="8" grpId="1" animBg="1"/>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2629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a:t>
            </a:r>
            <a:r>
              <a:rPr lang="vi-VN" sz="2400">
                <a:solidFill>
                  <a:srgbClr val="000000"/>
                </a:solidFill>
                <a:latin typeface="UTM Avo" panose="02040603050506020204" pitchFamily="18" charset="0"/>
                <a:cs typeface="Times New Roman" panose="02020603050405020304" pitchFamily="18" charset="0"/>
              </a:rPr>
              <a:t>áy tính điện tử có thể được phân chia thành năm thế hệ</a:t>
            </a:r>
            <a:r>
              <a:rPr lang="en-US" sz="2400">
                <a:solidFill>
                  <a:srgbClr val="000000"/>
                </a:solidFill>
                <a:latin typeface="UTM Avo" panose="02040603050506020204" pitchFamily="18" charset="0"/>
                <a:cs typeface="Times New Roman" panose="02020603050405020304" pitchFamily="18" charset="0"/>
              </a:rPr>
              <a:t>:</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8AAD486D-58B1-4FFF-B442-2B3325937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30568" y="3675224"/>
            <a:ext cx="2918470" cy="2918470"/>
          </a:xfrm>
          <a:prstGeom prst="rect">
            <a:avLst/>
          </a:prstGeom>
        </p:spPr>
      </p:pic>
      <p:grpSp>
        <p:nvGrpSpPr>
          <p:cNvPr id="5" name="组合 12">
            <a:extLst>
              <a:ext uri="{FF2B5EF4-FFF2-40B4-BE49-F238E27FC236}">
                <a16:creationId xmlns:a16="http://schemas.microsoft.com/office/drawing/2014/main" id="{89379FC4-5ED9-44BA-BAA5-9496669A38E2}"/>
              </a:ext>
            </a:extLst>
          </p:cNvPr>
          <p:cNvGrpSpPr/>
          <p:nvPr/>
        </p:nvGrpSpPr>
        <p:grpSpPr>
          <a:xfrm>
            <a:off x="461638" y="1609874"/>
            <a:ext cx="1797438" cy="2392690"/>
            <a:chOff x="2409625" y="3140503"/>
            <a:chExt cx="1653216" cy="1824551"/>
          </a:xfrm>
        </p:grpSpPr>
        <p:pic>
          <p:nvPicPr>
            <p:cNvPr id="6" name="图片 4" descr="ce1ed7f935192fceca30dfb2bcebe602">
              <a:extLst>
                <a:ext uri="{FF2B5EF4-FFF2-40B4-BE49-F238E27FC236}">
                  <a16:creationId xmlns:a16="http://schemas.microsoft.com/office/drawing/2014/main" id="{2A2CA48A-C349-418B-B6CC-8B3696F0D165}"/>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8" name="文本框 8">
              <a:extLst>
                <a:ext uri="{FF2B5EF4-FFF2-40B4-BE49-F238E27FC236}">
                  <a16:creationId xmlns:a16="http://schemas.microsoft.com/office/drawing/2014/main" id="{85387A2E-E86D-483E-8AB0-475FC2F8387C}"/>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9" name="组合 12">
            <a:extLst>
              <a:ext uri="{FF2B5EF4-FFF2-40B4-BE49-F238E27FC236}">
                <a16:creationId xmlns:a16="http://schemas.microsoft.com/office/drawing/2014/main" id="{CD819E77-3ADE-4118-BE65-593F4C7D84C2}"/>
              </a:ext>
            </a:extLst>
          </p:cNvPr>
          <p:cNvGrpSpPr/>
          <p:nvPr/>
        </p:nvGrpSpPr>
        <p:grpSpPr>
          <a:xfrm>
            <a:off x="4608480" y="1589886"/>
            <a:ext cx="1797438" cy="2392690"/>
            <a:chOff x="2409625" y="3140503"/>
            <a:chExt cx="1653216" cy="1824551"/>
          </a:xfrm>
        </p:grpSpPr>
        <p:pic>
          <p:nvPicPr>
            <p:cNvPr id="10" name="图片 4" descr="ce1ed7f935192fceca30dfb2bcebe602">
              <a:extLst>
                <a:ext uri="{FF2B5EF4-FFF2-40B4-BE49-F238E27FC236}">
                  <a16:creationId xmlns:a16="http://schemas.microsoft.com/office/drawing/2014/main" id="{7A1B34B4-B687-4421-821A-691172730869}"/>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1" name="文本框 8">
              <a:extLst>
                <a:ext uri="{FF2B5EF4-FFF2-40B4-BE49-F238E27FC236}">
                  <a16:creationId xmlns:a16="http://schemas.microsoft.com/office/drawing/2014/main" id="{2334FED5-0981-4F06-BCCC-A04A63D1BC71}"/>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4" name="组合 12">
            <a:extLst>
              <a:ext uri="{FF2B5EF4-FFF2-40B4-BE49-F238E27FC236}">
                <a16:creationId xmlns:a16="http://schemas.microsoft.com/office/drawing/2014/main" id="{CF11A9B1-D931-4DF3-858A-6D4A4645E69C}"/>
              </a:ext>
            </a:extLst>
          </p:cNvPr>
          <p:cNvGrpSpPr/>
          <p:nvPr/>
        </p:nvGrpSpPr>
        <p:grpSpPr>
          <a:xfrm>
            <a:off x="2534890" y="1609873"/>
            <a:ext cx="1797438" cy="2392690"/>
            <a:chOff x="2409625" y="3140503"/>
            <a:chExt cx="1653216" cy="1824551"/>
          </a:xfrm>
        </p:grpSpPr>
        <p:pic>
          <p:nvPicPr>
            <p:cNvPr id="15" name="图片 4" descr="ce1ed7f935192fceca30dfb2bcebe602">
              <a:extLst>
                <a:ext uri="{FF2B5EF4-FFF2-40B4-BE49-F238E27FC236}">
                  <a16:creationId xmlns:a16="http://schemas.microsoft.com/office/drawing/2014/main" id="{CBD81F61-D08F-48F3-B92D-EEBCBABF7D8C}"/>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6" name="文本框 8">
              <a:extLst>
                <a:ext uri="{FF2B5EF4-FFF2-40B4-BE49-F238E27FC236}">
                  <a16:creationId xmlns:a16="http://schemas.microsoft.com/office/drawing/2014/main" id="{CE96CF92-4321-4421-AA85-CB4DDFB8A8FF}"/>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7" name="组合 12">
            <a:extLst>
              <a:ext uri="{FF2B5EF4-FFF2-40B4-BE49-F238E27FC236}">
                <a16:creationId xmlns:a16="http://schemas.microsoft.com/office/drawing/2014/main" id="{AF0C43C2-BE30-4633-885F-329C524ED440}"/>
              </a:ext>
            </a:extLst>
          </p:cNvPr>
          <p:cNvGrpSpPr/>
          <p:nvPr/>
        </p:nvGrpSpPr>
        <p:grpSpPr>
          <a:xfrm>
            <a:off x="6681395" y="1609951"/>
            <a:ext cx="1797438" cy="2392690"/>
            <a:chOff x="2409625" y="3140503"/>
            <a:chExt cx="1653216" cy="1824551"/>
          </a:xfrm>
        </p:grpSpPr>
        <p:pic>
          <p:nvPicPr>
            <p:cNvPr id="18" name="图片 4" descr="ce1ed7f935192fceca30dfb2bcebe602">
              <a:extLst>
                <a:ext uri="{FF2B5EF4-FFF2-40B4-BE49-F238E27FC236}">
                  <a16:creationId xmlns:a16="http://schemas.microsoft.com/office/drawing/2014/main" id="{008AD341-2E95-46FB-8F35-AC3320936561}"/>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9" name="文本框 8">
              <a:extLst>
                <a:ext uri="{FF2B5EF4-FFF2-40B4-BE49-F238E27FC236}">
                  <a16:creationId xmlns:a16="http://schemas.microsoft.com/office/drawing/2014/main" id="{184C7977-7D82-45EB-A0E5-C68CC5875634}"/>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20" name="组合 12">
            <a:extLst>
              <a:ext uri="{FF2B5EF4-FFF2-40B4-BE49-F238E27FC236}">
                <a16:creationId xmlns:a16="http://schemas.microsoft.com/office/drawing/2014/main" id="{A7809D14-F3FC-4D40-B7DC-9F12B9945EF5}"/>
              </a:ext>
            </a:extLst>
          </p:cNvPr>
          <p:cNvGrpSpPr/>
          <p:nvPr/>
        </p:nvGrpSpPr>
        <p:grpSpPr>
          <a:xfrm>
            <a:off x="8754311" y="1567976"/>
            <a:ext cx="1797438" cy="2392690"/>
            <a:chOff x="2409625" y="3140503"/>
            <a:chExt cx="1653216" cy="1824551"/>
          </a:xfrm>
        </p:grpSpPr>
        <p:pic>
          <p:nvPicPr>
            <p:cNvPr id="21" name="图片 4" descr="ce1ed7f935192fceca30dfb2bcebe602">
              <a:extLst>
                <a:ext uri="{FF2B5EF4-FFF2-40B4-BE49-F238E27FC236}">
                  <a16:creationId xmlns:a16="http://schemas.microsoft.com/office/drawing/2014/main" id="{53CD10B3-2D2C-491A-9F23-DD6F51FE3233}"/>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22" name="文本框 8">
              <a:extLst>
                <a:ext uri="{FF2B5EF4-FFF2-40B4-BE49-F238E27FC236}">
                  <a16:creationId xmlns:a16="http://schemas.microsoft.com/office/drawing/2014/main" id="{EB4E5A01-6A41-4F54-B255-5BF648B6731A}"/>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nay</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9784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nhất (1945 - 1955)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05172" y="1308453"/>
            <a:ext cx="5922904" cy="4649480"/>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212702"/>
            <a:ext cx="4311435" cy="3046988"/>
          </a:xfrm>
          <a:prstGeom prst="rect">
            <a:avLst/>
          </a:prstGeom>
        </p:spPr>
        <p:txBody>
          <a:bodyPr wrap="square">
            <a:spAutoFit/>
          </a:bodyPr>
          <a:lstStyle/>
          <a:p>
            <a:pPr lvl="0" defTabSz="342900">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defRPr/>
            </a:pPr>
            <a:r>
              <a:rPr lang="vi-VN" sz="2400">
                <a:solidFill>
                  <a:srgbClr val="000000"/>
                </a:solidFill>
                <a:latin typeface="UTM Avo" panose="02040603050506020204" pitchFamily="18" charset="0"/>
                <a:cs typeface="Times New Roman" panose="02020603050405020304" pitchFamily="18" charset="0"/>
              </a:rPr>
              <a:t>Thành phần điện tử chính: đèn điện tử chân không.</a:t>
            </a:r>
          </a:p>
          <a:p>
            <a:pPr lvl="0" defTabSz="342900">
              <a:defRPr/>
            </a:pPr>
            <a:r>
              <a:rPr lang="vi-VN" sz="2400">
                <a:solidFill>
                  <a:srgbClr val="000000"/>
                </a:solidFill>
                <a:latin typeface="UTM Avo" panose="02040603050506020204" pitchFamily="18" charset="0"/>
                <a:cs typeface="Times New Roman" panose="02020603050405020304" pitchFamily="18" charset="0"/>
              </a:rPr>
              <a:t>Bộ nhớ chính: trống từ.</a:t>
            </a:r>
          </a:p>
          <a:p>
            <a:pPr lvl="0" defTabSz="342900">
              <a:defRPr/>
            </a:pPr>
            <a:r>
              <a:rPr lang="vi-VN" sz="2400">
                <a:solidFill>
                  <a:srgbClr val="000000"/>
                </a:solidFill>
                <a:latin typeface="UTM Avo" panose="02040603050506020204" pitchFamily="18" charset="0"/>
                <a:cs typeface="Times New Roman" panose="02020603050405020304" pitchFamily="18" charset="0"/>
              </a:rPr>
              <a:t>Kích thước: rất lớn (thường chiếm một căn phòng).</a:t>
            </a:r>
          </a:p>
          <a:p>
            <a:pPr lvl="0" defTabSz="342900">
              <a:defRPr/>
            </a:pPr>
            <a:r>
              <a:rPr lang="vi-VN" sz="2400">
                <a:solidFill>
                  <a:srgbClr val="000000"/>
                </a:solidFill>
                <a:latin typeface="UTM Avo" panose="02040603050506020204" pitchFamily="18" charset="0"/>
                <a:cs typeface="Times New Roman" panose="02020603050405020304" pitchFamily="18" charset="0"/>
              </a:rPr>
              <a:t>Thiết bị vào - ra: máy đọc và tạo thẻ đục lỗ.</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sp>
        <p:nvSpPr>
          <p:cNvPr id="2" name="TextBox 1">
            <a:extLst>
              <a:ext uri="{FF2B5EF4-FFF2-40B4-BE49-F238E27FC236}">
                <a16:creationId xmlns:a16="http://schemas.microsoft.com/office/drawing/2014/main" id="{C8F63FF6-607B-D1C1-D429-CA05FD067E96}"/>
              </a:ext>
            </a:extLst>
          </p:cNvPr>
          <p:cNvSpPr txBox="1"/>
          <p:nvPr/>
        </p:nvSpPr>
        <p:spPr>
          <a:xfrm>
            <a:off x="892287" y="4629635"/>
            <a:ext cx="4033674" cy="1015663"/>
          </a:xfrm>
          <a:prstGeom prst="rect">
            <a:avLst/>
          </a:prstGeom>
          <a:noFill/>
        </p:spPr>
        <p:txBody>
          <a:bodyPr wrap="square" rtlCol="0">
            <a:spAutoFit/>
          </a:bodyPr>
          <a:lstStyle/>
          <a:p>
            <a:pPr algn="just"/>
            <a:r>
              <a:rPr lang="en-US" sz="2000" b="1">
                <a:solidFill>
                  <a:srgbClr val="0000FF"/>
                </a:solidFill>
              </a:rPr>
              <a:t>Có thể thực hiện tính 5000 phép tính cộng hoặc 350 phép tính nhân mỗi giây</a:t>
            </a:r>
            <a:endParaRPr lang="en-GB" sz="2000" b="1">
              <a:solidFill>
                <a:srgbClr val="0000FF"/>
              </a:solidFill>
            </a:endParaRPr>
          </a:p>
        </p:txBody>
      </p:sp>
    </p:spTree>
    <p:extLst>
      <p:ext uri="{BB962C8B-B14F-4D97-AF65-F5344CB8AC3E}">
        <p14:creationId xmlns:p14="http://schemas.microsoft.com/office/powerpoint/2010/main" val="17795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503174" y="554787"/>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hai (1955 - 1965)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361752"/>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362894"/>
            <a:ext cx="4722546" cy="3046988"/>
          </a:xfrm>
          <a:prstGeom prst="rect">
            <a:avLst/>
          </a:prstGeom>
        </p:spPr>
        <p:txBody>
          <a:bodyPr wrap="square">
            <a:spAutoFit/>
          </a:bodyPr>
          <a:lstStyle/>
          <a:p>
            <a:pPr lvl="0" defTabSz="342900">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defRPr/>
            </a:pPr>
            <a:r>
              <a:rPr lang="vi-VN" sz="2400">
                <a:solidFill>
                  <a:srgbClr val="000000"/>
                </a:solidFill>
                <a:latin typeface="UTM Avo" panose="02040603050506020204" pitchFamily="18" charset="0"/>
                <a:cs typeface="Times New Roman" panose="02020603050405020304" pitchFamily="18" charset="0"/>
              </a:rPr>
              <a:t>Thành phần điện tử chính: bóng bán dẫn.</a:t>
            </a:r>
          </a:p>
          <a:p>
            <a:pPr lvl="0" defTabSz="342900">
              <a:defRPr/>
            </a:pPr>
            <a:r>
              <a:rPr lang="vi-VN" sz="2400">
                <a:solidFill>
                  <a:srgbClr val="000000"/>
                </a:solidFill>
                <a:latin typeface="UTM Avo" panose="02040603050506020204" pitchFamily="18" charset="0"/>
                <a:cs typeface="Times New Roman" panose="02020603050405020304" pitchFamily="18" charset="0"/>
              </a:rPr>
              <a:t>Bộ nhớ: lõi từ, băng từ.</a:t>
            </a:r>
          </a:p>
          <a:p>
            <a:pPr lvl="0" defTabSz="342900">
              <a:defRPr/>
            </a:pPr>
            <a:r>
              <a:rPr lang="vi-VN" sz="2400">
                <a:solidFill>
                  <a:srgbClr val="000000"/>
                </a:solidFill>
                <a:latin typeface="UTM Avo" panose="02040603050506020204" pitchFamily="18" charset="0"/>
                <a:cs typeface="Times New Roman" panose="02020603050405020304" pitchFamily="18" charset="0"/>
              </a:rPr>
              <a:t>Kích thước: lớn (bộ phận xử lí và tính toán lớn như những chiếc tủ).</a:t>
            </a:r>
          </a:p>
          <a:p>
            <a:pPr lvl="0" defTabSz="342900">
              <a:defRPr/>
            </a:pPr>
            <a:r>
              <a:rPr lang="vi-VN" sz="2400">
                <a:solidFill>
                  <a:srgbClr val="000000"/>
                </a:solidFill>
                <a:latin typeface="UTM Avo" panose="02040603050506020204" pitchFamily="18" charset="0"/>
                <a:cs typeface="Times New Roman" panose="02020603050405020304" pitchFamily="18" charset="0"/>
              </a:rPr>
              <a:t>Thiết bị vào - ra: máy đọc và in băng đục lỗ, máy đọc và in băng từ.</a:t>
            </a:r>
          </a:p>
        </p:txBody>
      </p:sp>
      <p:sp>
        <p:nvSpPr>
          <p:cNvPr id="11" name="TextBox 10">
            <a:extLst>
              <a:ext uri="{FF2B5EF4-FFF2-40B4-BE49-F238E27FC236}">
                <a16:creationId xmlns:a16="http://schemas.microsoft.com/office/drawing/2014/main" id="{371A0ED8-CCDF-44D1-ABCC-38A48B958281}"/>
              </a:ext>
            </a:extLst>
          </p:cNvPr>
          <p:cNvSpPr txBox="1"/>
          <p:nvPr/>
        </p:nvSpPr>
        <p:spPr>
          <a:xfrm>
            <a:off x="5624217" y="4611590"/>
            <a:ext cx="6400800" cy="461665"/>
          </a:xfrm>
          <a:prstGeom prst="rect">
            <a:avLst/>
          </a:prstGeom>
          <a:noFill/>
        </p:spPr>
        <p:txBody>
          <a:bodyPr wrap="square">
            <a:spAutoFit/>
          </a:bodyPr>
          <a:lstStyle/>
          <a:p>
            <a:r>
              <a:rPr lang="vi-VN" sz="2400" b="1">
                <a:solidFill>
                  <a:srgbClr val="C00000"/>
                </a:solidFill>
                <a:latin typeface="UTM Avo" panose="02040603050506020204" pitchFamily="18" charset="0"/>
                <a:cs typeface="Times New Roman" panose="02020603050405020304" pitchFamily="18" charset="0"/>
              </a:rPr>
              <a:t>Minsk 22</a:t>
            </a:r>
            <a:r>
              <a:rPr lang="en-US" sz="2400" b="1">
                <a:solidFill>
                  <a:srgbClr val="C00000"/>
                </a:solidFill>
                <a:latin typeface="UTM Avo" panose="02040603050506020204" pitchFamily="18" charset="0"/>
                <a:cs typeface="Times New Roman" panose="02020603050405020304" pitchFamily="18" charset="0"/>
              </a:rPr>
              <a:t> sản xuất tại Belarus (khoảng 1965)</a:t>
            </a:r>
            <a:endParaRPr lang="en-US" sz="2400" b="1">
              <a:solidFill>
                <a:srgbClr val="C00000"/>
              </a:solidFill>
            </a:endParaRPr>
          </a:p>
        </p:txBody>
      </p:sp>
      <p:pic>
        <p:nvPicPr>
          <p:cNvPr id="3074" name="Picture 2" descr="M=Bàn điều khiển và Phòng máy tính Minsk-22.">
            <a:extLst>
              <a:ext uri="{FF2B5EF4-FFF2-40B4-BE49-F238E27FC236}">
                <a16:creationId xmlns:a16="http://schemas.microsoft.com/office/drawing/2014/main" id="{2A8599AF-EC96-4B83-9F71-2594BDEC5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043" y="384159"/>
            <a:ext cx="5791003" cy="42274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A4F680-84A8-614E-A658-49A8C95C0DA0}"/>
              </a:ext>
            </a:extLst>
          </p:cNvPr>
          <p:cNvSpPr txBox="1"/>
          <p:nvPr/>
        </p:nvSpPr>
        <p:spPr>
          <a:xfrm>
            <a:off x="1058850" y="4409882"/>
            <a:ext cx="3833898" cy="1200329"/>
          </a:xfrm>
          <a:prstGeom prst="rect">
            <a:avLst/>
          </a:prstGeom>
          <a:noFill/>
        </p:spPr>
        <p:txBody>
          <a:bodyPr wrap="square" rtlCol="0">
            <a:spAutoFit/>
          </a:bodyPr>
          <a:lstStyle/>
          <a:p>
            <a:pPr algn="just"/>
            <a:r>
              <a:rPr lang="en-US" sz="2400">
                <a:solidFill>
                  <a:srgbClr val="0000FF"/>
                </a:solidFill>
              </a:rPr>
              <a:t>- Tiêu thụ ít điện năng hơn</a:t>
            </a:r>
          </a:p>
          <a:p>
            <a:pPr algn="just"/>
            <a:r>
              <a:rPr lang="en-US" sz="2400">
                <a:solidFill>
                  <a:srgbClr val="0000FF"/>
                </a:solidFill>
              </a:rPr>
              <a:t>- Chạy nhanh hơn thế hệ thứ nhất hàng chục lần</a:t>
            </a:r>
            <a:endParaRPr lang="en-GB" sz="2400">
              <a:solidFill>
                <a:srgbClr val="0000FF"/>
              </a:solidFill>
            </a:endParaRPr>
          </a:p>
        </p:txBody>
      </p:sp>
      <p:sp>
        <p:nvSpPr>
          <p:cNvPr id="4" name="Arrow: Curved Right 3">
            <a:extLst>
              <a:ext uri="{FF2B5EF4-FFF2-40B4-BE49-F238E27FC236}">
                <a16:creationId xmlns:a16="http://schemas.microsoft.com/office/drawing/2014/main" id="{DE4C27BA-5520-4115-6919-D95C32A61BAB}"/>
              </a:ext>
            </a:extLst>
          </p:cNvPr>
          <p:cNvSpPr/>
          <p:nvPr/>
        </p:nvSpPr>
        <p:spPr>
          <a:xfrm>
            <a:off x="696686" y="4525299"/>
            <a:ext cx="362164" cy="597547"/>
          </a:xfrm>
          <a:prstGeom prst="curved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solidFill>
                <a:schemeClr val="tx1"/>
              </a:solidFill>
            </a:endParaRPr>
          </a:p>
        </p:txBody>
      </p:sp>
      <p:sp>
        <p:nvSpPr>
          <p:cNvPr id="6" name="TextBox 5">
            <a:extLst>
              <a:ext uri="{FF2B5EF4-FFF2-40B4-BE49-F238E27FC236}">
                <a16:creationId xmlns:a16="http://schemas.microsoft.com/office/drawing/2014/main" id="{E195208A-326F-1ED8-F222-80BA53BD62E7}"/>
              </a:ext>
            </a:extLst>
          </p:cNvPr>
          <p:cNvSpPr txBox="1"/>
          <p:nvPr/>
        </p:nvSpPr>
        <p:spPr>
          <a:xfrm>
            <a:off x="696686" y="5736629"/>
            <a:ext cx="6400800" cy="461665"/>
          </a:xfrm>
          <a:prstGeom prst="rect">
            <a:avLst/>
          </a:prstGeom>
          <a:noFill/>
        </p:spPr>
        <p:txBody>
          <a:bodyPr wrap="square">
            <a:spAutoFit/>
          </a:bodyPr>
          <a:lstStyle/>
          <a:p>
            <a:r>
              <a:rPr lang="vi-VN" sz="2400" b="1">
                <a:solidFill>
                  <a:srgbClr val="C00000"/>
                </a:solidFill>
                <a:latin typeface="UTM Avo" panose="02040603050506020204" pitchFamily="18" charset="0"/>
                <a:cs typeface="Times New Roman" panose="02020603050405020304" pitchFamily="18" charset="0"/>
              </a:rPr>
              <a:t>Minsk 22</a:t>
            </a:r>
            <a:r>
              <a:rPr lang="en-US" sz="2400" b="1">
                <a:solidFill>
                  <a:srgbClr val="C00000"/>
                </a:solidFill>
                <a:latin typeface="UTM Avo" panose="02040603050506020204" pitchFamily="18" charset="0"/>
                <a:cs typeface="Times New Roman" panose="02020603050405020304" pitchFamily="18" charset="0"/>
              </a:rPr>
              <a:t>  được đưa vào Việt Nam năm 1968</a:t>
            </a:r>
            <a:endParaRPr lang="en-US" sz="2400" b="1">
              <a:solidFill>
                <a:srgbClr val="C00000"/>
              </a:solidFill>
            </a:endParaRPr>
          </a:p>
        </p:txBody>
      </p:sp>
    </p:spTree>
    <p:extLst>
      <p:ext uri="{BB962C8B-B14F-4D97-AF65-F5344CB8AC3E}">
        <p14:creationId xmlns:p14="http://schemas.microsoft.com/office/powerpoint/2010/main" val="1184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ircle(in)">
                                      <p:cBhvr>
                                        <p:cTn id="30" dur="2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P spid="3" grpId="0"/>
      <p:bldP spid="4"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ba (1965- 1974)</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308453"/>
            <a:ext cx="4590646" cy="3416320"/>
          </a:xfrm>
          <a:prstGeom prst="rect">
            <a:avLst/>
          </a:prstGeom>
        </p:spPr>
        <p:txBody>
          <a:bodyPr wrap="square">
            <a:spAutoFit/>
          </a:bodyPr>
          <a:lstStyle/>
          <a:p>
            <a:pPr lvl="0" defTabSz="342900">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a:t>
            </a:r>
          </a:p>
          <a:p>
            <a:pPr lvl="0" defTabSz="342900">
              <a:defRPr/>
            </a:pPr>
            <a:r>
              <a:rPr lang="vi-VN" sz="2400">
                <a:solidFill>
                  <a:srgbClr val="000000"/>
                </a:solidFill>
                <a:latin typeface="UTM Avo" panose="02040603050506020204" pitchFamily="18" charset="0"/>
                <a:cs typeface="Times New Roman" panose="02020603050405020304" pitchFamily="18" charset="0"/>
              </a:rPr>
              <a:t>•	Bộ nhớ: lõi từ lớn, băng từ, đĩa từ.</a:t>
            </a:r>
          </a:p>
          <a:p>
            <a:pPr lvl="0" defTabSz="342900">
              <a:defRPr/>
            </a:pPr>
            <a:r>
              <a:rPr lang="vi-VN" sz="2400">
                <a:solidFill>
                  <a:srgbClr val="000000"/>
                </a:solidFill>
                <a:latin typeface="UTM Avo" panose="02040603050506020204" pitchFamily="18" charset="0"/>
                <a:cs typeface="Times New Roman" panose="02020603050405020304" pitchFamily="18" charset="0"/>
              </a:rPr>
              <a:t>•	Kích thước: lớn (tương đương </a:t>
            </a:r>
            <a:r>
              <a:rPr lang="en-US" sz="2400">
                <a:solidFill>
                  <a:srgbClr val="000000"/>
                </a:solidFill>
                <a:latin typeface="UTM Avo" panose="02040603050506020204" pitchFamily="18" charset="0"/>
                <a:cs typeface="Times New Roman" panose="02020603050405020304" pitchFamily="18" charset="0"/>
              </a:rPr>
              <a:t>1</a:t>
            </a:r>
            <a:r>
              <a:rPr lang="vi-VN" sz="2400">
                <a:solidFill>
                  <a:srgbClr val="000000"/>
                </a:solidFill>
                <a:latin typeface="UTM Avo" panose="02040603050506020204" pitchFamily="18" charset="0"/>
                <a:cs typeface="Times New Roman" panose="02020603050405020304" pitchFamily="18" charset="0"/>
              </a:rPr>
              <a:t> chiếc bàn làm việc).</a:t>
            </a:r>
          </a:p>
          <a:p>
            <a:pPr lvl="0" defTabSz="342900">
              <a:defRPr/>
            </a:pPr>
            <a:r>
              <a:rPr lang="vi-VN" sz="2400">
                <a:solidFill>
                  <a:srgbClr val="000000"/>
                </a:solidFill>
                <a:latin typeface="UTM Avo" panose="02040603050506020204" pitchFamily="18" charset="0"/>
                <a:cs typeface="Times New Roman" panose="02020603050405020304" pitchFamily="18" charset="0"/>
              </a:rPr>
              <a:t>•	Thiết bị vào - ra: được bổ sung bàn phím, màn hình, máy in,...</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396669" y="5336244"/>
            <a:ext cx="6091084" cy="461665"/>
          </a:xfrm>
          <a:prstGeom prst="rect">
            <a:avLst/>
          </a:prstGeom>
          <a:noFill/>
        </p:spPr>
        <p:txBody>
          <a:bodyPr wrap="square">
            <a:spAutoFit/>
          </a:bodyPr>
          <a:lstStyle/>
          <a:p>
            <a:r>
              <a:rPr lang="en-US" sz="2400" b="1">
                <a:solidFill>
                  <a:srgbClr val="000000"/>
                </a:solidFill>
                <a:latin typeface="UTM Avo" panose="02040603050506020204" pitchFamily="18" charset="0"/>
                <a:cs typeface="Times New Roman" panose="02020603050405020304" pitchFamily="18" charset="0"/>
              </a:rPr>
              <a:t>IBM System/360</a:t>
            </a:r>
            <a:r>
              <a:rPr lang="vi-VN" sz="2400" b="1">
                <a:solidFill>
                  <a:srgbClr val="000000"/>
                </a:solidFill>
                <a:latin typeface="UTM Avo" panose="02040603050506020204" pitchFamily="18" charset="0"/>
                <a:cs typeface="Times New Roman" panose="02020603050405020304" pitchFamily="18" charset="0"/>
              </a:rPr>
              <a:t> </a:t>
            </a:r>
            <a:endParaRPr lang="en-US" sz="2400" b="1"/>
          </a:p>
        </p:txBody>
      </p:sp>
      <p:pic>
        <p:nvPicPr>
          <p:cNvPr id="7" name="Shape 56">
            <a:extLst>
              <a:ext uri="{FF2B5EF4-FFF2-40B4-BE49-F238E27FC236}">
                <a16:creationId xmlns:a16="http://schemas.microsoft.com/office/drawing/2014/main" id="{855BA5BB-F478-4337-B13F-564B373910C4}"/>
              </a:ext>
            </a:extLst>
          </p:cNvPr>
          <p:cNvPicPr/>
          <p:nvPr/>
        </p:nvPicPr>
        <p:blipFill>
          <a:blip r:embed="rId4"/>
          <a:stretch/>
        </p:blipFill>
        <p:spPr>
          <a:xfrm>
            <a:off x="5205172" y="1140294"/>
            <a:ext cx="6043949" cy="4106165"/>
          </a:xfrm>
          <a:prstGeom prst="rect">
            <a:avLst/>
          </a:prstGeom>
        </p:spPr>
      </p:pic>
      <p:sp>
        <p:nvSpPr>
          <p:cNvPr id="2" name="TextBox 1">
            <a:extLst>
              <a:ext uri="{FF2B5EF4-FFF2-40B4-BE49-F238E27FC236}">
                <a16:creationId xmlns:a16="http://schemas.microsoft.com/office/drawing/2014/main" id="{D080CFA9-48B0-01D4-90E9-A85BFB732346}"/>
              </a:ext>
            </a:extLst>
          </p:cNvPr>
          <p:cNvSpPr txBox="1"/>
          <p:nvPr/>
        </p:nvSpPr>
        <p:spPr>
          <a:xfrm>
            <a:off x="1241281" y="4830960"/>
            <a:ext cx="3833898" cy="830997"/>
          </a:xfrm>
          <a:prstGeom prst="rect">
            <a:avLst/>
          </a:prstGeom>
          <a:noFill/>
        </p:spPr>
        <p:txBody>
          <a:bodyPr wrap="square" rtlCol="0">
            <a:spAutoFit/>
          </a:bodyPr>
          <a:lstStyle/>
          <a:p>
            <a:pPr algn="just"/>
            <a:r>
              <a:rPr lang="en-US" sz="2400">
                <a:solidFill>
                  <a:srgbClr val="0000FF"/>
                </a:solidFill>
              </a:rPr>
              <a:t>- Giảm kích thước</a:t>
            </a:r>
          </a:p>
          <a:p>
            <a:pPr algn="just"/>
            <a:r>
              <a:rPr lang="en-US" sz="2400">
                <a:solidFill>
                  <a:srgbClr val="0000FF"/>
                </a:solidFill>
              </a:rPr>
              <a:t>- Tăng tốc độ tính toán</a:t>
            </a:r>
            <a:endParaRPr lang="en-GB" sz="2400">
              <a:solidFill>
                <a:srgbClr val="0000FF"/>
              </a:solidFill>
            </a:endParaRPr>
          </a:p>
        </p:txBody>
      </p:sp>
      <p:sp>
        <p:nvSpPr>
          <p:cNvPr id="3" name="Arrow: Curved Right 2">
            <a:extLst>
              <a:ext uri="{FF2B5EF4-FFF2-40B4-BE49-F238E27FC236}">
                <a16:creationId xmlns:a16="http://schemas.microsoft.com/office/drawing/2014/main" id="{34B12A5D-EBF5-5141-0E17-FCA63A00A41E}"/>
              </a:ext>
            </a:extLst>
          </p:cNvPr>
          <p:cNvSpPr/>
          <p:nvPr/>
        </p:nvSpPr>
        <p:spPr>
          <a:xfrm>
            <a:off x="749125" y="4897559"/>
            <a:ext cx="362164" cy="597547"/>
          </a:xfrm>
          <a:prstGeom prst="curved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GB">
              <a:solidFill>
                <a:schemeClr val="tx1"/>
              </a:solidFill>
            </a:endParaRPr>
          </a:p>
        </p:txBody>
      </p:sp>
      <p:sp>
        <p:nvSpPr>
          <p:cNvPr id="4" name="TextBox 3">
            <a:extLst>
              <a:ext uri="{FF2B5EF4-FFF2-40B4-BE49-F238E27FC236}">
                <a16:creationId xmlns:a16="http://schemas.microsoft.com/office/drawing/2014/main" id="{1302A6A9-90AA-4F0B-F2A7-991B447013A9}"/>
              </a:ext>
            </a:extLst>
          </p:cNvPr>
          <p:cNvSpPr txBox="1"/>
          <p:nvPr/>
        </p:nvSpPr>
        <p:spPr>
          <a:xfrm>
            <a:off x="2645228" y="5913824"/>
            <a:ext cx="7043057" cy="461665"/>
          </a:xfrm>
          <a:prstGeom prst="rect">
            <a:avLst/>
          </a:prstGeom>
          <a:noFill/>
        </p:spPr>
        <p:txBody>
          <a:bodyPr wrap="square">
            <a:spAutoFit/>
          </a:bodyPr>
          <a:lstStyle/>
          <a:p>
            <a:r>
              <a:rPr lang="en-US" sz="2400" b="1">
                <a:solidFill>
                  <a:srgbClr val="C00000"/>
                </a:solidFill>
                <a:latin typeface="UTM Avo" panose="02040603050506020204" pitchFamily="18" charset="0"/>
                <a:cs typeface="Times New Roman" panose="02020603050405020304" pitchFamily="18" charset="0"/>
              </a:rPr>
              <a:t>IBM System/360</a:t>
            </a:r>
            <a:r>
              <a:rPr lang="vi-VN" sz="2400" b="1">
                <a:solidFill>
                  <a:srgbClr val="C00000"/>
                </a:solidFill>
                <a:latin typeface="UTM Avo" panose="02040603050506020204" pitchFamily="18" charset="0"/>
                <a:cs typeface="Times New Roman" panose="02020603050405020304" pitchFamily="18" charset="0"/>
              </a:rPr>
              <a:t> </a:t>
            </a:r>
            <a:r>
              <a:rPr lang="en-US" sz="2400" b="1">
                <a:solidFill>
                  <a:srgbClr val="C00000"/>
                </a:solidFill>
                <a:latin typeface="UTM Avo" panose="02040603050506020204" pitchFamily="18" charset="0"/>
                <a:cs typeface="Times New Roman" panose="02020603050405020304" pitchFamily="18" charset="0"/>
              </a:rPr>
              <a:t>được đưa vào Việt Nam năm 1967</a:t>
            </a:r>
            <a:endParaRPr lang="en-US" sz="2400" b="1">
              <a:solidFill>
                <a:srgbClr val="C00000"/>
              </a:solidFill>
            </a:endParaRPr>
          </a:p>
        </p:txBody>
      </p:sp>
    </p:spTree>
    <p:extLst>
      <p:ext uri="{BB962C8B-B14F-4D97-AF65-F5344CB8AC3E}">
        <p14:creationId xmlns:p14="http://schemas.microsoft.com/office/powerpoint/2010/main" val="36531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P spid="2" grpId="0"/>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a:t>
            </a:r>
            <a:r>
              <a:rPr lang="vi-VN" sz="2400" b="1">
                <a:solidFill>
                  <a:srgbClr val="000000"/>
                </a:solidFill>
                <a:latin typeface="UTM Avo" panose="02040603050506020204" pitchFamily="18" charset="0"/>
                <a:cs typeface="Times New Roman" panose="02020603050405020304" pitchFamily="18" charset="0"/>
              </a:rPr>
              <a:t>tư (1974 - 1990)</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26143" y="2495756"/>
            <a:ext cx="4570716" cy="3033812"/>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922904" cy="3416320"/>
          </a:xfrm>
          <a:prstGeom prst="rect">
            <a:avLst/>
          </a:prstGeom>
        </p:spPr>
        <p:txBody>
          <a:bodyPr wrap="square">
            <a:spAutoFit/>
          </a:bodyPr>
          <a:lstStyle/>
          <a:p>
            <a:pPr lvl="0" defTabSz="342900">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rất lớn và bộ vi xử lí.</a:t>
            </a:r>
          </a:p>
          <a:p>
            <a:pPr lvl="0" defTabSz="342900">
              <a:defRPr/>
            </a:pPr>
            <a:r>
              <a:rPr lang="vi-VN" sz="2400">
                <a:solidFill>
                  <a:srgbClr val="000000"/>
                </a:solidFill>
                <a:latin typeface="UTM Avo" panose="02040603050506020204" pitchFamily="18" charset="0"/>
                <a:cs typeface="Times New Roman" panose="02020603050405020304" pitchFamily="18" charset="0"/>
              </a:rPr>
              <a:t>•	Bộ nhớ: CD, RAM. ROM, USB, SSD,...</a:t>
            </a:r>
          </a:p>
          <a:p>
            <a:pPr lvl="0" defTabSz="342900">
              <a:defRPr/>
            </a:pPr>
            <a:r>
              <a:rPr lang="vi-VN" sz="2400">
                <a:solidFill>
                  <a:srgbClr val="000000"/>
                </a:solidFill>
                <a:latin typeface="UTM Avo" panose="02040603050506020204" pitchFamily="18" charset="0"/>
                <a:cs typeface="Times New Roman" panose="02020603050405020304" pitchFamily="18" charset="0"/>
              </a:rPr>
              <a:t>•	Kích thước: nhỏ, có thể đặt trên bàn.</a:t>
            </a:r>
          </a:p>
          <a:p>
            <a:pPr lvl="0" defTabSz="342900">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trỏ, máy quét,...</a:t>
            </a:r>
          </a:p>
          <a:p>
            <a:pPr lvl="0" defTabSz="342900">
              <a:defRPr/>
            </a:pPr>
            <a:r>
              <a:rPr lang="vi-VN" sz="2400">
                <a:solidFill>
                  <a:srgbClr val="000000"/>
                </a:solidFill>
                <a:latin typeface="UTM Avo" panose="02040603050506020204" pitchFamily="18" charset="0"/>
                <a:cs typeface="Times New Roman" panose="02020603050405020304" pitchFamily="18" charset="0"/>
              </a:rPr>
              <a:t>•	Mạng: một nhóm gồm hai hoặc nhiều máy tính được liên kết với nhau.</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557001" y="5797112"/>
            <a:ext cx="5540480"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Micral (1973) </a:t>
            </a:r>
            <a:endParaRPr lang="en-US" sz="2400" b="1"/>
          </a:p>
        </p:txBody>
      </p:sp>
      <p:sp>
        <p:nvSpPr>
          <p:cNvPr id="2" name="TextBox 1">
            <a:extLst>
              <a:ext uri="{FF2B5EF4-FFF2-40B4-BE49-F238E27FC236}">
                <a16:creationId xmlns:a16="http://schemas.microsoft.com/office/drawing/2014/main" id="{86D8E3D3-0A76-D865-DB89-B267A7B3B788}"/>
              </a:ext>
            </a:extLst>
          </p:cNvPr>
          <p:cNvSpPr txBox="1"/>
          <p:nvPr/>
        </p:nvSpPr>
        <p:spPr>
          <a:xfrm>
            <a:off x="903111" y="5253949"/>
            <a:ext cx="4459111" cy="830997"/>
          </a:xfrm>
          <a:prstGeom prst="rect">
            <a:avLst/>
          </a:prstGeom>
          <a:noFill/>
        </p:spPr>
        <p:txBody>
          <a:bodyPr wrap="square" rtlCol="0">
            <a:spAutoFit/>
          </a:bodyPr>
          <a:lstStyle/>
          <a:p>
            <a:r>
              <a:rPr lang="en-US" sz="2400">
                <a:solidFill>
                  <a:srgbClr val="0000FF"/>
                </a:solidFill>
              </a:rPr>
              <a:t>Máy tính dựa trên công nghệ vi xử lí </a:t>
            </a:r>
            <a:r>
              <a:rPr lang="en-US" sz="2400">
                <a:solidFill>
                  <a:srgbClr val="0000FF"/>
                </a:solidFill>
                <a:sym typeface="Symbol" panose="05050102010706020507" pitchFamily="18" charset="2"/>
              </a:rPr>
              <a:t>Máy vi tính</a:t>
            </a:r>
            <a:endParaRPr lang="en-GB" sz="2400">
              <a:solidFill>
                <a:srgbClr val="0000FF"/>
              </a:solidFill>
            </a:endParaRPr>
          </a:p>
        </p:txBody>
      </p:sp>
    </p:spTree>
    <p:extLst>
      <p:ext uri="{BB962C8B-B14F-4D97-AF65-F5344CB8AC3E}">
        <p14:creationId xmlns:p14="http://schemas.microsoft.com/office/powerpoint/2010/main" val="19429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năm (1990 - ngày nay)</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871016"/>
            <a:ext cx="4959438" cy="3266144"/>
          </a:xfrm>
          <a:prstGeom prst="rect">
            <a:avLst/>
          </a:prstGeom>
          <a:ln>
            <a:noFill/>
          </a:ln>
          <a:effectLst>
            <a:softEdge rad="112500"/>
          </a:effectLst>
        </p:spPr>
      </p:pic>
      <p:sp>
        <p:nvSpPr>
          <p:cNvPr id="5" name="Rectangle 4">
            <a:extLst>
              <a:ext uri="{FF2B5EF4-FFF2-40B4-BE49-F238E27FC236}">
                <a16:creationId xmlns:a16="http://schemas.microsoft.com/office/drawing/2014/main" id="{212A7655-3111-413C-84E4-09A66B8F30AA}"/>
              </a:ext>
            </a:extLst>
          </p:cNvPr>
          <p:cNvSpPr/>
          <p:nvPr/>
        </p:nvSpPr>
        <p:spPr>
          <a:xfrm>
            <a:off x="727415" y="1720840"/>
            <a:ext cx="5554112" cy="3416320"/>
          </a:xfrm>
          <a:prstGeom prst="rect">
            <a:avLst/>
          </a:prstGeom>
        </p:spPr>
        <p:txBody>
          <a:bodyPr wrap="square">
            <a:spAutoFit/>
          </a:bodyPr>
          <a:lstStyle/>
          <a:p>
            <a:pPr lvl="0" defTabSz="342900">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siêu lớn.</a:t>
            </a:r>
          </a:p>
          <a:p>
            <a:pPr lvl="0" defTabSz="342900">
              <a:defRPr/>
            </a:pPr>
            <a:r>
              <a:rPr lang="vi-VN" sz="2400">
                <a:solidFill>
                  <a:srgbClr val="000000"/>
                </a:solidFill>
                <a:latin typeface="UTM Avo" panose="02040603050506020204" pitchFamily="18" charset="0"/>
                <a:cs typeface="Times New Roman" panose="02020603050405020304" pitchFamily="18" charset="0"/>
              </a:rPr>
              <a:t>•	Kích thước: nhỏ, có thể mang theo người (di động) và có dung lượng lưu trữ lớn.</a:t>
            </a:r>
          </a:p>
          <a:p>
            <a:pPr lvl="0" defTabSz="342900">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nhận dạng tiếng nói, hình ảnh, chuyển động,...</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356353" y="5694167"/>
            <a:ext cx="6091084" cy="461665"/>
          </a:xfrm>
          <a:prstGeom prst="rect">
            <a:avLst/>
          </a:prstGeom>
          <a:noFill/>
        </p:spPr>
        <p:txBody>
          <a:bodyPr wrap="square">
            <a:spAutoFit/>
          </a:bodyPr>
          <a:lstStyle/>
          <a:p>
            <a:r>
              <a:rPr lang="en-US" sz="2400" b="1">
                <a:solidFill>
                  <a:srgbClr val="000000"/>
                </a:solidFill>
                <a:latin typeface="UTM Avo" panose="02040603050506020204" pitchFamily="18" charset="0"/>
                <a:cs typeface="Times New Roman" panose="02020603050405020304" pitchFamily="18" charset="0"/>
              </a:rPr>
              <a:t>Đi</a:t>
            </a:r>
            <a:r>
              <a:rPr lang="vi-VN" sz="2400" b="1">
                <a:solidFill>
                  <a:srgbClr val="000000"/>
                </a:solidFill>
                <a:latin typeface="UTM Avo" panose="02040603050506020204" pitchFamily="18" charset="0"/>
                <a:cs typeface="Times New Roman" panose="02020603050405020304" pitchFamily="18" charset="0"/>
              </a:rPr>
              <a:t>ện thoại thông minh</a:t>
            </a:r>
            <a:endParaRPr lang="en-US" sz="2400" b="1"/>
          </a:p>
        </p:txBody>
      </p:sp>
    </p:spTree>
    <p:extLst>
      <p:ext uri="{BB962C8B-B14F-4D97-AF65-F5344CB8AC3E}">
        <p14:creationId xmlns:p14="http://schemas.microsoft.com/office/powerpoint/2010/main" val="31532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Máy tính điện tử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ra đời vào những năm 1940. Năm thế hệ của máy tính điện từ được đánh dấu bởi những tiến bộ công nghệ nhằm thu nhỏ các linh kiện điện tử, tích hợp chúng vào những thiết bị nhỏ, có tốc độ xừ lí lớn, độ tin cậy cao, có khả năng kết nối toàn cầu, tiêu thụ ít năng lượng và được trang bị nhiều ứng dụng thân thiện với con người.</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88504"/>
            <a:chOff x="601971" y="425316"/>
            <a:chExt cx="10501714" cy="3888504"/>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5"/>
              <a:ext cx="9921716" cy="3597585"/>
              <a:chOff x="1190601" y="4542474"/>
              <a:chExt cx="9921716" cy="359758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4"/>
                <a:ext cx="9900933" cy="359758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333783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Bộ vi xử lí là linh kiện máy tính dựa trên công nghệ nào?</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 Đèn điện từ chân không.</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 Linh kiện bán dẫn đơn giản.</a:t>
                </a:r>
              </a:p>
              <a:p>
                <a:pPr marL="0" marR="0" lvl="0" indent="0" algn="just" defTabSz="342900" rtl="0" eaLnBrk="1" fontAlgn="auto" latinLnBrk="0" hangingPunct="1">
                  <a:lnSpc>
                    <a:spcPct val="150000"/>
                  </a:lnSpc>
                  <a:spcBef>
                    <a:spcPts val="0"/>
                  </a:spcBef>
                  <a:spcAft>
                    <a:spcPts val="0"/>
                  </a:spcAft>
                  <a:buClrTx/>
                  <a:buSzTx/>
                  <a:buFontTx/>
                  <a:buNone/>
                  <a:tabLst/>
                  <a:defRPr/>
                </a:pPr>
                <a:r>
                  <a:rPr lang="en-US" sz="2400">
                    <a:solidFill>
                      <a:prstClr val="black"/>
                    </a:solidFill>
                    <a:latin typeface="UTM Avo" panose="020406030505060202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Mạch tích hợp hàng chục, hàng trăm linh kiện bán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D. Mạch tích hợp c</a:t>
                </a: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ỡ</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lớn, gồm hàng chục nghìn đến hàng triệu linh kiện bán dẫn. </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433338" y="704537"/>
              <a:ext cx="661756" cy="554444"/>
            </a:xfrm>
            <a:prstGeom prst="rect">
              <a:avLst/>
            </a:prstGeom>
          </p:spPr>
        </p:pic>
      </p:grpSp>
      <p:sp>
        <p:nvSpPr>
          <p:cNvPr id="10" name="Oval 9">
            <a:extLst>
              <a:ext uri="{FF2B5EF4-FFF2-40B4-BE49-F238E27FC236}">
                <a16:creationId xmlns:a16="http://schemas.microsoft.com/office/drawing/2014/main" id="{06089063-608A-CC58-7200-53FBB05F0E94}"/>
              </a:ext>
            </a:extLst>
          </p:cNvPr>
          <p:cNvSpPr/>
          <p:nvPr/>
        </p:nvSpPr>
        <p:spPr>
          <a:xfrm>
            <a:off x="1338943" y="3178629"/>
            <a:ext cx="533400" cy="45403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60371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084018" y="1116093"/>
            <a:ext cx="9535666" cy="303088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836004" y="61334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478329" y="93699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2123658"/>
          </a:xfrm>
          <a:prstGeom prst="rect">
            <a:avLst/>
          </a:prstGeom>
          <a:noFill/>
        </p:spPr>
        <p:txBody>
          <a:bodyPr wrap="square" rtlCol="0">
            <a:spAutoFit/>
          </a:bodyPr>
          <a:lstStyle/>
          <a:p>
            <a:pPr lvl="0" algn="ctr"/>
            <a:r>
              <a:rPr kumimoji="0" lang="en-US" sz="6600" b="0" i="0" u="none" strike="noStrike" kern="1200" cap="none" spc="0" normalizeH="0" baseline="0" noProof="0">
                <a:ln>
                  <a:noFill/>
                </a:ln>
                <a:solidFill>
                  <a:srgbClr val="C00000"/>
                </a:solidFill>
                <a:effectLst/>
                <a:uLnTx/>
                <a:uFillTx/>
                <a:latin typeface="+mj-lt"/>
                <a:ea typeface="+mn-ea"/>
                <a:cs typeface="+mn-cs"/>
              </a:rPr>
              <a:t>3. </a:t>
            </a:r>
            <a:r>
              <a:rPr lang="vi-VN" sz="6600">
                <a:solidFill>
                  <a:srgbClr val="C00000"/>
                </a:solidFill>
                <a:latin typeface="+mj-lt"/>
              </a:rPr>
              <a:t>MÁY TÍNH THAY Đổ</a:t>
            </a:r>
            <a:r>
              <a:rPr lang="en-US" sz="6600">
                <a:solidFill>
                  <a:srgbClr val="C00000"/>
                </a:solidFill>
                <a:latin typeface="+mj-lt"/>
              </a:rPr>
              <a:t>I</a:t>
            </a:r>
          </a:p>
          <a:p>
            <a:pPr lvl="0" algn="ctr"/>
            <a:r>
              <a:rPr lang="vi-VN" sz="6600">
                <a:solidFill>
                  <a:srgbClr val="C00000"/>
                </a:solidFill>
                <a:latin typeface="+mj-lt"/>
              </a:rPr>
              <a:t>THẾ GIỚI NHƯ THẾ NÀO</a:t>
            </a:r>
            <a:r>
              <a:rPr lang="en-US" sz="6600">
                <a:solidFill>
                  <a:srgbClr val="C00000"/>
                </a:solidFill>
                <a:latin typeface="+mj-lt"/>
              </a:rPr>
              <a:t>?</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103" y="4380594"/>
            <a:ext cx="1946022" cy="1940184"/>
          </a:xfrm>
          <a:prstGeom prst="rect">
            <a:avLst/>
          </a:prstGeom>
        </p:spPr>
      </p:pic>
    </p:spTree>
    <p:extLst>
      <p:ext uri="{BB962C8B-B14F-4D97-AF65-F5344CB8AC3E}">
        <p14:creationId xmlns:p14="http://schemas.microsoft.com/office/powerpoint/2010/main" val="1315706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598D3-073D-40C3-9E29-7B15A2501787}"/>
              </a:ext>
            </a:extLst>
          </p:cNvPr>
          <p:cNvSpPr/>
          <p:nvPr/>
        </p:nvSpPr>
        <p:spPr>
          <a:xfrm>
            <a:off x="614526" y="292955"/>
            <a:ext cx="9049250" cy="654731"/>
          </a:xfrm>
          <a:prstGeom prst="rect">
            <a:avLst/>
          </a:prstGeom>
        </p:spPr>
        <p:txBody>
          <a:bodyPr wrap="square">
            <a:spAutoFit/>
          </a:bodyPr>
          <a:lstStyle/>
          <a:p>
            <a:pPr lvl="0" defTabSz="342900">
              <a:lnSpc>
                <a:spcPct val="150000"/>
              </a:lnSpc>
            </a:pPr>
            <a:r>
              <a:rPr lang="vi-VN" sz="2800" b="1">
                <a:solidFill>
                  <a:srgbClr val="000000"/>
                </a:solidFill>
                <a:latin typeface="UTM Avo" panose="02040603050506020204" pitchFamily="18" charset="0"/>
                <a:cs typeface="Times New Roman" panose="02020603050405020304" pitchFamily="18" charset="0"/>
              </a:rPr>
              <a:t>3. MÁY TÍNH THAY Đ</a:t>
            </a:r>
            <a:r>
              <a:rPr lang="en-US" sz="2800" b="1">
                <a:solidFill>
                  <a:srgbClr val="000000"/>
                </a:solidFill>
                <a:latin typeface="UTM Avo" panose="02040603050506020204" pitchFamily="18" charset="0"/>
                <a:cs typeface="Times New Roman" panose="02020603050405020304" pitchFamily="18" charset="0"/>
              </a:rPr>
              <a:t>Ổ</a:t>
            </a:r>
            <a:r>
              <a:rPr lang="vi-VN" sz="2800" b="1">
                <a:solidFill>
                  <a:srgbClr val="000000"/>
                </a:solidFill>
                <a:latin typeface="UTM Avo" panose="02040603050506020204" pitchFamily="18" charset="0"/>
                <a:cs typeface="Times New Roman" panose="02020603050405020304" pitchFamily="18" charset="0"/>
              </a:rPr>
              <a:t>l</a:t>
            </a:r>
            <a:r>
              <a:rPr lang="en-US" sz="2800" b="1">
                <a:solidFill>
                  <a:srgbClr val="000000"/>
                </a:solidFill>
                <a:latin typeface="UTM Avo" panose="02040603050506020204" pitchFamily="18" charset="0"/>
                <a:cs typeface="Times New Roman" panose="02020603050405020304" pitchFamily="18" charset="0"/>
              </a:rPr>
              <a:t> </a:t>
            </a:r>
            <a:r>
              <a:rPr lang="vi-VN" sz="2800" b="1">
                <a:solidFill>
                  <a:srgbClr val="000000"/>
                </a:solidFill>
                <a:latin typeface="UTM Avo" panose="02040603050506020204" pitchFamily="18" charset="0"/>
                <a:cs typeface="Times New Roman" panose="02020603050405020304" pitchFamily="18" charset="0"/>
              </a:rPr>
              <a:t>THẾ GIỚI NHƯ THẾ NÀO?</a:t>
            </a:r>
          </a:p>
        </p:txBody>
      </p:sp>
      <p:grpSp>
        <p:nvGrpSpPr>
          <p:cNvPr id="3" name="Group 2">
            <a:extLst>
              <a:ext uri="{FF2B5EF4-FFF2-40B4-BE49-F238E27FC236}">
                <a16:creationId xmlns:a16="http://schemas.microsoft.com/office/drawing/2014/main" id="{0AB92BBA-1E60-4ED2-90AC-86FC54DFE297}"/>
              </a:ext>
            </a:extLst>
          </p:cNvPr>
          <p:cNvGrpSpPr/>
          <p:nvPr/>
        </p:nvGrpSpPr>
        <p:grpSpPr>
          <a:xfrm>
            <a:off x="614525" y="1101169"/>
            <a:ext cx="7510573" cy="1958386"/>
            <a:chOff x="1117599" y="3487270"/>
            <a:chExt cx="7693229" cy="127035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87270"/>
              <a:ext cx="7693229" cy="1270356"/>
              <a:chOff x="1493519" y="3850282"/>
              <a:chExt cx="7693229" cy="127035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20" y="3891280"/>
                <a:ext cx="5735859"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7693229" cy="91295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50282"/>
                <a:ext cx="2925391" cy="393263"/>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294298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3064065" cy="39326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Sự thay đổi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2" y="1797702"/>
            <a:ext cx="7287556" cy="1024896"/>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lấy ba ví dụ cho thấy máy tính làm thay đổi sâu sắc cuộc sống của con người</a:t>
            </a:r>
            <a:r>
              <a:rPr lang="en-US" sz="2400">
                <a:solidFill>
                  <a:srgbClr val="000000"/>
                </a:solidFill>
                <a:latin typeface="UTM Avo" panose="02040603050506020204" pitchFamily="18" charset="0"/>
                <a:cs typeface="Times New Roman" panose="02020603050405020304" pitchFamily="18" charset="0"/>
              </a:rPr>
              <a:t>.</a:t>
            </a:r>
            <a:endPar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2" name="Picture 11" descr="A picture containing toy, doll&#10;&#10;Description automatically generated">
            <a:extLst>
              <a:ext uri="{FF2B5EF4-FFF2-40B4-BE49-F238E27FC236}">
                <a16:creationId xmlns:a16="http://schemas.microsoft.com/office/drawing/2014/main" id="{1E61C368-4B21-4144-9765-94001575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99586" y="1101169"/>
            <a:ext cx="2117666" cy="5089667"/>
          </a:xfrm>
          <a:prstGeom prst="rect">
            <a:avLst/>
          </a:prstGeom>
        </p:spPr>
      </p:pic>
    </p:spTree>
    <p:extLst>
      <p:ext uri="{BB962C8B-B14F-4D97-AF65-F5344CB8AC3E}">
        <p14:creationId xmlns:p14="http://schemas.microsoft.com/office/powerpoint/2010/main" val="3380812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14:presetBounceEnd="66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66000">
                                          <p:cBhvr additive="base">
                                            <p:cTn id="28" dur="750" fill="hold"/>
                                            <p:tgtEl>
                                              <p:spTgt spid="12"/>
                                            </p:tgtEl>
                                            <p:attrNameLst>
                                              <p:attrName>ppt_x</p:attrName>
                                            </p:attrNameLst>
                                          </p:cBhvr>
                                          <p:tavLst>
                                            <p:tav tm="0">
                                              <p:val>
                                                <p:strVal val="0-#ppt_w/2"/>
                                              </p:val>
                                            </p:tav>
                                            <p:tav tm="100000">
                                              <p:val>
                                                <p:strVal val="#ppt_x"/>
                                              </p:val>
                                            </p:tav>
                                          </p:tavLst>
                                        </p:anim>
                                        <p:anim calcmode="lin" valueType="num" p14:bounceEnd="66000">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giáo dục:</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90621" y="1821344"/>
            <a:ext cx="6037455" cy="3142542"/>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20758"/>
            <a:ext cx="4375485" cy="451508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Internet là kho thông tin khổng lồ, giúp con người có thể học mọi nơi, mọi lúc, giúp các giáo viên hỗ trợ học sinh từ xa, giúp các nhà khoa học, các chuyên gia, các nhà giáo dục phổ biến kiến thức, kĩ năng,... một cách hiệu quả.</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kinh tế:</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308453"/>
            <a:ext cx="4622084" cy="462208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5193927" cy="4016484"/>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giao dịch tăng lên nhanh chóng trong môi trường kĩ thuật số. Cả người tiêu dùng và nhà cung</a:t>
            </a:r>
            <a:r>
              <a:rPr lang="en-US" sz="2400">
                <a:solidFill>
                  <a:srgbClr val="000000"/>
                </a:solidFill>
                <a:latin typeface="UTM Avo" panose="02040603050506020204" pitchFamily="18" charset="0"/>
                <a:cs typeface="Times New Roman" panose="02020603050405020304" pitchFamily="18" charset="0"/>
              </a:rPr>
              <a:t> cấp</a:t>
            </a:r>
            <a:r>
              <a:rPr lang="vi-VN" sz="2400">
                <a:solidFill>
                  <a:srgbClr val="000000"/>
                </a:solidFill>
                <a:latin typeface="UTM Avo" panose="02040603050506020204" pitchFamily="18" charset="0"/>
                <a:cs typeface="Times New Roman" panose="02020603050405020304" pitchFamily="18" charset="0"/>
              </a:rPr>
              <a:t> hàng hoá, dịch vụ đều được hỗ trợ</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để đa dạng hoá hình thức giao dịch, giúp cho nền kinh tế trở nên năng động hơn,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nền kinh tế nhờ đó được phát triển.</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5647700" cy="584775"/>
          </a:xfrm>
          <a:prstGeom prst="rect">
            <a:avLst/>
          </a:prstGeom>
          <a:noFill/>
        </p:spPr>
        <p:txBody>
          <a:bodyPr wrap="none" rtlCol="0">
            <a:spAutoFit/>
          </a:bodyPr>
          <a:lstStyle/>
          <a:p>
            <a:r>
              <a:rPr lang="vi-VN" sz="3200" b="1">
                <a:solidFill>
                  <a:srgbClr val="E07235"/>
                </a:solidFill>
                <a:latin typeface="+mj-lt"/>
                <a:cs typeface="Times New Roman" panose="02020603050405020304" pitchFamily="18" charset="0"/>
              </a:rPr>
              <a:t>Công cụ tính toán đầu tiên</a:t>
            </a:r>
            <a:endParaRPr lang="vi-VN" sz="3200" b="1" dirty="0">
              <a:solidFill>
                <a:srgbClr val="E07235"/>
              </a:solidFill>
              <a:latin typeface="+mj-lt"/>
              <a:cs typeface="Times New Roman" panose="02020603050405020304" pitchFamily="18" charset="0"/>
            </a:endParaRPr>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550520"/>
              <a:ext cx="3684099" cy="2246769"/>
            </a:xfrm>
            <a:prstGeom prst="rect">
              <a:avLst/>
            </a:prstGeom>
            <a:noFill/>
          </p:spPr>
          <p:txBody>
            <a:bodyPr wrap="square" rtlCol="0">
              <a:spAutoFit/>
            </a:bodyPr>
            <a:lstStyle/>
            <a:p>
              <a:pPr algn="ctr"/>
              <a:r>
                <a:rPr lang="vi-VN" sz="2800" i="1"/>
                <a:t>Các phép tính đầu tiên được con người thực hiện bằng cách nào?</a:t>
              </a:r>
            </a:p>
            <a:p>
              <a:pPr algn="ctr"/>
              <a:endParaRPr lang="vi-VN" sz="28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153099" cy="4832092"/>
          </a:xfrm>
          <a:prstGeom prst="rect">
            <a:avLst/>
          </a:prstGeom>
          <a:noFill/>
        </p:spPr>
        <p:txBody>
          <a:bodyPr wrap="square" rtlCol="0">
            <a:spAutoFit/>
          </a:bodyPr>
          <a:lstStyle/>
          <a:p>
            <a:r>
              <a:rPr lang="vi-VN" sz="2800">
                <a:latin typeface="UTM Avo" panose="02040603050506020204" pitchFamily="18" charset="0"/>
              </a:rPr>
              <a:t>Các phép tính đầu tiên được con người thực hiện bằng cách sử dụng 10 ngón tay. Cho đến nay, hệ thống ghi số thập phân (cách ghi số sử dụng các chữ số từ 0 đến 9) vẫn là cách ghi số phổ biến hơn cả. Trong tiếng Anh, từ “chữ số” (digit) có nguồn gốc từ chữ digitus (trong tiếng Latin có nghĩa là ngón tay).</a:t>
            </a:r>
          </a:p>
          <a:p>
            <a:endParaRPr lang="en-US" sz="2800">
              <a:latin typeface="UTM Avo" panose="02040603050506020204" pitchFamily="18" charset="0"/>
            </a:endParaRP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descr="A picture containing tableware&#10;&#10;Description automatically generated">
            <a:extLst>
              <a:ext uri="{FF2B5EF4-FFF2-40B4-BE49-F238E27FC236}">
                <a16:creationId xmlns:a16="http://schemas.microsoft.com/office/drawing/2014/main" id="{5F2301C5-873D-420D-8724-6BC0534ED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055" y="4799706"/>
            <a:ext cx="2952195" cy="1507774"/>
          </a:xfrm>
          <a:prstGeom prst="rect">
            <a:avLst/>
          </a:prstGeom>
        </p:spPr>
      </p:pic>
    </p:spTree>
    <p:extLst>
      <p:ext uri="{BB962C8B-B14F-4D97-AF65-F5344CB8AC3E}">
        <p14:creationId xmlns:p14="http://schemas.microsoft.com/office/powerpoint/2010/main" val="110778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quốc phòng:</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639007"/>
            <a:ext cx="4622084" cy="307368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5193927" cy="3517886"/>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Những thiết bị bay thông minh có thể hỗ trợ quan sát vùng trời, vùng biển, lãnh thổ; những khí tài có tính tự động cao, nhanh và chính xác có thể giúp quân đội bảo vệ Tổ quốc, giữ gìn an ninh quốc phòng</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03028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Thế giới đang biến đổi nhanh chóng và sâu sắc nhờ sự phát triển của công nghệ máy tính.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1" name="Picture 10" descr="A picture containing clipart&#10;&#10;Description automatically generated">
            <a:extLst>
              <a:ext uri="{FF2B5EF4-FFF2-40B4-BE49-F238E27FC236}">
                <a16:creationId xmlns:a16="http://schemas.microsoft.com/office/drawing/2014/main" id="{E245FF12-7DA0-4D95-822F-58CB3D95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714" y="4114800"/>
            <a:ext cx="3246824" cy="2033155"/>
          </a:xfrm>
          <a:prstGeom prst="rect">
            <a:avLst/>
          </a:prstGeom>
        </p:spPr>
      </p:pic>
    </p:spTree>
    <p:extLst>
      <p:ext uri="{BB962C8B-B14F-4D97-AF65-F5344CB8AC3E}">
        <p14:creationId xmlns:p14="http://schemas.microsoft.com/office/powerpoint/2010/main" val="12060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278383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Em hãy nêu một ví dụ cho thấy sự khác nhau rõ ràng trong hoạt động học tập khi chưa có và khi có các thiết bị công nghệ số hiện nay.</a:t>
            </a:r>
          </a:p>
          <a:p>
            <a:pPr algn="just" defTabSz="342900">
              <a:lnSpc>
                <a:spcPct val="150000"/>
              </a:lnSpc>
            </a:pPr>
            <a:r>
              <a:rPr lang="vi-VN"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Em hãy nêu ví dụ về một ứng dụng mà em cho là thông minh của những máy tính thế hệ mới.</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Em hãy cho biết vào thời điểm đất nước ta hoàn toàn thống nhất năm 1975, những thế hệ máy tính điện tử nào đã xuất hiện ở nước ta?</a:t>
            </a:r>
          </a:p>
          <a:p>
            <a:pPr algn="just" defTabSz="342900">
              <a:lnSpc>
                <a:spcPct val="150000"/>
              </a:lnSpc>
            </a:pPr>
            <a:r>
              <a:rPr lang="vi-VN" sz="2400">
                <a:latin typeface="UTM Avo" panose="02040603050506020204" pitchFamily="18" charset="0"/>
                <a:cs typeface="Times New Roman" panose="02020603050405020304" pitchFamily="18" charset="0"/>
              </a:rPr>
              <a:t>2.	Em hãy đưa ra một dự báo về ứng dụng của máy tính trong tương lai. Hãy giải thích cơ sở của dự báo đó. </a:t>
            </a: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4842992" cy="584775"/>
          </a:xfrm>
          <a:prstGeom prst="rect">
            <a:avLst/>
          </a:prstGeom>
          <a:noFill/>
        </p:spPr>
        <p:txBody>
          <a:bodyPr wrap="none" rtlCol="0">
            <a:spAutoFit/>
          </a:bodyPr>
          <a:lstStyle>
            <a:defPPr>
              <a:defRPr lang="vi-VN"/>
            </a:defPPr>
            <a:lvl1pPr>
              <a:defRPr sz="3200" b="1">
                <a:solidFill>
                  <a:srgbClr val="E07235"/>
                </a:solidFill>
                <a:latin typeface="+mj-lt"/>
                <a:cs typeface="Times New Roman" panose="02020603050405020304" pitchFamily="18" charset="0"/>
              </a:defRPr>
            </a:lvl1pPr>
          </a:lstStyle>
          <a:p>
            <a:r>
              <a:rPr lang="vi-VN"/>
              <a:t>Công cụ tính toán đầu tiên</a:t>
            </a:r>
            <a:endParaRPr lang="vi-VN" dirty="0"/>
          </a:p>
        </p:txBody>
      </p:sp>
      <p:sp>
        <p:nvSpPr>
          <p:cNvPr id="10" name="TextBox 9">
            <a:extLst>
              <a:ext uri="{FF2B5EF4-FFF2-40B4-BE49-F238E27FC236}">
                <a16:creationId xmlns:a16="http://schemas.microsoft.com/office/drawing/2014/main" id="{160076B5-4EF7-457B-BC2B-47E890E9CD28}"/>
              </a:ext>
            </a:extLst>
          </p:cNvPr>
          <p:cNvSpPr txBox="1"/>
          <p:nvPr/>
        </p:nvSpPr>
        <p:spPr>
          <a:xfrm>
            <a:off x="778151" y="1145874"/>
            <a:ext cx="10394415" cy="954107"/>
          </a:xfrm>
          <a:prstGeom prst="rect">
            <a:avLst/>
          </a:prstGeom>
          <a:noFill/>
        </p:spPr>
        <p:txBody>
          <a:bodyPr wrap="square" rtlCol="0">
            <a:spAutoFit/>
          </a:bodyPr>
          <a:lstStyle/>
          <a:p>
            <a:r>
              <a:rPr lang="vi-VN" sz="2800">
                <a:latin typeface="UTM Avo" panose="02040603050506020204" pitchFamily="18" charset="0"/>
              </a:rPr>
              <a:t>Hơn 2000 năm trước Công nguyên, con người đã biết làm các phép tính số học. Một trong những công cụ tính toán sớm nhất là bàn tính.</a:t>
            </a: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2"/>
          <a:stretch>
            <a:fillRect/>
          </a:stretch>
        </p:blipFill>
        <p:spPr>
          <a:xfrm>
            <a:off x="479035" y="437353"/>
            <a:ext cx="888648" cy="903074"/>
          </a:xfrm>
          <a:prstGeom prst="rect">
            <a:avLst/>
          </a:prstGeom>
        </p:spPr>
      </p:pic>
      <p:pic>
        <p:nvPicPr>
          <p:cNvPr id="12" name="Picture 11">
            <a:extLst>
              <a:ext uri="{FF2B5EF4-FFF2-40B4-BE49-F238E27FC236}">
                <a16:creationId xmlns:a16="http://schemas.microsoft.com/office/drawing/2014/main" id="{5AD06064-658B-0A0E-1CA1-CBB1661E5214}"/>
              </a:ext>
            </a:extLst>
          </p:cNvPr>
          <p:cNvPicPr>
            <a:picLocks noChangeAspect="1"/>
          </p:cNvPicPr>
          <p:nvPr/>
        </p:nvPicPr>
        <p:blipFill>
          <a:blip r:embed="rId3"/>
          <a:stretch>
            <a:fillRect/>
          </a:stretch>
        </p:blipFill>
        <p:spPr>
          <a:xfrm>
            <a:off x="2002971" y="2099982"/>
            <a:ext cx="7728857" cy="4207498"/>
          </a:xfrm>
          <a:prstGeom prst="rect">
            <a:avLst/>
          </a:prstGeom>
        </p:spPr>
      </p:pic>
    </p:spTree>
    <p:extLst>
      <p:ext uri="{BB962C8B-B14F-4D97-AF65-F5344CB8AC3E}">
        <p14:creationId xmlns:p14="http://schemas.microsoft.com/office/powerpoint/2010/main" val="722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79A74D-8814-47A7-9B4E-191DBEA4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7" r="13917"/>
          <a:stretch/>
        </p:blipFill>
        <p:spPr bwMode="auto">
          <a:xfrm>
            <a:off x="3764891" y="-1976230"/>
            <a:ext cx="2331109" cy="1770140"/>
          </a:xfrm>
          <a:prstGeom prst="rect">
            <a:avLst/>
          </a:prstGeom>
          <a:solidFill>
            <a:srgbClr val="FFFFFF">
              <a:shade val="85000"/>
            </a:srgbClr>
          </a:solidFill>
          <a:ln w="762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algn="ctr"/>
            <a:r>
              <a:rPr lang="vi-VN" sz="6600">
                <a:solidFill>
                  <a:srgbClr val="C00000"/>
                </a:solidFill>
                <a:latin typeface="+mj-lt"/>
              </a:rPr>
              <a:t>1. MÁY TÍNH C</a:t>
            </a:r>
            <a:r>
              <a:rPr lang="en-US" sz="6600">
                <a:solidFill>
                  <a:srgbClr val="C00000"/>
                </a:solidFill>
                <a:latin typeface="+mj-lt"/>
              </a:rPr>
              <a:t>Ơ</a:t>
            </a:r>
            <a:r>
              <a:rPr lang="vi-VN" sz="6600">
                <a:solidFill>
                  <a:srgbClr val="C00000"/>
                </a:solidFill>
                <a:latin typeface="+mj-lt"/>
              </a:rPr>
              <a:t> </a:t>
            </a:r>
            <a:r>
              <a:rPr lang="en-US" sz="6600">
                <a:solidFill>
                  <a:srgbClr val="C00000"/>
                </a:solidFill>
                <a:latin typeface="+mj-lt"/>
              </a:rPr>
              <a:t>HỌC</a:t>
            </a:r>
            <a:endParaRPr lang="vi-VN" sz="6600">
              <a:solidFill>
                <a:srgbClr val="C00000"/>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1103487"/>
            <a:ext cx="10567281" cy="3882581"/>
            <a:chOff x="1117599" y="3488775"/>
            <a:chExt cx="10824275" cy="2518534"/>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507682"/>
              <a:chOff x="1493519" y="3862639"/>
              <a:chExt cx="10824275" cy="2507682"/>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16263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4700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4940530" cy="347004"/>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Sự ra đời của máy tính</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Hầu hết mọi người nghĩ về máy tính như một thiết bị điện tử, có khả năng x</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lí dữ liệu đa dạng với tốc độ cao và có dung lượng lưu trữ lớn. Em hãy tìm hiểu và cho biết:</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Tên của một trong những chiếc máy tính đầu tiên.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Chiếc máy đó có thể làm được những gì?</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3.	Ý tưởng nào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thúc đẩy sự phát minh ra máy tính?</a:t>
            </a:r>
          </a:p>
        </p:txBody>
      </p:sp>
      <p:pic>
        <p:nvPicPr>
          <p:cNvPr id="21" name="Picture 20">
            <a:extLst>
              <a:ext uri="{FF2B5EF4-FFF2-40B4-BE49-F238E27FC236}">
                <a16:creationId xmlns:a16="http://schemas.microsoft.com/office/drawing/2014/main" id="{26B86F4A-EC51-405A-97E5-68750E16C762}"/>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000" l="67874" r="96430">
                        <a14:foregroundMark x1="88939" y1="53869" x2="84006" y2="60714"/>
                      </a14:backgroundRemoval>
                    </a14:imgEffect>
                    <a14:imgEffect>
                      <a14:sharpenSoften amount="25000"/>
                    </a14:imgEffect>
                    <a14:imgEffect>
                      <a14:saturation sat="200000"/>
                    </a14:imgEffect>
                  </a14:imgLayer>
                </a14:imgProps>
              </a:ext>
            </a:extLst>
          </a:blip>
          <a:srcRect l="64304"/>
          <a:stretch/>
        </p:blipFill>
        <p:spPr>
          <a:xfrm>
            <a:off x="9663776" y="3734233"/>
            <a:ext cx="2159576" cy="3038475"/>
          </a:xfrm>
          <a:prstGeom prst="rect">
            <a:avLst/>
          </a:prstGeom>
        </p:spPr>
      </p:pic>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4"/>
          <a:stretch>
            <a:fillRect/>
          </a:stretch>
        </p:blipFill>
        <p:spPr>
          <a:xfrm>
            <a:off x="533495" y="230527"/>
            <a:ext cx="888648" cy="903074"/>
          </a:xfrm>
          <a:prstGeom prst="rect">
            <a:avLst/>
          </a:prstGeom>
        </p:spPr>
      </p:pic>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275066" y="299136"/>
            <a:ext cx="3756058" cy="5475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Máy tính cơ học Pascaline</a:t>
            </a:r>
          </a:p>
        </p:txBody>
      </p:sp>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92018" y="3410366"/>
            <a:ext cx="4638528" cy="2541914"/>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9533" y="3456950"/>
            <a:ext cx="2163271" cy="229227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1104181" y="1071507"/>
            <a:ext cx="9307285" cy="2541914"/>
          </a:xfrm>
          <a:prstGeom prst="rect">
            <a:avLst/>
          </a:prstGeom>
          <a:noFill/>
        </p:spPr>
        <p:txBody>
          <a:bodyPr wrap="square">
            <a:spAutoFit/>
          </a:bodyPr>
          <a:lstStyle/>
          <a:p>
            <a:pPr marL="342900" marR="0" lvl="0" indent="-342900" algn="just" defTabSz="342900" rtl="0" eaLnBrk="1" fontAlgn="auto" latinLnBrk="0" hangingPunct="1">
              <a:lnSpc>
                <a:spcPct val="135000"/>
              </a:lnSpc>
              <a:spcBef>
                <a:spcPts val="0"/>
              </a:spcBef>
              <a:spcAft>
                <a:spcPts val="0"/>
              </a:spcAft>
              <a:buClrTx/>
              <a:buSzTx/>
              <a:buFont typeface="Wingdings" panose="05000000000000000000" pitchFamily="2" charset="2"/>
              <a:buChar char="ü"/>
              <a:tabLst/>
              <a:defRPr/>
            </a:pP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hà bác học người Pháp Blaise Pascal</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sáng</a:t>
            </a:r>
            <a:r>
              <a:rPr kumimoji="0" lang="en-US" sz="2400" b="0" i="0" u="none" strike="noStrike" kern="1200" cap="none" spc="0" normalizeH="0" noProof="0">
                <a:ln>
                  <a:noFill/>
                </a:ln>
                <a:solidFill>
                  <a:srgbClr val="000000"/>
                </a:solidFill>
                <a:effectLst/>
                <a:uLnTx/>
                <a:uFillTx/>
                <a:latin typeface="UTM Avo" panose="02040603050506020204" pitchFamily="18" charset="0"/>
                <a:ea typeface="+mn-ea"/>
                <a:cs typeface="Times New Roman" panose="02020603050405020304" pitchFamily="18" charset="0"/>
              </a:rPr>
              <a:t> chế năm 1642 và Gottfried Leibniz cải tiến</a:t>
            </a:r>
          </a:p>
          <a:p>
            <a:pPr marL="342900" marR="0" lvl="0" indent="-342900" algn="just" defTabSz="342900" rtl="0" eaLnBrk="1" fontAlgn="auto" latinLnBrk="0" hangingPunct="1">
              <a:lnSpc>
                <a:spcPct val="135000"/>
              </a:lnSpc>
              <a:spcBef>
                <a:spcPts val="0"/>
              </a:spcBef>
              <a:spcAft>
                <a:spcPts val="0"/>
              </a:spcAft>
              <a:buClrTx/>
              <a:buSzTx/>
              <a:buFont typeface="Wingdings" panose="05000000000000000000" pitchFamily="2" charset="2"/>
              <a:buChar char="ü"/>
              <a:tabLst/>
              <a:defRPr/>
            </a:pPr>
            <a:r>
              <a:rPr lang="en-US" sz="2400" baseline="0">
                <a:solidFill>
                  <a:srgbClr val="000000"/>
                </a:solidFill>
                <a:latin typeface="UTM Avo" panose="02040603050506020204" pitchFamily="18" charset="0"/>
                <a:cs typeface="Times New Roman" panose="02020603050405020304" pitchFamily="18" charset="0"/>
              </a:rPr>
              <a:t>Mục</a:t>
            </a:r>
            <a:r>
              <a:rPr lang="en-US" sz="2400">
                <a:solidFill>
                  <a:srgbClr val="000000"/>
                </a:solidFill>
                <a:latin typeface="UTM Avo" panose="02040603050506020204" pitchFamily="18" charset="0"/>
                <a:cs typeface="Times New Roman" panose="02020603050405020304" pitchFamily="18" charset="0"/>
              </a:rPr>
              <a:t> đích: Cơ giới hóa việc tính toán</a:t>
            </a:r>
          </a:p>
          <a:p>
            <a:pPr marL="342900" marR="0" lvl="0" indent="-342900" algn="just" defTabSz="342900" rtl="0" eaLnBrk="1" fontAlgn="auto" latinLnBrk="0" hangingPunct="1">
              <a:lnSpc>
                <a:spcPct val="135000"/>
              </a:lnSpc>
              <a:spcBef>
                <a:spcPts val="0"/>
              </a:spcBef>
              <a:spcAft>
                <a:spcPts val="0"/>
              </a:spcAft>
              <a:buClrTx/>
              <a:buSzTx/>
              <a:buFont typeface="Wingdings" panose="05000000000000000000" pitchFamily="2" charset="2"/>
              <a:buChar char="ü"/>
              <a:tabLst/>
              <a:defRPr/>
            </a:pPr>
            <a:r>
              <a:rPr lang="en-US" sz="2400">
                <a:solidFill>
                  <a:srgbClr val="000000"/>
                </a:solidFill>
                <a:latin typeface="UTM Avo" panose="02040603050506020204" pitchFamily="18" charset="0"/>
                <a:cs typeface="Times New Roman" panose="02020603050405020304" pitchFamily="18" charset="0"/>
              </a:rPr>
              <a:t>Chức năng: Thực hiện 4 phép toán</a:t>
            </a:r>
          </a:p>
          <a:p>
            <a:pPr marL="342900" marR="0" lvl="0" indent="-342900" algn="just" defTabSz="342900" rtl="0" eaLnBrk="1" fontAlgn="auto" latinLnBrk="0" hangingPunct="1">
              <a:lnSpc>
                <a:spcPct val="135000"/>
              </a:lnSpc>
              <a:spcBef>
                <a:spcPts val="0"/>
              </a:spcBef>
              <a:spcAft>
                <a:spcPts val="0"/>
              </a:spcAft>
              <a:buClrTx/>
              <a:buSzTx/>
              <a:buFont typeface="Wingdings" panose="05000000000000000000" pitchFamily="2" charset="2"/>
              <a:buChar char="ü"/>
              <a:tabLst/>
              <a:defRPr/>
            </a:pP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1089533" y="5825062"/>
            <a:ext cx="6098874"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Blaise Pascal</a:t>
            </a:r>
            <a:endParaRPr lang="en-US" b="1"/>
          </a:p>
        </p:txBody>
      </p:sp>
      <p:pic>
        <p:nvPicPr>
          <p:cNvPr id="2" name="Picture 1">
            <a:extLst>
              <a:ext uri="{FF2B5EF4-FFF2-40B4-BE49-F238E27FC236}">
                <a16:creationId xmlns:a16="http://schemas.microsoft.com/office/drawing/2014/main" id="{766B2146-B83C-0773-1E88-36AFAF02C3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70122" y="2575264"/>
            <a:ext cx="2420330" cy="3059298"/>
          </a:xfrm>
          <a:prstGeom prst="rect">
            <a:avLst/>
          </a:prstGeom>
        </p:spPr>
      </p:pic>
      <p:sp>
        <p:nvSpPr>
          <p:cNvPr id="3" name="TextBox 2">
            <a:extLst>
              <a:ext uri="{FF2B5EF4-FFF2-40B4-BE49-F238E27FC236}">
                <a16:creationId xmlns:a16="http://schemas.microsoft.com/office/drawing/2014/main" id="{6B4D3D0C-1BD2-C933-572F-639FDE0A1F13}"/>
              </a:ext>
            </a:extLst>
          </p:cNvPr>
          <p:cNvSpPr txBox="1"/>
          <p:nvPr/>
        </p:nvSpPr>
        <p:spPr>
          <a:xfrm>
            <a:off x="8369760" y="5694818"/>
            <a:ext cx="2840621"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Gottfried Leibniz </a:t>
            </a:r>
            <a:endParaRPr lang="en-US" b="1"/>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p:bldP spid="2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523494"/>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hà Toán học người Đức Gottfried Leibniz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cải tiến và thêm phép tính nhân, chia vào máy tính c</a:t>
            </a:r>
            <a:r>
              <a:rPr lang="en-US" sz="2400">
                <a:solidFill>
                  <a:srgbClr val="000000"/>
                </a:solidFill>
                <a:latin typeface="UTM Avo" panose="02040603050506020204" pitchFamily="18" charset="0"/>
                <a:cs typeface="Times New Roman" panose="02020603050405020304" pitchFamily="18" charset="0"/>
              </a:rPr>
              <a:t>ủ</a:t>
            </a:r>
            <a:r>
              <a:rPr lang="vi-VN" sz="2400">
                <a:solidFill>
                  <a:srgbClr val="000000"/>
                </a:solidFill>
                <a:latin typeface="UTM Avo" panose="02040603050506020204" pitchFamily="18" charset="0"/>
                <a:cs typeface="Times New Roman" panose="02020603050405020304" pitchFamily="18" charset="0"/>
              </a:rPr>
              <a:t>a Pascal để nó thực hiện được c</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bốn phép tính số học.</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129" y="2196329"/>
            <a:ext cx="2420330" cy="3059298"/>
          </a:xfrm>
          <a:prstGeom prst="rect">
            <a:avLst/>
          </a:prstGeom>
        </p:spPr>
      </p:pic>
      <p:sp>
        <p:nvSpPr>
          <p:cNvPr id="11" name="TextBox 10">
            <a:extLst>
              <a:ext uri="{FF2B5EF4-FFF2-40B4-BE49-F238E27FC236}">
                <a16:creationId xmlns:a16="http://schemas.microsoft.com/office/drawing/2014/main" id="{63C8370B-C5E5-4D74-973B-EFAD19FBA7A2}"/>
              </a:ext>
            </a:extLst>
          </p:cNvPr>
          <p:cNvSpPr txBox="1"/>
          <p:nvPr/>
        </p:nvSpPr>
        <p:spPr>
          <a:xfrm>
            <a:off x="757767" y="5315883"/>
            <a:ext cx="2840621"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Gottfried Leibniz </a:t>
            </a:r>
            <a:endParaRPr lang="en-US" b="1"/>
          </a:p>
        </p:txBody>
      </p:sp>
      <p:pic>
        <p:nvPicPr>
          <p:cNvPr id="1026" name="Picture 2" descr="undefined">
            <a:extLst>
              <a:ext uri="{FF2B5EF4-FFF2-40B4-BE49-F238E27FC236}">
                <a16:creationId xmlns:a16="http://schemas.microsoft.com/office/drawing/2014/main" id="{8AF9D2E5-B3C3-4BCD-99A6-ED74301239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6584" y="2196329"/>
            <a:ext cx="3086101"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71A3F0-776F-4483-8AFF-2BA4503A0AE1}"/>
              </a:ext>
            </a:extLst>
          </p:cNvPr>
          <p:cNvPicPr>
            <a:picLocks noChangeAspect="1"/>
          </p:cNvPicPr>
          <p:nvPr/>
        </p:nvPicPr>
        <p:blipFill>
          <a:blip r:embed="rId6"/>
          <a:stretch>
            <a:fillRect/>
          </a:stretch>
        </p:blipFill>
        <p:spPr>
          <a:xfrm>
            <a:off x="7700810" y="2196329"/>
            <a:ext cx="3296931" cy="3086101"/>
          </a:xfrm>
          <a:prstGeom prst="rect">
            <a:avLst/>
          </a:prstGeom>
        </p:spPr>
      </p:pic>
      <p:sp>
        <p:nvSpPr>
          <p:cNvPr id="10" name="TextBox 9">
            <a:extLst>
              <a:ext uri="{FF2B5EF4-FFF2-40B4-BE49-F238E27FC236}">
                <a16:creationId xmlns:a16="http://schemas.microsoft.com/office/drawing/2014/main" id="{28AE0469-CF42-494F-9EF2-09658FF95687}"/>
              </a:ext>
            </a:extLst>
          </p:cNvPr>
          <p:cNvSpPr txBox="1"/>
          <p:nvPr/>
        </p:nvSpPr>
        <p:spPr>
          <a:xfrm>
            <a:off x="7389527" y="5315883"/>
            <a:ext cx="3839753" cy="1200329"/>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Máy tính stepped drum còn được sử dụng vào những năm 1970</a:t>
            </a:r>
            <a:endParaRPr lang="en-US" b="1"/>
          </a:p>
        </p:txBody>
      </p:sp>
      <p:sp>
        <p:nvSpPr>
          <p:cNvPr id="14" name="TextBox 13">
            <a:extLst>
              <a:ext uri="{FF2B5EF4-FFF2-40B4-BE49-F238E27FC236}">
                <a16:creationId xmlns:a16="http://schemas.microsoft.com/office/drawing/2014/main" id="{F6930764-A850-4B28-A724-DCF72FD0ADD9}"/>
              </a:ext>
            </a:extLst>
          </p:cNvPr>
          <p:cNvSpPr txBox="1"/>
          <p:nvPr/>
        </p:nvSpPr>
        <p:spPr>
          <a:xfrm>
            <a:off x="3946584" y="5315883"/>
            <a:ext cx="3086101" cy="1569660"/>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Bánh xe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Leibniz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hay còn</a:t>
            </a:r>
            <a:r>
              <a:rPr kumimoji="0" lang="en-US" sz="2400" b="1" i="0" u="none" strike="noStrike" kern="1200" cap="none" spc="0" normalizeH="0" noProof="0">
                <a:ln>
                  <a:noFill/>
                </a:ln>
                <a:solidFill>
                  <a:srgbClr val="000000"/>
                </a:solidFill>
                <a:effectLst/>
                <a:uLnTx/>
                <a:uFillTx/>
                <a:latin typeface="UTM Avo" panose="02040603050506020204" pitchFamily="18" charset="0"/>
                <a:ea typeface="+mn-ea"/>
                <a:cs typeface="Times New Roman" panose="02020603050405020304" pitchFamily="18" charset="0"/>
              </a:rPr>
              <a:t> được gọi là trống bước (stepped drum)</a:t>
            </a:r>
            <a:endParaRPr lang="en-US" b="1"/>
          </a:p>
        </p:txBody>
      </p:sp>
    </p:spTree>
    <p:extLst>
      <p:ext uri="{BB962C8B-B14F-4D97-AF65-F5344CB8AC3E}">
        <p14:creationId xmlns:p14="http://schemas.microsoft.com/office/powerpoint/2010/main" val="1093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Dự án máy tính của Babbage</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964" y="1308453"/>
            <a:ext cx="7602071" cy="4649480"/>
          </a:xfrm>
          <a:prstGeom prst="rect">
            <a:avLst/>
          </a:prstGeom>
        </p:spPr>
      </p:pic>
    </p:spTree>
    <p:extLst>
      <p:ext uri="{BB962C8B-B14F-4D97-AF65-F5344CB8AC3E}">
        <p14:creationId xmlns:p14="http://schemas.microsoft.com/office/powerpoint/2010/main" val="17931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1944</TotalTime>
  <Words>1990</Words>
  <Application>Microsoft Office PowerPoint</Application>
  <PresentationFormat>Widescreen</PresentationFormat>
  <Paragraphs>140</Paragraphs>
  <Slides>33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UTM Cookies</vt:lpstr>
      <vt:lpstr>UTM Avo</vt:lpstr>
      <vt:lpstr>#9Slide03 AllRoundGothic</vt:lpstr>
      <vt:lpstr>Calibri</vt:lpstr>
      <vt:lpstr>Wingdings</vt:lpstr>
      <vt:lpstr>Segoe Print</vt:lpstr>
      <vt:lpstr>Arial</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MA VAN CHIEN</cp:lastModifiedBy>
  <cp:revision>170</cp:revision>
  <dcterms:created xsi:type="dcterms:W3CDTF">2021-06-02T01:34:28Z</dcterms:created>
  <dcterms:modified xsi:type="dcterms:W3CDTF">2023-09-11T01:38:55Z</dcterms:modified>
</cp:coreProperties>
</file>