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57" r:id="rId3"/>
    <p:sldId id="338" r:id="rId4"/>
    <p:sldId id="339" r:id="rId5"/>
    <p:sldId id="340" r:id="rId6"/>
    <p:sldId id="326" r:id="rId7"/>
    <p:sldId id="258" r:id="rId8"/>
    <p:sldId id="341" r:id="rId9"/>
    <p:sldId id="342" r:id="rId10"/>
    <p:sldId id="343" r:id="rId11"/>
    <p:sldId id="345" r:id="rId12"/>
    <p:sldId id="344" r:id="rId13"/>
    <p:sldId id="346" r:id="rId14"/>
    <p:sldId id="347" r:id="rId15"/>
    <p:sldId id="325" r:id="rId16"/>
    <p:sldId id="348" r:id="rId17"/>
    <p:sldId id="364" r:id="rId18"/>
    <p:sldId id="349" r:id="rId19"/>
    <p:sldId id="351" r:id="rId20"/>
    <p:sldId id="356" r:id="rId21"/>
    <p:sldId id="357" r:id="rId22"/>
    <p:sldId id="358" r:id="rId23"/>
    <p:sldId id="359" r:id="rId24"/>
    <p:sldId id="350" r:id="rId25"/>
    <p:sldId id="352" r:id="rId26"/>
    <p:sldId id="353" r:id="rId27"/>
    <p:sldId id="354" r:id="rId28"/>
    <p:sldId id="355" r:id="rId29"/>
    <p:sldId id="361" r:id="rId30"/>
    <p:sldId id="362" r:id="rId31"/>
    <p:sldId id="311" r:id="rId32"/>
    <p:sldId id="335" r:id="rId33"/>
    <p:sldId id="276" r:id="rId34"/>
    <p:sldId id="336" r:id="rId35"/>
    <p:sldId id="320" r:id="rId36"/>
    <p:sldId id="360" r:id="rId37"/>
    <p:sldId id="3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41" autoAdjust="0"/>
    <p:restoredTop sz="94660"/>
  </p:normalViewPr>
  <p:slideViewPr>
    <p:cSldViewPr snapToGrid="0">
      <p:cViewPr varScale="1">
        <p:scale>
          <a:sx n="57" d="100"/>
          <a:sy n="57" d="100"/>
        </p:scale>
        <p:origin x="30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5055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627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446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294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244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870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307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128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153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439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8259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23477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2033" y="96715"/>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71840" y="685801"/>
            <a:ext cx="11339514" cy="607548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2"/>
            <a:ext cx="6218974" cy="6065369"/>
          </a:xfrm>
          <a:prstGeom prst="rect">
            <a:avLst/>
          </a:prstGeom>
        </p:spPr>
      </p:pic>
      <p:sp>
        <p:nvSpPr>
          <p:cNvPr id="5" name="Rectangle 4"/>
          <p:cNvSpPr/>
          <p:nvPr/>
        </p:nvSpPr>
        <p:spPr>
          <a:xfrm>
            <a:off x="6982835" y="1486138"/>
            <a:ext cx="4124130" cy="1815882"/>
          </a:xfrm>
          <a:prstGeom prst="rect">
            <a:avLst/>
          </a:prstGeom>
          <a:solidFill>
            <a:schemeClr val="bg2"/>
          </a:solid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Tree>
    <p:extLst>
      <p:ext uri="{BB962C8B-B14F-4D97-AF65-F5344CB8AC3E}">
        <p14:creationId xmlns:p14="http://schemas.microsoft.com/office/powerpoint/2010/main" val="8064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3"/>
            <a:ext cx="6218974" cy="2267810"/>
          </a:xfrm>
          <a:prstGeom prst="rect">
            <a:avLst/>
          </a:prstGeom>
        </p:spPr>
      </p:pic>
      <p:sp>
        <p:nvSpPr>
          <p:cNvPr id="5" name="Rectangle 4"/>
          <p:cNvSpPr/>
          <p:nvPr/>
        </p:nvSpPr>
        <p:spPr>
          <a:xfrm>
            <a:off x="6867331" y="446610"/>
            <a:ext cx="4124130" cy="1815882"/>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
        <p:nvSpPr>
          <p:cNvPr id="2" name="Rectangle 1"/>
          <p:cNvSpPr/>
          <p:nvPr/>
        </p:nvSpPr>
        <p:spPr>
          <a:xfrm>
            <a:off x="3047999" y="3105835"/>
            <a:ext cx="8120743" cy="954107"/>
          </a:xfrm>
          <a:prstGeom prst="rect">
            <a:avLst/>
          </a:prstGeom>
          <a:solidFill>
            <a:schemeClr val="bg2"/>
          </a:solid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Bộ truyền xích </a:t>
            </a:r>
            <a:r>
              <a:rPr lang="en-US" sz="2800" dirty="0" smtClean="0">
                <a:solidFill>
                  <a:srgbClr val="FF0000"/>
                </a:solidFill>
                <a:latin typeface="Times New Roman" panose="02020603050405020304" pitchFamily="18" charset="0"/>
                <a:cs typeface="Times New Roman" panose="02020603050405020304" pitchFamily="18" charset="0"/>
              </a:rPr>
              <a:t>gồm: </a:t>
            </a:r>
            <a:r>
              <a:rPr lang="en-US" sz="2800" dirty="0">
                <a:solidFill>
                  <a:srgbClr val="FF0000"/>
                </a:solidFill>
                <a:latin typeface="Times New Roman" panose="02020603050405020304" pitchFamily="18" charset="0"/>
                <a:cs typeface="Times New Roman" panose="02020603050405020304" pitchFamily="18" charset="0"/>
              </a:rPr>
              <a:t>đĩa </a:t>
            </a:r>
            <a:r>
              <a:rPr lang="en-US" sz="2800" dirty="0" smtClean="0">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đĩa bị dẫn, dây xích.</a:t>
            </a:r>
          </a:p>
          <a:p>
            <a:r>
              <a:rPr lang="en-US" sz="2800" dirty="0">
                <a:solidFill>
                  <a:srgbClr val="FF0000"/>
                </a:solidFill>
                <a:latin typeface="Times New Roman" panose="02020603050405020304" pitchFamily="18" charset="0"/>
                <a:cs typeface="Times New Roman" panose="02020603050405020304" pitchFamily="18" charset="0"/>
              </a:rPr>
              <a:t>- Bộ truyền bánh răng </a:t>
            </a:r>
            <a:r>
              <a:rPr lang="en-US" sz="2800" dirty="0" smtClean="0">
                <a:solidFill>
                  <a:srgbClr val="FF0000"/>
                </a:solidFill>
                <a:latin typeface="Times New Roman" panose="02020603050405020304" pitchFamily="18" charset="0"/>
                <a:cs typeface="Times New Roman" panose="02020603050405020304" pitchFamily="18" charset="0"/>
              </a:rPr>
              <a:t>gồm: </a:t>
            </a:r>
            <a:r>
              <a:rPr lang="en-US" sz="2800" dirty="0">
                <a:solidFill>
                  <a:srgbClr val="FF0000"/>
                </a:solidFill>
                <a:latin typeface="Times New Roman" panose="02020603050405020304" pitchFamily="18" charset="0"/>
                <a:cs typeface="Times New Roman" panose="02020603050405020304" pitchFamily="18" charset="0"/>
              </a:rPr>
              <a:t>bánh dẫn, bánh bị dẫn</a:t>
            </a:r>
          </a:p>
        </p:txBody>
      </p:sp>
    </p:spTree>
    <p:extLst>
      <p:ext uri="{BB962C8B-B14F-4D97-AF65-F5344CB8AC3E}">
        <p14:creationId xmlns:p14="http://schemas.microsoft.com/office/powerpoint/2010/main" val="36767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11393630" cy="4042343"/>
          </a:xfrm>
          <a:prstGeom prst="rect">
            <a:avLst/>
          </a:prstGeom>
        </p:spPr>
      </p:pic>
      <p:sp>
        <p:nvSpPr>
          <p:cNvPr id="6" name="TextBox 5"/>
          <p:cNvSpPr txBox="1"/>
          <p:nvPr/>
        </p:nvSpPr>
        <p:spPr>
          <a:xfrm>
            <a:off x="5232751" y="5231150"/>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428256" y="102637"/>
            <a:ext cx="11393630" cy="523220"/>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Trình bày nguyên lý hoạt động, ứng dụng của truyền động ăn khớp</a:t>
            </a:r>
          </a:p>
        </p:txBody>
      </p:sp>
    </p:spTree>
    <p:extLst>
      <p:ext uri="{BB962C8B-B14F-4D97-AF65-F5344CB8AC3E}">
        <p14:creationId xmlns:p14="http://schemas.microsoft.com/office/powerpoint/2010/main" val="3350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6093842" cy="4042343"/>
          </a:xfrm>
          <a:prstGeom prst="rect">
            <a:avLst/>
          </a:prstGeom>
        </p:spPr>
      </p:pic>
      <p:sp>
        <p:nvSpPr>
          <p:cNvPr id="6" name="TextBox 5"/>
          <p:cNvSpPr txBox="1"/>
          <p:nvPr/>
        </p:nvSpPr>
        <p:spPr>
          <a:xfrm>
            <a:off x="1546276" y="5237840"/>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733055" y="110926"/>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
        <p:nvSpPr>
          <p:cNvPr id="2" name="Rectangle 1"/>
          <p:cNvSpPr/>
          <p:nvPr/>
        </p:nvSpPr>
        <p:spPr>
          <a:xfrm>
            <a:off x="6624734" y="634146"/>
            <a:ext cx="5430416" cy="3416320"/>
          </a:xfrm>
          <a:prstGeom prst="rect">
            <a:avLst/>
          </a:prstGeom>
          <a:solidFill>
            <a:schemeClr val="bg2"/>
          </a:solidFill>
        </p:spPr>
        <p:txBody>
          <a:bodyPr wrap="square">
            <a:spAutoFit/>
          </a:bodyPr>
          <a:lstStyle/>
          <a:p>
            <a:r>
              <a:rPr lang="en-US" sz="2400" dirty="0" smtClean="0">
                <a:solidFill>
                  <a:srgbClr val="FF0000"/>
                </a:solidFill>
              </a:rPr>
              <a:t>*</a:t>
            </a:r>
            <a:r>
              <a:rPr lang="en-US" sz="2400" dirty="0" smtClean="0">
                <a:solidFill>
                  <a:srgbClr val="FF0000"/>
                </a:solidFill>
                <a:latin typeface="Times New Roman" panose="02020603050405020304" pitchFamily="18" charset="0"/>
                <a:cs typeface="Times New Roman" panose="02020603050405020304" pitchFamily="18" charset="0"/>
              </a:rPr>
              <a:t>Nguyên </a:t>
            </a:r>
            <a:r>
              <a:rPr lang="en-US" sz="2400" dirty="0">
                <a:solidFill>
                  <a:srgbClr val="FF0000"/>
                </a:solidFill>
                <a:latin typeface="Times New Roman" panose="02020603050405020304" pitchFamily="18" charset="0"/>
                <a:cs typeface="Times New Roman" panose="02020603050405020304" pitchFamily="18" charset="0"/>
              </a:rPr>
              <a:t>lý hoạt </a:t>
            </a:r>
            <a:r>
              <a:rPr lang="en-US" sz="2400" dirty="0" smtClean="0">
                <a:solidFill>
                  <a:srgbClr val="FF0000"/>
                </a:solidFill>
                <a:latin typeface="Times New Roman" panose="02020603050405020304" pitchFamily="18" charset="0"/>
                <a:cs typeface="Times New Roman" panose="02020603050405020304" pitchFamily="18" charset="0"/>
              </a:rPr>
              <a:t>động</a:t>
            </a:r>
          </a:p>
          <a:p>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Khi đĩa dẫn 1(hoặc bánh dẫn) có số răng Z1 quay với tốc độ n1(vòng/phút) nhờ ăn khớp giữa hai bánh răng (hoặc giữa xích và đĩa xích), đĩa bị dẫn (hoặc bánh bị dẫn) có số răng Z2 quay với tốc độ </a:t>
            </a:r>
            <a:r>
              <a:rPr lang="vi-VN" sz="2400" dirty="0" smtClean="0">
                <a:solidFill>
                  <a:srgbClr val="FF0000"/>
                </a:solidFill>
                <a:latin typeface="Times New Roman" panose="02020603050405020304" pitchFamily="18" charset="0"/>
                <a:cs typeface="Times New Roman" panose="02020603050405020304" pitchFamily="18" charset="0"/>
              </a:rPr>
              <a:t>n2</a:t>
            </a:r>
            <a:r>
              <a:rPr lang="en-US"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vòng/phút)</a:t>
            </a:r>
          </a:p>
          <a:p>
            <a:r>
              <a:rPr lang="vi-VN" sz="2400" dirty="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3" name="Picture 2"/>
          <p:cNvPicPr>
            <a:picLocks noChangeAspect="1"/>
          </p:cNvPicPr>
          <p:nvPr/>
        </p:nvPicPr>
        <p:blipFill>
          <a:blip r:embed="rId3"/>
          <a:stretch>
            <a:fillRect/>
          </a:stretch>
        </p:blipFill>
        <p:spPr>
          <a:xfrm>
            <a:off x="6624734" y="4037721"/>
            <a:ext cx="5430416" cy="1071930"/>
          </a:xfrm>
          <a:prstGeom prst="rect">
            <a:avLst/>
          </a:prstGeom>
          <a:solidFill>
            <a:schemeClr val="bg2"/>
          </a:solidFill>
        </p:spPr>
      </p:pic>
      <p:sp>
        <p:nvSpPr>
          <p:cNvPr id="5" name="Rectangle 4"/>
          <p:cNvSpPr/>
          <p:nvPr/>
        </p:nvSpPr>
        <p:spPr>
          <a:xfrm>
            <a:off x="6624734" y="5109651"/>
            <a:ext cx="5430416" cy="1569660"/>
          </a:xfrm>
          <a:prstGeom prst="rect">
            <a:avLst/>
          </a:prstGeom>
          <a:solidFill>
            <a:schemeClr val="bg2"/>
          </a:solidFill>
        </p:spPr>
        <p:txBody>
          <a:bodyPr wrap="squar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Ứng dụng</a:t>
            </a:r>
          </a:p>
          <a:p>
            <a:r>
              <a:rPr lang="en-US" sz="2400" dirty="0">
                <a:solidFill>
                  <a:srgbClr val="FF0000"/>
                </a:solidFill>
                <a:latin typeface="Times New Roman" panose="02020603050405020304" pitchFamily="18" charset="0"/>
                <a:cs typeface="Times New Roman" panose="02020603050405020304" pitchFamily="18" charset="0"/>
              </a:rPr>
              <a:t>- Bộ truyền xích: xe đạp, xe máy..</a:t>
            </a:r>
          </a:p>
          <a:p>
            <a:r>
              <a:rPr lang="en-US" sz="2400" dirty="0">
                <a:solidFill>
                  <a:srgbClr val="FF0000"/>
                </a:solidFill>
                <a:latin typeface="Times New Roman" panose="02020603050405020304" pitchFamily="18" charset="0"/>
                <a:cs typeface="Times New Roman" panose="02020603050405020304" pitchFamily="18" charset="0"/>
              </a:rPr>
              <a:t>- Bộ truyền bánh răng: đồng hồ, các loại hộp số, xe máy….</a:t>
            </a:r>
          </a:p>
        </p:txBody>
      </p:sp>
    </p:spTree>
    <p:extLst>
      <p:ext uri="{BB962C8B-B14F-4D97-AF65-F5344CB8AC3E}">
        <p14:creationId xmlns:p14="http://schemas.microsoft.com/office/powerpoint/2010/main" val="3138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44145" y="564043"/>
            <a:ext cx="11582400" cy="4339650"/>
          </a:xfrm>
          <a:prstGeom prst="rect">
            <a:avLst/>
          </a:prstGeom>
          <a:solidFill>
            <a:schemeClr val="bg2"/>
          </a:solidFill>
        </p:spPr>
        <p:txBody>
          <a:bodyPr wrap="square">
            <a:spAutoFit/>
          </a:bodyPr>
          <a:lstStyle/>
          <a:p>
            <a:r>
              <a:rPr lang="en-US" sz="2300" b="1" dirty="0">
                <a:latin typeface="Times New Roman" panose="02020603050405020304" pitchFamily="18" charset="0"/>
                <a:cs typeface="Times New Roman" panose="02020603050405020304" pitchFamily="18" charset="0"/>
              </a:rPr>
              <a:t>2. Truyền động ăn </a:t>
            </a:r>
            <a:r>
              <a:rPr lang="en-US" sz="2300" b="1" dirty="0" smtClean="0">
                <a:latin typeface="Times New Roman" panose="02020603050405020304" pitchFamily="18" charset="0"/>
                <a:cs typeface="Times New Roman" panose="02020603050405020304" pitchFamily="18" charset="0"/>
              </a:rPr>
              <a:t>khớp:</a:t>
            </a:r>
            <a:endParaRPr lang="en-US" sz="2300" b="1" dirty="0">
              <a:latin typeface="Times New Roman" panose="02020603050405020304" pitchFamily="18" charset="0"/>
              <a:cs typeface="Times New Roman" panose="02020603050405020304" pitchFamily="18" charset="0"/>
            </a:endParaRPr>
          </a:p>
          <a:p>
            <a:r>
              <a:rPr lang="en-US" sz="2300" dirty="0" smtClean="0">
                <a:latin typeface="Times New Roman" panose="02020603050405020304" pitchFamily="18" charset="0"/>
                <a:cs typeface="Times New Roman" panose="02020603050405020304" pitchFamily="18" charset="0"/>
              </a:rPr>
              <a:t>- Truyền </a:t>
            </a:r>
            <a:r>
              <a:rPr lang="en-US" sz="2300" dirty="0">
                <a:latin typeface="Times New Roman" panose="02020603050405020304" pitchFamily="18" charset="0"/>
                <a:cs typeface="Times New Roman" panose="02020603050405020304" pitchFamily="18" charset="0"/>
              </a:rPr>
              <a:t>động ăn khớp </a:t>
            </a:r>
            <a:r>
              <a:rPr lang="en-US" sz="2300" dirty="0" smtClean="0">
                <a:latin typeface="Times New Roman" panose="02020603050405020304" pitchFamily="18" charset="0"/>
                <a:cs typeface="Times New Roman" panose="02020603050405020304" pitchFamily="18" charset="0"/>
              </a:rPr>
              <a:t>là: </a:t>
            </a:r>
            <a:r>
              <a:rPr lang="en-US" sz="2300" dirty="0">
                <a:latin typeface="Times New Roman" panose="02020603050405020304" pitchFamily="18" charset="0"/>
                <a:cs typeface="Times New Roman" panose="02020603050405020304" pitchFamily="18" charset="0"/>
              </a:rPr>
              <a:t>cơ cấu truyền chuyển động từ vật dẫn tới vật bị dẫn qua các </a:t>
            </a:r>
            <a:r>
              <a:rPr lang="en-US" sz="2300" b="1" dirty="0">
                <a:latin typeface="Times New Roman" panose="02020603050405020304" pitchFamily="18" charset="0"/>
                <a:cs typeface="Times New Roman" panose="02020603050405020304" pitchFamily="18" charset="0"/>
              </a:rPr>
              <a:t>cơ cấu ăn </a:t>
            </a:r>
            <a:r>
              <a:rPr lang="en-US" sz="2300" b="1" dirty="0" smtClean="0">
                <a:latin typeface="Times New Roman" panose="02020603050405020304" pitchFamily="18" charset="0"/>
                <a:cs typeface="Times New Roman" panose="02020603050405020304" pitchFamily="18" charset="0"/>
              </a:rPr>
              <a:t>khớp.</a:t>
            </a:r>
          </a:p>
          <a:p>
            <a:r>
              <a:rPr lang="en-US" sz="2300" dirty="0" smtClean="0">
                <a:latin typeface="Times New Roman" panose="02020603050405020304" pitchFamily="18" charset="0"/>
                <a:cs typeface="Times New Roman" panose="02020603050405020304" pitchFamily="18" charset="0"/>
              </a:rPr>
              <a:t>- Cơ cấu phổ biến: truyền động bánh răng, truyền động xích</a:t>
            </a:r>
            <a:endParaRPr lang="en-US" sz="2300" dirty="0">
              <a:latin typeface="Times New Roman" panose="02020603050405020304" pitchFamily="18" charset="0"/>
              <a:cs typeface="Times New Roman" panose="02020603050405020304" pitchFamily="18" charset="0"/>
            </a:endParaRPr>
          </a:p>
          <a:p>
            <a:r>
              <a:rPr lang="en-US" sz="2300" i="1" dirty="0">
                <a:solidFill>
                  <a:srgbClr val="FF0000"/>
                </a:solidFill>
                <a:latin typeface="Times New Roman" panose="02020603050405020304" pitchFamily="18" charset="0"/>
                <a:cs typeface="Times New Roman" panose="02020603050405020304" pitchFamily="18" charset="0"/>
              </a:rPr>
              <a:t>a. Cấu </a:t>
            </a:r>
            <a:r>
              <a:rPr lang="en-US" sz="2300" i="1" dirty="0" smtClean="0">
                <a:solidFill>
                  <a:srgbClr val="FF0000"/>
                </a:solidFill>
                <a:latin typeface="Times New Roman" panose="02020603050405020304" pitchFamily="18" charset="0"/>
                <a:cs typeface="Times New Roman" panose="02020603050405020304" pitchFamily="18" charset="0"/>
              </a:rPr>
              <a:t>tạo:(H7.3-Tr38)</a:t>
            </a:r>
            <a:endParaRPr lang="en-US" sz="2300" i="1" dirty="0">
              <a:solidFill>
                <a:srgbClr val="FF0000"/>
              </a:solidFill>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Bộ truyền xích </a:t>
            </a:r>
            <a:r>
              <a:rPr lang="en-US" sz="2300" dirty="0" smtClean="0">
                <a:latin typeface="Times New Roman" panose="02020603050405020304" pitchFamily="18" charset="0"/>
                <a:cs typeface="Times New Roman" panose="02020603050405020304" pitchFamily="18" charset="0"/>
              </a:rPr>
              <a:t>gồm: </a:t>
            </a:r>
            <a:r>
              <a:rPr lang="en-US" sz="2300" dirty="0">
                <a:latin typeface="Times New Roman" panose="02020603050405020304" pitchFamily="18" charset="0"/>
                <a:cs typeface="Times New Roman" panose="02020603050405020304" pitchFamily="18" charset="0"/>
              </a:rPr>
              <a:t>đĩa  </a:t>
            </a:r>
            <a:r>
              <a:rPr lang="en-US" sz="2300" dirty="0" smtClean="0">
                <a:latin typeface="Times New Roman" panose="02020603050405020304" pitchFamily="18" charset="0"/>
                <a:cs typeface="Times New Roman" panose="02020603050405020304" pitchFamily="18" charset="0"/>
              </a:rPr>
              <a:t>dẫn (1), </a:t>
            </a:r>
            <a:r>
              <a:rPr lang="en-US" sz="2300" dirty="0">
                <a:latin typeface="Times New Roman" panose="02020603050405020304" pitchFamily="18" charset="0"/>
                <a:cs typeface="Times New Roman" panose="02020603050405020304" pitchFamily="18" charset="0"/>
              </a:rPr>
              <a:t>đĩa bị </a:t>
            </a:r>
            <a:r>
              <a:rPr lang="en-US" sz="2300" dirty="0" smtClean="0">
                <a:latin typeface="Times New Roman" panose="02020603050405020304" pitchFamily="18" charset="0"/>
                <a:cs typeface="Times New Roman" panose="02020603050405020304" pitchFamily="18" charset="0"/>
              </a:rPr>
              <a:t>dẫn (2), xích (3)</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Bộ truyền bánh răng </a:t>
            </a:r>
            <a:r>
              <a:rPr lang="en-US" sz="2300" dirty="0" smtClean="0">
                <a:latin typeface="Times New Roman" panose="02020603050405020304" pitchFamily="18" charset="0"/>
                <a:cs typeface="Times New Roman" panose="02020603050405020304" pitchFamily="18" charset="0"/>
              </a:rPr>
              <a:t>gồm: </a:t>
            </a:r>
            <a:r>
              <a:rPr lang="en-US" sz="2300" dirty="0">
                <a:latin typeface="Times New Roman" panose="02020603050405020304" pitchFamily="18" charset="0"/>
                <a:cs typeface="Times New Roman" panose="02020603050405020304" pitchFamily="18" charset="0"/>
              </a:rPr>
              <a:t>bánh </a:t>
            </a:r>
            <a:r>
              <a:rPr lang="en-US" sz="2300" dirty="0" smtClean="0">
                <a:latin typeface="Times New Roman" panose="02020603050405020304" pitchFamily="18" charset="0"/>
                <a:cs typeface="Times New Roman" panose="02020603050405020304" pitchFamily="18" charset="0"/>
              </a:rPr>
              <a:t>dẫn (1), </a:t>
            </a:r>
            <a:r>
              <a:rPr lang="en-US" sz="2300" dirty="0">
                <a:latin typeface="Times New Roman" panose="02020603050405020304" pitchFamily="18" charset="0"/>
                <a:cs typeface="Times New Roman" panose="02020603050405020304" pitchFamily="18" charset="0"/>
              </a:rPr>
              <a:t>bánh bị </a:t>
            </a:r>
            <a:r>
              <a:rPr lang="en-US" sz="2300" dirty="0" smtClean="0">
                <a:latin typeface="Times New Roman" panose="02020603050405020304" pitchFamily="18" charset="0"/>
                <a:cs typeface="Times New Roman" panose="02020603050405020304" pitchFamily="18" charset="0"/>
              </a:rPr>
              <a:t>dẫn (2)</a:t>
            </a:r>
            <a:endParaRPr lang="en-US" sz="2300" dirty="0">
              <a:latin typeface="Times New Roman" panose="02020603050405020304" pitchFamily="18" charset="0"/>
              <a:cs typeface="Times New Roman" panose="02020603050405020304" pitchFamily="18" charset="0"/>
            </a:endParaRPr>
          </a:p>
          <a:p>
            <a:r>
              <a:rPr lang="en-US" sz="2300" i="1" dirty="0">
                <a:solidFill>
                  <a:srgbClr val="FF0000"/>
                </a:solidFill>
                <a:latin typeface="Times New Roman" panose="02020603050405020304" pitchFamily="18" charset="0"/>
                <a:cs typeface="Times New Roman" panose="02020603050405020304" pitchFamily="18" charset="0"/>
              </a:rPr>
              <a:t>b. Nguyên lý </a:t>
            </a:r>
            <a:r>
              <a:rPr lang="en-US" sz="2300" i="1" dirty="0" smtClean="0">
                <a:solidFill>
                  <a:srgbClr val="FF0000"/>
                </a:solidFill>
                <a:latin typeface="Times New Roman" panose="02020603050405020304" pitchFamily="18" charset="0"/>
                <a:cs typeface="Times New Roman" panose="02020603050405020304" pitchFamily="18" charset="0"/>
              </a:rPr>
              <a:t>làm việc:</a:t>
            </a:r>
            <a:endParaRPr lang="en-US" sz="2300" i="1" dirty="0">
              <a:solidFill>
                <a:srgbClr val="FF0000"/>
              </a:solidFill>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Khi đĩa dẫn </a:t>
            </a:r>
            <a:r>
              <a:rPr lang="en-US" sz="2300" dirty="0" smtClean="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hoặc bánh dẫn) (1) có số răng Z</a:t>
            </a:r>
            <a:r>
              <a:rPr lang="en-US" sz="2300" baseline="-25000" dirty="0">
                <a:latin typeface="Times New Roman" panose="02020603050405020304" pitchFamily="18" charset="0"/>
                <a:cs typeface="Times New Roman" panose="02020603050405020304" pitchFamily="18" charset="0"/>
              </a:rPr>
              <a:t>1</a:t>
            </a:r>
            <a:r>
              <a:rPr lang="en-US" sz="2300" dirty="0">
                <a:latin typeface="Times New Roman" panose="02020603050405020304" pitchFamily="18" charset="0"/>
                <a:cs typeface="Times New Roman" panose="02020603050405020304" pitchFamily="18" charset="0"/>
              </a:rPr>
              <a:t> quay với tốc độ </a:t>
            </a:r>
            <a:r>
              <a:rPr lang="en-US" sz="2300" dirty="0" smtClean="0">
                <a:latin typeface="Times New Roman" panose="02020603050405020304" pitchFamily="18" charset="0"/>
                <a:cs typeface="Times New Roman" panose="02020603050405020304" pitchFamily="18" charset="0"/>
              </a:rPr>
              <a:t>n</a:t>
            </a:r>
            <a:r>
              <a:rPr lang="en-US" sz="2300" baseline="-25000" dirty="0" smtClean="0">
                <a:latin typeface="Times New Roman" panose="02020603050405020304" pitchFamily="18" charset="0"/>
                <a:cs typeface="Times New Roman" panose="02020603050405020304" pitchFamily="18" charset="0"/>
              </a:rPr>
              <a:t>1 </a:t>
            </a:r>
            <a:r>
              <a:rPr lang="en-US" sz="2300" dirty="0" smtClean="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vòng/phút</a:t>
            </a:r>
            <a:r>
              <a:rPr lang="en-US" sz="2300" dirty="0" smtClean="0">
                <a:latin typeface="Times New Roman" panose="02020603050405020304" pitchFamily="18" charset="0"/>
                <a:cs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nhờ ăn khớp giữa hai bánh răng (hoặc giữa xích và đĩa xích), đĩa bị dẫn (hoặc bánh bị dẫn) </a:t>
            </a:r>
            <a:r>
              <a:rPr lang="en-US" sz="2300" dirty="0" smtClean="0">
                <a:latin typeface="Times New Roman" panose="02020603050405020304" pitchFamily="18" charset="0"/>
                <a:cs typeface="Times New Roman" panose="02020603050405020304" pitchFamily="18" charset="0"/>
              </a:rPr>
              <a:t>(2) có </a:t>
            </a:r>
            <a:r>
              <a:rPr lang="en-US" sz="2300" dirty="0">
                <a:latin typeface="Times New Roman" panose="02020603050405020304" pitchFamily="18" charset="0"/>
                <a:cs typeface="Times New Roman" panose="02020603050405020304" pitchFamily="18" charset="0"/>
              </a:rPr>
              <a:t>số răng Z</a:t>
            </a:r>
            <a:r>
              <a:rPr lang="en-US" sz="2300" baseline="-25000" dirty="0">
                <a:latin typeface="Times New Roman" panose="02020603050405020304" pitchFamily="18" charset="0"/>
                <a:cs typeface="Times New Roman" panose="02020603050405020304" pitchFamily="18" charset="0"/>
              </a:rPr>
              <a:t>2</a:t>
            </a:r>
            <a:r>
              <a:rPr lang="en-US" sz="2300" dirty="0">
                <a:latin typeface="Times New Roman" panose="02020603050405020304" pitchFamily="18" charset="0"/>
                <a:cs typeface="Times New Roman" panose="02020603050405020304" pitchFamily="18" charset="0"/>
              </a:rPr>
              <a:t> quay với tốc độ </a:t>
            </a:r>
            <a:r>
              <a:rPr lang="en-US" sz="2300" dirty="0" smtClean="0">
                <a:latin typeface="Times New Roman" panose="02020603050405020304" pitchFamily="18" charset="0"/>
                <a:cs typeface="Times New Roman" panose="02020603050405020304" pitchFamily="18" charset="0"/>
              </a:rPr>
              <a:t>n</a:t>
            </a:r>
            <a:r>
              <a:rPr lang="en-US" sz="2300" baseline="-25000" dirty="0" smtClean="0">
                <a:latin typeface="Times New Roman" panose="02020603050405020304" pitchFamily="18" charset="0"/>
                <a:cs typeface="Times New Roman" panose="02020603050405020304" pitchFamily="18" charset="0"/>
              </a:rPr>
              <a:t>2 </a:t>
            </a:r>
            <a:r>
              <a:rPr lang="en-US" sz="2300" dirty="0" smtClean="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vòng/phút)</a:t>
            </a:r>
          </a:p>
          <a:p>
            <a:r>
              <a:rPr lang="en-US" sz="2300" dirty="0">
                <a:latin typeface="Times New Roman" panose="02020603050405020304" pitchFamily="18" charset="0"/>
                <a:cs typeface="Times New Roman" panose="02020603050405020304" pitchFamily="18" charset="0"/>
              </a:rPr>
              <a:t>- Tỉ số tuyền (i) </a:t>
            </a:r>
            <a:r>
              <a:rPr lang="en-US" sz="2300" dirty="0" smtClean="0">
                <a:latin typeface="Times New Roman" panose="02020603050405020304" pitchFamily="18" charset="0"/>
                <a:cs typeface="Times New Roman" panose="02020603050405020304" pitchFamily="18" charset="0"/>
              </a:rPr>
              <a:t>được xác định bởi công thức:</a:t>
            </a:r>
            <a:endParaRPr lang="en-US" sz="2300" dirty="0">
              <a:latin typeface="Times New Roman" panose="02020603050405020304" pitchFamily="18" charset="0"/>
              <a:cs typeface="Times New Roman" panose="02020603050405020304" pitchFamily="18" charset="0"/>
            </a:endParaRPr>
          </a:p>
        </p:txBody>
      </p:sp>
      <p:sp>
        <p:nvSpPr>
          <p:cNvPr id="3" name="Rectangle 2"/>
          <p:cNvSpPr/>
          <p:nvPr/>
        </p:nvSpPr>
        <p:spPr>
          <a:xfrm>
            <a:off x="160158" y="5716876"/>
            <a:ext cx="11666387" cy="1154162"/>
          </a:xfrm>
          <a:prstGeom prst="rect">
            <a:avLst/>
          </a:prstGeom>
          <a:solidFill>
            <a:schemeClr val="bg2"/>
          </a:solidFill>
        </p:spPr>
        <p:txBody>
          <a:bodyPr wrap="square">
            <a:spAutoFit/>
          </a:bodyPr>
          <a:lstStyle/>
          <a:p>
            <a:r>
              <a:rPr lang="en-US" sz="2300" i="1" dirty="0" smtClean="0">
                <a:solidFill>
                  <a:srgbClr val="FF0000"/>
                </a:solidFill>
                <a:latin typeface="Times New Roman" panose="02020603050405020304" pitchFamily="18" charset="0"/>
                <a:cs typeface="Times New Roman" panose="02020603050405020304" pitchFamily="18" charset="0"/>
              </a:rPr>
              <a:t>c</a:t>
            </a:r>
            <a:r>
              <a:rPr lang="en-US" sz="2300" i="1" dirty="0">
                <a:solidFill>
                  <a:srgbClr val="FF0000"/>
                </a:solidFill>
                <a:latin typeface="Times New Roman" panose="02020603050405020304" pitchFamily="18" charset="0"/>
                <a:cs typeface="Times New Roman" panose="02020603050405020304" pitchFamily="18" charset="0"/>
              </a:rPr>
              <a:t>. Ứng </a:t>
            </a:r>
            <a:r>
              <a:rPr lang="en-US" sz="2300" i="1" dirty="0" smtClean="0">
                <a:solidFill>
                  <a:srgbClr val="FF0000"/>
                </a:solidFill>
                <a:latin typeface="Times New Roman" panose="02020603050405020304" pitchFamily="18" charset="0"/>
                <a:cs typeface="Times New Roman" panose="02020603050405020304" pitchFamily="18" charset="0"/>
              </a:rPr>
              <a:t>dụng:</a:t>
            </a:r>
            <a:endParaRPr lang="en-US" sz="2300" i="1" dirty="0">
              <a:solidFill>
                <a:srgbClr val="FF0000"/>
              </a:solidFill>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Bộ truyền xích: xe đạp, xe </a:t>
            </a:r>
            <a:r>
              <a:rPr lang="en-US" sz="2300" dirty="0" smtClean="0">
                <a:latin typeface="Times New Roman" panose="02020603050405020304" pitchFamily="18" charset="0"/>
                <a:cs typeface="Times New Roman" panose="02020603050405020304" pitchFamily="18" charset="0"/>
              </a:rPr>
              <a:t>máy, mây nâng chuyển...</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Bộ truyền bánh răng: đồng hồ, </a:t>
            </a:r>
            <a:r>
              <a:rPr lang="en-US" sz="2300" dirty="0" smtClean="0">
                <a:latin typeface="Times New Roman" panose="02020603050405020304" pitchFamily="18" charset="0"/>
                <a:cs typeface="Times New Roman" panose="02020603050405020304" pitchFamily="18" charset="0"/>
              </a:rPr>
              <a:t>hộp số </a:t>
            </a:r>
            <a:r>
              <a:rPr lang="en-US" sz="2300" dirty="0">
                <a:latin typeface="Times New Roman" panose="02020603050405020304" pitchFamily="18" charset="0"/>
                <a:cs typeface="Times New Roman" panose="02020603050405020304" pitchFamily="18" charset="0"/>
              </a:rPr>
              <a:t>xe </a:t>
            </a:r>
            <a:r>
              <a:rPr lang="en-US" sz="2300" dirty="0" smtClean="0">
                <a:latin typeface="Times New Roman" panose="02020603050405020304" pitchFamily="18" charset="0"/>
                <a:cs typeface="Times New Roman" panose="02020603050405020304" pitchFamily="18" charset="0"/>
              </a:rPr>
              <a:t>máy, ô tô….</a:t>
            </a:r>
            <a:endParaRPr lang="vi-VN" sz="23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1758669" y="4903693"/>
            <a:ext cx="5525074" cy="1072989"/>
          </a:xfrm>
          <a:prstGeom prst="rect">
            <a:avLst/>
          </a:prstGeom>
          <a:solidFill>
            <a:schemeClr val="bg2"/>
          </a:solidFill>
        </p:spPr>
      </p:pic>
      <p:sp>
        <p:nvSpPr>
          <p:cNvPr id="8" name="Rectangle 7"/>
          <p:cNvSpPr/>
          <p:nvPr/>
        </p:nvSpPr>
        <p:spPr>
          <a:xfrm>
            <a:off x="1241658" y="0"/>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04420" y="4822520"/>
            <a:ext cx="7722125" cy="1154162"/>
          </a:xfrm>
          <a:prstGeom prst="rect">
            <a:avLst/>
          </a:prstGeom>
          <a:solidFill>
            <a:schemeClr val="bg2"/>
          </a:solidFill>
        </p:spPr>
        <p:txBody>
          <a:bodyPr wrap="square">
            <a:spAutoFit/>
          </a:bodyPr>
          <a:lstStyle/>
          <a:p>
            <a:r>
              <a:rPr lang="vi-VN" sz="2300" dirty="0">
                <a:latin typeface="Times New Roman" panose="02020603050405020304" pitchFamily="18" charset="0"/>
                <a:cs typeface="Times New Roman" panose="02020603050405020304" pitchFamily="18" charset="0"/>
              </a:rPr>
              <a:t>+ </a:t>
            </a:r>
            <a:r>
              <a:rPr lang="en-US" sz="2300" dirty="0" smtClean="0">
                <a:latin typeface="Times New Roman" panose="02020603050405020304" pitchFamily="18" charset="0"/>
                <a:cs typeface="Times New Roman" panose="02020603050405020304" pitchFamily="18" charset="0"/>
              </a:rPr>
              <a:t>Bánh răng (đĩa xích) có số </a:t>
            </a:r>
            <a:r>
              <a:rPr lang="en-US" sz="2300" b="1" dirty="0" smtClean="0">
                <a:latin typeface="Times New Roman" panose="02020603050405020304" pitchFamily="18" charset="0"/>
                <a:cs typeface="Times New Roman" panose="02020603050405020304" pitchFamily="18" charset="0"/>
              </a:rPr>
              <a:t>răng ít hơn quay nhanh hơn</a:t>
            </a:r>
            <a:endParaRPr lang="vi-VN" sz="2300" b="1" dirty="0">
              <a:latin typeface="Times New Roman" panose="02020603050405020304" pitchFamily="18" charset="0"/>
              <a:cs typeface="Times New Roman" panose="02020603050405020304" pitchFamily="18" charset="0"/>
            </a:endParaRPr>
          </a:p>
          <a:p>
            <a:r>
              <a:rPr lang="vi-VN" sz="2300" dirty="0" smtClean="0">
                <a:latin typeface="Times New Roman" panose="02020603050405020304" pitchFamily="18" charset="0"/>
                <a:cs typeface="Times New Roman" panose="02020603050405020304" pitchFamily="18" charset="0"/>
              </a:rPr>
              <a:t>+ </a:t>
            </a:r>
            <a:r>
              <a:rPr lang="en-US" sz="2300" dirty="0" smtClean="0">
                <a:latin typeface="Times New Roman" panose="02020603050405020304" pitchFamily="18" charset="0"/>
                <a:cs typeface="Times New Roman" panose="02020603050405020304" pitchFamily="18" charset="0"/>
              </a:rPr>
              <a:t>Truyền động xích: đĩa dẫn </a:t>
            </a:r>
            <a:r>
              <a:rPr lang="en-US" sz="2300" b="1" dirty="0" smtClean="0">
                <a:latin typeface="Times New Roman" panose="02020603050405020304" pitchFamily="18" charset="0"/>
                <a:cs typeface="Times New Roman" panose="02020603050405020304" pitchFamily="18" charset="0"/>
              </a:rPr>
              <a:t>cùng chiều </a:t>
            </a:r>
            <a:r>
              <a:rPr lang="en-US" sz="2300" dirty="0" smtClean="0">
                <a:latin typeface="Times New Roman" panose="02020603050405020304" pitchFamily="18" charset="0"/>
                <a:cs typeface="Times New Roman" panose="02020603050405020304" pitchFamily="18" charset="0"/>
              </a:rPr>
              <a:t>đĩa bị dẫn</a:t>
            </a:r>
            <a:endParaRPr lang="vi-VN" sz="2300" dirty="0">
              <a:latin typeface="Times New Roman" panose="02020603050405020304" pitchFamily="18" charset="0"/>
              <a:cs typeface="Times New Roman" panose="02020603050405020304" pitchFamily="18" charset="0"/>
            </a:endParaRPr>
          </a:p>
          <a:p>
            <a:r>
              <a:rPr lang="vi-VN" sz="2300" dirty="0" smtClean="0">
                <a:latin typeface="Times New Roman" panose="02020603050405020304" pitchFamily="18" charset="0"/>
                <a:cs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T</a:t>
            </a:r>
            <a:r>
              <a:rPr lang="en-US" sz="2300" dirty="0" smtClean="0">
                <a:latin typeface="Times New Roman" panose="02020603050405020304" pitchFamily="18" charset="0"/>
                <a:cs typeface="Times New Roman" panose="02020603050405020304" pitchFamily="18" charset="0"/>
              </a:rPr>
              <a:t>ruyền động bánh răng: bánh dẫn </a:t>
            </a:r>
            <a:r>
              <a:rPr lang="en-US" sz="2300" b="1" dirty="0" smtClean="0">
                <a:latin typeface="Times New Roman" panose="02020603050405020304" pitchFamily="18" charset="0"/>
                <a:cs typeface="Times New Roman" panose="02020603050405020304" pitchFamily="18" charset="0"/>
              </a:rPr>
              <a:t>ngược chiều </a:t>
            </a:r>
            <a:r>
              <a:rPr lang="en-US" sz="2300" dirty="0" smtClean="0">
                <a:latin typeface="Times New Roman" panose="02020603050405020304" pitchFamily="18" charset="0"/>
                <a:cs typeface="Times New Roman" panose="02020603050405020304" pitchFamily="18" charset="0"/>
              </a:rPr>
              <a:t>bánh bị dẫn</a:t>
            </a:r>
            <a:endParaRPr lang="vi-VN"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9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Quan sát hình dưới đây cho biết </a:t>
            </a:r>
            <a:r>
              <a:rPr lang="en-US" sz="2800" b="1" dirty="0">
                <a:latin typeface="Times New Roman" panose="02020603050405020304" pitchFamily="18" charset="0"/>
                <a:cs typeface="Times New Roman" panose="02020603050405020304" pitchFamily="18" charset="0"/>
              </a:rPr>
              <a:t>t</a:t>
            </a:r>
            <a:r>
              <a:rPr lang="vi-VN" sz="2800" b="1" dirty="0"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9" y="1056906"/>
            <a:ext cx="8246725" cy="3990178"/>
          </a:xfrm>
          <a:prstGeom prst="rect">
            <a:avLst/>
          </a:prstGeom>
        </p:spPr>
      </p:pic>
      <p:sp>
        <p:nvSpPr>
          <p:cNvPr id="14" name="TextBox 13"/>
          <p:cNvSpPr txBox="1"/>
          <p:nvPr/>
        </p:nvSpPr>
        <p:spPr>
          <a:xfrm>
            <a:off x="1296661" y="5294239"/>
            <a:ext cx="3775853" cy="1323439"/>
          </a:xfrm>
          <a:prstGeom prst="rect">
            <a:avLst/>
          </a:prstGeom>
          <a:solidFill>
            <a:schemeClr val="bg2"/>
          </a:solid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a) Cơ  cấu tay quay con trượt (a) và mô hình (b)</a:t>
            </a:r>
          </a:p>
          <a:p>
            <a:r>
              <a:rPr lang="en-US" sz="2000" b="1" i="1" dirty="0" smtClean="0">
                <a:latin typeface="Times New Roman" panose="02020603050405020304" pitchFamily="18" charset="0"/>
                <a:cs typeface="Times New Roman" panose="02020603050405020304" pitchFamily="18" charset="0"/>
              </a:rPr>
              <a:t>(1) Tay quay; (2) Thanh truyền; (3) Con trượt; (4) giá đỡ</a:t>
            </a:r>
            <a:endParaRPr lang="en-US" sz="2000" b="1" i="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573027" y="1082351"/>
            <a:ext cx="6525929" cy="3499274"/>
          </a:xfrm>
          <a:prstGeom prst="rect">
            <a:avLst/>
          </a:prstGeom>
        </p:spPr>
      </p:pic>
      <p:sp>
        <p:nvSpPr>
          <p:cNvPr id="16" name="TextBox 15"/>
          <p:cNvSpPr txBox="1"/>
          <p:nvPr/>
        </p:nvSpPr>
        <p:spPr>
          <a:xfrm>
            <a:off x="7331075" y="5294239"/>
            <a:ext cx="3786104" cy="1323439"/>
          </a:xfrm>
          <a:prstGeom prst="rect">
            <a:avLst/>
          </a:prstGeom>
          <a:solidFill>
            <a:schemeClr val="bg2"/>
          </a:solid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b) Cơ  cấu tay quay con lắc (a) và thiết lập tập đi bộ lắc tay (b)</a:t>
            </a:r>
          </a:p>
          <a:p>
            <a:r>
              <a:rPr lang="en-US" sz="2000" b="1" i="1" dirty="0" smtClean="0">
                <a:latin typeface="Times New Roman" panose="02020603050405020304" pitchFamily="18" charset="0"/>
                <a:cs typeface="Times New Roman" panose="02020603050405020304" pitchFamily="18" charset="0"/>
              </a:rPr>
              <a:t>(1) Tay quay; (2) Thanh truyền; (3) Thanh lắc; (4) giá đỡ</a:t>
            </a:r>
            <a:endParaRPr lang="en-US"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9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450635"/>
          </a:xfrm>
          <a:prstGeom prst="rect">
            <a:avLst/>
          </a:prstGeom>
        </p:spPr>
      </p:pic>
      <p:sp>
        <p:nvSpPr>
          <p:cNvPr id="14" name="TextBox 13"/>
          <p:cNvSpPr txBox="1"/>
          <p:nvPr/>
        </p:nvSpPr>
        <p:spPr>
          <a:xfrm>
            <a:off x="606491" y="4627984"/>
            <a:ext cx="3760236" cy="1077218"/>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a). Cơ  cấu tay quay con trượt(a) và mô hình (b)</a:t>
            </a:r>
          </a:p>
          <a:p>
            <a:r>
              <a:rPr lang="en-US" sz="1600" b="1" i="1" dirty="0" smtClean="0">
                <a:latin typeface="Times New Roman" panose="02020603050405020304" pitchFamily="18" charset="0"/>
                <a:cs typeface="Times New Roman" panose="02020603050405020304" pitchFamily="18" charset="0"/>
              </a:rPr>
              <a:t>(1) Tay quay; (2) Thanh truyền; (3) Con trượt; (4) giá đỡ</a:t>
            </a:r>
            <a:endParaRPr lang="en-US" sz="1600" b="1" i="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552526" y="653359"/>
            <a:ext cx="6649547" cy="3284376"/>
          </a:xfrm>
          <a:prstGeom prst="rect">
            <a:avLst/>
          </a:prstGeom>
        </p:spPr>
      </p:pic>
      <p:sp>
        <p:nvSpPr>
          <p:cNvPr id="16" name="TextBox 15"/>
          <p:cNvSpPr txBox="1"/>
          <p:nvPr/>
        </p:nvSpPr>
        <p:spPr>
          <a:xfrm>
            <a:off x="6557120" y="4392172"/>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177282" y="5790410"/>
            <a:ext cx="11812555" cy="830997"/>
          </a:xfrm>
          <a:prstGeom prst="rect">
            <a:avLst/>
          </a:prstGeom>
          <a:solidFill>
            <a:schemeClr val="bg2"/>
          </a:solidFill>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vi-VN" sz="2400" dirty="0">
                <a:solidFill>
                  <a:srgbClr val="FF0000"/>
                </a:solidFill>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Tree>
    <p:extLst>
      <p:ext uri="{BB962C8B-B14F-4D97-AF65-F5344CB8AC3E}">
        <p14:creationId xmlns:p14="http://schemas.microsoft.com/office/powerpoint/2010/main" val="838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57321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66296" y="653335"/>
            <a:ext cx="11582400" cy="2246769"/>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II</a:t>
            </a:r>
            <a:r>
              <a:rPr lang="en-US" sz="2800" b="1" dirty="0" smtClean="0">
                <a:latin typeface="Times New Roman" panose="02020603050405020304" pitchFamily="18" charset="0"/>
                <a:cs typeface="Times New Roman" panose="02020603050405020304" pitchFamily="18" charset="0"/>
              </a:rPr>
              <a:t>. Một </a:t>
            </a:r>
            <a:r>
              <a:rPr lang="en-US" sz="2800" b="1" dirty="0">
                <a:latin typeface="Times New Roman" panose="02020603050405020304" pitchFamily="18" charset="0"/>
                <a:cs typeface="Times New Roman" panose="02020603050405020304" pitchFamily="18" charset="0"/>
              </a:rPr>
              <a:t>số cơ cấu biến đổi chuyển động</a:t>
            </a:r>
          </a:p>
          <a:p>
            <a:r>
              <a:rPr lang="en-US" sz="2800" dirty="0">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en-US" sz="2800" dirty="0">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
        <p:nvSpPr>
          <p:cNvPr id="6" name="Rectangle 5"/>
          <p:cNvSpPr/>
          <p:nvPr/>
        </p:nvSpPr>
        <p:spPr>
          <a:xfrm>
            <a:off x="1232032" y="62738"/>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 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11625942" cy="5726428"/>
          </a:xfrm>
          <a:prstGeom prst="rect">
            <a:avLst/>
          </a:prstGeom>
        </p:spPr>
      </p:pic>
    </p:spTree>
    <p:extLst>
      <p:ext uri="{BB962C8B-B14F-4D97-AF65-F5344CB8AC3E}">
        <p14:creationId xmlns:p14="http://schemas.microsoft.com/office/powerpoint/2010/main" val="39517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990884"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anose="02020603050405020304" pitchFamily="18" charset="0"/>
                <a:cs typeface="Times New Roman" panose="02020603050405020304" pitchFamily="18" charset="0"/>
              </a:rPr>
              <a:t>Quan sát Hình 7.1 và cho biết: Bộ phận nào được dùng để truyền chuyển động từ bàn đạp đến bánh xe?</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7156579" cy="5726428"/>
          </a:xfrm>
          <a:prstGeom prst="rect">
            <a:avLst/>
          </a:prstGeom>
        </p:spPr>
      </p:pic>
      <p:sp>
        <p:nvSpPr>
          <p:cNvPr id="2" name="Rectangle 1"/>
          <p:cNvSpPr/>
          <p:nvPr/>
        </p:nvSpPr>
        <p:spPr>
          <a:xfrm>
            <a:off x="7620000" y="1205310"/>
            <a:ext cx="2823411" cy="3539430"/>
          </a:xfrm>
          <a:prstGeom prst="rect">
            <a:avLst/>
          </a:prstGeom>
          <a:solidFill>
            <a:schemeClr val="bg2"/>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1. Tay quay - Trục khuỷu</a:t>
            </a:r>
          </a:p>
          <a:p>
            <a:r>
              <a:rPr lang="vi-VN" sz="2800" b="1" dirty="0">
                <a:solidFill>
                  <a:srgbClr val="FF0000"/>
                </a:solidFill>
                <a:latin typeface="Times New Roman" panose="02020603050405020304" pitchFamily="18" charset="0"/>
                <a:cs typeface="Times New Roman" panose="02020603050405020304" pitchFamily="18" charset="0"/>
              </a:rPr>
              <a:t>2. Thanh truyền – thanh truyền</a:t>
            </a:r>
          </a:p>
          <a:p>
            <a:r>
              <a:rPr lang="vi-VN" sz="2800" b="1" dirty="0">
                <a:solidFill>
                  <a:srgbClr val="FF0000"/>
                </a:solidFill>
                <a:latin typeface="Times New Roman" panose="02020603050405020304" pitchFamily="18" charset="0"/>
                <a:cs typeface="Times New Roman" panose="02020603050405020304" pitchFamily="18" charset="0"/>
              </a:rPr>
              <a:t>3. Con trượt – pít tông</a:t>
            </a:r>
          </a:p>
          <a:p>
            <a:r>
              <a:rPr lang="vi-VN" sz="2800" b="1" dirty="0">
                <a:solidFill>
                  <a:srgbClr val="FF0000"/>
                </a:solidFill>
                <a:latin typeface="Times New Roman" panose="02020603050405020304" pitchFamily="18" charset="0"/>
                <a:cs typeface="Times New Roman" panose="02020603050405020304" pitchFamily="18" charset="0"/>
              </a:rPr>
              <a:t>4. Giá đỡ - xi lanh</a:t>
            </a:r>
          </a:p>
        </p:txBody>
      </p:sp>
    </p:spTree>
    <p:extLst>
      <p:ext uri="{BB962C8B-B14F-4D97-AF65-F5344CB8AC3E}">
        <p14:creationId xmlns:p14="http://schemas.microsoft.com/office/powerpoint/2010/main" val="37386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1)">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1" y="1063690"/>
            <a:ext cx="11544119" cy="5726428"/>
          </a:xfrm>
          <a:prstGeom prst="rect">
            <a:avLst/>
          </a:prstGeom>
        </p:spPr>
      </p:pic>
    </p:spTree>
    <p:extLst>
      <p:ext uri="{BB962C8B-B14F-4D97-AF65-F5344CB8AC3E}">
        <p14:creationId xmlns:p14="http://schemas.microsoft.com/office/powerpoint/2010/main" val="6728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2" y="1063690"/>
            <a:ext cx="5980922" cy="5726428"/>
          </a:xfrm>
          <a:prstGeom prst="rect">
            <a:avLst/>
          </a:prstGeom>
        </p:spPr>
      </p:pic>
      <p:sp>
        <p:nvSpPr>
          <p:cNvPr id="2" name="Rectangle 1"/>
          <p:cNvSpPr/>
          <p:nvPr/>
        </p:nvSpPr>
        <p:spPr>
          <a:xfrm>
            <a:off x="6379028" y="954107"/>
            <a:ext cx="5473002" cy="4832092"/>
          </a:xfrm>
          <a:prstGeom prst="rect">
            <a:avLst/>
          </a:prstGeom>
          <a:solidFill>
            <a:schemeClr val="bg2"/>
          </a:solid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Cấu tạo</a:t>
            </a:r>
          </a:p>
          <a:p>
            <a:r>
              <a:rPr lang="vi-VN" sz="2800" dirty="0">
                <a:solidFill>
                  <a:srgbClr val="FF0000"/>
                </a:solidFill>
                <a:latin typeface="Times New Roman" panose="02020603050405020304" pitchFamily="18" charset="0"/>
                <a:cs typeface="Times New Roman" panose="02020603050405020304" pitchFamily="18" charset="0"/>
              </a:rPr>
              <a:t>- Gồm tay quay, thanh truyền , con trượt , giá đỡ .</a:t>
            </a:r>
          </a:p>
          <a:p>
            <a:r>
              <a:rPr lang="en-US" sz="2800" dirty="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Nguyên </a:t>
            </a:r>
            <a:r>
              <a:rPr lang="vi-VN" sz="2800" dirty="0">
                <a:solidFill>
                  <a:srgbClr val="FF0000"/>
                </a:solidFill>
                <a:latin typeface="Times New Roman" panose="02020603050405020304" pitchFamily="18" charset="0"/>
                <a:cs typeface="Times New Roman" panose="02020603050405020304" pitchFamily="18" charset="0"/>
              </a:rPr>
              <a:t>lý hoạt động</a:t>
            </a:r>
          </a:p>
          <a:p>
            <a:r>
              <a:rPr lang="vi-VN" sz="2800" dirty="0">
                <a:solidFill>
                  <a:srgbClr val="FF0000"/>
                </a:solidFill>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dirty="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Ứng </a:t>
            </a:r>
            <a:r>
              <a:rPr lang="vi-VN" sz="2800" dirty="0">
                <a:solidFill>
                  <a:srgbClr val="FF0000"/>
                </a:solidFill>
                <a:latin typeface="Times New Roman" panose="02020603050405020304" pitchFamily="18" charset="0"/>
                <a:cs typeface="Times New Roman" panose="02020603050405020304" pitchFamily="18" charset="0"/>
              </a:rPr>
              <a:t>dụng</a:t>
            </a:r>
          </a:p>
          <a:p>
            <a:r>
              <a:rPr lang="vi-VN" sz="2800" dirty="0">
                <a:solidFill>
                  <a:srgbClr val="FF0000"/>
                </a:solidFill>
                <a:latin typeface="Times New Roman" panose="02020603050405020304" pitchFamily="18" charset="0"/>
                <a:cs typeface="Times New Roman" panose="02020603050405020304" pitchFamily="18" charset="0"/>
              </a:rPr>
              <a:t>- Động cơ đốt trong, máy nén khí, máy cưa gỗ..</a:t>
            </a:r>
          </a:p>
        </p:txBody>
      </p:sp>
    </p:spTree>
    <p:extLst>
      <p:ext uri="{BB962C8B-B14F-4D97-AF65-F5344CB8AC3E}">
        <p14:creationId xmlns:p14="http://schemas.microsoft.com/office/powerpoint/2010/main" val="50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720904" cy="4832092"/>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II</a:t>
            </a:r>
            <a:r>
              <a:rPr lang="en-US" sz="2800" b="1" dirty="0" smtClean="0">
                <a:latin typeface="Times New Roman" panose="02020603050405020304" pitchFamily="18" charset="0"/>
                <a:cs typeface="Times New Roman" panose="02020603050405020304" pitchFamily="18" charset="0"/>
              </a:rPr>
              <a:t>. Một </a:t>
            </a:r>
            <a:r>
              <a:rPr lang="en-US" sz="2800" b="1" dirty="0">
                <a:latin typeface="Times New Roman" panose="02020603050405020304" pitchFamily="18" charset="0"/>
                <a:cs typeface="Times New Roman" panose="02020603050405020304" pitchFamily="18" charset="0"/>
              </a:rPr>
              <a:t>số cơ cấu biến đổi chuyển </a:t>
            </a:r>
            <a:r>
              <a:rPr lang="en-US" sz="2800" b="1" dirty="0" smtClean="0">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Cơ cấu tay quay con </a:t>
            </a:r>
            <a:r>
              <a:rPr lang="en-US" sz="2800" b="1" dirty="0" smtClean="0">
                <a:latin typeface="Times New Roman" panose="02020603050405020304" pitchFamily="18" charset="0"/>
                <a:cs typeface="Times New Roman" panose="02020603050405020304" pitchFamily="18" charset="0"/>
              </a:rPr>
              <a:t>trượt: </a:t>
            </a:r>
            <a:r>
              <a:rPr lang="en-US" sz="2800" dirty="0" smtClean="0">
                <a:latin typeface="Times New Roman" panose="02020603050405020304" pitchFamily="18" charset="0"/>
                <a:cs typeface="Times New Roman" panose="02020603050405020304" pitchFamily="18" charset="0"/>
              </a:rPr>
              <a:t>biến c/đ quay → c/đ tịnh tiến và ngược lại.</a:t>
            </a:r>
            <a:endParaRPr lang="en-US" sz="2800" dirty="0">
              <a:latin typeface="Times New Roman" panose="02020603050405020304" pitchFamily="18" charset="0"/>
              <a:cs typeface="Times New Roman" panose="02020603050405020304" pitchFamily="18" charset="0"/>
            </a:endParaRPr>
          </a:p>
          <a:p>
            <a:r>
              <a:rPr lang="en-US" sz="2800" i="1" dirty="0" smtClean="0">
                <a:solidFill>
                  <a:srgbClr val="FF0000"/>
                </a:solidFill>
                <a:latin typeface="Times New Roman" panose="02020603050405020304" pitchFamily="18" charset="0"/>
                <a:cs typeface="Times New Roman" panose="02020603050405020304" pitchFamily="18" charset="0"/>
              </a:rPr>
              <a:t>    a</a:t>
            </a:r>
            <a:r>
              <a:rPr lang="en-US" sz="2800" i="1" dirty="0">
                <a:solidFill>
                  <a:srgbClr val="FF0000"/>
                </a:solidFill>
                <a:latin typeface="Times New Roman" panose="02020603050405020304" pitchFamily="18" charset="0"/>
                <a:cs typeface="Times New Roman" panose="02020603050405020304" pitchFamily="18" charset="0"/>
              </a:rPr>
              <a:t>. Cấu </a:t>
            </a:r>
            <a:r>
              <a:rPr lang="en-US" sz="2800" i="1" dirty="0" smtClean="0">
                <a:solidFill>
                  <a:srgbClr val="FF0000"/>
                </a:solidFill>
                <a:latin typeface="Times New Roman" panose="02020603050405020304" pitchFamily="18" charset="0"/>
                <a:cs typeface="Times New Roman" panose="02020603050405020304" pitchFamily="18" charset="0"/>
              </a:rPr>
              <a:t>tạo:</a:t>
            </a:r>
            <a:r>
              <a:rPr lang="en-US" sz="2800" i="1" dirty="0">
                <a:solidFill>
                  <a:srgbClr val="FF0000"/>
                </a:solidFill>
                <a:latin typeface="Times New Roman" panose="02020603050405020304" pitchFamily="18" charset="0"/>
                <a:cs typeface="Times New Roman" panose="02020603050405020304" pitchFamily="18" charset="0"/>
              </a:rPr>
              <a:t>(</a:t>
            </a:r>
            <a:r>
              <a:rPr lang="en-US" sz="2800" i="1" dirty="0" smtClean="0">
                <a:solidFill>
                  <a:srgbClr val="FF0000"/>
                </a:solidFill>
                <a:latin typeface="Times New Roman" panose="02020603050405020304" pitchFamily="18" charset="0"/>
                <a:cs typeface="Times New Roman" panose="02020603050405020304" pitchFamily="18" charset="0"/>
              </a:rPr>
              <a:t>H7.4a-Tr40)</a:t>
            </a:r>
            <a:endParaRPr lang="en-US" sz="2800" i="1" dirty="0">
              <a:solidFill>
                <a:srgbClr val="FF0000"/>
              </a:solidFill>
              <a:latin typeface="Times New Roman" panose="02020603050405020304" pitchFamily="18" charset="0"/>
              <a:cs typeface="Times New Roman" panose="02020603050405020304" pitchFamily="18" charset="0"/>
            </a:endParaRPr>
          </a:p>
          <a:p>
            <a:pPr marL="457200" indent="-457200">
              <a:buFontTx/>
              <a:buChar char="-"/>
            </a:pPr>
            <a:r>
              <a:rPr lang="en-US" sz="2800" dirty="0" smtClean="0">
                <a:latin typeface="Times New Roman" panose="02020603050405020304" pitchFamily="18" charset="0"/>
                <a:cs typeface="Times New Roman" panose="02020603050405020304" pitchFamily="18" charset="0"/>
              </a:rPr>
              <a:t>Gồm: </a:t>
            </a:r>
            <a:r>
              <a:rPr lang="en-US" sz="2800" dirty="0">
                <a:latin typeface="Times New Roman" panose="02020603050405020304" pitchFamily="18" charset="0"/>
                <a:cs typeface="Times New Roman" panose="02020603050405020304" pitchFamily="18" charset="0"/>
              </a:rPr>
              <a:t>tay quay, thanh </a:t>
            </a:r>
            <a:r>
              <a:rPr lang="en-US" sz="2800" dirty="0" smtClean="0">
                <a:latin typeface="Times New Roman" panose="02020603050405020304" pitchFamily="18" charset="0"/>
                <a:cs typeface="Times New Roman" panose="02020603050405020304" pitchFamily="18" charset="0"/>
              </a:rPr>
              <a:t>truyền, </a:t>
            </a:r>
            <a:r>
              <a:rPr lang="en-US" sz="2800" dirty="0">
                <a:latin typeface="Times New Roman" panose="02020603050405020304" pitchFamily="18" charset="0"/>
                <a:cs typeface="Times New Roman" panose="02020603050405020304" pitchFamily="18" charset="0"/>
              </a:rPr>
              <a:t>con </a:t>
            </a:r>
            <a:r>
              <a:rPr lang="en-US" sz="2800" dirty="0" smtClean="0">
                <a:latin typeface="Times New Roman" panose="02020603050405020304" pitchFamily="18" charset="0"/>
                <a:cs typeface="Times New Roman" panose="02020603050405020304" pitchFamily="18" charset="0"/>
              </a:rPr>
              <a:t>trượt, </a:t>
            </a:r>
            <a:r>
              <a:rPr lang="en-US" sz="2800" dirty="0">
                <a:latin typeface="Times New Roman" panose="02020603050405020304" pitchFamily="18" charset="0"/>
                <a:cs typeface="Times New Roman" panose="02020603050405020304" pitchFamily="18" charset="0"/>
              </a:rPr>
              <a:t>giá đỡ </a:t>
            </a:r>
            <a:endParaRPr lang="en-US" sz="2800" dirty="0" smtClean="0">
              <a:latin typeface="Times New Roman" panose="02020603050405020304" pitchFamily="18" charset="0"/>
              <a:cs typeface="Times New Roman" panose="02020603050405020304" pitchFamily="18" charset="0"/>
            </a:endParaRPr>
          </a:p>
          <a:p>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smtClean="0">
                <a:solidFill>
                  <a:srgbClr val="FF0000"/>
                </a:solidFill>
                <a:latin typeface="Times New Roman" panose="02020603050405020304" pitchFamily="18" charset="0"/>
                <a:cs typeface="Times New Roman" panose="02020603050405020304" pitchFamily="18" charset="0"/>
              </a:rPr>
              <a:t>   b</a:t>
            </a:r>
            <a:r>
              <a:rPr lang="en-US" sz="2800" i="1" dirty="0">
                <a:solidFill>
                  <a:srgbClr val="FF0000"/>
                </a:solidFill>
                <a:latin typeface="Times New Roman" panose="02020603050405020304" pitchFamily="18" charset="0"/>
                <a:cs typeface="Times New Roman" panose="02020603050405020304" pitchFamily="18" charset="0"/>
              </a:rPr>
              <a:t>. Nguyên lý </a:t>
            </a:r>
            <a:r>
              <a:rPr lang="en-US" sz="2800" i="1" dirty="0" smtClean="0">
                <a:solidFill>
                  <a:srgbClr val="FF0000"/>
                </a:solidFill>
                <a:latin typeface="Times New Roman" panose="02020603050405020304" pitchFamily="18" charset="0"/>
                <a:cs typeface="Times New Roman" panose="02020603050405020304" pitchFamily="18" charset="0"/>
              </a:rPr>
              <a:t>làm việc:</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Khi </a:t>
            </a:r>
            <a:r>
              <a:rPr lang="en-US" sz="2800" dirty="0">
                <a:latin typeface="Times New Roman" panose="02020603050405020304" pitchFamily="18" charset="0"/>
                <a:cs typeface="Times New Roman" panose="02020603050405020304" pitchFamily="18" charset="0"/>
              </a:rPr>
              <a:t>tay quay </a:t>
            </a:r>
            <a:r>
              <a:rPr lang="en-US" sz="2800" dirty="0" smtClean="0">
                <a:latin typeface="Times New Roman" panose="02020603050405020304" pitchFamily="18" charset="0"/>
                <a:cs typeface="Times New Roman" panose="02020603050405020304" pitchFamily="18" charset="0"/>
              </a:rPr>
              <a:t>(1) </a:t>
            </a:r>
            <a:r>
              <a:rPr lang="en-US" sz="2800" dirty="0">
                <a:latin typeface="Times New Roman" panose="02020603050405020304" pitchFamily="18" charset="0"/>
                <a:cs typeface="Times New Roman" panose="02020603050405020304" pitchFamily="18" charset="0"/>
              </a:rPr>
              <a:t>quay quanh trục A, đầu B của thanh truyền </a:t>
            </a:r>
            <a:r>
              <a:rPr lang="en-US" sz="2800" dirty="0" smtClean="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chuyển động tròn, làm cho con trượt </a:t>
            </a:r>
            <a:r>
              <a:rPr lang="en-US" sz="2800" dirty="0" smtClean="0">
                <a:latin typeface="Times New Roman" panose="02020603050405020304" pitchFamily="18" charset="0"/>
                <a:cs typeface="Times New Roman" panose="02020603050405020304" pitchFamily="18" charset="0"/>
              </a:rPr>
              <a:t>(3) </a:t>
            </a:r>
            <a:r>
              <a:rPr lang="en-US" sz="2800" dirty="0">
                <a:latin typeface="Times New Roman" panose="02020603050405020304" pitchFamily="18" charset="0"/>
                <a:cs typeface="Times New Roman" panose="02020603050405020304" pitchFamily="18" charset="0"/>
              </a:rPr>
              <a:t>chuyển động tịnh tiến trên giá đỡ </a:t>
            </a:r>
            <a:r>
              <a:rPr lang="en-US" sz="2800" dirty="0" smtClean="0">
                <a:latin typeface="Times New Roman" panose="02020603050405020304" pitchFamily="18" charset="0"/>
                <a:cs typeface="Times New Roman" panose="02020603050405020304" pitchFamily="18" charset="0"/>
              </a:rPr>
              <a:t>(4)</a:t>
            </a:r>
          </a:p>
          <a:p>
            <a:r>
              <a:rPr lang="en-US" sz="2800" dirty="0" smtClean="0">
                <a:latin typeface="Times New Roman" panose="02020603050405020304" pitchFamily="18" charset="0"/>
                <a:cs typeface="Times New Roman" panose="02020603050405020304" pitchFamily="18" charset="0"/>
              </a:rPr>
              <a:t>- Nhờ đó chuyển động tròn của tay quay được biến thành chuyển động tịnh tiến của con trượt.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en-US" sz="2800" i="1" dirty="0" smtClean="0">
                <a:solidFill>
                  <a:srgbClr val="FF0000"/>
                </a:solidFill>
                <a:latin typeface="Times New Roman" panose="02020603050405020304" pitchFamily="18" charset="0"/>
                <a:cs typeface="Times New Roman" panose="02020603050405020304" pitchFamily="18" charset="0"/>
              </a:rPr>
              <a:t>c.Ứng dụng:</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Các máy có động </a:t>
            </a:r>
            <a:r>
              <a:rPr lang="en-US" sz="2800" dirty="0">
                <a:latin typeface="Times New Roman" panose="02020603050405020304" pitchFamily="18" charset="0"/>
                <a:cs typeface="Times New Roman" panose="02020603050405020304" pitchFamily="18" charset="0"/>
              </a:rPr>
              <a:t>cơ đốt trong, máy nén khí, máy cưa </a:t>
            </a:r>
            <a:r>
              <a:rPr lang="en-US" sz="2800" dirty="0" smtClean="0">
                <a:latin typeface="Times New Roman" panose="02020603050405020304" pitchFamily="18" charset="0"/>
                <a:cs typeface="Times New Roman" panose="02020603050405020304" pitchFamily="18" charset="0"/>
              </a:rPr>
              <a:t>gỗ, máy khâu đạp chân...</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2897031" y="0"/>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12782" y="592"/>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4" y="1340018"/>
            <a:ext cx="7641622" cy="5396683"/>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8152598" y="1474437"/>
            <a:ext cx="3622636" cy="2246769"/>
          </a:xfrm>
          <a:prstGeom prst="rect">
            <a:avLst/>
          </a:prstGeom>
          <a:solidFill>
            <a:schemeClr val="bg2"/>
          </a:solid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 Bàn đạp – thanh lắc</a:t>
            </a:r>
          </a:p>
          <a:p>
            <a:r>
              <a:rPr lang="en-US" sz="2800" b="1" dirty="0">
                <a:solidFill>
                  <a:srgbClr val="FF0000"/>
                </a:solidFill>
                <a:latin typeface="Times New Roman" panose="02020603050405020304" pitchFamily="18" charset="0"/>
                <a:cs typeface="Times New Roman" panose="02020603050405020304" pitchFamily="18" charset="0"/>
              </a:rPr>
              <a:t>- Thanh truyền – thanh truyền</a:t>
            </a:r>
          </a:p>
          <a:p>
            <a:r>
              <a:rPr lang="en-US" sz="2800" b="1" dirty="0">
                <a:solidFill>
                  <a:srgbClr val="FF0000"/>
                </a:solidFill>
                <a:latin typeface="Times New Roman" panose="02020603050405020304" pitchFamily="18" charset="0"/>
                <a:cs typeface="Times New Roman" panose="02020603050405020304" pitchFamily="18" charset="0"/>
              </a:rPr>
              <a:t>- Vô lăng dẫn – tay quay</a:t>
            </a:r>
          </a:p>
        </p:txBody>
      </p:sp>
    </p:spTree>
    <p:extLst>
      <p:ext uri="{BB962C8B-B14F-4D97-AF65-F5344CB8AC3E}">
        <p14:creationId xmlns:p14="http://schemas.microsoft.com/office/powerpoint/2010/main" val="2582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Tree>
    <p:extLst>
      <p:ext uri="{BB962C8B-B14F-4D97-AF65-F5344CB8AC3E}">
        <p14:creationId xmlns:p14="http://schemas.microsoft.com/office/powerpoint/2010/main" val="3932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15" y="1349350"/>
            <a:ext cx="6829858"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
        <p:nvSpPr>
          <p:cNvPr id="3" name="Rectangle 2"/>
          <p:cNvSpPr/>
          <p:nvPr/>
        </p:nvSpPr>
        <p:spPr>
          <a:xfrm>
            <a:off x="7063273" y="920166"/>
            <a:ext cx="4911012" cy="5693866"/>
          </a:xfrm>
          <a:prstGeom prst="rect">
            <a:avLst/>
          </a:prstGeom>
          <a:solidFill>
            <a:schemeClr val="bg2"/>
          </a:solid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Cấu tạo</a:t>
            </a:r>
          </a:p>
          <a:p>
            <a:r>
              <a:rPr lang="en-US" sz="2800" dirty="0">
                <a:solidFill>
                  <a:srgbClr val="FF0000"/>
                </a:solidFill>
                <a:latin typeface="Times New Roman" panose="02020603050405020304" pitchFamily="18" charset="0"/>
                <a:cs typeface="Times New Roman" panose="02020603050405020304" pitchFamily="18" charset="0"/>
              </a:rPr>
              <a:t>- Gồm tay quay, thanh truyền , con lắc , giá đỡ .</a:t>
            </a:r>
          </a:p>
          <a:p>
            <a:r>
              <a:rPr lang="en-US" sz="2800" dirty="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Nguyên lý làm việc</a:t>
            </a:r>
          </a:p>
          <a:p>
            <a:r>
              <a:rPr lang="en-US" sz="2800" dirty="0">
                <a:solidFill>
                  <a:srgbClr val="FF0000"/>
                </a:solidFill>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Ứng dụng</a:t>
            </a:r>
          </a:p>
          <a:p>
            <a:r>
              <a:rPr lang="en-US" sz="2800" dirty="0">
                <a:solidFill>
                  <a:srgbClr val="FF0000"/>
                </a:solidFill>
                <a:latin typeface="Times New Roman" panose="02020603050405020304" pitchFamily="18" charset="0"/>
                <a:cs typeface="Times New Roman" panose="02020603050405020304" pitchFamily="18" charset="0"/>
              </a:rPr>
              <a:t>- Máy khâu đạp chân, máy khai thác dầu mỏ, bánh tầu hỏa, xe tự đẩy…..</a:t>
            </a:r>
          </a:p>
        </p:txBody>
      </p:sp>
    </p:spTree>
    <p:extLst>
      <p:ext uri="{BB962C8B-B14F-4D97-AF65-F5344CB8AC3E}">
        <p14:creationId xmlns:p14="http://schemas.microsoft.com/office/powerpoint/2010/main" val="3316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47046" y="711087"/>
            <a:ext cx="11582400" cy="3970318"/>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II</a:t>
            </a:r>
            <a:r>
              <a:rPr lang="en-US" sz="2800" b="1" dirty="0" smtClean="0">
                <a:latin typeface="Times New Roman" panose="02020603050405020304" pitchFamily="18" charset="0"/>
                <a:cs typeface="Times New Roman" panose="02020603050405020304" pitchFamily="18" charset="0"/>
              </a:rPr>
              <a:t>. Một </a:t>
            </a:r>
            <a:r>
              <a:rPr lang="en-US" sz="2800" b="1" dirty="0">
                <a:latin typeface="Times New Roman" panose="02020603050405020304" pitchFamily="18" charset="0"/>
                <a:cs typeface="Times New Roman" panose="02020603050405020304" pitchFamily="18" charset="0"/>
              </a:rPr>
              <a:t>số cơ cấu biến đổi chuyển </a:t>
            </a:r>
            <a:r>
              <a:rPr lang="en-US" sz="2800" b="1" dirty="0" smtClean="0">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2. Cơ cấu tay quay </a:t>
            </a:r>
            <a:r>
              <a:rPr lang="en-US" sz="2800" b="1" dirty="0" smtClean="0">
                <a:latin typeface="Times New Roman" panose="02020603050405020304" pitchFamily="18" charset="0"/>
                <a:cs typeface="Times New Roman" panose="02020603050405020304" pitchFamily="18" charset="0"/>
              </a:rPr>
              <a:t>thanh lắc: </a:t>
            </a:r>
            <a:r>
              <a:rPr lang="en-US" sz="2800" dirty="0">
                <a:latin typeface="Times New Roman" panose="02020603050405020304" pitchFamily="18" charset="0"/>
                <a:cs typeface="Times New Roman" panose="02020603050405020304" pitchFamily="18" charset="0"/>
              </a:rPr>
              <a:t>biến c/đ quay → c/đ </a:t>
            </a:r>
            <a:r>
              <a:rPr lang="en-US" sz="2800" dirty="0" smtClean="0">
                <a:latin typeface="Times New Roman" panose="02020603050405020304" pitchFamily="18" charset="0"/>
                <a:cs typeface="Times New Roman" panose="02020603050405020304" pitchFamily="18" charset="0"/>
              </a:rPr>
              <a:t>lắc và </a:t>
            </a:r>
            <a:r>
              <a:rPr lang="en-US" sz="2800" dirty="0">
                <a:latin typeface="Times New Roman" panose="02020603050405020304" pitchFamily="18" charset="0"/>
                <a:cs typeface="Times New Roman" panose="02020603050405020304" pitchFamily="18" charset="0"/>
              </a:rPr>
              <a:t>ngược lại</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i="1" dirty="0">
                <a:solidFill>
                  <a:srgbClr val="FF0000"/>
                </a:solidFill>
                <a:latin typeface="Times New Roman" panose="02020603050405020304" pitchFamily="18" charset="0"/>
                <a:cs typeface="Times New Roman" panose="02020603050405020304" pitchFamily="18" charset="0"/>
              </a:rPr>
              <a:t>a. Cấu </a:t>
            </a:r>
            <a:r>
              <a:rPr lang="en-US" sz="2800" i="1" dirty="0" smtClean="0">
                <a:solidFill>
                  <a:srgbClr val="FF0000"/>
                </a:solidFill>
                <a:latin typeface="Times New Roman" panose="02020603050405020304" pitchFamily="18" charset="0"/>
                <a:cs typeface="Times New Roman" panose="02020603050405020304" pitchFamily="18" charset="0"/>
              </a:rPr>
              <a:t>tạo:(H7.5a-Tr41)</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Gồm: </a:t>
            </a:r>
            <a:r>
              <a:rPr lang="en-US" sz="2800" dirty="0">
                <a:latin typeface="Times New Roman" panose="02020603050405020304" pitchFamily="18" charset="0"/>
                <a:cs typeface="Times New Roman" panose="02020603050405020304" pitchFamily="18" charset="0"/>
              </a:rPr>
              <a:t>tay quay, thanh </a:t>
            </a:r>
            <a:r>
              <a:rPr lang="en-US" sz="2800" dirty="0" smtClean="0">
                <a:latin typeface="Times New Roman" panose="02020603050405020304" pitchFamily="18" charset="0"/>
                <a:cs typeface="Times New Roman" panose="02020603050405020304" pitchFamily="18" charset="0"/>
              </a:rPr>
              <a:t>truyền, thanh lắc, </a:t>
            </a:r>
            <a:r>
              <a:rPr lang="en-US" sz="2800" dirty="0">
                <a:latin typeface="Times New Roman" panose="02020603050405020304" pitchFamily="18" charset="0"/>
                <a:cs typeface="Times New Roman" panose="02020603050405020304" pitchFamily="18" charset="0"/>
              </a:rPr>
              <a:t>giá đỡ </a:t>
            </a:r>
          </a:p>
          <a:p>
            <a:r>
              <a:rPr lang="en-US" sz="2800" i="1" dirty="0">
                <a:solidFill>
                  <a:srgbClr val="FF0000"/>
                </a:solidFill>
                <a:latin typeface="Times New Roman" panose="02020603050405020304" pitchFamily="18" charset="0"/>
                <a:cs typeface="Times New Roman" panose="02020603050405020304" pitchFamily="18" charset="0"/>
              </a:rPr>
              <a:t>b. Nguyên lý làm </a:t>
            </a:r>
            <a:r>
              <a:rPr lang="en-US" sz="2800" i="1" dirty="0" smtClean="0">
                <a:solidFill>
                  <a:srgbClr val="FF0000"/>
                </a:solidFill>
                <a:latin typeface="Times New Roman" panose="02020603050405020304" pitchFamily="18" charset="0"/>
                <a:cs typeface="Times New Roman" panose="02020603050405020304" pitchFamily="18" charset="0"/>
              </a:rPr>
              <a:t>việc:</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i="1" dirty="0">
                <a:solidFill>
                  <a:srgbClr val="FF0000"/>
                </a:solidFill>
                <a:latin typeface="Times New Roman" panose="02020603050405020304" pitchFamily="18" charset="0"/>
                <a:cs typeface="Times New Roman" panose="02020603050405020304" pitchFamily="18" charset="0"/>
              </a:rPr>
              <a:t>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Ứng </a:t>
            </a:r>
            <a:r>
              <a:rPr lang="en-US" sz="2800" i="1" dirty="0" smtClean="0">
                <a:solidFill>
                  <a:srgbClr val="FF0000"/>
                </a:solidFill>
                <a:latin typeface="Times New Roman" panose="02020603050405020304" pitchFamily="18" charset="0"/>
                <a:cs typeface="Times New Roman" panose="02020603050405020304" pitchFamily="18" charset="0"/>
              </a:rPr>
              <a:t>dụng:</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Máy khâu đạp chân, máy </a:t>
            </a:r>
            <a:r>
              <a:rPr lang="en-US" sz="2800" dirty="0" smtClean="0">
                <a:latin typeface="Times New Roman" panose="02020603050405020304" pitchFamily="18" charset="0"/>
                <a:cs typeface="Times New Roman" panose="02020603050405020304" pitchFamily="18" charset="0"/>
              </a:rPr>
              <a:t>dệt, </a:t>
            </a:r>
            <a:r>
              <a:rPr lang="en-US" sz="2800" dirty="0">
                <a:latin typeface="Times New Roman" panose="02020603050405020304" pitchFamily="18" charset="0"/>
                <a:cs typeface="Times New Roman" panose="02020603050405020304" pitchFamily="18" charset="0"/>
              </a:rPr>
              <a:t>xe tự đẩy…..</a:t>
            </a:r>
          </a:p>
        </p:txBody>
      </p:sp>
      <p:sp>
        <p:nvSpPr>
          <p:cNvPr id="6" name="Rectangle 5"/>
          <p:cNvSpPr/>
          <p:nvPr/>
        </p:nvSpPr>
        <p:spPr>
          <a:xfrm>
            <a:off x="1212783" y="79883"/>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7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740114" y="866274"/>
            <a:ext cx="5451886" cy="5772701"/>
          </a:xfrm>
          <a:prstGeom prst="rect">
            <a:avLst/>
          </a:prstGeom>
        </p:spPr>
      </p:pic>
      <p:sp>
        <p:nvSpPr>
          <p:cNvPr id="4" name="Title 3"/>
          <p:cNvSpPr txBox="1">
            <a:spLocks noGrp="1"/>
          </p:cNvSpPr>
          <p:nvPr>
            <p:ph type="title"/>
          </p:nvPr>
        </p:nvSpPr>
        <p:spPr>
          <a:xfrm>
            <a:off x="6740114" y="163630"/>
            <a:ext cx="5101388" cy="535531"/>
          </a:xfrm>
          <a:prstGeom prst="rect">
            <a:avLst/>
          </a:prstGeom>
          <a:solidFill>
            <a:srgbClr val="FFFF0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 TÌM Ô CHỮ</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89724" y="163630"/>
            <a:ext cx="6261334" cy="6371924"/>
          </a:xfrm>
          <a:prstGeom prst="rect">
            <a:avLst/>
          </a:prstGeom>
          <a:solidFill>
            <a:schemeClr val="bg2"/>
          </a:solidFill>
        </p:spPr>
      </p:pic>
    </p:spTree>
    <p:extLst>
      <p:ext uri="{BB962C8B-B14F-4D97-AF65-F5344CB8AC3E}">
        <p14:creationId xmlns:p14="http://schemas.microsoft.com/office/powerpoint/2010/main" val="3478446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Times New Roman" panose="02020603050405020304" pitchFamily="18" charset="0"/>
                <a:cs typeface="Times New Roman" panose="02020603050405020304" pitchFamily="18" charset="0"/>
              </a:rPr>
              <a:t>Bộ phận được dùng để truyền chuyển động từ bàn đạp đến bánh xe là: thanh kết nối và đĩa nơi xích được kết nối</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030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0" y="906132"/>
            <a:ext cx="5909339" cy="5636750"/>
          </a:xfrm>
          <a:prstGeom prst="rect">
            <a:avLst/>
          </a:prstGeom>
        </p:spPr>
      </p:pic>
      <p:pic>
        <p:nvPicPr>
          <p:cNvPr id="4" name="Content Placeholder 3"/>
          <p:cNvPicPr>
            <a:picLocks noGrp="1" noChangeAspect="1"/>
          </p:cNvPicPr>
          <p:nvPr>
            <p:ph idx="1"/>
          </p:nvPr>
        </p:nvPicPr>
        <p:blipFill>
          <a:blip r:embed="rId3"/>
          <a:stretch>
            <a:fillRect/>
          </a:stretch>
        </p:blipFill>
        <p:spPr>
          <a:xfrm>
            <a:off x="272392" y="906132"/>
            <a:ext cx="5704897" cy="5636750"/>
          </a:xfrm>
          <a:prstGeom prst="rect">
            <a:avLst/>
          </a:prstGeom>
        </p:spPr>
      </p:pic>
      <p:sp>
        <p:nvSpPr>
          <p:cNvPr id="6" name="Title 3"/>
          <p:cNvSpPr txBox="1">
            <a:spLocks noGrp="1"/>
          </p:cNvSpPr>
          <p:nvPr>
            <p:ph type="title"/>
          </p:nvPr>
        </p:nvSpPr>
        <p:spPr>
          <a:xfrm>
            <a:off x="4765308" y="118602"/>
            <a:ext cx="2059003" cy="535531"/>
          </a:xfrm>
          <a:prstGeom prst="rect">
            <a:avLst/>
          </a:prstGeom>
          <a:solidFill>
            <a:srgbClr val="FFFF00"/>
          </a:solid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ĐÁP ÁN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2321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solidFill>
            <a:srgbClr val="FFFF0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693912" cy="2246769"/>
          </a:xfrm>
          <a:prstGeom prst="rect">
            <a:avLst/>
          </a:prstGeom>
          <a:solidFill>
            <a:schemeClr val="bg2"/>
          </a:solidFill>
        </p:spPr>
        <p:txBody>
          <a:bodyPr wrap="square">
            <a:spAutoFit/>
          </a:bodyPr>
          <a:lstStyle/>
          <a:p>
            <a:r>
              <a:rPr lang="en-US" sz="2800" b="1" u="sng" dirty="0">
                <a:latin typeface="Times New Roman" panose="02020603050405020304" pitchFamily="18" charset="0"/>
                <a:cs typeface="Times New Roman" panose="02020603050405020304" pitchFamily="18" charset="0"/>
              </a:rPr>
              <a:t>Bài tập 1</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dirty="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447868" y="2831543"/>
            <a:ext cx="11448663" cy="3895827"/>
          </a:xfrm>
          <a:prstGeom prst="rect">
            <a:avLst/>
          </a:prstGeom>
        </p:spPr>
      </p:pic>
    </p:spTree>
    <p:extLst>
      <p:ext uri="{BB962C8B-B14F-4D97-AF65-F5344CB8AC3E}">
        <p14:creationId xmlns:p14="http://schemas.microsoft.com/office/powerpoint/2010/main" val="30870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solidFill>
            <a:srgbClr val="FFFF0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6824" y="292387"/>
            <a:ext cx="11693912" cy="2246769"/>
          </a:xfrm>
          <a:prstGeom prst="rect">
            <a:avLst/>
          </a:prstGeom>
          <a:solidFill>
            <a:schemeClr val="bg2"/>
          </a:solidFill>
        </p:spPr>
        <p:txBody>
          <a:bodyPr wrap="square">
            <a:spAutoFit/>
          </a:bodyPr>
          <a:lstStyle/>
          <a:p>
            <a:r>
              <a:rPr lang="en-US" sz="2800" b="1" u="sng" dirty="0">
                <a:latin typeface="Times New Roman" panose="02020603050405020304" pitchFamily="18" charset="0"/>
                <a:cs typeface="Times New Roman" panose="02020603050405020304" pitchFamily="18" charset="0"/>
              </a:rPr>
              <a:t>Bài tập 1.</a:t>
            </a:r>
          </a:p>
          <a:p>
            <a:r>
              <a:rPr lang="en-US" sz="2800" dirty="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dirty="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223936" y="2480053"/>
            <a:ext cx="2976464" cy="3895827"/>
          </a:xfrm>
          <a:prstGeom prst="rect">
            <a:avLst/>
          </a:prstGeom>
        </p:spPr>
      </p:pic>
      <p:sp>
        <p:nvSpPr>
          <p:cNvPr id="2" name="Rectangle 1"/>
          <p:cNvSpPr/>
          <p:nvPr/>
        </p:nvSpPr>
        <p:spPr>
          <a:xfrm>
            <a:off x="3343471" y="2480053"/>
            <a:ext cx="8798311" cy="4401205"/>
          </a:xfrm>
          <a:prstGeom prst="rect">
            <a:avLst/>
          </a:prstGeom>
          <a:solidFill>
            <a:schemeClr val="bg2"/>
          </a:solidFill>
        </p:spPr>
        <p:txBody>
          <a:bodyPr wrap="square">
            <a:spAutoFit/>
          </a:bodyPr>
          <a:lstStyle/>
          <a:p>
            <a:r>
              <a:rPr lang="vi-VN" sz="2000" b="1" u="sng" dirty="0">
                <a:solidFill>
                  <a:srgbClr val="FF0000"/>
                </a:solidFill>
                <a:latin typeface="Times New Roman" panose="02020603050405020304" pitchFamily="18" charset="0"/>
                <a:cs typeface="Times New Roman" panose="02020603050405020304" pitchFamily="18" charset="0"/>
              </a:rPr>
              <a:t>Bài 1.  </a:t>
            </a:r>
          </a:p>
          <a:p>
            <a:r>
              <a:rPr lang="vi-VN" sz="2000" dirty="0">
                <a:solidFill>
                  <a:srgbClr val="FF0000"/>
                </a:solidFill>
                <a:latin typeface="Times New Roman" panose="02020603050405020304" pitchFamily="18" charset="0"/>
                <a:cs typeface="Times New Roman" panose="02020603050405020304" pitchFamily="18" charset="0"/>
              </a:rPr>
              <a:t>* Các bộ truyền động và các cơ cấu biến đối chuyến động trong máy may đạp chân:</a:t>
            </a:r>
          </a:p>
          <a:p>
            <a:r>
              <a:rPr lang="vi-VN" sz="2000" dirty="0">
                <a:solidFill>
                  <a:srgbClr val="FF0000"/>
                </a:solidFill>
                <a:latin typeface="Times New Roman" panose="02020603050405020304" pitchFamily="18" charset="0"/>
                <a:cs typeface="Times New Roman" panose="02020603050405020304" pitchFamily="18" charset="0"/>
              </a:rPr>
              <a:t>- Cơ cấu quay tay thanh lắc</a:t>
            </a:r>
          </a:p>
          <a:p>
            <a:r>
              <a:rPr lang="vi-VN" sz="2000" dirty="0">
                <a:solidFill>
                  <a:srgbClr val="FF0000"/>
                </a:solidFill>
                <a:latin typeface="Times New Roman" panose="02020603050405020304" pitchFamily="18" charset="0"/>
                <a:cs typeface="Times New Roman" panose="02020603050405020304" pitchFamily="18" charset="0"/>
              </a:rPr>
              <a:t>- Bộ truyền động đai</a:t>
            </a:r>
          </a:p>
          <a:p>
            <a:r>
              <a:rPr lang="vi-VN" sz="2000" dirty="0">
                <a:solidFill>
                  <a:srgbClr val="FF0000"/>
                </a:solidFill>
                <a:latin typeface="Times New Roman" panose="02020603050405020304" pitchFamily="18" charset="0"/>
                <a:cs typeface="Times New Roman" panose="02020603050405020304" pitchFamily="18" charset="0"/>
              </a:rPr>
              <a:t>- Cơ cấu quay tay thanh trượt</a:t>
            </a:r>
          </a:p>
          <a:p>
            <a:r>
              <a:rPr lang="vi-VN" sz="2000" dirty="0">
                <a:solidFill>
                  <a:srgbClr val="FF0000"/>
                </a:solidFill>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a:p>
            <a:r>
              <a:rPr lang="vi-VN" sz="2000" dirty="0">
                <a:solidFill>
                  <a:srgbClr val="FF0000"/>
                </a:solidFill>
                <a:latin typeface="Times New Roman" panose="02020603050405020304" pitchFamily="18" charset="0"/>
                <a:cs typeface="Times New Roman" panose="02020603050405020304" pitchFamily="18" charset="0"/>
              </a:rPr>
              <a:t>- Chuyển động của bàn đạp: chuyển động lắc.</a:t>
            </a:r>
          </a:p>
          <a:p>
            <a:r>
              <a:rPr lang="vi-VN" sz="2000" dirty="0">
                <a:solidFill>
                  <a:srgbClr val="FF0000"/>
                </a:solidFill>
                <a:latin typeface="Times New Roman" panose="02020603050405020304" pitchFamily="18" charset="0"/>
                <a:cs typeface="Times New Roman" panose="02020603050405020304" pitchFamily="18" charset="0"/>
              </a:rPr>
              <a:t>- Chuyển động của thanh truyền: toàn thanh chuyển động lên xuống, đầu trên chuyển động theo vòng tròn, đầu dưới chuyển động theo cung tròn có tâm là bàn đạp.</a:t>
            </a:r>
          </a:p>
          <a:p>
            <a:r>
              <a:rPr lang="vi-VN" sz="2000" dirty="0">
                <a:solidFill>
                  <a:srgbClr val="FF0000"/>
                </a:solidFill>
                <a:latin typeface="Times New Roman" panose="02020603050405020304" pitchFamily="18" charset="0"/>
                <a:cs typeface="Times New Roman" panose="02020603050405020304" pitchFamily="18" charset="0"/>
              </a:rPr>
              <a:t>- Nhờ dây đai, bánh đai lớn quay làm bánh đai nhỏ quay theo dẫn đến trục máy may quay, đầu thanh truyền chuyển động tròn làm cho kim may chuyển động tịnh tiến lên xuống.</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solidFill>
            <a:srgbClr val="FFFF0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677656"/>
          </a:xfrm>
          <a:prstGeom prst="rect">
            <a:avLst/>
          </a:prstGeom>
          <a:solidFill>
            <a:schemeClr val="bg2"/>
          </a:solidFill>
        </p:spPr>
        <p:txBody>
          <a:bodyPr wrap="square">
            <a:spAutoFit/>
          </a:bodyPr>
          <a:lstStyle/>
          <a:p>
            <a:r>
              <a:rPr lang="vi-VN" dirty="0"/>
              <a:t> </a:t>
            </a:r>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Quan sát và mô tả cấu tạo bộ truyền chuyển động của một số máy móc mà em </a:t>
            </a:r>
            <a:r>
              <a:rPr lang="en-US" sz="2800" b="1" dirty="0" smtClean="0">
                <a:latin typeface="Times New Roman" panose="02020603050405020304" pitchFamily="18" charset="0"/>
                <a:cs typeface="Times New Roman" panose="02020603050405020304" pitchFamily="18" charset="0"/>
              </a:rPr>
              <a:t>biết?</a:t>
            </a:r>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2. Em </a:t>
            </a:r>
            <a:r>
              <a:rPr lang="en-US" sz="2800" b="1" dirty="0">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a:t>
            </a:r>
            <a:r>
              <a:rPr lang="en-US" sz="2800" b="1" dirty="0" smtClean="0">
                <a:latin typeface="Times New Roman" panose="02020603050405020304" pitchFamily="18" charset="0"/>
                <a:cs typeface="Times New Roman" panose="02020603050405020304" pitchFamily="18" charset="0"/>
              </a:rPr>
              <a:t>chọn?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solidFill>
            <a:srgbClr val="FFFF0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1291" y="659012"/>
            <a:ext cx="11537795" cy="1384995"/>
          </a:xfrm>
          <a:prstGeom prst="rect">
            <a:avLst/>
          </a:prstGeom>
          <a:solidFill>
            <a:schemeClr val="bg2"/>
          </a:solidFill>
        </p:spPr>
        <p:txBody>
          <a:bodyPr wrap="square">
            <a:spAutoFit/>
          </a:bodyPr>
          <a:lstStyle/>
          <a:p>
            <a:r>
              <a:rPr lang="vi-VN" dirty="0"/>
              <a:t> </a:t>
            </a:r>
            <a:r>
              <a:rPr lang="en-US" sz="2800" b="1" dirty="0" smtClean="0">
                <a:latin typeface="Times New Roman" panose="02020603050405020304" pitchFamily="18" charset="0"/>
                <a:cs typeface="Times New Roman" panose="02020603050405020304" pitchFamily="18" charset="0"/>
              </a:rPr>
              <a:t>2. Em </a:t>
            </a:r>
            <a:r>
              <a:rPr lang="en-US" sz="2800" b="1" dirty="0">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
        <p:nvSpPr>
          <p:cNvPr id="2" name="Rectangle 1"/>
          <p:cNvSpPr/>
          <p:nvPr/>
        </p:nvSpPr>
        <p:spPr>
          <a:xfrm>
            <a:off x="981777" y="2298451"/>
            <a:ext cx="10616174" cy="1384995"/>
          </a:xfrm>
          <a:prstGeom prst="rect">
            <a:avLst/>
          </a:prstGeom>
        </p:spPr>
        <p:txBody>
          <a:bodyPr wrap="square">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vi-VN" sz="2800" dirty="0" smtClean="0">
                <a:solidFill>
                  <a:srgbClr val="FF0000"/>
                </a:solidFill>
                <a:latin typeface="Times New Roman" panose="02020603050405020304" pitchFamily="18" charset="0"/>
                <a:cs typeface="Times New Roman" panose="02020603050405020304" pitchFamily="18" charset="0"/>
              </a:rPr>
              <a:t>Trong </a:t>
            </a:r>
            <a:r>
              <a:rPr lang="vi-VN" sz="2800" dirty="0">
                <a:solidFill>
                  <a:srgbClr val="FF0000"/>
                </a:solidFill>
                <a:latin typeface="Times New Roman" panose="02020603050405020304" pitchFamily="18" charset="0"/>
                <a:cs typeface="Times New Roman" panose="02020603050405020304" pitchFamily="18" charset="0"/>
              </a:rPr>
              <a:t>quạt máy (có tuốc năng) ứng dụng cơ cấu tay quay thanh lắc</a:t>
            </a:r>
          </a:p>
          <a:p>
            <a:r>
              <a:rPr lang="vi-VN" sz="2800" dirty="0">
                <a:solidFill>
                  <a:srgbClr val="FF0000"/>
                </a:solidFill>
                <a:latin typeface="Times New Roman" panose="02020603050405020304" pitchFamily="18" charset="0"/>
                <a:cs typeface="Times New Roman" panose="02020603050405020304" pitchFamily="18" charset="0"/>
              </a:rPr>
              <a:t>Khi tay quay (màu vàng) quay xung quanh trục, thông qua thanh truyền (xanh lá) làm thanh lắc (màu đỏ) qua lại quanh trục một góc xác định.</a:t>
            </a:r>
          </a:p>
        </p:txBody>
      </p:sp>
    </p:spTree>
    <p:extLst>
      <p:ext uri="{BB962C8B-B14F-4D97-AF65-F5344CB8AC3E}">
        <p14:creationId xmlns:p14="http://schemas.microsoft.com/office/powerpoint/2010/main" val="38665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6849" y="0"/>
            <a:ext cx="11582400" cy="1384995"/>
          </a:xfrm>
          <a:prstGeom prst="rect">
            <a:avLst/>
          </a:prstGeom>
        </p:spPr>
        <p:txBody>
          <a:bodyPr wrap="square">
            <a:spAutoFit/>
          </a:bodyPr>
          <a:lstStyle/>
          <a:p>
            <a:pPr lvl="0" algn="ctr"/>
            <a:r>
              <a:rPr lang="en-US" sz="2800" b="1" dirty="0" smtClean="0">
                <a:solidFill>
                  <a:srgbClr val="FF0000"/>
                </a:solidFill>
                <a:latin typeface="Times New Roman" panose="02020603050405020304" pitchFamily="18" charset="0"/>
                <a:cs typeface="Times New Roman" panose="02020603050405020304" pitchFamily="18" charset="0"/>
              </a:rPr>
              <a:t>THỰC HÀNH:</a:t>
            </a:r>
          </a:p>
          <a:p>
            <a:pPr lvl="0"/>
            <a:r>
              <a:rPr lang="en-US" sz="2800" b="1" dirty="0" smtClean="0">
                <a:latin typeface="Times New Roman" panose="02020603050405020304" pitchFamily="18" charset="0"/>
                <a:cs typeface="Times New Roman" panose="02020603050405020304" pitchFamily="18" charset="0"/>
              </a:rPr>
              <a:t>1. Kể </a:t>
            </a:r>
            <a:r>
              <a:rPr lang="en-US" sz="2800" b="1" dirty="0">
                <a:latin typeface="Times New Roman" panose="02020603050405020304" pitchFamily="18" charset="0"/>
                <a:cs typeface="Times New Roman" panose="02020603050405020304" pitchFamily="18" charset="0"/>
              </a:rPr>
              <a:t>tên các dụng cụ và thiết bị cần chuẩn bị.</a:t>
            </a:r>
            <a:endParaRPr lang="en-US" sz="2800" dirty="0">
              <a:latin typeface="Times New Roman" panose="02020603050405020304" pitchFamily="18" charset="0"/>
              <a:cs typeface="Times New Roman" panose="02020603050405020304" pitchFamily="18" charset="0"/>
            </a:endParaRPr>
          </a:p>
          <a:p>
            <a:pPr lvl="0"/>
            <a:r>
              <a:rPr lang="en-US" sz="2800" b="1" dirty="0" smtClean="0">
                <a:latin typeface="Times New Roman" panose="02020603050405020304" pitchFamily="18" charset="0"/>
                <a:cs typeface="Times New Roman" panose="02020603050405020304" pitchFamily="18" charset="0"/>
              </a:rPr>
              <a:t>2. Nêu </a:t>
            </a:r>
            <a:r>
              <a:rPr lang="en-US" sz="2800" b="1" dirty="0">
                <a:latin typeface="Times New Roman" panose="02020603050405020304" pitchFamily="18" charset="0"/>
                <a:cs typeface="Times New Roman" panose="02020603050405020304" pitchFamily="18" charset="0"/>
              </a:rPr>
              <a:t>nội dung cần </a:t>
            </a:r>
            <a:r>
              <a:rPr lang="en-US" sz="2800" b="1" dirty="0" smtClean="0">
                <a:latin typeface="Times New Roman" panose="02020603050405020304" pitchFamily="18" charset="0"/>
                <a:cs typeface="Times New Roman" panose="02020603050405020304" pitchFamily="18" charset="0"/>
              </a:rPr>
              <a:t>tiến </a:t>
            </a:r>
            <a:r>
              <a:rPr lang="en-US" sz="2800" b="1" dirty="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18866" y="1384995"/>
            <a:ext cx="11200383" cy="5305054"/>
          </a:xfrm>
          <a:prstGeom prst="rect">
            <a:avLst/>
          </a:prstGeom>
        </p:spPr>
      </p:pic>
    </p:spTree>
    <p:extLst>
      <p:ext uri="{BB962C8B-B14F-4D97-AF65-F5344CB8AC3E}">
        <p14:creationId xmlns:p14="http://schemas.microsoft.com/office/powerpoint/2010/main" val="36833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5989" y="3428998"/>
            <a:ext cx="21" cy="4"/>
          </a:xfrm>
          <a:prstGeom prst="rect">
            <a:avLst/>
          </a:prstGeom>
        </p:spPr>
      </p:pic>
      <p:sp>
        <p:nvSpPr>
          <p:cNvPr id="3" name="Rectangle 2"/>
          <p:cNvSpPr/>
          <p:nvPr/>
        </p:nvSpPr>
        <p:spPr>
          <a:xfrm>
            <a:off x="164839" y="0"/>
            <a:ext cx="9772263" cy="6740307"/>
          </a:xfrm>
          <a:prstGeom prst="rect">
            <a:avLst/>
          </a:prstGeom>
        </p:spPr>
        <p:txBody>
          <a:bodyPr wrap="square">
            <a:spAutoFit/>
          </a:bodyPr>
          <a:lstStyle/>
          <a:p>
            <a:r>
              <a:rPr lang="vi-VN" sz="1600" smtClean="0">
                <a:solidFill>
                  <a:srgbClr val="FF0000"/>
                </a:solidFill>
                <a:latin typeface="Times New Roman" panose="02020603050405020304" pitchFamily="18" charset="0"/>
                <a:cs typeface="Times New Roman" panose="02020603050405020304" pitchFamily="18" charset="0"/>
              </a:rPr>
              <a:t>1</a:t>
            </a:r>
            <a:r>
              <a:rPr lang="vi-VN" sz="1600">
                <a:solidFill>
                  <a:srgbClr val="FF0000"/>
                </a:solidFill>
                <a:latin typeface="Times New Roman" panose="02020603050405020304" pitchFamily="18" charset="0"/>
                <a:cs typeface="Times New Roman" panose="02020603050405020304" pitchFamily="18" charset="0"/>
              </a:rPr>
              <a:t>. Chuẩn bị</a:t>
            </a:r>
          </a:p>
          <a:p>
            <a:r>
              <a:rPr lang="vi-VN" sz="1600">
                <a:solidFill>
                  <a:srgbClr val="FF0000"/>
                </a:solidFill>
                <a:latin typeface="Times New Roman" panose="02020603050405020304" pitchFamily="18" charset="0"/>
                <a:cs typeface="Times New Roman" panose="02020603050405020304" pitchFamily="18" charset="0"/>
              </a:rPr>
              <a:t>- Dụng cụ: Kìm, tua vít, mỏ lết, thước cặp, thước lá:</a:t>
            </a:r>
          </a:p>
          <a:p>
            <a:r>
              <a:rPr lang="vi-VN" sz="1600">
                <a:solidFill>
                  <a:srgbClr val="FF0000"/>
                </a:solidFill>
                <a:latin typeface="Times New Roman" panose="02020603050405020304" pitchFamily="18" charset="0"/>
                <a:cs typeface="Times New Roman" panose="02020603050405020304" pitchFamily="18" charset="0"/>
              </a:rPr>
              <a:t>- Bộ mô hình truyền và biến đổi chuyển động: truyền động đai, truyền động bánh răng, cơ cấu tay quay con trượt</a:t>
            </a:r>
          </a:p>
          <a:p>
            <a:r>
              <a:rPr lang="vi-VN" sz="1600">
                <a:solidFill>
                  <a:srgbClr val="FF0000"/>
                </a:solidFill>
                <a:latin typeface="Times New Roman" panose="02020603050405020304" pitchFamily="18" charset="0"/>
                <a:cs typeface="Times New Roman" panose="02020603050405020304" pitchFamily="18" charset="0"/>
              </a:rPr>
              <a:t>2. Nội dung và trình tự thực hành</a:t>
            </a:r>
          </a:p>
          <a:p>
            <a:r>
              <a:rPr lang="vi-VN" sz="1600">
                <a:solidFill>
                  <a:srgbClr val="FF0000"/>
                </a:solidFill>
                <a:latin typeface="Times New Roman" panose="02020603050405020304" pitchFamily="18" charset="0"/>
                <a:cs typeface="Times New Roman" panose="02020603050405020304" pitchFamily="18" charset="0"/>
              </a:rPr>
              <a:t>a.Đo đường kính bánh đai, đếm số răng của các bánh răng</a:t>
            </a:r>
          </a:p>
          <a:p>
            <a:r>
              <a:rPr lang="vi-VN" sz="1600">
                <a:solidFill>
                  <a:srgbClr val="FF0000"/>
                </a:solidFill>
                <a:latin typeface="Times New Roman" panose="02020603050405020304" pitchFamily="18" charset="0"/>
                <a:cs typeface="Times New Roman" panose="02020603050405020304" pitchFamily="18" charset="0"/>
              </a:rPr>
              <a:t>- Dùng thước cặp đo đường kính các bánh đai</a:t>
            </a:r>
          </a:p>
          <a:p>
            <a:pPr marL="285750" indent="-285750">
              <a:buFontTx/>
              <a:buChar char="-"/>
            </a:pPr>
            <a:r>
              <a:rPr lang="vi-VN" sz="1600" smtClean="0">
                <a:solidFill>
                  <a:srgbClr val="FF0000"/>
                </a:solidFill>
                <a:latin typeface="Times New Roman" panose="02020603050405020304" pitchFamily="18" charset="0"/>
                <a:cs typeface="Times New Roman" panose="02020603050405020304" pitchFamily="18" charset="0"/>
              </a:rPr>
              <a:t>Đánh </a:t>
            </a:r>
            <a:r>
              <a:rPr lang="vi-VN" sz="1600">
                <a:solidFill>
                  <a:srgbClr val="FF0000"/>
                </a:solidFill>
                <a:latin typeface="Times New Roman" panose="02020603050405020304" pitchFamily="18" charset="0"/>
                <a:cs typeface="Times New Roman" panose="02020603050405020304" pitchFamily="18" charset="0"/>
              </a:rPr>
              <a:t>dấu đếm số răng của các bánh răng dẫn và bánh răng bị dẫn, ghi số liệu và đếm được vào báo cáo thực </a:t>
            </a:r>
            <a:r>
              <a:rPr lang="vi-VN" sz="1600" smtClean="0">
                <a:solidFill>
                  <a:srgbClr val="FF0000"/>
                </a:solidFill>
                <a:latin typeface="Times New Roman" panose="02020603050405020304" pitchFamily="18" charset="0"/>
                <a:cs typeface="Times New Roman" panose="02020603050405020304" pitchFamily="18" charset="0"/>
              </a:rPr>
              <a:t>hành</a:t>
            </a:r>
            <a:endParaRPr lang="en-US" sz="1600" smtClean="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b. Lắp ráp bộ truyền và biến đổi chuyển động</a:t>
            </a:r>
          </a:p>
          <a:p>
            <a:r>
              <a:rPr lang="en-US" sz="1600">
                <a:solidFill>
                  <a:srgbClr val="FF0000"/>
                </a:solidFill>
                <a:latin typeface="Times New Roman" panose="02020603050405020304" pitchFamily="18" charset="0"/>
                <a:cs typeface="Times New Roman" panose="02020603050405020304" pitchFamily="18" charset="0"/>
              </a:rPr>
              <a:t>- Lắp ráp bộ truyền động đai</a:t>
            </a:r>
          </a:p>
          <a:p>
            <a:r>
              <a:rPr lang="en-US" sz="1600">
                <a:solidFill>
                  <a:srgbClr val="FF0000"/>
                </a:solidFill>
                <a:latin typeface="Times New Roman" panose="02020603050405020304" pitchFamily="18" charset="0"/>
                <a:cs typeface="Times New Roman" panose="02020603050405020304" pitchFamily="18" charset="0"/>
              </a:rPr>
              <a:t>+ Bước 1. Lắp bánh đai dẫn vào trục quay</a:t>
            </a:r>
          </a:p>
          <a:p>
            <a:r>
              <a:rPr lang="en-US" sz="1600">
                <a:solidFill>
                  <a:srgbClr val="FF0000"/>
                </a:solidFill>
                <a:latin typeface="Times New Roman" panose="02020603050405020304" pitchFamily="18" charset="0"/>
                <a:cs typeface="Times New Roman" panose="02020603050405020304" pitchFamily="18" charset="0"/>
              </a:rPr>
              <a:t>+ Bước 2. Vặn chặt vít hãm của bánh đai dẫn</a:t>
            </a:r>
          </a:p>
          <a:p>
            <a:r>
              <a:rPr lang="en-US" sz="1600">
                <a:solidFill>
                  <a:srgbClr val="FF0000"/>
                </a:solidFill>
                <a:latin typeface="Times New Roman" panose="02020603050405020304" pitchFamily="18" charset="0"/>
                <a:cs typeface="Times New Roman" panose="02020603050405020304" pitchFamily="18" charset="0"/>
              </a:rPr>
              <a:t>+ Bước 3. Lắp bánh đai bị dẫn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đai bị dẫn</a:t>
            </a:r>
          </a:p>
          <a:p>
            <a:r>
              <a:rPr lang="en-US" sz="1600">
                <a:solidFill>
                  <a:srgbClr val="FF0000"/>
                </a:solidFill>
                <a:latin typeface="Times New Roman" panose="02020603050405020304" pitchFamily="18" charset="0"/>
                <a:cs typeface="Times New Roman" panose="02020603050405020304" pitchFamily="18" charset="0"/>
              </a:rPr>
              <a:t>+ Bước 5. Lắp dây </a:t>
            </a:r>
            <a:r>
              <a:rPr lang="en-US" sz="1600" smtClean="0">
                <a:solidFill>
                  <a:srgbClr val="FF0000"/>
                </a:solidFill>
                <a:latin typeface="Times New Roman" panose="02020603050405020304" pitchFamily="18" charset="0"/>
                <a:cs typeface="Times New Roman" panose="02020603050405020304" pitchFamily="18" charset="0"/>
              </a:rPr>
              <a:t>đai</a:t>
            </a:r>
            <a:endParaRPr lang="en-US" sz="160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-Lắp ráp bộ truyền bánh răng</a:t>
            </a:r>
          </a:p>
          <a:p>
            <a:r>
              <a:rPr lang="en-US" sz="1600">
                <a:solidFill>
                  <a:srgbClr val="FF0000"/>
                </a:solidFill>
                <a:latin typeface="Times New Roman" panose="02020603050405020304" pitchFamily="18" charset="0"/>
                <a:cs typeface="Times New Roman" panose="02020603050405020304" pitchFamily="18" charset="0"/>
              </a:rPr>
              <a:t>+ Bước 1. Lắp bánh răng dẫn vào trục quay</a:t>
            </a:r>
          </a:p>
          <a:p>
            <a:r>
              <a:rPr lang="en-US" sz="1600">
                <a:solidFill>
                  <a:srgbClr val="FF0000"/>
                </a:solidFill>
                <a:latin typeface="Times New Roman" panose="02020603050405020304" pitchFamily="18" charset="0"/>
                <a:cs typeface="Times New Roman" panose="02020603050405020304" pitchFamily="18" charset="0"/>
              </a:rPr>
              <a:t>+Bước 2. Vặn chặt vít hãm của bánh răng dẫn</a:t>
            </a:r>
          </a:p>
          <a:p>
            <a:r>
              <a:rPr lang="en-US" sz="1600">
                <a:solidFill>
                  <a:srgbClr val="FF0000"/>
                </a:solidFill>
                <a:latin typeface="Times New Roman" panose="02020603050405020304" pitchFamily="18" charset="0"/>
                <a:cs typeface="Times New Roman" panose="02020603050405020304" pitchFamily="18" charset="0"/>
              </a:rPr>
              <a:t>+ Bước 3. Lắp bánh răng trung gian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răng trung gian</a:t>
            </a:r>
          </a:p>
          <a:p>
            <a:r>
              <a:rPr lang="en-US" sz="1600">
                <a:solidFill>
                  <a:srgbClr val="FF0000"/>
                </a:solidFill>
                <a:latin typeface="Times New Roman" panose="02020603050405020304" pitchFamily="18" charset="0"/>
                <a:cs typeface="Times New Roman" panose="02020603050405020304" pitchFamily="18" charset="0"/>
              </a:rPr>
              <a:t>+ Bước 5, bước 6 lắp bánh răng bị dẫn tương tự bước 3, bước 4.</a:t>
            </a:r>
          </a:p>
          <a:p>
            <a:r>
              <a:rPr lang="en-US" sz="1600">
                <a:solidFill>
                  <a:srgbClr val="FF0000"/>
                </a:solidFill>
                <a:latin typeface="Times New Roman" panose="02020603050405020304" pitchFamily="18" charset="0"/>
                <a:cs typeface="Times New Roman" panose="02020603050405020304" pitchFamily="18" charset="0"/>
              </a:rPr>
              <a:t>-Lắp ráp cơ cấu tay quay con trượt</a:t>
            </a:r>
          </a:p>
          <a:p>
            <a:r>
              <a:rPr lang="en-US" sz="1600">
                <a:solidFill>
                  <a:srgbClr val="FF0000"/>
                </a:solidFill>
                <a:latin typeface="Times New Roman" panose="02020603050405020304" pitchFamily="18" charset="0"/>
                <a:cs typeface="Times New Roman" panose="02020603050405020304" pitchFamily="18" charset="0"/>
              </a:rPr>
              <a:t>+ Bước 1. Lắp ráp giá đỡ lên để gá</a:t>
            </a:r>
          </a:p>
          <a:p>
            <a:r>
              <a:rPr lang="en-US" sz="1600">
                <a:solidFill>
                  <a:srgbClr val="FF0000"/>
                </a:solidFill>
                <a:latin typeface="Times New Roman" panose="02020603050405020304" pitchFamily="18" charset="0"/>
                <a:cs typeface="Times New Roman" panose="02020603050405020304" pitchFamily="18" charset="0"/>
              </a:rPr>
              <a:t>+Bước 2. Lắp con trượt vào thanh truyền</a:t>
            </a:r>
          </a:p>
          <a:p>
            <a:r>
              <a:rPr lang="en-US" sz="1600">
                <a:solidFill>
                  <a:srgbClr val="FF0000"/>
                </a:solidFill>
                <a:latin typeface="Times New Roman" panose="02020603050405020304" pitchFamily="18" charset="0"/>
                <a:cs typeface="Times New Roman" panose="02020603050405020304" pitchFamily="18" charset="0"/>
              </a:rPr>
              <a:t>+Bước 3. Lắp thanh truyền vào đĩa quay</a:t>
            </a:r>
          </a:p>
          <a:p>
            <a:r>
              <a:rPr lang="en-US" sz="1600">
                <a:solidFill>
                  <a:srgbClr val="FF0000"/>
                </a:solidFill>
                <a:latin typeface="Times New Roman" panose="02020603050405020304" pitchFamily="18" charset="0"/>
                <a:cs typeface="Times New Roman" panose="02020603050405020304" pitchFamily="18" charset="0"/>
              </a:rPr>
              <a:t>+Bước 4. Lắp đĩa quay lên để gá đồng thời đưa con trượt vào giá đỡ</a:t>
            </a:r>
          </a:p>
          <a:p>
            <a:r>
              <a:rPr lang="en-US" sz="1600">
                <a:solidFill>
                  <a:srgbClr val="FF0000"/>
                </a:solidFill>
                <a:latin typeface="Times New Roman" panose="02020603050405020304" pitchFamily="18" charset="0"/>
                <a:cs typeface="Times New Roman" panose="02020603050405020304" pitchFamily="18" charset="0"/>
              </a:rPr>
              <a:t>+Bước 5. Vặt chặt vít hãm của đĩa quay.</a:t>
            </a:r>
          </a:p>
          <a:p>
            <a:endParaRPr lang="vi-VN" sz="16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68710" y="2199306"/>
            <a:ext cx="2082621" cy="338554"/>
          </a:xfrm>
          <a:prstGeom prst="rect">
            <a:avLst/>
          </a:prstGeom>
        </p:spPr>
        <p:txBody>
          <a:bodyPr wrap="none">
            <a:spAutoFit/>
          </a:bodyPr>
          <a:lstStyle/>
          <a:p>
            <a:r>
              <a:rPr lang="en-US" sz="1600">
                <a:solidFill>
                  <a:srgbClr val="FF0000"/>
                </a:solidFill>
                <a:latin typeface="Times New Roman" panose="02020603050405020304" pitchFamily="18" charset="0"/>
                <a:cs typeface="Times New Roman" panose="02020603050405020304" pitchFamily="18" charset="0"/>
              </a:rPr>
              <a:t>c. Kiểm tra tỉ số truyền</a:t>
            </a:r>
          </a:p>
        </p:txBody>
      </p:sp>
      <p:graphicFrame>
        <p:nvGraphicFramePr>
          <p:cNvPr id="13" name="Object 12"/>
          <p:cNvGraphicFramePr>
            <a:graphicFrameLocks noChangeAspect="1"/>
          </p:cNvGraphicFramePr>
          <p:nvPr>
            <p:extLst>
              <p:ext uri="{D42A27DB-BD31-4B8C-83A1-F6EECF244321}">
                <p14:modId xmlns:p14="http://schemas.microsoft.com/office/powerpoint/2010/main" val="1023317464"/>
              </p:ext>
            </p:extLst>
          </p:nvPr>
        </p:nvGraphicFramePr>
        <p:xfrm>
          <a:off x="7038133" y="2763092"/>
          <a:ext cx="6121400" cy="2466975"/>
        </p:xfrm>
        <a:graphic>
          <a:graphicData uri="http://schemas.openxmlformats.org/presentationml/2006/ole">
            <mc:AlternateContent xmlns:mc="http://schemas.openxmlformats.org/markup-compatibility/2006">
              <mc:Choice xmlns:v="urn:schemas-microsoft-com:vml" Requires="v">
                <p:oleObj spid="_x0000_s2063" name="Document" r:id="rId4" imgW="6121481" imgH="2467595" progId="Word.Document.12">
                  <p:embed/>
                </p:oleObj>
              </mc:Choice>
              <mc:Fallback>
                <p:oleObj name="Document" r:id="rId4" imgW="6121481" imgH="2467595" progId="Word.Document.12">
                  <p:embed/>
                  <p:pic>
                    <p:nvPicPr>
                      <p:cNvPr id="0" name=""/>
                      <p:cNvPicPr/>
                      <p:nvPr/>
                    </p:nvPicPr>
                    <p:blipFill>
                      <a:blip r:embed="rId5"/>
                      <a:stretch>
                        <a:fillRect/>
                      </a:stretch>
                    </p:blipFill>
                    <p:spPr>
                      <a:xfrm>
                        <a:off x="7038133" y="2763092"/>
                        <a:ext cx="6121400" cy="2466975"/>
                      </a:xfrm>
                      <a:prstGeom prst="rect">
                        <a:avLst/>
                      </a:prstGeom>
                    </p:spPr>
                  </p:pic>
                </p:oleObj>
              </mc:Fallback>
            </mc:AlternateContent>
          </a:graphicData>
        </a:graphic>
      </p:graphicFrame>
      <p:cxnSp>
        <p:nvCxnSpPr>
          <p:cNvPr id="15" name="Straight Connector 14"/>
          <p:cNvCxnSpPr/>
          <p:nvPr/>
        </p:nvCxnSpPr>
        <p:spPr>
          <a:xfrm>
            <a:off x="8898703" y="2763092"/>
            <a:ext cx="0" cy="22766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8359" y="2763092"/>
            <a:ext cx="0" cy="227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38133" y="5039761"/>
            <a:ext cx="4662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084" y="4571365"/>
            <a:ext cx="10515600" cy="1325563"/>
          </a:xfrm>
        </p:spPr>
        <p:txBody>
          <a:bodyPr/>
          <a:lstStyle/>
          <a:p>
            <a:endParaRPr lang="en-US"/>
          </a:p>
        </p:txBody>
      </p:sp>
      <p:sp>
        <p:nvSpPr>
          <p:cNvPr id="4" name="Rectangle 2"/>
          <p:cNvSpPr>
            <a:spLocks noChangeArrowheads="1"/>
          </p:cNvSpPr>
          <p:nvPr/>
        </p:nvSpPr>
        <p:spPr bwMode="auto">
          <a:xfrm>
            <a:off x="134754" y="429179"/>
            <a:ext cx="1194548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vi-VN" altLang="en-US" sz="1300" b="1"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rPr>
              <a:t> </a:t>
            </a:r>
            <a:r>
              <a:rPr kumimoji="0" lang="vi-VN" altLang="en-US" sz="28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Hãy vẽ 3 hình chiếu</a:t>
            </a:r>
            <a:r>
              <a:rPr kumimoji="0" lang="en-US" altLang="en-US" sz="28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hình</a:t>
            </a:r>
            <a:r>
              <a:rPr kumimoji="0" lang="en-US" altLang="en-US" sz="2800" b="0" i="0" u="none" strike="noStrike" cap="none" normalizeH="0" dirty="0" smtClean="0">
                <a:ln>
                  <a:noFill/>
                </a:ln>
                <a:solidFill>
                  <a:srgbClr val="000000"/>
                </a:solidFill>
                <a:effectLst/>
                <a:latin typeface="Arial" panose="020B0604020202020204" pitchFamily="34" charset="0"/>
                <a:ea typeface="Times New Roman" panose="02020603050405020304" pitchFamily="18" charset="0"/>
              </a:rPr>
              <a:t> chiếu</a:t>
            </a:r>
            <a:r>
              <a:rPr kumimoji="0" lang="vi-VN" altLang="en-US" sz="28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đứng, hình chiếu bằng, hình chiếu cạnh và ghi kích thước theo yêu cầu trên bản vẽ kĩ thuật? (Tỉ lệ 1:1).</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p>
            <a:pPr marL="0" marR="0" lvl="0" indent="2540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0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47" y="1993685"/>
            <a:ext cx="5178391" cy="26758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34754" y="50029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5678905" y="19154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71" y="1746052"/>
            <a:ext cx="6720534" cy="37809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5678905" y="4152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313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766" y="463509"/>
            <a:ext cx="10674613"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Quan sát hình dưới đây và cho biết </a:t>
            </a:r>
            <a:r>
              <a:rPr lang="en-US" sz="2800" b="1" dirty="0">
                <a:latin typeface="Times New Roman" panose="02020603050405020304" pitchFamily="18" charset="0"/>
                <a:cs typeface="Times New Roman" panose="02020603050405020304" pitchFamily="18" charset="0"/>
              </a:rPr>
              <a:t>t</a:t>
            </a:r>
            <a:r>
              <a:rPr lang="vi-VN" sz="2800" b="1" dirty="0" smtClean="0">
                <a:latin typeface="Times New Roman" panose="02020603050405020304" pitchFamily="18" charset="0"/>
                <a:cs typeface="Times New Roman" panose="02020603050405020304" pitchFamily="18" charset="0"/>
              </a:rPr>
              <a:t>hế </a:t>
            </a:r>
            <a:r>
              <a:rPr lang="vi-VN" sz="2800" b="1" dirty="0">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5527238" cy="4525347"/>
          </a:xfrm>
          <a:prstGeom prst="rect">
            <a:avLst/>
          </a:prstGeom>
        </p:spPr>
      </p:pic>
      <p:pic>
        <p:nvPicPr>
          <p:cNvPr id="6" name="Picture 5"/>
          <p:cNvPicPr>
            <a:picLocks noChangeAspect="1"/>
          </p:cNvPicPr>
          <p:nvPr/>
        </p:nvPicPr>
        <p:blipFill>
          <a:blip r:embed="rId3"/>
          <a:stretch>
            <a:fillRect/>
          </a:stretch>
        </p:blipFill>
        <p:spPr>
          <a:xfrm>
            <a:off x="6350372" y="1922107"/>
            <a:ext cx="5686118" cy="4348064"/>
          </a:xfrm>
          <a:prstGeom prst="rect">
            <a:avLst/>
          </a:prstGeom>
        </p:spPr>
      </p:pic>
      <p:sp>
        <p:nvSpPr>
          <p:cNvPr id="7" name="TextBox 6"/>
          <p:cNvSpPr txBox="1"/>
          <p:nvPr/>
        </p:nvSpPr>
        <p:spPr>
          <a:xfrm>
            <a:off x="1033975" y="6270170"/>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7293929" y="6325046"/>
            <a:ext cx="4276029"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879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3278560" cy="4525347"/>
          </a:xfrm>
          <a:prstGeom prst="rect">
            <a:avLst/>
          </a:prstGeom>
        </p:spPr>
      </p:pic>
      <p:pic>
        <p:nvPicPr>
          <p:cNvPr id="6" name="Picture 5"/>
          <p:cNvPicPr>
            <a:picLocks noChangeAspect="1"/>
          </p:cNvPicPr>
          <p:nvPr/>
        </p:nvPicPr>
        <p:blipFill>
          <a:blip r:embed="rId3"/>
          <a:stretch>
            <a:fillRect/>
          </a:stretch>
        </p:blipFill>
        <p:spPr>
          <a:xfrm>
            <a:off x="3849768" y="1971764"/>
            <a:ext cx="3978616" cy="4348064"/>
          </a:xfrm>
          <a:prstGeom prst="rect">
            <a:avLst/>
          </a:prstGeom>
        </p:spPr>
      </p:pic>
      <p:sp>
        <p:nvSpPr>
          <p:cNvPr id="7" name="TextBox 6"/>
          <p:cNvSpPr txBox="1"/>
          <p:nvPr/>
        </p:nvSpPr>
        <p:spPr>
          <a:xfrm>
            <a:off x="455477" y="6369484"/>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4205497" y="6344496"/>
            <a:ext cx="3809500" cy="400110"/>
          </a:xfrm>
          <a:prstGeom prst="rect">
            <a:avLst/>
          </a:prstGeom>
          <a:no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b) Truyền động đai</a:t>
            </a:r>
            <a:endParaRPr lang="en-US" sz="2000" b="1" i="1" dirty="0">
              <a:latin typeface="Times New Roman" panose="02020603050405020304" pitchFamily="18" charset="0"/>
              <a:cs typeface="Times New Roman" panose="02020603050405020304" pitchFamily="18" charset="0"/>
            </a:endParaRPr>
          </a:p>
        </p:txBody>
      </p:sp>
      <p:sp>
        <p:nvSpPr>
          <p:cNvPr id="2" name="Rectangle 1"/>
          <p:cNvSpPr/>
          <p:nvPr/>
        </p:nvSpPr>
        <p:spPr>
          <a:xfrm>
            <a:off x="8048544" y="1744824"/>
            <a:ext cx="3838656" cy="3970318"/>
          </a:xfrm>
          <a:prstGeom prst="rect">
            <a:avLst/>
          </a:prstGeom>
          <a:solidFill>
            <a:schemeClr val="bg2"/>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endParaRPr lang="en-US" sz="2800" dirty="0" smtClean="0">
              <a:solidFill>
                <a:srgbClr val="FF0000"/>
              </a:solidFill>
              <a:latin typeface="Times New Roman" panose="02020603050405020304" pitchFamily="18" charset="0"/>
              <a:cs typeface="Times New Roman" panose="02020603050405020304" pitchFamily="18" charset="0"/>
            </a:endParaRPr>
          </a:p>
          <a:p>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Một số cơ cấu truyền chuyển động: truyền động ma sát và truyền động ăn khớp</a:t>
            </a:r>
          </a:p>
        </p:txBody>
      </p:sp>
    </p:spTree>
    <p:extLst>
      <p:ext uri="{BB962C8B-B14F-4D97-AF65-F5344CB8AC3E}">
        <p14:creationId xmlns:p14="http://schemas.microsoft.com/office/powerpoint/2010/main" val="9980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15061" y="653482"/>
            <a:ext cx="11691390" cy="1815882"/>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I</a:t>
            </a:r>
            <a:r>
              <a:rPr lang="en-US" sz="2800" b="1" dirty="0" smtClean="0">
                <a:latin typeface="Times New Roman" panose="02020603050405020304" pitchFamily="18" charset="0"/>
                <a:cs typeface="Times New Roman" panose="02020603050405020304" pitchFamily="18" charset="0"/>
              </a:rPr>
              <a:t>. Một </a:t>
            </a:r>
            <a:r>
              <a:rPr lang="en-US" sz="2800" b="1" dirty="0">
                <a:latin typeface="Times New Roman" panose="02020603050405020304" pitchFamily="18" charset="0"/>
                <a:cs typeface="Times New Roman" panose="02020603050405020304" pitchFamily="18" charset="0"/>
              </a:rPr>
              <a:t>số cơ cấu truyền chuyển động</a:t>
            </a:r>
          </a:p>
          <a:p>
            <a:r>
              <a:rPr lang="en-US" sz="2800" dirty="0">
                <a:latin typeface="Times New Roman" panose="02020603050405020304" pitchFamily="18" charset="0"/>
                <a:cs typeface="Times New Roman" panose="02020603050405020304" pitchFamily="18" charset="0"/>
              </a:rPr>
              <a:t>- Truyền chuyển động là </a:t>
            </a:r>
            <a:r>
              <a:rPr lang="en-US" sz="2800" b="1" dirty="0">
                <a:latin typeface="Times New Roman" panose="02020603050405020304" pitchFamily="18" charset="0"/>
                <a:cs typeface="Times New Roman" panose="02020603050405020304" pitchFamily="18" charset="0"/>
              </a:rPr>
              <a:t>truyền và biến đổi tốc độ </a:t>
            </a:r>
            <a:r>
              <a:rPr lang="en-US" sz="2800" dirty="0">
                <a:latin typeface="Times New Roman" panose="02020603050405020304" pitchFamily="18" charset="0"/>
                <a:cs typeface="Times New Roman" panose="02020603050405020304" pitchFamily="18" charset="0"/>
              </a:rPr>
              <a:t>giữa các bộ phận của máy đặt </a:t>
            </a:r>
            <a:r>
              <a:rPr lang="en-US" sz="2800" b="1" dirty="0">
                <a:latin typeface="Times New Roman" panose="02020603050405020304" pitchFamily="18" charset="0"/>
                <a:cs typeface="Times New Roman" panose="02020603050405020304" pitchFamily="18" charset="0"/>
              </a:rPr>
              <a:t>cách xa </a:t>
            </a:r>
            <a:r>
              <a:rPr lang="en-US" sz="2800" dirty="0">
                <a:latin typeface="Times New Roman" panose="02020603050405020304" pitchFamily="18" charset="0"/>
                <a:cs typeface="Times New Roman" panose="02020603050405020304" pitchFamily="18" charset="0"/>
              </a:rPr>
              <a:t>nhau.</a:t>
            </a:r>
          </a:p>
          <a:p>
            <a:r>
              <a:rPr lang="en-US" sz="2800" dirty="0">
                <a:latin typeface="Times New Roman" panose="02020603050405020304" pitchFamily="18" charset="0"/>
                <a:cs typeface="Times New Roman" panose="02020603050405020304" pitchFamily="18" charset="0"/>
              </a:rPr>
              <a:t>- Một số cơ cấu truyền chuyển động: </a:t>
            </a:r>
            <a:r>
              <a:rPr lang="en-US" sz="2800" dirty="0">
                <a:solidFill>
                  <a:srgbClr val="FF0000"/>
                </a:solidFill>
                <a:latin typeface="Times New Roman" panose="02020603050405020304" pitchFamily="18" charset="0"/>
                <a:cs typeface="Times New Roman" panose="02020603050405020304" pitchFamily="18" charset="0"/>
              </a:rPr>
              <a:t>truyền động ma sát và truyền động ăn khớp</a:t>
            </a:r>
          </a:p>
        </p:txBody>
      </p:sp>
      <p:sp>
        <p:nvSpPr>
          <p:cNvPr id="6" name="Rectangle 5"/>
          <p:cNvSpPr/>
          <p:nvPr/>
        </p:nvSpPr>
        <p:spPr>
          <a:xfrm>
            <a:off x="1334319" y="56715"/>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3171" y="407120"/>
            <a:ext cx="4818005" cy="3108543"/>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1</a:t>
            </a:r>
            <a:r>
              <a:rPr lang="en-US" sz="2800" b="1" dirty="0" smtClean="0">
                <a:latin typeface="Times New Roman" panose="02020603050405020304" pitchFamily="18" charset="0"/>
                <a:cs typeface="Times New Roman" panose="02020603050405020304" pitchFamily="18" charset="0"/>
              </a:rPr>
              <a:t>. Quan </a:t>
            </a:r>
            <a:r>
              <a:rPr lang="en-US" sz="2800" b="1" dirty="0">
                <a:latin typeface="Times New Roman" panose="02020603050405020304" pitchFamily="18" charset="0"/>
                <a:cs typeface="Times New Roman" panose="02020603050405020304" pitchFamily="18" charset="0"/>
              </a:rPr>
              <a:t>sát Hình 7.2 và so sánh chiều quay của bánh dẫn và bánh bị dẫn trong hai trường hợp truyền động dây đai thẳng và truyền động dây đai chéo.</a:t>
            </a:r>
          </a:p>
          <a:p>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4831" y="324353"/>
            <a:ext cx="6396516" cy="6188414"/>
          </a:xfrm>
          <a:prstGeom prst="rect">
            <a:avLst/>
          </a:prstGeom>
        </p:spPr>
      </p:pic>
      <p:sp>
        <p:nvSpPr>
          <p:cNvPr id="5" name="Rectangle 4"/>
          <p:cNvSpPr/>
          <p:nvPr/>
        </p:nvSpPr>
        <p:spPr>
          <a:xfrm>
            <a:off x="7153170" y="3693011"/>
            <a:ext cx="4818005" cy="1384995"/>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2. Trình bày cấu tạo và nguyên lý hoạt động của truyền động đai</a:t>
            </a:r>
          </a:p>
        </p:txBody>
      </p:sp>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9364" y="0"/>
            <a:ext cx="7501812" cy="2246769"/>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0897" y="123075"/>
            <a:ext cx="4278467" cy="2530814"/>
          </a:xfrm>
          <a:prstGeom prst="rect">
            <a:avLst/>
          </a:prstGeom>
        </p:spPr>
      </p:pic>
      <p:sp>
        <p:nvSpPr>
          <p:cNvPr id="5" name="Rectangle 4"/>
          <p:cNvSpPr/>
          <p:nvPr/>
        </p:nvSpPr>
        <p:spPr>
          <a:xfrm>
            <a:off x="4469364" y="1699782"/>
            <a:ext cx="7501812" cy="954107"/>
          </a:xfrm>
          <a:prstGeom prst="rect">
            <a:avLst/>
          </a:prstGeom>
          <a:solidFill>
            <a:schemeClr val="bg2"/>
          </a:solidFill>
        </p:spPr>
        <p:txBody>
          <a:bodyPr wrap="square">
            <a:spAutoFit/>
          </a:bodyPr>
          <a:lstStyle/>
          <a:p>
            <a:r>
              <a:rPr lang="en-US" sz="2800" b="1" dirty="0">
                <a:latin typeface="Times New Roman" panose="02020603050405020304" pitchFamily="18" charset="0"/>
                <a:cs typeface="Times New Roman" panose="02020603050405020304" pitchFamily="18" charset="0"/>
              </a:rPr>
              <a:t>2. Trình bày cấu tạo và nguyên lý hoạt động của truyền động đai</a:t>
            </a:r>
          </a:p>
        </p:txBody>
      </p:sp>
      <p:sp>
        <p:nvSpPr>
          <p:cNvPr id="4" name="Rectangle 3"/>
          <p:cNvSpPr/>
          <p:nvPr/>
        </p:nvSpPr>
        <p:spPr>
          <a:xfrm>
            <a:off x="190897" y="2649679"/>
            <a:ext cx="11780279" cy="2862322"/>
          </a:xfrm>
          <a:prstGeom prst="rect">
            <a:avLst/>
          </a:prstGeom>
          <a:solidFill>
            <a:schemeClr val="bg2"/>
          </a:solidFill>
        </p:spPr>
        <p:txBody>
          <a:bodyPr wrap="square">
            <a:spAutoFit/>
          </a:bodyPr>
          <a:lstStyle/>
          <a:p>
            <a:r>
              <a:rPr lang="en-US" sz="2000" b="1" u="sng" dirty="0" smtClean="0">
                <a:solidFill>
                  <a:srgbClr val="FF0000"/>
                </a:solidFill>
                <a:latin typeface="Times New Roman" panose="02020603050405020304" pitchFamily="18" charset="0"/>
                <a:cs typeface="Times New Roman" panose="02020603050405020304" pitchFamily="18" charset="0"/>
              </a:rPr>
              <a:t>C</a:t>
            </a:r>
            <a:r>
              <a:rPr lang="vi-VN" sz="2000" b="1" u="sng" dirty="0" smtClean="0">
                <a:solidFill>
                  <a:srgbClr val="FF0000"/>
                </a:solidFill>
                <a:latin typeface="Times New Roman" panose="02020603050405020304" pitchFamily="18" charset="0"/>
                <a:cs typeface="Times New Roman" panose="02020603050405020304" pitchFamily="18" charset="0"/>
              </a:rPr>
              <a:t>1</a:t>
            </a:r>
            <a:r>
              <a:rPr lang="vi-VN" sz="2000" b="1" u="sng" dirty="0">
                <a:solidFill>
                  <a:srgbClr val="FF0000"/>
                </a:solidFill>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Chiều </a:t>
            </a:r>
            <a:r>
              <a:rPr lang="vi-VN" sz="2000" dirty="0">
                <a:solidFill>
                  <a:srgbClr val="FF0000"/>
                </a:solidFill>
                <a:latin typeface="Times New Roman" panose="02020603050405020304" pitchFamily="18" charset="0"/>
                <a:cs typeface="Times New Roman" panose="02020603050405020304" pitchFamily="18" charset="0"/>
              </a:rPr>
              <a:t>quay của bánh dẫn và bánh bị dẫn trong trường hợp truyền động </a:t>
            </a:r>
            <a:r>
              <a:rPr lang="vi-VN" sz="2000" b="1" dirty="0">
                <a:solidFill>
                  <a:srgbClr val="FF0000"/>
                </a:solidFill>
                <a:latin typeface="Times New Roman" panose="02020603050405020304" pitchFamily="18" charset="0"/>
                <a:cs typeface="Times New Roman" panose="02020603050405020304" pitchFamily="18" charset="0"/>
              </a:rPr>
              <a:t>dây đai </a:t>
            </a:r>
            <a:r>
              <a:rPr lang="vi-VN" sz="2000" b="1" dirty="0" smtClean="0">
                <a:solidFill>
                  <a:srgbClr val="FF0000"/>
                </a:solidFill>
                <a:latin typeface="Times New Roman" panose="02020603050405020304" pitchFamily="18" charset="0"/>
                <a:cs typeface="Times New Roman" panose="02020603050405020304" pitchFamily="18" charset="0"/>
              </a:rPr>
              <a:t>thẳng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dirty="0" smtClean="0">
                <a:solidFill>
                  <a:srgbClr val="FF0000"/>
                </a:solidFill>
                <a:latin typeface="Times New Roman" panose="02020603050405020304" pitchFamily="18" charset="0"/>
                <a:cs typeface="Times New Roman" panose="02020603050405020304" pitchFamily="18" charset="0"/>
              </a:rPr>
              <a:t>là</a:t>
            </a:r>
            <a:r>
              <a:rPr lang="vi-VN" sz="2000" b="1" dirty="0" smtClean="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cùng chiều </a:t>
            </a:r>
            <a:r>
              <a:rPr lang="vi-VN" sz="2000" dirty="0">
                <a:solidFill>
                  <a:srgbClr val="FF0000"/>
                </a:solidFill>
                <a:latin typeface="Times New Roman" panose="02020603050405020304" pitchFamily="18" charset="0"/>
                <a:cs typeface="Times New Roman" panose="02020603050405020304" pitchFamily="18" charset="0"/>
              </a:rPr>
              <a:t>nhau.</a:t>
            </a:r>
          </a:p>
          <a:p>
            <a:r>
              <a:rPr lang="vi-VN" sz="2000" dirty="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a:t>
            </a:r>
            <a:r>
              <a:rPr lang="vi-VN" sz="2000" b="1" dirty="0">
                <a:solidFill>
                  <a:srgbClr val="FF0000"/>
                </a:solidFill>
                <a:latin typeface="Times New Roman" panose="02020603050405020304" pitchFamily="18" charset="0"/>
                <a:cs typeface="Times New Roman" panose="02020603050405020304" pitchFamily="18" charset="0"/>
              </a:rPr>
              <a:t>dây đai chéo </a:t>
            </a:r>
            <a:r>
              <a:rPr lang="vi-VN" sz="2000" dirty="0">
                <a:solidFill>
                  <a:srgbClr val="FF0000"/>
                </a:solidFill>
                <a:latin typeface="Times New Roman" panose="02020603050405020304" pitchFamily="18" charset="0"/>
                <a:cs typeface="Times New Roman" panose="02020603050405020304" pitchFamily="18" charset="0"/>
              </a:rPr>
              <a:t>là </a:t>
            </a:r>
            <a:r>
              <a:rPr lang="vi-VN" sz="2000" b="1" dirty="0">
                <a:solidFill>
                  <a:srgbClr val="FF0000"/>
                </a:solidFill>
                <a:latin typeface="Times New Roman" panose="02020603050405020304" pitchFamily="18" charset="0"/>
                <a:cs typeface="Times New Roman" panose="02020603050405020304" pitchFamily="18" charset="0"/>
              </a:rPr>
              <a:t>ngược chiều </a:t>
            </a:r>
            <a:r>
              <a:rPr lang="vi-VN" sz="2000" dirty="0">
                <a:solidFill>
                  <a:srgbClr val="FF0000"/>
                </a:solidFill>
                <a:latin typeface="Times New Roman" panose="02020603050405020304" pitchFamily="18" charset="0"/>
                <a:cs typeface="Times New Roman" panose="02020603050405020304" pitchFamily="18" charset="0"/>
              </a:rPr>
              <a:t>nhau</a:t>
            </a:r>
          </a:p>
          <a:p>
            <a:r>
              <a:rPr lang="en-US" sz="2000" b="1" u="sng" dirty="0" smtClean="0">
                <a:solidFill>
                  <a:srgbClr val="FF0000"/>
                </a:solidFill>
                <a:latin typeface="Times New Roman" panose="02020603050405020304" pitchFamily="18" charset="0"/>
                <a:cs typeface="Times New Roman" panose="02020603050405020304" pitchFamily="18" charset="0"/>
              </a:rPr>
              <a:t>C</a:t>
            </a:r>
            <a:r>
              <a:rPr lang="vi-VN" sz="2000" b="1" u="sng" dirty="0" smtClean="0">
                <a:solidFill>
                  <a:srgbClr val="FF0000"/>
                </a:solidFill>
                <a:latin typeface="Times New Roman" panose="02020603050405020304" pitchFamily="18" charset="0"/>
                <a:cs typeface="Times New Roman" panose="02020603050405020304" pitchFamily="18" charset="0"/>
              </a:rPr>
              <a:t>2</a:t>
            </a:r>
            <a:r>
              <a:rPr lang="vi-VN" sz="2000" b="1" u="sng" dirty="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Cấu tao và nguyên lý hoạt động của truyền động đai</a:t>
            </a:r>
          </a:p>
          <a:p>
            <a:r>
              <a:rPr lang="en-US" sz="2000" dirty="0" smtClean="0">
                <a:solidFill>
                  <a:srgbClr val="FF0000"/>
                </a:solidFill>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a</a:t>
            </a:r>
            <a:r>
              <a:rPr lang="vi-VN" sz="2000" dirty="0">
                <a:solidFill>
                  <a:srgbClr val="FF0000"/>
                </a:solidFill>
                <a:latin typeface="Times New Roman" panose="02020603050405020304" pitchFamily="18" charset="0"/>
                <a:cs typeface="Times New Roman" panose="02020603050405020304" pitchFamily="18" charset="0"/>
              </a:rPr>
              <a:t>. Cấu tạo truyền động đai</a:t>
            </a:r>
          </a:p>
          <a:p>
            <a:r>
              <a:rPr lang="vi-VN" sz="2000" dirty="0">
                <a:solidFill>
                  <a:srgbClr val="FF0000"/>
                </a:solidFill>
                <a:latin typeface="Times New Roman" panose="02020603050405020304" pitchFamily="18" charset="0"/>
                <a:cs typeface="Times New Roman" panose="02020603050405020304" pitchFamily="18" charset="0"/>
              </a:rPr>
              <a:t>- Gồm bánh đai dẫn, bánh đai bị dẫn, dây đai.</a:t>
            </a:r>
          </a:p>
          <a:p>
            <a:r>
              <a:rPr lang="en-US" sz="2000" dirty="0" smtClean="0">
                <a:solidFill>
                  <a:srgbClr val="FF0000"/>
                </a:solidFill>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b</a:t>
            </a:r>
            <a:r>
              <a:rPr lang="vi-VN" sz="2000" dirty="0">
                <a:solidFill>
                  <a:srgbClr val="FF0000"/>
                </a:solidFill>
                <a:latin typeface="Times New Roman" panose="02020603050405020304" pitchFamily="18" charset="0"/>
                <a:cs typeface="Times New Roman" panose="02020603050405020304" pitchFamily="18" charset="0"/>
              </a:rPr>
              <a:t>. Nguyên lý làm việc</a:t>
            </a:r>
          </a:p>
          <a:p>
            <a:r>
              <a:rPr lang="vi-VN" sz="2000" dirty="0">
                <a:solidFill>
                  <a:srgbClr val="FF0000"/>
                </a:solidFill>
                <a:latin typeface="Times New Roman" panose="02020603050405020304" pitchFamily="18" charset="0"/>
                <a:cs typeface="Times New Roman" panose="02020603050405020304" pitchFamily="18" charset="0"/>
              </a:rPr>
              <a:t>- Bánh dẫn 1(có đường kính D1) quay với tốc độ n1(vòng/phút) nhờ lực ma sát giữa dây đai </a:t>
            </a:r>
            <a:r>
              <a:rPr lang="vi-VN" sz="2000" dirty="0" smtClean="0">
                <a:solidFill>
                  <a:srgbClr val="FF0000"/>
                </a:solidFill>
                <a:latin typeface="Times New Roman" panose="02020603050405020304" pitchFamily="18" charset="0"/>
                <a:cs typeface="Times New Roman" panose="02020603050405020304" pitchFamily="18" charset="0"/>
              </a:rPr>
              <a:t>và</a:t>
            </a:r>
            <a:r>
              <a:rPr lang="en-US" sz="2000" dirty="0" smtClean="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hai bánh </a:t>
            </a:r>
            <a:r>
              <a:rPr lang="vi-VN" sz="2000" dirty="0" smtClean="0">
                <a:solidFill>
                  <a:srgbClr val="FF0000"/>
                </a:solidFill>
                <a:latin typeface="Times New Roman" panose="02020603050405020304" pitchFamily="18" charset="0"/>
                <a:cs typeface="Times New Roman" panose="02020603050405020304" pitchFamily="18" charset="0"/>
              </a:rPr>
              <a:t>đai </a:t>
            </a:r>
            <a:r>
              <a:rPr lang="vi-VN" sz="2000" dirty="0">
                <a:solidFill>
                  <a:srgbClr val="FF0000"/>
                </a:solidFill>
                <a:latin typeface="Times New Roman" panose="02020603050405020304" pitchFamily="18" charset="0"/>
                <a:cs typeface="Times New Roman" panose="02020603050405020304" pitchFamily="18" charset="0"/>
              </a:rPr>
              <a:t>làm bánh bị dẫn </a:t>
            </a:r>
            <a:r>
              <a:rPr lang="vi-VN" sz="2000" dirty="0" smtClean="0">
                <a:solidFill>
                  <a:srgbClr val="FF0000"/>
                </a:solidFill>
                <a:latin typeface="Times New Roman" panose="02020603050405020304" pitchFamily="18" charset="0"/>
                <a:cs typeface="Times New Roman" panose="02020603050405020304" pitchFamily="18" charset="0"/>
              </a:rPr>
              <a:t>2</a:t>
            </a:r>
            <a:r>
              <a:rPr lang="en-US" sz="2000" dirty="0" smtClean="0">
                <a:solidFill>
                  <a:srgbClr val="FF0000"/>
                </a:solidFill>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a:t>
            </a:r>
            <a:r>
              <a:rPr lang="vi-VN" sz="2000" dirty="0">
                <a:solidFill>
                  <a:srgbClr val="FF0000"/>
                </a:solidFill>
                <a:latin typeface="Times New Roman" panose="02020603050405020304" pitchFamily="18" charset="0"/>
                <a:cs typeface="Times New Roman" panose="02020603050405020304" pitchFamily="18" charset="0"/>
              </a:rPr>
              <a:t>có đường kính D2) quay với tốc độ </a:t>
            </a:r>
            <a:r>
              <a:rPr lang="vi-VN" sz="2000" dirty="0" smtClean="0">
                <a:solidFill>
                  <a:srgbClr val="FF0000"/>
                </a:solidFill>
                <a:latin typeface="Times New Roman" panose="02020603050405020304" pitchFamily="18" charset="0"/>
                <a:cs typeface="Times New Roman" panose="02020603050405020304" pitchFamily="18" charset="0"/>
              </a:rPr>
              <a:t>n2</a:t>
            </a:r>
            <a:r>
              <a:rPr lang="en-US" sz="2000" dirty="0" smtClean="0">
                <a:solidFill>
                  <a:srgbClr val="FF0000"/>
                </a:solidFill>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a:t>
            </a:r>
            <a:r>
              <a:rPr lang="vi-VN" sz="2000" dirty="0">
                <a:solidFill>
                  <a:srgbClr val="FF0000"/>
                </a:solidFill>
                <a:latin typeface="Times New Roman" panose="02020603050405020304" pitchFamily="18" charset="0"/>
                <a:cs typeface="Times New Roman" panose="02020603050405020304" pitchFamily="18" charset="0"/>
              </a:rPr>
              <a:t>vòng/phút)</a:t>
            </a:r>
          </a:p>
          <a:p>
            <a:r>
              <a:rPr lang="vi-VN" sz="2000" dirty="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8" name="Picture 7"/>
          <p:cNvPicPr>
            <a:picLocks noChangeAspect="1"/>
          </p:cNvPicPr>
          <p:nvPr/>
        </p:nvPicPr>
        <p:blipFill>
          <a:blip r:embed="rId3"/>
          <a:stretch>
            <a:fillRect/>
          </a:stretch>
        </p:blipFill>
        <p:spPr>
          <a:xfrm>
            <a:off x="770860" y="5660314"/>
            <a:ext cx="5004298" cy="1071930"/>
          </a:xfrm>
          <a:prstGeom prst="rect">
            <a:avLst/>
          </a:prstGeom>
          <a:solidFill>
            <a:schemeClr val="bg2"/>
          </a:solidFill>
        </p:spPr>
      </p:pic>
      <p:sp>
        <p:nvSpPr>
          <p:cNvPr id="9" name="Rectangle 8"/>
          <p:cNvSpPr/>
          <p:nvPr/>
        </p:nvSpPr>
        <p:spPr>
          <a:xfrm>
            <a:off x="6061788" y="5534560"/>
            <a:ext cx="5909388" cy="1323439"/>
          </a:xfrm>
          <a:prstGeom prst="rect">
            <a:avLst/>
          </a:prstGeom>
          <a:solidFill>
            <a:schemeClr val="bg2"/>
          </a:solidFill>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000" dirty="0">
                <a:solidFill>
                  <a:srgbClr val="FF0000"/>
                </a:solidFill>
                <a:latin typeface="Times New Roman" panose="02020603050405020304" pitchFamily="18" charset="0"/>
                <a:cs typeface="Times New Roman" panose="02020603050405020304" pitchFamily="18" charset="0"/>
              </a:rPr>
              <a:t> + i &lt; 1 bánh bị dẫn quay nhanh hơn bánh dẫn</a:t>
            </a:r>
          </a:p>
          <a:p>
            <a:r>
              <a:rPr lang="vi-VN" sz="2000" dirty="0">
                <a:solidFill>
                  <a:srgbClr val="FF0000"/>
                </a:solidFill>
                <a:latin typeface="Times New Roman" panose="02020603050405020304" pitchFamily="18" charset="0"/>
                <a:cs typeface="Times New Roman" panose="02020603050405020304" pitchFamily="18" charset="0"/>
              </a:rPr>
              <a:t> + i &gt; 1 </a:t>
            </a:r>
            <a:r>
              <a:rPr lang="vi-VN" sz="2000" dirty="0" smtClean="0">
                <a:solidFill>
                  <a:srgbClr val="FF0000"/>
                </a:solidFill>
                <a:latin typeface="Times New Roman" panose="02020603050405020304" pitchFamily="18" charset="0"/>
                <a:cs typeface="Times New Roman" panose="02020603050405020304" pitchFamily="18" charset="0"/>
              </a:rPr>
              <a:t>bánh </a:t>
            </a:r>
            <a:r>
              <a:rPr lang="vi-VN" sz="2000" dirty="0">
                <a:solidFill>
                  <a:srgbClr val="FF0000"/>
                </a:solidFill>
                <a:latin typeface="Times New Roman" panose="02020603050405020304" pitchFamily="18" charset="0"/>
                <a:cs typeface="Times New Roman" panose="02020603050405020304" pitchFamily="18" charset="0"/>
              </a:rPr>
              <a:t>dẫn quay nhanh </a:t>
            </a:r>
            <a:r>
              <a:rPr lang="en-US" sz="2000" dirty="0" smtClean="0">
                <a:solidFill>
                  <a:srgbClr val="FF0000"/>
                </a:solidFill>
                <a:latin typeface="Times New Roman" panose="02020603050405020304" pitchFamily="18" charset="0"/>
                <a:cs typeface="Times New Roman" panose="02020603050405020304" pitchFamily="18" charset="0"/>
              </a:rPr>
              <a:t>h</a:t>
            </a:r>
            <a:r>
              <a:rPr lang="vi-VN" sz="2000" dirty="0" smtClean="0">
                <a:solidFill>
                  <a:srgbClr val="FF0000"/>
                </a:solidFill>
                <a:latin typeface="Times New Roman" panose="02020603050405020304" pitchFamily="18" charset="0"/>
                <a:cs typeface="Times New Roman" panose="02020603050405020304" pitchFamily="18" charset="0"/>
              </a:rPr>
              <a:t>ơn </a:t>
            </a:r>
            <a:r>
              <a:rPr lang="vi-VN" sz="2000" dirty="0">
                <a:solidFill>
                  <a:srgbClr val="FF0000"/>
                </a:solidFill>
                <a:latin typeface="Times New Roman" panose="02020603050405020304" pitchFamily="18" charset="0"/>
                <a:cs typeface="Times New Roman" panose="02020603050405020304" pitchFamily="18" charset="0"/>
              </a:rPr>
              <a:t>bánh bị dẫn</a:t>
            </a:r>
          </a:p>
        </p:txBody>
      </p:sp>
    </p:spTree>
    <p:extLst>
      <p:ext uri="{BB962C8B-B14F-4D97-AF65-F5344CB8AC3E}">
        <p14:creationId xmlns:p14="http://schemas.microsoft.com/office/powerpoint/2010/main" val="22753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02152" y="483341"/>
            <a:ext cx="11582400" cy="3416320"/>
          </a:xfrm>
          <a:prstGeom prst="rect">
            <a:avLst/>
          </a:prstGeom>
          <a:solidFill>
            <a:schemeClr val="bg2"/>
          </a:solidFill>
        </p:spPr>
        <p:txBody>
          <a:bodyPr wrap="square">
            <a:spAutoFit/>
          </a:bodyPr>
          <a:lstStyle/>
          <a:p>
            <a:r>
              <a:rPr lang="en-US" sz="2400" b="1" dirty="0" smtClean="0">
                <a:latin typeface="Times New Roman" panose="02020603050405020304" pitchFamily="18" charset="0"/>
                <a:cs typeface="Times New Roman" panose="02020603050405020304" pitchFamily="18" charset="0"/>
              </a:rPr>
              <a:t>    1</a:t>
            </a:r>
            <a:r>
              <a:rPr lang="en-US" sz="2400" b="1" dirty="0">
                <a:latin typeface="Times New Roman" panose="02020603050405020304" pitchFamily="18" charset="0"/>
                <a:cs typeface="Times New Roman" panose="02020603050405020304" pitchFamily="18" charset="0"/>
              </a:rPr>
              <a:t>. Truyền động ma </a:t>
            </a:r>
            <a:r>
              <a:rPr lang="en-US" sz="2400" b="1" dirty="0" smtClean="0">
                <a:latin typeface="Times New Roman" panose="02020603050405020304" pitchFamily="18" charset="0"/>
                <a:cs typeface="Times New Roman" panose="02020603050405020304" pitchFamily="18" charset="0"/>
              </a:rPr>
              <a:t>sát:</a:t>
            </a:r>
            <a:endParaRPr lang="en-US" sz="2400" b="1"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Truyền </a:t>
            </a:r>
            <a:r>
              <a:rPr lang="en-US" sz="2400" dirty="0">
                <a:latin typeface="Times New Roman" panose="02020603050405020304" pitchFamily="18" charset="0"/>
                <a:cs typeface="Times New Roman" panose="02020603050405020304" pitchFamily="18" charset="0"/>
              </a:rPr>
              <a:t>động ma sát là cơ cấu truyền chuyển động từ một </a:t>
            </a:r>
            <a:r>
              <a:rPr lang="en-US" sz="2400" dirty="0" smtClean="0">
                <a:latin typeface="Times New Roman" panose="02020603050405020304" pitchFamily="18" charset="0"/>
                <a:cs typeface="Times New Roman" panose="02020603050405020304" pitchFamily="18" charset="0"/>
              </a:rPr>
              <a:t>vật (</a:t>
            </a:r>
            <a:r>
              <a:rPr lang="en-US" sz="2400" dirty="0">
                <a:latin typeface="Times New Roman" panose="02020603050405020304" pitchFamily="18" charset="0"/>
                <a:cs typeface="Times New Roman" panose="02020603050405020304" pitchFamily="18" charset="0"/>
              </a:rPr>
              <a:t>vật dẫn) tới một vật </a:t>
            </a:r>
            <a:r>
              <a:rPr lang="en-US" sz="2400" dirty="0" smtClean="0">
                <a:latin typeface="Times New Roman" panose="02020603050405020304" pitchFamily="18" charset="0"/>
                <a:cs typeface="Times New Roman" panose="02020603050405020304" pitchFamily="18" charset="0"/>
              </a:rPr>
              <a:t>khác (</a:t>
            </a:r>
            <a:r>
              <a:rPr lang="en-US" sz="2400" dirty="0">
                <a:latin typeface="Times New Roman" panose="02020603050405020304" pitchFamily="18" charset="0"/>
                <a:cs typeface="Times New Roman" panose="02020603050405020304" pitchFamily="18" charset="0"/>
              </a:rPr>
              <a:t>vật bị dẫn) </a:t>
            </a:r>
            <a:r>
              <a:rPr lang="en-US" sz="2400" b="1" dirty="0">
                <a:latin typeface="Times New Roman" panose="02020603050405020304" pitchFamily="18" charset="0"/>
                <a:cs typeface="Times New Roman" panose="02020603050405020304" pitchFamily="18" charset="0"/>
              </a:rPr>
              <a:t>nhờ lực ma sát.</a:t>
            </a:r>
          </a:p>
          <a:p>
            <a:r>
              <a:rPr lang="en-US" sz="2400" dirty="0" smtClean="0">
                <a:latin typeface="Times New Roman" panose="02020603050405020304" pitchFamily="18" charset="0"/>
                <a:cs typeface="Times New Roman" panose="02020603050405020304" pitchFamily="18" charset="0"/>
              </a:rPr>
              <a:t>     </a:t>
            </a:r>
            <a:r>
              <a:rPr lang="en-US" sz="2400" i="1" dirty="0" smtClean="0">
                <a:solidFill>
                  <a:srgbClr val="FF0000"/>
                </a:solidFill>
                <a:latin typeface="Times New Roman" panose="02020603050405020304" pitchFamily="18" charset="0"/>
                <a:cs typeface="Times New Roman" panose="02020603050405020304" pitchFamily="18" charset="0"/>
              </a:rPr>
              <a:t>a</a:t>
            </a:r>
            <a:r>
              <a:rPr lang="en-US" sz="2400" i="1" dirty="0">
                <a:solidFill>
                  <a:srgbClr val="FF0000"/>
                </a:solidFill>
                <a:latin typeface="Times New Roman" panose="02020603050405020304" pitchFamily="18" charset="0"/>
                <a:cs typeface="Times New Roman" panose="02020603050405020304" pitchFamily="18" charset="0"/>
              </a:rPr>
              <a:t>. Cấu tạo truyền động </a:t>
            </a:r>
            <a:r>
              <a:rPr lang="en-US" sz="2400" i="1" dirty="0" smtClean="0">
                <a:solidFill>
                  <a:srgbClr val="FF0000"/>
                </a:solidFill>
                <a:latin typeface="Times New Roman" panose="02020603050405020304" pitchFamily="18" charset="0"/>
                <a:cs typeface="Times New Roman" panose="02020603050405020304" pitchFamily="18" charset="0"/>
              </a:rPr>
              <a:t>đai: (H7.2-Tr37)</a:t>
            </a:r>
            <a:endParaRPr lang="en-US" sz="2400" i="1"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Gồm bánh </a:t>
            </a:r>
            <a:r>
              <a:rPr lang="en-US" sz="2400" dirty="0" smtClean="0">
                <a:latin typeface="Times New Roman" panose="02020603050405020304" pitchFamily="18" charset="0"/>
                <a:cs typeface="Times New Roman" panose="02020603050405020304" pitchFamily="18" charset="0"/>
              </a:rPr>
              <a:t>dẫn (1), </a:t>
            </a:r>
            <a:r>
              <a:rPr lang="en-US" sz="2400" dirty="0">
                <a:latin typeface="Times New Roman" panose="02020603050405020304" pitchFamily="18" charset="0"/>
                <a:cs typeface="Times New Roman" panose="02020603050405020304" pitchFamily="18" charset="0"/>
              </a:rPr>
              <a:t>bánh </a:t>
            </a:r>
            <a:r>
              <a:rPr lang="en-US" sz="2400" dirty="0" smtClean="0">
                <a:latin typeface="Times New Roman" panose="02020603050405020304" pitchFamily="18" charset="0"/>
                <a:cs typeface="Times New Roman" panose="02020603050405020304" pitchFamily="18" charset="0"/>
              </a:rPr>
              <a:t>bị dẫn (2), </a:t>
            </a:r>
            <a:r>
              <a:rPr lang="en-US" sz="2400" dirty="0">
                <a:latin typeface="Times New Roman" panose="02020603050405020304" pitchFamily="18" charset="0"/>
                <a:cs typeface="Times New Roman" panose="02020603050405020304" pitchFamily="18" charset="0"/>
              </a:rPr>
              <a:t>dây </a:t>
            </a:r>
            <a:r>
              <a:rPr lang="en-US" sz="2400" dirty="0" smtClean="0">
                <a:latin typeface="Times New Roman" panose="02020603050405020304" pitchFamily="18" charset="0"/>
                <a:cs typeface="Times New Roman" panose="02020603050405020304" pitchFamily="18" charset="0"/>
              </a:rPr>
              <a:t>đai (3).</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i="1" dirty="0" smtClean="0">
                <a:solidFill>
                  <a:srgbClr val="FF0000"/>
                </a:solidFill>
                <a:latin typeface="Times New Roman" panose="02020603050405020304" pitchFamily="18" charset="0"/>
                <a:cs typeface="Times New Roman" panose="02020603050405020304" pitchFamily="18" charset="0"/>
              </a:rPr>
              <a:t>b</a:t>
            </a:r>
            <a:r>
              <a:rPr lang="en-US" sz="2400" i="1" dirty="0">
                <a:solidFill>
                  <a:srgbClr val="FF0000"/>
                </a:solidFill>
                <a:latin typeface="Times New Roman" panose="02020603050405020304" pitchFamily="18" charset="0"/>
                <a:cs typeface="Times New Roman" panose="02020603050405020304" pitchFamily="18" charset="0"/>
              </a:rPr>
              <a:t>. Nguyên lý làm </a:t>
            </a:r>
            <a:r>
              <a:rPr lang="en-US" sz="2400" i="1" dirty="0" smtClean="0">
                <a:solidFill>
                  <a:srgbClr val="FF0000"/>
                </a:solidFill>
                <a:latin typeface="Times New Roman" panose="02020603050405020304" pitchFamily="18" charset="0"/>
                <a:cs typeface="Times New Roman" panose="02020603050405020304" pitchFamily="18" charset="0"/>
              </a:rPr>
              <a:t>việc:</a:t>
            </a:r>
            <a:endParaRPr lang="en-US" sz="2400" i="1"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Bánh dẫn 1(có đường kính D</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quay với tốc độ </a:t>
            </a:r>
            <a:r>
              <a:rPr lang="en-US" sz="2400" dirty="0" smtClean="0">
                <a:latin typeface="Times New Roman" panose="02020603050405020304" pitchFamily="18" charset="0"/>
                <a:cs typeface="Times New Roman" panose="02020603050405020304" pitchFamily="18" charset="0"/>
              </a:rPr>
              <a:t>n</a:t>
            </a:r>
            <a:r>
              <a:rPr lang="en-US" sz="2400" baseline="-25000" dirty="0" smtClean="0">
                <a:latin typeface="Times New Roman" panose="02020603050405020304" pitchFamily="18" charset="0"/>
                <a:cs typeface="Times New Roman" panose="02020603050405020304" pitchFamily="18" charset="0"/>
              </a:rPr>
              <a:t>1 </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vòng/phút) nhờ lực ma sát giữa dây đai và hai bánh đai làm bánh bị dẫn </a:t>
            </a:r>
            <a:r>
              <a:rPr lang="en-US" sz="2400" dirty="0" smtClean="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có đường kính D</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quay với tốc độ </a:t>
            </a:r>
            <a:r>
              <a:rPr lang="en-US" sz="2400" dirty="0" smtClean="0">
                <a:latin typeface="Times New Roman" panose="02020603050405020304" pitchFamily="18" charset="0"/>
                <a:cs typeface="Times New Roman" panose="02020603050405020304" pitchFamily="18" charset="0"/>
              </a:rPr>
              <a:t>n</a:t>
            </a:r>
            <a:r>
              <a:rPr lang="en-US" sz="2400" baseline="-25000" dirty="0" smtClean="0">
                <a:latin typeface="Times New Roman" panose="02020603050405020304" pitchFamily="18" charset="0"/>
                <a:cs typeface="Times New Roman" panose="02020603050405020304" pitchFamily="18" charset="0"/>
              </a:rPr>
              <a:t>2 </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vòng/phút)</a:t>
            </a:r>
          </a:p>
          <a:p>
            <a:r>
              <a:rPr lang="en-US" sz="2400" dirty="0">
                <a:latin typeface="Times New Roman" panose="02020603050405020304" pitchFamily="18" charset="0"/>
                <a:cs typeface="Times New Roman" panose="02020603050405020304" pitchFamily="18" charset="0"/>
              </a:rPr>
              <a:t>- Tỉ số tuyền (i) của hệ thống được tính theo công </a:t>
            </a:r>
            <a:r>
              <a:rPr lang="en-US" sz="2400" dirty="0" smtClean="0">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512498" y="4278423"/>
            <a:ext cx="7045693" cy="730091"/>
          </a:xfrm>
          <a:prstGeom prst="rect">
            <a:avLst/>
          </a:prstGeom>
          <a:solidFill>
            <a:schemeClr val="bg2"/>
          </a:solidFill>
        </p:spPr>
      </p:pic>
      <p:sp>
        <p:nvSpPr>
          <p:cNvPr id="3" name="Rectangle 2"/>
          <p:cNvSpPr/>
          <p:nvPr/>
        </p:nvSpPr>
        <p:spPr>
          <a:xfrm>
            <a:off x="202152" y="5428299"/>
            <a:ext cx="11666387" cy="830997"/>
          </a:xfrm>
          <a:prstGeom prst="rect">
            <a:avLst/>
          </a:prstGeom>
          <a:solidFill>
            <a:schemeClr val="bg2"/>
          </a:solidFill>
        </p:spPr>
        <p:txBody>
          <a:bodyPr wrap="square">
            <a:spAutoFit/>
          </a:bodyPr>
          <a:lstStyle/>
          <a:p>
            <a:r>
              <a:rPr lang="en-US" sz="2400" i="1" dirty="0" smtClean="0">
                <a:solidFill>
                  <a:srgbClr val="FF0000"/>
                </a:solidFill>
                <a:latin typeface="Times New Roman" panose="02020603050405020304" pitchFamily="18" charset="0"/>
                <a:cs typeface="Times New Roman" panose="02020603050405020304" pitchFamily="18" charset="0"/>
              </a:rPr>
              <a:t>    c</a:t>
            </a:r>
            <a:r>
              <a:rPr lang="en-US" sz="2400" i="1" dirty="0">
                <a:solidFill>
                  <a:srgbClr val="FF0000"/>
                </a:solidFill>
                <a:latin typeface="Times New Roman" panose="02020603050405020304" pitchFamily="18" charset="0"/>
                <a:cs typeface="Times New Roman" panose="02020603050405020304" pitchFamily="18" charset="0"/>
              </a:rPr>
              <a:t>. Ứng </a:t>
            </a:r>
            <a:r>
              <a:rPr lang="en-US" sz="2400" i="1" dirty="0" smtClean="0">
                <a:solidFill>
                  <a:srgbClr val="FF0000"/>
                </a:solidFill>
                <a:latin typeface="Times New Roman" panose="02020603050405020304" pitchFamily="18" charset="0"/>
                <a:cs typeface="Times New Roman" panose="02020603050405020304" pitchFamily="18" charset="0"/>
              </a:rPr>
              <a:t>dụng:</a:t>
            </a:r>
            <a:endParaRPr lang="en-US" sz="2400" i="1" dirty="0">
              <a:solidFill>
                <a:srgbClr val="FF0000"/>
              </a:solidFill>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Máy khâu, máy khoan, máy tiện, ô tô, máy kéo...</a:t>
            </a:r>
            <a:endParaRPr lang="vi-VN"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222408" y="-39879"/>
            <a:ext cx="10038975" cy="523220"/>
          </a:xfrm>
          <a:prstGeom prst="rect">
            <a:avLst/>
          </a:prstGeom>
          <a:solidFill>
            <a:srgbClr val="FFFF00"/>
          </a:solidFill>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Tiết </a:t>
            </a:r>
            <a:r>
              <a:rPr lang="en-US" sz="2800" b="1" dirty="0" smtClean="0">
                <a:solidFill>
                  <a:srgbClr val="FF0000"/>
                </a:solidFill>
                <a:latin typeface="Times New Roman" panose="02020603050405020304" pitchFamily="18" charset="0"/>
                <a:cs typeface="Times New Roman" panose="02020603050405020304" pitchFamily="18" charset="0"/>
              </a:rPr>
              <a:t>17,18: </a:t>
            </a:r>
            <a:r>
              <a:rPr lang="en-US" sz="2800" b="1" dirty="0" smtClean="0">
                <a:solidFill>
                  <a:srgbClr val="FF0000"/>
                </a:solidFill>
                <a:latin typeface="Times New Roman" panose="02020603050405020304" pitchFamily="18" charset="0"/>
                <a:cs typeface="Times New Roman" panose="02020603050405020304" pitchFamily="18" charset="0"/>
              </a:rPr>
              <a:t>BÀI </a:t>
            </a:r>
            <a:r>
              <a:rPr lang="en-US" sz="2800" b="1" dirty="0">
                <a:solidFill>
                  <a:srgbClr val="FF0000"/>
                </a:solidFill>
                <a:latin typeface="Times New Roman" panose="02020603050405020304" pitchFamily="18" charset="0"/>
                <a:cs typeface="Times New Roman" panose="02020603050405020304" pitchFamily="18" charset="0"/>
              </a:rPr>
              <a:t>7</a:t>
            </a:r>
            <a:r>
              <a:rPr lang="en-US" sz="2800" b="1" dirty="0"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875164" y="3858639"/>
            <a:ext cx="5909388" cy="1569660"/>
          </a:xfrm>
          <a:prstGeom prst="rect">
            <a:avLst/>
          </a:prstGeom>
          <a:solidFill>
            <a:schemeClr val="bg2"/>
          </a:solidFill>
        </p:spPr>
        <p:txBody>
          <a:bodyPr wrap="square">
            <a:spAutoFit/>
          </a:bodyPr>
          <a:lstStyle/>
          <a:p>
            <a:r>
              <a:rPr lang="vi-VN" sz="2400" dirty="0">
                <a:latin typeface="Times New Roman" panose="02020603050405020304" pitchFamily="18" charset="0"/>
                <a:cs typeface="Times New Roman" panose="02020603050405020304" pitchFamily="18" charset="0"/>
              </a:rPr>
              <a:t>+ Khi i = 1 tốc độ quay của bánh bị dẫn và bánh dẫn bẳng nhau</a:t>
            </a:r>
          </a:p>
          <a:p>
            <a:r>
              <a:rPr lang="vi-VN" sz="2400" dirty="0">
                <a:latin typeface="Times New Roman" panose="02020603050405020304" pitchFamily="18" charset="0"/>
                <a:cs typeface="Times New Roman" panose="02020603050405020304" pitchFamily="18" charset="0"/>
              </a:rPr>
              <a:t> + i &lt; 1 bánh bị dẫn quay nhanh hơn bánh dẫn</a:t>
            </a:r>
          </a:p>
          <a:p>
            <a:r>
              <a:rPr lang="vi-VN" sz="2400" dirty="0">
                <a:latin typeface="Times New Roman" panose="02020603050405020304" pitchFamily="18" charset="0"/>
                <a:cs typeface="Times New Roman" panose="02020603050405020304" pitchFamily="18" charset="0"/>
              </a:rPr>
              <a:t> + i &gt; 1 </a:t>
            </a:r>
            <a:r>
              <a:rPr lang="vi-VN" sz="2400" dirty="0" smtClean="0">
                <a:latin typeface="Times New Roman" panose="02020603050405020304" pitchFamily="18" charset="0"/>
                <a:cs typeface="Times New Roman" panose="02020603050405020304" pitchFamily="18" charset="0"/>
              </a:rPr>
              <a:t>bánh </a:t>
            </a:r>
            <a:r>
              <a:rPr lang="vi-VN" sz="2400" dirty="0">
                <a:latin typeface="Times New Roman" panose="02020603050405020304" pitchFamily="18" charset="0"/>
                <a:cs typeface="Times New Roman" panose="02020603050405020304" pitchFamily="18" charset="0"/>
              </a:rPr>
              <a:t>dẫn quay nhanh </a:t>
            </a:r>
            <a:r>
              <a:rPr lang="en-US" sz="2400" dirty="0" smtClean="0">
                <a:latin typeface="Times New Roman" panose="02020603050405020304" pitchFamily="18" charset="0"/>
                <a:cs typeface="Times New Roman" panose="02020603050405020304" pitchFamily="18" charset="0"/>
              </a:rPr>
              <a:t>h</a:t>
            </a:r>
            <a:r>
              <a:rPr lang="vi-VN" sz="2400" dirty="0" smtClean="0">
                <a:latin typeface="Times New Roman" panose="02020603050405020304" pitchFamily="18" charset="0"/>
                <a:cs typeface="Times New Roman" panose="02020603050405020304" pitchFamily="18" charset="0"/>
              </a:rPr>
              <a:t>ơn </a:t>
            </a:r>
            <a:r>
              <a:rPr lang="vi-VN" sz="2400" dirty="0">
                <a:latin typeface="Times New Roman" panose="02020603050405020304" pitchFamily="18" charset="0"/>
                <a:cs typeface="Times New Roman" panose="02020603050405020304" pitchFamily="18" charset="0"/>
              </a:rPr>
              <a:t>bánh bị dẫn</a:t>
            </a:r>
          </a:p>
        </p:txBody>
      </p:sp>
    </p:spTree>
    <p:extLst>
      <p:ext uri="{BB962C8B-B14F-4D97-AF65-F5344CB8AC3E}">
        <p14:creationId xmlns:p14="http://schemas.microsoft.com/office/powerpoint/2010/main" val="3148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1077</TotalTime>
  <Words>2879</Words>
  <Application>Microsoft Office PowerPoint</Application>
  <PresentationFormat>Widescreen</PresentationFormat>
  <Paragraphs>197</Paragraphs>
  <Slides>37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Arial</vt:lpstr>
      <vt:lpstr>Calibri</vt:lpstr>
      <vt:lpstr>Calibri Light</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TÌM Ô CHỮ</vt:lpstr>
      <vt:lpstr>ĐÁP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106</cp:revision>
  <dcterms:created xsi:type="dcterms:W3CDTF">2023-06-21T22:05:51Z</dcterms:created>
  <dcterms:modified xsi:type="dcterms:W3CDTF">2024-12-28T00:59:16Z</dcterms:modified>
</cp:coreProperties>
</file>