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581" r:id="rId4"/>
    <p:sldMasterId id="2147484289" r:id="rId5"/>
    <p:sldMasterId id="2147484270" r:id="rId6"/>
    <p:sldMasterId id="2147484273" r:id="rId7"/>
    <p:sldMasterId id="2147484547" r:id="rId8"/>
    <p:sldMasterId id="2147484555" r:id="rId9"/>
    <p:sldMasterId id="2147484557" r:id="rId10"/>
    <p:sldMasterId id="2147484559" r:id="rId11"/>
    <p:sldMasterId id="2147484561" r:id="rId12"/>
  </p:sldMasterIdLst>
  <p:notesMasterIdLst>
    <p:notesMasterId r:id="rId44"/>
  </p:notesMasterIdLst>
  <p:handoutMasterIdLst>
    <p:handoutMasterId r:id="rId45"/>
  </p:handoutMasterIdLst>
  <p:sldIdLst>
    <p:sldId id="359" r:id="rId13"/>
    <p:sldId id="3266" r:id="rId14"/>
    <p:sldId id="286" r:id="rId15"/>
    <p:sldId id="559" r:id="rId16"/>
    <p:sldId id="3493" r:id="rId17"/>
    <p:sldId id="3241" r:id="rId18"/>
    <p:sldId id="3540" r:id="rId19"/>
    <p:sldId id="3562" r:id="rId20"/>
    <p:sldId id="3581" r:id="rId21"/>
    <p:sldId id="3582" r:id="rId22"/>
    <p:sldId id="3578" r:id="rId23"/>
    <p:sldId id="3579" r:id="rId24"/>
    <p:sldId id="3242" r:id="rId25"/>
    <p:sldId id="3546" r:id="rId26"/>
    <p:sldId id="3565" r:id="rId27"/>
    <p:sldId id="3246" r:id="rId28"/>
    <p:sldId id="3488" r:id="rId29"/>
    <p:sldId id="3328" r:id="rId30"/>
    <p:sldId id="3572" r:id="rId31"/>
    <p:sldId id="3580" r:id="rId32"/>
    <p:sldId id="3469" r:id="rId33"/>
    <p:sldId id="3470" r:id="rId34"/>
    <p:sldId id="3472" r:id="rId35"/>
    <p:sldId id="3473" r:id="rId36"/>
    <p:sldId id="3574" r:id="rId37"/>
    <p:sldId id="3558" r:id="rId38"/>
    <p:sldId id="3548" r:id="rId39"/>
    <p:sldId id="3245" r:id="rId40"/>
    <p:sldId id="3559" r:id="rId41"/>
    <p:sldId id="3211" r:id="rId42"/>
    <p:sldId id="550" r:id="rId43"/>
  </p:sldIdLst>
  <p:sldSz cx="12192000" cy="6858000"/>
  <p:notesSz cx="6858000" cy="9144000"/>
  <p:custDataLst>
    <p:tags r:id="rId4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ường Võ Nhât" initials="TV" lastIdx="1" clrIdx="0">
    <p:extLst>
      <p:ext uri="{19B8F6BF-5375-455C-9EA6-DF929625EA0E}">
        <p15:presenceInfo xmlns:p15="http://schemas.microsoft.com/office/powerpoint/2012/main" xmlns="" userId="a3c0f600aba78d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7C80"/>
    <a:srgbClr val="A7D4D9"/>
    <a:srgbClr val="FFFF99"/>
    <a:srgbClr val="FFCCCC"/>
    <a:srgbClr val="FFCC66"/>
    <a:srgbClr val="FF9999"/>
    <a:srgbClr val="FF9933"/>
    <a:srgbClr val="CC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5" autoAdjust="0"/>
    <p:restoredTop sz="84715" autoAdjust="0"/>
  </p:normalViewPr>
  <p:slideViewPr>
    <p:cSldViewPr>
      <p:cViewPr varScale="1">
        <p:scale>
          <a:sx n="62" d="100"/>
          <a:sy n="62" d="100"/>
        </p:scale>
        <p:origin x="-900" y="-78"/>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xmlns=""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xmlns=""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19/08/2024</a:t>
            </a:fld>
            <a:endParaRPr lang="vi-VN"/>
          </a:p>
        </p:txBody>
      </p:sp>
      <p:sp>
        <p:nvSpPr>
          <p:cNvPr id="4" name="Slide Image Placeholder 3">
            <a:extLst>
              <a:ext uri="{FF2B5EF4-FFF2-40B4-BE49-F238E27FC236}">
                <a16:creationId xmlns:a16="http://schemas.microsoft.com/office/drawing/2014/main" xmlns=""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xmlns=""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xmlns=""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xmlns=""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extLst>
      <p:ext uri="{BB962C8B-B14F-4D97-AF65-F5344CB8AC3E}">
        <p14:creationId xmlns:p14="http://schemas.microsoft.com/office/powerpoint/2010/main" val="327078359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4557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804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832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7351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78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859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50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867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625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329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347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760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xmlns=""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08/19/2024</a:t>
            </a:fld>
            <a:endParaRPr lang="en-US"/>
          </a:p>
        </p:txBody>
      </p:sp>
      <p:sp>
        <p:nvSpPr>
          <p:cNvPr id="3" name="Footer Placeholder 2">
            <a:extLst>
              <a:ext uri="{FF2B5EF4-FFF2-40B4-BE49-F238E27FC236}">
                <a16:creationId xmlns:a16="http://schemas.microsoft.com/office/drawing/2014/main" xmlns=""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xmlns=""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975905993"/>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xmlns=""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xmlns=""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xmlns=""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296351"/>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067048"/>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xmlns=""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913397379"/>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xmlns=""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04009574"/>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xmlns=""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User/My%20Documents/132%20-%20Bong%20dien%20dien%20-%20Phi%20Nhung.mp3" TargetMode="External"/><Relationship Id="rId7"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wmf"/></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xmlns=""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grpSp>
        <p:nvGrpSpPr>
          <p:cNvPr id="3" name="Nhóm 2">
            <a:extLst>
              <a:ext uri="{FF2B5EF4-FFF2-40B4-BE49-F238E27FC236}">
                <a16:creationId xmlns:a16="http://schemas.microsoft.com/office/drawing/2014/main" xmlns="" id="{D2D03FD8-E3CD-6652-6738-4D05C5C9A816}"/>
              </a:ext>
            </a:extLst>
          </p:cNvPr>
          <p:cNvGrpSpPr/>
          <p:nvPr userDrawn="1"/>
        </p:nvGrpSpPr>
        <p:grpSpPr>
          <a:xfrm>
            <a:off x="929" y="-70771"/>
            <a:ext cx="12191071" cy="1366171"/>
            <a:chOff x="929" y="-70771"/>
            <a:chExt cx="12191071" cy="1366171"/>
          </a:xfrm>
        </p:grpSpPr>
        <p:grpSp>
          <p:nvGrpSpPr>
            <p:cNvPr id="1028" name="Group 2">
              <a:extLst>
                <a:ext uri="{FF2B5EF4-FFF2-40B4-BE49-F238E27FC236}">
                  <a16:creationId xmlns:a16="http://schemas.microsoft.com/office/drawing/2014/main" xmlns="" id="{B7B3774F-AC40-4B03-966E-D10AA6FCB055}"/>
                </a:ext>
              </a:extLst>
            </p:cNvPr>
            <p:cNvGrpSpPr>
              <a:grpSpLocks/>
            </p:cNvGrpSpPr>
            <p:nvPr userDrawn="1"/>
          </p:nvGrpSpPr>
          <p:grpSpPr bwMode="auto">
            <a:xfrm>
              <a:off x="929" y="7937"/>
              <a:ext cx="12191071" cy="1287463"/>
              <a:chOff x="0" y="0"/>
              <a:chExt cx="5760" cy="624"/>
            </a:xfrm>
          </p:grpSpPr>
          <p:grpSp>
            <p:nvGrpSpPr>
              <p:cNvPr id="1036" name="Group 3">
                <a:extLst>
                  <a:ext uri="{FF2B5EF4-FFF2-40B4-BE49-F238E27FC236}">
                    <a16:creationId xmlns:a16="http://schemas.microsoft.com/office/drawing/2014/main" xmlns="" id="{30374228-0E6C-40F7-BCD9-20FB7BBB2E5C}"/>
                  </a:ext>
                </a:extLst>
              </p:cNvPr>
              <p:cNvGrpSpPr>
                <a:grpSpLocks/>
              </p:cNvGrpSpPr>
              <p:nvPr userDrawn="1"/>
            </p:nvGrpSpPr>
            <p:grpSpPr bwMode="auto">
              <a:xfrm>
                <a:off x="0" y="0"/>
                <a:ext cx="5760" cy="624"/>
                <a:chOff x="0" y="0"/>
                <a:chExt cx="5760" cy="624"/>
              </a:xfrm>
            </p:grpSpPr>
            <p:pic>
              <p:nvPicPr>
                <p:cNvPr id="1040" name="Picture 4" descr="3">
                  <a:extLst>
                    <a:ext uri="{FF2B5EF4-FFF2-40B4-BE49-F238E27FC236}">
                      <a16:creationId xmlns:a16="http://schemas.microsoft.com/office/drawing/2014/main" xmlns="" id="{8A26A786-4413-422C-BA97-1C9533563DD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5">
                  <a:extLst>
                    <a:ext uri="{FF2B5EF4-FFF2-40B4-BE49-F238E27FC236}">
                      <a16:creationId xmlns:a16="http://schemas.microsoft.com/office/drawing/2014/main" xmlns="" id="{908A2723-3E88-4F1C-95CD-1C82B932C4E9}"/>
                    </a:ext>
                  </a:extLst>
                </p:cNvPr>
                <p:cNvSpPr txBox="1">
                  <a:spLocks/>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9</a:t>
                  </a:r>
                </a:p>
              </p:txBody>
            </p:sp>
          </p:grpSp>
          <p:grpSp>
            <p:nvGrpSpPr>
              <p:cNvPr id="1037" name="Group 6">
                <a:extLst>
                  <a:ext uri="{FF2B5EF4-FFF2-40B4-BE49-F238E27FC236}">
                    <a16:creationId xmlns:a16="http://schemas.microsoft.com/office/drawing/2014/main" xmlns="" id="{19E7E8B0-ED8E-4E50-B630-7AEE434994C5}"/>
                  </a:ext>
                </a:extLst>
              </p:cNvPr>
              <p:cNvGrpSpPr>
                <a:grpSpLocks/>
              </p:cNvGrpSpPr>
              <p:nvPr userDrawn="1"/>
            </p:nvGrpSpPr>
            <p:grpSpPr bwMode="auto">
              <a:xfrm>
                <a:off x="5073" y="354"/>
                <a:ext cx="670" cy="216"/>
                <a:chOff x="5164" y="339"/>
                <a:chExt cx="682" cy="206"/>
              </a:xfrm>
            </p:grpSpPr>
            <p:sp>
              <p:nvSpPr>
                <p:cNvPr id="32" name="Rectangle 7" descr="Horizontal brick">
                  <a:extLst>
                    <a:ext uri="{FF2B5EF4-FFF2-40B4-BE49-F238E27FC236}">
                      <a16:creationId xmlns:a16="http://schemas.microsoft.com/office/drawing/2014/main" xmlns="" id="{1AB52466-3FF0-4E24-81B1-B114A0012A64}"/>
                    </a:ext>
                  </a:extLst>
                </p:cNvPr>
                <p:cNvSpPr>
                  <a:spLocks/>
                </p:cNvSpPr>
                <p:nvPr userDrawn="1"/>
              </p:nvSpPr>
              <p:spPr bwMode="auto">
                <a:xfrm>
                  <a:off x="5164" y="339"/>
                  <a:ext cx="682" cy="206"/>
                </a:xfrm>
                <a:prstGeom prst="rect">
                  <a:avLst/>
                </a:prstGeom>
                <a:blipFill dpi="0" rotWithShape="0">
                  <a:blip r:embed="rId5"/>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1039" name="WordArt 12">
                  <a:extLst>
                    <a:ext uri="{FF2B5EF4-FFF2-40B4-BE49-F238E27FC236}">
                      <a16:creationId xmlns:a16="http://schemas.microsoft.com/office/drawing/2014/main" xmlns="" id="{7FD7C778-DD5E-44A8-BC04-44E2632B8689}"/>
                    </a:ext>
                  </a:extLst>
                </p:cNvPr>
                <p:cNvSpPr>
                  <a:spLocks/>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23" name="Text Box 17">
              <a:extLst>
                <a:ext uri="{FF2B5EF4-FFF2-40B4-BE49-F238E27FC236}">
                  <a16:creationId xmlns:a16="http://schemas.microsoft.com/office/drawing/2014/main" xmlns="" id="{80403C65-B0CC-40A8-BD81-692129B6B8FE}"/>
                </a:ext>
              </a:extLst>
            </p:cNvPr>
            <p:cNvSpPr txBox="1">
              <a:spLocks/>
            </p:cNvSpPr>
            <p:nvPr userDrawn="1"/>
          </p:nvSpPr>
          <p:spPr bwMode="auto">
            <a:xfrm>
              <a:off x="1109663" y="90467"/>
              <a:ext cx="9628187" cy="1089392"/>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grpSp>
          <p:nvGrpSpPr>
            <p:cNvPr id="1030" name="Group 19">
              <a:extLst>
                <a:ext uri="{FF2B5EF4-FFF2-40B4-BE49-F238E27FC236}">
                  <a16:creationId xmlns:a16="http://schemas.microsoft.com/office/drawing/2014/main" xmlns="" id="{70D69F19-047B-4337-9E21-773F58960217}"/>
                </a:ext>
              </a:extLst>
            </p:cNvPr>
            <p:cNvGrpSpPr>
              <a:grpSpLocks/>
            </p:cNvGrpSpPr>
            <p:nvPr userDrawn="1"/>
          </p:nvGrpSpPr>
          <p:grpSpPr bwMode="auto">
            <a:xfrm>
              <a:off x="1066800" y="-70771"/>
              <a:ext cx="1066800" cy="774710"/>
              <a:chOff x="839" y="217"/>
              <a:chExt cx="654" cy="372"/>
            </a:xfrm>
          </p:grpSpPr>
          <p:pic>
            <p:nvPicPr>
              <p:cNvPr id="1033" name="Picture 7" descr="014">
                <a:extLst>
                  <a:ext uri="{FF2B5EF4-FFF2-40B4-BE49-F238E27FC236}">
                    <a16:creationId xmlns:a16="http://schemas.microsoft.com/office/drawing/2014/main" xmlns="" id="{A1D2EC5F-8ACF-4638-9242-96B4B16BB0B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9">
                <a:extLst>
                  <a:ext uri="{FF2B5EF4-FFF2-40B4-BE49-F238E27FC236}">
                    <a16:creationId xmlns:a16="http://schemas.microsoft.com/office/drawing/2014/main" xmlns="" id="{09053867-C1F9-4EF0-99DB-3F5186D39D25}"/>
                  </a:ext>
                </a:extLst>
              </p:cNvPr>
              <p:cNvSpPr txBox="1">
                <a:spLocks/>
              </p:cNvSpPr>
              <p:nvPr userDrawn="1"/>
            </p:nvSpPr>
            <p:spPr bwMode="auto">
              <a:xfrm rot="19701635">
                <a:off x="839" y="375"/>
                <a:ext cx="350" cy="12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dirty="0" err="1">
                    <a:solidFill>
                      <a:srgbClr val="FF0000"/>
                    </a:solidFill>
                    <a:effectLst>
                      <a:outerShdw blurRad="38100" dist="38100" dir="2700000" algn="tl">
                        <a:srgbClr val="000000">
                          <a:alpha val="43137"/>
                        </a:srgbClr>
                      </a:outerShdw>
                    </a:effectLst>
                    <a:cs typeface="+mn-cs"/>
                  </a:rPr>
                  <a:t>CĐề</a:t>
                </a:r>
                <a:endParaRPr lang="en-US" altLang="en-US" sz="1400" dirty="0">
                  <a:solidFill>
                    <a:srgbClr val="FF0000"/>
                  </a:solidFill>
                  <a:effectLst>
                    <a:outerShdw blurRad="38100" dist="38100" dir="2700000" algn="tl">
                      <a:srgbClr val="000000">
                        <a:alpha val="43137"/>
                      </a:srgbClr>
                    </a:outerShdw>
                  </a:effectLst>
                  <a:cs typeface="+mn-cs"/>
                </a:endParaRPr>
              </a:p>
            </p:txBody>
          </p:sp>
          <p:sp>
            <p:nvSpPr>
              <p:cNvPr id="29" name="Text Box 10">
                <a:extLst>
                  <a:ext uri="{FF2B5EF4-FFF2-40B4-BE49-F238E27FC236}">
                    <a16:creationId xmlns:a16="http://schemas.microsoft.com/office/drawing/2014/main" xmlns="" id="{09B39675-2FA7-4B22-9119-A49F86D89FD6}"/>
                  </a:ext>
                </a:extLst>
              </p:cNvPr>
              <p:cNvSpPr txBox="1">
                <a:spLocks/>
              </p:cNvSpPr>
              <p:nvPr userDrawn="1"/>
            </p:nvSpPr>
            <p:spPr bwMode="auto">
              <a:xfrm rot="19747892">
                <a:off x="1143" y="21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grpSp>
        <p:sp>
          <p:nvSpPr>
            <p:cNvPr id="4" name="Rectangle: Rounded Corners 3">
              <a:extLst>
                <a:ext uri="{FF2B5EF4-FFF2-40B4-BE49-F238E27FC236}">
                  <a16:creationId xmlns:a16="http://schemas.microsoft.com/office/drawing/2014/main" xmlns="" id="{BED4565F-2C19-7DC9-64BB-162120EA7927}"/>
                </a:ext>
              </a:extLst>
            </p:cNvPr>
            <p:cNvSpPr>
              <a:spLocks/>
            </p:cNvSpPr>
            <p:nvPr userDrawn="1"/>
          </p:nvSpPr>
          <p:spPr>
            <a:xfrm>
              <a:off x="990600" y="36816"/>
              <a:ext cx="9857718" cy="123820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36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 DỤNG TIN HỌC</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11a. SỬ DỤNG HÀM SUMIF</a:t>
              </a:r>
              <a:endParaRPr lang="vi-VN" sz="32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4436" r:id="rId1"/>
    <p:sldLayoutId id="2147484442"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xmlns=""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xmlns=""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xmlns=""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xmlns=""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xmlns=""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xmlns=""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xmlns=""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xmlns=""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xmlns=""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xmlns=""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xmlns=""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xmlns=""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xmlns=""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xmlns=""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xmlns=""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xmlns=""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xmlns=""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xmlns=""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xmlns=""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xmlns=""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xmlns=""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xmlns=""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xmlns=""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xmlns=""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xmlns=""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xmlns=""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xmlns=""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xmlns=""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xmlns=""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xmlns=""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xmlns=""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xmlns=""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xmlns=""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xmlns=""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xmlns=""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xmlns=""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xmlns=""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xmlns=""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xmlns=""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xmlns=""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xmlns=""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xmlns=""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xmlns=""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xmlns=""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xmlns=""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xmlns=""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xmlns=""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xmlns=""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xmlns=""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xmlns=""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xmlns=""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xmlns=""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xmlns=""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xmlns=""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xmlns=""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xmlns=""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xmlns=""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xmlns=""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xmlns=""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xmlns=""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xmlns=""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xmlns=""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xmlns=""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xmlns="" id="{A568248E-D09D-E1D0-006E-415AFA991AF0}"/>
              </a:ext>
            </a:extLst>
          </p:cNvPr>
          <p:cNvSpPr txBox="1"/>
          <p:nvPr userDrawn="1"/>
        </p:nvSpPr>
        <p:spPr>
          <a:xfrm>
            <a:off x="3329241" y="1103160"/>
            <a:ext cx="51748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xmlns=""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xmlns=""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xmlns=""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xmlns=""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xmlns=""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xmlns=""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xmlns=""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xmlns=""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xmlns=""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xmlns=""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xmlns=""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xmlns=""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xmlns=""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xmlns=""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xmlns=""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xmlns=""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xmlns=""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xmlns=""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xmlns=""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xmlns=""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xmlns=""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xmlns=""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xmlns=""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xmlns=""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xmlns=""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xmlns=""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xmlns=""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xmlns=""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xmlns=""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xmlns=""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xmlns=""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xmlns=""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xmlns=""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xmlns=""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xmlns=""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xmlns=""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xmlns=""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xmlns=""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xmlns=""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xmlns=""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xmlns=""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xmlns=""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xmlns=""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xmlns=""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xmlns=""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xmlns=""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xmlns=""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xmlns=""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xmlns=""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xmlns=""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xmlns=""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xmlns=""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xmlns=""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xmlns=""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xmlns=""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xmlns=""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xmlns=""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xmlns=""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xmlns=""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xmlns=""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xmlns=""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xmlns=""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xmlns=""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xmlns=""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xmlns=""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xmlns=""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xmlns=""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xmlns=""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xmlns=""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xmlns=""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xmlns=""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xmlns=""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xmlns=""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xmlns=""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xmlns=""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xmlns=""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xmlns=""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xmlns=""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xmlns=""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xmlns=""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xmlns=""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xmlns=""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xmlns=""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xmlns=""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xmlns=""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xmlns=""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xmlns=""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xmlns=""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xmlns=""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xmlns=""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xmlns=""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xmlns=""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xmlns=""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xmlns=""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xmlns=""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xmlns=""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xmlns=""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xmlns=""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xmlns=""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xmlns=""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xmlns=""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xmlns=""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xmlns=""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xmlns=""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xmlns=""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xmlns=""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xmlns=""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xmlns=""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xmlns=""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xmlns=""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xmlns=""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xmlns=""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xmlns=""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xmlns=""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xmlns=""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xmlns=""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xmlns=""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xmlns=""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xmlns=""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xmlns=""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xmlns=""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xmlns=""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xmlns=""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xmlns=""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xmlns=""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xmlns=""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xmlns=""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xmlns=""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xmlns=""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xmlns=""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xmlns=""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xmlns=""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xmlns=""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xmlns=""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xmlns=""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xmlns=""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endParaRPr kumimoji="0" lang="vi-VN"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xmlns=""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xmlns=""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xmlns=""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xmlns=""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xmlns=""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xmlns=""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xmlns=""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xmlns=""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xmlns=""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xmlns=""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xmlns=""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xmlns=""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xmlns=""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xmlns=""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xmlns=""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xmlns=""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xmlns=""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xmlns=""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xmlns=""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xmlns=""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xmlns=""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xmlns=""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xmlns=""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xmlns=""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xmlns=""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xmlns=""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xmlns=""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xmlns=""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xmlns=""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xmlns=""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xmlns=""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xmlns=""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xmlns=""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xmlns=""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xmlns=""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xmlns=""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xmlns=""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xmlns=""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xmlns=""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xmlns=""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xmlns=""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xmlns=""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xmlns=""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xmlns=""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xmlns=""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xmlns=""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xmlns=""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xmlns=""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xmlns=""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xmlns=""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xmlns=""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xmlns=""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xmlns=""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xmlns=""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xmlns=""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xmlns=""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xmlns=""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xmlns=""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xmlns=""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xmlns=""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xmlns=""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xmlns=""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xmlns=""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xmlns=""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xmlns=""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xmlns=""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xmlns=""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xmlns=""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xmlns=""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xmlns=""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xmlns=""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xmlns=""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xmlns=""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xmlns=""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xmlns=""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xmlns=""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xmlns=""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xmlns=""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xmlns=""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xmlns=""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xmlns=""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xmlns=""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xmlns=""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xmlns=""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xmlns=""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xmlns=""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xmlns=""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xmlns=""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xmlns=""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xmlns=""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xmlns=""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xmlns=""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xmlns=""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xmlns=""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xmlns=""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xmlns=""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xmlns=""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xmlns=""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xmlns=""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xmlns=""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xmlns=""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xmlns=""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xmlns=""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xmlns=""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xmlns=""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xmlns=""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xmlns=""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xmlns=""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xmlns=""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xmlns=""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xmlns=""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xmlns=""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xmlns=""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xmlns=""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xmlns=""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xmlns=""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xmlns=""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xmlns=""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xmlns=""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xmlns=""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xmlns=""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xmlns=""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xmlns=""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xmlns=""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xmlns=""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xmlns=""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xmlns=""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xmlns=""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xmlns=""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xmlns=""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xmlns=""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xmlns=""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xmlns=""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xmlns=""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xmlns=""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xmlns=""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xmlns=""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xmlns=""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xmlns=""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xmlns=""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xmlns=""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xmlns=""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xmlns=""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xmlns=""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xmlns=""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xmlns=""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xmlns=""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xmlns=""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xmlns=""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xmlns=""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xmlns=""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xmlns=""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xmlns=""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xmlns=""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xmlns=""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xmlns=""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xmlns=""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xmlns=""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DỤNG</a:t>
            </a:r>
            <a:endParaRPr kumimoji="0" lang="vi-VN" sz="8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xmlns=""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xmlns=""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xmlns=""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xmlns=""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xmlns=""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xmlns=""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xmlns=""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xmlns=""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xmlns=""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xmlns=""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xmlns=""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xmlns=""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xmlns=""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xmlns=""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xmlns=""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xmlns=""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xmlns=""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xmlns=""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xmlns=""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xmlns=""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xmlns=""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xmlns=""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xmlns=""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xmlns=""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xmlns=""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xmlns=""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xmlns=""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xmlns=""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xmlns=""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xmlns=""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xmlns=""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xmlns=""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xmlns=""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xmlns=""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xmlns=""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xmlns=""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xmlns=""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xmlns=""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xmlns=""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xmlns=""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xmlns=""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xmlns=""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xmlns=""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xmlns=""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xmlns=""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xmlns=""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xmlns=""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xmlns=""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xmlns=""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xmlns=""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xmlns=""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xmlns=""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xmlns=""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xmlns=""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xmlns=""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xmlns=""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xmlns=""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xmlns=""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xmlns=""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xmlns=""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xmlns=""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xmlns=""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xmlns=""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xmlns=""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xmlns=""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xmlns=""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xmlns=""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xmlns=""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xmlns=""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xmlns=""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xmlns=""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xmlns=""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xmlns=""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xmlns=""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xmlns=""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xmlns=""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xmlns=""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xmlns=""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xmlns=""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xmlns=""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xmlns=""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xmlns=""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xmlns=""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xmlns=""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xmlns=""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xmlns=""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xmlns=""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xmlns=""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xmlns=""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xmlns=""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xmlns=""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xmlns=""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xmlns=""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xmlns=""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xmlns=""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xmlns=""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xmlns=""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xmlns=""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xmlns=""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xmlns=""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xmlns=""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xmlns=""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xmlns=""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xmlns=""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xmlns=""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xmlns=""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xmlns=""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xmlns=""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xmlns=""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xmlns=""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xmlns=""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xmlns=""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xmlns=""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xmlns=""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xmlns=""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xmlns=""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xmlns=""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xmlns=""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xmlns=""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xmlns=""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xmlns=""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xmlns=""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xmlns=""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xmlns=""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xmlns="" id="{55696C72-F5EE-4279-BF5A-80F66589679B}"/>
              </a:ext>
            </a:extLst>
          </p:cNvPr>
          <p:cNvSpPr>
            <a:spLocks noChangeArrowheads="1"/>
          </p:cNvSpPr>
          <p:nvPr userDrawn="1"/>
        </p:nvSpPr>
        <p:spPr bwMode="auto">
          <a:xfrm>
            <a:off x="296863" y="4770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xmlns="" id="{146B4FB4-700A-4F62-9FF2-4A265667C32B}"/>
              </a:ext>
            </a:extLst>
          </p:cNvPr>
          <p:cNvSpPr>
            <a:spLocks noChangeArrowheads="1" noChangeShapeType="1" noTextEdit="1"/>
          </p:cNvSpPr>
          <p:nvPr userDrawn="1"/>
        </p:nvSpPr>
        <p:spPr bwMode="auto">
          <a:xfrm>
            <a:off x="1206500" y="4830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xmlns="" id="{DD4DC770-B3A9-46E3-801F-5DD8A726BB6C}"/>
              </a:ext>
            </a:extLst>
          </p:cNvPr>
          <p:cNvSpPr>
            <a:spLocks noChangeArrowheads="1" noChangeShapeType="1" noTextEdit="1"/>
          </p:cNvSpPr>
          <p:nvPr userDrawn="1"/>
        </p:nvSpPr>
        <p:spPr bwMode="auto">
          <a:xfrm>
            <a:off x="7172325" y="4789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xmlns="" id="{4DBC00D6-B09A-404D-9EAE-4B4EFE39423C}"/>
              </a:ext>
            </a:extLst>
          </p:cNvPr>
          <p:cNvSpPr>
            <a:spLocks noChangeArrowheads="1" noChangeShapeType="1" noTextEdit="1"/>
          </p:cNvSpPr>
          <p:nvPr userDrawn="1"/>
        </p:nvSpPr>
        <p:spPr bwMode="auto">
          <a:xfrm>
            <a:off x="1206500" y="5964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xmlns="" id="{16F37F99-10EF-48CF-AD45-482111DDF9F5}"/>
              </a:ext>
            </a:extLst>
          </p:cNvPr>
          <p:cNvSpPr>
            <a:spLocks noChangeArrowheads="1" noChangeShapeType="1" noTextEdit="1"/>
          </p:cNvSpPr>
          <p:nvPr userDrawn="1"/>
        </p:nvSpPr>
        <p:spPr bwMode="auto">
          <a:xfrm>
            <a:off x="7158037"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xmlns="" id="{7F54202F-AFA7-4E42-A06D-8D04E8F93EEA}"/>
              </a:ext>
            </a:extLst>
          </p:cNvPr>
          <p:cNvSpPr>
            <a:spLocks noChangeArrowheads="1"/>
          </p:cNvSpPr>
          <p:nvPr userDrawn="1"/>
        </p:nvSpPr>
        <p:spPr bwMode="auto">
          <a:xfrm>
            <a:off x="469900" y="4902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xmlns="" id="{87F28B09-A889-4194-B832-92067F31696B}"/>
              </a:ext>
            </a:extLst>
          </p:cNvPr>
          <p:cNvSpPr>
            <a:spLocks noChangeArrowheads="1"/>
          </p:cNvSpPr>
          <p:nvPr userDrawn="1"/>
        </p:nvSpPr>
        <p:spPr bwMode="auto">
          <a:xfrm>
            <a:off x="6248400" y="4719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xmlns="" id="{1FBE4E1B-F24A-41A8-99EF-E9FE403A2099}"/>
              </a:ext>
            </a:extLst>
          </p:cNvPr>
          <p:cNvSpPr>
            <a:spLocks noChangeArrowheads="1"/>
          </p:cNvSpPr>
          <p:nvPr userDrawn="1"/>
        </p:nvSpPr>
        <p:spPr bwMode="auto">
          <a:xfrm>
            <a:off x="6421437" y="4849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xmlns="" id="{E7B217FC-7464-45B7-AFF1-EB4794F2BD59}"/>
              </a:ext>
            </a:extLst>
          </p:cNvPr>
          <p:cNvSpPr>
            <a:spLocks noChangeArrowheads="1"/>
          </p:cNvSpPr>
          <p:nvPr userDrawn="1"/>
        </p:nvSpPr>
        <p:spPr bwMode="auto">
          <a:xfrm>
            <a:off x="296863" y="5853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xmlns="" id="{17D3AFF6-AB90-4F8F-AFAE-FB56AF016431}"/>
              </a:ext>
            </a:extLst>
          </p:cNvPr>
          <p:cNvSpPr>
            <a:spLocks noChangeArrowheads="1"/>
          </p:cNvSpPr>
          <p:nvPr userDrawn="1"/>
        </p:nvSpPr>
        <p:spPr bwMode="auto">
          <a:xfrm>
            <a:off x="469900" y="5984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xmlns="" id="{0E89D128-AC05-4B6A-A651-1423F79D4562}"/>
              </a:ext>
            </a:extLst>
          </p:cNvPr>
          <p:cNvSpPr>
            <a:spLocks noChangeArrowheads="1"/>
          </p:cNvSpPr>
          <p:nvPr userDrawn="1"/>
        </p:nvSpPr>
        <p:spPr bwMode="auto">
          <a:xfrm>
            <a:off x="6248400"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xmlns="" id="{00A9A981-56DB-4AEF-8DC8-A7EEC6463C77}"/>
              </a:ext>
            </a:extLst>
          </p:cNvPr>
          <p:cNvSpPr>
            <a:spLocks noChangeArrowheads="1"/>
          </p:cNvSpPr>
          <p:nvPr userDrawn="1"/>
        </p:nvSpPr>
        <p:spPr bwMode="auto">
          <a:xfrm>
            <a:off x="6421437"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xmlns="" id="{C87D1BE3-4BE2-4FB6-8311-E527ADFB4582}"/>
              </a:ext>
            </a:extLst>
          </p:cNvPr>
          <p:cNvSpPr>
            <a:spLocks noChangeArrowheads="1"/>
          </p:cNvSpPr>
          <p:nvPr userDrawn="1"/>
        </p:nvSpPr>
        <p:spPr bwMode="auto">
          <a:xfrm>
            <a:off x="1930400" y="4419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xmlns="" id="{3361524F-D725-423F-B352-E81BEA73346C}"/>
              </a:ext>
            </a:extLst>
          </p:cNvPr>
          <p:cNvSpPr>
            <a:spLocks noChangeArrowheads="1"/>
          </p:cNvSpPr>
          <p:nvPr userDrawn="1"/>
        </p:nvSpPr>
        <p:spPr bwMode="auto">
          <a:xfrm>
            <a:off x="7772400" y="4427538"/>
            <a:ext cx="3962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xmlns="" id="{5F24183C-0079-4AE7-A401-11DABCC8AD69}"/>
              </a:ext>
            </a:extLst>
          </p:cNvPr>
          <p:cNvSpPr>
            <a:spLocks noChangeArrowheads="1"/>
          </p:cNvSpPr>
          <p:nvPr userDrawn="1"/>
        </p:nvSpPr>
        <p:spPr bwMode="auto">
          <a:xfrm>
            <a:off x="1930400" y="5562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xmlns="" id="{98FC1172-82A2-4D4A-ADD9-3C70E3DE05C7}"/>
              </a:ext>
            </a:extLst>
          </p:cNvPr>
          <p:cNvSpPr>
            <a:spLocks noChangeArrowheads="1"/>
          </p:cNvSpPr>
          <p:nvPr userDrawn="1"/>
        </p:nvSpPr>
        <p:spPr bwMode="auto">
          <a:xfrm>
            <a:off x="7772400" y="5575300"/>
            <a:ext cx="3962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xmlns="" id="{E34C8555-D3B2-4F34-B0AE-EF0DF6B70229}"/>
              </a:ext>
            </a:extLst>
          </p:cNvPr>
          <p:cNvSpPr>
            <a:spLocks noChangeArrowheads="1"/>
          </p:cNvSpPr>
          <p:nvPr userDrawn="1"/>
        </p:nvSpPr>
        <p:spPr bwMode="auto">
          <a:xfrm>
            <a:off x="808038" y="622299"/>
            <a:ext cx="10926762" cy="3586163"/>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xmlns="" id="{F076AB80-64D2-4C8C-B0C6-ECCE532A4B45}"/>
              </a:ext>
            </a:extLst>
          </p:cNvPr>
          <p:cNvSpPr>
            <a:spLocks noChangeArrowheads="1" noChangeShapeType="1" noTextEdit="1"/>
          </p:cNvSpPr>
          <p:nvPr userDrawn="1"/>
        </p:nvSpPr>
        <p:spPr bwMode="auto">
          <a:xfrm>
            <a:off x="311150" y="820737"/>
            <a:ext cx="374650" cy="2989263"/>
          </a:xfrm>
          <a:prstGeom prst="rect">
            <a:avLst/>
          </a:prstGeom>
        </p:spPr>
        <p:txBody>
          <a:bodyPr wrap="none" fromWordArt="1">
            <a:prstTxWarp prst="textPlain">
              <a:avLst>
                <a:gd name="adj" fmla="val 50000"/>
              </a:avLst>
            </a:prstTxWarp>
            <a:scene3d>
              <a:camera prst="isometricLeftDown"/>
              <a:lightRig rig="threePt" dir="t"/>
            </a:scene3d>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â</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u </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h</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ỏ</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i</a:t>
            </a:r>
          </a:p>
        </p:txBody>
      </p:sp>
      <p:sp>
        <p:nvSpPr>
          <p:cNvPr id="87062" name="WordArt 22">
            <a:extLst>
              <a:ext uri="{FF2B5EF4-FFF2-40B4-BE49-F238E27FC236}">
                <a16:creationId xmlns:a16="http://schemas.microsoft.com/office/drawing/2014/main" xmlns=""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2083645227"/>
      </p:ext>
    </p:extLst>
  </p:cSld>
  <p:clrMap bg1="lt1" tx1="dk1" bg2="lt2" tx2="dk2" accent1="accent1" accent2="accent2" accent3="accent3" accent4="accent4" accent5="accent5" accent6="accent6" hlink="hlink" folHlink="folHlink"/>
  <p:sldLayoutIdLst>
    <p:sldLayoutId id="2147484582"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xmlns=""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xmlns=""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xmlns=""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xmlns=""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xmlns=""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xmlns=""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xmlns=""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xmlns=""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xmlns=""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xmlns=""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xmlns=""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xmlns=""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xmlns=""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xmlns=""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xmlns=""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xmlns=""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xmlns=""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xmlns=""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xmlns=""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xmlns=""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xmlns=""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xmlns=""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xmlns=""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xmlns=""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xmlns=""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xmlns=""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xmlns=""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4583"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73" r:id="rId1"/>
    <p:sldLayoutId id="2147484580"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xmlns=""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xmlns=""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xmlns="" id="{2F5084E9-B688-448D-81AD-2F2C60F6A8B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xmlns="" id="{C6CAD6B3-9069-4E09-BC27-DC757A6994D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xmlns="" id="{490709DC-F20A-4C00-9B09-6F2DA506E08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xmlns="" id="{B6373131-0F7C-447F-9374-CA78C3FF037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xmlns="" id="{2EEFA628-144B-446E-8C89-BB0CCBE6244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xmlns="" id="{8B721E53-3AB0-4B74-9D4F-DAAB8DF910E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xmlns=""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Nhóm 1">
            <a:extLst>
              <a:ext uri="{FF2B5EF4-FFF2-40B4-BE49-F238E27FC236}">
                <a16:creationId xmlns:a16="http://schemas.microsoft.com/office/drawing/2014/main" xmlns="" id="{FED389FD-5D4D-C501-41F6-C11FE23B76E8}"/>
              </a:ext>
            </a:extLst>
          </p:cNvPr>
          <p:cNvGrpSpPr/>
          <p:nvPr userDrawn="1"/>
        </p:nvGrpSpPr>
        <p:grpSpPr>
          <a:xfrm>
            <a:off x="929" y="-70771"/>
            <a:ext cx="12191071" cy="1366171"/>
            <a:chOff x="929" y="-70771"/>
            <a:chExt cx="12191071" cy="1366171"/>
          </a:xfrm>
        </p:grpSpPr>
        <p:grpSp>
          <p:nvGrpSpPr>
            <p:cNvPr id="3" name="Group 2">
              <a:extLst>
                <a:ext uri="{FF2B5EF4-FFF2-40B4-BE49-F238E27FC236}">
                  <a16:creationId xmlns:a16="http://schemas.microsoft.com/office/drawing/2014/main" xmlns="" id="{2C69BFDC-5E7C-34FF-2F22-12D40A63934E}"/>
                </a:ext>
              </a:extLst>
            </p:cNvPr>
            <p:cNvGrpSpPr>
              <a:grpSpLocks/>
            </p:cNvGrpSpPr>
            <p:nvPr userDrawn="1"/>
          </p:nvGrpSpPr>
          <p:grpSpPr bwMode="auto">
            <a:xfrm>
              <a:off x="929" y="7937"/>
              <a:ext cx="12191071" cy="1287463"/>
              <a:chOff x="0" y="0"/>
              <a:chExt cx="5760" cy="624"/>
            </a:xfrm>
          </p:grpSpPr>
          <p:grpSp>
            <p:nvGrpSpPr>
              <p:cNvPr id="12" name="Group 3">
                <a:extLst>
                  <a:ext uri="{FF2B5EF4-FFF2-40B4-BE49-F238E27FC236}">
                    <a16:creationId xmlns:a16="http://schemas.microsoft.com/office/drawing/2014/main" xmlns="" id="{78ECEFF6-03F7-15DF-9B90-A7E8D5C5E572}"/>
                  </a:ext>
                </a:extLst>
              </p:cNvPr>
              <p:cNvGrpSpPr>
                <a:grpSpLocks/>
              </p:cNvGrpSpPr>
              <p:nvPr userDrawn="1"/>
            </p:nvGrpSpPr>
            <p:grpSpPr bwMode="auto">
              <a:xfrm>
                <a:off x="0" y="0"/>
                <a:ext cx="5760" cy="624"/>
                <a:chOff x="0" y="0"/>
                <a:chExt cx="5760" cy="624"/>
              </a:xfrm>
            </p:grpSpPr>
            <p:pic>
              <p:nvPicPr>
                <p:cNvPr id="16" name="Picture 4" descr="3">
                  <a:extLst>
                    <a:ext uri="{FF2B5EF4-FFF2-40B4-BE49-F238E27FC236}">
                      <a16:creationId xmlns:a16="http://schemas.microsoft.com/office/drawing/2014/main" xmlns="" id="{84DED095-48C3-3178-BEB5-6B91F475379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a:extLst>
                    <a:ext uri="{FF2B5EF4-FFF2-40B4-BE49-F238E27FC236}">
                      <a16:creationId xmlns:a16="http://schemas.microsoft.com/office/drawing/2014/main" xmlns="" id="{3EA3B8F3-83C7-25DF-871A-18D793592671}"/>
                    </a:ext>
                  </a:extLst>
                </p:cNvPr>
                <p:cNvSpPr txBox="1">
                  <a:spLocks/>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9</a:t>
                  </a:r>
                </a:p>
              </p:txBody>
            </p:sp>
          </p:grpSp>
          <p:grpSp>
            <p:nvGrpSpPr>
              <p:cNvPr id="13" name="Group 6">
                <a:extLst>
                  <a:ext uri="{FF2B5EF4-FFF2-40B4-BE49-F238E27FC236}">
                    <a16:creationId xmlns:a16="http://schemas.microsoft.com/office/drawing/2014/main" xmlns="" id="{837CC90C-0854-730D-AB51-CA4639A09B23}"/>
                  </a:ext>
                </a:extLst>
              </p:cNvPr>
              <p:cNvGrpSpPr>
                <a:grpSpLocks/>
              </p:cNvGrpSpPr>
              <p:nvPr userDrawn="1"/>
            </p:nvGrpSpPr>
            <p:grpSpPr bwMode="auto">
              <a:xfrm>
                <a:off x="5073" y="354"/>
                <a:ext cx="670" cy="216"/>
                <a:chOff x="5164" y="339"/>
                <a:chExt cx="682" cy="206"/>
              </a:xfrm>
            </p:grpSpPr>
            <p:sp>
              <p:nvSpPr>
                <p:cNvPr id="14" name="Rectangle 7" descr="Horizontal brick">
                  <a:extLst>
                    <a:ext uri="{FF2B5EF4-FFF2-40B4-BE49-F238E27FC236}">
                      <a16:creationId xmlns:a16="http://schemas.microsoft.com/office/drawing/2014/main" xmlns="" id="{38A5CC8D-41F2-C2DE-680A-5A1AA1095BF8}"/>
                    </a:ext>
                  </a:extLst>
                </p:cNvPr>
                <p:cNvSpPr>
                  <a:spLocks/>
                </p:cNvSpPr>
                <p:nvPr userDrawn="1"/>
              </p:nvSpPr>
              <p:spPr bwMode="auto">
                <a:xfrm>
                  <a:off x="5164" y="339"/>
                  <a:ext cx="682" cy="206"/>
                </a:xfrm>
                <a:prstGeom prst="rect">
                  <a:avLst/>
                </a:prstGeom>
                <a:blipFill dpi="0" rotWithShape="0">
                  <a:blip r:embed="rId7"/>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15" name="WordArt 12">
                  <a:extLst>
                    <a:ext uri="{FF2B5EF4-FFF2-40B4-BE49-F238E27FC236}">
                      <a16:creationId xmlns:a16="http://schemas.microsoft.com/office/drawing/2014/main" xmlns="" id="{63568773-5B9B-6C37-64D6-ADDDC78FB14F}"/>
                    </a:ext>
                  </a:extLst>
                </p:cNvPr>
                <p:cNvSpPr>
                  <a:spLocks/>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4" name="Text Box 17">
              <a:extLst>
                <a:ext uri="{FF2B5EF4-FFF2-40B4-BE49-F238E27FC236}">
                  <a16:creationId xmlns:a16="http://schemas.microsoft.com/office/drawing/2014/main" xmlns="" id="{FCC79109-14FB-7CF2-E25D-DB51BCFA2A9A}"/>
                </a:ext>
              </a:extLst>
            </p:cNvPr>
            <p:cNvSpPr txBox="1">
              <a:spLocks/>
            </p:cNvSpPr>
            <p:nvPr userDrawn="1"/>
          </p:nvSpPr>
          <p:spPr bwMode="auto">
            <a:xfrm>
              <a:off x="1109663" y="90467"/>
              <a:ext cx="9628187" cy="1089392"/>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grpSp>
          <p:nvGrpSpPr>
            <p:cNvPr id="5" name="Group 19">
              <a:extLst>
                <a:ext uri="{FF2B5EF4-FFF2-40B4-BE49-F238E27FC236}">
                  <a16:creationId xmlns:a16="http://schemas.microsoft.com/office/drawing/2014/main" xmlns="" id="{30A69D3F-42C2-DAFD-104F-1C859AAE8FAC}"/>
                </a:ext>
              </a:extLst>
            </p:cNvPr>
            <p:cNvGrpSpPr>
              <a:grpSpLocks/>
            </p:cNvGrpSpPr>
            <p:nvPr userDrawn="1"/>
          </p:nvGrpSpPr>
          <p:grpSpPr bwMode="auto">
            <a:xfrm>
              <a:off x="1066800" y="-70771"/>
              <a:ext cx="1066800" cy="774710"/>
              <a:chOff x="839" y="217"/>
              <a:chExt cx="654" cy="372"/>
            </a:xfrm>
          </p:grpSpPr>
          <p:pic>
            <p:nvPicPr>
              <p:cNvPr id="9" name="Picture 7" descr="014">
                <a:extLst>
                  <a:ext uri="{FF2B5EF4-FFF2-40B4-BE49-F238E27FC236}">
                    <a16:creationId xmlns:a16="http://schemas.microsoft.com/office/drawing/2014/main" xmlns="" id="{78A6C367-110E-5D56-3969-4BA6A2A8CB0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a:extLst>
                  <a:ext uri="{FF2B5EF4-FFF2-40B4-BE49-F238E27FC236}">
                    <a16:creationId xmlns:a16="http://schemas.microsoft.com/office/drawing/2014/main" xmlns="" id="{284684F3-F56E-F3A1-022C-C25B25B3DC36}"/>
                  </a:ext>
                </a:extLst>
              </p:cNvPr>
              <p:cNvSpPr txBox="1">
                <a:spLocks/>
              </p:cNvSpPr>
              <p:nvPr userDrawn="1"/>
            </p:nvSpPr>
            <p:spPr bwMode="auto">
              <a:xfrm rot="19701635">
                <a:off x="839" y="375"/>
                <a:ext cx="350" cy="12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dirty="0" err="1">
                    <a:solidFill>
                      <a:srgbClr val="FF0000"/>
                    </a:solidFill>
                    <a:effectLst>
                      <a:outerShdw blurRad="38100" dist="38100" dir="2700000" algn="tl">
                        <a:srgbClr val="000000">
                          <a:alpha val="43137"/>
                        </a:srgbClr>
                      </a:outerShdw>
                    </a:effectLst>
                    <a:cs typeface="+mn-cs"/>
                  </a:rPr>
                  <a:t>CĐề</a:t>
                </a:r>
                <a:endParaRPr lang="en-US" altLang="en-US" sz="1400" dirty="0">
                  <a:solidFill>
                    <a:srgbClr val="FF0000"/>
                  </a:solidFill>
                  <a:effectLst>
                    <a:outerShdw blurRad="38100" dist="38100" dir="2700000" algn="tl">
                      <a:srgbClr val="000000">
                        <a:alpha val="43137"/>
                      </a:srgbClr>
                    </a:outerShdw>
                  </a:effectLst>
                  <a:cs typeface="+mn-cs"/>
                </a:endParaRPr>
              </a:p>
            </p:txBody>
          </p:sp>
          <p:sp>
            <p:nvSpPr>
              <p:cNvPr id="11" name="Text Box 10">
                <a:extLst>
                  <a:ext uri="{FF2B5EF4-FFF2-40B4-BE49-F238E27FC236}">
                    <a16:creationId xmlns:a16="http://schemas.microsoft.com/office/drawing/2014/main" xmlns="" id="{DE22BB46-C5BD-56DE-A178-DE2D8B296530}"/>
                  </a:ext>
                </a:extLst>
              </p:cNvPr>
              <p:cNvSpPr txBox="1">
                <a:spLocks/>
              </p:cNvSpPr>
              <p:nvPr userDrawn="1"/>
            </p:nvSpPr>
            <p:spPr bwMode="auto">
              <a:xfrm rot="19747892">
                <a:off x="1143" y="21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grpSp>
        <p:sp>
          <p:nvSpPr>
            <p:cNvPr id="8" name="Rectangle: Rounded Corners 3">
              <a:extLst>
                <a:ext uri="{FF2B5EF4-FFF2-40B4-BE49-F238E27FC236}">
                  <a16:creationId xmlns:a16="http://schemas.microsoft.com/office/drawing/2014/main" xmlns="" id="{E0990F08-F11E-F3BD-1AD5-07F7FA93FBA2}"/>
                </a:ext>
              </a:extLst>
            </p:cNvPr>
            <p:cNvSpPr>
              <a:spLocks/>
            </p:cNvSpPr>
            <p:nvPr userDrawn="1"/>
          </p:nvSpPr>
          <p:spPr>
            <a:xfrm>
              <a:off x="990600" y="36816"/>
              <a:ext cx="9857718" cy="123820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36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 DỤNG TIN HỌC</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11a. SỬ DỤNG HÀM SUMIF</a:t>
              </a:r>
              <a:endParaRPr lang="vi-VN" sz="32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4448" r:id="rId1"/>
  </p:sldLayoutIdLst>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xmlns=""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xmlns=""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xmlns=""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xmlns=""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xmlns=""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xmlns=""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xmlns=""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xmlns=""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xmlns=""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xmlns=""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xmlns=""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xmlns=""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xmlns=""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xmlns=""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xmlns=""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xmlns=""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xmlns=""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xmlns=""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xmlns=""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xmlns=""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xmlns=""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xmlns=""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xmlns=""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xmlns=""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xmlns=""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xmlns=""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xmlns=""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xmlns=""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xmlns=""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xmlns=""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xmlns=""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xmlns=""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xmlns=""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xmlns=""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xmlns=""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xmlns=""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xmlns=""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xmlns=""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xmlns=""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xmlns=""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xmlns=""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xmlns=""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xmlns=""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xmlns=""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xmlns=""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xmlns=""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xmlns=""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xmlns=""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xmlns=""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xmlns=""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xmlns=""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xmlns=""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xmlns=""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xmlns=""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xmlns=""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xmlns=""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xmlns=""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xmlns=""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xmlns=""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xmlns=""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xmlns=""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xmlns=""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xmlns=""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xmlns=""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xmlns=""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xmlns=""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xmlns=""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xmlns=""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xmlns=""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xmlns=""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xmlns=""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xmlns=""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xmlns=""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xmlns=""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xmlns=""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xmlns=""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xmlns=""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xmlns=""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xmlns=""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xmlns=""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xmlns=""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xmlns=""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xmlns=""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xmlns=""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xmlns=""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xmlns=""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xmlns=""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xmlns=""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xmlns=""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xmlns=""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xmlns=""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xmlns=""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xmlns=""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xmlns=""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xmlns=""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xmlns=""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xmlns=""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xmlns=""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xmlns=""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xmlns=""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xmlns=""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xmlns=""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xmlns=""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xmlns=""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xmlns=""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xmlns=""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xmlns=""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xmlns=""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xmlns=""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xmlns=""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xmlns=""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xmlns=""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xmlns=""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xmlns=""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xmlns=""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xmlns=""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xmlns=""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xmlns=""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xmlns=""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xmlns=""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xmlns=""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xmlns=""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xmlns=""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xmlns=""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xmlns=""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xmlns=""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xmlns=""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xmlns=""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xmlns=""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xmlns=""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xmlns=""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xmlns=""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xmlns=""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xmlns=""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xmlns=""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xmlns=""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xmlns=""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xmlns=""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xmlns=""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xmlns=""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xmlns=""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xmlns=""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xmlns=""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xmlns=""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xmlns=""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xmlns=""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xmlns=""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xmlns=""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xmlns=""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xmlns=""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xmlns=""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xmlns=""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xmlns=""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xmlns=""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xmlns=""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xmlns=""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xmlns=""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xmlns=""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xmlns=""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xmlns=""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xmlns=""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xmlns=""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xmlns=""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xmlns=""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xmlns=""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xmlns=""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xmlns=""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xmlns=""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xmlns=""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xmlns=""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xmlns=""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xmlns=""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xmlns=""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xmlns=""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xmlns=""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xmlns=""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xmlns=""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xmlns=""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xmlns=""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xmlns=""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xmlns=""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xmlns=""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xmlns=""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xmlns=""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xmlns=""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xmlns=""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xmlns=""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xmlns=""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xmlns=""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xmlns=""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xmlns=""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xmlns=""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xmlns=""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xmlns=""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xmlns=""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xmlns=""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xmlns=""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xmlns=""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xmlns=""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xmlns=""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xmlns=""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xmlns=""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xmlns=""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xmlns=""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xmlns=""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xmlns=""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xmlns=""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xmlns=""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xmlns=""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xmlns=""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xmlns=""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xmlns=""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xmlns=""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xmlns=""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xmlns=""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xmlns=""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xmlns=""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xmlns=""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xmlns=""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xmlns=""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xmlns=""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xmlns=""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xmlns=""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xmlns=""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xmlns=""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xmlns=""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xmlns=""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xmlns=""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xmlns=""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xmlns=""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xmlns=""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xmlns=""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xmlns=""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xmlns=""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xmlns=""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xmlns=""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xmlns=""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xmlns=""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xmlns=""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xmlns=""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xmlns=""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xmlns=""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xmlns=""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xmlns=""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xmlns=""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xmlns=""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xmlns=""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xmlns=""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xmlns=""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xmlns=""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xmlns=""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xmlns=""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xmlns=""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xmlns=""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xmlns=""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xmlns=""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xmlns=""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xmlns=""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xmlns=""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xmlns=""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xmlns=""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xmlns=""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xmlns=""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xmlns=""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xmlns=""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xmlns=""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xmlns=""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xmlns=""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xmlns=""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xmlns=""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xmlns=""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xmlns=""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xmlns=""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xmlns=""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xmlns=""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xmlns=""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xmlns=""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xmlns=""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xmlns=""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xmlns=""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xmlns=""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xmlns=""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xmlns=""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xmlns=""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xmlns=""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xmlns=""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xmlns=""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xmlns=""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xmlns=""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xmlns=""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xmlns=""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xmlns=""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xmlns=""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xmlns=""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xmlns=""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xmlns=""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xmlns=""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xmlns=""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xmlns=""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xmlns=""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xmlns=""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xmlns=""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xmlns=""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xmlns=""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xmlns=""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xmlns=""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xmlns=""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xmlns=""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xmlns=""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xmlns=""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xmlns=""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xmlns=""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xmlns=""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xmlns=""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xmlns=""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xmlns=""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xmlns=""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xmlns=""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xmlns=""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xmlns=""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xmlns=""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xmlns=""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xmlns=""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xmlns=""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xmlns=""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xmlns=""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xmlns=""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xmlns=""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xmlns=""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xmlns=""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xmlns=""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xmlns=""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xmlns=""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xmlns=""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xmlns=""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xmlns=""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xmlns=""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xmlns=""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xmlns=""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xmlns=""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xmlns=""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xmlns=""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xmlns=""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xmlns=""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xmlns=""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xmlns=""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xmlns=""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xmlns=""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xmlns=""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xmlns=""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xmlns=""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xmlns=""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xmlns=""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xmlns=""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xmlns=""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xmlns=""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xmlns=""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xmlns=""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xmlns=""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xmlns=""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xmlns=""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xmlns=""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xmlns=""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xmlns=""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xmlns=""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xmlns=""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xmlns=""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xmlns=""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xmlns=""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xmlns=""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xmlns=""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xmlns=""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xmlns=""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xmlns=""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xmlns=""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xmlns=""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xmlns=""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xmlns=""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xmlns=""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xmlns=""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xmlns=""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xmlns=""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xmlns=""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xmlns=""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xmlns=""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xmlns=""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xmlns=""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xmlns=""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xmlns=""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xmlns=""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xmlns=""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xmlns=""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xmlns=""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xmlns=""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xmlns=""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xmlns=""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xmlns=""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xmlns=""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xmlns=""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xmlns=""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xmlns=""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xmlns=""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xmlns=""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xmlns=""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xmlns=""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xmlns=""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xmlns=""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xmlns=""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xmlns=""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xmlns=""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xmlns=""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xmlns=""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xmlns=""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xmlns=""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xmlns=""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xmlns=""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xmlns=""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xmlns=""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xmlns=""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xmlns=""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xmlns=""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xmlns=""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xmlns=""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xmlns=""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xmlns=""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xmlns=""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xmlns=""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xmlns=""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xmlns=""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xmlns=""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xmlns="" id="{E154362B-5B8A-0306-56BE-FE52CF22B582}"/>
              </a:ext>
            </a:extLst>
          </p:cNvPr>
          <p:cNvSpPr txBox="1"/>
          <p:nvPr userDrawn="1"/>
        </p:nvSpPr>
        <p:spPr>
          <a:xfrm>
            <a:off x="4016677" y="1572168"/>
            <a:ext cx="404288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66"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fif"/></Relationships>
</file>

<file path=ppt/slides/_rels/slide23.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fif"/></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1.jfif"/><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image" Target="../media/image41.jfif"/></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c/ForlangWorld" TargetMode="External"/><Relationship Id="rId2" Type="http://schemas.openxmlformats.org/officeDocument/2006/relationships/hyperlink" Target="https://forlangworld.blogspot.com/" TargetMode="External"/><Relationship Id="rId1" Type="http://schemas.openxmlformats.org/officeDocument/2006/relationships/slideLayout" Target="../slideLayouts/slideLayout1.xml"/><Relationship Id="rId6" Type="http://schemas.openxmlformats.org/officeDocument/2006/relationships/hyperlink" Target="https://nhattruongtqb.violet.vn/entry/tin-hoc-6789-online-kntt-13883740.html" TargetMode="External"/><Relationship Id="rId5" Type="http://schemas.openxmlformats.org/officeDocument/2006/relationships/hyperlink" Target="https://sunrise1582.violet.vn/entry/tin-hoc-9-online-kntt-13875729.html" TargetMode="External"/><Relationship Id="rId4" Type="http://schemas.openxmlformats.org/officeDocument/2006/relationships/hyperlink" Target="https://www.facebook.com/emvuiemhoc"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16.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xmlns="" id="{2FA29EF1-CAFD-0867-D517-971158A64ED5}"/>
              </a:ext>
            </a:extLst>
          </p:cNvPr>
          <p:cNvPicPr>
            <a:picLocks noChangeAspect="1"/>
          </p:cNvPicPr>
          <p:nvPr/>
        </p:nvPicPr>
        <p:blipFill>
          <a:blip r:embed="rId2"/>
          <a:stretch>
            <a:fillRect/>
          </a:stretch>
        </p:blipFill>
        <p:spPr>
          <a:xfrm>
            <a:off x="1447800" y="2426682"/>
            <a:ext cx="10439400" cy="4355118"/>
          </a:xfrm>
          <a:prstGeom prst="rect">
            <a:avLst/>
          </a:prstGeom>
        </p:spPr>
      </p:pic>
      <p:sp>
        <p:nvSpPr>
          <p:cNvPr id="2" name="TextBox 11">
            <a:extLst>
              <a:ext uri="{FF2B5EF4-FFF2-40B4-BE49-F238E27FC236}">
                <a16:creationId xmlns:a16="http://schemas.microsoft.com/office/drawing/2014/main" xmlns="" id="{C39E351E-372F-E049-AD2E-16C1D200D9DB}"/>
              </a:ext>
            </a:extLst>
          </p:cNvPr>
          <p:cNvSpPr txBox="1">
            <a:spLocks noChangeArrowheads="1"/>
          </p:cNvSpPr>
          <p:nvPr/>
        </p:nvSpPr>
        <p:spPr bwMode="auto">
          <a:xfrm>
            <a:off x="381000" y="1295400"/>
            <a:ext cx="11353800" cy="105758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0"/>
              </a:spcBef>
              <a:spcAft>
                <a:spcPts val="0"/>
              </a:spcAft>
            </a:pPr>
            <a:r>
              <a:rPr lang="en-US" sz="3200" b="1" dirty="0" err="1">
                <a:solidFill>
                  <a:srgbClr val="000000"/>
                </a:solidFill>
                <a:effectLst/>
                <a:latin typeface="Times New Roman" panose="02020603050405020304" pitchFamily="18" charset="0"/>
                <a:ea typeface="Calibri" panose="020F0502020204030204" pitchFamily="34" charset="0"/>
              </a:rPr>
              <a:t>Về</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kiến</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thức</a:t>
            </a:r>
            <a:r>
              <a:rPr lang="vi-VN" sz="3200" b="1" dirty="0">
                <a:solidFill>
                  <a:srgbClr val="000000"/>
                </a:solidFill>
                <a:effectLst/>
                <a:latin typeface="Times New Roman" panose="02020603050405020304" pitchFamily="18" charset="0"/>
                <a:ea typeface="Calibri" panose="020F0502020204030204" pitchFamily="34" charset="0"/>
              </a:rPr>
              <a:t>: </a:t>
            </a:r>
            <a:endParaRPr lang="en-US" sz="3200" b="1" dirty="0">
              <a:solidFill>
                <a:srgbClr val="000000"/>
              </a:solidFill>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vi-VN" sz="3200" dirty="0">
                <a:effectLst/>
                <a:latin typeface="Times New Roman" panose="02020603050405020304" pitchFamily="18" charset="0"/>
                <a:ea typeface="Times New Roman" panose="02020603050405020304" pitchFamily="18" charset="0"/>
              </a:rPr>
              <a:t>-Hàm tính tổng theo điều kiện SUMIF trong phần mềm bảng tính.</a:t>
            </a:r>
          </a:p>
        </p:txBody>
      </p:sp>
      <p:pic>
        <p:nvPicPr>
          <p:cNvPr id="5" name="Picture 5">
            <a:extLst>
              <a:ext uri="{FF2B5EF4-FFF2-40B4-BE49-F238E27FC236}">
                <a16:creationId xmlns:a16="http://schemas.microsoft.com/office/drawing/2014/main" xmlns="" id="{D36BA527-9B0D-69FE-86B3-D6AE482AB6B8}"/>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2399" y="2664816"/>
            <a:ext cx="1185323" cy="914400"/>
          </a:xfrm>
          <a:prstGeom prst="rect">
            <a:avLst/>
          </a:prstGeom>
        </p:spPr>
      </p:pic>
      <p:pic>
        <p:nvPicPr>
          <p:cNvPr id="4" name="Hình ảnh 3" descr="Ảnh có chứa Tác phẩm nghệ thuật của trẻ con, hình vẽ, phim hoạt hình, tác phẩm nghệ thuật&#10;&#10;Mô tả được tạo tự động">
            <a:extLst>
              <a:ext uri="{FF2B5EF4-FFF2-40B4-BE49-F238E27FC236}">
                <a16:creationId xmlns:a16="http://schemas.microsoft.com/office/drawing/2014/main" xmlns="" id="{A21596E5-7215-7F2E-9EA4-D154FC69B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51" y="4904516"/>
            <a:ext cx="1029050" cy="1724884"/>
          </a:xfrm>
          <a:prstGeom prst="rect">
            <a:avLst/>
          </a:prstGeom>
        </p:spPr>
      </p:pic>
      <p:pic>
        <p:nvPicPr>
          <p:cNvPr id="6" name="Hình ảnh 5">
            <a:extLst>
              <a:ext uri="{FF2B5EF4-FFF2-40B4-BE49-F238E27FC236}">
                <a16:creationId xmlns:a16="http://schemas.microsoft.com/office/drawing/2014/main" xmlns="" id="{F6D0B01C-41E3-F8EC-17C7-77682219F2D4}"/>
              </a:ex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3886200"/>
            <a:ext cx="1143000" cy="914400"/>
          </a:xfrm>
          <a:prstGeom prst="rect">
            <a:avLst/>
          </a:prstGeom>
        </p:spPr>
      </p:pic>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C323C2FC-B576-A038-CED4-2D98C18FA419}"/>
              </a:ext>
            </a:extLst>
          </p:cNvPr>
          <p:cNvPicPr>
            <a:picLocks noChangeAspect="1"/>
          </p:cNvPicPr>
          <p:nvPr/>
        </p:nvPicPr>
        <p:blipFill>
          <a:blip r:embed="rId2"/>
          <a:stretch>
            <a:fillRect/>
          </a:stretch>
        </p:blipFill>
        <p:spPr>
          <a:xfrm>
            <a:off x="228600" y="1362060"/>
            <a:ext cx="11811000" cy="5343540"/>
          </a:xfrm>
          <a:prstGeom prst="rect">
            <a:avLst/>
          </a:prstGeom>
        </p:spPr>
      </p:pic>
      <p:sp>
        <p:nvSpPr>
          <p:cNvPr id="4" name="Bong bóng Lời nói: Hình chữ nhật với Góc Tròn 3">
            <a:extLst>
              <a:ext uri="{FF2B5EF4-FFF2-40B4-BE49-F238E27FC236}">
                <a16:creationId xmlns:a16="http://schemas.microsoft.com/office/drawing/2014/main" xmlns="" id="{B513615C-0A31-C8A3-86C1-8F28596D9767}"/>
              </a:ext>
            </a:extLst>
          </p:cNvPr>
          <p:cNvSpPr/>
          <p:nvPr/>
        </p:nvSpPr>
        <p:spPr>
          <a:xfrm>
            <a:off x="3200400" y="1347192"/>
            <a:ext cx="7086600" cy="1191816"/>
          </a:xfrm>
          <a:prstGeom prst="wedgeRoundRectCallout">
            <a:avLst>
              <a:gd name="adj1" fmla="val 52703"/>
              <a:gd name="adj2" fmla="val 65479"/>
              <a:gd name="adj3" fmla="val 1666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Công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tại</a:t>
            </a:r>
            <a:r>
              <a:rPr lang="en-US" sz="3200" dirty="0">
                <a:solidFill>
                  <a:schemeClr val="tx1"/>
                </a:solidFill>
                <a:latin typeface="Times New Roman" panose="02020603050405020304" pitchFamily="18" charset="0"/>
                <a:cs typeface="Times New Roman" panose="02020603050405020304" pitchFamily="18" charset="0"/>
              </a:rPr>
              <a:t> ô H2:</a:t>
            </a:r>
          </a:p>
          <a:p>
            <a:pPr algn="just"/>
            <a:r>
              <a:rPr lang="en-US" sz="3200" dirty="0">
                <a:solidFill>
                  <a:schemeClr val="tx1"/>
                </a:solidFill>
                <a:latin typeface="Times New Roman" panose="02020603050405020304" pitchFamily="18" charset="0"/>
                <a:cs typeface="Times New Roman" panose="02020603050405020304" pitchFamily="18" charset="0"/>
              </a:rPr>
              <a:t>=SUMIF</a:t>
            </a:r>
            <a:r>
              <a:rPr lang="en-US" sz="3200" dirty="0">
                <a:solidFill>
                  <a:srgbClr val="0070C0"/>
                </a:solidFill>
                <a:latin typeface="Times New Roman" panose="02020603050405020304" pitchFamily="18" charset="0"/>
                <a:cs typeface="Times New Roman" panose="02020603050405020304" pitchFamily="18" charset="0"/>
              </a:rPr>
              <a:t>($B$3:$B$10</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F2</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6600"/>
                </a:solidFill>
                <a:latin typeface="Times New Roman" panose="02020603050405020304" pitchFamily="18" charset="0"/>
                <a:cs typeface="Times New Roman" panose="02020603050405020304" pitchFamily="18" charset="0"/>
              </a:rPr>
              <a:t>$D$3:$D$10</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5" name="Bong bóng Lời nói: Hình chữ nhật với Góc Tròn 4">
            <a:extLst>
              <a:ext uri="{FF2B5EF4-FFF2-40B4-BE49-F238E27FC236}">
                <a16:creationId xmlns:a16="http://schemas.microsoft.com/office/drawing/2014/main" xmlns="" id="{0F0106B7-17E6-E172-2E3E-BAA886B8DE70}"/>
              </a:ext>
            </a:extLst>
          </p:cNvPr>
          <p:cNvSpPr/>
          <p:nvPr/>
        </p:nvSpPr>
        <p:spPr>
          <a:xfrm>
            <a:off x="3581400" y="1905000"/>
            <a:ext cx="7086600" cy="1191816"/>
          </a:xfrm>
          <a:prstGeom prst="wedgeRoundRectCallout">
            <a:avLst>
              <a:gd name="adj1" fmla="val 52703"/>
              <a:gd name="adj2" fmla="val 65479"/>
              <a:gd name="adj3" fmla="val 1666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Công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tại</a:t>
            </a:r>
            <a:r>
              <a:rPr lang="en-US" sz="3200" dirty="0">
                <a:solidFill>
                  <a:schemeClr val="tx1"/>
                </a:solidFill>
                <a:latin typeface="Times New Roman" panose="02020603050405020304" pitchFamily="18" charset="0"/>
                <a:cs typeface="Times New Roman" panose="02020603050405020304" pitchFamily="18" charset="0"/>
              </a:rPr>
              <a:t> ô H3:</a:t>
            </a:r>
          </a:p>
          <a:p>
            <a:pPr algn="just"/>
            <a:r>
              <a:rPr lang="en-US" sz="3200" dirty="0">
                <a:solidFill>
                  <a:schemeClr val="tx1"/>
                </a:solidFill>
                <a:latin typeface="Times New Roman" panose="02020603050405020304" pitchFamily="18" charset="0"/>
                <a:cs typeface="Times New Roman" panose="02020603050405020304" pitchFamily="18" charset="0"/>
              </a:rPr>
              <a:t>=SUMIF</a:t>
            </a:r>
            <a:r>
              <a:rPr lang="en-US" sz="3200" dirty="0">
                <a:solidFill>
                  <a:srgbClr val="0070C0"/>
                </a:solidFill>
                <a:latin typeface="Times New Roman" panose="02020603050405020304" pitchFamily="18" charset="0"/>
                <a:cs typeface="Times New Roman" panose="02020603050405020304" pitchFamily="18" charset="0"/>
              </a:rPr>
              <a:t>($B$3:$B$10</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F3</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6600"/>
                </a:solidFill>
                <a:latin typeface="Times New Roman" panose="02020603050405020304" pitchFamily="18" charset="0"/>
                <a:cs typeface="Times New Roman" panose="02020603050405020304" pitchFamily="18" charset="0"/>
              </a:rPr>
              <a:t>$D$3:$D$10</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6" name="Bong bóng Lời nói: Hình chữ nhật với Góc Tròn 5">
            <a:extLst>
              <a:ext uri="{FF2B5EF4-FFF2-40B4-BE49-F238E27FC236}">
                <a16:creationId xmlns:a16="http://schemas.microsoft.com/office/drawing/2014/main" xmlns="" id="{8447069B-8785-FBD5-9CE7-1FD1A9086EAB}"/>
              </a:ext>
            </a:extLst>
          </p:cNvPr>
          <p:cNvSpPr/>
          <p:nvPr/>
        </p:nvSpPr>
        <p:spPr>
          <a:xfrm>
            <a:off x="3276600" y="4648200"/>
            <a:ext cx="7086600" cy="1191816"/>
          </a:xfrm>
          <a:prstGeom prst="wedgeRoundRectCallout">
            <a:avLst>
              <a:gd name="adj1" fmla="val 52703"/>
              <a:gd name="adj2" fmla="val 65479"/>
              <a:gd name="adj3" fmla="val 1666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Công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tại</a:t>
            </a:r>
            <a:r>
              <a:rPr lang="en-US" sz="3200" dirty="0">
                <a:solidFill>
                  <a:schemeClr val="tx1"/>
                </a:solidFill>
                <a:latin typeface="Times New Roman" panose="02020603050405020304" pitchFamily="18" charset="0"/>
                <a:cs typeface="Times New Roman" panose="02020603050405020304" pitchFamily="18" charset="0"/>
              </a:rPr>
              <a:t> ô H9:</a:t>
            </a:r>
          </a:p>
          <a:p>
            <a:pPr algn="just"/>
            <a:r>
              <a:rPr lang="en-US" sz="3200" dirty="0">
                <a:solidFill>
                  <a:schemeClr val="tx1"/>
                </a:solidFill>
                <a:latin typeface="Times New Roman" panose="02020603050405020304" pitchFamily="18" charset="0"/>
                <a:cs typeface="Times New Roman" panose="02020603050405020304" pitchFamily="18" charset="0"/>
              </a:rPr>
              <a:t>=SUMIF</a:t>
            </a:r>
            <a:r>
              <a:rPr lang="en-US" sz="3200" dirty="0">
                <a:solidFill>
                  <a:srgbClr val="0070C0"/>
                </a:solidFill>
                <a:latin typeface="Times New Roman" panose="02020603050405020304" pitchFamily="18" charset="0"/>
                <a:cs typeface="Times New Roman" panose="02020603050405020304" pitchFamily="18" charset="0"/>
              </a:rPr>
              <a:t>($B$3:$B$10</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F9</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6600"/>
                </a:solidFill>
                <a:latin typeface="Times New Roman" panose="02020603050405020304" pitchFamily="18" charset="0"/>
                <a:cs typeface="Times New Roman" panose="02020603050405020304" pitchFamily="18" charset="0"/>
              </a:rPr>
              <a:t>$D$3:$D$10</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7" name="Bong bóng Lời nói: Hình chữ nhật với Góc Tròn 6">
            <a:extLst>
              <a:ext uri="{FF2B5EF4-FFF2-40B4-BE49-F238E27FC236}">
                <a16:creationId xmlns:a16="http://schemas.microsoft.com/office/drawing/2014/main" xmlns="" id="{7370AD16-4B08-2922-284B-E83233E61951}"/>
              </a:ext>
            </a:extLst>
          </p:cNvPr>
          <p:cNvSpPr/>
          <p:nvPr/>
        </p:nvSpPr>
        <p:spPr>
          <a:xfrm>
            <a:off x="3429000" y="5080992"/>
            <a:ext cx="7086600" cy="1191816"/>
          </a:xfrm>
          <a:prstGeom prst="wedgeRoundRectCallout">
            <a:avLst>
              <a:gd name="adj1" fmla="val 52703"/>
              <a:gd name="adj2" fmla="val 65479"/>
              <a:gd name="adj3" fmla="val 1666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Công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tại</a:t>
            </a:r>
            <a:r>
              <a:rPr lang="en-US" sz="3200" dirty="0">
                <a:solidFill>
                  <a:schemeClr val="tx1"/>
                </a:solidFill>
                <a:latin typeface="Times New Roman" panose="02020603050405020304" pitchFamily="18" charset="0"/>
                <a:cs typeface="Times New Roman" panose="02020603050405020304" pitchFamily="18" charset="0"/>
              </a:rPr>
              <a:t> ô H10:</a:t>
            </a:r>
          </a:p>
          <a:p>
            <a:pPr algn="just"/>
            <a:r>
              <a:rPr lang="en-US" sz="3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82616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1"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1" nodeType="clickEffect">
                                  <p:stCondLst>
                                    <p:cond delay="0"/>
                                  </p:stCondLst>
                                  <p:childTnLst>
                                    <p:animEffect transition="out" filter="wipe(left)">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1" nodeType="clickEffect">
                                  <p:stCondLst>
                                    <p:cond delay="0"/>
                                  </p:stCondLst>
                                  <p:childTnLst>
                                    <p:animEffect transition="out" filter="wipe(left)">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F0AE406-205F-4F85-BAD9-EA7B91B7E58E}"/>
              </a:ext>
            </a:extLst>
          </p:cNvPr>
          <p:cNvSpPr/>
          <p:nvPr/>
        </p:nvSpPr>
        <p:spPr>
          <a:xfrm>
            <a:off x="432005" y="498157"/>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42FFBEFB-87B9-4FD9-BF69-9BF1F1B160C6}"/>
              </a:ext>
            </a:extLst>
          </p:cNvPr>
          <p:cNvSpPr/>
          <p:nvPr/>
        </p:nvSpPr>
        <p:spPr>
          <a:xfrm>
            <a:off x="4572001" y="496554"/>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a:solidFill>
                  <a:srgbClr val="000000"/>
                </a:solidFill>
                <a:latin typeface="Times New Roman" panose="02020603050405020304" pitchFamily="18" charset="0"/>
                <a:cs typeface="Times New Roman" panose="02020603050405020304" pitchFamily="18" charset="0"/>
              </a:rPr>
              <a:t>Hàm </a:t>
            </a:r>
            <a:r>
              <a:rPr lang="en-US" sz="3200" dirty="0" err="1">
                <a:solidFill>
                  <a:srgbClr val="000000"/>
                </a:solidFill>
                <a:latin typeface="Times New Roman" panose="02020603050405020304" pitchFamily="18" charset="0"/>
                <a:cs typeface="Times New Roman" panose="02020603050405020304" pitchFamily="18" charset="0"/>
              </a:rPr>
              <a:t>Sumif</a:t>
            </a:r>
            <a:endParaRPr lang="vi-VN" sz="3200"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xmlns="" id="{0DE4A73A-1BE6-6CD4-1082-722ECCB4D170}"/>
              </a:ext>
            </a:extLst>
          </p:cNvPr>
          <p:cNvGraphicFramePr>
            <a:graphicFrameLocks noGrp="1"/>
          </p:cNvGraphicFramePr>
          <p:nvPr>
            <p:extLst>
              <p:ext uri="{D42A27DB-BD31-4B8C-83A1-F6EECF244321}">
                <p14:modId xmlns:p14="http://schemas.microsoft.com/office/powerpoint/2010/main" val="1669618744"/>
              </p:ext>
            </p:extLst>
          </p:nvPr>
        </p:nvGraphicFramePr>
        <p:xfrm>
          <a:off x="432006" y="1022640"/>
          <a:ext cx="11327988" cy="5530560"/>
        </p:xfrm>
        <a:graphic>
          <a:graphicData uri="http://schemas.openxmlformats.org/drawingml/2006/table">
            <a:tbl>
              <a:tblPr firstRow="1" bandRow="1">
                <a:tableStyleId>{F5AB1C69-6EDB-4FF4-983F-18BD219EF322}</a:tableStyleId>
              </a:tblPr>
              <a:tblGrid>
                <a:gridCol w="4139994">
                  <a:extLst>
                    <a:ext uri="{9D8B030D-6E8A-4147-A177-3AD203B41FA5}">
                      <a16:colId xmlns:a16="http://schemas.microsoft.com/office/drawing/2014/main" xmlns="" val="795175101"/>
                    </a:ext>
                  </a:extLst>
                </a:gridCol>
                <a:gridCol w="7187994">
                  <a:extLst>
                    <a:ext uri="{9D8B030D-6E8A-4147-A177-3AD203B41FA5}">
                      <a16:colId xmlns:a16="http://schemas.microsoft.com/office/drawing/2014/main" xmlns="" val="2517340449"/>
                    </a:ext>
                  </a:extLst>
                </a:gridCol>
              </a:tblGrid>
              <a:tr h="370840">
                <a:tc>
                  <a:txBody>
                    <a:bodyPr/>
                    <a:lstStyle/>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trình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chức</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năng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SUMIF?</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Hàm SUMIF tính tổng giá trị của những ô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thoả</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mãn một điều kiện nào đó. </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89653359"/>
                  </a:ext>
                </a:extLst>
              </a:tr>
              <a:tr h="370840">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 hãy trình bày công thức chung của hàm </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SUM</a:t>
                      </a: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IF?</a:t>
                      </a: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Công thức: = SUMIF(</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range</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criteria</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sum_range</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range</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phạm vi chứa các giá trị cần kiểm tra hoặc tính tổng các giá trị nếu không có tham số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sum_range</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criteria</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điều kiện kiểm tra. </a:t>
                      </a:r>
                    </a:p>
                    <a:p>
                      <a:pPr algn="just"/>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sum_range</a:t>
                      </a:r>
                      <a:r>
                        <a:rPr lang="vi-VN"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tuỳ</a:t>
                      </a:r>
                      <a:r>
                        <a:rPr lang="vi-VN"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chọn): phạm vi chứa các giá trị cần tính tổng, nếu </a:t>
                      </a:r>
                      <a:r>
                        <a:rPr lang="vi-VN" altLang="en-US" sz="28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sum_range</a:t>
                      </a:r>
                      <a:r>
                        <a:rPr lang="vi-VN"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bị bỏ qua thì tính tổng các ô trong tham số </a:t>
                      </a:r>
                      <a:r>
                        <a:rPr lang="vi-VN" altLang="en-US" sz="28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range</a:t>
                      </a:r>
                      <a:r>
                        <a:rPr lang="vi-VN"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thoả</a:t>
                      </a:r>
                      <a:r>
                        <a:rPr lang="vi-VN"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mãn </a:t>
                      </a:r>
                      <a:r>
                        <a:rPr lang="en-US"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ĐK.</a:t>
                      </a:r>
                      <a:endParaRPr lang="vi-VN" altLang="en-US" sz="30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35958988"/>
                  </a:ext>
                </a:extLst>
              </a:tr>
            </a:tbl>
          </a:graphicData>
        </a:graphic>
      </p:graphicFrame>
      <p:sp>
        <p:nvSpPr>
          <p:cNvPr id="2" name="Rectangle 1">
            <a:extLst>
              <a:ext uri="{FF2B5EF4-FFF2-40B4-BE49-F238E27FC236}">
                <a16:creationId xmlns:a16="http://schemas.microsoft.com/office/drawing/2014/main" xmlns="" id="{E8AA02C9-4DFC-44EB-4B2B-24FE8712BC21}"/>
              </a:ext>
            </a:extLst>
          </p:cNvPr>
          <p:cNvSpPr/>
          <p:nvPr/>
        </p:nvSpPr>
        <p:spPr>
          <a:xfrm>
            <a:off x="4623006" y="1084289"/>
            <a:ext cx="7111794" cy="9731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EF7792A5-D8FF-8891-9DF6-5EE211489606}"/>
              </a:ext>
            </a:extLst>
          </p:cNvPr>
          <p:cNvSpPr txBox="1">
            <a:spLocks noChangeArrowheads="1"/>
          </p:cNvSpPr>
          <p:nvPr/>
        </p:nvSpPr>
        <p:spPr bwMode="auto">
          <a:xfrm>
            <a:off x="432004" y="-36846"/>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Hàm SUMIF.</a:t>
            </a:r>
          </a:p>
        </p:txBody>
      </p:sp>
      <p:pic>
        <p:nvPicPr>
          <p:cNvPr id="5" name="Picture 5">
            <a:extLst>
              <a:ext uri="{FF2B5EF4-FFF2-40B4-BE49-F238E27FC236}">
                <a16:creationId xmlns:a16="http://schemas.microsoft.com/office/drawing/2014/main" xmlns="" id="{D36BA527-9B0D-69FE-86B3-D6AE482AB6B8}"/>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1999" y="4099124"/>
            <a:ext cx="3066211" cy="2149276"/>
          </a:xfrm>
          <a:prstGeom prst="rect">
            <a:avLst/>
          </a:prstGeom>
        </p:spPr>
      </p:pic>
      <p:sp>
        <p:nvSpPr>
          <p:cNvPr id="7" name="Rectangle 1">
            <a:extLst>
              <a:ext uri="{FF2B5EF4-FFF2-40B4-BE49-F238E27FC236}">
                <a16:creationId xmlns:a16="http://schemas.microsoft.com/office/drawing/2014/main" xmlns="" id="{872BA5AB-BE18-F0E8-C88A-AE568AA02471}"/>
              </a:ext>
            </a:extLst>
          </p:cNvPr>
          <p:cNvSpPr/>
          <p:nvPr/>
        </p:nvSpPr>
        <p:spPr>
          <a:xfrm>
            <a:off x="4623006" y="2227288"/>
            <a:ext cx="7111794" cy="4249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566152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3F82CA27-D745-E500-2925-9F9ABE685A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004" y="3619180"/>
            <a:ext cx="11378996" cy="3162620"/>
          </a:xfrm>
          <a:prstGeom prst="rect">
            <a:avLst/>
          </a:prstGeom>
          <a:noFill/>
          <a:ln>
            <a:noFill/>
          </a:ln>
        </p:spPr>
      </p:pic>
      <p:sp>
        <p:nvSpPr>
          <p:cNvPr id="9" name="Rectangle 8">
            <a:extLst>
              <a:ext uri="{FF2B5EF4-FFF2-40B4-BE49-F238E27FC236}">
                <a16:creationId xmlns:a16="http://schemas.microsoft.com/office/drawing/2014/main" xmlns="" id="{4F0AE406-205F-4F85-BAD9-EA7B91B7E58E}"/>
              </a:ext>
            </a:extLst>
          </p:cNvPr>
          <p:cNvSpPr/>
          <p:nvPr/>
        </p:nvSpPr>
        <p:spPr>
          <a:xfrm>
            <a:off x="432005" y="458803"/>
            <a:ext cx="4901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42FFBEFB-87B9-4FD9-BF69-9BF1F1B160C6}"/>
              </a:ext>
            </a:extLst>
          </p:cNvPr>
          <p:cNvSpPr/>
          <p:nvPr/>
        </p:nvSpPr>
        <p:spPr>
          <a:xfrm>
            <a:off x="5334001" y="457200"/>
            <a:ext cx="6425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err="1">
                <a:solidFill>
                  <a:srgbClr val="000000"/>
                </a:solidFill>
                <a:latin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tập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cố</a:t>
            </a:r>
            <a:endParaRPr lang="vi-VN" sz="3200"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xmlns="" id="{0DE4A73A-1BE6-6CD4-1082-722ECCB4D170}"/>
              </a:ext>
            </a:extLst>
          </p:cNvPr>
          <p:cNvGraphicFramePr>
            <a:graphicFrameLocks noGrp="1"/>
          </p:cNvGraphicFramePr>
          <p:nvPr>
            <p:extLst>
              <p:ext uri="{D42A27DB-BD31-4B8C-83A1-F6EECF244321}">
                <p14:modId xmlns:p14="http://schemas.microsoft.com/office/powerpoint/2010/main" val="1246981713"/>
              </p:ext>
            </p:extLst>
          </p:nvPr>
        </p:nvGraphicFramePr>
        <p:xfrm>
          <a:off x="432006" y="983286"/>
          <a:ext cx="11327988" cy="2582400"/>
        </p:xfrm>
        <a:graphic>
          <a:graphicData uri="http://schemas.openxmlformats.org/drawingml/2006/table">
            <a:tbl>
              <a:tblPr firstRow="1" bandRow="1">
                <a:tableStyleId>{F5AB1C69-6EDB-4FF4-983F-18BD219EF322}</a:tableStyleId>
              </a:tblPr>
              <a:tblGrid>
                <a:gridCol w="4901994">
                  <a:extLst>
                    <a:ext uri="{9D8B030D-6E8A-4147-A177-3AD203B41FA5}">
                      <a16:colId xmlns:a16="http://schemas.microsoft.com/office/drawing/2014/main" xmlns="" val="795175101"/>
                    </a:ext>
                  </a:extLst>
                </a:gridCol>
                <a:gridCol w="6425994">
                  <a:extLst>
                    <a:ext uri="{9D8B030D-6E8A-4147-A177-3AD203B41FA5}">
                      <a16:colId xmlns:a16="http://schemas.microsoft.com/office/drawing/2014/main" xmlns="" val="2517340449"/>
                    </a:ext>
                  </a:extLst>
                </a:gridCol>
              </a:tblGrid>
              <a:tr h="370840">
                <a:tc>
                  <a:txBody>
                    <a:bodyPr/>
                    <a:lstStyle/>
                    <a:p>
                      <a:pPr algn="just">
                        <a:lnSpc>
                          <a:spcPct val="100000"/>
                        </a:lnSpc>
                        <a:spcAft>
                          <a:spcPts val="0"/>
                        </a:spcAft>
                      </a:pP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11a.3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minh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họa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dữ</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liệu</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trang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Thu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nhập</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Em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biết</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công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thức</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cần</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nhập</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ở ô H2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giá</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ô H2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ý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nghĩa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Công thức ô </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H2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là</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algn="just"/>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=SUMIF($B$3:$B$8,F2,$D$3:$D$8)</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Giá trị ô H2 là Tổng tiền của Khoản thu Lương</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89653359"/>
                  </a:ext>
                </a:extLst>
              </a:tr>
            </a:tbl>
          </a:graphicData>
        </a:graphic>
      </p:graphicFrame>
      <p:sp>
        <p:nvSpPr>
          <p:cNvPr id="2" name="Rectangle 1">
            <a:extLst>
              <a:ext uri="{FF2B5EF4-FFF2-40B4-BE49-F238E27FC236}">
                <a16:creationId xmlns:a16="http://schemas.microsoft.com/office/drawing/2014/main" xmlns="" id="{E8AA02C9-4DFC-44EB-4B2B-24FE8712BC21}"/>
              </a:ext>
            </a:extLst>
          </p:cNvPr>
          <p:cNvSpPr/>
          <p:nvPr/>
        </p:nvSpPr>
        <p:spPr>
          <a:xfrm>
            <a:off x="5363244" y="990600"/>
            <a:ext cx="6396750" cy="25021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EF7792A5-D8FF-8891-9DF6-5EE211489606}"/>
              </a:ext>
            </a:extLst>
          </p:cNvPr>
          <p:cNvSpPr txBox="1">
            <a:spLocks noChangeArrowheads="1"/>
          </p:cNvSpPr>
          <p:nvPr/>
        </p:nvSpPr>
        <p:spPr bwMode="auto">
          <a:xfrm>
            <a:off x="432004" y="-76200"/>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Hàm SUMIF.</a:t>
            </a:r>
          </a:p>
        </p:txBody>
      </p:sp>
    </p:spTree>
    <p:extLst>
      <p:ext uri="{BB962C8B-B14F-4D97-AF65-F5344CB8AC3E}">
        <p14:creationId xmlns:p14="http://schemas.microsoft.com/office/powerpoint/2010/main" val="177939146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xmlns="" id="{532EC200-88A6-7785-EF9B-D0F40B2D0528}"/>
              </a:ext>
            </a:extLst>
          </p:cNvPr>
          <p:cNvSpPr>
            <a:spLocks noChangeArrowheads="1"/>
          </p:cNvSpPr>
          <p:nvPr/>
        </p:nvSpPr>
        <p:spPr bwMode="gray">
          <a:xfrm>
            <a:off x="3048000" y="2373275"/>
            <a:ext cx="5638800" cy="1558052"/>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600" b="1" dirty="0">
                <a:solidFill>
                  <a:srgbClr val="FF0000"/>
                </a:solidFill>
                <a:latin typeface="Times New Roman" panose="02020603050405020304" pitchFamily="18" charset="0"/>
                <a:cs typeface="Times New Roman" panose="02020603050405020304" pitchFamily="18" charset="0"/>
              </a:rPr>
              <a:t>2.</a:t>
            </a:r>
            <a:r>
              <a:rPr lang="vi-VN" sz="3600"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Thực hành: Sử dụng hàm SUMIF </a:t>
            </a:r>
          </a:p>
        </p:txBody>
      </p:sp>
      <p:pic>
        <p:nvPicPr>
          <p:cNvPr id="2" name="Picture 1" descr="Graphical user interface, application&#10;&#10;Description automatically generated">
            <a:extLst>
              <a:ext uri="{FF2B5EF4-FFF2-40B4-BE49-F238E27FC236}">
                <a16:creationId xmlns:a16="http://schemas.microsoft.com/office/drawing/2014/main" xmlns="" id="{CC224BB6-AF6B-9916-225F-E47A5E814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343400"/>
            <a:ext cx="1981200" cy="1295400"/>
          </a:xfrm>
          <a:prstGeom prst="rect">
            <a:avLst/>
          </a:prstGeom>
        </p:spPr>
      </p:pic>
      <p:pic>
        <p:nvPicPr>
          <p:cNvPr id="5" name="Picture 4">
            <a:extLst>
              <a:ext uri="{FF2B5EF4-FFF2-40B4-BE49-F238E27FC236}">
                <a16:creationId xmlns:a16="http://schemas.microsoft.com/office/drawing/2014/main" xmlns="" id="{CDC53C6A-9AFB-9E44-FCFB-9E760EBB4320}"/>
              </a:ext>
            </a:extLst>
          </p:cNvPr>
          <p:cNvPicPr>
            <a:picLocks noChangeAspect="1"/>
          </p:cNvPicPr>
          <p:nvPr/>
        </p:nvPicPr>
        <p:blipFill rotWithShape="1">
          <a:blip r:embed="rId4"/>
          <a:srcRect l="32501" t="22209" r="28750" b="11092"/>
          <a:stretch/>
        </p:blipFill>
        <p:spPr>
          <a:xfrm>
            <a:off x="8915400" y="1600200"/>
            <a:ext cx="2209800" cy="2199367"/>
          </a:xfrm>
          <a:prstGeom prst="rect">
            <a:avLst/>
          </a:prstGeom>
        </p:spPr>
      </p:pic>
      <p:pic>
        <p:nvPicPr>
          <p:cNvPr id="6" name="Picture 5">
            <a:extLst>
              <a:ext uri="{FF2B5EF4-FFF2-40B4-BE49-F238E27FC236}">
                <a16:creationId xmlns:a16="http://schemas.microsoft.com/office/drawing/2014/main" xmlns="" id="{80B36FF5-AFDF-847B-8458-8BD4EAC44747}"/>
              </a:ex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24658" y="2663263"/>
            <a:ext cx="2209800" cy="1136304"/>
          </a:xfrm>
          <a:prstGeom prst="rect">
            <a:avLst/>
          </a:prstGeom>
        </p:spPr>
      </p:pic>
      <p:pic>
        <p:nvPicPr>
          <p:cNvPr id="4" name="Hình ảnh 3" descr="Ảnh có chứa ảnh chụp màn hình, Đồ họa, tác phẩm nghệ thuật&#10;&#10;Mô tả được tạo tự động">
            <a:extLst>
              <a:ext uri="{FF2B5EF4-FFF2-40B4-BE49-F238E27FC236}">
                <a16:creationId xmlns:a16="http://schemas.microsoft.com/office/drawing/2014/main" xmlns="" id="{7491FD67-CACA-B2EF-A503-4FC6C02EC8E6}"/>
              </a:ext>
            </a:extLst>
          </p:cNvPr>
          <p:cNvPicPr>
            <a:picLocks noChangeAspect="1"/>
          </p:cNvPicPr>
          <p:nvPr/>
        </p:nvPicPr>
        <p:blipFill>
          <a:blip r:embed="rId6">
            <a:extLst>
              <a:ext uri="{28A0092B-C50C-407E-A947-70E740481C1C}">
                <a14:useLocalDpi xmlns:a14="http://schemas.microsoft.com/office/drawing/2010/main" val="0"/>
              </a:ext>
            </a:extLst>
          </a:blip>
          <a:srcRect l="2655" r="1" b="1"/>
          <a:stretch/>
        </p:blipFill>
        <p:spPr>
          <a:xfrm>
            <a:off x="522661" y="381000"/>
            <a:ext cx="2413795" cy="16489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7" name="Hình ảnh 6">
            <a:extLst>
              <a:ext uri="{FF2B5EF4-FFF2-40B4-BE49-F238E27FC236}">
                <a16:creationId xmlns:a16="http://schemas.microsoft.com/office/drawing/2014/main" xmlns="" id="{40ADE15E-F8AD-2333-CD3C-C95A38644568}"/>
              </a:ext>
              <a:ext uri="{C183D7F6-B498-43B3-948B-1728B52AA6E4}">
                <adec:decorative xmlns:adec="http://schemas.microsoft.com/office/drawing/2017/decorative" xmlns=""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7800" y="381000"/>
            <a:ext cx="838200" cy="838200"/>
          </a:xfrm>
          <a:prstGeom prst="rect">
            <a:avLst/>
          </a:prstGeom>
        </p:spPr>
      </p:pic>
    </p:spTree>
    <p:extLst>
      <p:ext uri="{BB962C8B-B14F-4D97-AF65-F5344CB8AC3E}">
        <p14:creationId xmlns:p14="http://schemas.microsoft.com/office/powerpoint/2010/main" val="1281085126"/>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xmlns="" id="{D9C4E82C-EAE6-33AB-15B2-5212841AF8DA}"/>
              </a:ext>
            </a:extLst>
          </p:cNvPr>
          <p:cNvSpPr txBox="1">
            <a:spLocks noChangeArrowheads="1"/>
          </p:cNvSpPr>
          <p:nvPr/>
        </p:nvSpPr>
        <p:spPr bwMode="auto">
          <a:xfrm>
            <a:off x="457200" y="0"/>
            <a:ext cx="11353800" cy="107721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Sử dụng hàm SUMIF.</a:t>
            </a:r>
            <a:endParaRPr lang="en-US" alt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Nhiệm vụ: Sử dụng hàm SUMIF để tính tổng số tiền của mỗi khoản chi tiêu. </a:t>
            </a:r>
            <a:endParaRPr lang="vi-VN" altLang="vi-VN" sz="3200" dirty="0">
              <a:latin typeface="Times New Roman" panose="02020603050405020304" pitchFamily="18" charset="0"/>
              <a:ea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AC1D7CCB-3934-7364-5202-CAFCF96E40AC}"/>
              </a:ext>
            </a:extLst>
          </p:cNvPr>
          <p:cNvPicPr>
            <a:picLocks noChangeAspect="1"/>
          </p:cNvPicPr>
          <p:nvPr/>
        </p:nvPicPr>
        <p:blipFill>
          <a:blip r:embed="rId2"/>
          <a:stretch>
            <a:fillRect/>
          </a:stretch>
        </p:blipFill>
        <p:spPr>
          <a:xfrm>
            <a:off x="48643" y="125545"/>
            <a:ext cx="519342" cy="517633"/>
          </a:xfrm>
          <a:prstGeom prst="rect">
            <a:avLst/>
          </a:prstGeom>
        </p:spPr>
      </p:pic>
      <p:pic>
        <p:nvPicPr>
          <p:cNvPr id="10" name="Hình ảnh 9">
            <a:extLst>
              <a:ext uri="{FF2B5EF4-FFF2-40B4-BE49-F238E27FC236}">
                <a16:creationId xmlns:a16="http://schemas.microsoft.com/office/drawing/2014/main" xmlns="" id="{28FF5621-413D-F3AE-0E50-3EFF80485EBA}"/>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5072" y="0"/>
            <a:ext cx="643178" cy="643178"/>
          </a:xfrm>
          <a:prstGeom prst="rect">
            <a:avLst/>
          </a:prstGeom>
        </p:spPr>
      </p:pic>
      <p:sp>
        <p:nvSpPr>
          <p:cNvPr id="5" name="TextBox 11">
            <a:extLst>
              <a:ext uri="{FF2B5EF4-FFF2-40B4-BE49-F238E27FC236}">
                <a16:creationId xmlns:a16="http://schemas.microsoft.com/office/drawing/2014/main" xmlns="" id="{CB1A8976-E390-E1C0-0AC4-D02C32988806}"/>
              </a:ext>
            </a:extLst>
          </p:cNvPr>
          <p:cNvSpPr txBox="1">
            <a:spLocks noChangeArrowheads="1"/>
          </p:cNvSpPr>
          <p:nvPr/>
        </p:nvSpPr>
        <p:spPr bwMode="auto">
          <a:xfrm>
            <a:off x="228600" y="1066800"/>
            <a:ext cx="11582400" cy="353943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a) Tính tổng số tiền của mỗi khoản chi trong trang tính Chi tiêu </a:t>
            </a:r>
          </a:p>
          <a:p>
            <a:pPr algn="just"/>
            <a:r>
              <a:rPr lang="en-US" altLang="vi-VN" sz="28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Mở tệp bảng tính TaiChinhGiaDinh.xlsx, chọn trang tính Chi tiêu. </a:t>
            </a:r>
          </a:p>
          <a:p>
            <a:pPr algn="just"/>
            <a:r>
              <a:rPr lang="en-US" altLang="vi-VN" sz="28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Tại ô H2, nhập công thức =SUMIF($B$3:$B$10,F2,$D$3:$D$10) để tính tổng số tiền của khoản chi Ở (Hình 11a.2). </a:t>
            </a:r>
          </a:p>
          <a:p>
            <a:pPr algn="just"/>
            <a:r>
              <a:rPr lang="en-US" altLang="vi-VN" sz="28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Sao chép công thức trong ô H2 sang các ô từ H3 đến H10 để tính tổng số tiền của mỗi khoản chi còn lại. </a:t>
            </a:r>
          </a:p>
          <a:p>
            <a:pPr algn="just"/>
            <a:r>
              <a:rPr lang="en-US" altLang="vi-VN" sz="28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Lưu tệp.</a:t>
            </a:r>
          </a:p>
        </p:txBody>
      </p:sp>
      <p:pic>
        <p:nvPicPr>
          <p:cNvPr id="4" name="Picture 4">
            <a:extLst>
              <a:ext uri="{FF2B5EF4-FFF2-40B4-BE49-F238E27FC236}">
                <a16:creationId xmlns:a16="http://schemas.microsoft.com/office/drawing/2014/main" xmlns="" id="{87DBFEA6-82B0-5026-3ADF-CF99E79D759A}"/>
              </a:ext>
            </a:extLst>
          </p:cNvPr>
          <p:cNvPicPr>
            <a:picLocks noChangeAspect="1"/>
          </p:cNvPicPr>
          <p:nvPr/>
        </p:nvPicPr>
        <p:blipFill>
          <a:blip r:embed="rId4"/>
          <a:stretch>
            <a:fillRect/>
          </a:stretch>
        </p:blipFill>
        <p:spPr>
          <a:xfrm>
            <a:off x="4114800" y="3657600"/>
            <a:ext cx="7848600" cy="3124200"/>
          </a:xfrm>
          <a:prstGeom prst="rect">
            <a:avLst/>
          </a:prstGeom>
        </p:spPr>
      </p:pic>
    </p:spTree>
    <p:extLst>
      <p:ext uri="{BB962C8B-B14F-4D97-AF65-F5344CB8AC3E}">
        <p14:creationId xmlns:p14="http://schemas.microsoft.com/office/powerpoint/2010/main" val="1459251405"/>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xmlns="" id="{D9C4E82C-EAE6-33AB-15B2-5212841AF8DA}"/>
              </a:ext>
            </a:extLst>
          </p:cNvPr>
          <p:cNvSpPr txBox="1">
            <a:spLocks noChangeArrowheads="1"/>
          </p:cNvSpPr>
          <p:nvPr/>
        </p:nvSpPr>
        <p:spPr bwMode="auto">
          <a:xfrm>
            <a:off x="533399" y="82927"/>
            <a:ext cx="11125201" cy="403187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b) Tính tổng số tiền của mỗi khoản thu trong trang tính Thu nhập </a:t>
            </a: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trang tính Thu nhập (Hình 11a.3). </a:t>
            </a: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Tại ô H2, nhập công thức =SUMIF($B$3:$B$8,F2,$D$3:$D$8) để tính tổng tiền của khoản thu từ Lương. </a:t>
            </a: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Sao chép công thức trong ô H2 sang các ô từ H3 đến H6 để tính tổng tiền cho các khoản thu còn lại. </a:t>
            </a: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Lưu tệp</a:t>
            </a:r>
          </a:p>
        </p:txBody>
      </p:sp>
      <p:pic>
        <p:nvPicPr>
          <p:cNvPr id="3" name="Picture 2">
            <a:extLst>
              <a:ext uri="{FF2B5EF4-FFF2-40B4-BE49-F238E27FC236}">
                <a16:creationId xmlns:a16="http://schemas.microsoft.com/office/drawing/2014/main" xmlns="" id="{AC1D7CCB-3934-7364-5202-CAFCF96E40AC}"/>
              </a:ext>
            </a:extLst>
          </p:cNvPr>
          <p:cNvPicPr>
            <a:picLocks noChangeAspect="1"/>
          </p:cNvPicPr>
          <p:nvPr/>
        </p:nvPicPr>
        <p:blipFill>
          <a:blip r:embed="rId2"/>
          <a:stretch>
            <a:fillRect/>
          </a:stretch>
        </p:blipFill>
        <p:spPr>
          <a:xfrm>
            <a:off x="48643" y="125545"/>
            <a:ext cx="519342" cy="517633"/>
          </a:xfrm>
          <a:prstGeom prst="rect">
            <a:avLst/>
          </a:prstGeom>
        </p:spPr>
      </p:pic>
      <p:pic>
        <p:nvPicPr>
          <p:cNvPr id="10" name="Hình ảnh 9">
            <a:extLst>
              <a:ext uri="{FF2B5EF4-FFF2-40B4-BE49-F238E27FC236}">
                <a16:creationId xmlns:a16="http://schemas.microsoft.com/office/drawing/2014/main" xmlns="" id="{28FF5621-413D-F3AE-0E50-3EFF80485EBA}"/>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5072" y="0"/>
            <a:ext cx="643178" cy="643178"/>
          </a:xfrm>
          <a:prstGeom prst="rect">
            <a:avLst/>
          </a:prstGeom>
        </p:spPr>
      </p:pic>
      <p:pic>
        <p:nvPicPr>
          <p:cNvPr id="2" name="Picture 8">
            <a:extLst>
              <a:ext uri="{FF2B5EF4-FFF2-40B4-BE49-F238E27FC236}">
                <a16:creationId xmlns:a16="http://schemas.microsoft.com/office/drawing/2014/main" xmlns="" id="{97F6FAF1-942F-943C-1A49-739D89AA7B78}"/>
              </a:ext>
            </a:extLst>
          </p:cNvPr>
          <p:cNvPicPr>
            <a:picLocks noChangeAspect="1"/>
          </p:cNvPicPr>
          <p:nvPr/>
        </p:nvPicPr>
        <p:blipFill>
          <a:blip r:embed="rId4"/>
          <a:stretch>
            <a:fillRect/>
          </a:stretch>
        </p:blipFill>
        <p:spPr>
          <a:xfrm>
            <a:off x="2133600" y="3505200"/>
            <a:ext cx="9829800" cy="3352800"/>
          </a:xfrm>
          <a:prstGeom prst="rect">
            <a:avLst/>
          </a:prstGeom>
        </p:spPr>
      </p:pic>
    </p:spTree>
    <p:extLst>
      <p:ext uri="{BB962C8B-B14F-4D97-AF65-F5344CB8AC3E}">
        <p14:creationId xmlns:p14="http://schemas.microsoft.com/office/powerpoint/2010/main" val="677087080"/>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6BF90255-90EC-5A15-0E3C-92C82E141D40}"/>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362200"/>
            <a:ext cx="2438400" cy="2438400"/>
          </a:xfrm>
          <a:prstGeom prst="rect">
            <a:avLst/>
          </a:prstGeom>
        </p:spPr>
      </p:pic>
    </p:spTree>
    <p:extLst>
      <p:ext uri="{BB962C8B-B14F-4D97-AF65-F5344CB8AC3E}">
        <p14:creationId xmlns:p14="http://schemas.microsoft.com/office/powerpoint/2010/main" val="1549776270"/>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29434" y="2140554"/>
            <a:ext cx="9881565"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Phạm vi chứa các giá trị cần tính tổng, nếu </a:t>
            </a:r>
            <a:r>
              <a:rPr lang="vi-VN" sz="3000" dirty="0" err="1">
                <a:solidFill>
                  <a:schemeClr val="tx1"/>
                </a:solidFill>
                <a:latin typeface="Times New Roman" panose="02020603050405020304" pitchFamily="18" charset="0"/>
                <a:cs typeface="Times New Roman" panose="02020603050405020304" pitchFamily="18" charset="0"/>
              </a:rPr>
              <a:t>sum_range</a:t>
            </a:r>
            <a:r>
              <a:rPr lang="vi-VN" sz="3000" dirty="0">
                <a:solidFill>
                  <a:schemeClr val="tx1"/>
                </a:solidFill>
                <a:latin typeface="Times New Roman" panose="02020603050405020304" pitchFamily="18" charset="0"/>
                <a:cs typeface="Times New Roman" panose="02020603050405020304" pitchFamily="18" charset="0"/>
              </a:rPr>
              <a:t> bị bỏ qua thì tính tổng các ô trong tham số </a:t>
            </a:r>
            <a:r>
              <a:rPr lang="vi-VN" sz="3000" dirty="0" err="1">
                <a:solidFill>
                  <a:schemeClr val="tx1"/>
                </a:solidFill>
                <a:latin typeface="Times New Roman" panose="02020603050405020304" pitchFamily="18" charset="0"/>
                <a:cs typeface="Times New Roman" panose="02020603050405020304" pitchFamily="18" charset="0"/>
              </a:rPr>
              <a:t>range</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thoả</a:t>
            </a:r>
            <a:r>
              <a:rPr lang="vi-VN" sz="3000" dirty="0">
                <a:solidFill>
                  <a:schemeClr val="tx1"/>
                </a:solidFill>
                <a:latin typeface="Times New Roman" panose="02020603050405020304" pitchFamily="18" charset="0"/>
                <a:cs typeface="Times New Roman" panose="02020603050405020304" pitchFamily="18" charset="0"/>
              </a:rPr>
              <a:t> mãn điều kiện.</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84333" y="3249502"/>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range</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2010769" y="4350354"/>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criteria</a:t>
            </a:r>
            <a:r>
              <a:rPr lang="vi-VN" sz="3200" dirty="0">
                <a:solidFill>
                  <a:schemeClr val="tx1"/>
                </a:solidFill>
                <a:latin typeface="Times New Roman" panose="02020603050405020304" pitchFamily="18" charset="0"/>
                <a:cs typeface="Times New Roman" panose="02020603050405020304" pitchFamily="18" charset="0"/>
              </a:rPr>
              <a:t>.</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Điều kiện kiểm tra.</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216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984333" y="762330"/>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Trong công thức chung của SUMIF, tham số </a:t>
            </a:r>
            <a:r>
              <a:rPr lang="vi-VN" sz="3200" dirty="0" err="1">
                <a:solidFill>
                  <a:schemeClr val="accent2"/>
                </a:solidFill>
                <a:latin typeface="Times New Roman" panose="02020603050405020304" pitchFamily="18" charset="0"/>
                <a:cs typeface="Times New Roman" panose="02020603050405020304" pitchFamily="18" charset="0"/>
              </a:rPr>
              <a:t>sum_range</a:t>
            </a:r>
            <a:r>
              <a:rPr lang="vi-VN" sz="3200" dirty="0">
                <a:solidFill>
                  <a:schemeClr val="accent2"/>
                </a:solidFill>
                <a:latin typeface="Times New Roman" panose="02020603050405020304" pitchFamily="18" charset="0"/>
                <a:cs typeface="Times New Roman" panose="02020603050405020304" pitchFamily="18" charset="0"/>
              </a:rPr>
              <a:t> có ý nghĩa gì?</a:t>
            </a:r>
          </a:p>
        </p:txBody>
      </p:sp>
    </p:spTree>
    <p:extLst>
      <p:ext uri="{BB962C8B-B14F-4D97-AF65-F5344CB8AC3E}">
        <p14:creationId xmlns:p14="http://schemas.microsoft.com/office/powerpoint/2010/main" val="38118102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29435" y="2057400"/>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range</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Điều kiện kiểm tra.</a:t>
            </a: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1929434" y="4384406"/>
            <a:ext cx="9881565"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Phạm vi chứa các giá trị cần tính tổng, nếu </a:t>
            </a:r>
            <a:r>
              <a:rPr lang="vi-VN" sz="3000" dirty="0" err="1">
                <a:solidFill>
                  <a:schemeClr val="tx1"/>
                </a:solidFill>
                <a:latin typeface="Times New Roman" panose="02020603050405020304" pitchFamily="18" charset="0"/>
                <a:cs typeface="Times New Roman" panose="02020603050405020304" pitchFamily="18" charset="0"/>
              </a:rPr>
              <a:t>sum_range</a:t>
            </a:r>
            <a:r>
              <a:rPr lang="vi-VN" sz="3000" dirty="0">
                <a:solidFill>
                  <a:schemeClr val="tx1"/>
                </a:solidFill>
                <a:latin typeface="Times New Roman" panose="02020603050405020304" pitchFamily="18" charset="0"/>
                <a:cs typeface="Times New Roman" panose="02020603050405020304" pitchFamily="18" charset="0"/>
              </a:rPr>
              <a:t> bị bỏ qua thì tính tổng các ô trong tham số </a:t>
            </a:r>
            <a:r>
              <a:rPr lang="vi-VN" sz="3000" dirty="0" err="1">
                <a:solidFill>
                  <a:schemeClr val="tx1"/>
                </a:solidFill>
                <a:latin typeface="Times New Roman" panose="02020603050405020304" pitchFamily="18" charset="0"/>
                <a:cs typeface="Times New Roman" panose="02020603050405020304" pitchFamily="18" charset="0"/>
              </a:rPr>
              <a:t>range</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thoả</a:t>
            </a:r>
            <a:r>
              <a:rPr lang="vi-VN" sz="3000" dirty="0">
                <a:solidFill>
                  <a:schemeClr val="tx1"/>
                </a:solidFill>
                <a:latin typeface="Times New Roman" panose="02020603050405020304" pitchFamily="18" charset="0"/>
                <a:cs typeface="Times New Roman" panose="02020603050405020304" pitchFamily="18" charset="0"/>
              </a:rPr>
              <a:t> mãn điều kiện.</a:t>
            </a:r>
            <a:endParaRPr lang="pt-BR" sz="30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1984333" y="5535502"/>
            <a:ext cx="9762133"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sum_range</a:t>
            </a:r>
            <a:r>
              <a:rPr lang="vi-VN" sz="3200" dirty="0">
                <a:solidFill>
                  <a:schemeClr val="tx1"/>
                </a:solidFill>
                <a:latin typeface="Times New Roman" panose="02020603050405020304" pitchFamily="18" charset="0"/>
                <a:cs typeface="Times New Roman" panose="02020603050405020304" pitchFamily="18" charset="0"/>
              </a:rPr>
              <a:t>.</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2823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984333" y="762330"/>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Trong công thức chung của SUMIF, tham số </a:t>
            </a:r>
            <a:r>
              <a:rPr lang="vi-VN" sz="3200" dirty="0" err="1">
                <a:solidFill>
                  <a:schemeClr val="accent2"/>
                </a:solidFill>
                <a:latin typeface="Times New Roman" panose="02020603050405020304" pitchFamily="18" charset="0"/>
                <a:cs typeface="Times New Roman" panose="02020603050405020304" pitchFamily="18" charset="0"/>
              </a:rPr>
              <a:t>criteria</a:t>
            </a:r>
            <a:r>
              <a:rPr lang="vi-VN" sz="3200" dirty="0">
                <a:solidFill>
                  <a:schemeClr val="accent2"/>
                </a:solidFill>
                <a:latin typeface="Times New Roman" panose="02020603050405020304" pitchFamily="18" charset="0"/>
                <a:cs typeface="Times New Roman" panose="02020603050405020304" pitchFamily="18" charset="0"/>
              </a:rPr>
              <a:t> có ý nghĩa gì?</a:t>
            </a:r>
          </a:p>
        </p:txBody>
      </p:sp>
    </p:spTree>
    <p:extLst>
      <p:ext uri="{BB962C8B-B14F-4D97-AF65-F5344CB8AC3E}">
        <p14:creationId xmlns:p14="http://schemas.microsoft.com/office/powerpoint/2010/main" val="26729818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7734440" y="4656559"/>
            <a:ext cx="4222404"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7734440" y="5799821"/>
            <a:ext cx="393379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SUMIF</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1905000" y="4622769"/>
            <a:ext cx="41148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3200" dirty="0">
                <a:solidFill>
                  <a:schemeClr val="tx1"/>
                </a:solidFill>
                <a:latin typeface="Times New Roman" panose="02020603050405020304" pitchFamily="18" charset="0"/>
                <a:cs typeface="Times New Roman" panose="02020603050405020304" pitchFamily="18" charset="0"/>
              </a:rPr>
              <a:t>SUM</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1905000" y="5807917"/>
            <a:ext cx="4222404"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IF</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021" y="54734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0"/>
            <a:ext cx="959334" cy="650817"/>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914399" y="1851659"/>
            <a:ext cx="10478011"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Hàm nào trong Excel dùng để tính tổng giá trị của những ô </a:t>
            </a:r>
            <a:r>
              <a:rPr lang="vi-VN" sz="3200" dirty="0" err="1">
                <a:solidFill>
                  <a:schemeClr val="accent2"/>
                </a:solidFill>
                <a:latin typeface="Times New Roman" panose="02020603050405020304" pitchFamily="18" charset="0"/>
                <a:cs typeface="Times New Roman" panose="02020603050405020304" pitchFamily="18" charset="0"/>
              </a:rPr>
              <a:t>thoả</a:t>
            </a:r>
            <a:r>
              <a:rPr lang="vi-VN" sz="3200" dirty="0">
                <a:solidFill>
                  <a:schemeClr val="accent2"/>
                </a:solidFill>
                <a:latin typeface="Times New Roman" panose="02020603050405020304" pitchFamily="18" charset="0"/>
                <a:cs typeface="Times New Roman" panose="02020603050405020304" pitchFamily="18" charset="0"/>
              </a:rPr>
              <a:t> mãn một điều kiện nào đó?</a:t>
            </a:r>
          </a:p>
        </p:txBody>
      </p:sp>
    </p:spTree>
    <p:extLst>
      <p:ext uri="{BB962C8B-B14F-4D97-AF65-F5344CB8AC3E}">
        <p14:creationId xmlns:p14="http://schemas.microsoft.com/office/powerpoint/2010/main" val="11870580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xmlns="" id="{31D30F1B-D5DD-40E5-F8AC-C14801C8E31F}"/>
              </a:ext>
            </a:extLst>
          </p:cNvPr>
          <p:cNvSpPr txBox="1">
            <a:spLocks noChangeArrowheads="1"/>
          </p:cNvSpPr>
          <p:nvPr/>
        </p:nvSpPr>
        <p:spPr bwMode="auto">
          <a:xfrm>
            <a:off x="304800" y="1295400"/>
            <a:ext cx="11506200" cy="548957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0"/>
              </a:spcBef>
              <a:spcAft>
                <a:spcPts val="0"/>
              </a:spcAft>
            </a:pPr>
            <a:r>
              <a:rPr lang="vi-VN" sz="3200" b="1" dirty="0">
                <a:latin typeface="Times New Roman" panose="02020603050405020304" pitchFamily="18" charset="0"/>
                <a:cs typeface="Times New Roman" panose="02020603050405020304" pitchFamily="18" charset="0"/>
              </a:rPr>
              <a:t>Về năng lực:</a:t>
            </a:r>
            <a:endParaRPr lang="en-US" sz="3200" b="1" dirty="0">
              <a:latin typeface="Times New Roman" panose="02020603050405020304" pitchFamily="18" charset="0"/>
              <a:cs typeface="Times New Roman" panose="02020603050405020304" pitchFamily="18" charset="0"/>
            </a:endParaRPr>
          </a:p>
          <a:p>
            <a:pPr algn="just">
              <a:spcBef>
                <a:spcPts val="0"/>
              </a:spcBef>
              <a:spcAft>
                <a:spcPts val="0"/>
              </a:spcAft>
            </a:pPr>
            <a:r>
              <a:rPr lang="vi-VN" sz="3200" dirty="0">
                <a:latin typeface="Times New Roman" panose="02020603050405020304" pitchFamily="18" charset="0"/>
                <a:cs typeface="Times New Roman" panose="02020603050405020304" pitchFamily="18" charset="0"/>
              </a:rPr>
              <a:t>2.1. Năng lực chung</a:t>
            </a:r>
          </a:p>
          <a:p>
            <a:pPr algn="just">
              <a:spcBef>
                <a:spcPts val="0"/>
              </a:spcBef>
              <a:spcAft>
                <a:spcPts val="0"/>
              </a:spcAft>
            </a:pPr>
            <a:r>
              <a:rPr lang="vi-VN" sz="3200" dirty="0">
                <a:latin typeface="Times New Roman" panose="02020603050405020304" pitchFamily="18" charset="0"/>
                <a:cs typeface="Times New Roman" panose="02020603050405020304" pitchFamily="18" charset="0"/>
              </a:rPr>
              <a:t>-Năng lực tự chủ, tự 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khoa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p>
          <a:p>
            <a:pPr algn="just">
              <a:spcBef>
                <a:spcPts val="0"/>
              </a:spcBef>
              <a:spcAft>
                <a:spcPts val="0"/>
              </a:spcAft>
            </a:pPr>
            <a:r>
              <a:rPr lang="vi-VN" sz="3200" dirty="0">
                <a:latin typeface="Times New Roman" panose="02020603050405020304" pitchFamily="18" charset="0"/>
                <a:cs typeface="Times New Roman" panose="02020603050405020304" pitchFamily="18" charset="0"/>
              </a:rPr>
              <a:t>-Năng lực giao tiếp và hợp tác: hiểu được mục đích giao tiếp và giao tiếp hiệu quả trong hoạt động nhóm.</a:t>
            </a:r>
            <a:endParaRPr lang="en-US" sz="3200" dirty="0">
              <a:latin typeface="Times New Roman" panose="02020603050405020304" pitchFamily="18" charset="0"/>
              <a:cs typeface="Times New Roman" panose="02020603050405020304" pitchFamily="18" charset="0"/>
            </a:endParaRPr>
          </a:p>
          <a:p>
            <a:pPr algn="just">
              <a:spcBef>
                <a:spcPts val="0"/>
              </a:spcBef>
              <a:spcAft>
                <a:spcPts val="0"/>
              </a:spcAft>
            </a:pP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các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algn="just">
              <a:spcBef>
                <a:spcPts val="0"/>
              </a:spcBef>
              <a:spcAft>
                <a:spcPts val="0"/>
              </a:spcAft>
            </a:pPr>
            <a:r>
              <a:rPr lang="vi-VN" sz="3200" dirty="0">
                <a:latin typeface="Times New Roman" panose="02020603050405020304" pitchFamily="18" charset="0"/>
                <a:cs typeface="Times New Roman" panose="02020603050405020304" pitchFamily="18" charset="0"/>
              </a:rPr>
              <a:t>2.2. Năng lực Tin học</a:t>
            </a:r>
          </a:p>
          <a:p>
            <a:pPr marL="0" marR="0" algn="just">
              <a:spcBef>
                <a:spcPts val="0"/>
              </a:spcBef>
              <a:spcAft>
                <a:spcPts val="0"/>
              </a:spcAft>
            </a:pPr>
            <a:r>
              <a:rPr lang="en-US" sz="3200" dirty="0">
                <a:effectLst/>
                <a:latin typeface="Times New Roman" panose="02020603050405020304" pitchFamily="18" charset="0"/>
                <a:ea typeface="Times New Roman" panose="02020603050405020304" pitchFamily="18" charset="0"/>
              </a:rPr>
              <a:t>-</a:t>
            </a:r>
            <a:r>
              <a:rPr lang="vi-VN" sz="3200" dirty="0">
                <a:effectLst/>
                <a:latin typeface="Times New Roman" panose="02020603050405020304" pitchFamily="18" charset="0"/>
                <a:ea typeface="Times New Roman" panose="02020603050405020304" pitchFamily="18" charset="0"/>
              </a:rPr>
              <a:t>Sử dụng được hàm tính tổng theo điều kiện SUMIF trong giải quyết bài toán quản lí tài chính gia đình.</a:t>
            </a:r>
          </a:p>
        </p:txBody>
      </p:sp>
    </p:spTree>
    <p:extLst>
      <p:ext uri="{BB962C8B-B14F-4D97-AF65-F5344CB8AC3E}">
        <p14:creationId xmlns:p14="http://schemas.microsoft.com/office/powerpoint/2010/main" val="195648985"/>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7734440" y="4656559"/>
            <a:ext cx="438136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=COUNTIF(F2:F10,G7).</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7734440" y="5527406"/>
            <a:ext cx="3933795"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=COUNTIF(B3:B10,“Giải </a:t>
            </a:r>
            <a:r>
              <a:rPr lang="en-US" sz="3200" dirty="0" err="1">
                <a:solidFill>
                  <a:schemeClr val="tx1"/>
                </a:solidFill>
                <a:latin typeface="Times New Roman" panose="02020603050405020304" pitchFamily="18" charset="0"/>
                <a:cs typeface="Times New Roman" panose="02020603050405020304" pitchFamily="18" charset="0"/>
              </a:rPr>
              <a:t>trí</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1905000" y="4350354"/>
            <a:ext cx="411480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3200" dirty="0">
                <a:solidFill>
                  <a:schemeClr val="tx1"/>
                </a:solidFill>
                <a:latin typeface="Times New Roman" panose="02020603050405020304" pitchFamily="18" charset="0"/>
                <a:cs typeface="Times New Roman" panose="02020603050405020304" pitchFamily="18" charset="0"/>
              </a:rPr>
              <a:t>=SUMIF(B3:B10,Giải trí,D3:D10).</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1905000" y="5535502"/>
            <a:ext cx="4222404"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=SUMIF(B3:B10,F7,D3:D10).</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021" y="54734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0"/>
            <a:ext cx="959334" cy="650817"/>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914400" y="1071473"/>
            <a:ext cx="2057400" cy="27521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cần nhập vào ô G7 là gì?</a:t>
            </a:r>
          </a:p>
        </p:txBody>
      </p:sp>
      <p:pic>
        <p:nvPicPr>
          <p:cNvPr id="10" name="Hình ảnh 9">
            <a:extLst>
              <a:ext uri="{FF2B5EF4-FFF2-40B4-BE49-F238E27FC236}">
                <a16:creationId xmlns:a16="http://schemas.microsoft.com/office/drawing/2014/main" xmlns="" id="{5F620DE7-014C-27C4-2757-3043D6C23F6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665868"/>
            <a:ext cx="8534400" cy="3475920"/>
          </a:xfrm>
          <a:prstGeom prst="rect">
            <a:avLst/>
          </a:prstGeom>
          <a:noFill/>
          <a:ln>
            <a:noFill/>
          </a:ln>
        </p:spPr>
      </p:pic>
    </p:spTree>
    <p:extLst>
      <p:ext uri="{BB962C8B-B14F-4D97-AF65-F5344CB8AC3E}">
        <p14:creationId xmlns:p14="http://schemas.microsoft.com/office/powerpoint/2010/main" val="417783665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29435" y="2106502"/>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criteria</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Điều kiện kiểm tra.</a:t>
            </a: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1929435" y="435035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sum_range</a:t>
            </a:r>
            <a:r>
              <a:rPr lang="vi-VN" sz="3200" dirty="0">
                <a:solidFill>
                  <a:schemeClr val="tx1"/>
                </a:solidFill>
                <a:latin typeface="Times New Roman" panose="02020603050405020304" pitchFamily="18" charset="0"/>
                <a:cs typeface="Times New Roman" panose="02020603050405020304" pitchFamily="18" charset="0"/>
              </a:rPr>
              <a:t>.</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2010769" y="5569554"/>
            <a:ext cx="9735698"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Phạm vi chứa các giá trị cần tính tổng, nếu </a:t>
            </a:r>
            <a:r>
              <a:rPr lang="vi-VN" sz="3000" dirty="0" err="1">
                <a:solidFill>
                  <a:schemeClr val="tx1"/>
                </a:solidFill>
                <a:latin typeface="Times New Roman" panose="02020603050405020304" pitchFamily="18" charset="0"/>
                <a:cs typeface="Times New Roman" panose="02020603050405020304" pitchFamily="18" charset="0"/>
              </a:rPr>
              <a:t>range</a:t>
            </a:r>
            <a:r>
              <a:rPr lang="vi-VN" sz="3000" dirty="0">
                <a:solidFill>
                  <a:schemeClr val="tx1"/>
                </a:solidFill>
                <a:latin typeface="Times New Roman" panose="02020603050405020304" pitchFamily="18" charset="0"/>
                <a:cs typeface="Times New Roman" panose="02020603050405020304" pitchFamily="18" charset="0"/>
              </a:rPr>
              <a:t> bị bỏ qua thì tính tổng các ô trong tham số </a:t>
            </a:r>
            <a:r>
              <a:rPr lang="vi-VN" sz="3000" dirty="0" err="1">
                <a:solidFill>
                  <a:schemeClr val="tx1"/>
                </a:solidFill>
                <a:latin typeface="Times New Roman" panose="02020603050405020304" pitchFamily="18" charset="0"/>
                <a:cs typeface="Times New Roman" panose="02020603050405020304" pitchFamily="18" charset="0"/>
              </a:rPr>
              <a:t>sum_range</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thoả</a:t>
            </a:r>
            <a:r>
              <a:rPr lang="vi-VN" sz="3000" dirty="0">
                <a:solidFill>
                  <a:schemeClr val="tx1"/>
                </a:solidFill>
                <a:latin typeface="Times New Roman" panose="02020603050405020304" pitchFamily="18" charset="0"/>
                <a:cs typeface="Times New Roman" panose="02020603050405020304" pitchFamily="18" charset="0"/>
              </a:rPr>
              <a:t> mãn điều kiện.</a:t>
            </a:r>
            <a:endParaRPr lang="pt-BR" sz="30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5479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2099144" y="743307"/>
            <a:ext cx="9293267"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Trong công thức chung của SUMIF, tham số </a:t>
            </a:r>
            <a:r>
              <a:rPr lang="vi-VN" sz="3200" dirty="0" err="1">
                <a:solidFill>
                  <a:schemeClr val="accent2"/>
                </a:solidFill>
                <a:latin typeface="Times New Roman" panose="02020603050405020304" pitchFamily="18" charset="0"/>
                <a:cs typeface="Times New Roman" panose="02020603050405020304" pitchFamily="18" charset="0"/>
              </a:rPr>
              <a:t>range</a:t>
            </a:r>
            <a:r>
              <a:rPr lang="vi-VN" sz="3200" dirty="0">
                <a:solidFill>
                  <a:schemeClr val="accent2"/>
                </a:solidFill>
                <a:latin typeface="Times New Roman" panose="02020603050405020304" pitchFamily="18" charset="0"/>
                <a:cs typeface="Times New Roman" panose="02020603050405020304" pitchFamily="18" charset="0"/>
              </a:rPr>
              <a:t> có ý nghĩa gì?</a:t>
            </a:r>
          </a:p>
        </p:txBody>
      </p:sp>
    </p:spTree>
    <p:extLst>
      <p:ext uri="{BB962C8B-B14F-4D97-AF65-F5344CB8AC3E}">
        <p14:creationId xmlns:p14="http://schemas.microsoft.com/office/powerpoint/2010/main" val="18170586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29435" y="23476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=SUM(B2:B6,“&lt;100”).</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=SUMIF(B2:B6,“&lt;100”).</a:t>
            </a: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=SUMIF(B2:B6,“&gt;100”).</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=SUMIF(B2:B6,&lt;100).</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984333" y="762330"/>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tổng các giá trị nhỏ hơn 100 trong vùng B2:B6 là</a:t>
            </a:r>
          </a:p>
        </p:txBody>
      </p:sp>
    </p:spTree>
    <p:extLst>
      <p:ext uri="{BB962C8B-B14F-4D97-AF65-F5344CB8AC3E}">
        <p14:creationId xmlns:p14="http://schemas.microsoft.com/office/powerpoint/2010/main" val="1435201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29435" y="2404349"/>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=SUMIF(C4:C10,“SGK”,A4:A10).</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84333" y="34878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=SUMIF(A4:A10,SGK,C4:C10).</a:t>
            </a: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2010769" y="4613007"/>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600" dirty="0">
                <a:solidFill>
                  <a:schemeClr val="tx1"/>
                </a:solidFill>
                <a:latin typeface="Times New Roman" panose="02020603050405020304" pitchFamily="18" charset="0"/>
                <a:cs typeface="Times New Roman" panose="02020603050405020304" pitchFamily="18" charset="0"/>
              </a:rPr>
              <a:t>=SUM(A4:A10,“SGK”,C4:C10).</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2074202" y="5773866"/>
            <a:ext cx="804359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=SUMIF(A4:A10,“SGK”,C4:C10). </a:t>
            </a: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864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929435" y="762330"/>
            <a:ext cx="9871930"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tổng các giá trị trong vùng C4:C10 với các ô tương ứng trong vùng A4:A10 có giá trị là “SGK” là</a:t>
            </a:r>
          </a:p>
        </p:txBody>
      </p:sp>
    </p:spTree>
    <p:extLst>
      <p:ext uri="{BB962C8B-B14F-4D97-AF65-F5344CB8AC3E}">
        <p14:creationId xmlns:p14="http://schemas.microsoft.com/office/powerpoint/2010/main" val="37918062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29435" y="2371964"/>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dirty="0">
                <a:solidFill>
                  <a:schemeClr val="tx1"/>
                </a:solidFill>
                <a:latin typeface="Times New Roman" panose="02020603050405020304" pitchFamily="18" charset="0"/>
                <a:cs typeface="Times New Roman" panose="02020603050405020304" pitchFamily="18" charset="0"/>
              </a:rPr>
              <a:t>=SUMIF(criteria, [</a:t>
            </a:r>
            <a:r>
              <a:rPr lang="en-US" sz="3600" dirty="0" err="1">
                <a:solidFill>
                  <a:schemeClr val="tx1"/>
                </a:solidFill>
                <a:latin typeface="Times New Roman" panose="02020603050405020304" pitchFamily="18" charset="0"/>
                <a:cs typeface="Times New Roman" panose="02020603050405020304" pitchFamily="18" charset="0"/>
              </a:rPr>
              <a:t>sum_range</a:t>
            </a:r>
            <a:r>
              <a:rPr lang="en-US" sz="3600" dirty="0">
                <a:solidFill>
                  <a:schemeClr val="tx1"/>
                </a:solidFill>
                <a:latin typeface="Times New Roman" panose="02020603050405020304" pitchFamily="18" charset="0"/>
                <a:cs typeface="Times New Roman" panose="02020603050405020304" pitchFamily="18" charset="0"/>
              </a:rPr>
              <a:t>], range).</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84333" y="34878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dirty="0">
                <a:solidFill>
                  <a:schemeClr val="tx1"/>
                </a:solidFill>
                <a:latin typeface="Times New Roman" panose="02020603050405020304" pitchFamily="18" charset="0"/>
                <a:cs typeface="Times New Roman" panose="02020603050405020304" pitchFamily="18" charset="0"/>
              </a:rPr>
              <a:t>=SUMIF(range, [</a:t>
            </a:r>
            <a:r>
              <a:rPr lang="en-US" sz="3600" dirty="0" err="1">
                <a:solidFill>
                  <a:schemeClr val="tx1"/>
                </a:solidFill>
                <a:latin typeface="Times New Roman" panose="02020603050405020304" pitchFamily="18" charset="0"/>
                <a:cs typeface="Times New Roman" panose="02020603050405020304" pitchFamily="18" charset="0"/>
              </a:rPr>
              <a:t>sum_range</a:t>
            </a:r>
            <a:r>
              <a:rPr lang="en-US" sz="3600" dirty="0">
                <a:solidFill>
                  <a:schemeClr val="tx1"/>
                </a:solidFill>
                <a:latin typeface="Times New Roman" panose="02020603050405020304" pitchFamily="18" charset="0"/>
                <a:cs typeface="Times New Roman" panose="02020603050405020304" pitchFamily="18" charset="0"/>
              </a:rPr>
              <a:t>], criteria).</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2010769" y="4588718"/>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dirty="0">
                <a:solidFill>
                  <a:schemeClr val="tx1"/>
                </a:solidFill>
                <a:latin typeface="Times New Roman" panose="02020603050405020304" pitchFamily="18" charset="0"/>
                <a:cs typeface="Times New Roman" panose="02020603050405020304" pitchFamily="18" charset="0"/>
              </a:rPr>
              <a:t>=SUMIF(range, criteria, [</a:t>
            </a:r>
            <a:r>
              <a:rPr lang="en-US" sz="3600" dirty="0" err="1">
                <a:solidFill>
                  <a:schemeClr val="tx1"/>
                </a:solidFill>
                <a:latin typeface="Times New Roman" panose="02020603050405020304" pitchFamily="18" charset="0"/>
                <a:cs typeface="Times New Roman" panose="02020603050405020304" pitchFamily="18" charset="0"/>
              </a:rPr>
              <a:t>sum_range</a:t>
            </a:r>
            <a:r>
              <a:rPr lang="en-US" sz="3600" dirty="0">
                <a:solidFill>
                  <a:schemeClr val="tx1"/>
                </a:solidFill>
                <a:latin typeface="Times New Roman" panose="02020603050405020304" pitchFamily="18" charset="0"/>
                <a:cs typeface="Times New Roman" panose="02020603050405020304" pitchFamily="18" charset="0"/>
              </a:rPr>
              <a:t>]).</a:t>
            </a:r>
            <a:endParaRPr lang="pt-BR" sz="36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2074202" y="5773866"/>
            <a:ext cx="804359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dirty="0">
                <a:solidFill>
                  <a:schemeClr val="tx1"/>
                </a:solidFill>
                <a:latin typeface="Times New Roman" panose="02020603050405020304" pitchFamily="18" charset="0"/>
                <a:cs typeface="Times New Roman" panose="02020603050405020304" pitchFamily="18" charset="0"/>
              </a:rPr>
              <a:t>=SUMIF(criteria, range, [</a:t>
            </a:r>
            <a:r>
              <a:rPr lang="en-US" sz="3600" dirty="0" err="1">
                <a:solidFill>
                  <a:schemeClr val="tx1"/>
                </a:solidFill>
                <a:latin typeface="Times New Roman" panose="02020603050405020304" pitchFamily="18" charset="0"/>
                <a:cs typeface="Times New Roman" panose="02020603050405020304" pitchFamily="18" charset="0"/>
              </a:rPr>
              <a:t>sum_range</a:t>
            </a:r>
            <a:r>
              <a:rPr lang="en-US" sz="3600" dirty="0">
                <a:solidFill>
                  <a:schemeClr val="tx1"/>
                </a:solidFill>
                <a:latin typeface="Times New Roman" panose="02020603050405020304" pitchFamily="18" charset="0"/>
                <a:cs typeface="Times New Roman" panose="02020603050405020304" pitchFamily="18" charset="0"/>
              </a:rPr>
              <a:t>]). </a:t>
            </a:r>
            <a:endParaRPr lang="pt-BR" sz="36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4228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984333" y="1000694"/>
            <a:ext cx="9594033"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dirty="0">
                <a:solidFill>
                  <a:schemeClr val="accent2"/>
                </a:solidFill>
                <a:latin typeface="Times New Roman" panose="02020603050405020304" pitchFamily="18" charset="0"/>
                <a:cs typeface="Times New Roman" panose="02020603050405020304" pitchFamily="18" charset="0"/>
              </a:rPr>
              <a:t>Công thức chung của hàm SUMIF là</a:t>
            </a:r>
          </a:p>
        </p:txBody>
      </p:sp>
    </p:spTree>
    <p:extLst>
      <p:ext uri="{BB962C8B-B14F-4D97-AF65-F5344CB8AC3E}">
        <p14:creationId xmlns:p14="http://schemas.microsoft.com/office/powerpoint/2010/main" val="12444719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29435" y="2406016"/>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=SUMIF(A1:A7,“F3”,D1:D7).</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29435" y="3521917"/>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=SUMIF(D1:D7,F3,A1:A7). </a:t>
            </a: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1929435" y="4622770"/>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=SUMIF(A1:A7,F3,D1:D7).</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1929435" y="5807918"/>
            <a:ext cx="98170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=SUMIF(D1:D7,“F3”,A1:A7).</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005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752601" y="762330"/>
            <a:ext cx="9993866"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tổng các giá trị trong vùng D1:D7 với các ô tương ứng trong vùng A1:A7 có giá trị giống như ô F3 là</a:t>
            </a:r>
          </a:p>
        </p:txBody>
      </p:sp>
      <p:pic>
        <p:nvPicPr>
          <p:cNvPr id="8" name="Picture 7" descr="A picture containing clipart&#10;&#10;Description automatically generated">
            <a:extLst>
              <a:ext uri="{FF2B5EF4-FFF2-40B4-BE49-F238E27FC236}">
                <a16:creationId xmlns:a16="http://schemas.microsoft.com/office/drawing/2014/main" xmlns="" id="{9B2D0D16-BD52-D6C9-EAB3-314A0F9036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spTree>
    <p:extLst>
      <p:ext uri="{BB962C8B-B14F-4D97-AF65-F5344CB8AC3E}">
        <p14:creationId xmlns:p14="http://schemas.microsoft.com/office/powerpoint/2010/main" val="164008066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29435" y="2406015"/>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dirty="0">
                <a:solidFill>
                  <a:schemeClr val="tx1"/>
                </a:solidFill>
                <a:latin typeface="Times New Roman" panose="02020603050405020304" pitchFamily="18" charset="0"/>
                <a:cs typeface="Times New Roman" panose="02020603050405020304" pitchFamily="18" charset="0"/>
              </a:rPr>
              <a:t>=SUMIF(A2:A10,“&gt;” &amp; B6,E2:E10).</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dirty="0">
                <a:solidFill>
                  <a:schemeClr val="tx1"/>
                </a:solidFill>
                <a:latin typeface="Times New Roman" panose="02020603050405020304" pitchFamily="18" charset="0"/>
                <a:cs typeface="Times New Roman" panose="02020603050405020304" pitchFamily="18" charset="0"/>
              </a:rPr>
              <a:t>=SUMIF(A2:A10,“&gt;B6”,E2:E10).</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dirty="0">
                <a:solidFill>
                  <a:schemeClr val="tx1"/>
                </a:solidFill>
                <a:latin typeface="Times New Roman" panose="02020603050405020304" pitchFamily="18" charset="0"/>
                <a:cs typeface="Times New Roman" panose="02020603050405020304" pitchFamily="18" charset="0"/>
              </a:rPr>
              <a:t>=SUMIF(A2:A10,“&gt;” + B6,E2:E10).</a:t>
            </a: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dirty="0">
                <a:solidFill>
                  <a:schemeClr val="tx1"/>
                </a:solidFill>
                <a:latin typeface="Times New Roman" panose="02020603050405020304" pitchFamily="18" charset="0"/>
                <a:cs typeface="Times New Roman" panose="02020603050405020304" pitchFamily="18" charset="0"/>
              </a:rPr>
              <a:t>=SUMIF(E2:E10,“&gt;” &amp; B6,A2:A10).</a:t>
            </a:r>
            <a:endParaRPr lang="vi-VN"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2656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984333" y="489915"/>
            <a:ext cx="9594033"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tổng các giá trị trong vùng E2:E10 với các ô tương ứng trong vùng A2:A10 có giá trị lớn hơn giá trị tại ô B6 là</a:t>
            </a:r>
          </a:p>
        </p:txBody>
      </p:sp>
      <p:pic>
        <p:nvPicPr>
          <p:cNvPr id="10" name="Hình ảnh 9">
            <a:extLst>
              <a:ext uri="{FF2B5EF4-FFF2-40B4-BE49-F238E27FC236}">
                <a16:creationId xmlns:a16="http://schemas.microsoft.com/office/drawing/2014/main" xmlns="" id="{F0E7D6DA-93C4-6B9C-7E9E-0F07837CF90A}"/>
              </a:ext>
              <a:ext uri="{C183D7F6-B498-43B3-948B-1728B52AA6E4}">
                <adec:decorative xmlns:adec="http://schemas.microsoft.com/office/drawing/2017/decorative" xmlns=""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7951" y="-51880"/>
            <a:ext cx="737680" cy="737680"/>
          </a:xfrm>
          <a:prstGeom prst="rect">
            <a:avLst/>
          </a:prstGeom>
        </p:spPr>
      </p:pic>
    </p:spTree>
    <p:extLst>
      <p:ext uri="{BB962C8B-B14F-4D97-AF65-F5344CB8AC3E}">
        <p14:creationId xmlns:p14="http://schemas.microsoft.com/office/powerpoint/2010/main" val="7973316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45F70D3E-3102-D8C6-7E89-411AC80D3EDF}"/>
              </a:ext>
            </a:extLst>
          </p:cNvPr>
          <p:cNvGraphicFramePr>
            <a:graphicFrameLocks noGrp="1"/>
          </p:cNvGraphicFramePr>
          <p:nvPr>
            <p:extLst>
              <p:ext uri="{D42A27DB-BD31-4B8C-83A1-F6EECF244321}">
                <p14:modId xmlns:p14="http://schemas.microsoft.com/office/powerpoint/2010/main" val="2163701270"/>
              </p:ext>
            </p:extLst>
          </p:nvPr>
        </p:nvGraphicFramePr>
        <p:xfrm>
          <a:off x="381000" y="76200"/>
          <a:ext cx="11506200" cy="6644640"/>
        </p:xfrm>
        <a:graphic>
          <a:graphicData uri="http://schemas.openxmlformats.org/drawingml/2006/table">
            <a:tbl>
              <a:tblPr firstRow="1" bandRow="1">
                <a:tableStyleId>{F5AB1C69-6EDB-4FF4-983F-18BD219EF322}</a:tableStyleId>
              </a:tblPr>
              <a:tblGrid>
                <a:gridCol w="2679526">
                  <a:extLst>
                    <a:ext uri="{9D8B030D-6E8A-4147-A177-3AD203B41FA5}">
                      <a16:colId xmlns:a16="http://schemas.microsoft.com/office/drawing/2014/main" xmlns="" val="2211991875"/>
                    </a:ext>
                  </a:extLst>
                </a:gridCol>
                <a:gridCol w="8826674">
                  <a:extLst>
                    <a:ext uri="{9D8B030D-6E8A-4147-A177-3AD203B41FA5}">
                      <a16:colId xmlns:a16="http://schemas.microsoft.com/office/drawing/2014/main" xmlns="" val="10301866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LUYỆN TẬP THỰC HÀNH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8587265"/>
                  </a:ext>
                </a:extLst>
              </a:tr>
              <a:tr h="370840">
                <a:tc>
                  <a:txBody>
                    <a:bodyPr/>
                    <a:lstStyle/>
                    <a:p>
                      <a:pPr algn="just"/>
                      <a:r>
                        <a:rPr lang="vi-VN" sz="2800" dirty="0">
                          <a:latin typeface="Times New Roman" panose="02020603050405020304" pitchFamily="18" charset="0"/>
                          <a:cs typeface="Times New Roman" panose="02020603050405020304" pitchFamily="18" charset="0"/>
                        </a:rPr>
                        <a:t>Em hãy bổ sung thêm một số dòng dữ liệu thu, chi vào cuối phần dữ liệu của cả hai trang tính Thu nhập và Chi tiêu. Hãy điều chỉnh công thức SUMIF ở cột H để kết quả tổng tiền của mỗi khoản thu, chi được chính xác.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Hướng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các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khoản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chi</a:t>
                      </a:r>
                      <a:endParaRPr lang="vi-VN"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6858130"/>
                  </a:ext>
                </a:extLst>
              </a:tr>
            </a:tbl>
          </a:graphicData>
        </a:graphic>
      </p:graphicFrame>
      <p:pic>
        <p:nvPicPr>
          <p:cNvPr id="3" name="Picture 2">
            <a:extLst>
              <a:ext uri="{FF2B5EF4-FFF2-40B4-BE49-F238E27FC236}">
                <a16:creationId xmlns:a16="http://schemas.microsoft.com/office/drawing/2014/main" xmlns="" id="{A81E75AD-8B7A-F916-6FBB-AFA2966988C6}"/>
              </a:ext>
            </a:extLst>
          </p:cNvPr>
          <p:cNvPicPr>
            <a:picLocks noChangeAspect="1"/>
          </p:cNvPicPr>
          <p:nvPr/>
        </p:nvPicPr>
        <p:blipFill rotWithShape="1">
          <a:blip r:embed="rId3"/>
          <a:srcRect r="70376"/>
          <a:stretch/>
        </p:blipFill>
        <p:spPr>
          <a:xfrm>
            <a:off x="2971800" y="110066"/>
            <a:ext cx="542288" cy="499534"/>
          </a:xfrm>
          <a:prstGeom prst="rect">
            <a:avLst/>
          </a:prstGeom>
        </p:spPr>
      </p:pic>
      <p:pic>
        <p:nvPicPr>
          <p:cNvPr id="7" name="Hình ảnh 6">
            <a:extLst>
              <a:ext uri="{FF2B5EF4-FFF2-40B4-BE49-F238E27FC236}">
                <a16:creationId xmlns:a16="http://schemas.microsoft.com/office/drawing/2014/main" xmlns="" id="{C97D8D25-6C39-0715-22CC-E973001538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1143000"/>
            <a:ext cx="8648700" cy="2620010"/>
          </a:xfrm>
          <a:prstGeom prst="rect">
            <a:avLst/>
          </a:prstGeom>
          <a:noFill/>
          <a:ln>
            <a:noFill/>
          </a:ln>
        </p:spPr>
      </p:pic>
      <p:pic>
        <p:nvPicPr>
          <p:cNvPr id="9" name="Hình ảnh 8">
            <a:extLst>
              <a:ext uri="{FF2B5EF4-FFF2-40B4-BE49-F238E27FC236}">
                <a16:creationId xmlns:a16="http://schemas.microsoft.com/office/drawing/2014/main" xmlns="" id="{2671997E-965F-BD87-6B3D-5BAE44DE38D5}"/>
              </a:ext>
            </a:extLst>
          </p:cNvPr>
          <p:cNvPicPr>
            <a:picLocks noChangeAspect="1"/>
          </p:cNvPicPr>
          <p:nvPr/>
        </p:nvPicPr>
        <p:blipFill rotWithShape="1">
          <a:blip r:embed="rId5">
            <a:extLst>
              <a:ext uri="{28A0092B-C50C-407E-A947-70E740481C1C}">
                <a14:useLocalDpi xmlns:a14="http://schemas.microsoft.com/office/drawing/2010/main" val="0"/>
              </a:ext>
            </a:extLst>
          </a:blip>
          <a:srcRect t="6958" r="4487"/>
          <a:stretch/>
        </p:blipFill>
        <p:spPr bwMode="auto">
          <a:xfrm>
            <a:off x="3162300" y="3886201"/>
            <a:ext cx="8648700" cy="2819400"/>
          </a:xfrm>
          <a:prstGeom prst="rect">
            <a:avLst/>
          </a:prstGeom>
          <a:noFill/>
          <a:ln>
            <a:noFill/>
          </a:ln>
        </p:spPr>
      </p:pic>
    </p:spTree>
    <p:extLst>
      <p:ext uri="{BB962C8B-B14F-4D97-AF65-F5344CB8AC3E}">
        <p14:creationId xmlns:p14="http://schemas.microsoft.com/office/powerpoint/2010/main" val="2069731593"/>
      </p:ext>
    </p:extLst>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9EB6E334-CAC2-CDFB-0278-03C9A7B42D11}"/>
              </a:ext>
            </a:extLst>
          </p:cNvPr>
          <p:cNvPicPr>
            <a:picLocks noChangeAspect="1"/>
          </p:cNvPicPr>
          <p:nvPr/>
        </p:nvPicPr>
        <p:blipFill>
          <a:blip r:embed="rId2"/>
          <a:stretch>
            <a:fillRect/>
          </a:stretch>
        </p:blipFill>
        <p:spPr>
          <a:xfrm>
            <a:off x="283694" y="1981200"/>
            <a:ext cx="11527306" cy="4755489"/>
          </a:xfrm>
          <a:prstGeom prst="rect">
            <a:avLst/>
          </a:prstGeom>
        </p:spPr>
      </p:pic>
      <p:graphicFrame>
        <p:nvGraphicFramePr>
          <p:cNvPr id="2" name="Table 1">
            <a:extLst>
              <a:ext uri="{FF2B5EF4-FFF2-40B4-BE49-F238E27FC236}">
                <a16:creationId xmlns:a16="http://schemas.microsoft.com/office/drawing/2014/main" xmlns="" id="{45F70D3E-3102-D8C6-7E89-411AC80D3EDF}"/>
              </a:ext>
            </a:extLst>
          </p:cNvPr>
          <p:cNvGraphicFramePr>
            <a:graphicFrameLocks noGrp="1"/>
          </p:cNvGraphicFramePr>
          <p:nvPr>
            <p:extLst>
              <p:ext uri="{D42A27DB-BD31-4B8C-83A1-F6EECF244321}">
                <p14:modId xmlns:p14="http://schemas.microsoft.com/office/powerpoint/2010/main" val="698222443"/>
              </p:ext>
            </p:extLst>
          </p:nvPr>
        </p:nvGraphicFramePr>
        <p:xfrm>
          <a:off x="228600" y="76200"/>
          <a:ext cx="11734800" cy="1889760"/>
        </p:xfrm>
        <a:graphic>
          <a:graphicData uri="http://schemas.openxmlformats.org/drawingml/2006/table">
            <a:tbl>
              <a:tblPr firstRow="1" bandRow="1">
                <a:tableStyleId>{F5AB1C69-6EDB-4FF4-983F-18BD219EF322}</a:tableStyleId>
              </a:tblPr>
              <a:tblGrid>
                <a:gridCol w="11734800">
                  <a:extLst>
                    <a:ext uri="{9D8B030D-6E8A-4147-A177-3AD203B41FA5}">
                      <a16:colId xmlns:a16="http://schemas.microsoft.com/office/drawing/2014/main" xmlns="" val="221199187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latin typeface="Times New Roman" panose="02020603050405020304" pitchFamily="18" charset="0"/>
                          <a:cs typeface="Times New Roman" panose="02020603050405020304" pitchFamily="18" charset="0"/>
                        </a:rPr>
                        <a:t>THỰC HÀNH VẬN DỤNG</a:t>
                      </a:r>
                      <a:endParaRPr lang="vi-VN" sz="2800" dirty="0">
                        <a:solidFill>
                          <a:srgbClr val="00B050"/>
                        </a:solidFill>
                        <a:latin typeface="Times New Roman" panose="02020603050405020304" pitchFamily="18" charset="0"/>
                        <a:cs typeface="Times New Roman" panose="02020603050405020304" pitchFamily="18" charset="0"/>
                      </a:endParaRP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858726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chemeClr val="tx1"/>
                          </a:solidFill>
                          <a:latin typeface="Times New Roman" panose="02020603050405020304" pitchFamily="18" charset="0"/>
                          <a:cs typeface="Times New Roman" panose="02020603050405020304" pitchFamily="18" charset="0"/>
                        </a:rPr>
                        <a:t>Em hãy mở bảng tính KinhPhiTrienLam.xlsx đã lưu ở phần Vận dụng, Bài 10a và sử dụng hàm SUMIF để tính tổng các khoản thu, chi của dự án Triển lãm tin học. Lưu tệp sau khi hoàn thành công việc.</a:t>
                      </a: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30092972"/>
                  </a:ext>
                </a:extLst>
              </a:tr>
            </a:tbl>
          </a:graphicData>
        </a:graphic>
      </p:graphicFrame>
      <p:pic>
        <p:nvPicPr>
          <p:cNvPr id="3" name="Picture 2">
            <a:extLst>
              <a:ext uri="{FF2B5EF4-FFF2-40B4-BE49-F238E27FC236}">
                <a16:creationId xmlns:a16="http://schemas.microsoft.com/office/drawing/2014/main" xmlns="" id="{A81E75AD-8B7A-F916-6FBB-AFA2966988C6}"/>
              </a:ext>
            </a:extLst>
          </p:cNvPr>
          <p:cNvPicPr>
            <a:picLocks noChangeAspect="1"/>
          </p:cNvPicPr>
          <p:nvPr/>
        </p:nvPicPr>
        <p:blipFill rotWithShape="1">
          <a:blip r:embed="rId3"/>
          <a:srcRect r="70376"/>
          <a:stretch/>
        </p:blipFill>
        <p:spPr>
          <a:xfrm>
            <a:off x="2895600" y="136551"/>
            <a:ext cx="542288" cy="473049"/>
          </a:xfrm>
          <a:prstGeom prst="rect">
            <a:avLst/>
          </a:prstGeom>
        </p:spPr>
      </p:pic>
    </p:spTree>
    <p:extLst>
      <p:ext uri="{BB962C8B-B14F-4D97-AF65-F5344CB8AC3E}">
        <p14:creationId xmlns:p14="http://schemas.microsoft.com/office/powerpoint/2010/main" val="22769889"/>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xmlns=""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95400"/>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xmlns=""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err="1">
                <a:solidFill>
                  <a:srgbClr val="6600CC"/>
                </a:solidFill>
                <a:latin typeface="+mn-lt"/>
              </a:rPr>
              <a:t>NỘI</a:t>
            </a:r>
            <a:r>
              <a:rPr lang="en-US" altLang="en-US" sz="3200" b="1">
                <a:solidFill>
                  <a:srgbClr val="6600CC"/>
                </a:solidFill>
                <a:latin typeface="+mn-lt"/>
              </a:rPr>
              <a:t> DUNG TRỌNG TÂM</a:t>
            </a:r>
          </a:p>
        </p:txBody>
      </p:sp>
      <p:sp>
        <p:nvSpPr>
          <p:cNvPr id="15364" name="AutoShape 4">
            <a:extLst>
              <a:ext uri="{FF2B5EF4-FFF2-40B4-BE49-F238E27FC236}">
                <a16:creationId xmlns:a16="http://schemas.microsoft.com/office/drawing/2014/main" xmlns="" id="{7192C8D5-FBE1-4745-B8ED-1C1AA6B959F4}"/>
              </a:ext>
            </a:extLst>
          </p:cNvPr>
          <p:cNvSpPr>
            <a:spLocks noChangeArrowheads="1"/>
          </p:cNvSpPr>
          <p:nvPr/>
        </p:nvSpPr>
        <p:spPr bwMode="gray">
          <a:xfrm>
            <a:off x="2187690" y="2443136"/>
            <a:ext cx="9392850"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a:latin typeface="Times New Roman" panose="02020603050405020304" pitchFamily="18" charset="0"/>
                <a:cs typeface="Times New Roman" panose="02020603050405020304" pitchFamily="18" charset="0"/>
              </a:rPr>
              <a:t>Hàm SUMIF</a:t>
            </a:r>
            <a:endParaRPr lang="en-US" altLang="en-US" sz="32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xmlns="" id="{8513B8F0-1EE8-5968-1150-9EEDF181412C}"/>
              </a:ext>
            </a:extLst>
          </p:cNvPr>
          <p:cNvSpPr/>
          <p:nvPr/>
        </p:nvSpPr>
        <p:spPr>
          <a:xfrm>
            <a:off x="1598340" y="2550214"/>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xmlns="" id="{FD2C9801-DE07-F351-35D2-8E0F8F3F620E}"/>
              </a:ext>
            </a:extLst>
          </p:cNvPr>
          <p:cNvSpPr>
            <a:spLocks noChangeArrowheads="1"/>
          </p:cNvSpPr>
          <p:nvPr/>
        </p:nvSpPr>
        <p:spPr bwMode="gray">
          <a:xfrm>
            <a:off x="2270238" y="3576524"/>
            <a:ext cx="9310302"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en-US" sz="3200" b="1" dirty="0">
                <a:latin typeface="Times New Roman" panose="02020603050405020304" pitchFamily="18" charset="0"/>
                <a:cs typeface="Times New Roman" panose="02020603050405020304" pitchFamily="18" charset="0"/>
              </a:rPr>
              <a:t>Thực hành: Sử dụng hàm SUMIF </a:t>
            </a:r>
            <a:endParaRPr lang="en-US" altLang="en-US" sz="3200"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xmlns="" id="{9EA98ACA-AC53-85EF-E4A5-378EDA6CE4BE}"/>
              </a:ext>
            </a:extLst>
          </p:cNvPr>
          <p:cNvSpPr/>
          <p:nvPr/>
        </p:nvSpPr>
        <p:spPr>
          <a:xfrm>
            <a:off x="1689155" y="3668286"/>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xmlns=""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88557"/>
            <a:ext cx="4038600" cy="1869442"/>
          </a:xfrm>
          <a:prstGeom prst="rect">
            <a:avLst/>
          </a:prstGeom>
        </p:spPr>
      </p:pic>
    </p:spTree>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6A48F69-089F-4ADD-97AB-C8E1FF712F28}"/>
              </a:ext>
            </a:extLst>
          </p:cNvPr>
          <p:cNvSpPr txBox="1"/>
          <p:nvPr/>
        </p:nvSpPr>
        <p:spPr>
          <a:xfrm>
            <a:off x="381000" y="1295400"/>
            <a:ext cx="11506200" cy="5632311"/>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Link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tuyến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khảo</a:t>
            </a:r>
            <a:r>
              <a:rPr lang="en-US" sz="3000" dirty="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hlinkClick r:id="rId2"/>
              </a:rPr>
              <a:t>https://forlangworld.blogspot.com/</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3"/>
              </a:rPr>
              <a:t>https://www.youtube.com/c/ForlangWorld</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4"/>
              </a:rPr>
              <a:t>https://www.facebook.com/emvuiemhoc</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5"/>
              </a:rPr>
              <a:t>https://sunrise1582.violet.vn/entry/tin-hoc-9-online-kntt-13875729.html</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6"/>
              </a:rPr>
              <a:t>https://nhattruongtqb.violet.vn/entry/tin-hoc-6789-online-kntt-13883740.html</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318867"/>
      </p:ext>
    </p:extLst>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Tác phẩm nghệ thuật của trẻ con, hình vẽ, phim hoạt hình, tác phẩm nghệ thuật&#10;&#10;Mô tả được tạo tự động">
            <a:extLst>
              <a:ext uri="{FF2B5EF4-FFF2-40B4-BE49-F238E27FC236}">
                <a16:creationId xmlns:a16="http://schemas.microsoft.com/office/drawing/2014/main" xmlns="" id="{833CD3FC-3335-B17C-04EE-0BE811C87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419600"/>
            <a:ext cx="1524000" cy="1490779"/>
          </a:xfrm>
          <a:prstGeom prst="rect">
            <a:avLst/>
          </a:prstGeom>
        </p:spPr>
      </p:pic>
    </p:spTree>
    <p:extLst>
      <p:ext uri="{BB962C8B-B14F-4D97-AF65-F5344CB8AC3E}">
        <p14:creationId xmlns:p14="http://schemas.microsoft.com/office/powerpoint/2010/main" val="2434678473"/>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0DE4A73A-1BE6-6CD4-1082-722ECCB4D170}"/>
              </a:ext>
            </a:extLst>
          </p:cNvPr>
          <p:cNvGraphicFramePr>
            <a:graphicFrameLocks noGrp="1"/>
          </p:cNvGraphicFramePr>
          <p:nvPr>
            <p:extLst>
              <p:ext uri="{D42A27DB-BD31-4B8C-83A1-F6EECF244321}">
                <p14:modId xmlns:p14="http://schemas.microsoft.com/office/powerpoint/2010/main" val="3017937201"/>
              </p:ext>
            </p:extLst>
          </p:nvPr>
        </p:nvGraphicFramePr>
        <p:xfrm>
          <a:off x="1298069" y="1587262"/>
          <a:ext cx="9767634" cy="616440"/>
        </p:xfrm>
        <a:graphic>
          <a:graphicData uri="http://schemas.openxmlformats.org/drawingml/2006/table">
            <a:tbl>
              <a:tblPr firstRow="1" bandRow="1">
                <a:tableStyleId>{F5AB1C69-6EDB-4FF4-983F-18BD219EF322}</a:tableStyleId>
              </a:tblPr>
              <a:tblGrid>
                <a:gridCol w="9767634">
                  <a:extLst>
                    <a:ext uri="{9D8B030D-6E8A-4147-A177-3AD203B41FA5}">
                      <a16:colId xmlns:a16="http://schemas.microsoft.com/office/drawing/2014/main" xmlns="" val="795175101"/>
                    </a:ext>
                  </a:extLst>
                </a:gridCol>
              </a:tblGrid>
              <a:tr h="370840">
                <a:tc>
                  <a:txBody>
                    <a:bodyPr/>
                    <a:lstStyle/>
                    <a:p>
                      <a:pPr algn="just">
                        <a:lnSpc>
                          <a:spcPct val="100000"/>
                        </a:lnSpc>
                        <a:spcAft>
                          <a:spcPts val="0"/>
                        </a:spcAft>
                      </a:pPr>
                      <a:endParaRPr lang="vi-VN"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89653359"/>
                  </a:ext>
                </a:extLst>
              </a:tr>
            </a:tbl>
          </a:graphicData>
        </a:graphic>
      </p:graphicFrame>
      <p:pic>
        <p:nvPicPr>
          <p:cNvPr id="3" name="Picture 2">
            <a:extLst>
              <a:ext uri="{FF2B5EF4-FFF2-40B4-BE49-F238E27FC236}">
                <a16:creationId xmlns:a16="http://schemas.microsoft.com/office/drawing/2014/main" xmlns="" id="{47D177AF-8670-4E16-3250-1842EC45685A}"/>
              </a:ext>
            </a:extLst>
          </p:cNvPr>
          <p:cNvPicPr>
            <a:picLocks noChangeAspect="1"/>
          </p:cNvPicPr>
          <p:nvPr/>
        </p:nvPicPr>
        <p:blipFill>
          <a:blip r:embed="rId3"/>
          <a:stretch>
            <a:fillRect/>
          </a:stretch>
        </p:blipFill>
        <p:spPr>
          <a:xfrm>
            <a:off x="76199" y="1311642"/>
            <a:ext cx="671767" cy="669557"/>
          </a:xfrm>
          <a:prstGeom prst="rect">
            <a:avLst/>
          </a:prstGeom>
        </p:spPr>
      </p:pic>
      <p:pic>
        <p:nvPicPr>
          <p:cNvPr id="2" name="Hình ảnh 1" descr="Ảnh có chứa Tác phẩm nghệ thuật của trẻ con, hình vẽ, phim hoạt hình, tác phẩm nghệ thuật&#10;&#10;Mô tả được tạo tự động">
            <a:extLst>
              <a:ext uri="{FF2B5EF4-FFF2-40B4-BE49-F238E27FC236}">
                <a16:creationId xmlns:a16="http://schemas.microsoft.com/office/drawing/2014/main" xmlns="" id="{7ACC69C4-B1F9-67A5-FD59-60EB88254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3810000"/>
            <a:ext cx="1066800" cy="2438400"/>
          </a:xfrm>
          <a:prstGeom prst="rect">
            <a:avLst/>
          </a:prstGeom>
        </p:spPr>
      </p:pic>
      <p:pic>
        <p:nvPicPr>
          <p:cNvPr id="5" name="Hình ảnh 4">
            <a:extLst>
              <a:ext uri="{FF2B5EF4-FFF2-40B4-BE49-F238E27FC236}">
                <a16:creationId xmlns:a16="http://schemas.microsoft.com/office/drawing/2014/main" xmlns="" id="{FA48AA21-34AC-69BE-93FA-94D3FDAF52A7}"/>
              </a:ex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1249" y="2625070"/>
            <a:ext cx="1184930" cy="1184930"/>
          </a:xfrm>
          <a:prstGeom prst="rect">
            <a:avLst/>
          </a:prstGeom>
        </p:spPr>
      </p:pic>
      <p:pic>
        <p:nvPicPr>
          <p:cNvPr id="7" name="Hình ảnh 6">
            <a:extLst>
              <a:ext uri="{FF2B5EF4-FFF2-40B4-BE49-F238E27FC236}">
                <a16:creationId xmlns:a16="http://schemas.microsoft.com/office/drawing/2014/main" xmlns="" id="{8A4E871F-781B-2E15-373B-62CFCA5CD5FE}"/>
              </a:ext>
            </a:extLst>
          </p:cNvPr>
          <p:cNvPicPr>
            <a:picLocks noChangeAspect="1"/>
          </p:cNvPicPr>
          <p:nvPr/>
        </p:nvPicPr>
        <p:blipFill>
          <a:blip r:embed="rId6"/>
          <a:stretch>
            <a:fillRect/>
          </a:stretch>
        </p:blipFill>
        <p:spPr>
          <a:xfrm>
            <a:off x="685799" y="1371600"/>
            <a:ext cx="10515602" cy="1676400"/>
          </a:xfrm>
          <a:prstGeom prst="rect">
            <a:avLst/>
          </a:prstGeom>
        </p:spPr>
      </p:pic>
      <p:pic>
        <p:nvPicPr>
          <p:cNvPr id="8" name="Picture 10">
            <a:extLst>
              <a:ext uri="{FF2B5EF4-FFF2-40B4-BE49-F238E27FC236}">
                <a16:creationId xmlns:a16="http://schemas.microsoft.com/office/drawing/2014/main" xmlns="" id="{51B4E3B8-EA78-9640-C74B-F6FD76D6BED1}"/>
              </a:ext>
            </a:extLst>
          </p:cNvPr>
          <p:cNvPicPr>
            <a:picLocks noChangeAspect="1"/>
          </p:cNvPicPr>
          <p:nvPr/>
        </p:nvPicPr>
        <p:blipFill>
          <a:blip r:embed="rId7"/>
          <a:stretch>
            <a:fillRect/>
          </a:stretch>
        </p:blipFill>
        <p:spPr>
          <a:xfrm>
            <a:off x="412082" y="3048000"/>
            <a:ext cx="10599167" cy="3733800"/>
          </a:xfrm>
          <a:prstGeom prst="rect">
            <a:avLst/>
          </a:prstGeom>
        </p:spPr>
      </p:pic>
    </p:spTree>
    <p:extLst>
      <p:ext uri="{BB962C8B-B14F-4D97-AF65-F5344CB8AC3E}">
        <p14:creationId xmlns:p14="http://schemas.microsoft.com/office/powerpoint/2010/main" val="2623955560"/>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xmlns="" id="{532EC200-88A6-7785-EF9B-D0F40B2D0528}"/>
              </a:ext>
            </a:extLst>
          </p:cNvPr>
          <p:cNvSpPr>
            <a:spLocks noChangeArrowheads="1"/>
          </p:cNvSpPr>
          <p:nvPr/>
        </p:nvSpPr>
        <p:spPr bwMode="gray">
          <a:xfrm>
            <a:off x="3200400" y="2159854"/>
            <a:ext cx="5410200" cy="779026"/>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600" b="1" dirty="0">
                <a:solidFill>
                  <a:srgbClr val="FF0000"/>
                </a:solidFill>
                <a:latin typeface="Times New Roman" panose="02020603050405020304" pitchFamily="18" charset="0"/>
                <a:cs typeface="Times New Roman" panose="02020603050405020304" pitchFamily="18" charset="0"/>
              </a:rPr>
              <a:t>1. Hàm SUMIF.</a:t>
            </a:r>
          </a:p>
        </p:txBody>
      </p:sp>
      <p:pic>
        <p:nvPicPr>
          <p:cNvPr id="2" name="Picture 1" descr="Graphical user interface, application&#10;&#10;Description automatically generated">
            <a:extLst>
              <a:ext uri="{FF2B5EF4-FFF2-40B4-BE49-F238E27FC236}">
                <a16:creationId xmlns:a16="http://schemas.microsoft.com/office/drawing/2014/main" xmlns="" id="{B618CBB6-E644-8714-BC46-2E500B9D60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45300"/>
            <a:ext cx="2133600" cy="1595400"/>
          </a:xfrm>
          <a:prstGeom prst="rect">
            <a:avLst/>
          </a:prstGeom>
        </p:spPr>
      </p:pic>
      <p:pic>
        <p:nvPicPr>
          <p:cNvPr id="5" name="Hình ảnh 4">
            <a:extLst>
              <a:ext uri="{FF2B5EF4-FFF2-40B4-BE49-F238E27FC236}">
                <a16:creationId xmlns:a16="http://schemas.microsoft.com/office/drawing/2014/main" xmlns="" id="{CF3034E5-54B6-7902-AD0F-0AAD6E64C5B2}"/>
              </a:ext>
              <a:ext uri="{C183D7F6-B498-43B3-948B-1728B52AA6E4}">
                <adec:decorative xmlns:adec="http://schemas.microsoft.com/office/drawing/2017/decorative" xmlns=""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3048000"/>
            <a:ext cx="1143000" cy="1143000"/>
          </a:xfrm>
          <a:prstGeom prst="rect">
            <a:avLst/>
          </a:prstGeom>
        </p:spPr>
      </p:pic>
      <p:pic>
        <p:nvPicPr>
          <p:cNvPr id="4" name="Hình ảnh 3" descr="Ảnh có chứa Tác phẩm nghệ thuật của trẻ con, hình vẽ, phim hoạt hình, tác phẩm nghệ thuật&#10;&#10;Mô tả được tạo tự động">
            <a:extLst>
              <a:ext uri="{FF2B5EF4-FFF2-40B4-BE49-F238E27FC236}">
                <a16:creationId xmlns:a16="http://schemas.microsoft.com/office/drawing/2014/main" xmlns="" id="{70C65F70-0A5F-2786-E9E1-1D65E747D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4191000"/>
            <a:ext cx="2286000" cy="1676400"/>
          </a:xfrm>
          <a:prstGeom prst="rect">
            <a:avLst/>
          </a:prstGeom>
        </p:spPr>
      </p:pic>
      <p:pic>
        <p:nvPicPr>
          <p:cNvPr id="6" name="Picture 5">
            <a:extLst>
              <a:ext uri="{FF2B5EF4-FFF2-40B4-BE49-F238E27FC236}">
                <a16:creationId xmlns:a16="http://schemas.microsoft.com/office/drawing/2014/main" xmlns="" id="{2E9D6A67-F219-61C6-9940-03656F662C81}"/>
              </a:ext>
              <a:ext uri="{C183D7F6-B498-43B3-948B-1728B52AA6E4}">
                <adec:decorative xmlns:adec="http://schemas.microsoft.com/office/drawing/2017/decorative" xmlns=""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7800" y="1125216"/>
            <a:ext cx="2194742" cy="1136304"/>
          </a:xfrm>
          <a:prstGeom prst="rect">
            <a:avLst/>
          </a:prstGeom>
        </p:spPr>
      </p:pic>
    </p:spTree>
    <p:extLst>
      <p:ext uri="{BB962C8B-B14F-4D97-AF65-F5344CB8AC3E}">
        <p14:creationId xmlns:p14="http://schemas.microsoft.com/office/powerpoint/2010/main" val="2436764787"/>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F0AE406-205F-4F85-BAD9-EA7B91B7E58E}"/>
              </a:ext>
            </a:extLst>
          </p:cNvPr>
          <p:cNvSpPr/>
          <p:nvPr/>
        </p:nvSpPr>
        <p:spPr>
          <a:xfrm>
            <a:off x="432005" y="611203"/>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42FFBEFB-87B9-4FD9-BF69-9BF1F1B160C6}"/>
              </a:ext>
            </a:extLst>
          </p:cNvPr>
          <p:cNvSpPr/>
          <p:nvPr/>
        </p:nvSpPr>
        <p:spPr>
          <a:xfrm>
            <a:off x="4572001" y="609600"/>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vi-VN" sz="3200" dirty="0">
                <a:solidFill>
                  <a:srgbClr val="000000"/>
                </a:solidFill>
                <a:latin typeface="Times New Roman" panose="02020603050405020304" pitchFamily="18" charset="0"/>
                <a:cs typeface="Times New Roman" panose="02020603050405020304" pitchFamily="18" charset="0"/>
              </a:rPr>
              <a:t>Tổng hợp chi tiêu theo từng khoản</a:t>
            </a:r>
          </a:p>
        </p:txBody>
      </p:sp>
      <p:graphicFrame>
        <p:nvGraphicFramePr>
          <p:cNvPr id="4" name="Table 4">
            <a:extLst>
              <a:ext uri="{FF2B5EF4-FFF2-40B4-BE49-F238E27FC236}">
                <a16:creationId xmlns:a16="http://schemas.microsoft.com/office/drawing/2014/main" xmlns="" id="{0DE4A73A-1BE6-6CD4-1082-722ECCB4D170}"/>
              </a:ext>
            </a:extLst>
          </p:cNvPr>
          <p:cNvGraphicFramePr>
            <a:graphicFrameLocks noGrp="1"/>
          </p:cNvGraphicFramePr>
          <p:nvPr>
            <p:extLst>
              <p:ext uri="{D42A27DB-BD31-4B8C-83A1-F6EECF244321}">
                <p14:modId xmlns:p14="http://schemas.microsoft.com/office/powerpoint/2010/main" val="3539725214"/>
              </p:ext>
            </p:extLst>
          </p:nvPr>
        </p:nvGraphicFramePr>
        <p:xfrm>
          <a:off x="432006" y="1135686"/>
          <a:ext cx="11327988" cy="3070080"/>
        </p:xfrm>
        <a:graphic>
          <a:graphicData uri="http://schemas.openxmlformats.org/drawingml/2006/table">
            <a:tbl>
              <a:tblPr firstRow="1" bandRow="1">
                <a:tableStyleId>{F5AB1C69-6EDB-4FF4-983F-18BD219EF322}</a:tableStyleId>
              </a:tblPr>
              <a:tblGrid>
                <a:gridCol w="5740194">
                  <a:extLst>
                    <a:ext uri="{9D8B030D-6E8A-4147-A177-3AD203B41FA5}">
                      <a16:colId xmlns:a16="http://schemas.microsoft.com/office/drawing/2014/main" xmlns="" val="795175101"/>
                    </a:ext>
                  </a:extLst>
                </a:gridCol>
                <a:gridCol w="5587794">
                  <a:extLst>
                    <a:ext uri="{9D8B030D-6E8A-4147-A177-3AD203B41FA5}">
                      <a16:colId xmlns:a16="http://schemas.microsoft.com/office/drawing/2014/main" xmlns="" val="2517340449"/>
                    </a:ext>
                  </a:extLst>
                </a:gridCol>
              </a:tblGrid>
              <a:tr h="370840">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Hình 11a.1 là trang tính Chi tiêu đã được bổ sung thêm cột Tổng tiền. Theo em, con số 920 ở ô H2 mang ý nghĩa gì? Công thức ở ô H2 liên quan đến những dữ liệu nào trong vùng dữ liệu A3:D10?</a:t>
                      </a: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 số 920 là tổng số tiền của khoản chi “ở”</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-Công thức ở ô H2 liên quan đến dữ liệu “Khoản chi” trong vùng dữ liệu A3:D10</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89653359"/>
                  </a:ext>
                </a:extLst>
              </a:tr>
            </a:tbl>
          </a:graphicData>
        </a:graphic>
      </p:graphicFrame>
      <p:sp>
        <p:nvSpPr>
          <p:cNvPr id="2" name="Rectangle 1">
            <a:extLst>
              <a:ext uri="{FF2B5EF4-FFF2-40B4-BE49-F238E27FC236}">
                <a16:creationId xmlns:a16="http://schemas.microsoft.com/office/drawing/2014/main" xmlns="" id="{E8AA02C9-4DFC-44EB-4B2B-24FE8712BC21}"/>
              </a:ext>
            </a:extLst>
          </p:cNvPr>
          <p:cNvSpPr/>
          <p:nvPr/>
        </p:nvSpPr>
        <p:spPr>
          <a:xfrm>
            <a:off x="6248400" y="1219200"/>
            <a:ext cx="5511594" cy="289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EF7792A5-D8FF-8891-9DF6-5EE211489606}"/>
              </a:ext>
            </a:extLst>
          </p:cNvPr>
          <p:cNvSpPr txBox="1">
            <a:spLocks noChangeArrowheads="1"/>
          </p:cNvSpPr>
          <p:nvPr/>
        </p:nvSpPr>
        <p:spPr bwMode="auto">
          <a:xfrm>
            <a:off x="432004" y="0"/>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Hàm SUMIF.</a:t>
            </a:r>
          </a:p>
        </p:txBody>
      </p:sp>
      <p:pic>
        <p:nvPicPr>
          <p:cNvPr id="5" name="Picture 12">
            <a:extLst>
              <a:ext uri="{FF2B5EF4-FFF2-40B4-BE49-F238E27FC236}">
                <a16:creationId xmlns:a16="http://schemas.microsoft.com/office/drawing/2014/main" xmlns="" id="{7D404DD9-C570-2FD8-2815-9D27C6770254}"/>
              </a:ext>
            </a:extLst>
          </p:cNvPr>
          <p:cNvPicPr>
            <a:picLocks noChangeAspect="1"/>
          </p:cNvPicPr>
          <p:nvPr/>
        </p:nvPicPr>
        <p:blipFill>
          <a:blip r:embed="rId3"/>
          <a:stretch>
            <a:fillRect/>
          </a:stretch>
        </p:blipFill>
        <p:spPr>
          <a:xfrm>
            <a:off x="304800" y="4289280"/>
            <a:ext cx="11506200" cy="2466370"/>
          </a:xfrm>
          <a:prstGeom prst="rect">
            <a:avLst/>
          </a:prstGeom>
        </p:spPr>
      </p:pic>
    </p:spTree>
    <p:extLst>
      <p:ext uri="{BB962C8B-B14F-4D97-AF65-F5344CB8AC3E}">
        <p14:creationId xmlns:p14="http://schemas.microsoft.com/office/powerpoint/2010/main" val="265978226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A056E6B0-57E1-89E9-EE88-6BD3C13E7537}"/>
              </a:ext>
            </a:extLst>
          </p:cNvPr>
          <p:cNvPicPr>
            <a:picLocks noChangeAspect="1"/>
          </p:cNvPicPr>
          <p:nvPr/>
        </p:nvPicPr>
        <p:blipFill>
          <a:blip r:embed="rId2"/>
          <a:stretch>
            <a:fillRect/>
          </a:stretch>
        </p:blipFill>
        <p:spPr>
          <a:xfrm>
            <a:off x="457200" y="3026926"/>
            <a:ext cx="11430000" cy="3754873"/>
          </a:xfrm>
          <a:prstGeom prst="rect">
            <a:avLst/>
          </a:prstGeom>
        </p:spPr>
      </p:pic>
      <p:pic>
        <p:nvPicPr>
          <p:cNvPr id="10" name="Picture 2">
            <a:extLst>
              <a:ext uri="{FF2B5EF4-FFF2-40B4-BE49-F238E27FC236}">
                <a16:creationId xmlns:a16="http://schemas.microsoft.com/office/drawing/2014/main" xmlns="" id="{F406FCCB-5D84-EC02-F122-617B86669E7C}"/>
              </a:ext>
            </a:extLst>
          </p:cNvPr>
          <p:cNvPicPr>
            <a:picLocks noChangeAspect="1"/>
          </p:cNvPicPr>
          <p:nvPr/>
        </p:nvPicPr>
        <p:blipFill>
          <a:blip r:embed="rId3"/>
          <a:stretch>
            <a:fillRect/>
          </a:stretch>
        </p:blipFill>
        <p:spPr>
          <a:xfrm>
            <a:off x="89076" y="442555"/>
            <a:ext cx="519342" cy="517633"/>
          </a:xfrm>
          <a:prstGeom prst="rect">
            <a:avLst/>
          </a:prstGeom>
        </p:spPr>
      </p:pic>
      <p:sp>
        <p:nvSpPr>
          <p:cNvPr id="6" name="TextBox 11">
            <a:extLst>
              <a:ext uri="{FF2B5EF4-FFF2-40B4-BE49-F238E27FC236}">
                <a16:creationId xmlns:a16="http://schemas.microsoft.com/office/drawing/2014/main" xmlns="" id="{23B1E0A2-2654-50EA-0555-1ECEBA769987}"/>
              </a:ext>
            </a:extLst>
          </p:cNvPr>
          <p:cNvSpPr txBox="1">
            <a:spLocks noChangeArrowheads="1"/>
          </p:cNvSpPr>
          <p:nvPr/>
        </p:nvSpPr>
        <p:spPr bwMode="auto">
          <a:xfrm>
            <a:off x="533400" y="534412"/>
            <a:ext cx="11277600" cy="247760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100" dirty="0">
                <a:latin typeface="Times New Roman" panose="02020603050405020304" pitchFamily="18" charset="0"/>
                <a:ea typeface="Arial" panose="020B0604020202020204" pitchFamily="34" charset="0"/>
                <a:cs typeface="Times New Roman" panose="02020603050405020304" pitchFamily="18" charset="0"/>
              </a:rPr>
              <a:t>Trong bài toán quản lí tài chính gia đình, em cần biết tổng số tiền thu, chi theo từng khoản để cân đối sao cho hợp lí. Ví dụ: Với việc chi tiêu, nhìn vào dữ liệu tổng hợp, em có thể tránh được việc chi quá nhiều cho những nhu cầu không thiết yếu. Để tính tổng số tiền theo từng khoản mục, em sử dụng hàm tính tổng theo điều kiện SUMIF.</a:t>
            </a:r>
          </a:p>
        </p:txBody>
      </p:sp>
      <p:sp>
        <p:nvSpPr>
          <p:cNvPr id="3" name="TextBox 5">
            <a:extLst>
              <a:ext uri="{FF2B5EF4-FFF2-40B4-BE49-F238E27FC236}">
                <a16:creationId xmlns:a16="http://schemas.microsoft.com/office/drawing/2014/main" xmlns="" id="{CAE4161C-21CB-6546-492E-F497EAD23D30}"/>
              </a:ext>
            </a:extLst>
          </p:cNvPr>
          <p:cNvSpPr txBox="1">
            <a:spLocks noChangeArrowheads="1"/>
          </p:cNvSpPr>
          <p:nvPr/>
        </p:nvSpPr>
        <p:spPr bwMode="auto">
          <a:xfrm>
            <a:off x="152400" y="-14645"/>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1. Hàm SUMIF.</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15225"/>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xmlns="" id="{B8B20BB7-82F5-74F6-0380-AAA35A9649B4}"/>
              </a:ext>
            </a:extLst>
          </p:cNvPr>
          <p:cNvPicPr>
            <a:picLocks noChangeAspect="1"/>
          </p:cNvPicPr>
          <p:nvPr/>
        </p:nvPicPr>
        <p:blipFill>
          <a:blip r:embed="rId2"/>
          <a:stretch>
            <a:fillRect/>
          </a:stretch>
        </p:blipFill>
        <p:spPr>
          <a:xfrm>
            <a:off x="381000" y="1371600"/>
            <a:ext cx="11430000" cy="5410200"/>
          </a:xfrm>
          <a:prstGeom prst="rect">
            <a:avLst/>
          </a:prstGeom>
        </p:spPr>
      </p:pic>
      <p:pic>
        <p:nvPicPr>
          <p:cNvPr id="10" name="Picture 2">
            <a:extLst>
              <a:ext uri="{FF2B5EF4-FFF2-40B4-BE49-F238E27FC236}">
                <a16:creationId xmlns:a16="http://schemas.microsoft.com/office/drawing/2014/main" xmlns="" id="{F406FCCB-5D84-EC02-F122-617B86669E7C}"/>
              </a:ext>
            </a:extLst>
          </p:cNvPr>
          <p:cNvPicPr>
            <a:picLocks noChangeAspect="1"/>
          </p:cNvPicPr>
          <p:nvPr/>
        </p:nvPicPr>
        <p:blipFill>
          <a:blip r:embed="rId3"/>
          <a:stretch>
            <a:fillRect/>
          </a:stretch>
        </p:blipFill>
        <p:spPr>
          <a:xfrm>
            <a:off x="89076" y="1371600"/>
            <a:ext cx="519342" cy="517633"/>
          </a:xfrm>
          <a:prstGeom prst="rect">
            <a:avLst/>
          </a:prstGeom>
        </p:spPr>
      </p:pic>
    </p:spTree>
    <p:extLst>
      <p:ext uri="{BB962C8B-B14F-4D97-AF65-F5344CB8AC3E}">
        <p14:creationId xmlns:p14="http://schemas.microsoft.com/office/powerpoint/2010/main" val="1888119068"/>
      </p:ext>
    </p:extLst>
  </p:cSld>
  <p:clrMapOvr>
    <a:masterClrMapping/>
  </p:clrMapOvr>
  <p:transition>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12548</TotalTime>
  <Words>1518</Words>
  <Application>Microsoft Office PowerPoint</Application>
  <PresentationFormat>Custom</PresentationFormat>
  <Paragraphs>131</Paragraphs>
  <Slides>31</Slides>
  <Notes>14</Notes>
  <HiddenSlides>0</HiddenSlides>
  <MMClips>0</MMClips>
  <ScaleCrop>false</ScaleCrop>
  <HeadingPairs>
    <vt:vector size="4" baseType="variant">
      <vt:variant>
        <vt:lpstr>Theme</vt:lpstr>
      </vt:variant>
      <vt:variant>
        <vt:i4>12</vt:i4>
      </vt:variant>
      <vt:variant>
        <vt:lpstr>Slide Titles</vt:lpstr>
      </vt:variant>
      <vt:variant>
        <vt:i4>31</vt:i4>
      </vt:variant>
    </vt:vector>
  </HeadingPairs>
  <TitlesOfParts>
    <vt:vector size="43" baseType="lpstr">
      <vt:lpstr>27_MAU</vt:lpstr>
      <vt:lpstr>1_Default Design</vt:lpstr>
      <vt:lpstr>4_Default Design</vt:lpstr>
      <vt:lpstr>6_Default Design</vt:lpstr>
      <vt:lpstr>5_Default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CAMRANH COMPUTER</cp:lastModifiedBy>
  <cp:revision>835</cp:revision>
  <dcterms:created xsi:type="dcterms:W3CDTF">2018-08-20T15:06:27Z</dcterms:created>
  <dcterms:modified xsi:type="dcterms:W3CDTF">2024-08-19T00:38:25Z</dcterms:modified>
</cp:coreProperties>
</file>