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9" r:id="rId2"/>
    <p:sldId id="377" r:id="rId3"/>
    <p:sldId id="378" r:id="rId4"/>
    <p:sldId id="300" r:id="rId5"/>
    <p:sldId id="352" r:id="rId6"/>
    <p:sldId id="372" r:id="rId7"/>
    <p:sldId id="357" r:id="rId8"/>
    <p:sldId id="374" r:id="rId9"/>
    <p:sldId id="353" r:id="rId10"/>
    <p:sldId id="375" r:id="rId11"/>
    <p:sldId id="380" r:id="rId12"/>
    <p:sldId id="354" r:id="rId13"/>
    <p:sldId id="382" r:id="rId14"/>
    <p:sldId id="373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954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smtClean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1073459" y="-49890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Lesson</a:t>
            </a:r>
            <a:r>
              <a:rPr lang="en-US" sz="1800" b="1" baseline="0" dirty="0" smtClean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40489"/>
          <p:cNvPicPr>
            <a:picLocks noChangeAspect="1" noChangeArrowheads="1"/>
          </p:cNvPicPr>
          <p:nvPr/>
        </p:nvPicPr>
        <p:blipFill>
          <a:blip r:embed="rId2">
            <a:lum bright="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3" y="-193964"/>
            <a:ext cx="12025745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914399" y="803564"/>
            <a:ext cx="10571019" cy="62830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5826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NICE TO MEET 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2546" y="1541329"/>
            <a:ext cx="2452687" cy="96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11/10/2023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 rot="21279075">
            <a:off x="3304307" y="3027218"/>
            <a:ext cx="57912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Welcome to our class!</a:t>
            </a:r>
          </a:p>
        </p:txBody>
      </p:sp>
      <p:pic>
        <p:nvPicPr>
          <p:cNvPr id="7" name="Picture 11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 rot="-5650122">
            <a:off x="10303675" y="179056"/>
            <a:ext cx="1371600" cy="1089025"/>
            <a:chOff x="4560" y="3538"/>
            <a:chExt cx="1259" cy="782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8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0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1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2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3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7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8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6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298" y="405245"/>
            <a:ext cx="1102596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Circle the correct words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.(P21)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298" y="990020"/>
            <a:ext cx="1214653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don't/doesn't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listening to classical music. It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boring.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-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Do/Does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parents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listen/listens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country music?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Yes, they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love/loves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sister and I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play/plays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piano every day. We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practice/practices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- When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do/does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music show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finish/finishes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It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finish/finishes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11 p.m. 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86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298" y="375420"/>
            <a:ext cx="1102596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Circle the correct words. 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298" y="990020"/>
            <a:ext cx="12146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don't/doesn't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listening to classical music. It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/ are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boring.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-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Do/Does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parents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listen/listens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country music?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Yes, they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love/loves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sister and I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/  plays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piano every day. We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practices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- When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do/does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music show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/ finishes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It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/ finishes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11 p.m. 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863561" y="1090484"/>
            <a:ext cx="1198578" cy="531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6064" y="1480140"/>
            <a:ext cx="217497" cy="1615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749027" y="1090484"/>
            <a:ext cx="550186" cy="531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2112510"/>
            <a:ext cx="858981" cy="6070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9928" y="2112510"/>
            <a:ext cx="1138842" cy="713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35928" y="3207019"/>
            <a:ext cx="1138842" cy="713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299214" y="3092568"/>
            <a:ext cx="1781950" cy="942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32364" y="4849091"/>
            <a:ext cx="1094509" cy="637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39345" y="4849091"/>
            <a:ext cx="1343891" cy="637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32364" y="5405391"/>
            <a:ext cx="1717963" cy="7324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357"/>
            <a:ext cx="11419570" cy="58070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97880" y="1634836"/>
            <a:ext cx="890593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1649" y="2549236"/>
            <a:ext cx="2000496" cy="869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2118" y="4725392"/>
            <a:ext cx="521058" cy="1319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70222" y="651163"/>
            <a:ext cx="1440872" cy="295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09785" y="2834178"/>
            <a:ext cx="404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Joe doesn’t like pop.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357"/>
            <a:ext cx="11419570" cy="5807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6107" y="2937297"/>
            <a:ext cx="353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Joe doesn’t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800" i="1" dirty="0" smtClean="0">
                <a:solidFill>
                  <a:srgbClr val="FF0000"/>
                </a:solidFill>
              </a:rPr>
              <a:t> pop.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547" y="2891130"/>
            <a:ext cx="26166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rock.</a:t>
            </a:r>
            <a:endParaRPr lang="en-US" sz="3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308" y="5413027"/>
            <a:ext cx="4375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hop.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866" y="5462882"/>
            <a:ext cx="450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Tom like 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music?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876" y="5536737"/>
            <a:ext cx="316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likes country music.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49" y="438036"/>
            <a:ext cx="699717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130028" y="1296267"/>
            <a:ext cx="5591219" cy="1304014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music do you like?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138054" y="3774642"/>
            <a:ext cx="4800600" cy="901987"/>
          </a:xfrm>
          <a:prstGeom prst="wedgeRoundRectCallout">
            <a:avLst>
              <a:gd name="adj1" fmla="val -48209"/>
              <a:gd name="adj2" fmla="val 9568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pop. It’s interesting.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29" y="1733980"/>
            <a:ext cx="96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219" y="4211781"/>
            <a:ext cx="96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8763" y="4413393"/>
            <a:ext cx="581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30955" y="4413393"/>
            <a:ext cx="159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72944" y="468813"/>
            <a:ext cx="130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Pop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1138946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hip hop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5909" y="1733980"/>
            <a:ext cx="364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Classical music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238031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Country music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6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49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487" y="1979267"/>
            <a:ext cx="1160439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making sentences using 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resent Simple.</a:t>
            </a:r>
            <a:endParaRPr 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7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-Learn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World Notebook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page 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next lesson (page 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SB).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1" y="471054"/>
            <a:ext cx="3269673" cy="268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2" y="471054"/>
            <a:ext cx="2937165" cy="254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64" y="3089563"/>
            <a:ext cx="6515100" cy="335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45449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pictures about?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67506"/>
            <a:ext cx="635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arts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1" y="318655"/>
            <a:ext cx="46348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1" y="3629891"/>
            <a:ext cx="4911870" cy="2728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55" y="803564"/>
            <a:ext cx="667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Jack like music?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2216727"/>
            <a:ext cx="667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</a:rPr>
              <a:t>Unit </a:t>
            </a:r>
            <a:r>
              <a:rPr lang="en-US" sz="4400" b="1" smtClean="0">
                <a:solidFill>
                  <a:srgbClr val="0070C0"/>
                </a:solidFill>
              </a:rPr>
              <a:t>3: Music and Arts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/>
          </a:p>
          <a:p>
            <a:pPr algn="ctr"/>
            <a:r>
              <a:rPr lang="en-US" sz="3200">
                <a:solidFill>
                  <a:srgbClr val="FF0000"/>
                </a:solidFill>
              </a:rPr>
              <a:t>Page</a:t>
            </a:r>
            <a:r>
              <a:rPr lang="en-US" sz="3200"/>
              <a:t> </a:t>
            </a:r>
            <a:r>
              <a:rPr lang="en-US" sz="3200" smtClean="0">
                <a:solidFill>
                  <a:srgbClr val="FF0000"/>
                </a:solidFill>
              </a:rPr>
              <a:t>21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29" y="369358"/>
            <a:ext cx="5584302" cy="60245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1116" y="5720316"/>
            <a:ext cx="180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3498" y="5720316"/>
            <a:ext cx="350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23907" y="6021572"/>
            <a:ext cx="350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78031" y="556054"/>
            <a:ext cx="64956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Present</a:t>
            </a:r>
            <a:r>
              <a:rPr lang="en-US" sz="2800" b="1" dirty="0">
                <a:solidFill>
                  <a:schemeClr val="accent6"/>
                </a:solidFill>
              </a:rPr>
              <a:t> Simple for facts 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We can use the Present Simple to talk about things </a:t>
            </a:r>
            <a:r>
              <a:rPr lang="en-US" sz="2800" dirty="0" smtClean="0">
                <a:solidFill>
                  <a:srgbClr val="0070C0"/>
                </a:solidFill>
              </a:rPr>
              <a:t>that</a:t>
            </a:r>
            <a:r>
              <a:rPr lang="vi-VN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we </a:t>
            </a:r>
            <a:r>
              <a:rPr lang="en-US" sz="2800" dirty="0">
                <a:solidFill>
                  <a:srgbClr val="0070C0"/>
                </a:solidFill>
              </a:rPr>
              <a:t>consider as facts (such as likes and dislikes), or </a:t>
            </a:r>
            <a:r>
              <a:rPr lang="en-US" sz="2800" dirty="0" smtClean="0">
                <a:solidFill>
                  <a:srgbClr val="0070C0"/>
                </a:solidFill>
              </a:rPr>
              <a:t>are</a:t>
            </a:r>
            <a:r>
              <a:rPr lang="vi-VN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true </a:t>
            </a:r>
            <a:r>
              <a:rPr lang="en-US" sz="2800" dirty="0">
                <a:solidFill>
                  <a:srgbClr val="0070C0"/>
                </a:solidFill>
              </a:rPr>
              <a:t>for a long time.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We form the Present Simple with regular verbs like this: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• Positive: </a:t>
            </a:r>
            <a:r>
              <a:rPr lang="en-US" sz="2400" dirty="0" smtClean="0">
                <a:solidFill>
                  <a:srgbClr val="0070C0"/>
                </a:solidFill>
              </a:rPr>
              <a:t>Subject </a:t>
            </a: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smtClean="0">
                <a:solidFill>
                  <a:srgbClr val="0070C0"/>
                </a:solidFill>
              </a:rPr>
              <a:t>Verb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-s/-</a:t>
            </a:r>
            <a:r>
              <a:rPr lang="en-US" sz="2400" dirty="0" err="1">
                <a:solidFill>
                  <a:srgbClr val="FF0000"/>
                </a:solidFill>
              </a:rPr>
              <a:t>es</a:t>
            </a:r>
            <a:r>
              <a:rPr lang="en-US" sz="2400" dirty="0">
                <a:solidFill>
                  <a:srgbClr val="0070C0"/>
                </a:solidFill>
              </a:rPr>
              <a:t>) + (object)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• Negative: </a:t>
            </a:r>
            <a:r>
              <a:rPr lang="en-US" sz="2400" dirty="0" smtClean="0">
                <a:solidFill>
                  <a:srgbClr val="0070C0"/>
                </a:solidFill>
              </a:rPr>
              <a:t>Subject </a:t>
            </a: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>
                <a:solidFill>
                  <a:srgbClr val="FF0000"/>
                </a:solidFill>
              </a:rPr>
              <a:t>don't/doesn't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smtClean="0">
                <a:solidFill>
                  <a:srgbClr val="0070C0"/>
                </a:solidFill>
              </a:rPr>
              <a:t>Verb </a:t>
            </a:r>
            <a:r>
              <a:rPr lang="en-US" sz="2400" dirty="0">
                <a:solidFill>
                  <a:srgbClr val="0070C0"/>
                </a:solidFill>
              </a:rPr>
              <a:t>+ (object)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• Question: </a:t>
            </a:r>
            <a:r>
              <a:rPr lang="en-US" sz="2400" dirty="0">
                <a:solidFill>
                  <a:srgbClr val="FF0000"/>
                </a:solidFill>
              </a:rPr>
              <a:t>Do/Does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smtClean="0">
                <a:solidFill>
                  <a:srgbClr val="0070C0"/>
                </a:solidFill>
              </a:rPr>
              <a:t>Subject </a:t>
            </a: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smtClean="0">
                <a:solidFill>
                  <a:srgbClr val="0070C0"/>
                </a:solidFill>
              </a:rPr>
              <a:t>Verb </a:t>
            </a:r>
            <a:r>
              <a:rPr lang="en-US" sz="2400" dirty="0">
                <a:solidFill>
                  <a:srgbClr val="0070C0"/>
                </a:solidFill>
              </a:rPr>
              <a:t>+ (object)? </a:t>
            </a:r>
          </a:p>
        </p:txBody>
      </p:sp>
      <p:pic>
        <p:nvPicPr>
          <p:cNvPr id="12" name="CD1-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729" y="913405"/>
            <a:ext cx="857305" cy="8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346363"/>
            <a:ext cx="368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71" y="731083"/>
            <a:ext cx="876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like jazz. 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rock.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5" y="1948104"/>
            <a:ext cx="1167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likes pop.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doesn’t like classical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mucic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652" y="3335739"/>
            <a:ext cx="10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Does Nam like pop?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52" y="4552760"/>
            <a:ext cx="10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-Yes, he does (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doesn’t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218" y="69326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727" y="77193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3" y="1624938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7708" y="1538344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95" y="807723"/>
            <a:ext cx="9597477" cy="49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969818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562" y="969818"/>
            <a:ext cx="651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837" y="969818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3" y="1062150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1" y="3103418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7562" y="3164974"/>
            <a:ext cx="651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2837" y="3134195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0873" y="3288084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13" t="6432" r="10145"/>
          <a:stretch/>
        </p:blipFill>
        <p:spPr>
          <a:xfrm>
            <a:off x="8920328" y="950768"/>
            <a:ext cx="3179136" cy="17261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6298" y="375420"/>
            <a:ext cx="1102596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Circle the correct words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(p21) </a:t>
            </a: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737" y="1535543"/>
            <a:ext cx="10027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3600" dirty="0" smtClean="0"/>
              <a:t> </a:t>
            </a:r>
            <a:r>
              <a:rPr lang="en-US" sz="3600" i="1" dirty="0"/>
              <a:t>love/loves </a:t>
            </a:r>
            <a:r>
              <a:rPr lang="en-US" sz="3600" dirty="0"/>
              <a:t>jazz.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smtClean="0"/>
              <a:t>   She </a:t>
            </a:r>
            <a:r>
              <a:rPr lang="en-US" sz="3600" i="1" dirty="0"/>
              <a:t>don't/doesn't </a:t>
            </a:r>
            <a:r>
              <a:rPr lang="en-US" sz="3600" dirty="0"/>
              <a:t>like rock music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2</a:t>
            </a:r>
            <a:r>
              <a:rPr lang="en-US" sz="3600" dirty="0"/>
              <a:t>. Matt often </a:t>
            </a:r>
            <a:r>
              <a:rPr lang="en-US" sz="3600" i="1" dirty="0"/>
              <a:t>listen/listens </a:t>
            </a:r>
            <a:r>
              <a:rPr lang="en-US" sz="3600" dirty="0"/>
              <a:t>to his favorite rock songs</a:t>
            </a:r>
            <a:br>
              <a:rPr lang="en-US" sz="3600" dirty="0"/>
            </a:br>
            <a:r>
              <a:rPr lang="en-US" sz="3600" dirty="0"/>
              <a:t>when he </a:t>
            </a:r>
            <a:r>
              <a:rPr lang="en-US" sz="3600" i="1" dirty="0"/>
              <a:t>do/does </a:t>
            </a:r>
            <a:r>
              <a:rPr lang="en-US" sz="3600" dirty="0"/>
              <a:t>his homework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  <p:sp>
        <p:nvSpPr>
          <p:cNvPr id="26" name="Oval 25"/>
          <p:cNvSpPr/>
          <p:nvPr/>
        </p:nvSpPr>
        <p:spPr>
          <a:xfrm>
            <a:off x="3081501" y="3810008"/>
            <a:ext cx="976117" cy="529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98382" y="2173708"/>
            <a:ext cx="1454582" cy="563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48612" y="3180441"/>
            <a:ext cx="1220667" cy="629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58048" y="1636225"/>
            <a:ext cx="1019990" cy="50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225403" y="2072708"/>
            <a:ext cx="946298" cy="212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77137" y="4302241"/>
            <a:ext cx="38912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323754" y="3717466"/>
            <a:ext cx="749596" cy="177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225403" y="2673157"/>
            <a:ext cx="579476" cy="75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6015</TotalTime>
  <Words>504</Words>
  <Application>Microsoft Office PowerPoint</Application>
  <PresentationFormat>Widescreen</PresentationFormat>
  <Paragraphs>66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.VnArabia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359</cp:revision>
  <dcterms:created xsi:type="dcterms:W3CDTF">2020-12-08T03:17:05Z</dcterms:created>
  <dcterms:modified xsi:type="dcterms:W3CDTF">2023-10-11T02:18:13Z</dcterms:modified>
</cp:coreProperties>
</file>