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63"/>
  </p:notesMasterIdLst>
  <p:sldIdLst>
    <p:sldId id="256" r:id="rId3"/>
    <p:sldId id="259" r:id="rId4"/>
    <p:sldId id="267" r:id="rId5"/>
    <p:sldId id="269" r:id="rId6"/>
    <p:sldId id="303" r:id="rId7"/>
    <p:sldId id="869" r:id="rId8"/>
    <p:sldId id="313" r:id="rId9"/>
    <p:sldId id="302" r:id="rId10"/>
    <p:sldId id="316" r:id="rId11"/>
    <p:sldId id="319" r:id="rId12"/>
    <p:sldId id="318" r:id="rId13"/>
    <p:sldId id="320" r:id="rId14"/>
    <p:sldId id="892" r:id="rId15"/>
    <p:sldId id="321" r:id="rId16"/>
    <p:sldId id="844" r:id="rId17"/>
    <p:sldId id="845" r:id="rId18"/>
    <p:sldId id="846" r:id="rId19"/>
    <p:sldId id="847" r:id="rId20"/>
    <p:sldId id="848" r:id="rId21"/>
    <p:sldId id="849" r:id="rId22"/>
    <p:sldId id="850" r:id="rId23"/>
    <p:sldId id="851" r:id="rId24"/>
    <p:sldId id="852" r:id="rId25"/>
    <p:sldId id="856" r:id="rId26"/>
    <p:sldId id="323" r:id="rId27"/>
    <p:sldId id="853" r:id="rId28"/>
    <p:sldId id="855" r:id="rId29"/>
    <p:sldId id="857" r:id="rId30"/>
    <p:sldId id="324" r:id="rId31"/>
    <p:sldId id="858" r:id="rId32"/>
    <p:sldId id="862" r:id="rId33"/>
    <p:sldId id="860" r:id="rId34"/>
    <p:sldId id="865" r:id="rId35"/>
    <p:sldId id="866" r:id="rId36"/>
    <p:sldId id="859" r:id="rId37"/>
    <p:sldId id="315" r:id="rId38"/>
    <p:sldId id="867" r:id="rId39"/>
    <p:sldId id="293" r:id="rId40"/>
    <p:sldId id="870" r:id="rId41"/>
    <p:sldId id="872" r:id="rId42"/>
    <p:sldId id="875" r:id="rId43"/>
    <p:sldId id="876" r:id="rId44"/>
    <p:sldId id="880" r:id="rId45"/>
    <p:sldId id="878" r:id="rId46"/>
    <p:sldId id="879" r:id="rId47"/>
    <p:sldId id="882" r:id="rId48"/>
    <p:sldId id="877" r:id="rId49"/>
    <p:sldId id="883" r:id="rId50"/>
    <p:sldId id="887" r:id="rId51"/>
    <p:sldId id="888" r:id="rId52"/>
    <p:sldId id="889" r:id="rId53"/>
    <p:sldId id="890" r:id="rId54"/>
    <p:sldId id="294" r:id="rId55"/>
    <p:sldId id="295" r:id="rId56"/>
    <p:sldId id="868" r:id="rId57"/>
    <p:sldId id="296" r:id="rId58"/>
    <p:sldId id="297" r:id="rId59"/>
    <p:sldId id="298" r:id="rId60"/>
    <p:sldId id="299" r:id="rId61"/>
    <p:sldId id="30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17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40695D00-5379-4D68-BE81-EEB6CA617217}"/>
    <pc:docChg chg="modSld">
      <pc:chgData name="Phan Van Rieu (Hugo)" userId="032e726b-b6b7-45df-b0ca-e82fb010a48a" providerId="ADAL" clId="{40695D00-5379-4D68-BE81-EEB6CA617217}" dt="2024-03-03T10:09:27.774" v="7" actId="20577"/>
      <pc:docMkLst>
        <pc:docMk/>
      </pc:docMkLst>
      <pc:sldChg chg="modSp mod">
        <pc:chgData name="Phan Van Rieu (Hugo)" userId="032e726b-b6b7-45df-b0ca-e82fb010a48a" providerId="ADAL" clId="{40695D00-5379-4D68-BE81-EEB6CA617217}" dt="2024-03-02T03:11:31.136" v="0" actId="1076"/>
        <pc:sldMkLst>
          <pc:docMk/>
          <pc:sldMk cId="1772680085" sldId="256"/>
        </pc:sldMkLst>
        <pc:spChg chg="mod">
          <ac:chgData name="Phan Van Rieu (Hugo)" userId="032e726b-b6b7-45df-b0ca-e82fb010a48a" providerId="ADAL" clId="{40695D00-5379-4D68-BE81-EEB6CA617217}" dt="2024-03-02T03:11:31.136" v="0" actId="1076"/>
          <ac:spMkLst>
            <pc:docMk/>
            <pc:sldMk cId="1772680085" sldId="256"/>
            <ac:spMk id="3" creationId="{00000000-0000-0000-0000-000000000000}"/>
          </ac:spMkLst>
        </pc:spChg>
      </pc:sldChg>
      <pc:sldChg chg="modSp mod">
        <pc:chgData name="Phan Van Rieu (Hugo)" userId="032e726b-b6b7-45df-b0ca-e82fb010a48a" providerId="ADAL" clId="{40695D00-5379-4D68-BE81-EEB6CA617217}" dt="2024-03-03T10:09:04.854" v="3" actId="1076"/>
        <pc:sldMkLst>
          <pc:docMk/>
          <pc:sldMk cId="2183609111" sldId="296"/>
        </pc:sldMkLst>
        <pc:picChg chg="mod">
          <ac:chgData name="Phan Van Rieu (Hugo)" userId="032e726b-b6b7-45df-b0ca-e82fb010a48a" providerId="ADAL" clId="{40695D00-5379-4D68-BE81-EEB6CA617217}" dt="2024-03-03T10:09:04.854" v="3" actId="1076"/>
          <ac:picMkLst>
            <pc:docMk/>
            <pc:sldMk cId="2183609111" sldId="296"/>
            <ac:picMk id="3" creationId="{00000000-0000-0000-0000-000000000000}"/>
          </ac:picMkLst>
        </pc:picChg>
      </pc:sldChg>
      <pc:sldChg chg="modSp mod">
        <pc:chgData name="Phan Van Rieu (Hugo)" userId="032e726b-b6b7-45df-b0ca-e82fb010a48a" providerId="ADAL" clId="{40695D00-5379-4D68-BE81-EEB6CA617217}" dt="2024-03-03T10:09:11.120" v="4" actId="1076"/>
        <pc:sldMkLst>
          <pc:docMk/>
          <pc:sldMk cId="2237482687" sldId="297"/>
        </pc:sldMkLst>
        <pc:picChg chg="mod">
          <ac:chgData name="Phan Van Rieu (Hugo)" userId="032e726b-b6b7-45df-b0ca-e82fb010a48a" providerId="ADAL" clId="{40695D00-5379-4D68-BE81-EEB6CA617217}" dt="2024-03-03T10:09:11.120" v="4" actId="1076"/>
          <ac:picMkLst>
            <pc:docMk/>
            <pc:sldMk cId="2237482687" sldId="297"/>
            <ac:picMk id="3" creationId="{8C60C7CF-470A-FA9A-B5DD-6BC723DD1CEE}"/>
          </ac:picMkLst>
        </pc:picChg>
      </pc:sldChg>
      <pc:sldChg chg="modSp">
        <pc:chgData name="Phan Van Rieu (Hugo)" userId="032e726b-b6b7-45df-b0ca-e82fb010a48a" providerId="ADAL" clId="{40695D00-5379-4D68-BE81-EEB6CA617217}" dt="2024-03-03T10:09:27.774" v="7" actId="20577"/>
        <pc:sldMkLst>
          <pc:docMk/>
          <pc:sldMk cId="2781470669" sldId="298"/>
        </pc:sldMkLst>
        <pc:spChg chg="mod">
          <ac:chgData name="Phan Van Rieu (Hugo)" userId="032e726b-b6b7-45df-b0ca-e82fb010a48a" providerId="ADAL" clId="{40695D00-5379-4D68-BE81-EEB6CA617217}" dt="2024-03-03T10:09:27.774" v="7" actId="20577"/>
          <ac:spMkLst>
            <pc:docMk/>
            <pc:sldMk cId="2781470669" sldId="298"/>
            <ac:spMk id="5" creationId="{00000000-0000-0000-0000-000000000000}"/>
          </ac:spMkLst>
        </pc:spChg>
      </pc:sldChg>
      <pc:sldChg chg="modSp mod">
        <pc:chgData name="Phan Van Rieu (Hugo)" userId="032e726b-b6b7-45df-b0ca-e82fb010a48a" providerId="ADAL" clId="{40695D00-5379-4D68-BE81-EEB6CA617217}" dt="2024-03-03T10:04:47.262" v="1" actId="1076"/>
        <pc:sldMkLst>
          <pc:docMk/>
          <pc:sldMk cId="76220127" sldId="320"/>
        </pc:sldMkLst>
        <pc:spChg chg="mod">
          <ac:chgData name="Phan Van Rieu (Hugo)" userId="032e726b-b6b7-45df-b0ca-e82fb010a48a" providerId="ADAL" clId="{40695D00-5379-4D68-BE81-EEB6CA617217}" dt="2024-03-03T10:04:47.262" v="1" actId="1076"/>
          <ac:spMkLst>
            <pc:docMk/>
            <pc:sldMk cId="76220127" sldId="320"/>
            <ac:spMk id="12" creationId="{1CA1AA21-7A0A-D0C5-0B28-630491BD5133}"/>
          </ac:spMkLst>
        </pc:spChg>
      </pc:sldChg>
    </pc:docChg>
  </pc:docChgLst>
  <pc:docChgLst>
    <pc:chgData name="Phan Van Rieu (Hugo)" userId="032e726b-b6b7-45df-b0ca-e82fb010a48a" providerId="ADAL" clId="{AA19108F-352A-4B54-B5BD-08028DB3F32A}"/>
    <pc:docChg chg="undo custSel modSld">
      <pc:chgData name="Phan Van Rieu (Hugo)" userId="032e726b-b6b7-45df-b0ca-e82fb010a48a" providerId="ADAL" clId="{AA19108F-352A-4B54-B5BD-08028DB3F32A}" dt="2024-05-29T15:08:09.449" v="9" actId="20577"/>
      <pc:docMkLst>
        <pc:docMk/>
      </pc:docMkLst>
      <pc:sldChg chg="modSp mod">
        <pc:chgData name="Phan Van Rieu (Hugo)" userId="032e726b-b6b7-45df-b0ca-e82fb010a48a" providerId="ADAL" clId="{AA19108F-352A-4B54-B5BD-08028DB3F32A}" dt="2024-05-27T02:18:54.474" v="1" actId="20577"/>
        <pc:sldMkLst>
          <pc:docMk/>
          <pc:sldMk cId="1872779487" sldId="269"/>
        </pc:sldMkLst>
        <pc:spChg chg="mod">
          <ac:chgData name="Phan Van Rieu (Hugo)" userId="032e726b-b6b7-45df-b0ca-e82fb010a48a" providerId="ADAL" clId="{AA19108F-352A-4B54-B5BD-08028DB3F32A}" dt="2024-05-27T02:18:54.474" v="1" actId="20577"/>
          <ac:spMkLst>
            <pc:docMk/>
            <pc:sldMk cId="1872779487" sldId="269"/>
            <ac:spMk id="7" creationId="{BA386DE9-345A-400C-B2BB-B32B155C2C38}"/>
          </ac:spMkLst>
        </pc:spChg>
      </pc:sldChg>
      <pc:sldChg chg="modSp mod">
        <pc:chgData name="Phan Van Rieu (Hugo)" userId="032e726b-b6b7-45df-b0ca-e82fb010a48a" providerId="ADAL" clId="{AA19108F-352A-4B54-B5BD-08028DB3F32A}" dt="2024-05-29T15:08:09.449" v="9" actId="20577"/>
        <pc:sldMkLst>
          <pc:docMk/>
          <pc:sldMk cId="814964891" sldId="870"/>
        </pc:sldMkLst>
        <pc:spChg chg="mod">
          <ac:chgData name="Phan Van Rieu (Hugo)" userId="032e726b-b6b7-45df-b0ca-e82fb010a48a" providerId="ADAL" clId="{AA19108F-352A-4B54-B5BD-08028DB3F32A}" dt="2024-05-29T15:08:09.449" v="9" actId="20577"/>
          <ac:spMkLst>
            <pc:docMk/>
            <pc:sldMk cId="814964891" sldId="870"/>
            <ac:spMk id="10" creationId="{A14B686A-84AC-4B91-CE5E-99D5AB9C6734}"/>
          </ac:spMkLst>
        </pc:spChg>
      </pc:sldChg>
    </pc:docChg>
  </pc:docChgLst>
  <pc:docChgLst>
    <pc:chgData name="Phan Van Rieu (Hugo)" userId="032e726b-b6b7-45df-b0ca-e82fb010a48a" providerId="ADAL" clId="{268DF72A-51F6-45A3-B201-74EF7F8044E5}"/>
    <pc:docChg chg="custSel modSld">
      <pc:chgData name="Phan Van Rieu (Hugo)" userId="032e726b-b6b7-45df-b0ca-e82fb010a48a" providerId="ADAL" clId="{268DF72A-51F6-45A3-B201-74EF7F8044E5}" dt="2024-04-20T10:00:09.260" v="450" actId="14100"/>
      <pc:docMkLst>
        <pc:docMk/>
      </pc:docMkLst>
      <pc:sldChg chg="addSp delSp modSp mod modAnim">
        <pc:chgData name="Phan Van Rieu (Hugo)" userId="032e726b-b6b7-45df-b0ca-e82fb010a48a" providerId="ADAL" clId="{268DF72A-51F6-45A3-B201-74EF7F8044E5}" dt="2024-04-20T10:00:09.260" v="450" actId="14100"/>
        <pc:sldMkLst>
          <pc:docMk/>
          <pc:sldMk cId="115056106" sldId="324"/>
        </pc:sldMkLst>
        <pc:spChg chg="mod">
          <ac:chgData name="Phan Van Rieu (Hugo)" userId="032e726b-b6b7-45df-b0ca-e82fb010a48a" providerId="ADAL" clId="{268DF72A-51F6-45A3-B201-74EF7F8044E5}" dt="2024-04-20T09:59:51.610" v="444" actId="1076"/>
          <ac:spMkLst>
            <pc:docMk/>
            <pc:sldMk cId="115056106" sldId="324"/>
            <ac:spMk id="2" creationId="{FCE8D6BC-E9EA-2ECD-3BA5-43E28A05C330}"/>
          </ac:spMkLst>
        </pc:spChg>
        <pc:spChg chg="add del mod">
          <ac:chgData name="Phan Van Rieu (Hugo)" userId="032e726b-b6b7-45df-b0ca-e82fb010a48a" providerId="ADAL" clId="{268DF72A-51F6-45A3-B201-74EF7F8044E5}" dt="2024-04-20T09:56:30.652" v="244" actId="478"/>
          <ac:spMkLst>
            <pc:docMk/>
            <pc:sldMk cId="115056106" sldId="324"/>
            <ac:spMk id="4" creationId="{73BC9B45-234E-448C-8E3F-71DB1E310386}"/>
          </ac:spMkLst>
        </pc:spChg>
        <pc:spChg chg="add mod">
          <ac:chgData name="Phan Van Rieu (Hugo)" userId="032e726b-b6b7-45df-b0ca-e82fb010a48a" providerId="ADAL" clId="{268DF72A-51F6-45A3-B201-74EF7F8044E5}" dt="2024-04-20T09:56:56.430" v="285" actId="207"/>
          <ac:spMkLst>
            <pc:docMk/>
            <pc:sldMk cId="115056106" sldId="324"/>
            <ac:spMk id="6" creationId="{50B277A4-7E64-4A07-B78A-0FBEE1FE382A}"/>
          </ac:spMkLst>
        </pc:spChg>
        <pc:spChg chg="add mod">
          <ac:chgData name="Phan Van Rieu (Hugo)" userId="032e726b-b6b7-45df-b0ca-e82fb010a48a" providerId="ADAL" clId="{268DF72A-51F6-45A3-B201-74EF7F8044E5}" dt="2024-04-20T09:57:35.135" v="312" actId="20577"/>
          <ac:spMkLst>
            <pc:docMk/>
            <pc:sldMk cId="115056106" sldId="324"/>
            <ac:spMk id="7" creationId="{00CE4B92-3E80-4EA5-BBA7-41C0F31193BD}"/>
          </ac:spMkLst>
        </pc:spChg>
        <pc:spChg chg="add mod">
          <ac:chgData name="Phan Van Rieu (Hugo)" userId="032e726b-b6b7-45df-b0ca-e82fb010a48a" providerId="ADAL" clId="{268DF72A-51F6-45A3-B201-74EF7F8044E5}" dt="2024-04-20T09:57:21.347" v="302" actId="20577"/>
          <ac:spMkLst>
            <pc:docMk/>
            <pc:sldMk cId="115056106" sldId="324"/>
            <ac:spMk id="8" creationId="{90EEE61B-2DCD-4430-A2BC-58F6FF277B00}"/>
          </ac:spMkLst>
        </pc:spChg>
        <pc:spChg chg="add mod">
          <ac:chgData name="Phan Van Rieu (Hugo)" userId="032e726b-b6b7-45df-b0ca-e82fb010a48a" providerId="ADAL" clId="{268DF72A-51F6-45A3-B201-74EF7F8044E5}" dt="2024-04-20T09:57:59.656" v="326" actId="1076"/>
          <ac:spMkLst>
            <pc:docMk/>
            <pc:sldMk cId="115056106" sldId="324"/>
            <ac:spMk id="9" creationId="{F50259B9-E9A1-4894-BD93-6C81A11646F6}"/>
          </ac:spMkLst>
        </pc:spChg>
        <pc:spChg chg="add mod">
          <ac:chgData name="Phan Van Rieu (Hugo)" userId="032e726b-b6b7-45df-b0ca-e82fb010a48a" providerId="ADAL" clId="{268DF72A-51F6-45A3-B201-74EF7F8044E5}" dt="2024-04-20T09:57:48.014" v="322" actId="20577"/>
          <ac:spMkLst>
            <pc:docMk/>
            <pc:sldMk cId="115056106" sldId="324"/>
            <ac:spMk id="10" creationId="{CC7EDE79-0DC3-4970-94AF-24219CCDD7FD}"/>
          </ac:spMkLst>
        </pc:spChg>
        <pc:spChg chg="add mod">
          <ac:chgData name="Phan Van Rieu (Hugo)" userId="032e726b-b6b7-45df-b0ca-e82fb010a48a" providerId="ADAL" clId="{268DF72A-51F6-45A3-B201-74EF7F8044E5}" dt="2024-04-20T10:00:09.260" v="450" actId="14100"/>
          <ac:spMkLst>
            <pc:docMk/>
            <pc:sldMk cId="115056106" sldId="324"/>
            <ac:spMk id="11" creationId="{27BF9333-D2E9-43D9-AC19-764F6E2E33C8}"/>
          </ac:spMkLst>
        </pc:spChg>
      </pc:sldChg>
      <pc:sldChg chg="addSp delSp modSp mod">
        <pc:chgData name="Phan Van Rieu (Hugo)" userId="032e726b-b6b7-45df-b0ca-e82fb010a48a" providerId="ADAL" clId="{268DF72A-51F6-45A3-B201-74EF7F8044E5}" dt="2024-04-20T08:38:15.975" v="4" actId="1076"/>
        <pc:sldMkLst>
          <pc:docMk/>
          <pc:sldMk cId="1200591160" sldId="846"/>
        </pc:sldMkLst>
        <pc:picChg chg="add mod">
          <ac:chgData name="Phan Van Rieu (Hugo)" userId="032e726b-b6b7-45df-b0ca-e82fb010a48a" providerId="ADAL" clId="{268DF72A-51F6-45A3-B201-74EF7F8044E5}" dt="2024-04-20T08:38:15.975" v="4" actId="1076"/>
          <ac:picMkLst>
            <pc:docMk/>
            <pc:sldMk cId="1200591160" sldId="846"/>
            <ac:picMk id="4" creationId="{A8E66088-5423-4102-AC66-0C9F1D1D569B}"/>
          </ac:picMkLst>
        </pc:picChg>
        <pc:picChg chg="del">
          <ac:chgData name="Phan Van Rieu (Hugo)" userId="032e726b-b6b7-45df-b0ca-e82fb010a48a" providerId="ADAL" clId="{268DF72A-51F6-45A3-B201-74EF7F8044E5}" dt="2024-04-20T08:38:09.229" v="0" actId="478"/>
          <ac:picMkLst>
            <pc:docMk/>
            <pc:sldMk cId="1200591160" sldId="846"/>
            <ac:picMk id="5" creationId="{FAF278D1-8A48-7BF1-960A-DEE4DCDC8A15}"/>
          </ac:picMkLst>
        </pc:picChg>
      </pc:sldChg>
      <pc:sldChg chg="modSp mod">
        <pc:chgData name="Phan Van Rieu (Hugo)" userId="032e726b-b6b7-45df-b0ca-e82fb010a48a" providerId="ADAL" clId="{268DF72A-51F6-45A3-B201-74EF7F8044E5}" dt="2024-04-20T08:42:18.844" v="12" actId="20577"/>
        <pc:sldMkLst>
          <pc:docMk/>
          <pc:sldMk cId="1831045511" sldId="857"/>
        </pc:sldMkLst>
        <pc:spChg chg="mod">
          <ac:chgData name="Phan Van Rieu (Hugo)" userId="032e726b-b6b7-45df-b0ca-e82fb010a48a" providerId="ADAL" clId="{268DF72A-51F6-45A3-B201-74EF7F8044E5}" dt="2024-04-20T08:42:18.844" v="12" actId="20577"/>
          <ac:spMkLst>
            <pc:docMk/>
            <pc:sldMk cId="1831045511" sldId="857"/>
            <ac:spMk id="2" creationId="{1342D0A1-6608-CE08-B964-9F1A22DF9646}"/>
          </ac:spMkLst>
        </pc:spChg>
      </pc:sldChg>
      <pc:sldChg chg="addSp delSp modSp mod">
        <pc:chgData name="Phan Van Rieu (Hugo)" userId="032e726b-b6b7-45df-b0ca-e82fb010a48a" providerId="ADAL" clId="{268DF72A-51F6-45A3-B201-74EF7F8044E5}" dt="2024-04-20T08:40:27.308" v="11" actId="1076"/>
        <pc:sldMkLst>
          <pc:docMk/>
          <pc:sldMk cId="3422501295" sldId="867"/>
        </pc:sldMkLst>
        <pc:picChg chg="add mod">
          <ac:chgData name="Phan Van Rieu (Hugo)" userId="032e726b-b6b7-45df-b0ca-e82fb010a48a" providerId="ADAL" clId="{268DF72A-51F6-45A3-B201-74EF7F8044E5}" dt="2024-04-20T08:40:27.308" v="11" actId="1076"/>
          <ac:picMkLst>
            <pc:docMk/>
            <pc:sldMk cId="3422501295" sldId="867"/>
            <ac:picMk id="4" creationId="{5C4297B0-FE82-4459-A9F6-5DD91B9B22E1}"/>
          </ac:picMkLst>
        </pc:picChg>
        <pc:picChg chg="del mod">
          <ac:chgData name="Phan Van Rieu (Hugo)" userId="032e726b-b6b7-45df-b0ca-e82fb010a48a" providerId="ADAL" clId="{268DF72A-51F6-45A3-B201-74EF7F8044E5}" dt="2024-04-20T08:40:21.525" v="7" actId="478"/>
          <ac:picMkLst>
            <pc:docMk/>
            <pc:sldMk cId="3422501295" sldId="867"/>
            <ac:picMk id="6" creationId="{A2271E67-4A1C-1C8D-2887-9A3BD478D8F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425B8-0EC6-AE51-CC99-89BACAA34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0DB5E-25D3-4D33-0FDE-C97B01960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CD873-9FF2-75AE-C3B7-7E1CE3061EE3}"/>
              </a:ext>
            </a:extLst>
          </p:cNvPr>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a:extLst>
              <a:ext uri="{FF2B5EF4-FFF2-40B4-BE49-F238E27FC236}">
                <a16:creationId xmlns:a16="http://schemas.microsoft.com/office/drawing/2014/main" id="{6A16D1FF-0421-44FE-60D9-C30BB2F4DE51}"/>
              </a:ext>
            </a:extLst>
          </p:cNvPr>
          <p:cNvSpPr>
            <a:spLocks noGrp="1"/>
          </p:cNvSpPr>
          <p:nvPr>
            <p:ph type="sldNum" sz="quarter" idx="10"/>
          </p:nvPr>
        </p:nvSpPr>
        <p:spPr/>
        <p:txBody>
          <a:bodyPr/>
          <a:lstStyle/>
          <a:p>
            <a:fld id="{234EA44A-927D-4D59-858E-589BCB488996}" type="slidenum">
              <a:rPr lang="en-US" smtClean="0"/>
              <a:t>13</a:t>
            </a:fld>
            <a:endParaRPr lang="en-US"/>
          </a:p>
        </p:txBody>
      </p:sp>
    </p:spTree>
    <p:extLst>
      <p:ext uri="{BB962C8B-B14F-4D97-AF65-F5344CB8AC3E}">
        <p14:creationId xmlns:p14="http://schemas.microsoft.com/office/powerpoint/2010/main" val="314158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315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49448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226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152793" y="71082"/>
            <a:ext cx="287443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1.1: Vocab</a:t>
            </a:r>
            <a:r>
              <a:rPr lang="en-US" sz="1800" b="0" baseline="0" dirty="0">
                <a:solidFill>
                  <a:srgbClr val="002060"/>
                </a:solidFill>
              </a:rPr>
              <a:t> &amp; Reading</a:t>
            </a:r>
            <a:endParaRPr lang="en-US" sz="1800" b="0" dirty="0">
              <a:solidFill>
                <a:srgbClr val="002060"/>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749407"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1</a:t>
            </a:r>
            <a:r>
              <a:rPr lang="en-US" sz="1800" b="0">
                <a:solidFill>
                  <a:srgbClr val="002060"/>
                </a:solidFill>
              </a:rPr>
              <a:t>: English in the World</a:t>
            </a:r>
            <a:endParaRPr lang="en-US" sz="1800" b="0" dirty="0">
              <a:solidFill>
                <a:srgbClr val="002060"/>
              </a:solidFill>
            </a:endParaRP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20"/>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0" r:id="rId16"/>
    <p:sldLayoutId id="2147483691" r:id="rId17"/>
    <p:sldLayoutId id="214748369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8209CA5-E240-40B6-BCE5-62C12A4DBBF5}"/>
              </a:ext>
            </a:extLst>
          </p:cNvPr>
          <p:cNvSpPr txBox="1"/>
          <p:nvPr userDrawn="1"/>
        </p:nvSpPr>
        <p:spPr>
          <a:xfrm>
            <a:off x="10863258" y="-4275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1.1</a:t>
            </a:r>
          </a:p>
        </p:txBody>
      </p:sp>
    </p:spTree>
    <p:extLst>
      <p:ext uri="{BB962C8B-B14F-4D97-AF65-F5344CB8AC3E}">
        <p14:creationId xmlns:p14="http://schemas.microsoft.com/office/powerpoint/2010/main" val="213284949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audio" Target="../media/media10.mp3"/><Relationship Id="rId26" Type="http://schemas.openxmlformats.org/officeDocument/2006/relationships/audio" Target="../media/media14.mp3"/><Relationship Id="rId3" Type="http://schemas.microsoft.com/office/2007/relationships/media" Target="../media/media3.mp3"/><Relationship Id="rId21" Type="http://schemas.microsoft.com/office/2007/relationships/media" Target="../media/media12.mp3"/><Relationship Id="rId7" Type="http://schemas.microsoft.com/office/2007/relationships/media" Target="../media/media5.mp3"/><Relationship Id="rId12" Type="http://schemas.openxmlformats.org/officeDocument/2006/relationships/audio" Target="../media/media7.mp3"/><Relationship Id="rId17" Type="http://schemas.microsoft.com/office/2007/relationships/media" Target="../media/media10.mp3"/><Relationship Id="rId25" Type="http://schemas.microsoft.com/office/2007/relationships/media" Target="../media/media14.mp3"/><Relationship Id="rId2" Type="http://schemas.openxmlformats.org/officeDocument/2006/relationships/audio" Target="../media/media2.mp3"/><Relationship Id="rId16" Type="http://schemas.openxmlformats.org/officeDocument/2006/relationships/audio" Target="../media/media9.mp3"/><Relationship Id="rId20" Type="http://schemas.openxmlformats.org/officeDocument/2006/relationships/audio" Target="../media/media11.mp3"/><Relationship Id="rId29" Type="http://schemas.openxmlformats.org/officeDocument/2006/relationships/slideLayout" Target="../slideLayouts/slideLayout14.xml"/><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24" Type="http://schemas.openxmlformats.org/officeDocument/2006/relationships/audio" Target="../media/media13.mp3"/><Relationship Id="rId5" Type="http://schemas.microsoft.com/office/2007/relationships/media" Target="../media/media4.mp3"/><Relationship Id="rId15" Type="http://schemas.microsoft.com/office/2007/relationships/media" Target="../media/media9.mp3"/><Relationship Id="rId23" Type="http://schemas.microsoft.com/office/2007/relationships/media" Target="../media/media13.mp3"/><Relationship Id="rId28" Type="http://schemas.openxmlformats.org/officeDocument/2006/relationships/audio" Target="../media/media15.mp3"/><Relationship Id="rId10" Type="http://schemas.openxmlformats.org/officeDocument/2006/relationships/audio" Target="../media/media6.mp3"/><Relationship Id="rId19" Type="http://schemas.microsoft.com/office/2007/relationships/media" Target="../media/media11.mp3"/><Relationship Id="rId31" Type="http://schemas.openxmlformats.org/officeDocument/2006/relationships/image" Target="../media/image13.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 Id="rId22" Type="http://schemas.openxmlformats.org/officeDocument/2006/relationships/audio" Target="../media/media12.mp3"/><Relationship Id="rId27" Type="http://schemas.microsoft.com/office/2007/relationships/media" Target="../media/media15.mp3"/><Relationship Id="rId30"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947801" y="3429000"/>
            <a:ext cx="5253486" cy="1569660"/>
          </a:xfrm>
          <a:prstGeom prst="rect">
            <a:avLst/>
          </a:prstGeom>
          <a:noFill/>
        </p:spPr>
        <p:txBody>
          <a:bodyPr wrap="square" rtlCol="0">
            <a:spAutoFit/>
          </a:bodyPr>
          <a:lstStyle/>
          <a:p>
            <a:pPr lvl="0" algn="ctr"/>
            <a:r>
              <a:rPr lang="en-US" sz="3200" b="1" dirty="0">
                <a:solidFill>
                  <a:srgbClr val="0070C0"/>
                </a:solidFill>
              </a:rPr>
              <a:t>Unit 1: English in the World</a:t>
            </a:r>
            <a:endParaRPr lang="en-US" sz="2000" b="1" dirty="0">
              <a:solidFill>
                <a:srgbClr val="0070C0"/>
              </a:solidFill>
            </a:endParaRPr>
          </a:p>
          <a:p>
            <a:pPr lvl="0" algn="ctr"/>
            <a:r>
              <a:rPr lang="en-US" sz="3200" b="1" dirty="0">
                <a:solidFill>
                  <a:srgbClr val="00B050"/>
                </a:solidFill>
              </a:rPr>
              <a:t>Lesson 1.1: Vocab &amp; Reading</a:t>
            </a:r>
            <a:r>
              <a:rPr lang="en-US" sz="3200" dirty="0">
                <a:solidFill>
                  <a:prstClr val="black"/>
                </a:solidFill>
              </a:rPr>
              <a:t> </a:t>
            </a: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4 &amp; 5</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2105D8-970B-D188-3E08-B48BE3B2E084}"/>
              </a:ext>
            </a:extLst>
          </p:cNvPr>
          <p:cNvSpPr txBox="1"/>
          <p:nvPr/>
        </p:nvSpPr>
        <p:spPr>
          <a:xfrm>
            <a:off x="158817" y="500745"/>
            <a:ext cx="11949764" cy="6001643"/>
          </a:xfrm>
          <a:prstGeom prst="rect">
            <a:avLst/>
          </a:prstGeom>
          <a:noFill/>
        </p:spPr>
        <p:txBody>
          <a:bodyPr wrap="square">
            <a:spAutoFit/>
          </a:bodyPr>
          <a:lstStyle/>
          <a:p>
            <a:r>
              <a:rPr lang="en-US" sz="3200" b="0" i="0">
                <a:solidFill>
                  <a:srgbClr val="242021"/>
                </a:solidFill>
                <a:effectLst/>
              </a:rPr>
              <a:t>1. ______________ – make something work by moving a switch or pressing a button</a:t>
            </a:r>
            <a:br>
              <a:rPr lang="en-US" sz="3200" b="0" i="0">
                <a:solidFill>
                  <a:srgbClr val="242021"/>
                </a:solidFill>
                <a:effectLst/>
              </a:rPr>
            </a:br>
            <a:r>
              <a:rPr lang="en-US" sz="3200" b="0" i="0">
                <a:solidFill>
                  <a:srgbClr val="242021"/>
                </a:solidFill>
                <a:effectLst/>
              </a:rPr>
              <a:t>2. ______________ – a way of doing something, often with a plan</a:t>
            </a:r>
            <a:br>
              <a:rPr lang="en-US" sz="3200" b="0" i="0">
                <a:solidFill>
                  <a:srgbClr val="242021"/>
                </a:solidFill>
                <a:effectLst/>
              </a:rPr>
            </a:br>
            <a:r>
              <a:rPr lang="en-US" sz="3200" b="0" i="0">
                <a:solidFill>
                  <a:srgbClr val="242021"/>
                </a:solidFill>
                <a:effectLst/>
              </a:rPr>
              <a:t>3. ______________ – look for information about something</a:t>
            </a:r>
            <a:br>
              <a:rPr lang="en-US" sz="3200" b="0" i="0">
                <a:solidFill>
                  <a:srgbClr val="242021"/>
                </a:solidFill>
                <a:effectLst/>
              </a:rPr>
            </a:br>
            <a:r>
              <a:rPr lang="en-US" sz="3200" b="0" i="0">
                <a:solidFill>
                  <a:srgbClr val="242021"/>
                </a:solidFill>
                <a:effectLst/>
              </a:rPr>
              <a:t>4. ______________ – meet or find somebody or something by chance</a:t>
            </a:r>
            <a:br>
              <a:rPr lang="en-US" sz="3200" b="0" i="0">
                <a:solidFill>
                  <a:srgbClr val="242021"/>
                </a:solidFill>
                <a:effectLst/>
              </a:rPr>
            </a:br>
            <a:r>
              <a:rPr lang="en-US" sz="3200" b="0" i="0">
                <a:solidFill>
                  <a:srgbClr val="242021"/>
                </a:solidFill>
                <a:effectLst/>
              </a:rPr>
              <a:t>5. ______________ – check something very carefully</a:t>
            </a:r>
            <a:br>
              <a:rPr lang="en-US" sz="3200" b="0" i="0">
                <a:solidFill>
                  <a:srgbClr val="242021"/>
                </a:solidFill>
                <a:effectLst/>
              </a:rPr>
            </a:br>
            <a:r>
              <a:rPr lang="en-US" sz="3200" b="0" i="0">
                <a:solidFill>
                  <a:srgbClr val="242021"/>
                </a:solidFill>
                <a:effectLst/>
              </a:rPr>
              <a:t>6. ______________ – write something so that you don't forget it</a:t>
            </a:r>
          </a:p>
          <a:p>
            <a:endParaRPr lang="en-US" sz="3200" b="0" i="0">
              <a:solidFill>
                <a:srgbClr val="242021"/>
              </a:solidFill>
              <a:effectLst/>
            </a:endParaRPr>
          </a:p>
          <a:p>
            <a:r>
              <a:rPr lang="en-US" sz="3200" b="0" i="0">
                <a:solidFill>
                  <a:srgbClr val="242021"/>
                </a:solidFill>
                <a:effectLst/>
              </a:rPr>
              <a:t>7. ______________ – words you can read at the bottom of a television screen to explain what you hear, often in another language</a:t>
            </a:r>
            <a:br>
              <a:rPr lang="en-US" sz="3200" b="0" i="0">
                <a:solidFill>
                  <a:srgbClr val="242021"/>
                </a:solidFill>
                <a:effectLst/>
              </a:rPr>
            </a:br>
            <a:r>
              <a:rPr lang="en-US" sz="3200" b="0" i="0">
                <a:solidFill>
                  <a:srgbClr val="242021"/>
                </a:solidFill>
                <a:effectLst/>
              </a:rPr>
              <a:t>8. ______________ – the words in a song</a:t>
            </a:r>
            <a:r>
              <a:rPr lang="en-US" sz="3200"/>
              <a:t> </a:t>
            </a:r>
            <a:br>
              <a:rPr lang="en-US" sz="3200"/>
            </a:br>
            <a:endParaRPr lang="en-US" sz="3200"/>
          </a:p>
        </p:txBody>
      </p:sp>
      <p:sp>
        <p:nvSpPr>
          <p:cNvPr id="2" name="TextBox 1">
            <a:extLst>
              <a:ext uri="{FF2B5EF4-FFF2-40B4-BE49-F238E27FC236}">
                <a16:creationId xmlns:a16="http://schemas.microsoft.com/office/drawing/2014/main" id="{537CCE0A-619F-65E1-60E8-1C1E6D486D9A}"/>
              </a:ext>
            </a:extLst>
          </p:cNvPr>
          <p:cNvSpPr txBox="1"/>
          <p:nvPr/>
        </p:nvSpPr>
        <p:spPr>
          <a:xfrm>
            <a:off x="950833" y="471870"/>
            <a:ext cx="1614801" cy="646331"/>
          </a:xfrm>
          <a:prstGeom prst="rect">
            <a:avLst/>
          </a:prstGeom>
          <a:noFill/>
        </p:spPr>
        <p:txBody>
          <a:bodyPr wrap="none" rtlCol="0">
            <a:spAutoFit/>
          </a:bodyPr>
          <a:lstStyle/>
          <a:p>
            <a:r>
              <a:rPr lang="en-US" sz="3600">
                <a:solidFill>
                  <a:srgbClr val="FF0000"/>
                </a:solidFill>
              </a:rPr>
              <a:t>turn on</a:t>
            </a:r>
          </a:p>
        </p:txBody>
      </p:sp>
    </p:spTree>
    <p:extLst>
      <p:ext uri="{BB962C8B-B14F-4D97-AF65-F5344CB8AC3E}">
        <p14:creationId xmlns:p14="http://schemas.microsoft.com/office/powerpoint/2010/main" val="16914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3BD4B2-F241-D2E1-F81A-CC7AB3B4BF98}"/>
              </a:ext>
            </a:extLst>
          </p:cNvPr>
          <p:cNvSpPr txBox="1"/>
          <p:nvPr/>
        </p:nvSpPr>
        <p:spPr>
          <a:xfrm>
            <a:off x="2933336" y="462659"/>
            <a:ext cx="4152996" cy="646331"/>
          </a:xfrm>
          <a:prstGeom prst="rect">
            <a:avLst/>
          </a:prstGeom>
          <a:solidFill>
            <a:srgbClr val="F3C1FF"/>
          </a:solidFill>
        </p:spPr>
        <p:txBody>
          <a:bodyPr wrap="none" rtlCol="0">
            <a:spAutoFit/>
          </a:bodyPr>
          <a:lstStyle/>
          <a:p>
            <a:r>
              <a:rPr lang="en-US" sz="3600"/>
              <a:t>Now listen and check</a:t>
            </a:r>
          </a:p>
        </p:txBody>
      </p:sp>
      <p:pic>
        <p:nvPicPr>
          <p:cNvPr id="7" name="CD1 TRACK 02">
            <a:hlinkClick r:id="" action="ppaction://media"/>
            <a:extLst>
              <a:ext uri="{FF2B5EF4-FFF2-40B4-BE49-F238E27FC236}">
                <a16:creationId xmlns:a16="http://schemas.microsoft.com/office/drawing/2014/main" id="{CEA969BB-1262-D13C-C8F8-4570D59136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88462" y="462659"/>
            <a:ext cx="623503" cy="623503"/>
          </a:xfrm>
          <a:prstGeom prst="rect">
            <a:avLst/>
          </a:prstGeom>
        </p:spPr>
      </p:pic>
      <p:sp>
        <p:nvSpPr>
          <p:cNvPr id="8" name="TextBox 7">
            <a:extLst>
              <a:ext uri="{FF2B5EF4-FFF2-40B4-BE49-F238E27FC236}">
                <a16:creationId xmlns:a16="http://schemas.microsoft.com/office/drawing/2014/main" id="{19FE7CC5-BF16-8657-F3A7-932777B2FEF5}"/>
              </a:ext>
            </a:extLst>
          </p:cNvPr>
          <p:cNvSpPr txBox="1"/>
          <p:nvPr/>
        </p:nvSpPr>
        <p:spPr>
          <a:xfrm>
            <a:off x="121118" y="991634"/>
            <a:ext cx="11949764" cy="5509200"/>
          </a:xfrm>
          <a:prstGeom prst="rect">
            <a:avLst/>
          </a:prstGeom>
          <a:noFill/>
        </p:spPr>
        <p:txBody>
          <a:bodyPr wrap="square">
            <a:spAutoFit/>
          </a:bodyPr>
          <a:lstStyle/>
          <a:p>
            <a:r>
              <a:rPr lang="en-US" sz="3200" b="0" i="0" dirty="0">
                <a:solidFill>
                  <a:srgbClr val="242021"/>
                </a:solidFill>
                <a:effectLst/>
              </a:rPr>
              <a:t>1. ______________ – make something work by moving a switch or pressing a button</a:t>
            </a:r>
            <a:br>
              <a:rPr lang="en-US" sz="3200" b="0" i="0" dirty="0">
                <a:solidFill>
                  <a:srgbClr val="242021"/>
                </a:solidFill>
                <a:effectLst/>
              </a:rPr>
            </a:br>
            <a:r>
              <a:rPr lang="en-US" sz="3200" b="0" i="0" dirty="0">
                <a:solidFill>
                  <a:srgbClr val="242021"/>
                </a:solidFill>
                <a:effectLst/>
              </a:rPr>
              <a:t>2. ______________ – a way of doing something, often with a plan</a:t>
            </a:r>
            <a:br>
              <a:rPr lang="en-US" sz="3200" b="0" i="0" dirty="0">
                <a:solidFill>
                  <a:srgbClr val="242021"/>
                </a:solidFill>
                <a:effectLst/>
              </a:rPr>
            </a:br>
            <a:r>
              <a:rPr lang="en-US" sz="3200" b="0" i="0" dirty="0">
                <a:solidFill>
                  <a:srgbClr val="242021"/>
                </a:solidFill>
                <a:effectLst/>
              </a:rPr>
              <a:t>3. ______________ – look for information about something</a:t>
            </a:r>
            <a:br>
              <a:rPr lang="en-US" sz="3200" b="0" i="0" dirty="0">
                <a:solidFill>
                  <a:srgbClr val="242021"/>
                </a:solidFill>
                <a:effectLst/>
              </a:rPr>
            </a:br>
            <a:r>
              <a:rPr lang="en-US" sz="3200" b="0" i="0" dirty="0">
                <a:solidFill>
                  <a:srgbClr val="242021"/>
                </a:solidFill>
                <a:effectLst/>
              </a:rPr>
              <a:t>4. ______________ – meet or find somebody or something by chance</a:t>
            </a:r>
            <a:br>
              <a:rPr lang="en-US" sz="3200" b="0" i="0" dirty="0">
                <a:solidFill>
                  <a:srgbClr val="242021"/>
                </a:solidFill>
                <a:effectLst/>
              </a:rPr>
            </a:br>
            <a:r>
              <a:rPr lang="en-US" sz="3200" b="0" i="0" dirty="0">
                <a:solidFill>
                  <a:srgbClr val="242021"/>
                </a:solidFill>
                <a:effectLst/>
              </a:rPr>
              <a:t>5. ______________ – check something very carefully</a:t>
            </a:r>
            <a:br>
              <a:rPr lang="en-US" sz="3200" b="0" i="0" dirty="0">
                <a:solidFill>
                  <a:srgbClr val="242021"/>
                </a:solidFill>
                <a:effectLst/>
              </a:rPr>
            </a:br>
            <a:r>
              <a:rPr lang="en-US" sz="3200" b="0" i="0" dirty="0">
                <a:solidFill>
                  <a:srgbClr val="242021"/>
                </a:solidFill>
                <a:effectLst/>
              </a:rPr>
              <a:t>6. ______________ – write something so that you don't forget it</a:t>
            </a:r>
          </a:p>
          <a:p>
            <a:endParaRPr lang="en-US" sz="3200" b="0" i="0" dirty="0">
              <a:solidFill>
                <a:srgbClr val="242021"/>
              </a:solidFill>
              <a:effectLst/>
            </a:endParaRPr>
          </a:p>
          <a:p>
            <a:r>
              <a:rPr lang="en-US" sz="3200" b="0" i="0" dirty="0">
                <a:solidFill>
                  <a:srgbClr val="242021"/>
                </a:solidFill>
                <a:effectLst/>
              </a:rPr>
              <a:t>7. ______________ – words you can read at the bottom of a television screen to explain what you hear, often in another language</a:t>
            </a:r>
            <a:br>
              <a:rPr lang="en-US" sz="3200" b="0" i="0" dirty="0">
                <a:solidFill>
                  <a:srgbClr val="242021"/>
                </a:solidFill>
                <a:effectLst/>
              </a:rPr>
            </a:br>
            <a:r>
              <a:rPr lang="en-US" sz="3200" b="0" i="0" dirty="0">
                <a:solidFill>
                  <a:srgbClr val="242021"/>
                </a:solidFill>
                <a:effectLst/>
              </a:rPr>
              <a:t>8. ______________ – the words in a song</a:t>
            </a:r>
            <a:endParaRPr lang="en-US" sz="3200" dirty="0"/>
          </a:p>
        </p:txBody>
      </p:sp>
      <p:sp>
        <p:nvSpPr>
          <p:cNvPr id="9" name="TextBox 8">
            <a:extLst>
              <a:ext uri="{FF2B5EF4-FFF2-40B4-BE49-F238E27FC236}">
                <a16:creationId xmlns:a16="http://schemas.microsoft.com/office/drawing/2014/main" id="{427CC031-9854-7087-37EC-DC4D01339E96}"/>
              </a:ext>
            </a:extLst>
          </p:cNvPr>
          <p:cNvSpPr txBox="1"/>
          <p:nvPr/>
        </p:nvSpPr>
        <p:spPr>
          <a:xfrm>
            <a:off x="719827" y="924025"/>
            <a:ext cx="1614801" cy="646331"/>
          </a:xfrm>
          <a:prstGeom prst="rect">
            <a:avLst/>
          </a:prstGeom>
          <a:noFill/>
        </p:spPr>
        <p:txBody>
          <a:bodyPr wrap="none" rtlCol="0">
            <a:spAutoFit/>
          </a:bodyPr>
          <a:lstStyle/>
          <a:p>
            <a:r>
              <a:rPr lang="en-US" sz="3600">
                <a:solidFill>
                  <a:srgbClr val="FF0000"/>
                </a:solidFill>
              </a:rPr>
              <a:t>turn on</a:t>
            </a:r>
          </a:p>
        </p:txBody>
      </p:sp>
    </p:spTree>
    <p:extLst>
      <p:ext uri="{BB962C8B-B14F-4D97-AF65-F5344CB8AC3E}">
        <p14:creationId xmlns:p14="http://schemas.microsoft.com/office/powerpoint/2010/main" val="378636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16AD-8E6F-F42C-BDD0-2461CA70AAF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92A7815-0EC5-7680-0C6C-680BDDA483F4}"/>
              </a:ext>
            </a:extLst>
          </p:cNvPr>
          <p:cNvSpPr txBox="1"/>
          <p:nvPr/>
        </p:nvSpPr>
        <p:spPr>
          <a:xfrm>
            <a:off x="158817" y="500745"/>
            <a:ext cx="11863137" cy="6001643"/>
          </a:xfrm>
          <a:prstGeom prst="rect">
            <a:avLst/>
          </a:prstGeom>
          <a:noFill/>
        </p:spPr>
        <p:txBody>
          <a:bodyPr wrap="square">
            <a:spAutoFit/>
          </a:bodyPr>
          <a:lstStyle/>
          <a:p>
            <a:r>
              <a:rPr lang="en-US" sz="3200" b="0" i="0">
                <a:solidFill>
                  <a:srgbClr val="242021"/>
                </a:solidFill>
                <a:effectLst/>
              </a:rPr>
              <a:t>1. ______________ – make something work by moving a switch or pressing a button</a:t>
            </a:r>
            <a:br>
              <a:rPr lang="en-US" sz="3200" b="0" i="0">
                <a:solidFill>
                  <a:srgbClr val="242021"/>
                </a:solidFill>
                <a:effectLst/>
              </a:rPr>
            </a:br>
            <a:r>
              <a:rPr lang="en-US" sz="3200" b="0" i="0">
                <a:solidFill>
                  <a:srgbClr val="242021"/>
                </a:solidFill>
                <a:effectLst/>
              </a:rPr>
              <a:t>2. ______________ – a way of doing something, often with a plan</a:t>
            </a:r>
            <a:br>
              <a:rPr lang="en-US" sz="3200" b="0" i="0">
                <a:solidFill>
                  <a:srgbClr val="242021"/>
                </a:solidFill>
                <a:effectLst/>
              </a:rPr>
            </a:br>
            <a:r>
              <a:rPr lang="en-US" sz="3200" b="0" i="0">
                <a:solidFill>
                  <a:srgbClr val="242021"/>
                </a:solidFill>
                <a:effectLst/>
              </a:rPr>
              <a:t>3. ______________ – look for information about something</a:t>
            </a:r>
            <a:br>
              <a:rPr lang="en-US" sz="3200" b="0" i="0">
                <a:solidFill>
                  <a:srgbClr val="242021"/>
                </a:solidFill>
                <a:effectLst/>
              </a:rPr>
            </a:br>
            <a:r>
              <a:rPr lang="en-US" sz="3200" b="0" i="0">
                <a:solidFill>
                  <a:srgbClr val="242021"/>
                </a:solidFill>
                <a:effectLst/>
              </a:rPr>
              <a:t>4. ______________ – meet or find somebody or something by chance</a:t>
            </a:r>
            <a:br>
              <a:rPr lang="en-US" sz="3200" b="0" i="0">
                <a:solidFill>
                  <a:srgbClr val="242021"/>
                </a:solidFill>
                <a:effectLst/>
              </a:rPr>
            </a:br>
            <a:r>
              <a:rPr lang="en-US" sz="3200" b="0" i="0">
                <a:solidFill>
                  <a:srgbClr val="242021"/>
                </a:solidFill>
                <a:effectLst/>
              </a:rPr>
              <a:t>5. ______________ – check something very carefully</a:t>
            </a:r>
            <a:br>
              <a:rPr lang="en-US" sz="3200" b="0" i="0">
                <a:solidFill>
                  <a:srgbClr val="242021"/>
                </a:solidFill>
                <a:effectLst/>
              </a:rPr>
            </a:br>
            <a:r>
              <a:rPr lang="en-US" sz="3200" b="0" i="0">
                <a:solidFill>
                  <a:srgbClr val="242021"/>
                </a:solidFill>
                <a:effectLst/>
              </a:rPr>
              <a:t>6. ______________ – write something so that you don't forget it</a:t>
            </a:r>
          </a:p>
          <a:p>
            <a:endParaRPr lang="en-US" sz="3200" b="0" i="0">
              <a:solidFill>
                <a:srgbClr val="242021"/>
              </a:solidFill>
              <a:effectLst/>
            </a:endParaRPr>
          </a:p>
          <a:p>
            <a:r>
              <a:rPr lang="en-US" sz="3200" b="0" i="0">
                <a:solidFill>
                  <a:srgbClr val="242021"/>
                </a:solidFill>
                <a:effectLst/>
              </a:rPr>
              <a:t>7. ______________ – words you can read at the bottom of a television screen to explain what you hear, often in another language</a:t>
            </a:r>
            <a:br>
              <a:rPr lang="en-US" sz="3200" b="0" i="0">
                <a:solidFill>
                  <a:srgbClr val="242021"/>
                </a:solidFill>
                <a:effectLst/>
              </a:rPr>
            </a:br>
            <a:r>
              <a:rPr lang="en-US" sz="3200" b="0" i="0">
                <a:solidFill>
                  <a:srgbClr val="242021"/>
                </a:solidFill>
                <a:effectLst/>
              </a:rPr>
              <a:t>8. ______________ – the words in a song</a:t>
            </a:r>
            <a:r>
              <a:rPr lang="en-US" sz="3200"/>
              <a:t> </a:t>
            </a:r>
            <a:br>
              <a:rPr lang="en-US" sz="3200"/>
            </a:br>
            <a:endParaRPr lang="en-US" sz="3200"/>
          </a:p>
        </p:txBody>
      </p:sp>
      <p:sp>
        <p:nvSpPr>
          <p:cNvPr id="4" name="TextBox 3">
            <a:extLst>
              <a:ext uri="{FF2B5EF4-FFF2-40B4-BE49-F238E27FC236}">
                <a16:creationId xmlns:a16="http://schemas.microsoft.com/office/drawing/2014/main" id="{84D15FBD-5D3B-C566-7FDC-32B214972E8C}"/>
              </a:ext>
            </a:extLst>
          </p:cNvPr>
          <p:cNvSpPr txBox="1"/>
          <p:nvPr/>
        </p:nvSpPr>
        <p:spPr>
          <a:xfrm>
            <a:off x="1015466" y="461490"/>
            <a:ext cx="2054993" cy="646331"/>
          </a:xfrm>
          <a:prstGeom prst="rect">
            <a:avLst/>
          </a:prstGeom>
          <a:noFill/>
        </p:spPr>
        <p:txBody>
          <a:bodyPr wrap="square">
            <a:spAutoFit/>
          </a:bodyPr>
          <a:lstStyle/>
          <a:p>
            <a:r>
              <a:rPr lang="en-US" sz="3600" b="0" i="0">
                <a:solidFill>
                  <a:srgbClr val="FF0000"/>
                </a:solidFill>
                <a:effectLst/>
              </a:rPr>
              <a:t>turn on</a:t>
            </a:r>
            <a:endParaRPr lang="en-US" sz="3600"/>
          </a:p>
        </p:txBody>
      </p:sp>
      <p:sp>
        <p:nvSpPr>
          <p:cNvPr id="5" name="TextBox 4">
            <a:extLst>
              <a:ext uri="{FF2B5EF4-FFF2-40B4-BE49-F238E27FC236}">
                <a16:creationId xmlns:a16="http://schemas.microsoft.com/office/drawing/2014/main" id="{5E7DDB53-946A-3CE3-A4BF-17383D13397B}"/>
              </a:ext>
            </a:extLst>
          </p:cNvPr>
          <p:cNvSpPr txBox="1"/>
          <p:nvPr/>
        </p:nvSpPr>
        <p:spPr>
          <a:xfrm>
            <a:off x="946485" y="1422412"/>
            <a:ext cx="2054993" cy="646331"/>
          </a:xfrm>
          <a:prstGeom prst="rect">
            <a:avLst/>
          </a:prstGeom>
          <a:noFill/>
        </p:spPr>
        <p:txBody>
          <a:bodyPr wrap="square">
            <a:spAutoFit/>
          </a:bodyPr>
          <a:lstStyle/>
          <a:p>
            <a:r>
              <a:rPr lang="en-US" sz="3600" b="0" i="0">
                <a:solidFill>
                  <a:srgbClr val="FF0000"/>
                </a:solidFill>
                <a:effectLst/>
              </a:rPr>
              <a:t>method</a:t>
            </a:r>
            <a:endParaRPr lang="en-US" sz="3600"/>
          </a:p>
        </p:txBody>
      </p:sp>
      <p:sp>
        <p:nvSpPr>
          <p:cNvPr id="6" name="TextBox 5">
            <a:extLst>
              <a:ext uri="{FF2B5EF4-FFF2-40B4-BE49-F238E27FC236}">
                <a16:creationId xmlns:a16="http://schemas.microsoft.com/office/drawing/2014/main" id="{5B750291-EDF8-883D-6042-46EFE336443D}"/>
              </a:ext>
            </a:extLst>
          </p:cNvPr>
          <p:cNvSpPr txBox="1"/>
          <p:nvPr/>
        </p:nvSpPr>
        <p:spPr>
          <a:xfrm>
            <a:off x="946485" y="1940572"/>
            <a:ext cx="2054993" cy="646331"/>
          </a:xfrm>
          <a:prstGeom prst="rect">
            <a:avLst/>
          </a:prstGeom>
          <a:noFill/>
        </p:spPr>
        <p:txBody>
          <a:bodyPr wrap="square">
            <a:spAutoFit/>
          </a:bodyPr>
          <a:lstStyle/>
          <a:p>
            <a:r>
              <a:rPr lang="en-US" sz="3600">
                <a:solidFill>
                  <a:srgbClr val="FF0000"/>
                </a:solidFill>
              </a:rPr>
              <a:t>look up</a:t>
            </a:r>
            <a:endParaRPr lang="en-US" sz="3600"/>
          </a:p>
        </p:txBody>
      </p:sp>
      <p:sp>
        <p:nvSpPr>
          <p:cNvPr id="7" name="TextBox 6">
            <a:extLst>
              <a:ext uri="{FF2B5EF4-FFF2-40B4-BE49-F238E27FC236}">
                <a16:creationId xmlns:a16="http://schemas.microsoft.com/office/drawing/2014/main" id="{D7F31237-511C-7BA2-5636-87A7A2EE896A}"/>
              </a:ext>
            </a:extLst>
          </p:cNvPr>
          <p:cNvSpPr txBox="1"/>
          <p:nvPr/>
        </p:nvSpPr>
        <p:spPr>
          <a:xfrm>
            <a:off x="946485" y="2438794"/>
            <a:ext cx="2720740" cy="646331"/>
          </a:xfrm>
          <a:prstGeom prst="rect">
            <a:avLst/>
          </a:prstGeom>
          <a:noFill/>
        </p:spPr>
        <p:txBody>
          <a:bodyPr wrap="square">
            <a:spAutoFit/>
          </a:bodyPr>
          <a:lstStyle/>
          <a:p>
            <a:r>
              <a:rPr lang="en-US" sz="3600">
                <a:solidFill>
                  <a:srgbClr val="FF0000"/>
                </a:solidFill>
              </a:rPr>
              <a:t>come across</a:t>
            </a:r>
            <a:endParaRPr lang="en-US" sz="3600"/>
          </a:p>
        </p:txBody>
      </p:sp>
      <p:sp>
        <p:nvSpPr>
          <p:cNvPr id="8" name="TextBox 7">
            <a:extLst>
              <a:ext uri="{FF2B5EF4-FFF2-40B4-BE49-F238E27FC236}">
                <a16:creationId xmlns:a16="http://schemas.microsoft.com/office/drawing/2014/main" id="{A7546E5D-CE7F-3FA0-5196-39613D438CEC}"/>
              </a:ext>
            </a:extLst>
          </p:cNvPr>
          <p:cNvSpPr txBox="1"/>
          <p:nvPr/>
        </p:nvSpPr>
        <p:spPr>
          <a:xfrm>
            <a:off x="1015465" y="2907291"/>
            <a:ext cx="2054993" cy="646331"/>
          </a:xfrm>
          <a:prstGeom prst="rect">
            <a:avLst/>
          </a:prstGeom>
          <a:noFill/>
        </p:spPr>
        <p:txBody>
          <a:bodyPr wrap="square">
            <a:spAutoFit/>
          </a:bodyPr>
          <a:lstStyle/>
          <a:p>
            <a:r>
              <a:rPr lang="en-US" sz="3600">
                <a:solidFill>
                  <a:srgbClr val="FF0000"/>
                </a:solidFill>
              </a:rPr>
              <a:t>go over</a:t>
            </a:r>
            <a:endParaRPr lang="en-US" sz="3600"/>
          </a:p>
        </p:txBody>
      </p:sp>
      <p:sp>
        <p:nvSpPr>
          <p:cNvPr id="10" name="TextBox 9">
            <a:extLst>
              <a:ext uri="{FF2B5EF4-FFF2-40B4-BE49-F238E27FC236}">
                <a16:creationId xmlns:a16="http://schemas.microsoft.com/office/drawing/2014/main" id="{F671835C-CB2B-FABE-069A-3401A7818133}"/>
              </a:ext>
            </a:extLst>
          </p:cNvPr>
          <p:cNvSpPr txBox="1"/>
          <p:nvPr/>
        </p:nvSpPr>
        <p:spPr>
          <a:xfrm>
            <a:off x="946485" y="3410142"/>
            <a:ext cx="2643738" cy="646331"/>
          </a:xfrm>
          <a:prstGeom prst="rect">
            <a:avLst/>
          </a:prstGeom>
          <a:noFill/>
        </p:spPr>
        <p:txBody>
          <a:bodyPr wrap="square">
            <a:spAutoFit/>
          </a:bodyPr>
          <a:lstStyle/>
          <a:p>
            <a:r>
              <a:rPr lang="en-US" sz="3600">
                <a:solidFill>
                  <a:srgbClr val="FF0000"/>
                </a:solidFill>
              </a:rPr>
              <a:t>note down</a:t>
            </a:r>
            <a:endParaRPr lang="en-US" sz="3600"/>
          </a:p>
        </p:txBody>
      </p:sp>
      <p:sp>
        <p:nvSpPr>
          <p:cNvPr id="11" name="TextBox 10">
            <a:extLst>
              <a:ext uri="{FF2B5EF4-FFF2-40B4-BE49-F238E27FC236}">
                <a16:creationId xmlns:a16="http://schemas.microsoft.com/office/drawing/2014/main" id="{AF291486-278A-3B32-7A46-5C87E0F3399F}"/>
              </a:ext>
            </a:extLst>
          </p:cNvPr>
          <p:cNvSpPr txBox="1"/>
          <p:nvPr/>
        </p:nvSpPr>
        <p:spPr>
          <a:xfrm>
            <a:off x="1015464" y="4371865"/>
            <a:ext cx="2054993" cy="646331"/>
          </a:xfrm>
          <a:prstGeom prst="rect">
            <a:avLst/>
          </a:prstGeom>
          <a:noFill/>
        </p:spPr>
        <p:txBody>
          <a:bodyPr wrap="square">
            <a:spAutoFit/>
          </a:bodyPr>
          <a:lstStyle/>
          <a:p>
            <a:r>
              <a:rPr lang="en-US" sz="3600">
                <a:solidFill>
                  <a:srgbClr val="FF0000"/>
                </a:solidFill>
              </a:rPr>
              <a:t>subtitles</a:t>
            </a:r>
            <a:endParaRPr lang="en-US" sz="3600"/>
          </a:p>
        </p:txBody>
      </p:sp>
      <p:sp>
        <p:nvSpPr>
          <p:cNvPr id="12" name="TextBox 11">
            <a:extLst>
              <a:ext uri="{FF2B5EF4-FFF2-40B4-BE49-F238E27FC236}">
                <a16:creationId xmlns:a16="http://schemas.microsoft.com/office/drawing/2014/main" id="{1CA1AA21-7A0A-D0C5-0B28-630491BD5133}"/>
              </a:ext>
            </a:extLst>
          </p:cNvPr>
          <p:cNvSpPr txBox="1"/>
          <p:nvPr/>
        </p:nvSpPr>
        <p:spPr>
          <a:xfrm>
            <a:off x="1015464" y="5333588"/>
            <a:ext cx="2054993" cy="646331"/>
          </a:xfrm>
          <a:prstGeom prst="rect">
            <a:avLst/>
          </a:prstGeom>
          <a:noFill/>
        </p:spPr>
        <p:txBody>
          <a:bodyPr wrap="square">
            <a:spAutoFit/>
          </a:bodyPr>
          <a:lstStyle/>
          <a:p>
            <a:r>
              <a:rPr lang="en-US" sz="3600" dirty="0">
                <a:solidFill>
                  <a:srgbClr val="FF0000"/>
                </a:solidFill>
              </a:rPr>
              <a:t>lyrics</a:t>
            </a:r>
            <a:endParaRPr lang="en-US" sz="3600" dirty="0"/>
          </a:p>
        </p:txBody>
      </p:sp>
      <p:sp>
        <p:nvSpPr>
          <p:cNvPr id="14" name="TextBox 13">
            <a:extLst>
              <a:ext uri="{FF2B5EF4-FFF2-40B4-BE49-F238E27FC236}">
                <a16:creationId xmlns:a16="http://schemas.microsoft.com/office/drawing/2014/main" id="{C71F6FCE-6E9A-F82A-0CBF-F6430A6AA0FF}"/>
              </a:ext>
            </a:extLst>
          </p:cNvPr>
          <p:cNvSpPr txBox="1"/>
          <p:nvPr/>
        </p:nvSpPr>
        <p:spPr>
          <a:xfrm>
            <a:off x="10141310" y="5457524"/>
            <a:ext cx="2050690" cy="646331"/>
          </a:xfrm>
          <a:prstGeom prst="rect">
            <a:avLst/>
          </a:prstGeom>
          <a:solidFill>
            <a:srgbClr val="F3C1FF"/>
          </a:solidFill>
        </p:spPr>
        <p:txBody>
          <a:bodyPr wrap="none" rtlCol="0">
            <a:spAutoFit/>
          </a:bodyPr>
          <a:lstStyle/>
          <a:p>
            <a:r>
              <a:rPr lang="en-US" sz="3600">
                <a:highlight>
                  <a:srgbClr val="F3C1FF"/>
                </a:highlight>
              </a:rPr>
              <a:t>ANSWERS</a:t>
            </a:r>
          </a:p>
        </p:txBody>
      </p:sp>
    </p:spTree>
    <p:extLst>
      <p:ext uri="{BB962C8B-B14F-4D97-AF65-F5344CB8AC3E}">
        <p14:creationId xmlns:p14="http://schemas.microsoft.com/office/powerpoint/2010/main" val="7622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D1B00-92F5-7C9C-20BF-9DF525F5DC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EFD57C-EEDD-11E3-C8BD-7733B1350920}"/>
              </a:ext>
            </a:extLst>
          </p:cNvPr>
          <p:cNvSpPr/>
          <p:nvPr/>
        </p:nvSpPr>
        <p:spPr>
          <a:xfrm>
            <a:off x="454545" y="474978"/>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400" b="1" i="1" dirty="0">
                <a:solidFill>
                  <a:srgbClr val="0070C0"/>
                </a:solidFill>
              </a:rPr>
              <a:t>Click on each phrase to hear the sound</a:t>
            </a:r>
            <a:r>
              <a:rPr lang="en-US" sz="3600" b="1" i="1" dirty="0">
                <a:solidFill>
                  <a:srgbClr val="0070C0"/>
                </a:solidFill>
              </a:rPr>
              <a:t>. </a:t>
            </a:r>
          </a:p>
        </p:txBody>
      </p:sp>
      <p:pic>
        <p:nvPicPr>
          <p:cNvPr id="3" name="bake cakes">
            <a:hlinkClick r:id="" action="ppaction://media"/>
            <a:extLst>
              <a:ext uri="{FF2B5EF4-FFF2-40B4-BE49-F238E27FC236}">
                <a16:creationId xmlns:a16="http://schemas.microsoft.com/office/drawing/2014/main" id="{1E0B3EEF-29E9-BAD2-E4B6-771C199E4AB3}"/>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1580521" y="706505"/>
            <a:ext cx="487363" cy="487363"/>
          </a:xfrm>
          <a:prstGeom prst="rect">
            <a:avLst/>
          </a:prstGeom>
        </p:spPr>
      </p:pic>
      <p:pic>
        <p:nvPicPr>
          <p:cNvPr id="4" name="build models">
            <a:hlinkClick r:id="" action="ppaction://media"/>
            <a:extLst>
              <a:ext uri="{FF2B5EF4-FFF2-40B4-BE49-F238E27FC236}">
                <a16:creationId xmlns:a16="http://schemas.microsoft.com/office/drawing/2014/main" id="{4F26B830-C23C-98C7-54F1-391BBA5B6E4D}"/>
              </a:ext>
            </a:extLst>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11580520" y="706504"/>
            <a:ext cx="487363" cy="487363"/>
          </a:xfrm>
          <a:prstGeom prst="rect">
            <a:avLst/>
          </a:prstGeom>
        </p:spPr>
      </p:pic>
      <p:pic>
        <p:nvPicPr>
          <p:cNvPr id="5" name="collect soccer stickers">
            <a:hlinkClick r:id="" action="ppaction://media"/>
            <a:extLst>
              <a:ext uri="{FF2B5EF4-FFF2-40B4-BE49-F238E27FC236}">
                <a16:creationId xmlns:a16="http://schemas.microsoft.com/office/drawing/2014/main" id="{0B45DE79-03DC-FC48-1568-0C0CB1BCFC38}"/>
              </a:ext>
            </a:extLst>
          </p:cNvPr>
          <p:cNvPicPr>
            <a:picLocks noChangeAspect="1"/>
          </p:cNvPicPr>
          <p:nvPr>
            <a:audioFile r:link="rId6"/>
            <p:extLst>
              <p:ext uri="{DAA4B4D4-6D71-4841-9C94-3DE7FCFB9230}">
                <p14:media xmlns:p14="http://schemas.microsoft.com/office/powerpoint/2010/main" r:embed="rId5"/>
              </p:ext>
            </p:extLst>
          </p:nvPr>
        </p:nvPicPr>
        <p:blipFill>
          <a:blip r:embed="rId31"/>
          <a:stretch>
            <a:fillRect/>
          </a:stretch>
        </p:blipFill>
        <p:spPr>
          <a:xfrm>
            <a:off x="11563415" y="706504"/>
            <a:ext cx="487363" cy="487363"/>
          </a:xfrm>
          <a:prstGeom prst="rect">
            <a:avLst/>
          </a:prstGeom>
        </p:spPr>
      </p:pic>
      <p:pic>
        <p:nvPicPr>
          <p:cNvPr id="6" name="make vlogs">
            <a:hlinkClick r:id="" action="ppaction://media"/>
            <a:extLst>
              <a:ext uri="{FF2B5EF4-FFF2-40B4-BE49-F238E27FC236}">
                <a16:creationId xmlns:a16="http://schemas.microsoft.com/office/drawing/2014/main" id="{631FD171-D93C-2590-C42C-60C39830BD47}"/>
              </a:ext>
            </a:extLst>
          </p:cNvPr>
          <p:cNvPicPr>
            <a:picLocks noChangeAspect="1"/>
          </p:cNvPicPr>
          <p:nvPr>
            <a:audioFile r:link="rId8"/>
            <p:extLst>
              <p:ext uri="{DAA4B4D4-6D71-4841-9C94-3DE7FCFB9230}">
                <p14:media xmlns:p14="http://schemas.microsoft.com/office/powerpoint/2010/main" r:embed="rId7"/>
              </p:ext>
            </p:extLst>
          </p:nvPr>
        </p:nvPicPr>
        <p:blipFill>
          <a:blip r:embed="rId31"/>
          <a:stretch>
            <a:fillRect/>
          </a:stretch>
        </p:blipFill>
        <p:spPr>
          <a:xfrm>
            <a:off x="11597625" y="713469"/>
            <a:ext cx="487363" cy="487363"/>
          </a:xfrm>
          <a:prstGeom prst="rect">
            <a:avLst/>
          </a:prstGeom>
        </p:spPr>
      </p:pic>
      <p:pic>
        <p:nvPicPr>
          <p:cNvPr id="7" name="play online games">
            <a:hlinkClick r:id="" action="ppaction://media"/>
            <a:extLst>
              <a:ext uri="{FF2B5EF4-FFF2-40B4-BE49-F238E27FC236}">
                <a16:creationId xmlns:a16="http://schemas.microsoft.com/office/drawing/2014/main" id="{C37BFDC4-F3AB-C1DE-5AC7-3DE29FBD4155}"/>
              </a:ext>
            </a:extLst>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11589072" y="699540"/>
            <a:ext cx="487363" cy="487363"/>
          </a:xfrm>
          <a:prstGeom prst="rect">
            <a:avLst/>
          </a:prstGeom>
        </p:spPr>
      </p:pic>
      <p:pic>
        <p:nvPicPr>
          <p:cNvPr id="8" name="read comics">
            <a:hlinkClick r:id="" action="ppaction://media"/>
            <a:extLst>
              <a:ext uri="{FF2B5EF4-FFF2-40B4-BE49-F238E27FC236}">
                <a16:creationId xmlns:a16="http://schemas.microsoft.com/office/drawing/2014/main" id="{722997D8-BFE8-B069-19A3-6F9F559082B0}"/>
              </a:ext>
            </a:extLst>
          </p:cNvPr>
          <p:cNvPicPr>
            <a:picLocks noChangeAspect="1"/>
          </p:cNvPicPr>
          <p:nvPr>
            <a:audioFile r:link="rId12"/>
            <p:extLst>
              <p:ext uri="{DAA4B4D4-6D71-4841-9C94-3DE7FCFB9230}">
                <p14:media xmlns:p14="http://schemas.microsoft.com/office/powerpoint/2010/main" r:embed="rId11"/>
              </p:ext>
            </p:extLst>
          </p:nvPr>
        </p:nvPicPr>
        <p:blipFill>
          <a:blip r:embed="rId31"/>
          <a:stretch>
            <a:fillRect/>
          </a:stretch>
        </p:blipFill>
        <p:spPr>
          <a:xfrm>
            <a:off x="11571966" y="685611"/>
            <a:ext cx="487363" cy="487363"/>
          </a:xfrm>
          <a:prstGeom prst="rect">
            <a:avLst/>
          </a:prstGeom>
        </p:spPr>
      </p:pic>
      <p:sp>
        <p:nvSpPr>
          <p:cNvPr id="9" name="TextBox 8">
            <a:extLst>
              <a:ext uri="{FF2B5EF4-FFF2-40B4-BE49-F238E27FC236}">
                <a16:creationId xmlns:a16="http://schemas.microsoft.com/office/drawing/2014/main" id="{69948195-FB58-F595-4D5E-35AFB9010837}"/>
              </a:ext>
            </a:extLst>
          </p:cNvPr>
          <p:cNvSpPr txBox="1"/>
          <p:nvPr/>
        </p:nvSpPr>
        <p:spPr>
          <a:xfrm>
            <a:off x="486018" y="432718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a:solidFill>
                  <a:srgbClr val="0070C0"/>
                </a:solidFill>
              </a:rPr>
              <a:t>note down</a:t>
            </a:r>
            <a:r>
              <a:rPr lang="en-US" sz="3600" b="1" i="1">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a:cs typeface="Calibri" panose="020F0502020204030204" pitchFamily="34" charset="0"/>
              </a:rPr>
              <a:t>) /</a:t>
            </a:r>
            <a:r>
              <a:rPr lang="en-US" sz="3600"/>
              <a:t> </a:t>
            </a:r>
            <a:r>
              <a:rPr lang="en-US" sz="3600">
                <a:solidFill>
                  <a:srgbClr val="FF0000"/>
                </a:solidFill>
              </a:rPr>
              <a:t>noʊt daʊn </a:t>
            </a:r>
            <a:r>
              <a:rPr lang="vi-VN" sz="3600">
                <a:cs typeface="Calibri" panose="020F0502020204030204" pitchFamily="34" charset="0"/>
              </a:rPr>
              <a:t>/ </a:t>
            </a:r>
            <a:r>
              <a:rPr lang="en-US" sz="3600">
                <a:cs typeface="Calibri" panose="020F0502020204030204" pitchFamily="34" charset="0"/>
              </a:rPr>
              <a:t>ghi chú</a:t>
            </a:r>
            <a:endParaRPr lang="en-US" sz="3600" i="1" dirty="0">
              <a:solidFill>
                <a:srgbClr val="0070C0"/>
              </a:solidFill>
              <a:cs typeface="Calibri" panose="020F0502020204030204" pitchFamily="34" charset="0"/>
            </a:endParaRPr>
          </a:p>
        </p:txBody>
      </p:sp>
      <p:sp>
        <p:nvSpPr>
          <p:cNvPr id="10" name="TextBox 9">
            <a:extLst>
              <a:ext uri="{FF2B5EF4-FFF2-40B4-BE49-F238E27FC236}">
                <a16:creationId xmlns:a16="http://schemas.microsoft.com/office/drawing/2014/main" id="{B79B322C-F18C-308E-C827-EF14A4B76107}"/>
              </a:ext>
            </a:extLst>
          </p:cNvPr>
          <p:cNvSpPr txBox="1"/>
          <p:nvPr/>
        </p:nvSpPr>
        <p:spPr>
          <a:xfrm>
            <a:off x="472817" y="3701803"/>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a:solidFill>
                  <a:srgbClr val="0070C0"/>
                </a:solidFill>
              </a:rPr>
              <a:t>go over</a:t>
            </a:r>
            <a:r>
              <a:rPr lang="en-US" sz="3600" b="1" i="1">
                <a:solidFill>
                  <a:srgbClr val="0070C0"/>
                </a:solidFill>
              </a:rPr>
              <a:t> </a:t>
            </a:r>
            <a:r>
              <a:rPr lang="vi-VN" sz="3600">
                <a:cs typeface="Calibri" panose="020F0502020204030204" pitchFamily="34" charset="0"/>
              </a:rPr>
              <a:t>(</a:t>
            </a:r>
            <a:r>
              <a:rPr lang="en-US" sz="3600">
                <a:cs typeface="Calibri" panose="020F0502020204030204" pitchFamily="34" charset="0"/>
              </a:rPr>
              <a:t>phr v</a:t>
            </a:r>
            <a:r>
              <a:rPr lang="vi-VN" sz="3600">
                <a:cs typeface="Calibri" panose="020F0502020204030204" pitchFamily="34" charset="0"/>
              </a:rPr>
              <a:t>) /</a:t>
            </a:r>
            <a:r>
              <a:rPr lang="en-US" sz="3600">
                <a:solidFill>
                  <a:srgbClr val="FF0000"/>
                </a:solidFill>
              </a:rPr>
              <a:t>ɡoʊ ˈoʊvər</a:t>
            </a:r>
            <a:r>
              <a:rPr lang="vi-VN" sz="3600">
                <a:cs typeface="Calibri" panose="020F0502020204030204" pitchFamily="34" charset="0"/>
              </a:rPr>
              <a:t>/ </a:t>
            </a:r>
            <a:r>
              <a:rPr lang="en-US" sz="3600">
                <a:cs typeface="Calibri" panose="020F0502020204030204" pitchFamily="34" charset="0"/>
              </a:rPr>
              <a:t>kiểm tra lại, xem lại</a:t>
            </a:r>
            <a:endParaRPr lang="en-US" sz="3600" i="1" dirty="0">
              <a:solidFill>
                <a:srgbClr val="0070C0"/>
              </a:solidFill>
              <a:cs typeface="Calibri" panose="020F0502020204030204" pitchFamily="34" charset="0"/>
            </a:endParaRPr>
          </a:p>
        </p:txBody>
      </p:sp>
      <p:sp>
        <p:nvSpPr>
          <p:cNvPr id="11" name="TextBox 10">
            <a:extLst>
              <a:ext uri="{FF2B5EF4-FFF2-40B4-BE49-F238E27FC236}">
                <a16:creationId xmlns:a16="http://schemas.microsoft.com/office/drawing/2014/main" id="{071E3EA9-E232-AE58-034C-2609171B3C61}"/>
              </a:ext>
            </a:extLst>
          </p:cNvPr>
          <p:cNvSpPr txBox="1"/>
          <p:nvPr/>
        </p:nvSpPr>
        <p:spPr>
          <a:xfrm>
            <a:off x="472817" y="306603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a:solidFill>
                  <a:srgbClr val="0070C0"/>
                </a:solidFill>
              </a:rPr>
              <a:t>come across</a:t>
            </a:r>
            <a:r>
              <a:rPr lang="en-US" sz="3600" b="1" i="1">
                <a:solidFill>
                  <a:srgbClr val="0070C0"/>
                </a:solidFill>
              </a:rPr>
              <a:t> </a:t>
            </a:r>
            <a:r>
              <a:rPr lang="en-US" sz="3600"/>
              <a:t>(phr v) / </a:t>
            </a:r>
            <a:r>
              <a:rPr lang="en-US" sz="3600">
                <a:solidFill>
                  <a:srgbClr val="FF0000"/>
                </a:solidFill>
              </a:rPr>
              <a:t>kʌm əˈkrɑːs </a:t>
            </a:r>
            <a:r>
              <a:rPr lang="en-US" sz="3600"/>
              <a:t>/ bắt gặp</a:t>
            </a:r>
            <a:endParaRPr lang="en-US" sz="3600" i="1" dirty="0">
              <a:solidFill>
                <a:srgbClr val="0070C0"/>
              </a:solidFill>
            </a:endParaRPr>
          </a:p>
        </p:txBody>
      </p:sp>
      <p:sp>
        <p:nvSpPr>
          <p:cNvPr id="12" name="TextBox 11">
            <a:extLst>
              <a:ext uri="{FF2B5EF4-FFF2-40B4-BE49-F238E27FC236}">
                <a16:creationId xmlns:a16="http://schemas.microsoft.com/office/drawing/2014/main" id="{4689F4BA-C399-DACA-E338-65B9E10CA8A7}"/>
              </a:ext>
            </a:extLst>
          </p:cNvPr>
          <p:cNvSpPr txBox="1"/>
          <p:nvPr/>
        </p:nvSpPr>
        <p:spPr>
          <a:xfrm>
            <a:off x="467424" y="2386274"/>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look up </a:t>
            </a:r>
            <a:r>
              <a:rPr lang="en-US" sz="3600" dirty="0"/>
              <a:t>(</a:t>
            </a:r>
            <a:r>
              <a:rPr lang="en-US" sz="3600" dirty="0" err="1"/>
              <a:t>phr</a:t>
            </a:r>
            <a:r>
              <a:rPr lang="en-US" sz="3600" dirty="0"/>
              <a:t> v) /</a:t>
            </a:r>
            <a:r>
              <a:rPr lang="en-US" sz="3600" dirty="0">
                <a:solidFill>
                  <a:srgbClr val="FF0000"/>
                </a:solidFill>
              </a:rPr>
              <a:t>ˈ</a:t>
            </a:r>
            <a:r>
              <a:rPr lang="en-US" sz="3600" dirty="0" err="1">
                <a:solidFill>
                  <a:srgbClr val="FF0000"/>
                </a:solidFill>
              </a:rPr>
              <a:t>lʊk</a:t>
            </a:r>
            <a:r>
              <a:rPr lang="en-US" sz="3600" dirty="0">
                <a:solidFill>
                  <a:srgbClr val="FF0000"/>
                </a:solidFill>
              </a:rPr>
              <a:t> </a:t>
            </a:r>
            <a:r>
              <a:rPr lang="en-US" sz="3600" dirty="0" err="1">
                <a:solidFill>
                  <a:srgbClr val="FF0000"/>
                </a:solidFill>
              </a:rPr>
              <a:t>ʌp</a:t>
            </a:r>
            <a:r>
              <a:rPr lang="en-US" sz="3600" dirty="0">
                <a:solidFill>
                  <a:srgbClr val="FF0000"/>
                </a:solidFill>
              </a:rPr>
              <a:t> </a:t>
            </a:r>
            <a:r>
              <a:rPr lang="en-US" sz="3600" dirty="0"/>
              <a:t>/ </a:t>
            </a:r>
            <a:r>
              <a:rPr lang="en-US" sz="3600" dirty="0" err="1"/>
              <a:t>tra</a:t>
            </a:r>
            <a:r>
              <a:rPr lang="en-US" sz="3600" dirty="0"/>
              <a:t> </a:t>
            </a:r>
            <a:r>
              <a:rPr lang="en-US" sz="3600" dirty="0" err="1"/>
              <a:t>cứu</a:t>
            </a:r>
            <a:endParaRPr lang="en-US" sz="36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2869057-F7CE-60CE-57AE-C357F58FDFE9}"/>
              </a:ext>
            </a:extLst>
          </p:cNvPr>
          <p:cNvSpPr txBox="1"/>
          <p:nvPr/>
        </p:nvSpPr>
        <p:spPr>
          <a:xfrm>
            <a:off x="466768" y="1739943"/>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method</a:t>
            </a:r>
            <a:r>
              <a:rPr lang="en-US" sz="3600" i="1"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solidFill>
                  <a:srgbClr val="FF0000"/>
                </a:solidFill>
              </a:rPr>
              <a:t>ˈme</a:t>
            </a:r>
            <a:r>
              <a:rPr lang="el-GR" sz="3600" dirty="0">
                <a:solidFill>
                  <a:srgbClr val="FF0000"/>
                </a:solidFill>
              </a:rPr>
              <a:t>θ</a:t>
            </a:r>
            <a:r>
              <a:rPr lang="en-US" sz="3600" dirty="0" err="1">
                <a:solidFill>
                  <a:srgbClr val="FF0000"/>
                </a:solidFill>
              </a:rPr>
              <a:t>əd</a:t>
            </a:r>
            <a:r>
              <a:rPr lang="en-US" sz="3600" dirty="0">
                <a:solidFill>
                  <a:srgbClr val="FF0000"/>
                </a:solidFill>
              </a:rPr>
              <a:t> </a:t>
            </a:r>
            <a:r>
              <a:rPr lang="vi-VN" sz="3600" dirty="0">
                <a:cs typeface="Calibri" panose="020F0502020204030204" pitchFamily="34" charset="0"/>
              </a:rPr>
              <a:t>/ </a:t>
            </a:r>
            <a:r>
              <a:rPr lang="en-US" sz="3600" dirty="0" err="1">
                <a:cs typeface="Calibri" panose="020F0502020204030204" pitchFamily="34" charset="0"/>
              </a:rPr>
              <a:t>phương</a:t>
            </a:r>
            <a:r>
              <a:rPr lang="en-US" sz="3600" dirty="0">
                <a:cs typeface="Calibri" panose="020F0502020204030204" pitchFamily="34" charset="0"/>
              </a:rPr>
              <a:t> </a:t>
            </a:r>
            <a:r>
              <a:rPr lang="en-US" sz="3600" dirty="0" err="1">
                <a:cs typeface="Calibri" panose="020F0502020204030204" pitchFamily="34" charset="0"/>
              </a:rPr>
              <a:t>pháp</a:t>
            </a:r>
            <a:endParaRPr lang="en-US" sz="3600" i="1" dirty="0">
              <a:solidFill>
                <a:srgbClr val="0070C0"/>
              </a:solidFill>
              <a:cs typeface="Calibri" panose="020F0502020204030204" pitchFamily="34" charset="0"/>
            </a:endParaRPr>
          </a:p>
        </p:txBody>
      </p:sp>
      <p:sp>
        <p:nvSpPr>
          <p:cNvPr id="14" name="TextBox 13">
            <a:extLst>
              <a:ext uri="{FF2B5EF4-FFF2-40B4-BE49-F238E27FC236}">
                <a16:creationId xmlns:a16="http://schemas.microsoft.com/office/drawing/2014/main" id="{25F6EE3E-5C51-6DF8-415A-3D80B8051B55}"/>
              </a:ext>
            </a:extLst>
          </p:cNvPr>
          <p:cNvSpPr txBox="1"/>
          <p:nvPr/>
        </p:nvSpPr>
        <p:spPr>
          <a:xfrm>
            <a:off x="461667" y="115127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a:solidFill>
                  <a:srgbClr val="0070C0"/>
                </a:solidFill>
              </a:rPr>
              <a:t>turn on</a:t>
            </a:r>
            <a:r>
              <a:rPr lang="en-US" sz="3600" b="1" i="1">
                <a:solidFill>
                  <a:srgbClr val="0070C0"/>
                </a:solidFill>
              </a:rPr>
              <a:t> </a:t>
            </a:r>
            <a:r>
              <a:rPr lang="en-US" sz="3600"/>
              <a:t>(phr v) /</a:t>
            </a:r>
            <a:r>
              <a:rPr lang="en-US" sz="3600">
                <a:solidFill>
                  <a:srgbClr val="FF0000"/>
                </a:solidFill>
              </a:rPr>
              <a:t>tɜːrn ɑːn</a:t>
            </a:r>
            <a:r>
              <a:rPr lang="en-US" sz="3600"/>
              <a:t>/ bật lên</a:t>
            </a:r>
            <a:endParaRPr lang="en-US" sz="3600" i="1" dirty="0">
              <a:solidFill>
                <a:srgbClr val="0070C0"/>
              </a:solidFill>
            </a:endParaRPr>
          </a:p>
        </p:txBody>
      </p:sp>
      <p:sp>
        <p:nvSpPr>
          <p:cNvPr id="15" name="Rectangle 14">
            <a:extLst>
              <a:ext uri="{FF2B5EF4-FFF2-40B4-BE49-F238E27FC236}">
                <a16:creationId xmlns:a16="http://schemas.microsoft.com/office/drawing/2014/main" id="{ECC8A444-8C3D-85EE-809B-C9E8713D2466}"/>
              </a:ext>
            </a:extLst>
          </p:cNvPr>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5A012C9-747B-76FA-F226-78CFC6BF24DA}"/>
              </a:ext>
            </a:extLst>
          </p:cNvPr>
          <p:cNvSpPr txBox="1"/>
          <p:nvPr/>
        </p:nvSpPr>
        <p:spPr>
          <a:xfrm>
            <a:off x="486018" y="502240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subtitle</a:t>
            </a:r>
            <a:r>
              <a:rPr lang="en-US" sz="3600"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t> </a:t>
            </a:r>
            <a:r>
              <a:rPr lang="en-US" sz="3600" dirty="0">
                <a:solidFill>
                  <a:srgbClr val="FF0000"/>
                </a:solidFill>
              </a:rPr>
              <a:t>ˈ</a:t>
            </a:r>
            <a:r>
              <a:rPr lang="en-US" sz="3600" dirty="0" err="1">
                <a:solidFill>
                  <a:srgbClr val="FF0000"/>
                </a:solidFill>
              </a:rPr>
              <a:t>sʌbˌtaɪtl</a:t>
            </a:r>
            <a:r>
              <a:rPr lang="en-US" sz="3600" dirty="0">
                <a:solidFill>
                  <a:srgbClr val="FF0000"/>
                </a:solidFill>
              </a:rPr>
              <a:t> </a:t>
            </a:r>
            <a:r>
              <a:rPr lang="vi-VN" sz="3600" dirty="0">
                <a:cs typeface="Calibri" panose="020F0502020204030204" pitchFamily="34" charset="0"/>
              </a:rPr>
              <a:t>/ </a:t>
            </a:r>
            <a:r>
              <a:rPr lang="en-US" sz="3600" dirty="0" err="1">
                <a:cs typeface="Calibri" panose="020F0502020204030204" pitchFamily="34" charset="0"/>
              </a:rPr>
              <a:t>phụ</a:t>
            </a:r>
            <a:r>
              <a:rPr lang="en-US" sz="3600" dirty="0">
                <a:cs typeface="Calibri" panose="020F0502020204030204" pitchFamily="34" charset="0"/>
              </a:rPr>
              <a:t> </a:t>
            </a:r>
            <a:r>
              <a:rPr lang="en-US" sz="3600" dirty="0" err="1">
                <a:cs typeface="Calibri" panose="020F0502020204030204" pitchFamily="34" charset="0"/>
              </a:rPr>
              <a:t>đề</a:t>
            </a:r>
            <a:endParaRPr lang="en-US" sz="3600" i="1" dirty="0">
              <a:solidFill>
                <a:srgbClr val="0070C0"/>
              </a:solidFill>
              <a:cs typeface="Calibri" panose="020F0502020204030204" pitchFamily="34" charset="0"/>
            </a:endParaRPr>
          </a:p>
        </p:txBody>
      </p:sp>
      <p:sp>
        <p:nvSpPr>
          <p:cNvPr id="17" name="TextBox 16">
            <a:extLst>
              <a:ext uri="{FF2B5EF4-FFF2-40B4-BE49-F238E27FC236}">
                <a16:creationId xmlns:a16="http://schemas.microsoft.com/office/drawing/2014/main" id="{646B863D-8ABC-8FB1-8EC3-C9DEDADCB9CD}"/>
              </a:ext>
            </a:extLst>
          </p:cNvPr>
          <p:cNvSpPr txBox="1"/>
          <p:nvPr/>
        </p:nvSpPr>
        <p:spPr>
          <a:xfrm>
            <a:off x="486018" y="572565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lyrics</a:t>
            </a:r>
            <a:r>
              <a:rPr lang="en-US" sz="3600" dirty="0">
                <a:solidFill>
                  <a:srgbClr val="0070C0"/>
                </a:solidFill>
              </a:rPr>
              <a:t> </a:t>
            </a:r>
            <a:r>
              <a:rPr lang="vi-VN" sz="3600" dirty="0">
                <a:cs typeface="Calibri" panose="020F0502020204030204" pitchFamily="34" charset="0"/>
              </a:rPr>
              <a:t>(</a:t>
            </a:r>
            <a:r>
              <a:rPr lang="en-US" sz="3600" dirty="0">
                <a:cs typeface="Calibri" panose="020F0502020204030204" pitchFamily="34" charset="0"/>
              </a:rPr>
              <a:t>n</a:t>
            </a:r>
            <a:r>
              <a:rPr lang="vi-VN" sz="3600" dirty="0">
                <a:cs typeface="Calibri" panose="020F0502020204030204" pitchFamily="34" charset="0"/>
              </a:rPr>
              <a:t>) </a:t>
            </a:r>
            <a:r>
              <a:rPr lang="en-US" sz="3600" dirty="0"/>
              <a:t>/</a:t>
            </a:r>
            <a:r>
              <a:rPr lang="en-US" sz="3600" dirty="0">
                <a:solidFill>
                  <a:srgbClr val="FF0000"/>
                </a:solidFill>
              </a:rPr>
              <a:t>ˈ</a:t>
            </a:r>
            <a:r>
              <a:rPr lang="en-US" sz="3600" dirty="0" err="1">
                <a:solidFill>
                  <a:srgbClr val="FF0000"/>
                </a:solidFill>
              </a:rPr>
              <a:t>lɪrɪks</a:t>
            </a:r>
            <a:r>
              <a:rPr lang="en-US" sz="3600" dirty="0">
                <a:solidFill>
                  <a:srgbClr val="FF0000"/>
                </a:solidFill>
              </a:rPr>
              <a:t> </a:t>
            </a:r>
            <a:r>
              <a:rPr lang="vi-VN" sz="3600" dirty="0">
                <a:cs typeface="Calibri" panose="020F0502020204030204" pitchFamily="34" charset="0"/>
              </a:rPr>
              <a:t>/ </a:t>
            </a:r>
            <a:r>
              <a:rPr lang="en-US" sz="3600" dirty="0" err="1">
                <a:cs typeface="Calibri" panose="020F0502020204030204" pitchFamily="34" charset="0"/>
              </a:rPr>
              <a:t>lời</a:t>
            </a:r>
            <a:r>
              <a:rPr lang="en-US" sz="3600" dirty="0">
                <a:cs typeface="Calibri" panose="020F0502020204030204" pitchFamily="34" charset="0"/>
              </a:rPr>
              <a:t> </a:t>
            </a:r>
            <a:r>
              <a:rPr lang="en-US" sz="3600" dirty="0" err="1">
                <a:cs typeface="Calibri" panose="020F0502020204030204" pitchFamily="34" charset="0"/>
              </a:rPr>
              <a:t>bài</a:t>
            </a:r>
            <a:r>
              <a:rPr lang="en-US" sz="3600" dirty="0">
                <a:cs typeface="Calibri" panose="020F0502020204030204" pitchFamily="34" charset="0"/>
              </a:rPr>
              <a:t> </a:t>
            </a:r>
            <a:r>
              <a:rPr lang="en-US" sz="3600" dirty="0" err="1">
                <a:cs typeface="Calibri" panose="020F0502020204030204" pitchFamily="34" charset="0"/>
              </a:rPr>
              <a:t>hát</a:t>
            </a:r>
            <a:endParaRPr lang="en-US" sz="3600" i="1" dirty="0">
              <a:solidFill>
                <a:srgbClr val="0070C0"/>
              </a:solidFill>
              <a:cs typeface="Calibri" panose="020F0502020204030204" pitchFamily="34" charset="0"/>
            </a:endParaRPr>
          </a:p>
        </p:txBody>
      </p:sp>
      <p:pic>
        <p:nvPicPr>
          <p:cNvPr id="20" name="turn on">
            <a:hlinkClick r:id="" action="ppaction://media"/>
            <a:extLst>
              <a:ext uri="{FF2B5EF4-FFF2-40B4-BE49-F238E27FC236}">
                <a16:creationId xmlns:a16="http://schemas.microsoft.com/office/drawing/2014/main" id="{CCD2C8E4-6EFF-FB48-AB75-973C17299577}"/>
              </a:ext>
            </a:extLst>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11235292" y="1349611"/>
            <a:ext cx="406400" cy="406400"/>
          </a:xfrm>
          <a:prstGeom prst="rect">
            <a:avLst/>
          </a:prstGeom>
        </p:spPr>
      </p:pic>
      <p:pic>
        <p:nvPicPr>
          <p:cNvPr id="21" name="method">
            <a:hlinkClick r:id="" action="ppaction://media"/>
            <a:extLst>
              <a:ext uri="{FF2B5EF4-FFF2-40B4-BE49-F238E27FC236}">
                <a16:creationId xmlns:a16="http://schemas.microsoft.com/office/drawing/2014/main" id="{6C905B4E-728F-11E2-1FD5-6B2A3E0DB035}"/>
              </a:ext>
            </a:extLst>
          </p:cNvPr>
          <p:cNvPicPr>
            <a:picLocks noChangeAspect="1"/>
          </p:cNvPicPr>
          <p:nvPr>
            <a:audioFile r:link="rId16"/>
            <p:extLst>
              <p:ext uri="{DAA4B4D4-6D71-4841-9C94-3DE7FCFB9230}">
                <p14:media xmlns:p14="http://schemas.microsoft.com/office/powerpoint/2010/main" r:embed="rId15"/>
              </p:ext>
            </p:extLst>
          </p:nvPr>
        </p:nvPicPr>
        <p:blipFill>
          <a:blip r:embed="rId31"/>
          <a:stretch>
            <a:fillRect/>
          </a:stretch>
        </p:blipFill>
        <p:spPr>
          <a:xfrm>
            <a:off x="11244126" y="1930985"/>
            <a:ext cx="406400" cy="406400"/>
          </a:xfrm>
          <a:prstGeom prst="rect">
            <a:avLst/>
          </a:prstGeom>
        </p:spPr>
      </p:pic>
      <p:pic>
        <p:nvPicPr>
          <p:cNvPr id="22" name="look up">
            <a:hlinkClick r:id="" action="ppaction://media"/>
            <a:extLst>
              <a:ext uri="{FF2B5EF4-FFF2-40B4-BE49-F238E27FC236}">
                <a16:creationId xmlns:a16="http://schemas.microsoft.com/office/drawing/2014/main" id="{663AF8A2-4C4E-6611-49CB-B6C469771BAE}"/>
              </a:ext>
            </a:extLst>
          </p:cNvPr>
          <p:cNvPicPr>
            <a:picLocks noChangeAspect="1"/>
          </p:cNvPicPr>
          <p:nvPr>
            <a:audioFile r:link="rId18"/>
            <p:extLst>
              <p:ext uri="{DAA4B4D4-6D71-4841-9C94-3DE7FCFB9230}">
                <p14:media xmlns:p14="http://schemas.microsoft.com/office/powerpoint/2010/main" r:embed="rId17"/>
              </p:ext>
            </p:extLst>
          </p:nvPr>
        </p:nvPicPr>
        <p:blipFill>
          <a:blip r:embed="rId31"/>
          <a:stretch>
            <a:fillRect/>
          </a:stretch>
        </p:blipFill>
        <p:spPr>
          <a:xfrm>
            <a:off x="11201144" y="2566756"/>
            <a:ext cx="406400" cy="406400"/>
          </a:xfrm>
          <a:prstGeom prst="rect">
            <a:avLst/>
          </a:prstGeom>
        </p:spPr>
      </p:pic>
      <p:pic>
        <p:nvPicPr>
          <p:cNvPr id="23" name="come across">
            <a:hlinkClick r:id="" action="ppaction://media"/>
            <a:extLst>
              <a:ext uri="{FF2B5EF4-FFF2-40B4-BE49-F238E27FC236}">
                <a16:creationId xmlns:a16="http://schemas.microsoft.com/office/drawing/2014/main" id="{62B9E87E-5E86-B74A-4059-B14577D3059D}"/>
              </a:ext>
            </a:extLst>
          </p:cNvPr>
          <p:cNvPicPr>
            <a:picLocks noChangeAspect="1"/>
          </p:cNvPicPr>
          <p:nvPr>
            <a:audioFile r:link="rId20"/>
            <p:extLst>
              <p:ext uri="{DAA4B4D4-6D71-4841-9C94-3DE7FCFB9230}">
                <p14:media xmlns:p14="http://schemas.microsoft.com/office/powerpoint/2010/main" r:embed="rId19"/>
              </p:ext>
            </p:extLst>
          </p:nvPr>
        </p:nvPicPr>
        <p:blipFill>
          <a:blip r:embed="rId31"/>
          <a:stretch>
            <a:fillRect/>
          </a:stretch>
        </p:blipFill>
        <p:spPr>
          <a:xfrm>
            <a:off x="11244126" y="3272536"/>
            <a:ext cx="406400" cy="406400"/>
          </a:xfrm>
          <a:prstGeom prst="rect">
            <a:avLst/>
          </a:prstGeom>
        </p:spPr>
      </p:pic>
      <p:pic>
        <p:nvPicPr>
          <p:cNvPr id="24" name="go over">
            <a:hlinkClick r:id="" action="ppaction://media"/>
            <a:extLst>
              <a:ext uri="{FF2B5EF4-FFF2-40B4-BE49-F238E27FC236}">
                <a16:creationId xmlns:a16="http://schemas.microsoft.com/office/drawing/2014/main" id="{309550A5-2F31-80C2-501D-D449E755893F}"/>
              </a:ext>
            </a:extLst>
          </p:cNvPr>
          <p:cNvPicPr>
            <a:picLocks noChangeAspect="1"/>
          </p:cNvPicPr>
          <p:nvPr>
            <a:audioFile r:link="rId22"/>
            <p:extLst>
              <p:ext uri="{DAA4B4D4-6D71-4841-9C94-3DE7FCFB9230}">
                <p14:media xmlns:p14="http://schemas.microsoft.com/office/powerpoint/2010/main" r:embed="rId21"/>
              </p:ext>
            </p:extLst>
          </p:nvPr>
        </p:nvPicPr>
        <p:blipFill>
          <a:blip r:embed="rId31"/>
          <a:stretch>
            <a:fillRect/>
          </a:stretch>
        </p:blipFill>
        <p:spPr>
          <a:xfrm>
            <a:off x="11235292" y="3836372"/>
            <a:ext cx="406400" cy="406400"/>
          </a:xfrm>
          <a:prstGeom prst="rect">
            <a:avLst/>
          </a:prstGeom>
        </p:spPr>
      </p:pic>
      <p:pic>
        <p:nvPicPr>
          <p:cNvPr id="25" name="note down">
            <a:hlinkClick r:id="" action="ppaction://media"/>
            <a:extLst>
              <a:ext uri="{FF2B5EF4-FFF2-40B4-BE49-F238E27FC236}">
                <a16:creationId xmlns:a16="http://schemas.microsoft.com/office/drawing/2014/main" id="{D6546205-FBC2-2852-90DE-73A76547CE0B}"/>
              </a:ext>
            </a:extLst>
          </p:cNvPr>
          <p:cNvPicPr>
            <a:picLocks noChangeAspect="1"/>
          </p:cNvPicPr>
          <p:nvPr>
            <a:audioFile r:link="rId24"/>
            <p:extLst>
              <p:ext uri="{DAA4B4D4-6D71-4841-9C94-3DE7FCFB9230}">
                <p14:media xmlns:p14="http://schemas.microsoft.com/office/powerpoint/2010/main" r:embed="rId23"/>
              </p:ext>
            </p:extLst>
          </p:nvPr>
        </p:nvPicPr>
        <p:blipFill>
          <a:blip r:embed="rId31"/>
          <a:stretch>
            <a:fillRect/>
          </a:stretch>
        </p:blipFill>
        <p:spPr>
          <a:xfrm>
            <a:off x="11221054" y="4472143"/>
            <a:ext cx="406400" cy="406400"/>
          </a:xfrm>
          <a:prstGeom prst="rect">
            <a:avLst/>
          </a:prstGeom>
        </p:spPr>
      </p:pic>
      <p:pic>
        <p:nvPicPr>
          <p:cNvPr id="26" name="subtitle">
            <a:hlinkClick r:id="" action="ppaction://media"/>
            <a:extLst>
              <a:ext uri="{FF2B5EF4-FFF2-40B4-BE49-F238E27FC236}">
                <a16:creationId xmlns:a16="http://schemas.microsoft.com/office/drawing/2014/main" id="{1464395D-FE8E-B35D-4076-CC172176A2F9}"/>
              </a:ext>
            </a:extLst>
          </p:cNvPr>
          <p:cNvPicPr>
            <a:picLocks noChangeAspect="1"/>
          </p:cNvPicPr>
          <p:nvPr>
            <a:audioFile r:link="rId26"/>
            <p:extLst>
              <p:ext uri="{DAA4B4D4-6D71-4841-9C94-3DE7FCFB9230}">
                <p14:media xmlns:p14="http://schemas.microsoft.com/office/powerpoint/2010/main" r:embed="rId25"/>
              </p:ext>
            </p:extLst>
          </p:nvPr>
        </p:nvPicPr>
        <p:blipFill>
          <a:blip r:embed="rId31"/>
          <a:stretch>
            <a:fillRect/>
          </a:stretch>
        </p:blipFill>
        <p:spPr>
          <a:xfrm>
            <a:off x="11201722" y="5151303"/>
            <a:ext cx="406400" cy="406400"/>
          </a:xfrm>
          <a:prstGeom prst="rect">
            <a:avLst/>
          </a:prstGeom>
        </p:spPr>
      </p:pic>
      <p:pic>
        <p:nvPicPr>
          <p:cNvPr id="34" name="lyrics">
            <a:hlinkClick r:id="" action="ppaction://media"/>
            <a:extLst>
              <a:ext uri="{FF2B5EF4-FFF2-40B4-BE49-F238E27FC236}">
                <a16:creationId xmlns:a16="http://schemas.microsoft.com/office/drawing/2014/main" id="{24974761-DD97-352A-23E8-058545BB4ED4}"/>
              </a:ext>
            </a:extLst>
          </p:cNvPr>
          <p:cNvPicPr>
            <a:picLocks noChangeAspect="1"/>
          </p:cNvPicPr>
          <p:nvPr>
            <a:audioFile r:link="rId28"/>
            <p:extLst>
              <p:ext uri="{DAA4B4D4-6D71-4841-9C94-3DE7FCFB9230}">
                <p14:media xmlns:p14="http://schemas.microsoft.com/office/powerpoint/2010/main" r:embed="rId27"/>
              </p:ext>
            </p:extLst>
          </p:nvPr>
        </p:nvPicPr>
        <p:blipFill>
          <a:blip r:embed="rId31"/>
          <a:stretch>
            <a:fillRect/>
          </a:stretch>
        </p:blipFill>
        <p:spPr>
          <a:xfrm>
            <a:off x="11244126" y="5871417"/>
            <a:ext cx="406400" cy="406400"/>
          </a:xfrm>
          <a:prstGeom prst="rect">
            <a:avLst/>
          </a:prstGeom>
        </p:spPr>
      </p:pic>
    </p:spTree>
    <p:extLst>
      <p:ext uri="{BB962C8B-B14F-4D97-AF65-F5344CB8AC3E}">
        <p14:creationId xmlns:p14="http://schemas.microsoft.com/office/powerpoint/2010/main" val="101765380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audio>
              <p:cMediaNode vol="80000">
                <p:cTn id="3" fill="hold" display="0">
                  <p:stCondLst>
                    <p:cond delay="indefinite"/>
                  </p:stCondLst>
                  <p:endCondLst>
                    <p:cond evt="onStopAudio" delay="0">
                      <p:tgtEl>
                        <p:sldTgt/>
                      </p:tgtEl>
                    </p:cond>
                  </p:endCondLst>
                </p:cTn>
                <p:tgtEl>
                  <p:spTgt spid="4"/>
                </p:tgtEl>
              </p:cMediaNode>
            </p:audio>
            <p:audio>
              <p:cMediaNode vol="80000">
                <p:cTn id="4" fill="hold" display="0">
                  <p:stCondLst>
                    <p:cond delay="indefinite"/>
                  </p:stCondLst>
                  <p:endCondLst>
                    <p:cond evt="onStopAudio" delay="0">
                      <p:tgtEl>
                        <p:sldTgt/>
                      </p:tgtEl>
                    </p:cond>
                  </p:endCondLst>
                </p:cTn>
                <p:tgtEl>
                  <p:spTgt spid="5"/>
                </p:tgtEl>
              </p:cMediaNode>
            </p:audio>
            <p:audio>
              <p:cMediaNode vol="80000">
                <p:cTn id="5" fill="hold" display="0">
                  <p:stCondLst>
                    <p:cond delay="indefinite"/>
                  </p:stCondLst>
                  <p:endCondLst>
                    <p:cond evt="onStopAudio" delay="0">
                      <p:tgtEl>
                        <p:sldTgt/>
                      </p:tgtEl>
                    </p:cond>
                  </p:endCondLst>
                </p:cTn>
                <p:tgtEl>
                  <p:spTgt spid="6"/>
                </p:tgtEl>
              </p:cMediaNode>
            </p:audio>
            <p:audio>
              <p:cMediaNode vol="80000">
                <p:cTn id="6" fill="hold" display="0">
                  <p:stCondLst>
                    <p:cond delay="indefinite"/>
                  </p:stCondLst>
                  <p:endCondLst>
                    <p:cond evt="onStopAudio" delay="0">
                      <p:tgtEl>
                        <p:sldTgt/>
                      </p:tgtEl>
                    </p:cond>
                  </p:endCondLst>
                </p:cTn>
                <p:tgtEl>
                  <p:spTgt spid="7"/>
                </p:tgtEl>
              </p:cMediaNode>
            </p:audio>
            <p:audio>
              <p:cMediaNode vol="80000">
                <p:cTn id="7" fill="hold" display="0">
                  <p:stCondLst>
                    <p:cond delay="indefinite"/>
                  </p:stCondLst>
                  <p:endCondLst>
                    <p:cond evt="onStopAudio" delay="0">
                      <p:tgtEl>
                        <p:sldTgt/>
                      </p:tgtEl>
                    </p:cond>
                  </p:endCondLst>
                </p:cTn>
                <p:tgtEl>
                  <p:spTgt spid="8"/>
                </p:tgtEl>
              </p:cMediaNode>
            </p:audio>
            <p:audio>
              <p:cMediaNode vol="80000">
                <p:cTn id="8" fill="hold" display="0">
                  <p:stCondLst>
                    <p:cond delay="indefinite"/>
                  </p:stCondLst>
                  <p:endCondLst>
                    <p:cond evt="onStopAudio" delay="0">
                      <p:tgtEl>
                        <p:sldTgt/>
                      </p:tgtEl>
                    </p:cond>
                  </p:endCondLst>
                </p:cTn>
                <p:tgtEl>
                  <p:spTgt spid="20"/>
                </p:tgtEl>
              </p:cMediaNode>
            </p:audio>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824" fill="hold"/>
                                        <p:tgtEl>
                                          <p:spTgt spid="20"/>
                                        </p:tgtEl>
                                      </p:cBhvr>
                                    </p:cmd>
                                  </p:childTnLst>
                                </p:cTn>
                              </p:par>
                            </p:childTnLst>
                          </p:cTn>
                        </p:par>
                      </p:childTnLst>
                    </p:cTn>
                  </p:par>
                </p:childTnLst>
              </p:cTn>
              <p:nextCondLst>
                <p:cond evt="onClick" delay="0">
                  <p:tgtEl>
                    <p:spTgt spid="14"/>
                  </p:tgtEl>
                </p:cond>
              </p:nextCondLst>
            </p:seq>
            <p:audio>
              <p:cMediaNode vol="80000">
                <p:cTn id="14" fill="hold" display="0">
                  <p:stCondLst>
                    <p:cond delay="indefinite"/>
                  </p:stCondLst>
                  <p:endCondLst>
                    <p:cond evt="onStopAudio" delay="0">
                      <p:tgtEl>
                        <p:sldTgt/>
                      </p:tgtEl>
                    </p:cond>
                  </p:endCondLst>
                </p:cTn>
                <p:tgtEl>
                  <p:spTgt spid="21"/>
                </p:tgtEl>
              </p:cMediaNode>
            </p:audio>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512" fill="hold"/>
                                        <p:tgtEl>
                                          <p:spTgt spid="21"/>
                                        </p:tgtEl>
                                      </p:cBhvr>
                                    </p:cmd>
                                  </p:childTnLst>
                                </p:cTn>
                              </p:par>
                            </p:childTnLst>
                          </p:cTn>
                        </p:par>
                      </p:childTnLst>
                    </p:cTn>
                  </p:par>
                </p:childTnLst>
              </p:cTn>
              <p:nextCondLst>
                <p:cond evt="onClick" delay="0">
                  <p:tgtEl>
                    <p:spTgt spid="13"/>
                  </p:tgtEl>
                </p:cond>
              </p:nextCondLst>
            </p:seq>
            <p:audio>
              <p:cMediaNode vol="80000">
                <p:cTn id="20" fill="hold" display="0">
                  <p:stCondLst>
                    <p:cond delay="indefinite"/>
                  </p:stCondLst>
                  <p:endCondLst>
                    <p:cond evt="onStopAudio" delay="0">
                      <p:tgtEl>
                        <p:sldTgt/>
                      </p:tgtEl>
                    </p:cond>
                  </p:endCondLst>
                </p:cTn>
                <p:tgtEl>
                  <p:spTgt spid="22"/>
                </p:tgtEl>
              </p:cMediaNode>
            </p:audio>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5088" fill="hold"/>
                                        <p:tgtEl>
                                          <p:spTgt spid="22"/>
                                        </p:tgtEl>
                                      </p:cBhvr>
                                    </p:cmd>
                                  </p:childTnLst>
                                </p:cTn>
                              </p:par>
                            </p:childTnLst>
                          </p:cTn>
                        </p:par>
                      </p:childTnLst>
                    </p:cTn>
                  </p:par>
                </p:childTnLst>
              </p:cTn>
              <p:nextCondLst>
                <p:cond evt="onClick" delay="0">
                  <p:tgtEl>
                    <p:spTgt spid="12"/>
                  </p:tgtEl>
                </p:cond>
              </p:nextCondLst>
            </p:seq>
            <p:audio>
              <p:cMediaNode vol="80000">
                <p:cTn id="26" fill="hold" display="0">
                  <p:stCondLst>
                    <p:cond delay="indefinite"/>
                  </p:stCondLst>
                  <p:endCondLst>
                    <p:cond evt="onStopAudio" delay="0">
                      <p:tgtEl>
                        <p:sldTgt/>
                      </p:tgtEl>
                    </p:cond>
                  </p:endCondLst>
                </p:cTn>
                <p:tgtEl>
                  <p:spTgt spid="23"/>
                </p:tgtEl>
              </p:cMediaNode>
            </p:audio>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656" fill="hold"/>
                                        <p:tgtEl>
                                          <p:spTgt spid="23"/>
                                        </p:tgtEl>
                                      </p:cBhvr>
                                    </p:cmd>
                                  </p:childTnLst>
                                </p:cTn>
                              </p:par>
                            </p:childTnLst>
                          </p:cTn>
                        </p:par>
                      </p:childTnLst>
                    </p:cTn>
                  </p:par>
                </p:childTnLst>
              </p:cTn>
              <p:nextCondLst>
                <p:cond evt="onClick" delay="0">
                  <p:tgtEl>
                    <p:spTgt spid="11"/>
                  </p:tgtEl>
                </p:cond>
              </p:nextCondLst>
            </p:seq>
            <p:audio>
              <p:cMediaNode vol="80000">
                <p:cTn id="32" fill="hold" display="0">
                  <p:stCondLst>
                    <p:cond delay="indefinite"/>
                  </p:stCondLst>
                  <p:endCondLst>
                    <p:cond evt="onStopAudio" delay="0">
                      <p:tgtEl>
                        <p:sldTgt/>
                      </p:tgtEl>
                    </p:cond>
                  </p:endCondLst>
                </p:cTn>
                <p:tgtEl>
                  <p:spTgt spid="24"/>
                </p:tgtEl>
              </p:cMediaNode>
            </p:audio>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016" fill="hold"/>
                                        <p:tgtEl>
                                          <p:spTgt spid="24"/>
                                        </p:tgtEl>
                                      </p:cBhvr>
                                    </p:cmd>
                                  </p:childTnLst>
                                </p:cTn>
                              </p:par>
                            </p:childTnLst>
                          </p:cTn>
                        </p:par>
                      </p:childTnLst>
                    </p:cTn>
                  </p:par>
                </p:childTnLst>
              </p:cTn>
              <p:nextCondLst>
                <p:cond evt="onClick" delay="0">
                  <p:tgtEl>
                    <p:spTgt spid="10"/>
                  </p:tgtEl>
                </p:cond>
              </p:nextCondLst>
            </p:seq>
            <p:audio>
              <p:cMediaNode vol="80000">
                <p:cTn id="38" fill="hold" display="0">
                  <p:stCondLst>
                    <p:cond delay="indefinite"/>
                  </p:stCondLst>
                  <p:endCondLst>
                    <p:cond evt="onStopAudio" delay="0">
                      <p:tgtEl>
                        <p:sldTgt/>
                      </p:tgtEl>
                    </p:cond>
                  </p:endCondLst>
                </p:cTn>
                <p:tgtEl>
                  <p:spTgt spid="25"/>
                </p:tgtEl>
              </p:cMediaNode>
            </p:audi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5040" fill="hold"/>
                                        <p:tgtEl>
                                          <p:spTgt spid="25"/>
                                        </p:tgtEl>
                                      </p:cBhvr>
                                    </p:cmd>
                                  </p:childTnLst>
                                </p:cTn>
                              </p:par>
                            </p:childTnLst>
                          </p:cTn>
                        </p:par>
                      </p:childTnLst>
                    </p:cTn>
                  </p:par>
                </p:childTnLst>
              </p:cTn>
              <p:nextCondLst>
                <p:cond evt="onClick" delay="0">
                  <p:tgtEl>
                    <p:spTgt spid="9"/>
                  </p:tgtEl>
                </p:cond>
              </p:nextCondLst>
            </p:seq>
            <p:audio>
              <p:cMediaNode vol="80000">
                <p:cTn id="44" fill="hold" display="0">
                  <p:stCondLst>
                    <p:cond delay="indefinite"/>
                  </p:stCondLst>
                  <p:endCondLst>
                    <p:cond evt="onStopAudio" delay="0">
                      <p:tgtEl>
                        <p:sldTgt/>
                      </p:tgtEl>
                    </p:cond>
                  </p:endCondLst>
                </p:cTn>
                <p:tgtEl>
                  <p:spTgt spid="26"/>
                </p:tgtEl>
              </p:cMediaNode>
            </p:audio>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5328" fill="hold"/>
                                        <p:tgtEl>
                                          <p:spTgt spid="26"/>
                                        </p:tgtEl>
                                      </p:cBhvr>
                                    </p:cmd>
                                  </p:childTnLst>
                                </p:cTn>
                              </p:par>
                            </p:childTnLst>
                          </p:cTn>
                        </p:par>
                      </p:childTnLst>
                    </p:cTn>
                  </p:par>
                </p:childTnLst>
              </p:cTn>
              <p:nextCondLst>
                <p:cond evt="onClick" delay="0">
                  <p:tgtEl>
                    <p:spTgt spid="16"/>
                  </p:tgtEl>
                </p:cond>
              </p:nextCondLst>
            </p:seq>
            <p:audio>
              <p:cMediaNode vol="80000">
                <p:cTn id="50" fill="hold" display="0">
                  <p:stCondLst>
                    <p:cond delay="indefinite"/>
                  </p:stCondLst>
                  <p:endCondLst>
                    <p:cond evt="onStopAudio" delay="0">
                      <p:tgtEl>
                        <p:sldTgt/>
                      </p:tgtEl>
                    </p:cond>
                  </p:endCondLst>
                </p:cTn>
                <p:tgtEl>
                  <p:spTgt spid="34"/>
                </p:tgtEl>
              </p:cMediaNode>
            </p:audio>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032" fill="hold"/>
                                        <p:tgtEl>
                                          <p:spTgt spid="34"/>
                                        </p:tgtEl>
                                      </p:cBhvr>
                                    </p:cmd>
                                  </p:childTnLst>
                                </p:cTn>
                              </p:par>
                            </p:childTnLst>
                          </p:cTn>
                        </p:par>
                      </p:childTnLst>
                    </p:cTn>
                  </p:par>
                </p:childTnLst>
              </p:cTn>
              <p:nextCondLst>
                <p:cond evt="onClick" delay="0">
                  <p:tgtEl>
                    <p:spTgt spid="1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12070080" cy="1200329"/>
          </a:xfrm>
          <a:prstGeom prst="rect">
            <a:avLst/>
          </a:prstGeom>
          <a:noFill/>
        </p:spPr>
        <p:txBody>
          <a:bodyPr wrap="square">
            <a:spAutoFit/>
          </a:bodyPr>
          <a:lstStyle/>
          <a:p>
            <a:pPr algn="ctr"/>
            <a:r>
              <a:rPr lang="en-US" sz="3600" b="0" i="0" dirty="0">
                <a:solidFill>
                  <a:srgbClr val="242021"/>
                </a:solidFill>
                <a:effectLst/>
                <a:highlight>
                  <a:srgbClr val="00FF00"/>
                </a:highlight>
              </a:rPr>
              <a:t>Task b</a:t>
            </a:r>
            <a:r>
              <a:rPr lang="en-US" sz="3600" b="0" i="0" dirty="0">
                <a:solidFill>
                  <a:srgbClr val="242021"/>
                </a:solidFill>
                <a:effectLst/>
              </a:rPr>
              <a:t>. </a:t>
            </a:r>
            <a:r>
              <a:rPr lang="en-US" sz="3600" b="0" i="0" dirty="0">
                <a:solidFill>
                  <a:schemeClr val="accent5">
                    <a:lumMod val="50000"/>
                  </a:schemeClr>
                </a:solidFill>
                <a:effectLst/>
              </a:rPr>
              <a:t>In pairs: Use the new words to talk about the ways you read, watch, or listen to English.</a:t>
            </a:r>
            <a:r>
              <a:rPr lang="en-US" sz="3600" dirty="0">
                <a:solidFill>
                  <a:schemeClr val="accent5">
                    <a:lumMod val="50000"/>
                  </a:schemeClr>
                </a:solidFill>
              </a:rPr>
              <a:t> </a:t>
            </a:r>
          </a:p>
        </p:txBody>
      </p:sp>
      <p:pic>
        <p:nvPicPr>
          <p:cNvPr id="7" name="Picture 6">
            <a:extLst>
              <a:ext uri="{FF2B5EF4-FFF2-40B4-BE49-F238E27FC236}">
                <a16:creationId xmlns:a16="http://schemas.microsoft.com/office/drawing/2014/main" id="{BC8CC5F6-C6AC-1BBF-F7C0-36FAE73E6D0E}"/>
              </a:ext>
            </a:extLst>
          </p:cNvPr>
          <p:cNvPicPr>
            <a:picLocks noChangeAspect="1"/>
          </p:cNvPicPr>
          <p:nvPr/>
        </p:nvPicPr>
        <p:blipFill>
          <a:blip r:embed="rId2"/>
          <a:stretch>
            <a:fillRect/>
          </a:stretch>
        </p:blipFill>
        <p:spPr>
          <a:xfrm>
            <a:off x="34009" y="1862530"/>
            <a:ext cx="5529872" cy="1823946"/>
          </a:xfrm>
          <a:prstGeom prst="rect">
            <a:avLst/>
          </a:prstGeom>
        </p:spPr>
      </p:pic>
      <p:pic>
        <p:nvPicPr>
          <p:cNvPr id="9" name="Picture 8">
            <a:extLst>
              <a:ext uri="{FF2B5EF4-FFF2-40B4-BE49-F238E27FC236}">
                <a16:creationId xmlns:a16="http://schemas.microsoft.com/office/drawing/2014/main" id="{E73562D2-D9B0-6593-A4E1-F7B768CB5F7B}"/>
              </a:ext>
            </a:extLst>
          </p:cNvPr>
          <p:cNvPicPr>
            <a:picLocks noChangeAspect="1"/>
          </p:cNvPicPr>
          <p:nvPr/>
        </p:nvPicPr>
        <p:blipFill>
          <a:blip r:embed="rId3"/>
          <a:stretch>
            <a:fillRect/>
          </a:stretch>
        </p:blipFill>
        <p:spPr>
          <a:xfrm>
            <a:off x="4562664" y="3443093"/>
            <a:ext cx="6074537" cy="2040590"/>
          </a:xfrm>
          <a:prstGeom prst="rect">
            <a:avLst/>
          </a:prstGeom>
        </p:spPr>
      </p:pic>
      <p:pic>
        <p:nvPicPr>
          <p:cNvPr id="2" name="Picture 1" descr="Young school girl explaining">
            <a:extLst>
              <a:ext uri="{FF2B5EF4-FFF2-40B4-BE49-F238E27FC236}">
                <a16:creationId xmlns:a16="http://schemas.microsoft.com/office/drawing/2014/main" id="{8A82E359-4B94-22FD-CA70-4B60559E6F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000"/>
          <a:stretch/>
        </p:blipFill>
        <p:spPr>
          <a:xfrm>
            <a:off x="10453036" y="3503515"/>
            <a:ext cx="1720426" cy="2819936"/>
          </a:xfrm>
          <a:prstGeom prst="rect">
            <a:avLst/>
          </a:prstGeom>
        </p:spPr>
      </p:pic>
      <p:pic>
        <p:nvPicPr>
          <p:cNvPr id="4" name="Picture 3" descr="Young boy explaining">
            <a:extLst>
              <a:ext uri="{FF2B5EF4-FFF2-40B4-BE49-F238E27FC236}">
                <a16:creationId xmlns:a16="http://schemas.microsoft.com/office/drawing/2014/main" id="{F6415ECC-2821-BCB4-C6E8-2BCE1F2343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262" b="48436"/>
          <a:stretch/>
        </p:blipFill>
        <p:spPr>
          <a:xfrm>
            <a:off x="419018" y="2948244"/>
            <a:ext cx="2607385" cy="3398205"/>
          </a:xfrm>
          <a:prstGeom prst="rect">
            <a:avLst/>
          </a:prstGeom>
        </p:spPr>
      </p:pic>
    </p:spTree>
    <p:extLst>
      <p:ext uri="{BB962C8B-B14F-4D97-AF65-F5344CB8AC3E}">
        <p14:creationId xmlns:p14="http://schemas.microsoft.com/office/powerpoint/2010/main" val="3734225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CEE90E-50F8-3C33-DC36-ACA4DEE33929}"/>
              </a:ext>
            </a:extLst>
          </p:cNvPr>
          <p:cNvSpPr txBox="1"/>
          <p:nvPr/>
        </p:nvSpPr>
        <p:spPr>
          <a:xfrm>
            <a:off x="9079424" y="833116"/>
            <a:ext cx="3192092" cy="584775"/>
          </a:xfrm>
          <a:prstGeom prst="rect">
            <a:avLst/>
          </a:prstGeom>
          <a:noFill/>
        </p:spPr>
        <p:txBody>
          <a:bodyPr wrap="none" rtlCol="0">
            <a:spAutoFit/>
          </a:bodyPr>
          <a:lstStyle/>
          <a:p>
            <a:r>
              <a:rPr lang="en-US" sz="3200">
                <a:solidFill>
                  <a:schemeClr val="accent2">
                    <a:lumMod val="75000"/>
                  </a:schemeClr>
                </a:solidFill>
              </a:rPr>
              <a:t>Suggested answer</a:t>
            </a:r>
          </a:p>
        </p:txBody>
      </p:sp>
      <p:sp>
        <p:nvSpPr>
          <p:cNvPr id="2" name="TextBox 1">
            <a:extLst>
              <a:ext uri="{FF2B5EF4-FFF2-40B4-BE49-F238E27FC236}">
                <a16:creationId xmlns:a16="http://schemas.microsoft.com/office/drawing/2014/main" id="{5D5E9A3A-BD47-DD96-623A-417A4CD49C10}"/>
              </a:ext>
            </a:extLst>
          </p:cNvPr>
          <p:cNvSpPr txBox="1"/>
          <p:nvPr/>
        </p:nvSpPr>
        <p:spPr>
          <a:xfrm>
            <a:off x="0" y="5378553"/>
            <a:ext cx="12182322" cy="646331"/>
          </a:xfrm>
          <a:prstGeom prst="rect">
            <a:avLst/>
          </a:prstGeom>
          <a:solidFill>
            <a:schemeClr val="accent6">
              <a:lumMod val="20000"/>
              <a:lumOff val="80000"/>
            </a:schemeClr>
          </a:solidFill>
        </p:spPr>
        <p:txBody>
          <a:bodyPr wrap="square">
            <a:spAutoFit/>
          </a:bodyPr>
          <a:lstStyle/>
          <a:p>
            <a:pPr algn="ctr">
              <a:buFont typeface="+mj-lt"/>
              <a:buAutoNum type="arabicPeriod"/>
            </a:pPr>
            <a:r>
              <a:rPr lang="en-US" sz="3600" b="0" i="0">
                <a:solidFill>
                  <a:srgbClr val="0D0D0D"/>
                </a:solidFill>
                <a:effectLst/>
                <a:latin typeface="Söhne"/>
              </a:rPr>
              <a:t>I </a:t>
            </a:r>
            <a:r>
              <a:rPr lang="en-US" sz="3600" b="0" i="0">
                <a:solidFill>
                  <a:srgbClr val="0D0D0D"/>
                </a:solidFill>
                <a:effectLst/>
                <a:highlight>
                  <a:srgbClr val="F3C1FF"/>
                </a:highlight>
                <a:latin typeface="Söhne"/>
              </a:rPr>
              <a:t>turn on </a:t>
            </a:r>
            <a:r>
              <a:rPr lang="en-US" sz="3600" b="0" i="0">
                <a:solidFill>
                  <a:srgbClr val="0D0D0D"/>
                </a:solidFill>
                <a:effectLst/>
                <a:latin typeface="Söhne"/>
              </a:rPr>
              <a:t>my computer to watch English videos.</a:t>
            </a:r>
          </a:p>
        </p:txBody>
      </p:sp>
      <p:pic>
        <p:nvPicPr>
          <p:cNvPr id="7" name="Picture 6">
            <a:extLst>
              <a:ext uri="{FF2B5EF4-FFF2-40B4-BE49-F238E27FC236}">
                <a16:creationId xmlns:a16="http://schemas.microsoft.com/office/drawing/2014/main" id="{B8C04A49-516E-FA28-C2B6-BD2EC5B9C455}"/>
              </a:ext>
            </a:extLst>
          </p:cNvPr>
          <p:cNvPicPr>
            <a:picLocks noChangeAspect="1"/>
          </p:cNvPicPr>
          <p:nvPr/>
        </p:nvPicPr>
        <p:blipFill>
          <a:blip r:embed="rId2"/>
          <a:stretch>
            <a:fillRect/>
          </a:stretch>
        </p:blipFill>
        <p:spPr>
          <a:xfrm>
            <a:off x="2849298" y="515708"/>
            <a:ext cx="4514029" cy="4440179"/>
          </a:xfrm>
          <a:prstGeom prst="rect">
            <a:avLst/>
          </a:prstGeom>
        </p:spPr>
      </p:pic>
    </p:spTree>
    <p:extLst>
      <p:ext uri="{BB962C8B-B14F-4D97-AF65-F5344CB8AC3E}">
        <p14:creationId xmlns:p14="http://schemas.microsoft.com/office/powerpoint/2010/main" val="14260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31E0-7955-5CE9-AA68-030C6EEF564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E520C6-A653-97A4-E3A6-9872061FB504}"/>
              </a:ext>
            </a:extLst>
          </p:cNvPr>
          <p:cNvSpPr txBox="1"/>
          <p:nvPr/>
        </p:nvSpPr>
        <p:spPr>
          <a:xfrm>
            <a:off x="9079424" y="833116"/>
            <a:ext cx="3192092" cy="584775"/>
          </a:xfrm>
          <a:prstGeom prst="rect">
            <a:avLst/>
          </a:prstGeom>
          <a:noFill/>
        </p:spPr>
        <p:txBody>
          <a:bodyPr wrap="none" rtlCol="0">
            <a:spAutoFit/>
          </a:bodyPr>
          <a:lstStyle/>
          <a:p>
            <a:r>
              <a:rPr lang="en-US" sz="3200">
                <a:solidFill>
                  <a:schemeClr val="accent2">
                    <a:lumMod val="75000"/>
                  </a:schemeClr>
                </a:solidFill>
              </a:rPr>
              <a:t>Suggested answer</a:t>
            </a:r>
          </a:p>
        </p:txBody>
      </p:sp>
      <p:sp>
        <p:nvSpPr>
          <p:cNvPr id="2" name="TextBox 1">
            <a:extLst>
              <a:ext uri="{FF2B5EF4-FFF2-40B4-BE49-F238E27FC236}">
                <a16:creationId xmlns:a16="http://schemas.microsoft.com/office/drawing/2014/main" id="{77FEE4A1-C611-5F7E-0F82-FCFA48EB49B7}"/>
              </a:ext>
            </a:extLst>
          </p:cNvPr>
          <p:cNvSpPr txBox="1"/>
          <p:nvPr/>
        </p:nvSpPr>
        <p:spPr>
          <a:xfrm>
            <a:off x="0" y="5161213"/>
            <a:ext cx="12182322" cy="1200329"/>
          </a:xfrm>
          <a:prstGeom prst="rect">
            <a:avLst/>
          </a:prstGeom>
          <a:solidFill>
            <a:schemeClr val="accent6">
              <a:lumMod val="20000"/>
              <a:lumOff val="80000"/>
            </a:schemeClr>
          </a:solidFill>
        </p:spPr>
        <p:txBody>
          <a:bodyPr wrap="square">
            <a:spAutoFit/>
          </a:bodyPr>
          <a:lstStyle/>
          <a:p>
            <a:pPr algn="ctr"/>
            <a:r>
              <a:rPr lang="en-US" sz="3600">
                <a:solidFill>
                  <a:srgbClr val="0D0D0D"/>
                </a:solidFill>
                <a:latin typeface="Söhne"/>
              </a:rPr>
              <a:t>2.</a:t>
            </a:r>
            <a:r>
              <a:rPr lang="en-US" sz="3600" b="0" i="0">
                <a:solidFill>
                  <a:srgbClr val="0D0D0D"/>
                </a:solidFill>
                <a:effectLst/>
              </a:rPr>
              <a:t> My favorite </a:t>
            </a:r>
            <a:r>
              <a:rPr lang="en-US" sz="3600" b="0" i="0">
                <a:solidFill>
                  <a:srgbClr val="0D0D0D"/>
                </a:solidFill>
                <a:effectLst/>
                <a:highlight>
                  <a:srgbClr val="F3C1FF"/>
                </a:highlight>
              </a:rPr>
              <a:t>method</a:t>
            </a:r>
            <a:r>
              <a:rPr lang="en-US" sz="3600" b="0" i="0">
                <a:solidFill>
                  <a:srgbClr val="0D0D0D"/>
                </a:solidFill>
                <a:effectLst/>
              </a:rPr>
              <a:t> of learning English is through reading books.</a:t>
            </a:r>
            <a:endParaRPr lang="en-US" sz="3600" b="0" i="0">
              <a:solidFill>
                <a:srgbClr val="0D0D0D"/>
              </a:solidFill>
              <a:effectLst/>
              <a:latin typeface="Söhne"/>
            </a:endParaRPr>
          </a:p>
        </p:txBody>
      </p:sp>
      <p:pic>
        <p:nvPicPr>
          <p:cNvPr id="4" name="Picture 3">
            <a:extLst>
              <a:ext uri="{FF2B5EF4-FFF2-40B4-BE49-F238E27FC236}">
                <a16:creationId xmlns:a16="http://schemas.microsoft.com/office/drawing/2014/main" id="{6C885814-1371-FB89-1F69-3E0459B30F7B}"/>
              </a:ext>
            </a:extLst>
          </p:cNvPr>
          <p:cNvPicPr>
            <a:picLocks noChangeAspect="1"/>
          </p:cNvPicPr>
          <p:nvPr/>
        </p:nvPicPr>
        <p:blipFill>
          <a:blip r:embed="rId2"/>
          <a:stretch>
            <a:fillRect/>
          </a:stretch>
        </p:blipFill>
        <p:spPr>
          <a:xfrm>
            <a:off x="2761991" y="558912"/>
            <a:ext cx="5576542" cy="4244094"/>
          </a:xfrm>
          <a:prstGeom prst="rect">
            <a:avLst/>
          </a:prstGeom>
        </p:spPr>
      </p:pic>
    </p:spTree>
    <p:extLst>
      <p:ext uri="{BB962C8B-B14F-4D97-AF65-F5344CB8AC3E}">
        <p14:creationId xmlns:p14="http://schemas.microsoft.com/office/powerpoint/2010/main" val="391383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E4BFB-00AF-F37B-0B95-58723437409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4613EC9-B95A-CE68-65CF-05153A44B387}"/>
              </a:ext>
            </a:extLst>
          </p:cNvPr>
          <p:cNvSpPr txBox="1"/>
          <p:nvPr/>
        </p:nvSpPr>
        <p:spPr>
          <a:xfrm>
            <a:off x="9079424" y="833116"/>
            <a:ext cx="3192092" cy="584775"/>
          </a:xfrm>
          <a:prstGeom prst="rect">
            <a:avLst/>
          </a:prstGeom>
          <a:noFill/>
        </p:spPr>
        <p:txBody>
          <a:bodyPr wrap="none" rtlCol="0">
            <a:spAutoFit/>
          </a:bodyPr>
          <a:lstStyle/>
          <a:p>
            <a:r>
              <a:rPr lang="en-US" sz="3200">
                <a:solidFill>
                  <a:schemeClr val="accent2">
                    <a:lumMod val="75000"/>
                  </a:schemeClr>
                </a:solidFill>
              </a:rPr>
              <a:t>Suggested answer</a:t>
            </a:r>
          </a:p>
        </p:txBody>
      </p:sp>
      <p:sp>
        <p:nvSpPr>
          <p:cNvPr id="2" name="TextBox 1">
            <a:extLst>
              <a:ext uri="{FF2B5EF4-FFF2-40B4-BE49-F238E27FC236}">
                <a16:creationId xmlns:a16="http://schemas.microsoft.com/office/drawing/2014/main" id="{19D7CB85-C10D-7F6F-EFC7-A77E55856BBE}"/>
              </a:ext>
            </a:extLst>
          </p:cNvPr>
          <p:cNvSpPr txBox="1"/>
          <p:nvPr/>
        </p:nvSpPr>
        <p:spPr>
          <a:xfrm>
            <a:off x="0" y="5161213"/>
            <a:ext cx="12182322" cy="646331"/>
          </a:xfrm>
          <a:prstGeom prst="rect">
            <a:avLst/>
          </a:prstGeom>
          <a:solidFill>
            <a:schemeClr val="accent6">
              <a:lumMod val="20000"/>
              <a:lumOff val="80000"/>
            </a:schemeClr>
          </a:solidFill>
        </p:spPr>
        <p:txBody>
          <a:bodyPr wrap="square">
            <a:spAutoFit/>
          </a:bodyPr>
          <a:lstStyle/>
          <a:p>
            <a:pPr algn="l"/>
            <a:r>
              <a:rPr lang="en-US" sz="3600" b="0" i="0">
                <a:solidFill>
                  <a:srgbClr val="0D0D0D"/>
                </a:solidFill>
                <a:effectLst/>
              </a:rPr>
              <a:t>3. When I don't understand a word, I </a:t>
            </a:r>
            <a:r>
              <a:rPr lang="en-US" sz="3600" b="0" i="0">
                <a:solidFill>
                  <a:srgbClr val="0D0D0D"/>
                </a:solidFill>
                <a:effectLst/>
                <a:highlight>
                  <a:srgbClr val="F3C1FF"/>
                </a:highlight>
              </a:rPr>
              <a:t>look it up </a:t>
            </a:r>
            <a:r>
              <a:rPr lang="en-US" sz="3600" b="0" i="0">
                <a:solidFill>
                  <a:srgbClr val="0D0D0D"/>
                </a:solidFill>
                <a:effectLst/>
              </a:rPr>
              <a:t>in the dictionary.</a:t>
            </a:r>
          </a:p>
        </p:txBody>
      </p:sp>
      <p:pic>
        <p:nvPicPr>
          <p:cNvPr id="4" name="Picture 3">
            <a:extLst>
              <a:ext uri="{FF2B5EF4-FFF2-40B4-BE49-F238E27FC236}">
                <a16:creationId xmlns:a16="http://schemas.microsoft.com/office/drawing/2014/main" id="{A8E66088-5423-4102-AC66-0C9F1D1D569B}"/>
              </a:ext>
            </a:extLst>
          </p:cNvPr>
          <p:cNvPicPr>
            <a:picLocks noChangeAspect="1"/>
          </p:cNvPicPr>
          <p:nvPr/>
        </p:nvPicPr>
        <p:blipFill>
          <a:blip r:embed="rId2"/>
          <a:stretch>
            <a:fillRect/>
          </a:stretch>
        </p:blipFill>
        <p:spPr>
          <a:xfrm>
            <a:off x="1825919" y="1166691"/>
            <a:ext cx="6536101" cy="3602012"/>
          </a:xfrm>
          <a:prstGeom prst="rect">
            <a:avLst/>
          </a:prstGeom>
        </p:spPr>
      </p:pic>
    </p:spTree>
    <p:extLst>
      <p:ext uri="{BB962C8B-B14F-4D97-AF65-F5344CB8AC3E}">
        <p14:creationId xmlns:p14="http://schemas.microsoft.com/office/powerpoint/2010/main" val="12005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A5728-0E87-19DC-4079-847F265AFCE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B8B3976-FF95-CD1E-CF65-CFC8C91E7082}"/>
              </a:ext>
            </a:extLst>
          </p:cNvPr>
          <p:cNvSpPr txBox="1"/>
          <p:nvPr/>
        </p:nvSpPr>
        <p:spPr>
          <a:xfrm>
            <a:off x="9079424" y="833116"/>
            <a:ext cx="3192092" cy="584775"/>
          </a:xfrm>
          <a:prstGeom prst="rect">
            <a:avLst/>
          </a:prstGeom>
          <a:noFill/>
        </p:spPr>
        <p:txBody>
          <a:bodyPr wrap="none" rtlCol="0">
            <a:spAutoFit/>
          </a:bodyPr>
          <a:lstStyle/>
          <a:p>
            <a:r>
              <a:rPr lang="en-US" sz="3200">
                <a:solidFill>
                  <a:schemeClr val="accent2">
                    <a:lumMod val="75000"/>
                  </a:schemeClr>
                </a:solidFill>
              </a:rPr>
              <a:t>Suggested answer</a:t>
            </a:r>
          </a:p>
        </p:txBody>
      </p:sp>
      <p:sp>
        <p:nvSpPr>
          <p:cNvPr id="2" name="TextBox 1">
            <a:extLst>
              <a:ext uri="{FF2B5EF4-FFF2-40B4-BE49-F238E27FC236}">
                <a16:creationId xmlns:a16="http://schemas.microsoft.com/office/drawing/2014/main" id="{1C45A1BD-3B0B-D89F-2C44-C1A04F1DE0DB}"/>
              </a:ext>
            </a:extLst>
          </p:cNvPr>
          <p:cNvSpPr txBox="1"/>
          <p:nvPr/>
        </p:nvSpPr>
        <p:spPr>
          <a:xfrm>
            <a:off x="0" y="5161213"/>
            <a:ext cx="12182322" cy="1200329"/>
          </a:xfrm>
          <a:prstGeom prst="rect">
            <a:avLst/>
          </a:prstGeom>
          <a:solidFill>
            <a:schemeClr val="accent6">
              <a:lumMod val="20000"/>
              <a:lumOff val="80000"/>
            </a:schemeClr>
          </a:solidFill>
        </p:spPr>
        <p:txBody>
          <a:bodyPr wrap="square">
            <a:spAutoFit/>
          </a:bodyPr>
          <a:lstStyle/>
          <a:p>
            <a:pPr algn="ctr"/>
            <a:r>
              <a:rPr lang="en-US" sz="3600" b="0" i="0">
                <a:solidFill>
                  <a:srgbClr val="0D0D0D"/>
                </a:solidFill>
                <a:effectLst/>
              </a:rPr>
              <a:t>4. While browsing the internet, I </a:t>
            </a:r>
            <a:r>
              <a:rPr lang="en-US" sz="3600" b="0" i="0">
                <a:solidFill>
                  <a:srgbClr val="0D0D0D"/>
                </a:solidFill>
                <a:effectLst/>
                <a:highlight>
                  <a:srgbClr val="F3C1FF"/>
                </a:highlight>
              </a:rPr>
              <a:t>come across </a:t>
            </a:r>
            <a:r>
              <a:rPr lang="en-US" sz="3600" b="0" i="0">
                <a:solidFill>
                  <a:srgbClr val="0D0D0D"/>
                </a:solidFill>
                <a:effectLst/>
              </a:rPr>
              <a:t>interesting English articles.</a:t>
            </a:r>
          </a:p>
        </p:txBody>
      </p:sp>
      <p:pic>
        <p:nvPicPr>
          <p:cNvPr id="4" name="Picture 3">
            <a:extLst>
              <a:ext uri="{FF2B5EF4-FFF2-40B4-BE49-F238E27FC236}">
                <a16:creationId xmlns:a16="http://schemas.microsoft.com/office/drawing/2014/main" id="{532BA490-0978-2527-15A6-771E9A44959F}"/>
              </a:ext>
            </a:extLst>
          </p:cNvPr>
          <p:cNvPicPr>
            <a:picLocks noChangeAspect="1"/>
          </p:cNvPicPr>
          <p:nvPr/>
        </p:nvPicPr>
        <p:blipFill>
          <a:blip r:embed="rId2"/>
          <a:stretch>
            <a:fillRect/>
          </a:stretch>
        </p:blipFill>
        <p:spPr>
          <a:xfrm>
            <a:off x="2943374" y="833116"/>
            <a:ext cx="3871312" cy="3841532"/>
          </a:xfrm>
          <a:prstGeom prst="rect">
            <a:avLst/>
          </a:prstGeom>
          <a:ln w="28575">
            <a:solidFill>
              <a:schemeClr val="tx1"/>
            </a:solidFill>
          </a:ln>
        </p:spPr>
      </p:pic>
    </p:spTree>
    <p:extLst>
      <p:ext uri="{BB962C8B-B14F-4D97-AF65-F5344CB8AC3E}">
        <p14:creationId xmlns:p14="http://schemas.microsoft.com/office/powerpoint/2010/main" val="126668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5CE4A-150E-816E-5CCF-697E9AD0877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9BBC94E-5E51-DC78-0D8D-31A5905A6CD1}"/>
              </a:ext>
            </a:extLst>
          </p:cNvPr>
          <p:cNvSpPr txBox="1"/>
          <p:nvPr/>
        </p:nvSpPr>
        <p:spPr>
          <a:xfrm>
            <a:off x="9079424" y="833116"/>
            <a:ext cx="3192092" cy="584775"/>
          </a:xfrm>
          <a:prstGeom prst="rect">
            <a:avLst/>
          </a:prstGeom>
          <a:noFill/>
        </p:spPr>
        <p:txBody>
          <a:bodyPr wrap="none" rtlCol="0">
            <a:spAutoFit/>
          </a:bodyPr>
          <a:lstStyle/>
          <a:p>
            <a:r>
              <a:rPr lang="en-US" sz="3200">
                <a:solidFill>
                  <a:schemeClr val="accent2">
                    <a:lumMod val="75000"/>
                  </a:schemeClr>
                </a:solidFill>
              </a:rPr>
              <a:t>Suggested answer</a:t>
            </a:r>
          </a:p>
        </p:txBody>
      </p:sp>
      <p:sp>
        <p:nvSpPr>
          <p:cNvPr id="2" name="TextBox 1">
            <a:extLst>
              <a:ext uri="{FF2B5EF4-FFF2-40B4-BE49-F238E27FC236}">
                <a16:creationId xmlns:a16="http://schemas.microsoft.com/office/drawing/2014/main" id="{98459E1E-367F-6E81-B38E-1016031EDDBC}"/>
              </a:ext>
            </a:extLst>
          </p:cNvPr>
          <p:cNvSpPr txBox="1"/>
          <p:nvPr/>
        </p:nvSpPr>
        <p:spPr>
          <a:xfrm>
            <a:off x="0" y="5161213"/>
            <a:ext cx="12182322" cy="1200329"/>
          </a:xfrm>
          <a:prstGeom prst="rect">
            <a:avLst/>
          </a:prstGeom>
          <a:solidFill>
            <a:schemeClr val="accent6">
              <a:lumMod val="20000"/>
              <a:lumOff val="80000"/>
            </a:schemeClr>
          </a:solidFill>
        </p:spPr>
        <p:txBody>
          <a:bodyPr wrap="square">
            <a:spAutoFit/>
          </a:bodyPr>
          <a:lstStyle/>
          <a:p>
            <a:pPr algn="ctr"/>
            <a:r>
              <a:rPr lang="en-US" sz="3600" b="0" i="0">
                <a:solidFill>
                  <a:srgbClr val="0D0D0D"/>
                </a:solidFill>
                <a:effectLst/>
              </a:rPr>
              <a:t>5. I </a:t>
            </a:r>
            <a:r>
              <a:rPr lang="en-US" sz="3600" b="0" i="0">
                <a:solidFill>
                  <a:srgbClr val="0D0D0D"/>
                </a:solidFill>
                <a:effectLst/>
                <a:highlight>
                  <a:srgbClr val="F3C1FF"/>
                </a:highlight>
              </a:rPr>
              <a:t>go over </a:t>
            </a:r>
            <a:r>
              <a:rPr lang="en-US" sz="3600" b="0" i="0">
                <a:solidFill>
                  <a:srgbClr val="0D0D0D"/>
                </a:solidFill>
                <a:effectLst/>
              </a:rPr>
              <a:t>my English notes before exams to review the information.</a:t>
            </a:r>
          </a:p>
        </p:txBody>
      </p:sp>
      <p:pic>
        <p:nvPicPr>
          <p:cNvPr id="5" name="Picture 4">
            <a:extLst>
              <a:ext uri="{FF2B5EF4-FFF2-40B4-BE49-F238E27FC236}">
                <a16:creationId xmlns:a16="http://schemas.microsoft.com/office/drawing/2014/main" id="{BC0631B2-C5E3-1D57-1986-4BE4A27C8F43}"/>
              </a:ext>
            </a:extLst>
          </p:cNvPr>
          <p:cNvPicPr>
            <a:picLocks noChangeAspect="1"/>
          </p:cNvPicPr>
          <p:nvPr/>
        </p:nvPicPr>
        <p:blipFill>
          <a:blip r:embed="rId2"/>
          <a:stretch>
            <a:fillRect/>
          </a:stretch>
        </p:blipFill>
        <p:spPr>
          <a:xfrm>
            <a:off x="2296539" y="496457"/>
            <a:ext cx="5740556" cy="4502247"/>
          </a:xfrm>
          <a:prstGeom prst="rect">
            <a:avLst/>
          </a:prstGeom>
        </p:spPr>
      </p:pic>
    </p:spTree>
    <p:extLst>
      <p:ext uri="{BB962C8B-B14F-4D97-AF65-F5344CB8AC3E}">
        <p14:creationId xmlns:p14="http://schemas.microsoft.com/office/powerpoint/2010/main" val="405258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56657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796130" y="2577385"/>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799239" y="448395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11682" y="5550753"/>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54155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5D702-0478-AE2F-1F37-04F3EE2AB12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87674FB-A9F6-8EB8-3BC4-E5F74E1E7A8C}"/>
              </a:ext>
            </a:extLst>
          </p:cNvPr>
          <p:cNvSpPr txBox="1"/>
          <p:nvPr/>
        </p:nvSpPr>
        <p:spPr>
          <a:xfrm>
            <a:off x="9079424" y="833116"/>
            <a:ext cx="3192092" cy="584775"/>
          </a:xfrm>
          <a:prstGeom prst="rect">
            <a:avLst/>
          </a:prstGeom>
          <a:noFill/>
        </p:spPr>
        <p:txBody>
          <a:bodyPr wrap="none" rtlCol="0">
            <a:spAutoFit/>
          </a:bodyPr>
          <a:lstStyle/>
          <a:p>
            <a:r>
              <a:rPr lang="en-US" sz="3200">
                <a:solidFill>
                  <a:schemeClr val="accent2">
                    <a:lumMod val="75000"/>
                  </a:schemeClr>
                </a:solidFill>
              </a:rPr>
              <a:t>Suggested answer</a:t>
            </a:r>
          </a:p>
        </p:txBody>
      </p:sp>
      <p:sp>
        <p:nvSpPr>
          <p:cNvPr id="2" name="TextBox 1">
            <a:extLst>
              <a:ext uri="{FF2B5EF4-FFF2-40B4-BE49-F238E27FC236}">
                <a16:creationId xmlns:a16="http://schemas.microsoft.com/office/drawing/2014/main" id="{02503D1A-9F21-C5EE-60BB-30BC6E0B4552}"/>
              </a:ext>
            </a:extLst>
          </p:cNvPr>
          <p:cNvSpPr txBox="1"/>
          <p:nvPr/>
        </p:nvSpPr>
        <p:spPr>
          <a:xfrm>
            <a:off x="0" y="4987958"/>
            <a:ext cx="12182322" cy="1200329"/>
          </a:xfrm>
          <a:prstGeom prst="rect">
            <a:avLst/>
          </a:prstGeom>
          <a:solidFill>
            <a:schemeClr val="accent6">
              <a:lumMod val="20000"/>
              <a:lumOff val="80000"/>
            </a:schemeClr>
          </a:solidFill>
        </p:spPr>
        <p:txBody>
          <a:bodyPr wrap="square">
            <a:spAutoFit/>
          </a:bodyPr>
          <a:lstStyle/>
          <a:p>
            <a:pPr algn="ctr"/>
            <a:r>
              <a:rPr lang="en-US" sz="3600" b="0" i="0">
                <a:solidFill>
                  <a:srgbClr val="0D0D0D"/>
                </a:solidFill>
                <a:effectLst/>
              </a:rPr>
              <a:t>6. During English class, I </a:t>
            </a:r>
            <a:r>
              <a:rPr lang="en-US" sz="3600" b="0" i="0">
                <a:solidFill>
                  <a:srgbClr val="0D0D0D"/>
                </a:solidFill>
                <a:effectLst/>
                <a:highlight>
                  <a:srgbClr val="F3C1FF"/>
                </a:highlight>
              </a:rPr>
              <a:t>note down </a:t>
            </a:r>
            <a:r>
              <a:rPr lang="en-US" sz="3600" b="0" i="0">
                <a:solidFill>
                  <a:srgbClr val="0D0D0D"/>
                </a:solidFill>
                <a:effectLst/>
              </a:rPr>
              <a:t>important points in my notebook.</a:t>
            </a:r>
          </a:p>
        </p:txBody>
      </p:sp>
      <p:pic>
        <p:nvPicPr>
          <p:cNvPr id="4" name="Picture 3">
            <a:extLst>
              <a:ext uri="{FF2B5EF4-FFF2-40B4-BE49-F238E27FC236}">
                <a16:creationId xmlns:a16="http://schemas.microsoft.com/office/drawing/2014/main" id="{E2FB0115-449F-AA1D-048F-A9724E743FDD}"/>
              </a:ext>
            </a:extLst>
          </p:cNvPr>
          <p:cNvPicPr>
            <a:picLocks noChangeAspect="1"/>
          </p:cNvPicPr>
          <p:nvPr/>
        </p:nvPicPr>
        <p:blipFill>
          <a:blip r:embed="rId2"/>
          <a:stretch>
            <a:fillRect/>
          </a:stretch>
        </p:blipFill>
        <p:spPr>
          <a:xfrm>
            <a:off x="2293666" y="870077"/>
            <a:ext cx="5627926" cy="3585685"/>
          </a:xfrm>
          <a:prstGeom prst="rect">
            <a:avLst/>
          </a:prstGeom>
        </p:spPr>
      </p:pic>
    </p:spTree>
    <p:extLst>
      <p:ext uri="{BB962C8B-B14F-4D97-AF65-F5344CB8AC3E}">
        <p14:creationId xmlns:p14="http://schemas.microsoft.com/office/powerpoint/2010/main" val="151526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382E3-121D-DB83-2471-D60E5EFE32D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2ACCB14-24A8-9714-74E3-BE7C7C1B0095}"/>
              </a:ext>
            </a:extLst>
          </p:cNvPr>
          <p:cNvSpPr txBox="1"/>
          <p:nvPr/>
        </p:nvSpPr>
        <p:spPr>
          <a:xfrm>
            <a:off x="9079424" y="833116"/>
            <a:ext cx="3192092" cy="584775"/>
          </a:xfrm>
          <a:prstGeom prst="rect">
            <a:avLst/>
          </a:prstGeom>
          <a:noFill/>
        </p:spPr>
        <p:txBody>
          <a:bodyPr wrap="none" rtlCol="0">
            <a:spAutoFit/>
          </a:bodyPr>
          <a:lstStyle/>
          <a:p>
            <a:r>
              <a:rPr lang="en-US" sz="3200">
                <a:solidFill>
                  <a:schemeClr val="accent2">
                    <a:lumMod val="75000"/>
                  </a:schemeClr>
                </a:solidFill>
              </a:rPr>
              <a:t>Suggested answer</a:t>
            </a:r>
          </a:p>
        </p:txBody>
      </p:sp>
      <p:sp>
        <p:nvSpPr>
          <p:cNvPr id="2" name="TextBox 1">
            <a:extLst>
              <a:ext uri="{FF2B5EF4-FFF2-40B4-BE49-F238E27FC236}">
                <a16:creationId xmlns:a16="http://schemas.microsoft.com/office/drawing/2014/main" id="{09E408B6-8DF7-D555-8603-C28497015114}"/>
              </a:ext>
            </a:extLst>
          </p:cNvPr>
          <p:cNvSpPr txBox="1"/>
          <p:nvPr/>
        </p:nvSpPr>
        <p:spPr>
          <a:xfrm>
            <a:off x="0" y="4987958"/>
            <a:ext cx="12182322" cy="1200329"/>
          </a:xfrm>
          <a:prstGeom prst="rect">
            <a:avLst/>
          </a:prstGeom>
          <a:solidFill>
            <a:schemeClr val="accent6">
              <a:lumMod val="20000"/>
              <a:lumOff val="80000"/>
            </a:schemeClr>
          </a:solidFill>
        </p:spPr>
        <p:txBody>
          <a:bodyPr wrap="square">
            <a:spAutoFit/>
          </a:bodyPr>
          <a:lstStyle/>
          <a:p>
            <a:pPr algn="ctr"/>
            <a:r>
              <a:rPr lang="en-US" sz="3600" b="0" i="0" dirty="0">
                <a:solidFill>
                  <a:srgbClr val="0D0D0D"/>
                </a:solidFill>
                <a:effectLst/>
              </a:rPr>
              <a:t>7. When watching movies, I like to use </a:t>
            </a:r>
            <a:r>
              <a:rPr lang="en-US" sz="3600" b="0" i="0" dirty="0">
                <a:solidFill>
                  <a:srgbClr val="0D0D0D"/>
                </a:solidFill>
                <a:effectLst/>
                <a:highlight>
                  <a:srgbClr val="F3C1FF"/>
                </a:highlight>
              </a:rPr>
              <a:t>subtitles</a:t>
            </a:r>
            <a:r>
              <a:rPr lang="en-US" sz="3600" b="0" i="0" dirty="0">
                <a:solidFill>
                  <a:srgbClr val="0D0D0D"/>
                </a:solidFill>
                <a:effectLst/>
              </a:rPr>
              <a:t> to understand better.</a:t>
            </a:r>
          </a:p>
        </p:txBody>
      </p:sp>
      <p:pic>
        <p:nvPicPr>
          <p:cNvPr id="5" name="Picture 4">
            <a:extLst>
              <a:ext uri="{FF2B5EF4-FFF2-40B4-BE49-F238E27FC236}">
                <a16:creationId xmlns:a16="http://schemas.microsoft.com/office/drawing/2014/main" id="{6F877D5C-6A10-9CBD-5CF8-50E08F1CA3FD}"/>
              </a:ext>
            </a:extLst>
          </p:cNvPr>
          <p:cNvPicPr>
            <a:picLocks noChangeAspect="1"/>
          </p:cNvPicPr>
          <p:nvPr/>
        </p:nvPicPr>
        <p:blipFill>
          <a:blip r:embed="rId2"/>
          <a:stretch>
            <a:fillRect/>
          </a:stretch>
        </p:blipFill>
        <p:spPr>
          <a:xfrm>
            <a:off x="2341970" y="833116"/>
            <a:ext cx="6211894" cy="3671507"/>
          </a:xfrm>
          <a:prstGeom prst="rect">
            <a:avLst/>
          </a:prstGeom>
        </p:spPr>
      </p:pic>
    </p:spTree>
    <p:extLst>
      <p:ext uri="{BB962C8B-B14F-4D97-AF65-F5344CB8AC3E}">
        <p14:creationId xmlns:p14="http://schemas.microsoft.com/office/powerpoint/2010/main" val="20841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2142B-12C8-14EF-7B1C-AC5B4E06A2B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4B1532A-91A4-B037-43C3-B7B80A665257}"/>
              </a:ext>
            </a:extLst>
          </p:cNvPr>
          <p:cNvSpPr txBox="1"/>
          <p:nvPr/>
        </p:nvSpPr>
        <p:spPr>
          <a:xfrm>
            <a:off x="9079424" y="833116"/>
            <a:ext cx="3192092" cy="584775"/>
          </a:xfrm>
          <a:prstGeom prst="rect">
            <a:avLst/>
          </a:prstGeom>
          <a:noFill/>
        </p:spPr>
        <p:txBody>
          <a:bodyPr wrap="none" rtlCol="0">
            <a:spAutoFit/>
          </a:bodyPr>
          <a:lstStyle/>
          <a:p>
            <a:r>
              <a:rPr lang="en-US" sz="3200">
                <a:solidFill>
                  <a:schemeClr val="accent2">
                    <a:lumMod val="75000"/>
                  </a:schemeClr>
                </a:solidFill>
              </a:rPr>
              <a:t>Suggested answer</a:t>
            </a:r>
          </a:p>
        </p:txBody>
      </p:sp>
      <p:sp>
        <p:nvSpPr>
          <p:cNvPr id="2" name="TextBox 1">
            <a:extLst>
              <a:ext uri="{FF2B5EF4-FFF2-40B4-BE49-F238E27FC236}">
                <a16:creationId xmlns:a16="http://schemas.microsoft.com/office/drawing/2014/main" id="{1B2ECF64-44AA-C7AA-10C2-14BB427022BF}"/>
              </a:ext>
            </a:extLst>
          </p:cNvPr>
          <p:cNvSpPr txBox="1"/>
          <p:nvPr/>
        </p:nvSpPr>
        <p:spPr>
          <a:xfrm>
            <a:off x="0" y="4987958"/>
            <a:ext cx="12182322" cy="1200329"/>
          </a:xfrm>
          <a:prstGeom prst="rect">
            <a:avLst/>
          </a:prstGeom>
          <a:solidFill>
            <a:schemeClr val="accent6">
              <a:lumMod val="20000"/>
              <a:lumOff val="80000"/>
            </a:schemeClr>
          </a:solidFill>
        </p:spPr>
        <p:txBody>
          <a:bodyPr wrap="square">
            <a:spAutoFit/>
          </a:bodyPr>
          <a:lstStyle/>
          <a:p>
            <a:pPr algn="ctr"/>
            <a:r>
              <a:rPr lang="en-US" sz="3600" b="0" i="0">
                <a:solidFill>
                  <a:srgbClr val="0D0D0D"/>
                </a:solidFill>
                <a:effectLst/>
              </a:rPr>
              <a:t>8. I enjoy listening to English songs and often read the </a:t>
            </a:r>
            <a:r>
              <a:rPr lang="en-US" sz="3600" b="0" i="0">
                <a:solidFill>
                  <a:srgbClr val="0D0D0D"/>
                </a:solidFill>
                <a:effectLst/>
                <a:highlight>
                  <a:srgbClr val="F3C1FF"/>
                </a:highlight>
              </a:rPr>
              <a:t>lyrics</a:t>
            </a:r>
            <a:r>
              <a:rPr lang="en-US" sz="3600" b="0" i="0">
                <a:solidFill>
                  <a:srgbClr val="0D0D0D"/>
                </a:solidFill>
                <a:effectLst/>
              </a:rPr>
              <a:t> to improve my vocabulary.</a:t>
            </a:r>
          </a:p>
        </p:txBody>
      </p:sp>
      <p:pic>
        <p:nvPicPr>
          <p:cNvPr id="4" name="Picture 3">
            <a:extLst>
              <a:ext uri="{FF2B5EF4-FFF2-40B4-BE49-F238E27FC236}">
                <a16:creationId xmlns:a16="http://schemas.microsoft.com/office/drawing/2014/main" id="{DC2A354F-0613-A063-F733-47B69078BDE1}"/>
              </a:ext>
            </a:extLst>
          </p:cNvPr>
          <p:cNvPicPr>
            <a:picLocks noChangeAspect="1"/>
          </p:cNvPicPr>
          <p:nvPr/>
        </p:nvPicPr>
        <p:blipFill>
          <a:blip r:embed="rId2"/>
          <a:stretch>
            <a:fillRect/>
          </a:stretch>
        </p:blipFill>
        <p:spPr>
          <a:xfrm>
            <a:off x="2226450" y="448900"/>
            <a:ext cx="5560388" cy="4289165"/>
          </a:xfrm>
          <a:prstGeom prst="rect">
            <a:avLst/>
          </a:prstGeom>
        </p:spPr>
      </p:pic>
    </p:spTree>
    <p:extLst>
      <p:ext uri="{BB962C8B-B14F-4D97-AF65-F5344CB8AC3E}">
        <p14:creationId xmlns:p14="http://schemas.microsoft.com/office/powerpoint/2010/main" val="205878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While-reading </a:t>
            </a:r>
          </a:p>
        </p:txBody>
      </p:sp>
    </p:spTree>
    <p:extLst>
      <p:ext uri="{BB962C8B-B14F-4D97-AF65-F5344CB8AC3E}">
        <p14:creationId xmlns:p14="http://schemas.microsoft.com/office/powerpoint/2010/main" val="3059296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BD632AE-0D74-410A-DC27-880E7FABD8BA}"/>
              </a:ext>
            </a:extLst>
          </p:cNvPr>
          <p:cNvSpPr txBox="1"/>
          <p:nvPr/>
        </p:nvSpPr>
        <p:spPr>
          <a:xfrm>
            <a:off x="107482" y="1878631"/>
            <a:ext cx="12084518" cy="4161460"/>
          </a:xfrm>
          <a:prstGeom prst="rect">
            <a:avLst/>
          </a:prstGeom>
          <a:solidFill>
            <a:schemeClr val="bg1"/>
          </a:solidFill>
        </p:spPr>
        <p:txBody>
          <a:bodyPr wrap="square">
            <a:spAutoFit/>
          </a:bodyPr>
          <a:lstStyle/>
          <a:p>
            <a:pPr>
              <a:lnSpc>
                <a:spcPct val="150000"/>
              </a:lnSpc>
            </a:pPr>
            <a:r>
              <a:rPr lang="en-US" sz="3600">
                <a:solidFill>
                  <a:srgbClr val="7030A0"/>
                </a:solidFill>
              </a:rPr>
              <a:t>		</a:t>
            </a:r>
            <a:r>
              <a:rPr lang="en-US" sz="3600" b="0" i="0">
                <a:solidFill>
                  <a:srgbClr val="7030A0"/>
                </a:solidFill>
                <a:effectLst/>
              </a:rPr>
              <a:t>Read the online article about English study methods.</a:t>
            </a:r>
            <a:br>
              <a:rPr lang="en-US" sz="3600" b="0" i="0">
                <a:solidFill>
                  <a:srgbClr val="7030A0"/>
                </a:solidFill>
                <a:effectLst/>
              </a:rPr>
            </a:br>
            <a:r>
              <a:rPr lang="en-US" sz="3600" b="0" i="0">
                <a:solidFill>
                  <a:srgbClr val="7030A0"/>
                </a:solidFill>
                <a:effectLst/>
              </a:rPr>
              <a:t>What is the passage mainly about?</a:t>
            </a:r>
            <a:br>
              <a:rPr lang="en-US" sz="3600" b="0" i="0">
                <a:solidFill>
                  <a:srgbClr val="7030A0"/>
                </a:solidFill>
                <a:effectLst/>
              </a:rPr>
            </a:br>
            <a:r>
              <a:rPr lang="en-US" sz="3600" b="0" i="0">
                <a:solidFill>
                  <a:srgbClr val="FFFFFF"/>
                </a:solidFill>
                <a:effectLst/>
              </a:rPr>
              <a:t>Reading</a:t>
            </a:r>
            <a:br>
              <a:rPr lang="en-US" sz="3600" b="0" i="0">
                <a:solidFill>
                  <a:srgbClr val="FFFFFF"/>
                </a:solidFill>
                <a:effectLst/>
              </a:rPr>
            </a:br>
            <a:r>
              <a:rPr lang="en-US" sz="3600" b="0" i="0">
                <a:solidFill>
                  <a:srgbClr val="0070C0"/>
                </a:solidFill>
                <a:effectLst/>
              </a:rPr>
              <a:t>1. writing good texts 		2. taking difficult exams </a:t>
            </a:r>
            <a:br>
              <a:rPr lang="en-US" sz="3600" b="0" i="0">
                <a:solidFill>
                  <a:srgbClr val="0070C0"/>
                </a:solidFill>
                <a:effectLst/>
              </a:rPr>
            </a:br>
            <a:r>
              <a:rPr lang="en-US" sz="3600" b="0" i="0">
                <a:solidFill>
                  <a:srgbClr val="0070C0"/>
                </a:solidFill>
                <a:effectLst/>
              </a:rPr>
              <a:t>			3. learning in fun ways</a:t>
            </a:r>
            <a:r>
              <a:rPr lang="en-US" sz="3600">
                <a:solidFill>
                  <a:srgbClr val="0070C0"/>
                </a:solidFill>
              </a:rPr>
              <a:t> </a:t>
            </a:r>
            <a:endParaRPr lang="en-US" sz="3600"/>
          </a:p>
        </p:txBody>
      </p:sp>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a:blip r:embed="rId2"/>
          <a:stretch>
            <a:fillRect/>
          </a:stretch>
        </p:blipFill>
        <p:spPr>
          <a:xfrm>
            <a:off x="0" y="461765"/>
            <a:ext cx="4610337" cy="1149409"/>
          </a:xfrm>
          <a:prstGeom prst="rect">
            <a:avLst/>
          </a:prstGeom>
        </p:spPr>
      </p:pic>
      <p:sp>
        <p:nvSpPr>
          <p:cNvPr id="2" name="TextBox 1">
            <a:extLst>
              <a:ext uri="{FF2B5EF4-FFF2-40B4-BE49-F238E27FC236}">
                <a16:creationId xmlns:a16="http://schemas.microsoft.com/office/drawing/2014/main" id="{8760720D-3A8E-17C9-0D44-BCBCF7230C66}"/>
              </a:ext>
            </a:extLst>
          </p:cNvPr>
          <p:cNvSpPr txBox="1"/>
          <p:nvPr/>
        </p:nvSpPr>
        <p:spPr>
          <a:xfrm>
            <a:off x="367364" y="2044311"/>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a:solidFill>
                  <a:schemeClr val="bg1"/>
                </a:solidFill>
              </a:rPr>
              <a:t>Task a</a:t>
            </a:r>
            <a:endParaRPr lang="en-US" sz="3600" b="1" dirty="0">
              <a:solidFill>
                <a:schemeClr val="bg1"/>
              </a:solidFill>
            </a:endParaRPr>
          </a:p>
        </p:txBody>
      </p:sp>
    </p:spTree>
    <p:extLst>
      <p:ext uri="{BB962C8B-B14F-4D97-AF65-F5344CB8AC3E}">
        <p14:creationId xmlns:p14="http://schemas.microsoft.com/office/powerpoint/2010/main" val="3616214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A639B0-6AF3-5B0F-AB66-80217054E023}"/>
              </a:ext>
            </a:extLst>
          </p:cNvPr>
          <p:cNvSpPr txBox="1"/>
          <p:nvPr/>
        </p:nvSpPr>
        <p:spPr>
          <a:xfrm>
            <a:off x="19250" y="914110"/>
            <a:ext cx="12156710" cy="5509200"/>
          </a:xfrm>
          <a:prstGeom prst="rect">
            <a:avLst/>
          </a:prstGeom>
          <a:solidFill>
            <a:schemeClr val="accent4">
              <a:lumMod val="20000"/>
              <a:lumOff val="80000"/>
            </a:schemeClr>
          </a:solidFill>
        </p:spPr>
        <p:txBody>
          <a:bodyPr wrap="square">
            <a:spAutoFit/>
          </a:bodyPr>
          <a:lstStyle/>
          <a:p>
            <a:r>
              <a:rPr lang="en-US" sz="3200" b="0" i="0">
                <a:solidFill>
                  <a:srgbClr val="242021"/>
                </a:solidFill>
                <a:effectLst/>
              </a:rPr>
              <a:t>You already know learning English is useful, but do you know there are fun ways to learn?</a:t>
            </a:r>
            <a:br>
              <a:rPr lang="en-US" sz="3200" b="0" i="0">
                <a:solidFill>
                  <a:srgbClr val="242021"/>
                </a:solidFill>
                <a:effectLst/>
              </a:rPr>
            </a:br>
            <a:r>
              <a:rPr lang="en-US" sz="3200" b="1" i="0">
                <a:solidFill>
                  <a:srgbClr val="242021"/>
                </a:solidFill>
                <a:effectLst/>
              </a:rPr>
              <a:t>1. Read English books/newspapers/websites: </a:t>
            </a:r>
            <a:r>
              <a:rPr lang="en-US" sz="3200" b="0" i="0">
                <a:solidFill>
                  <a:srgbClr val="242021"/>
                </a:solidFill>
                <a:effectLst/>
              </a:rPr>
              <a:t>You can read more to improve your vocabulary. Your speaking, listening, reading, and writing skills will improve if you learn more vocabulary. Find books, newspapers, or websites on topics you like. Choose one slightly above your level to learn new words each time.</a:t>
            </a:r>
            <a:br>
              <a:rPr lang="en-US" sz="3200" b="0" i="0">
                <a:solidFill>
                  <a:srgbClr val="242021"/>
                </a:solidFill>
                <a:effectLst/>
              </a:rPr>
            </a:br>
            <a:r>
              <a:rPr lang="en-US" sz="3200" b="1" i="0">
                <a:solidFill>
                  <a:srgbClr val="242021"/>
                </a:solidFill>
                <a:effectLst/>
              </a:rPr>
              <a:t>2. Watch television shows and movies in English: </a:t>
            </a:r>
            <a:r>
              <a:rPr lang="en-US" sz="3200" b="0" i="0">
                <a:solidFill>
                  <a:srgbClr val="242021"/>
                </a:solidFill>
                <a:effectLst/>
              </a:rPr>
              <a:t>You can turn on the English subtitles to understand the actors clearly or copy the actors to improve your pronunciation. You can also note down new words to look up later.</a:t>
            </a:r>
            <a:endParaRPr lang="en-US" sz="3200"/>
          </a:p>
        </p:txBody>
      </p:sp>
      <p:pic>
        <p:nvPicPr>
          <p:cNvPr id="7" name="Picture 6">
            <a:extLst>
              <a:ext uri="{FF2B5EF4-FFF2-40B4-BE49-F238E27FC236}">
                <a16:creationId xmlns:a16="http://schemas.microsoft.com/office/drawing/2014/main" id="{50F6A349-1DCA-67B7-533A-BCC0F4EC9C01}"/>
              </a:ext>
            </a:extLst>
          </p:cNvPr>
          <p:cNvPicPr>
            <a:picLocks noChangeAspect="1"/>
          </p:cNvPicPr>
          <p:nvPr/>
        </p:nvPicPr>
        <p:blipFill>
          <a:blip r:embed="rId2"/>
          <a:stretch>
            <a:fillRect/>
          </a:stretch>
        </p:blipFill>
        <p:spPr>
          <a:xfrm>
            <a:off x="3934858" y="450337"/>
            <a:ext cx="3292772" cy="541066"/>
          </a:xfrm>
          <a:prstGeom prst="rect">
            <a:avLst/>
          </a:prstGeom>
        </p:spPr>
      </p:pic>
    </p:spTree>
    <p:extLst>
      <p:ext uri="{BB962C8B-B14F-4D97-AF65-F5344CB8AC3E}">
        <p14:creationId xmlns:p14="http://schemas.microsoft.com/office/powerpoint/2010/main" val="243364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0" y="933653"/>
            <a:ext cx="12192000" cy="5509200"/>
          </a:xfrm>
          <a:prstGeom prst="rect">
            <a:avLst/>
          </a:prstGeom>
          <a:solidFill>
            <a:schemeClr val="accent4">
              <a:lumMod val="20000"/>
              <a:lumOff val="80000"/>
            </a:schemeClr>
          </a:solidFill>
        </p:spPr>
        <p:txBody>
          <a:bodyPr wrap="square">
            <a:spAutoFit/>
          </a:bodyPr>
          <a:lstStyle/>
          <a:p>
            <a:r>
              <a:rPr lang="en-US" sz="3200" b="1" i="0" dirty="0">
                <a:solidFill>
                  <a:srgbClr val="242021"/>
                </a:solidFill>
                <a:effectLst/>
              </a:rPr>
              <a:t>3. Keep a notebook: </a:t>
            </a:r>
            <a:r>
              <a:rPr lang="en-US" sz="3200" b="0" i="0" dirty="0">
                <a:solidFill>
                  <a:srgbClr val="242021"/>
                </a:solidFill>
                <a:effectLst/>
              </a:rPr>
              <a:t>Write down new words or grammar from class in a notebook. When you go home, go over your notes to help you remember what you learned. You should also go over them to see if you come across any mistakes.</a:t>
            </a:r>
            <a:br>
              <a:rPr lang="en-US" sz="3200" b="0" i="0" dirty="0">
                <a:solidFill>
                  <a:srgbClr val="242021"/>
                </a:solidFill>
                <a:effectLst/>
              </a:rPr>
            </a:br>
            <a:r>
              <a:rPr lang="en-US" sz="3200" b="1" i="0" dirty="0">
                <a:solidFill>
                  <a:srgbClr val="242021"/>
                </a:solidFill>
                <a:effectLst/>
              </a:rPr>
              <a:t>4. Listen to music in English: </a:t>
            </a:r>
            <a:r>
              <a:rPr lang="en-US" sz="3200" b="0" i="0" dirty="0">
                <a:solidFill>
                  <a:srgbClr val="242021"/>
                </a:solidFill>
                <a:effectLst/>
              </a:rPr>
              <a:t>Listening (and singing) to music is another fun way to improve your English.</a:t>
            </a:r>
            <a:br>
              <a:rPr lang="en-US" sz="3200" b="0" i="0" dirty="0">
                <a:solidFill>
                  <a:srgbClr val="242021"/>
                </a:solidFill>
                <a:effectLst/>
              </a:rPr>
            </a:br>
            <a:r>
              <a:rPr lang="en-US" sz="3200" b="0" i="0" dirty="0">
                <a:solidFill>
                  <a:srgbClr val="242021"/>
                </a:solidFill>
                <a:effectLst/>
              </a:rPr>
              <a:t>There are so many songs to choose from. Go over the lyrics to help you understand the English words.</a:t>
            </a:r>
          </a:p>
          <a:p>
            <a:br>
              <a:rPr lang="en-US" sz="3200" b="0" i="0" dirty="0">
                <a:solidFill>
                  <a:srgbClr val="242021"/>
                </a:solidFill>
                <a:effectLst/>
              </a:rPr>
            </a:br>
            <a:r>
              <a:rPr lang="en-US" sz="3200" b="0" i="0" dirty="0">
                <a:solidFill>
                  <a:srgbClr val="242021"/>
                </a:solidFill>
                <a:effectLst/>
              </a:rPr>
              <a:t>Now you know some fun ways to learn English. Which ones are you going to try today?</a:t>
            </a:r>
            <a:r>
              <a:rPr lang="en-US" sz="3200" dirty="0"/>
              <a:t> </a:t>
            </a:r>
          </a:p>
        </p:txBody>
      </p:sp>
      <p:pic>
        <p:nvPicPr>
          <p:cNvPr id="2" name="Picture 1">
            <a:extLst>
              <a:ext uri="{FF2B5EF4-FFF2-40B4-BE49-F238E27FC236}">
                <a16:creationId xmlns:a16="http://schemas.microsoft.com/office/drawing/2014/main" id="{2192DB40-34ED-10B5-CB36-A1011DE96BE8}"/>
              </a:ext>
            </a:extLst>
          </p:cNvPr>
          <p:cNvPicPr>
            <a:picLocks noChangeAspect="1"/>
          </p:cNvPicPr>
          <p:nvPr/>
        </p:nvPicPr>
        <p:blipFill>
          <a:blip r:embed="rId2"/>
          <a:stretch>
            <a:fillRect/>
          </a:stretch>
        </p:blipFill>
        <p:spPr>
          <a:xfrm>
            <a:off x="4117738" y="463272"/>
            <a:ext cx="3292772" cy="541066"/>
          </a:xfrm>
          <a:prstGeom prst="rect">
            <a:avLst/>
          </a:prstGeom>
        </p:spPr>
      </p:pic>
    </p:spTree>
    <p:extLst>
      <p:ext uri="{BB962C8B-B14F-4D97-AF65-F5344CB8AC3E}">
        <p14:creationId xmlns:p14="http://schemas.microsoft.com/office/powerpoint/2010/main" val="2038269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3427D-DD6A-DDC1-4983-284A72D467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9DBC3F-2F50-04B9-336C-883B89D6D4C4}"/>
              </a:ext>
            </a:extLst>
          </p:cNvPr>
          <p:cNvSpPr txBox="1"/>
          <p:nvPr/>
        </p:nvSpPr>
        <p:spPr>
          <a:xfrm>
            <a:off x="107482" y="1878631"/>
            <a:ext cx="12084518" cy="4161460"/>
          </a:xfrm>
          <a:prstGeom prst="rect">
            <a:avLst/>
          </a:prstGeom>
          <a:solidFill>
            <a:schemeClr val="bg1"/>
          </a:solidFill>
        </p:spPr>
        <p:txBody>
          <a:bodyPr wrap="square">
            <a:spAutoFit/>
          </a:bodyPr>
          <a:lstStyle/>
          <a:p>
            <a:pPr lvl="2">
              <a:lnSpc>
                <a:spcPct val="150000"/>
              </a:lnSpc>
            </a:pPr>
            <a:r>
              <a:rPr lang="en-US" sz="3600" b="0" i="0">
                <a:solidFill>
                  <a:srgbClr val="7030A0"/>
                </a:solidFill>
                <a:effectLst/>
              </a:rPr>
              <a:t>	Read the online article about English study methods.</a:t>
            </a:r>
            <a:br>
              <a:rPr lang="en-US" sz="3600" b="0" i="0">
                <a:solidFill>
                  <a:srgbClr val="7030A0"/>
                </a:solidFill>
                <a:effectLst/>
              </a:rPr>
            </a:br>
            <a:r>
              <a:rPr lang="en-US" sz="3600" b="0" i="0">
                <a:solidFill>
                  <a:srgbClr val="7030A0"/>
                </a:solidFill>
                <a:effectLst/>
              </a:rPr>
              <a:t>What is the passage mainly about?</a:t>
            </a:r>
            <a:br>
              <a:rPr lang="en-US" sz="3600" b="0" i="0">
                <a:solidFill>
                  <a:srgbClr val="7030A0"/>
                </a:solidFill>
                <a:effectLst/>
              </a:rPr>
            </a:br>
            <a:r>
              <a:rPr lang="en-US" sz="3600" b="0" i="0">
                <a:solidFill>
                  <a:srgbClr val="FFFFFF"/>
                </a:solidFill>
                <a:effectLst/>
              </a:rPr>
              <a:t>Reading</a:t>
            </a:r>
            <a:br>
              <a:rPr lang="en-US" sz="3600" b="0" i="0">
                <a:solidFill>
                  <a:srgbClr val="FFFFFF"/>
                </a:solidFill>
                <a:effectLst/>
              </a:rPr>
            </a:br>
            <a:r>
              <a:rPr lang="en-US" sz="3600" b="0" i="0">
                <a:solidFill>
                  <a:srgbClr val="0070C0"/>
                </a:solidFill>
                <a:effectLst/>
              </a:rPr>
              <a:t>1. writing good texts 		2. taking difficult exams </a:t>
            </a:r>
            <a:br>
              <a:rPr lang="en-US" sz="3600" b="0" i="0">
                <a:solidFill>
                  <a:srgbClr val="0070C0"/>
                </a:solidFill>
                <a:effectLst/>
              </a:rPr>
            </a:br>
            <a:r>
              <a:rPr lang="en-US" sz="3600" b="0" i="0">
                <a:solidFill>
                  <a:srgbClr val="0070C0"/>
                </a:solidFill>
                <a:effectLst/>
              </a:rPr>
              <a:t>			3. learning in fun ways</a:t>
            </a:r>
            <a:r>
              <a:rPr lang="en-US" sz="3600">
                <a:solidFill>
                  <a:srgbClr val="0070C0"/>
                </a:solidFill>
              </a:rPr>
              <a:t> </a:t>
            </a:r>
            <a:endParaRPr lang="en-US" sz="3600"/>
          </a:p>
        </p:txBody>
      </p:sp>
      <p:pic>
        <p:nvPicPr>
          <p:cNvPr id="5" name="Picture 4">
            <a:extLst>
              <a:ext uri="{FF2B5EF4-FFF2-40B4-BE49-F238E27FC236}">
                <a16:creationId xmlns:a16="http://schemas.microsoft.com/office/drawing/2014/main" id="{96FBA14B-C369-2B69-25FF-C31C56BDFDC0}"/>
              </a:ext>
            </a:extLst>
          </p:cNvPr>
          <p:cNvPicPr>
            <a:picLocks noChangeAspect="1"/>
          </p:cNvPicPr>
          <p:nvPr/>
        </p:nvPicPr>
        <p:blipFill>
          <a:blip r:embed="rId2"/>
          <a:stretch>
            <a:fillRect/>
          </a:stretch>
        </p:blipFill>
        <p:spPr>
          <a:xfrm>
            <a:off x="0" y="461765"/>
            <a:ext cx="4610337" cy="1149409"/>
          </a:xfrm>
          <a:prstGeom prst="rect">
            <a:avLst/>
          </a:prstGeom>
        </p:spPr>
      </p:pic>
      <p:sp>
        <p:nvSpPr>
          <p:cNvPr id="2" name="TextBox 1">
            <a:extLst>
              <a:ext uri="{FF2B5EF4-FFF2-40B4-BE49-F238E27FC236}">
                <a16:creationId xmlns:a16="http://schemas.microsoft.com/office/drawing/2014/main" id="{B47E572E-51BF-45CC-4C7F-ECE05B0BE5EA}"/>
              </a:ext>
            </a:extLst>
          </p:cNvPr>
          <p:cNvSpPr txBox="1"/>
          <p:nvPr/>
        </p:nvSpPr>
        <p:spPr>
          <a:xfrm>
            <a:off x="4924418" y="847023"/>
            <a:ext cx="2050690" cy="646331"/>
          </a:xfrm>
          <a:prstGeom prst="rect">
            <a:avLst/>
          </a:prstGeom>
          <a:solidFill>
            <a:srgbClr val="F3C1FF"/>
          </a:solidFill>
        </p:spPr>
        <p:txBody>
          <a:bodyPr wrap="none" rtlCol="0">
            <a:spAutoFit/>
          </a:bodyPr>
          <a:lstStyle/>
          <a:p>
            <a:r>
              <a:rPr lang="en-US" sz="3600">
                <a:highlight>
                  <a:srgbClr val="F3C1FF"/>
                </a:highlight>
              </a:rPr>
              <a:t>ANSWERS</a:t>
            </a:r>
          </a:p>
        </p:txBody>
      </p:sp>
      <p:sp>
        <p:nvSpPr>
          <p:cNvPr id="4" name="Oval 3">
            <a:extLst>
              <a:ext uri="{FF2B5EF4-FFF2-40B4-BE49-F238E27FC236}">
                <a16:creationId xmlns:a16="http://schemas.microsoft.com/office/drawing/2014/main" id="{2A51CF3E-EA80-EB51-B1F3-4887F48B734E}"/>
              </a:ext>
            </a:extLst>
          </p:cNvPr>
          <p:cNvSpPr/>
          <p:nvPr/>
        </p:nvSpPr>
        <p:spPr>
          <a:xfrm>
            <a:off x="3551723" y="5409398"/>
            <a:ext cx="798897" cy="63069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3B59A9E-F53E-FD3A-BBAF-7F6DF4AC1B06}"/>
              </a:ext>
            </a:extLst>
          </p:cNvPr>
          <p:cNvSpPr txBox="1"/>
          <p:nvPr/>
        </p:nvSpPr>
        <p:spPr>
          <a:xfrm>
            <a:off x="251861" y="2121313"/>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a:solidFill>
                  <a:schemeClr val="bg1"/>
                </a:solidFill>
              </a:rPr>
              <a:t>Task a</a:t>
            </a:r>
            <a:endParaRPr lang="en-US" sz="3600" b="1" dirty="0">
              <a:solidFill>
                <a:schemeClr val="bg1"/>
              </a:solidFill>
            </a:endParaRPr>
          </a:p>
        </p:txBody>
      </p:sp>
    </p:spTree>
    <p:extLst>
      <p:ext uri="{BB962C8B-B14F-4D97-AF65-F5344CB8AC3E}">
        <p14:creationId xmlns:p14="http://schemas.microsoft.com/office/powerpoint/2010/main" val="27523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6F9EC-5892-6280-18FD-9C1E954BC0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722FF1-8630-FF98-C671-ED2CDD785EA0}"/>
              </a:ext>
            </a:extLst>
          </p:cNvPr>
          <p:cNvSpPr txBox="1"/>
          <p:nvPr/>
        </p:nvSpPr>
        <p:spPr>
          <a:xfrm>
            <a:off x="35290" y="2579281"/>
            <a:ext cx="12156710" cy="3539430"/>
          </a:xfrm>
          <a:prstGeom prst="rect">
            <a:avLst/>
          </a:prstGeom>
          <a:solidFill>
            <a:schemeClr val="accent4">
              <a:lumMod val="20000"/>
              <a:lumOff val="80000"/>
            </a:schemeClr>
          </a:solidFill>
        </p:spPr>
        <p:txBody>
          <a:bodyPr wrap="square">
            <a:spAutoFit/>
          </a:bodyPr>
          <a:lstStyle/>
          <a:p>
            <a:r>
              <a:rPr lang="en-US" sz="3200" b="0" i="0">
                <a:solidFill>
                  <a:srgbClr val="242021"/>
                </a:solidFill>
                <a:effectLst/>
              </a:rPr>
              <a:t>You already know learning English is useful, but do you know there are </a:t>
            </a:r>
            <a:r>
              <a:rPr lang="en-US" sz="3200" b="0" i="0">
                <a:solidFill>
                  <a:srgbClr val="242021"/>
                </a:solidFill>
                <a:effectLst/>
                <a:highlight>
                  <a:srgbClr val="F3C1FF"/>
                </a:highlight>
              </a:rPr>
              <a:t>fun ways to learn</a:t>
            </a:r>
            <a:r>
              <a:rPr lang="en-US" sz="3200" b="0" i="0">
                <a:solidFill>
                  <a:srgbClr val="242021"/>
                </a:solidFill>
                <a:effectLst/>
              </a:rPr>
              <a:t>?</a:t>
            </a:r>
            <a:br>
              <a:rPr lang="en-US" sz="3200" b="0" i="0">
                <a:solidFill>
                  <a:srgbClr val="242021"/>
                </a:solidFill>
                <a:effectLst/>
              </a:rPr>
            </a:br>
            <a:r>
              <a:rPr lang="en-US" sz="3200" b="1" i="0">
                <a:solidFill>
                  <a:srgbClr val="242021"/>
                </a:solidFill>
                <a:effectLst/>
              </a:rPr>
              <a:t>1. Read English books/newspapers/websites: </a:t>
            </a:r>
            <a:r>
              <a:rPr lang="en-US" sz="3200" b="0" i="0">
                <a:solidFill>
                  <a:srgbClr val="242021"/>
                </a:solidFill>
                <a:effectLst/>
              </a:rPr>
              <a:t>You can read more to improve your vocabulary. Your speaking, listening, reading, and writing skills will improve if you learn more vocabulary. Find books, newspapers, or websites on topics you like. Choose one slightly above your level to learn new words each time.</a:t>
            </a:r>
            <a:endParaRPr lang="en-US" sz="3200"/>
          </a:p>
        </p:txBody>
      </p:sp>
      <p:pic>
        <p:nvPicPr>
          <p:cNvPr id="7" name="Picture 6">
            <a:extLst>
              <a:ext uri="{FF2B5EF4-FFF2-40B4-BE49-F238E27FC236}">
                <a16:creationId xmlns:a16="http://schemas.microsoft.com/office/drawing/2014/main" id="{6322BD01-06D1-FBB6-4A0F-EA8B0A78A0BD}"/>
              </a:ext>
            </a:extLst>
          </p:cNvPr>
          <p:cNvPicPr>
            <a:picLocks noChangeAspect="1"/>
          </p:cNvPicPr>
          <p:nvPr/>
        </p:nvPicPr>
        <p:blipFill>
          <a:blip r:embed="rId2"/>
          <a:stretch>
            <a:fillRect/>
          </a:stretch>
        </p:blipFill>
        <p:spPr>
          <a:xfrm>
            <a:off x="3950898" y="2115508"/>
            <a:ext cx="3292772" cy="541066"/>
          </a:xfrm>
          <a:prstGeom prst="rect">
            <a:avLst/>
          </a:prstGeom>
        </p:spPr>
      </p:pic>
      <p:sp>
        <p:nvSpPr>
          <p:cNvPr id="2" name="TextBox 1">
            <a:extLst>
              <a:ext uri="{FF2B5EF4-FFF2-40B4-BE49-F238E27FC236}">
                <a16:creationId xmlns:a16="http://schemas.microsoft.com/office/drawing/2014/main" id="{1342D0A1-6608-CE08-B964-9F1A22DF9646}"/>
              </a:ext>
            </a:extLst>
          </p:cNvPr>
          <p:cNvSpPr txBox="1"/>
          <p:nvPr/>
        </p:nvSpPr>
        <p:spPr>
          <a:xfrm>
            <a:off x="4668253" y="866274"/>
            <a:ext cx="1436612" cy="707886"/>
          </a:xfrm>
          <a:prstGeom prst="rect">
            <a:avLst/>
          </a:prstGeom>
          <a:solidFill>
            <a:srgbClr val="7030A0"/>
          </a:solidFill>
        </p:spPr>
        <p:txBody>
          <a:bodyPr wrap="none" rtlCol="0">
            <a:spAutoFit/>
          </a:bodyPr>
          <a:lstStyle/>
          <a:p>
            <a:r>
              <a:rPr lang="en-US" sz="4000" b="1" dirty="0">
                <a:solidFill>
                  <a:schemeClr val="bg1"/>
                </a:solidFill>
              </a:rPr>
              <a:t>Clues </a:t>
            </a:r>
          </a:p>
        </p:txBody>
      </p:sp>
    </p:spTree>
    <p:extLst>
      <p:ext uri="{BB962C8B-B14F-4D97-AF65-F5344CB8AC3E}">
        <p14:creationId xmlns:p14="http://schemas.microsoft.com/office/powerpoint/2010/main" val="1831045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139F41-F80D-3A1F-E12C-B3568E8870AA}"/>
              </a:ext>
            </a:extLst>
          </p:cNvPr>
          <p:cNvSpPr txBox="1"/>
          <p:nvPr/>
        </p:nvSpPr>
        <p:spPr>
          <a:xfrm>
            <a:off x="180472" y="1261628"/>
            <a:ext cx="11831053" cy="5016758"/>
          </a:xfrm>
          <a:prstGeom prst="rect">
            <a:avLst/>
          </a:prstGeom>
          <a:noFill/>
        </p:spPr>
        <p:txBody>
          <a:bodyPr wrap="square">
            <a:spAutoFit/>
          </a:bodyPr>
          <a:lstStyle/>
          <a:p>
            <a:r>
              <a:rPr lang="en-US" sz="3200" b="0" i="0" dirty="0">
                <a:solidFill>
                  <a:srgbClr val="242021"/>
                </a:solidFill>
                <a:effectLst/>
              </a:rPr>
              <a:t>1. According to the article, you will improve all four skills if you learn more ________________.</a:t>
            </a:r>
            <a:br>
              <a:rPr lang="en-US" sz="3200" b="0" i="0" dirty="0">
                <a:solidFill>
                  <a:srgbClr val="242021"/>
                </a:solidFill>
                <a:effectLst/>
              </a:rPr>
            </a:br>
            <a:r>
              <a:rPr lang="en-US" sz="3200" b="0" i="0" dirty="0">
                <a:solidFill>
                  <a:srgbClr val="242021"/>
                </a:solidFill>
                <a:effectLst/>
              </a:rPr>
              <a:t>2. Look for books or ________________ on topics you like and choose one just above your level.</a:t>
            </a:r>
            <a:br>
              <a:rPr lang="en-US" sz="3200" b="0" i="0" dirty="0">
                <a:solidFill>
                  <a:srgbClr val="242021"/>
                </a:solidFill>
                <a:effectLst/>
              </a:rPr>
            </a:br>
            <a:r>
              <a:rPr lang="en-US" sz="3200" b="0" i="0" dirty="0">
                <a:solidFill>
                  <a:srgbClr val="242021"/>
                </a:solidFill>
                <a:effectLst/>
              </a:rPr>
              <a:t>3. When you watch movies or TV shows in English, you can ________________ vocabulary to look up later.</a:t>
            </a:r>
            <a:br>
              <a:rPr lang="en-US" sz="3200" b="0" i="0" dirty="0">
                <a:solidFill>
                  <a:srgbClr val="242021"/>
                </a:solidFill>
                <a:effectLst/>
              </a:rPr>
            </a:br>
            <a:r>
              <a:rPr lang="en-US" sz="3200" b="0" i="0" dirty="0">
                <a:solidFill>
                  <a:srgbClr val="242021"/>
                </a:solidFill>
                <a:effectLst/>
              </a:rPr>
              <a:t>4. You should go over your notes to help you ________________ new words and grammar you learned.</a:t>
            </a:r>
            <a:br>
              <a:rPr lang="en-US" sz="3200" b="0" i="0" dirty="0">
                <a:solidFill>
                  <a:srgbClr val="242021"/>
                </a:solidFill>
                <a:effectLst/>
              </a:rPr>
            </a:br>
            <a:r>
              <a:rPr lang="en-US" sz="3200" b="0" i="0" dirty="0">
                <a:solidFill>
                  <a:srgbClr val="242021"/>
                </a:solidFill>
                <a:effectLst/>
              </a:rPr>
              <a:t>5. When listening to music in English, use the ________________ to help you understand the words.</a:t>
            </a:r>
            <a:r>
              <a:rPr lang="en-US" sz="3200" dirty="0"/>
              <a:t> </a:t>
            </a:r>
          </a:p>
        </p:txBody>
      </p:sp>
      <p:sp>
        <p:nvSpPr>
          <p:cNvPr id="5" name="TextBox 4">
            <a:extLst>
              <a:ext uri="{FF2B5EF4-FFF2-40B4-BE49-F238E27FC236}">
                <a16:creationId xmlns:a16="http://schemas.microsoft.com/office/drawing/2014/main" id="{C6CFD3ED-88C4-5405-24A2-61B5E424545F}"/>
              </a:ext>
            </a:extLst>
          </p:cNvPr>
          <p:cNvSpPr txBox="1"/>
          <p:nvPr/>
        </p:nvSpPr>
        <p:spPr>
          <a:xfrm>
            <a:off x="3484345" y="499797"/>
            <a:ext cx="7903143" cy="646331"/>
          </a:xfrm>
          <a:prstGeom prst="rect">
            <a:avLst/>
          </a:prstGeom>
          <a:noFill/>
        </p:spPr>
        <p:txBody>
          <a:bodyPr wrap="square">
            <a:spAutoFit/>
          </a:bodyPr>
          <a:lstStyle/>
          <a:p>
            <a:r>
              <a:rPr lang="en-US" sz="3600" b="0" i="0" dirty="0">
                <a:solidFill>
                  <a:srgbClr val="242021"/>
                </a:solidFill>
                <a:effectLst/>
                <a:highlight>
                  <a:srgbClr val="F3C1FF"/>
                </a:highlight>
              </a:rPr>
              <a:t> Now, read and fill in the blanks.</a:t>
            </a:r>
            <a:endParaRPr lang="en-US" sz="3600" dirty="0">
              <a:highlight>
                <a:srgbClr val="F3C1FF"/>
              </a:highlight>
            </a:endParaRPr>
          </a:p>
        </p:txBody>
      </p:sp>
      <p:sp>
        <p:nvSpPr>
          <p:cNvPr id="2" name="TextBox 1">
            <a:extLst>
              <a:ext uri="{FF2B5EF4-FFF2-40B4-BE49-F238E27FC236}">
                <a16:creationId xmlns:a16="http://schemas.microsoft.com/office/drawing/2014/main" id="{FCE8D6BC-E9EA-2ECD-3BA5-43E28A05C330}"/>
              </a:ext>
            </a:extLst>
          </p:cNvPr>
          <p:cNvSpPr txBox="1"/>
          <p:nvPr/>
        </p:nvSpPr>
        <p:spPr>
          <a:xfrm>
            <a:off x="42248" y="569067"/>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b</a:t>
            </a:r>
          </a:p>
        </p:txBody>
      </p:sp>
      <p:sp>
        <p:nvSpPr>
          <p:cNvPr id="6" name="TextBox 5">
            <a:extLst>
              <a:ext uri="{FF2B5EF4-FFF2-40B4-BE49-F238E27FC236}">
                <a16:creationId xmlns:a16="http://schemas.microsoft.com/office/drawing/2014/main" id="{50B277A4-7E64-4A07-B78A-0FBEE1FE382A}"/>
              </a:ext>
            </a:extLst>
          </p:cNvPr>
          <p:cNvSpPr txBox="1"/>
          <p:nvPr/>
        </p:nvSpPr>
        <p:spPr>
          <a:xfrm>
            <a:off x="1649223" y="1621465"/>
            <a:ext cx="2667595" cy="707886"/>
          </a:xfrm>
          <a:prstGeom prst="rect">
            <a:avLst/>
          </a:prstGeom>
          <a:noFill/>
        </p:spPr>
        <p:txBody>
          <a:bodyPr wrap="square" rtlCol="0">
            <a:spAutoFit/>
          </a:bodyPr>
          <a:lstStyle/>
          <a:p>
            <a:r>
              <a:rPr lang="en-US" sz="4000" dirty="0">
                <a:solidFill>
                  <a:srgbClr val="FF0000"/>
                </a:solidFill>
              </a:rPr>
              <a:t>noun</a:t>
            </a:r>
          </a:p>
        </p:txBody>
      </p:sp>
      <p:sp>
        <p:nvSpPr>
          <p:cNvPr id="7" name="TextBox 6">
            <a:extLst>
              <a:ext uri="{FF2B5EF4-FFF2-40B4-BE49-F238E27FC236}">
                <a16:creationId xmlns:a16="http://schemas.microsoft.com/office/drawing/2014/main" id="{00CE4B92-3E80-4EA5-BBA7-41C0F31193BD}"/>
              </a:ext>
            </a:extLst>
          </p:cNvPr>
          <p:cNvSpPr txBox="1"/>
          <p:nvPr/>
        </p:nvSpPr>
        <p:spPr>
          <a:xfrm>
            <a:off x="7905439" y="4081130"/>
            <a:ext cx="2667595" cy="707886"/>
          </a:xfrm>
          <a:prstGeom prst="rect">
            <a:avLst/>
          </a:prstGeom>
          <a:noFill/>
        </p:spPr>
        <p:txBody>
          <a:bodyPr wrap="square" rtlCol="0">
            <a:spAutoFit/>
          </a:bodyPr>
          <a:lstStyle/>
          <a:p>
            <a:r>
              <a:rPr lang="en-US" sz="4000" dirty="0">
                <a:solidFill>
                  <a:srgbClr val="FF0000"/>
                </a:solidFill>
              </a:rPr>
              <a:t>verb</a:t>
            </a:r>
          </a:p>
        </p:txBody>
      </p:sp>
      <p:sp>
        <p:nvSpPr>
          <p:cNvPr id="8" name="TextBox 7">
            <a:extLst>
              <a:ext uri="{FF2B5EF4-FFF2-40B4-BE49-F238E27FC236}">
                <a16:creationId xmlns:a16="http://schemas.microsoft.com/office/drawing/2014/main" id="{90EEE61B-2DCD-4430-A2BC-58F6FF277B00}"/>
              </a:ext>
            </a:extLst>
          </p:cNvPr>
          <p:cNvSpPr txBox="1"/>
          <p:nvPr/>
        </p:nvSpPr>
        <p:spPr>
          <a:xfrm>
            <a:off x="1050984" y="3595982"/>
            <a:ext cx="2667595" cy="707886"/>
          </a:xfrm>
          <a:prstGeom prst="rect">
            <a:avLst/>
          </a:prstGeom>
          <a:noFill/>
        </p:spPr>
        <p:txBody>
          <a:bodyPr wrap="square" rtlCol="0">
            <a:spAutoFit/>
          </a:bodyPr>
          <a:lstStyle/>
          <a:p>
            <a:r>
              <a:rPr lang="en-US" sz="4000" dirty="0">
                <a:solidFill>
                  <a:srgbClr val="FF0000"/>
                </a:solidFill>
              </a:rPr>
              <a:t>verb</a:t>
            </a:r>
          </a:p>
        </p:txBody>
      </p:sp>
      <p:sp>
        <p:nvSpPr>
          <p:cNvPr id="9" name="TextBox 8">
            <a:extLst>
              <a:ext uri="{FF2B5EF4-FFF2-40B4-BE49-F238E27FC236}">
                <a16:creationId xmlns:a16="http://schemas.microsoft.com/office/drawing/2014/main" id="{F50259B9-E9A1-4894-BD93-6C81A11646F6}"/>
              </a:ext>
            </a:extLst>
          </p:cNvPr>
          <p:cNvSpPr txBox="1"/>
          <p:nvPr/>
        </p:nvSpPr>
        <p:spPr>
          <a:xfrm>
            <a:off x="4570361" y="2117652"/>
            <a:ext cx="2667595" cy="707886"/>
          </a:xfrm>
          <a:prstGeom prst="rect">
            <a:avLst/>
          </a:prstGeom>
          <a:noFill/>
        </p:spPr>
        <p:txBody>
          <a:bodyPr wrap="square" rtlCol="0">
            <a:spAutoFit/>
          </a:bodyPr>
          <a:lstStyle/>
          <a:p>
            <a:r>
              <a:rPr lang="en-US" sz="4000" dirty="0">
                <a:solidFill>
                  <a:srgbClr val="FF0000"/>
                </a:solidFill>
              </a:rPr>
              <a:t>noun</a:t>
            </a:r>
          </a:p>
        </p:txBody>
      </p:sp>
      <p:sp>
        <p:nvSpPr>
          <p:cNvPr id="10" name="TextBox 9">
            <a:extLst>
              <a:ext uri="{FF2B5EF4-FFF2-40B4-BE49-F238E27FC236}">
                <a16:creationId xmlns:a16="http://schemas.microsoft.com/office/drawing/2014/main" id="{CC7EDE79-0DC3-4970-94AF-24219CCDD7FD}"/>
              </a:ext>
            </a:extLst>
          </p:cNvPr>
          <p:cNvSpPr txBox="1"/>
          <p:nvPr/>
        </p:nvSpPr>
        <p:spPr>
          <a:xfrm>
            <a:off x="8467192" y="5052237"/>
            <a:ext cx="2667595" cy="707886"/>
          </a:xfrm>
          <a:prstGeom prst="rect">
            <a:avLst/>
          </a:prstGeom>
          <a:noFill/>
        </p:spPr>
        <p:txBody>
          <a:bodyPr wrap="square" rtlCol="0">
            <a:spAutoFit/>
          </a:bodyPr>
          <a:lstStyle/>
          <a:p>
            <a:r>
              <a:rPr lang="en-US" sz="4000" dirty="0">
                <a:solidFill>
                  <a:srgbClr val="FF0000"/>
                </a:solidFill>
              </a:rPr>
              <a:t>noun</a:t>
            </a:r>
          </a:p>
        </p:txBody>
      </p:sp>
      <p:sp>
        <p:nvSpPr>
          <p:cNvPr id="11" name="TextBox 10">
            <a:extLst>
              <a:ext uri="{FF2B5EF4-FFF2-40B4-BE49-F238E27FC236}">
                <a16:creationId xmlns:a16="http://schemas.microsoft.com/office/drawing/2014/main" id="{27BF9333-D2E9-43D9-AC19-764F6E2E33C8}"/>
              </a:ext>
            </a:extLst>
          </p:cNvPr>
          <p:cNvSpPr txBox="1"/>
          <p:nvPr/>
        </p:nvSpPr>
        <p:spPr>
          <a:xfrm>
            <a:off x="1463643" y="499797"/>
            <a:ext cx="10325586" cy="646331"/>
          </a:xfrm>
          <a:prstGeom prst="rect">
            <a:avLst/>
          </a:prstGeom>
          <a:noFill/>
        </p:spPr>
        <p:txBody>
          <a:bodyPr wrap="square">
            <a:spAutoFit/>
          </a:bodyPr>
          <a:lstStyle/>
          <a:p>
            <a:r>
              <a:rPr lang="en-US" sz="3600" b="0" i="0" dirty="0">
                <a:solidFill>
                  <a:schemeClr val="bg1"/>
                </a:solidFill>
                <a:effectLst/>
                <a:highlight>
                  <a:srgbClr val="F3C1FF"/>
                </a:highlight>
              </a:rPr>
              <a:t> </a:t>
            </a:r>
            <a:r>
              <a:rPr lang="en-US" sz="3200" dirty="0">
                <a:solidFill>
                  <a:schemeClr val="bg1"/>
                </a:solidFill>
                <a:highlight>
                  <a:srgbClr val="008080"/>
                </a:highlight>
              </a:rPr>
              <a:t>Guess the type of missing word(s)</a:t>
            </a:r>
            <a:r>
              <a:rPr lang="en-US" sz="3200" b="0" i="0" dirty="0">
                <a:solidFill>
                  <a:schemeClr val="bg1"/>
                </a:solidFill>
                <a:effectLst/>
                <a:highlight>
                  <a:srgbClr val="008080"/>
                </a:highlight>
              </a:rPr>
              <a:t>. Noun? Verb? Adj? </a:t>
            </a:r>
            <a:r>
              <a:rPr lang="en-US" sz="3200" b="0" i="0" dirty="0" err="1">
                <a:solidFill>
                  <a:schemeClr val="bg1"/>
                </a:solidFill>
                <a:effectLst/>
                <a:highlight>
                  <a:srgbClr val="008080"/>
                </a:highlight>
              </a:rPr>
              <a:t>etc</a:t>
            </a:r>
            <a:r>
              <a:rPr lang="en-US" sz="3200" b="0" i="0" dirty="0">
                <a:solidFill>
                  <a:schemeClr val="bg1"/>
                </a:solidFill>
                <a:effectLst/>
                <a:highlight>
                  <a:srgbClr val="008080"/>
                </a:highlight>
              </a:rPr>
              <a:t>,?</a:t>
            </a:r>
            <a:endParaRPr lang="en-US" sz="3600" dirty="0">
              <a:solidFill>
                <a:schemeClr val="bg1"/>
              </a:solidFill>
              <a:highlight>
                <a:srgbClr val="008080"/>
              </a:highlight>
            </a:endParaRPr>
          </a:p>
        </p:txBody>
      </p:sp>
    </p:spTree>
    <p:extLst>
      <p:ext uri="{BB962C8B-B14F-4D97-AF65-F5344CB8AC3E}">
        <p14:creationId xmlns:p14="http://schemas.microsoft.com/office/powerpoint/2010/main" val="11505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6195531" y="588368"/>
            <a:ext cx="5980924" cy="480131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a:lnSpc>
                <a:spcPct val="150000"/>
              </a:lnSpc>
            </a:pPr>
            <a:r>
              <a:rPr lang="en-US" sz="3600" i="1" dirty="0">
                <a:solidFill>
                  <a:schemeClr val="accent1">
                    <a:lumMod val="75000"/>
                  </a:schemeClr>
                </a:solidFill>
              </a:rPr>
              <a:t>- learn and use phrasal verbs to describe study methods. </a:t>
            </a:r>
          </a:p>
          <a:p>
            <a:pPr>
              <a:lnSpc>
                <a:spcPct val="150000"/>
              </a:lnSpc>
            </a:pPr>
            <a:r>
              <a:rPr lang="en-US" sz="3600" i="1" dirty="0">
                <a:solidFill>
                  <a:schemeClr val="accent1">
                    <a:lumMod val="75000"/>
                  </a:schemeClr>
                </a:solidFill>
              </a:rPr>
              <a:t>- practice reading for details.</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CA184-C52D-3A2F-2D3B-D7DC21DFBF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CD9566-735F-BAB1-6A23-D50F120511FB}"/>
              </a:ext>
            </a:extLst>
          </p:cNvPr>
          <p:cNvSpPr txBox="1"/>
          <p:nvPr/>
        </p:nvSpPr>
        <p:spPr>
          <a:xfrm>
            <a:off x="257474" y="2049113"/>
            <a:ext cx="11831053" cy="2308324"/>
          </a:xfrm>
          <a:prstGeom prst="rect">
            <a:avLst/>
          </a:prstGeom>
          <a:noFill/>
        </p:spPr>
        <p:txBody>
          <a:bodyPr wrap="square">
            <a:spAutoFit/>
          </a:bodyPr>
          <a:lstStyle/>
          <a:p>
            <a:r>
              <a:rPr lang="en-US" sz="3600" b="0" i="0">
                <a:solidFill>
                  <a:srgbClr val="242021"/>
                </a:solidFill>
                <a:effectLst/>
              </a:rPr>
              <a:t>1. According to the article, you will improve all four skills if you learn more ________________.</a:t>
            </a:r>
          </a:p>
          <a:p>
            <a:br>
              <a:rPr lang="en-US" sz="3600" b="0" i="0">
                <a:solidFill>
                  <a:srgbClr val="242021"/>
                </a:solidFill>
                <a:effectLst/>
              </a:rPr>
            </a:br>
            <a:endParaRPr lang="en-US" sz="3600"/>
          </a:p>
        </p:txBody>
      </p:sp>
      <p:sp>
        <p:nvSpPr>
          <p:cNvPr id="5" name="TextBox 4">
            <a:extLst>
              <a:ext uri="{FF2B5EF4-FFF2-40B4-BE49-F238E27FC236}">
                <a16:creationId xmlns:a16="http://schemas.microsoft.com/office/drawing/2014/main" id="{9FCCB7D8-E2C0-E45E-3E4A-76DEFC83D455}"/>
              </a:ext>
            </a:extLst>
          </p:cNvPr>
          <p:cNvSpPr txBox="1"/>
          <p:nvPr/>
        </p:nvSpPr>
        <p:spPr>
          <a:xfrm>
            <a:off x="1807343" y="943474"/>
            <a:ext cx="6936607" cy="646331"/>
          </a:xfrm>
          <a:prstGeom prst="rect">
            <a:avLst/>
          </a:prstGeom>
          <a:noFill/>
        </p:spPr>
        <p:txBody>
          <a:bodyPr wrap="square">
            <a:spAutoFit/>
          </a:bodyPr>
          <a:lstStyle/>
          <a:p>
            <a:r>
              <a:rPr lang="en-US" sz="3600" b="0" i="0" dirty="0">
                <a:solidFill>
                  <a:srgbClr val="242021"/>
                </a:solidFill>
                <a:effectLst/>
                <a:highlight>
                  <a:srgbClr val="F3C1FF"/>
                </a:highlight>
              </a:rPr>
              <a:t> Now, read and fill in the blanks.</a:t>
            </a:r>
            <a:endParaRPr lang="en-US" sz="3600" dirty="0">
              <a:highlight>
                <a:srgbClr val="F3C1FF"/>
              </a:highlight>
            </a:endParaRPr>
          </a:p>
        </p:txBody>
      </p:sp>
      <p:sp>
        <p:nvSpPr>
          <p:cNvPr id="4" name="TextBox 3">
            <a:extLst>
              <a:ext uri="{FF2B5EF4-FFF2-40B4-BE49-F238E27FC236}">
                <a16:creationId xmlns:a16="http://schemas.microsoft.com/office/drawing/2014/main" id="{D74D2BAF-6E60-7123-F3A0-0AD7779D73D5}"/>
              </a:ext>
            </a:extLst>
          </p:cNvPr>
          <p:cNvSpPr txBox="1"/>
          <p:nvPr/>
        </p:nvSpPr>
        <p:spPr>
          <a:xfrm>
            <a:off x="2873142" y="2621097"/>
            <a:ext cx="2728762" cy="646331"/>
          </a:xfrm>
          <a:prstGeom prst="rect">
            <a:avLst/>
          </a:prstGeom>
          <a:noFill/>
        </p:spPr>
        <p:txBody>
          <a:bodyPr wrap="square">
            <a:spAutoFit/>
          </a:bodyPr>
          <a:lstStyle/>
          <a:p>
            <a:r>
              <a:rPr lang="en-US" sz="3600" b="0" i="0">
                <a:solidFill>
                  <a:srgbClr val="FF0000"/>
                </a:solidFill>
                <a:effectLst/>
              </a:rPr>
              <a:t>vocabulary</a:t>
            </a:r>
            <a:endParaRPr lang="en-US" sz="3600"/>
          </a:p>
        </p:txBody>
      </p:sp>
      <p:sp>
        <p:nvSpPr>
          <p:cNvPr id="7" name="TextBox 6">
            <a:extLst>
              <a:ext uri="{FF2B5EF4-FFF2-40B4-BE49-F238E27FC236}">
                <a16:creationId xmlns:a16="http://schemas.microsoft.com/office/drawing/2014/main" id="{105EA08A-6A72-2E2F-A25F-9EA0E94A6FA4}"/>
              </a:ext>
            </a:extLst>
          </p:cNvPr>
          <p:cNvSpPr txBox="1"/>
          <p:nvPr/>
        </p:nvSpPr>
        <p:spPr>
          <a:xfrm>
            <a:off x="10037837" y="474142"/>
            <a:ext cx="2050690" cy="646331"/>
          </a:xfrm>
          <a:prstGeom prst="rect">
            <a:avLst/>
          </a:prstGeom>
          <a:solidFill>
            <a:schemeClr val="accent6">
              <a:lumMod val="60000"/>
              <a:lumOff val="40000"/>
            </a:schemeClr>
          </a:solidFill>
        </p:spPr>
        <p:txBody>
          <a:bodyPr wrap="none" rtlCol="0">
            <a:spAutoFit/>
          </a:bodyPr>
          <a:lstStyle/>
          <a:p>
            <a:r>
              <a:rPr lang="en-US" sz="3600"/>
              <a:t>ANSWERS</a:t>
            </a:r>
          </a:p>
        </p:txBody>
      </p:sp>
      <p:pic>
        <p:nvPicPr>
          <p:cNvPr id="10" name="Picture 9">
            <a:extLst>
              <a:ext uri="{FF2B5EF4-FFF2-40B4-BE49-F238E27FC236}">
                <a16:creationId xmlns:a16="http://schemas.microsoft.com/office/drawing/2014/main" id="{90D2FE65-E742-518F-CCDA-0A5595572FBE}"/>
              </a:ext>
            </a:extLst>
          </p:cNvPr>
          <p:cNvPicPr>
            <a:picLocks noChangeAspect="1"/>
          </p:cNvPicPr>
          <p:nvPr/>
        </p:nvPicPr>
        <p:blipFill>
          <a:blip r:embed="rId2"/>
          <a:stretch>
            <a:fillRect/>
          </a:stretch>
        </p:blipFill>
        <p:spPr>
          <a:xfrm>
            <a:off x="103473" y="3839412"/>
            <a:ext cx="11979589" cy="1857077"/>
          </a:xfrm>
          <a:prstGeom prst="rect">
            <a:avLst/>
          </a:prstGeom>
        </p:spPr>
      </p:pic>
      <p:sp>
        <p:nvSpPr>
          <p:cNvPr id="2" name="TextBox 1">
            <a:extLst>
              <a:ext uri="{FF2B5EF4-FFF2-40B4-BE49-F238E27FC236}">
                <a16:creationId xmlns:a16="http://schemas.microsoft.com/office/drawing/2014/main" id="{CD0649D2-368A-12FE-DE39-BBF96B4E5894}"/>
              </a:ext>
            </a:extLst>
          </p:cNvPr>
          <p:cNvSpPr txBox="1"/>
          <p:nvPr/>
        </p:nvSpPr>
        <p:spPr>
          <a:xfrm>
            <a:off x="103473" y="938462"/>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b</a:t>
            </a:r>
          </a:p>
        </p:txBody>
      </p:sp>
    </p:spTree>
    <p:extLst>
      <p:ext uri="{BB962C8B-B14F-4D97-AF65-F5344CB8AC3E}">
        <p14:creationId xmlns:p14="http://schemas.microsoft.com/office/powerpoint/2010/main" val="370370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626A-B532-9452-D72B-0DBD83912B5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98B0B16-9FE7-EB8C-2B1C-33EE264AFBB8}"/>
              </a:ext>
            </a:extLst>
          </p:cNvPr>
          <p:cNvSpPr txBox="1"/>
          <p:nvPr/>
        </p:nvSpPr>
        <p:spPr>
          <a:xfrm>
            <a:off x="257474" y="2049113"/>
            <a:ext cx="11831053" cy="1754326"/>
          </a:xfrm>
          <a:prstGeom prst="rect">
            <a:avLst/>
          </a:prstGeom>
          <a:noFill/>
        </p:spPr>
        <p:txBody>
          <a:bodyPr wrap="square">
            <a:spAutoFit/>
          </a:bodyPr>
          <a:lstStyle/>
          <a:p>
            <a:r>
              <a:rPr lang="en-US" sz="3600" b="0" i="0">
                <a:solidFill>
                  <a:srgbClr val="242021"/>
                </a:solidFill>
                <a:effectLst/>
              </a:rPr>
              <a:t>2. Look for books or ________________ on topics you like and choose one just above your level.</a:t>
            </a:r>
            <a:br>
              <a:rPr lang="en-US" sz="3600" b="0" i="0">
                <a:solidFill>
                  <a:srgbClr val="242021"/>
                </a:solidFill>
                <a:effectLst/>
              </a:rPr>
            </a:br>
            <a:endParaRPr lang="en-US" sz="3600"/>
          </a:p>
        </p:txBody>
      </p:sp>
      <p:sp>
        <p:nvSpPr>
          <p:cNvPr id="6" name="TextBox 5">
            <a:extLst>
              <a:ext uri="{FF2B5EF4-FFF2-40B4-BE49-F238E27FC236}">
                <a16:creationId xmlns:a16="http://schemas.microsoft.com/office/drawing/2014/main" id="{1919646A-3096-4663-097E-759BB0BE82F3}"/>
              </a:ext>
            </a:extLst>
          </p:cNvPr>
          <p:cNvSpPr txBox="1"/>
          <p:nvPr/>
        </p:nvSpPr>
        <p:spPr>
          <a:xfrm>
            <a:off x="4337926" y="2049113"/>
            <a:ext cx="2728762" cy="646331"/>
          </a:xfrm>
          <a:prstGeom prst="rect">
            <a:avLst/>
          </a:prstGeom>
          <a:noFill/>
        </p:spPr>
        <p:txBody>
          <a:bodyPr wrap="square">
            <a:spAutoFit/>
          </a:bodyPr>
          <a:lstStyle/>
          <a:p>
            <a:r>
              <a:rPr lang="en-US" sz="3600">
                <a:solidFill>
                  <a:srgbClr val="FF0000"/>
                </a:solidFill>
              </a:rPr>
              <a:t>websites</a:t>
            </a:r>
            <a:endParaRPr lang="en-US" sz="3600"/>
          </a:p>
        </p:txBody>
      </p:sp>
      <p:sp>
        <p:nvSpPr>
          <p:cNvPr id="7" name="TextBox 6">
            <a:extLst>
              <a:ext uri="{FF2B5EF4-FFF2-40B4-BE49-F238E27FC236}">
                <a16:creationId xmlns:a16="http://schemas.microsoft.com/office/drawing/2014/main" id="{A31BB910-F56E-526B-6DDC-330EFD5FB35C}"/>
              </a:ext>
            </a:extLst>
          </p:cNvPr>
          <p:cNvSpPr txBox="1"/>
          <p:nvPr/>
        </p:nvSpPr>
        <p:spPr>
          <a:xfrm>
            <a:off x="10037837" y="474142"/>
            <a:ext cx="2050690" cy="646331"/>
          </a:xfrm>
          <a:prstGeom prst="rect">
            <a:avLst/>
          </a:prstGeom>
          <a:solidFill>
            <a:schemeClr val="accent6">
              <a:lumMod val="60000"/>
              <a:lumOff val="40000"/>
            </a:schemeClr>
          </a:solidFill>
        </p:spPr>
        <p:txBody>
          <a:bodyPr wrap="none" rtlCol="0">
            <a:spAutoFit/>
          </a:bodyPr>
          <a:lstStyle/>
          <a:p>
            <a:r>
              <a:rPr lang="en-US" sz="3600"/>
              <a:t>ANSWERS</a:t>
            </a:r>
          </a:p>
        </p:txBody>
      </p:sp>
      <p:pic>
        <p:nvPicPr>
          <p:cNvPr id="8" name="Picture 7">
            <a:extLst>
              <a:ext uri="{FF2B5EF4-FFF2-40B4-BE49-F238E27FC236}">
                <a16:creationId xmlns:a16="http://schemas.microsoft.com/office/drawing/2014/main" id="{E358A2C3-3A11-0392-2B2F-A845E3F86D84}"/>
              </a:ext>
            </a:extLst>
          </p:cNvPr>
          <p:cNvPicPr>
            <a:picLocks noChangeAspect="1"/>
          </p:cNvPicPr>
          <p:nvPr/>
        </p:nvPicPr>
        <p:blipFill>
          <a:blip r:embed="rId2"/>
          <a:stretch>
            <a:fillRect/>
          </a:stretch>
        </p:blipFill>
        <p:spPr>
          <a:xfrm>
            <a:off x="153468" y="3522016"/>
            <a:ext cx="11885064" cy="2420125"/>
          </a:xfrm>
          <a:prstGeom prst="rect">
            <a:avLst/>
          </a:prstGeom>
        </p:spPr>
      </p:pic>
    </p:spTree>
    <p:extLst>
      <p:ext uri="{BB962C8B-B14F-4D97-AF65-F5344CB8AC3E}">
        <p14:creationId xmlns:p14="http://schemas.microsoft.com/office/powerpoint/2010/main" val="33868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DCE87-C4B8-BF73-6DE7-A9B5A81C39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1FFE6A-C21B-2D08-858F-6FFED3981224}"/>
              </a:ext>
            </a:extLst>
          </p:cNvPr>
          <p:cNvSpPr txBox="1"/>
          <p:nvPr/>
        </p:nvSpPr>
        <p:spPr>
          <a:xfrm>
            <a:off x="180473" y="932771"/>
            <a:ext cx="11831053" cy="2499467"/>
          </a:xfrm>
          <a:prstGeom prst="rect">
            <a:avLst/>
          </a:prstGeom>
          <a:noFill/>
        </p:spPr>
        <p:txBody>
          <a:bodyPr wrap="square">
            <a:spAutoFit/>
          </a:bodyPr>
          <a:lstStyle/>
          <a:p>
            <a:pPr>
              <a:lnSpc>
                <a:spcPct val="150000"/>
              </a:lnSpc>
            </a:pPr>
            <a:r>
              <a:rPr lang="en-US" sz="3600" b="0" i="0">
                <a:solidFill>
                  <a:srgbClr val="242021"/>
                </a:solidFill>
                <a:effectLst/>
              </a:rPr>
              <a:t>3. When you watch movies or TV shows in English, you can ________________ vocabulary to look up later.</a:t>
            </a:r>
            <a:br>
              <a:rPr lang="en-US" sz="3600" b="0" i="0">
                <a:solidFill>
                  <a:srgbClr val="242021"/>
                </a:solidFill>
                <a:effectLst/>
              </a:rPr>
            </a:br>
            <a:endParaRPr lang="en-US" sz="3600"/>
          </a:p>
        </p:txBody>
      </p:sp>
      <p:sp>
        <p:nvSpPr>
          <p:cNvPr id="2" name="TextBox 1">
            <a:extLst>
              <a:ext uri="{FF2B5EF4-FFF2-40B4-BE49-F238E27FC236}">
                <a16:creationId xmlns:a16="http://schemas.microsoft.com/office/drawing/2014/main" id="{2E5A73A7-B569-3845-FB3F-51B593E91736}"/>
              </a:ext>
            </a:extLst>
          </p:cNvPr>
          <p:cNvSpPr txBox="1"/>
          <p:nvPr/>
        </p:nvSpPr>
        <p:spPr>
          <a:xfrm>
            <a:off x="649706" y="1918453"/>
            <a:ext cx="2728762" cy="646331"/>
          </a:xfrm>
          <a:prstGeom prst="rect">
            <a:avLst/>
          </a:prstGeom>
          <a:noFill/>
        </p:spPr>
        <p:txBody>
          <a:bodyPr wrap="square">
            <a:spAutoFit/>
          </a:bodyPr>
          <a:lstStyle/>
          <a:p>
            <a:r>
              <a:rPr lang="en-US" sz="3600">
                <a:solidFill>
                  <a:srgbClr val="FF0000"/>
                </a:solidFill>
              </a:rPr>
              <a:t>note down</a:t>
            </a:r>
            <a:endParaRPr lang="en-US" sz="3600"/>
          </a:p>
        </p:txBody>
      </p:sp>
      <p:sp>
        <p:nvSpPr>
          <p:cNvPr id="10" name="TextBox 9">
            <a:extLst>
              <a:ext uri="{FF2B5EF4-FFF2-40B4-BE49-F238E27FC236}">
                <a16:creationId xmlns:a16="http://schemas.microsoft.com/office/drawing/2014/main" id="{34DFEE9E-412C-4C2E-234B-66AE40268D0F}"/>
              </a:ext>
            </a:extLst>
          </p:cNvPr>
          <p:cNvSpPr txBox="1"/>
          <p:nvPr/>
        </p:nvSpPr>
        <p:spPr>
          <a:xfrm>
            <a:off x="10037837" y="474142"/>
            <a:ext cx="2050690" cy="646331"/>
          </a:xfrm>
          <a:prstGeom prst="rect">
            <a:avLst/>
          </a:prstGeom>
          <a:solidFill>
            <a:schemeClr val="accent6">
              <a:lumMod val="60000"/>
              <a:lumOff val="40000"/>
            </a:schemeClr>
          </a:solidFill>
        </p:spPr>
        <p:txBody>
          <a:bodyPr wrap="none" rtlCol="0">
            <a:spAutoFit/>
          </a:bodyPr>
          <a:lstStyle/>
          <a:p>
            <a:r>
              <a:rPr lang="en-US" sz="3600"/>
              <a:t>ANSWERS</a:t>
            </a:r>
          </a:p>
        </p:txBody>
      </p:sp>
      <p:pic>
        <p:nvPicPr>
          <p:cNvPr id="5" name="Picture 4">
            <a:extLst>
              <a:ext uri="{FF2B5EF4-FFF2-40B4-BE49-F238E27FC236}">
                <a16:creationId xmlns:a16="http://schemas.microsoft.com/office/drawing/2014/main" id="{710A85E6-9B60-0D36-1C0D-92E4608BE93F}"/>
              </a:ext>
            </a:extLst>
          </p:cNvPr>
          <p:cNvPicPr>
            <a:picLocks noChangeAspect="1"/>
          </p:cNvPicPr>
          <p:nvPr/>
        </p:nvPicPr>
        <p:blipFill>
          <a:blip r:embed="rId2"/>
          <a:stretch>
            <a:fillRect/>
          </a:stretch>
        </p:blipFill>
        <p:spPr>
          <a:xfrm>
            <a:off x="192261" y="3425798"/>
            <a:ext cx="11857765" cy="1984244"/>
          </a:xfrm>
          <a:prstGeom prst="rect">
            <a:avLst/>
          </a:prstGeom>
        </p:spPr>
      </p:pic>
    </p:spTree>
    <p:extLst>
      <p:ext uri="{BB962C8B-B14F-4D97-AF65-F5344CB8AC3E}">
        <p14:creationId xmlns:p14="http://schemas.microsoft.com/office/powerpoint/2010/main" val="7929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C58C5-40D2-FED9-0A69-09118A4298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4B8521-6CF8-538A-95A9-10295611FD07}"/>
              </a:ext>
            </a:extLst>
          </p:cNvPr>
          <p:cNvSpPr txBox="1"/>
          <p:nvPr/>
        </p:nvSpPr>
        <p:spPr>
          <a:xfrm>
            <a:off x="180473" y="932771"/>
            <a:ext cx="11831053" cy="2499467"/>
          </a:xfrm>
          <a:prstGeom prst="rect">
            <a:avLst/>
          </a:prstGeom>
          <a:noFill/>
        </p:spPr>
        <p:txBody>
          <a:bodyPr wrap="square">
            <a:spAutoFit/>
          </a:bodyPr>
          <a:lstStyle/>
          <a:p>
            <a:pPr>
              <a:lnSpc>
                <a:spcPct val="150000"/>
              </a:lnSpc>
            </a:pPr>
            <a:r>
              <a:rPr lang="en-US" sz="3600" b="0" i="0">
                <a:solidFill>
                  <a:srgbClr val="242021"/>
                </a:solidFill>
                <a:effectLst/>
              </a:rPr>
              <a:t>4. You should go over your notes to help you ________________ new words and grammar you learned.</a:t>
            </a:r>
            <a:br>
              <a:rPr lang="en-US" sz="3600" b="0" i="0">
                <a:solidFill>
                  <a:srgbClr val="242021"/>
                </a:solidFill>
                <a:effectLst/>
              </a:rPr>
            </a:br>
            <a:endParaRPr lang="en-US" sz="3600"/>
          </a:p>
        </p:txBody>
      </p:sp>
      <p:sp>
        <p:nvSpPr>
          <p:cNvPr id="8" name="TextBox 7">
            <a:extLst>
              <a:ext uri="{FF2B5EF4-FFF2-40B4-BE49-F238E27FC236}">
                <a16:creationId xmlns:a16="http://schemas.microsoft.com/office/drawing/2014/main" id="{6139C6BB-8DE8-2DCC-EB9C-9202E4B7FEC3}"/>
              </a:ext>
            </a:extLst>
          </p:cNvPr>
          <p:cNvSpPr txBox="1"/>
          <p:nvPr/>
        </p:nvSpPr>
        <p:spPr>
          <a:xfrm>
            <a:off x="543828" y="1933503"/>
            <a:ext cx="2728762" cy="646331"/>
          </a:xfrm>
          <a:prstGeom prst="rect">
            <a:avLst/>
          </a:prstGeom>
          <a:noFill/>
        </p:spPr>
        <p:txBody>
          <a:bodyPr wrap="square">
            <a:spAutoFit/>
          </a:bodyPr>
          <a:lstStyle/>
          <a:p>
            <a:r>
              <a:rPr lang="en-US" sz="3600">
                <a:solidFill>
                  <a:srgbClr val="FF0000"/>
                </a:solidFill>
              </a:rPr>
              <a:t>remember</a:t>
            </a:r>
            <a:endParaRPr lang="en-US" sz="3600"/>
          </a:p>
        </p:txBody>
      </p:sp>
      <p:sp>
        <p:nvSpPr>
          <p:cNvPr id="10" name="TextBox 9">
            <a:extLst>
              <a:ext uri="{FF2B5EF4-FFF2-40B4-BE49-F238E27FC236}">
                <a16:creationId xmlns:a16="http://schemas.microsoft.com/office/drawing/2014/main" id="{803A50DE-9412-700B-76AF-F63E1B8CA912}"/>
              </a:ext>
            </a:extLst>
          </p:cNvPr>
          <p:cNvSpPr txBox="1"/>
          <p:nvPr/>
        </p:nvSpPr>
        <p:spPr>
          <a:xfrm>
            <a:off x="10037837" y="474142"/>
            <a:ext cx="2050690" cy="646331"/>
          </a:xfrm>
          <a:prstGeom prst="rect">
            <a:avLst/>
          </a:prstGeom>
          <a:solidFill>
            <a:schemeClr val="accent6">
              <a:lumMod val="60000"/>
              <a:lumOff val="40000"/>
            </a:schemeClr>
          </a:solidFill>
        </p:spPr>
        <p:txBody>
          <a:bodyPr wrap="none" rtlCol="0">
            <a:spAutoFit/>
          </a:bodyPr>
          <a:lstStyle/>
          <a:p>
            <a:r>
              <a:rPr lang="en-US" sz="3600"/>
              <a:t>ANSWERS</a:t>
            </a:r>
          </a:p>
        </p:txBody>
      </p:sp>
      <p:pic>
        <p:nvPicPr>
          <p:cNvPr id="4" name="Picture 3">
            <a:extLst>
              <a:ext uri="{FF2B5EF4-FFF2-40B4-BE49-F238E27FC236}">
                <a16:creationId xmlns:a16="http://schemas.microsoft.com/office/drawing/2014/main" id="{0FBA43DB-209F-CF49-7472-12BE876C68E2}"/>
              </a:ext>
            </a:extLst>
          </p:cNvPr>
          <p:cNvPicPr>
            <a:picLocks noChangeAspect="1"/>
          </p:cNvPicPr>
          <p:nvPr/>
        </p:nvPicPr>
        <p:blipFill>
          <a:blip r:embed="rId2"/>
          <a:stretch>
            <a:fillRect/>
          </a:stretch>
        </p:blipFill>
        <p:spPr>
          <a:xfrm>
            <a:off x="150385" y="3083599"/>
            <a:ext cx="11917571" cy="2389135"/>
          </a:xfrm>
          <a:prstGeom prst="rect">
            <a:avLst/>
          </a:prstGeom>
        </p:spPr>
      </p:pic>
    </p:spTree>
    <p:extLst>
      <p:ext uri="{BB962C8B-B14F-4D97-AF65-F5344CB8AC3E}">
        <p14:creationId xmlns:p14="http://schemas.microsoft.com/office/powerpoint/2010/main" val="189145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B8742-5C3C-5708-D631-F3D83BD842A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65774EB-A5B5-80AD-2B44-A9C352BEC449}"/>
              </a:ext>
            </a:extLst>
          </p:cNvPr>
          <p:cNvSpPr txBox="1"/>
          <p:nvPr/>
        </p:nvSpPr>
        <p:spPr>
          <a:xfrm>
            <a:off x="180473" y="932771"/>
            <a:ext cx="11831053" cy="1668470"/>
          </a:xfrm>
          <a:prstGeom prst="rect">
            <a:avLst/>
          </a:prstGeom>
          <a:noFill/>
        </p:spPr>
        <p:txBody>
          <a:bodyPr wrap="square">
            <a:spAutoFit/>
          </a:bodyPr>
          <a:lstStyle/>
          <a:p>
            <a:pPr>
              <a:lnSpc>
                <a:spcPct val="150000"/>
              </a:lnSpc>
            </a:pPr>
            <a:r>
              <a:rPr lang="en-US" sz="3600" b="0" i="0">
                <a:solidFill>
                  <a:srgbClr val="242021"/>
                </a:solidFill>
                <a:effectLst/>
              </a:rPr>
              <a:t>5. When listening to music in English, use the ________________ to help you understand the words.</a:t>
            </a:r>
            <a:r>
              <a:rPr lang="en-US" sz="3600"/>
              <a:t> </a:t>
            </a:r>
          </a:p>
        </p:txBody>
      </p:sp>
      <p:sp>
        <p:nvSpPr>
          <p:cNvPr id="9" name="TextBox 8">
            <a:extLst>
              <a:ext uri="{FF2B5EF4-FFF2-40B4-BE49-F238E27FC236}">
                <a16:creationId xmlns:a16="http://schemas.microsoft.com/office/drawing/2014/main" id="{E61A2817-95E2-C49B-A075-B7C9B0DBA199}"/>
              </a:ext>
            </a:extLst>
          </p:cNvPr>
          <p:cNvSpPr txBox="1"/>
          <p:nvPr/>
        </p:nvSpPr>
        <p:spPr>
          <a:xfrm>
            <a:off x="1031961" y="1865568"/>
            <a:ext cx="2728762" cy="646331"/>
          </a:xfrm>
          <a:prstGeom prst="rect">
            <a:avLst/>
          </a:prstGeom>
          <a:noFill/>
        </p:spPr>
        <p:txBody>
          <a:bodyPr wrap="square">
            <a:spAutoFit/>
          </a:bodyPr>
          <a:lstStyle/>
          <a:p>
            <a:r>
              <a:rPr lang="en-US" sz="3600">
                <a:solidFill>
                  <a:srgbClr val="FF0000"/>
                </a:solidFill>
              </a:rPr>
              <a:t>lyrics</a:t>
            </a:r>
            <a:endParaRPr lang="en-US" sz="3600"/>
          </a:p>
        </p:txBody>
      </p:sp>
      <p:sp>
        <p:nvSpPr>
          <p:cNvPr id="10" name="TextBox 9">
            <a:extLst>
              <a:ext uri="{FF2B5EF4-FFF2-40B4-BE49-F238E27FC236}">
                <a16:creationId xmlns:a16="http://schemas.microsoft.com/office/drawing/2014/main" id="{8CB9AC6F-606A-D152-529B-0A90BA7F5375}"/>
              </a:ext>
            </a:extLst>
          </p:cNvPr>
          <p:cNvSpPr txBox="1"/>
          <p:nvPr/>
        </p:nvSpPr>
        <p:spPr>
          <a:xfrm>
            <a:off x="10037837" y="474142"/>
            <a:ext cx="2050690" cy="646331"/>
          </a:xfrm>
          <a:prstGeom prst="rect">
            <a:avLst/>
          </a:prstGeom>
          <a:solidFill>
            <a:schemeClr val="accent6">
              <a:lumMod val="60000"/>
              <a:lumOff val="40000"/>
            </a:schemeClr>
          </a:solidFill>
        </p:spPr>
        <p:txBody>
          <a:bodyPr wrap="none" rtlCol="0">
            <a:spAutoFit/>
          </a:bodyPr>
          <a:lstStyle/>
          <a:p>
            <a:r>
              <a:rPr lang="en-US" sz="3600"/>
              <a:t>ANSWERS</a:t>
            </a:r>
          </a:p>
        </p:txBody>
      </p:sp>
      <p:pic>
        <p:nvPicPr>
          <p:cNvPr id="5" name="Picture 4">
            <a:extLst>
              <a:ext uri="{FF2B5EF4-FFF2-40B4-BE49-F238E27FC236}">
                <a16:creationId xmlns:a16="http://schemas.microsoft.com/office/drawing/2014/main" id="{80863D7C-5B3B-6300-49D2-C1B2D4147050}"/>
              </a:ext>
            </a:extLst>
          </p:cNvPr>
          <p:cNvPicPr>
            <a:picLocks noChangeAspect="1"/>
          </p:cNvPicPr>
          <p:nvPr/>
        </p:nvPicPr>
        <p:blipFill>
          <a:blip r:embed="rId2"/>
          <a:stretch>
            <a:fillRect/>
          </a:stretch>
        </p:blipFill>
        <p:spPr>
          <a:xfrm>
            <a:off x="180473" y="3094700"/>
            <a:ext cx="12064322" cy="2004074"/>
          </a:xfrm>
          <a:prstGeom prst="rect">
            <a:avLst/>
          </a:prstGeom>
        </p:spPr>
      </p:pic>
    </p:spTree>
    <p:extLst>
      <p:ext uri="{BB962C8B-B14F-4D97-AF65-F5344CB8AC3E}">
        <p14:creationId xmlns:p14="http://schemas.microsoft.com/office/powerpoint/2010/main" val="50789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8D83BD-7A63-2F52-D8C3-474F1E035C0D}"/>
              </a:ext>
            </a:extLst>
          </p:cNvPr>
          <p:cNvSpPr txBox="1"/>
          <p:nvPr/>
        </p:nvSpPr>
        <p:spPr>
          <a:xfrm>
            <a:off x="457199" y="1216448"/>
            <a:ext cx="11545503" cy="2554545"/>
          </a:xfrm>
          <a:prstGeom prst="rect">
            <a:avLst/>
          </a:prstGeom>
          <a:noFill/>
        </p:spPr>
        <p:txBody>
          <a:bodyPr wrap="square">
            <a:spAutoFit/>
          </a:bodyPr>
          <a:lstStyle/>
          <a:p>
            <a:pPr lvl="3"/>
            <a:r>
              <a:rPr lang="en-US" sz="4000" b="0" i="0">
                <a:solidFill>
                  <a:schemeClr val="accent5">
                    <a:lumMod val="50000"/>
                  </a:schemeClr>
                </a:solidFill>
                <a:effectLst/>
              </a:rPr>
              <a:t>Listen and read </a:t>
            </a:r>
          </a:p>
          <a:p>
            <a:br>
              <a:rPr lang="en-US" sz="4000" b="0" i="0">
                <a:solidFill>
                  <a:schemeClr val="accent5">
                    <a:lumMod val="50000"/>
                  </a:schemeClr>
                </a:solidFill>
                <a:effectLst/>
              </a:rPr>
            </a:br>
            <a:br>
              <a:rPr lang="en-US" sz="4000">
                <a:solidFill>
                  <a:schemeClr val="accent5">
                    <a:lumMod val="50000"/>
                  </a:schemeClr>
                </a:solidFill>
              </a:rPr>
            </a:br>
            <a:endParaRPr lang="en-US" sz="4000">
              <a:solidFill>
                <a:schemeClr val="accent5">
                  <a:lumMod val="50000"/>
                </a:schemeClr>
              </a:solidFill>
            </a:endParaRPr>
          </a:p>
        </p:txBody>
      </p:sp>
      <p:pic>
        <p:nvPicPr>
          <p:cNvPr id="5" name="Picture 4">
            <a:extLst>
              <a:ext uri="{FF2B5EF4-FFF2-40B4-BE49-F238E27FC236}">
                <a16:creationId xmlns:a16="http://schemas.microsoft.com/office/drawing/2014/main" id="{C5DA68DB-AB32-6F6E-8AAA-4CFD8686C5F6}"/>
              </a:ext>
            </a:extLst>
          </p:cNvPr>
          <p:cNvPicPr>
            <a:picLocks noChangeAspect="1"/>
          </p:cNvPicPr>
          <p:nvPr/>
        </p:nvPicPr>
        <p:blipFill>
          <a:blip r:embed="rId4"/>
          <a:stretch>
            <a:fillRect/>
          </a:stretch>
        </p:blipFill>
        <p:spPr>
          <a:xfrm>
            <a:off x="5348206" y="928779"/>
            <a:ext cx="1130358" cy="920797"/>
          </a:xfrm>
          <a:prstGeom prst="rect">
            <a:avLst/>
          </a:prstGeom>
        </p:spPr>
      </p:pic>
      <p:pic>
        <p:nvPicPr>
          <p:cNvPr id="2" name="CD1 TRACK 03">
            <a:hlinkClick r:id="" action="ppaction://media"/>
            <a:extLst>
              <a:ext uri="{FF2B5EF4-FFF2-40B4-BE49-F238E27FC236}">
                <a16:creationId xmlns:a16="http://schemas.microsoft.com/office/drawing/2014/main" id="{E3D31CAF-C458-E05B-77DE-4300D4BA82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6363" y="1204228"/>
            <a:ext cx="633128" cy="633128"/>
          </a:xfrm>
          <a:prstGeom prst="rect">
            <a:avLst/>
          </a:prstGeom>
        </p:spPr>
      </p:pic>
      <p:pic>
        <p:nvPicPr>
          <p:cNvPr id="6" name="Picture 5">
            <a:extLst>
              <a:ext uri="{FF2B5EF4-FFF2-40B4-BE49-F238E27FC236}">
                <a16:creationId xmlns:a16="http://schemas.microsoft.com/office/drawing/2014/main" id="{697B7F6D-EFCF-1DD7-7420-754FBAF040FB}"/>
              </a:ext>
            </a:extLst>
          </p:cNvPr>
          <p:cNvPicPr>
            <a:picLocks noChangeAspect="1"/>
          </p:cNvPicPr>
          <p:nvPr/>
        </p:nvPicPr>
        <p:blipFill>
          <a:blip r:embed="rId6"/>
          <a:stretch>
            <a:fillRect/>
          </a:stretch>
        </p:blipFill>
        <p:spPr>
          <a:xfrm>
            <a:off x="4517380" y="2137245"/>
            <a:ext cx="2792011" cy="4201931"/>
          </a:xfrm>
          <a:prstGeom prst="rect">
            <a:avLst/>
          </a:prstGeom>
        </p:spPr>
      </p:pic>
      <p:sp>
        <p:nvSpPr>
          <p:cNvPr id="7" name="TextBox 6">
            <a:extLst>
              <a:ext uri="{FF2B5EF4-FFF2-40B4-BE49-F238E27FC236}">
                <a16:creationId xmlns:a16="http://schemas.microsoft.com/office/drawing/2014/main" id="{F6DE00F4-9BF3-B143-5B40-8C683B036FEB}"/>
              </a:ext>
            </a:extLst>
          </p:cNvPr>
          <p:cNvSpPr txBox="1"/>
          <p:nvPr/>
        </p:nvSpPr>
        <p:spPr>
          <a:xfrm>
            <a:off x="117911" y="1203245"/>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a:solidFill>
                  <a:schemeClr val="bg1"/>
                </a:solidFill>
              </a:rPr>
              <a:t>Task c</a:t>
            </a:r>
            <a:endParaRPr lang="en-US" sz="3600" b="1" dirty="0">
              <a:solidFill>
                <a:schemeClr val="bg1"/>
              </a:solidFill>
            </a:endParaRPr>
          </a:p>
        </p:txBody>
      </p:sp>
    </p:spTree>
    <p:extLst>
      <p:ext uri="{BB962C8B-B14F-4D97-AF65-F5344CB8AC3E}">
        <p14:creationId xmlns:p14="http://schemas.microsoft.com/office/powerpoint/2010/main" val="273330448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Post-reading </a:t>
            </a:r>
          </a:p>
        </p:txBody>
      </p:sp>
    </p:spTree>
    <p:extLst>
      <p:ext uri="{BB962C8B-B14F-4D97-AF65-F5344CB8AC3E}">
        <p14:creationId xmlns:p14="http://schemas.microsoft.com/office/powerpoint/2010/main" val="894239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C0D27-EDF5-22C8-8558-3342904B0C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132865-FA97-4CA0-CBA4-95692A0B6195}"/>
              </a:ext>
            </a:extLst>
          </p:cNvPr>
          <p:cNvSpPr txBox="1"/>
          <p:nvPr/>
        </p:nvSpPr>
        <p:spPr>
          <a:xfrm>
            <a:off x="67375" y="436802"/>
            <a:ext cx="12006714" cy="1843582"/>
          </a:xfrm>
          <a:prstGeom prst="rect">
            <a:avLst/>
          </a:prstGeom>
          <a:noFill/>
        </p:spPr>
        <p:txBody>
          <a:bodyPr wrap="square">
            <a:spAutoFit/>
          </a:bodyPr>
          <a:lstStyle/>
          <a:p>
            <a:pPr>
              <a:lnSpc>
                <a:spcPct val="150000"/>
              </a:lnSpc>
            </a:pPr>
            <a:r>
              <a:rPr lang="en-US" sz="4000" b="0" i="0">
                <a:solidFill>
                  <a:schemeClr val="accent6">
                    <a:lumMod val="50000"/>
                  </a:schemeClr>
                </a:solidFill>
                <a:effectLst/>
              </a:rPr>
              <a:t>		In pairs: Ask and answer:</a:t>
            </a:r>
          </a:p>
          <a:p>
            <a:pPr>
              <a:lnSpc>
                <a:spcPct val="150000"/>
              </a:lnSpc>
            </a:pPr>
            <a:r>
              <a:rPr lang="en-US" sz="4000" b="0" i="0">
                <a:solidFill>
                  <a:schemeClr val="accent6">
                    <a:lumMod val="50000"/>
                  </a:schemeClr>
                </a:solidFill>
                <a:effectLst/>
              </a:rPr>
              <a:t>Which English study methods do you want to try? Why?</a:t>
            </a:r>
            <a:r>
              <a:rPr lang="en-US" sz="4000">
                <a:solidFill>
                  <a:schemeClr val="accent6">
                    <a:lumMod val="50000"/>
                  </a:schemeClr>
                </a:solidFill>
              </a:rPr>
              <a:t> </a:t>
            </a:r>
          </a:p>
        </p:txBody>
      </p:sp>
      <p:sp>
        <p:nvSpPr>
          <p:cNvPr id="7" name="TextBox 6">
            <a:extLst>
              <a:ext uri="{FF2B5EF4-FFF2-40B4-BE49-F238E27FC236}">
                <a16:creationId xmlns:a16="http://schemas.microsoft.com/office/drawing/2014/main" id="{EB65FAA9-2545-464A-BE1C-26C89BCF29E6}"/>
              </a:ext>
            </a:extLst>
          </p:cNvPr>
          <p:cNvSpPr txBox="1"/>
          <p:nvPr/>
        </p:nvSpPr>
        <p:spPr>
          <a:xfrm>
            <a:off x="117911" y="712262"/>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a:solidFill>
                  <a:schemeClr val="bg1"/>
                </a:solidFill>
              </a:rPr>
              <a:t>Task d</a:t>
            </a:r>
            <a:endParaRPr lang="en-US" sz="3600" b="1" dirty="0">
              <a:solidFill>
                <a:schemeClr val="bg1"/>
              </a:solidFill>
            </a:endParaRPr>
          </a:p>
        </p:txBody>
      </p:sp>
      <p:pic>
        <p:nvPicPr>
          <p:cNvPr id="4" name="Picture 3">
            <a:extLst>
              <a:ext uri="{FF2B5EF4-FFF2-40B4-BE49-F238E27FC236}">
                <a16:creationId xmlns:a16="http://schemas.microsoft.com/office/drawing/2014/main" id="{5C4297B0-FE82-4459-A9F6-5DD91B9B22E1}"/>
              </a:ext>
            </a:extLst>
          </p:cNvPr>
          <p:cNvPicPr>
            <a:picLocks noChangeAspect="1"/>
          </p:cNvPicPr>
          <p:nvPr/>
        </p:nvPicPr>
        <p:blipFill>
          <a:blip r:embed="rId2"/>
          <a:stretch>
            <a:fillRect/>
          </a:stretch>
        </p:blipFill>
        <p:spPr>
          <a:xfrm>
            <a:off x="4053096" y="2975556"/>
            <a:ext cx="3868160" cy="2999798"/>
          </a:xfrm>
          <a:prstGeom prst="rect">
            <a:avLst/>
          </a:prstGeom>
        </p:spPr>
      </p:pic>
    </p:spTree>
    <p:extLst>
      <p:ext uri="{BB962C8B-B14F-4D97-AF65-F5344CB8AC3E}">
        <p14:creationId xmlns:p14="http://schemas.microsoft.com/office/powerpoint/2010/main" val="3422501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69514"/>
            <a:ext cx="4553682" cy="923330"/>
          </a:xfrm>
          <a:prstGeom prst="rect">
            <a:avLst/>
          </a:prstGeom>
        </p:spPr>
        <p:txBody>
          <a:bodyPr wrap="none">
            <a:spAutoFit/>
          </a:bodyPr>
          <a:lstStyle/>
          <a:p>
            <a:r>
              <a:rPr lang="en-US" sz="5400" b="1">
                <a:solidFill>
                  <a:srgbClr val="7030A0"/>
                </a:solidFill>
                <a:ea typeface="Times New Roman" panose="02020603050405020304" pitchFamily="18" charset="0"/>
              </a:rPr>
              <a:t>Sample answer</a:t>
            </a:r>
            <a:endParaRPr lang="en-US" sz="5400" b="1" dirty="0">
              <a:solidFill>
                <a:srgbClr val="7030A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402" y="469514"/>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149693" y="1545110"/>
            <a:ext cx="4800600" cy="2573114"/>
          </a:xfrm>
          <a:prstGeom prst="wedgeRoundRectCallout">
            <a:avLst>
              <a:gd name="adj1" fmla="val 48418"/>
              <a:gd name="adj2" fmla="val 78777"/>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b="0" i="0">
                <a:solidFill>
                  <a:schemeClr val="accent6">
                    <a:lumMod val="50000"/>
                  </a:schemeClr>
                </a:solidFill>
                <a:effectLst/>
              </a:rPr>
              <a:t>Which English study methods do you want to try? Why?</a:t>
            </a:r>
            <a:r>
              <a:rPr lang="en-US" sz="4000">
                <a:solidFill>
                  <a:schemeClr val="accent6">
                    <a:lumMod val="50000"/>
                  </a:schemeClr>
                </a:solidFill>
              </a:rPr>
              <a:t> </a:t>
            </a:r>
          </a:p>
        </p:txBody>
      </p:sp>
      <p:sp>
        <p:nvSpPr>
          <p:cNvPr id="6" name="Rounded Rectangular Callout 5"/>
          <p:cNvSpPr/>
          <p:nvPr/>
        </p:nvSpPr>
        <p:spPr>
          <a:xfrm>
            <a:off x="5440013" y="1920632"/>
            <a:ext cx="6602294" cy="3436219"/>
          </a:xfrm>
          <a:prstGeom prst="wedgeRoundRectCallout">
            <a:avLst>
              <a:gd name="adj1" fmla="val -54172"/>
              <a:gd name="adj2" fmla="val 79881"/>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a:solidFill>
                  <a:srgbClr val="7030A0"/>
                </a:solidFill>
                <a:effectLst/>
              </a:rPr>
              <a:t>I want to try watching TV and movies to learn English. It's a fun way to pick up the language because I can see and hear how people speak in real-life situations.</a:t>
            </a:r>
            <a:endParaRPr lang="en-US" sz="3600" i="1" dirty="0">
              <a:solidFill>
                <a:srgbClr val="7030A0"/>
              </a:solidFill>
            </a:endParaRPr>
          </a:p>
        </p:txBody>
      </p:sp>
    </p:spTree>
    <p:extLst>
      <p:ext uri="{BB962C8B-B14F-4D97-AF65-F5344CB8AC3E}">
        <p14:creationId xmlns:p14="http://schemas.microsoft.com/office/powerpoint/2010/main" val="215677112"/>
      </p:ext>
    </p:extLst>
  </p:cSld>
  <p:clrMapOvr>
    <a:masterClrMapping/>
  </p:clrMapOvr>
  <p:transition spd="med">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D49C11-1B90-65A5-DF0F-2D4DD53F7B4C}"/>
              </a:ext>
            </a:extLst>
          </p:cNvPr>
          <p:cNvPicPr>
            <a:picLocks noChangeAspect="1"/>
          </p:cNvPicPr>
          <p:nvPr/>
        </p:nvPicPr>
        <p:blipFill>
          <a:blip r:embed="rId2"/>
          <a:stretch>
            <a:fillRect/>
          </a:stretch>
        </p:blipFill>
        <p:spPr>
          <a:xfrm>
            <a:off x="3123530" y="1060435"/>
            <a:ext cx="8968801" cy="5332412"/>
          </a:xfrm>
          <a:prstGeom prst="rect">
            <a:avLst/>
          </a:prstGeom>
        </p:spPr>
      </p:pic>
      <p:sp>
        <p:nvSpPr>
          <p:cNvPr id="7" name="TextBox 6">
            <a:extLst>
              <a:ext uri="{FF2B5EF4-FFF2-40B4-BE49-F238E27FC236}">
                <a16:creationId xmlns:a16="http://schemas.microsoft.com/office/drawing/2014/main" id="{3FFD962F-A44D-B7F7-588F-CD3B4669E519}"/>
              </a:ext>
            </a:extLst>
          </p:cNvPr>
          <p:cNvSpPr txBox="1"/>
          <p:nvPr/>
        </p:nvSpPr>
        <p:spPr>
          <a:xfrm>
            <a:off x="216994" y="1530231"/>
            <a:ext cx="2763124" cy="3330464"/>
          </a:xfrm>
          <a:prstGeom prst="rect">
            <a:avLst/>
          </a:prstGeom>
          <a:noFill/>
        </p:spPr>
        <p:txBody>
          <a:bodyPr wrap="square">
            <a:spAutoFit/>
          </a:bodyPr>
          <a:lstStyle/>
          <a:p>
            <a:pPr>
              <a:lnSpc>
                <a:spcPct val="150000"/>
              </a:lnSpc>
            </a:pPr>
            <a:r>
              <a:rPr lang="en-US" sz="3600" b="0" i="0" dirty="0">
                <a:solidFill>
                  <a:srgbClr val="242021"/>
                </a:solidFill>
                <a:effectLst/>
                <a:highlight>
                  <a:srgbClr val="00FF00"/>
                </a:highlight>
              </a:rPr>
              <a:t>Task a.</a:t>
            </a:r>
            <a:r>
              <a:rPr lang="en-US" sz="3600" b="0" i="0" dirty="0">
                <a:solidFill>
                  <a:srgbClr val="242021"/>
                </a:solidFill>
                <a:effectLst/>
              </a:rPr>
              <a:t> </a:t>
            </a:r>
            <a:r>
              <a:rPr lang="en-US" sz="3600" b="1" i="0" dirty="0">
                <a:solidFill>
                  <a:schemeClr val="accent6">
                    <a:lumMod val="50000"/>
                  </a:schemeClr>
                </a:solidFill>
                <a:effectLst/>
              </a:rPr>
              <a:t>Read and do the crossword puzzle.</a:t>
            </a:r>
            <a:endParaRPr lang="en-US" sz="3600" b="1" dirty="0">
              <a:solidFill>
                <a:schemeClr val="accent6">
                  <a:lumMod val="50000"/>
                </a:schemeClr>
              </a:solidFill>
            </a:endParaRPr>
          </a:p>
        </p:txBody>
      </p:sp>
      <p:pic>
        <p:nvPicPr>
          <p:cNvPr id="9" name="Picture 8">
            <a:extLst>
              <a:ext uri="{FF2B5EF4-FFF2-40B4-BE49-F238E27FC236}">
                <a16:creationId xmlns:a16="http://schemas.microsoft.com/office/drawing/2014/main" id="{9D412F7B-45B2-0B02-3D49-A645C51A1151}"/>
              </a:ext>
            </a:extLst>
          </p:cNvPr>
          <p:cNvPicPr>
            <a:picLocks noChangeAspect="1"/>
          </p:cNvPicPr>
          <p:nvPr/>
        </p:nvPicPr>
        <p:blipFill>
          <a:blip r:embed="rId3"/>
          <a:stretch>
            <a:fillRect/>
          </a:stretch>
        </p:blipFill>
        <p:spPr>
          <a:xfrm>
            <a:off x="0" y="490746"/>
            <a:ext cx="2763124" cy="630071"/>
          </a:xfrm>
          <a:prstGeom prst="rect">
            <a:avLst/>
          </a:prstGeom>
        </p:spPr>
      </p:pic>
      <p:sp>
        <p:nvSpPr>
          <p:cNvPr id="10" name="TextBox 9">
            <a:extLst>
              <a:ext uri="{FF2B5EF4-FFF2-40B4-BE49-F238E27FC236}">
                <a16:creationId xmlns:a16="http://schemas.microsoft.com/office/drawing/2014/main" id="{A14B686A-84AC-4B91-CE5E-99D5AB9C6734}"/>
              </a:ext>
            </a:extLst>
          </p:cNvPr>
          <p:cNvSpPr txBox="1"/>
          <p:nvPr/>
        </p:nvSpPr>
        <p:spPr>
          <a:xfrm>
            <a:off x="7389628" y="404805"/>
            <a:ext cx="4702703"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spTree>
    <p:extLst>
      <p:ext uri="{BB962C8B-B14F-4D97-AF65-F5344CB8AC3E}">
        <p14:creationId xmlns:p14="http://schemas.microsoft.com/office/powerpoint/2010/main" val="81496489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1A8A8-5BE0-6F8E-A93E-B48CD1C7A8CD}"/>
              </a:ext>
            </a:extLst>
          </p:cNvPr>
          <p:cNvPicPr>
            <a:picLocks noChangeAspect="1"/>
          </p:cNvPicPr>
          <p:nvPr/>
        </p:nvPicPr>
        <p:blipFill>
          <a:blip r:embed="rId2"/>
          <a:stretch>
            <a:fillRect/>
          </a:stretch>
        </p:blipFill>
        <p:spPr>
          <a:xfrm>
            <a:off x="2289892" y="467213"/>
            <a:ext cx="6422787" cy="5957244"/>
          </a:xfrm>
          <a:prstGeom prst="rect">
            <a:avLst/>
          </a:prstGeom>
        </p:spPr>
      </p:pic>
      <p:sp>
        <p:nvSpPr>
          <p:cNvPr id="4" name="TextBox 3">
            <a:extLst>
              <a:ext uri="{FF2B5EF4-FFF2-40B4-BE49-F238E27FC236}">
                <a16:creationId xmlns:a16="http://schemas.microsoft.com/office/drawing/2014/main" id="{CB702EB7-FC59-5AE0-FB2E-6BE5671FB4F0}"/>
              </a:ext>
            </a:extLst>
          </p:cNvPr>
          <p:cNvSpPr txBox="1"/>
          <p:nvPr/>
        </p:nvSpPr>
        <p:spPr>
          <a:xfrm>
            <a:off x="5501285" y="2448996"/>
            <a:ext cx="3211394" cy="553998"/>
          </a:xfrm>
          <a:prstGeom prst="rect">
            <a:avLst/>
          </a:prstGeom>
          <a:noFill/>
        </p:spPr>
        <p:txBody>
          <a:bodyPr wrap="square">
            <a:spAutoFit/>
          </a:bodyPr>
          <a:lstStyle/>
          <a:p>
            <a:r>
              <a:rPr lang="en-US" sz="3000" b="0" i="0" dirty="0">
                <a:solidFill>
                  <a:srgbClr val="FF0000"/>
                </a:solidFill>
                <a:effectLst/>
              </a:rPr>
              <a:t>U</a:t>
            </a:r>
            <a:r>
              <a:rPr lang="en-US" sz="3000" dirty="0">
                <a:solidFill>
                  <a:srgbClr val="FF0000"/>
                </a:solidFill>
              </a:rPr>
              <a:t>  </a:t>
            </a:r>
            <a:r>
              <a:rPr lang="en-US" sz="3000" b="0" i="0" dirty="0">
                <a:solidFill>
                  <a:srgbClr val="FF0000"/>
                </a:solidFill>
                <a:effectLst/>
              </a:rPr>
              <a:t>R  N      O  N</a:t>
            </a:r>
            <a:endParaRPr lang="en-US" sz="3000" dirty="0"/>
          </a:p>
        </p:txBody>
      </p:sp>
      <p:sp>
        <p:nvSpPr>
          <p:cNvPr id="5" name="TextBox 4">
            <a:extLst>
              <a:ext uri="{FF2B5EF4-FFF2-40B4-BE49-F238E27FC236}">
                <a16:creationId xmlns:a16="http://schemas.microsoft.com/office/drawing/2014/main" id="{1AA45637-3B5B-0E49-4A3D-A8D81BF59E05}"/>
              </a:ext>
            </a:extLst>
          </p:cNvPr>
          <p:cNvSpPr txBox="1"/>
          <p:nvPr/>
        </p:nvSpPr>
        <p:spPr>
          <a:xfrm>
            <a:off x="3996334" y="3965019"/>
            <a:ext cx="4271365" cy="584775"/>
          </a:xfrm>
          <a:prstGeom prst="rect">
            <a:avLst/>
          </a:prstGeom>
          <a:noFill/>
        </p:spPr>
        <p:txBody>
          <a:bodyPr wrap="square">
            <a:spAutoFit/>
          </a:bodyPr>
          <a:lstStyle/>
          <a:p>
            <a:r>
              <a:rPr lang="en-US" sz="3200" dirty="0">
                <a:solidFill>
                  <a:srgbClr val="FF0000"/>
                </a:solidFill>
              </a:rPr>
              <a:t>N     T   E      D     WN</a:t>
            </a:r>
            <a:endParaRPr lang="en-US" sz="3000" dirty="0"/>
          </a:p>
        </p:txBody>
      </p:sp>
      <p:sp>
        <p:nvSpPr>
          <p:cNvPr id="6" name="TextBox 5">
            <a:extLst>
              <a:ext uri="{FF2B5EF4-FFF2-40B4-BE49-F238E27FC236}">
                <a16:creationId xmlns:a16="http://schemas.microsoft.com/office/drawing/2014/main" id="{AB9D4EC6-617A-8E2B-AD09-697456EB5E0D}"/>
              </a:ext>
            </a:extLst>
          </p:cNvPr>
          <p:cNvSpPr txBox="1"/>
          <p:nvPr/>
        </p:nvSpPr>
        <p:spPr>
          <a:xfrm>
            <a:off x="5501286" y="5166163"/>
            <a:ext cx="3328390" cy="584775"/>
          </a:xfrm>
          <a:prstGeom prst="rect">
            <a:avLst/>
          </a:prstGeom>
          <a:noFill/>
        </p:spPr>
        <p:txBody>
          <a:bodyPr wrap="square">
            <a:spAutoFit/>
          </a:bodyPr>
          <a:lstStyle/>
          <a:p>
            <a:r>
              <a:rPr lang="en-US" sz="3200" dirty="0">
                <a:solidFill>
                  <a:srgbClr val="FF0000"/>
                </a:solidFill>
              </a:rPr>
              <a:t>G  O     </a:t>
            </a:r>
            <a:r>
              <a:rPr lang="en-US" sz="3200" dirty="0" err="1">
                <a:solidFill>
                  <a:srgbClr val="FF0000"/>
                </a:solidFill>
              </a:rPr>
              <a:t>O</a:t>
            </a:r>
            <a:r>
              <a:rPr lang="en-US" sz="3200" dirty="0">
                <a:solidFill>
                  <a:srgbClr val="FF0000"/>
                </a:solidFill>
              </a:rPr>
              <a:t>  V  E  R</a:t>
            </a:r>
            <a:endParaRPr lang="en-US" sz="3000" dirty="0"/>
          </a:p>
        </p:txBody>
      </p:sp>
      <p:sp>
        <p:nvSpPr>
          <p:cNvPr id="7" name="TextBox 6">
            <a:extLst>
              <a:ext uri="{FF2B5EF4-FFF2-40B4-BE49-F238E27FC236}">
                <a16:creationId xmlns:a16="http://schemas.microsoft.com/office/drawing/2014/main" id="{F00480F8-77A9-9C29-EDFF-67F603BFC55E}"/>
              </a:ext>
            </a:extLst>
          </p:cNvPr>
          <p:cNvSpPr txBox="1"/>
          <p:nvPr/>
        </p:nvSpPr>
        <p:spPr>
          <a:xfrm>
            <a:off x="4367775" y="1230808"/>
            <a:ext cx="442350" cy="4093428"/>
          </a:xfrm>
          <a:prstGeom prst="rect">
            <a:avLst/>
          </a:prstGeom>
          <a:noFill/>
        </p:spPr>
        <p:txBody>
          <a:bodyPr wrap="square">
            <a:spAutoFit/>
          </a:bodyPr>
          <a:lstStyle/>
          <a:p>
            <a:r>
              <a:rPr lang="en-US" sz="2600" dirty="0">
                <a:solidFill>
                  <a:srgbClr val="FF0000"/>
                </a:solidFill>
              </a:rPr>
              <a:t>O</a:t>
            </a:r>
          </a:p>
          <a:p>
            <a:r>
              <a:rPr lang="en-US" sz="2600" dirty="0">
                <a:solidFill>
                  <a:srgbClr val="FF0000"/>
                </a:solidFill>
              </a:rPr>
              <a:t>M     E     </a:t>
            </a:r>
          </a:p>
          <a:p>
            <a:r>
              <a:rPr lang="en-US" sz="2600" dirty="0">
                <a:solidFill>
                  <a:srgbClr val="FF0000"/>
                </a:solidFill>
              </a:rPr>
              <a:t> </a:t>
            </a:r>
            <a:br>
              <a:rPr lang="en-US" sz="2600" dirty="0">
                <a:solidFill>
                  <a:srgbClr val="FF0000"/>
                </a:solidFill>
              </a:rPr>
            </a:br>
            <a:r>
              <a:rPr lang="en-US" sz="2600" dirty="0">
                <a:solidFill>
                  <a:srgbClr val="FF0000"/>
                </a:solidFill>
              </a:rPr>
              <a:t>A</a:t>
            </a:r>
          </a:p>
          <a:p>
            <a:r>
              <a:rPr lang="en-US" sz="2600" dirty="0">
                <a:solidFill>
                  <a:srgbClr val="FF0000"/>
                </a:solidFill>
              </a:rPr>
              <a:t>C</a:t>
            </a:r>
          </a:p>
          <a:p>
            <a:r>
              <a:rPr lang="en-US" sz="2600" dirty="0">
                <a:solidFill>
                  <a:srgbClr val="FF0000"/>
                </a:solidFill>
              </a:rPr>
              <a:t>R</a:t>
            </a:r>
          </a:p>
          <a:p>
            <a:endParaRPr lang="en-US" sz="2600" dirty="0">
              <a:solidFill>
                <a:srgbClr val="FF0000"/>
              </a:solidFill>
            </a:endParaRPr>
          </a:p>
          <a:p>
            <a:r>
              <a:rPr lang="en-US" sz="2600" dirty="0">
                <a:solidFill>
                  <a:srgbClr val="FF0000"/>
                </a:solidFill>
              </a:rPr>
              <a:t>S</a:t>
            </a:r>
          </a:p>
          <a:p>
            <a:r>
              <a:rPr lang="en-US" sz="2600" dirty="0">
                <a:solidFill>
                  <a:srgbClr val="FF0000"/>
                </a:solidFill>
              </a:rPr>
              <a:t>S</a:t>
            </a:r>
            <a:endParaRPr lang="en-US" sz="2600" dirty="0"/>
          </a:p>
        </p:txBody>
      </p:sp>
      <p:sp>
        <p:nvSpPr>
          <p:cNvPr id="8" name="TextBox 7">
            <a:extLst>
              <a:ext uri="{FF2B5EF4-FFF2-40B4-BE49-F238E27FC236}">
                <a16:creationId xmlns:a16="http://schemas.microsoft.com/office/drawing/2014/main" id="{52671FDB-E94B-1B54-DF95-4DC0F1B52663}"/>
              </a:ext>
            </a:extLst>
          </p:cNvPr>
          <p:cNvSpPr txBox="1"/>
          <p:nvPr/>
        </p:nvSpPr>
        <p:spPr>
          <a:xfrm>
            <a:off x="5120923" y="1268908"/>
            <a:ext cx="442350" cy="3693319"/>
          </a:xfrm>
          <a:prstGeom prst="rect">
            <a:avLst/>
          </a:prstGeom>
          <a:solidFill>
            <a:schemeClr val="bg1"/>
          </a:solidFill>
        </p:spPr>
        <p:txBody>
          <a:bodyPr wrap="square">
            <a:spAutoFit/>
          </a:bodyPr>
          <a:lstStyle/>
          <a:p>
            <a:r>
              <a:rPr lang="en-US" sz="2600" dirty="0">
                <a:solidFill>
                  <a:srgbClr val="FF0000"/>
                </a:solidFill>
              </a:rPr>
              <a:t>SUB</a:t>
            </a:r>
          </a:p>
          <a:p>
            <a:r>
              <a:rPr lang="en-US" sz="2600" b="1" dirty="0">
                <a:solidFill>
                  <a:srgbClr val="FF0000"/>
                </a:solidFill>
              </a:rPr>
              <a:t>T</a:t>
            </a:r>
            <a:br>
              <a:rPr lang="en-US" sz="2600" dirty="0">
                <a:solidFill>
                  <a:srgbClr val="FF0000"/>
                </a:solidFill>
              </a:rPr>
            </a:br>
            <a:r>
              <a:rPr lang="en-US" sz="2600" dirty="0">
                <a:solidFill>
                  <a:srgbClr val="FF0000"/>
                </a:solidFill>
              </a:rPr>
              <a:t>I</a:t>
            </a:r>
          </a:p>
          <a:p>
            <a:r>
              <a:rPr lang="en-US" sz="2600" dirty="0">
                <a:solidFill>
                  <a:srgbClr val="FF0000"/>
                </a:solidFill>
              </a:rPr>
              <a:t>TL</a:t>
            </a:r>
          </a:p>
          <a:p>
            <a:r>
              <a:rPr lang="en-US" sz="2600" dirty="0">
                <a:solidFill>
                  <a:srgbClr val="FF0000"/>
                </a:solidFill>
              </a:rPr>
              <a:t>E</a:t>
            </a:r>
          </a:p>
          <a:p>
            <a:r>
              <a:rPr lang="en-US" sz="2600" dirty="0">
                <a:solidFill>
                  <a:srgbClr val="FF0000"/>
                </a:solidFill>
              </a:rPr>
              <a:t>S</a:t>
            </a:r>
            <a:endParaRPr lang="en-US" sz="2600" dirty="0"/>
          </a:p>
        </p:txBody>
      </p:sp>
      <p:sp>
        <p:nvSpPr>
          <p:cNvPr id="9" name="TextBox 8">
            <a:extLst>
              <a:ext uri="{FF2B5EF4-FFF2-40B4-BE49-F238E27FC236}">
                <a16:creationId xmlns:a16="http://schemas.microsoft.com/office/drawing/2014/main" id="{D1D73014-1B03-09F2-1BCF-A629E4147580}"/>
              </a:ext>
            </a:extLst>
          </p:cNvPr>
          <p:cNvSpPr txBox="1"/>
          <p:nvPr/>
        </p:nvSpPr>
        <p:spPr>
          <a:xfrm>
            <a:off x="6319052" y="3728727"/>
            <a:ext cx="442350" cy="2677656"/>
          </a:xfrm>
          <a:prstGeom prst="rect">
            <a:avLst/>
          </a:prstGeom>
          <a:solidFill>
            <a:schemeClr val="bg1"/>
          </a:solidFill>
        </p:spPr>
        <p:txBody>
          <a:bodyPr wrap="square">
            <a:spAutoFit/>
          </a:bodyPr>
          <a:lstStyle/>
          <a:p>
            <a:r>
              <a:rPr lang="en-US" sz="2400" b="1" dirty="0">
                <a:solidFill>
                  <a:srgbClr val="FF0000"/>
                </a:solidFill>
              </a:rPr>
              <a:t>LOOK </a:t>
            </a:r>
          </a:p>
          <a:p>
            <a:endParaRPr lang="en-US" sz="2400" b="1" dirty="0">
              <a:solidFill>
                <a:srgbClr val="FF0000"/>
              </a:solidFill>
            </a:endParaRPr>
          </a:p>
          <a:p>
            <a:r>
              <a:rPr lang="en-US" sz="2400" b="1" dirty="0">
                <a:solidFill>
                  <a:srgbClr val="FF0000"/>
                </a:solidFill>
              </a:rPr>
              <a:t>UP</a:t>
            </a:r>
            <a:endParaRPr lang="en-US" sz="2400" b="1" dirty="0"/>
          </a:p>
        </p:txBody>
      </p:sp>
      <p:sp>
        <p:nvSpPr>
          <p:cNvPr id="10" name="TextBox 9">
            <a:extLst>
              <a:ext uri="{FF2B5EF4-FFF2-40B4-BE49-F238E27FC236}">
                <a16:creationId xmlns:a16="http://schemas.microsoft.com/office/drawing/2014/main" id="{B3770178-F201-D099-425C-9E0A94EF36F6}"/>
              </a:ext>
            </a:extLst>
          </p:cNvPr>
          <p:cNvSpPr txBox="1"/>
          <p:nvPr/>
        </p:nvSpPr>
        <p:spPr>
          <a:xfrm>
            <a:off x="7080863" y="1053176"/>
            <a:ext cx="442350" cy="2708434"/>
          </a:xfrm>
          <a:prstGeom prst="rect">
            <a:avLst/>
          </a:prstGeom>
          <a:solidFill>
            <a:schemeClr val="bg1"/>
          </a:solidFill>
        </p:spPr>
        <p:txBody>
          <a:bodyPr wrap="square">
            <a:spAutoFit/>
          </a:bodyPr>
          <a:lstStyle/>
          <a:p>
            <a:r>
              <a:rPr lang="en-US" sz="2400" b="1" dirty="0">
                <a:solidFill>
                  <a:srgbClr val="FF0000"/>
                </a:solidFill>
              </a:rPr>
              <a:t>METHOD </a:t>
            </a:r>
            <a:br>
              <a:rPr lang="en-US" sz="2400" b="1" dirty="0">
                <a:solidFill>
                  <a:srgbClr val="FF0000"/>
                </a:solidFill>
              </a:rPr>
            </a:br>
            <a:endParaRPr lang="en-US" sz="2600" b="1" dirty="0"/>
          </a:p>
        </p:txBody>
      </p:sp>
    </p:spTree>
    <p:extLst>
      <p:ext uri="{BB962C8B-B14F-4D97-AF65-F5344CB8AC3E}">
        <p14:creationId xmlns:p14="http://schemas.microsoft.com/office/powerpoint/2010/main" val="38624831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730B3D-5DCD-FE0B-434D-2D3AA61D0249}"/>
              </a:ext>
            </a:extLst>
          </p:cNvPr>
          <p:cNvPicPr>
            <a:picLocks noChangeAspect="1"/>
          </p:cNvPicPr>
          <p:nvPr/>
        </p:nvPicPr>
        <p:blipFill>
          <a:blip r:embed="rId2"/>
          <a:stretch>
            <a:fillRect/>
          </a:stretch>
        </p:blipFill>
        <p:spPr>
          <a:xfrm>
            <a:off x="9756475" y="4968483"/>
            <a:ext cx="2435525" cy="1458563"/>
          </a:xfrm>
          <a:prstGeom prst="rect">
            <a:avLst/>
          </a:prstGeom>
        </p:spPr>
      </p:pic>
      <p:sp>
        <p:nvSpPr>
          <p:cNvPr id="3" name="TextBox 2">
            <a:extLst>
              <a:ext uri="{FF2B5EF4-FFF2-40B4-BE49-F238E27FC236}">
                <a16:creationId xmlns:a16="http://schemas.microsoft.com/office/drawing/2014/main" id="{C1A98CDA-EE7D-097C-E4DD-A5946425229F}"/>
              </a:ext>
            </a:extLst>
          </p:cNvPr>
          <p:cNvSpPr txBox="1"/>
          <p:nvPr/>
        </p:nvSpPr>
        <p:spPr>
          <a:xfrm>
            <a:off x="135148" y="1487919"/>
            <a:ext cx="11680166" cy="4031873"/>
          </a:xfrm>
          <a:prstGeom prst="rect">
            <a:avLst/>
          </a:prstGeom>
          <a:noFill/>
        </p:spPr>
        <p:txBody>
          <a:bodyPr wrap="square">
            <a:spAutoFit/>
          </a:bodyPr>
          <a:lstStyle/>
          <a:p>
            <a:r>
              <a:rPr lang="en-US" sz="3200" b="0" i="0" dirty="0">
                <a:solidFill>
                  <a:srgbClr val="242021"/>
                </a:solidFill>
                <a:effectLst/>
              </a:rPr>
              <a:t>1. When you _____________ the definition of a word in a dictionary, you should read the example sentences, too.</a:t>
            </a:r>
          </a:p>
          <a:p>
            <a:r>
              <a:rPr lang="en-US" sz="3200" b="0" i="0" dirty="0">
                <a:solidFill>
                  <a:srgbClr val="242021"/>
                </a:solidFill>
                <a:effectLst/>
              </a:rPr>
              <a:t>2. I like to keep a note of interesting phrases I _____________ when reading books.</a:t>
            </a:r>
          </a:p>
          <a:p>
            <a:r>
              <a:rPr lang="en-US" sz="3200" b="0" i="0" dirty="0">
                <a:solidFill>
                  <a:srgbClr val="242021"/>
                </a:solidFill>
                <a:effectLst/>
              </a:rPr>
              <a:t>3. You can look for the _____________ to songs and read them while you listen.</a:t>
            </a:r>
          </a:p>
          <a:p>
            <a:r>
              <a:rPr lang="en-US" sz="3200" b="0" i="0" dirty="0">
                <a:solidFill>
                  <a:srgbClr val="242021"/>
                </a:solidFill>
                <a:effectLst/>
              </a:rPr>
              <a:t>4. You can put on English _____________ for TV shows in English and your native language.</a:t>
            </a:r>
          </a:p>
        </p:txBody>
      </p:sp>
      <p:sp>
        <p:nvSpPr>
          <p:cNvPr id="7" name="TextBox 6">
            <a:extLst>
              <a:ext uri="{FF2B5EF4-FFF2-40B4-BE49-F238E27FC236}">
                <a16:creationId xmlns:a16="http://schemas.microsoft.com/office/drawing/2014/main" id="{977468AE-5754-7A20-60B1-D1D419CA6479}"/>
              </a:ext>
            </a:extLst>
          </p:cNvPr>
          <p:cNvSpPr txBox="1"/>
          <p:nvPr/>
        </p:nvSpPr>
        <p:spPr>
          <a:xfrm>
            <a:off x="813039" y="452932"/>
            <a:ext cx="9426515" cy="584775"/>
          </a:xfrm>
          <a:prstGeom prst="rect">
            <a:avLst/>
          </a:prstGeom>
          <a:noFill/>
        </p:spPr>
        <p:txBody>
          <a:bodyPr wrap="square">
            <a:spAutoFit/>
          </a:bodyPr>
          <a:lstStyle/>
          <a:p>
            <a:r>
              <a:rPr lang="en-US" sz="3200" b="1" i="0" dirty="0">
                <a:solidFill>
                  <a:srgbClr val="242021"/>
                </a:solidFill>
                <a:effectLst/>
                <a:highlight>
                  <a:srgbClr val="00FF00"/>
                </a:highlight>
              </a:rPr>
              <a:t>Task b</a:t>
            </a:r>
            <a:r>
              <a:rPr lang="en-US" sz="3200" b="1" i="0" dirty="0">
                <a:solidFill>
                  <a:schemeClr val="accent6">
                    <a:lumMod val="50000"/>
                  </a:schemeClr>
                </a:solidFill>
                <a:effectLst/>
                <a:highlight>
                  <a:srgbClr val="00FF00"/>
                </a:highlight>
              </a:rPr>
              <a:t>.</a:t>
            </a:r>
            <a:r>
              <a:rPr lang="en-US" sz="3200" b="1" i="0" dirty="0">
                <a:solidFill>
                  <a:schemeClr val="accent6">
                    <a:lumMod val="50000"/>
                  </a:schemeClr>
                </a:solidFill>
                <a:effectLst/>
              </a:rPr>
              <a:t> Fill in the blanks using the words from Task a.</a:t>
            </a:r>
            <a:endParaRPr lang="en-US" sz="3200" b="1" dirty="0">
              <a:solidFill>
                <a:schemeClr val="accent6">
                  <a:lumMod val="50000"/>
                </a:schemeClr>
              </a:solidFill>
            </a:endParaRPr>
          </a:p>
        </p:txBody>
      </p:sp>
      <p:sp>
        <p:nvSpPr>
          <p:cNvPr id="4" name="TextBox 3">
            <a:extLst>
              <a:ext uri="{FF2B5EF4-FFF2-40B4-BE49-F238E27FC236}">
                <a16:creationId xmlns:a16="http://schemas.microsoft.com/office/drawing/2014/main" id="{7887860A-968D-E77A-4E0D-E62DC3C35873}"/>
              </a:ext>
            </a:extLst>
          </p:cNvPr>
          <p:cNvSpPr txBox="1"/>
          <p:nvPr/>
        </p:nvSpPr>
        <p:spPr>
          <a:xfrm>
            <a:off x="2853188" y="1460564"/>
            <a:ext cx="1878402" cy="646331"/>
          </a:xfrm>
          <a:prstGeom prst="rect">
            <a:avLst/>
          </a:prstGeom>
          <a:noFill/>
        </p:spPr>
        <p:txBody>
          <a:bodyPr wrap="square">
            <a:spAutoFit/>
          </a:bodyPr>
          <a:lstStyle/>
          <a:p>
            <a:r>
              <a:rPr lang="en-US" sz="3600" b="1" i="0" dirty="0">
                <a:solidFill>
                  <a:srgbClr val="FF0000"/>
                </a:solidFill>
                <a:effectLst/>
              </a:rPr>
              <a:t>look up</a:t>
            </a:r>
          </a:p>
        </p:txBody>
      </p:sp>
      <p:sp>
        <p:nvSpPr>
          <p:cNvPr id="6" name="TextBox 5">
            <a:extLst>
              <a:ext uri="{FF2B5EF4-FFF2-40B4-BE49-F238E27FC236}">
                <a16:creationId xmlns:a16="http://schemas.microsoft.com/office/drawing/2014/main" id="{F4C69826-A3A3-6EA9-3DBB-DF418C269FC9}"/>
              </a:ext>
            </a:extLst>
          </p:cNvPr>
          <p:cNvSpPr txBox="1"/>
          <p:nvPr/>
        </p:nvSpPr>
        <p:spPr>
          <a:xfrm>
            <a:off x="7885622" y="2413323"/>
            <a:ext cx="2745357" cy="646331"/>
          </a:xfrm>
          <a:prstGeom prst="rect">
            <a:avLst/>
          </a:prstGeom>
          <a:noFill/>
        </p:spPr>
        <p:txBody>
          <a:bodyPr wrap="square">
            <a:spAutoFit/>
          </a:bodyPr>
          <a:lstStyle/>
          <a:p>
            <a:r>
              <a:rPr lang="en-US" sz="3600" b="1" dirty="0">
                <a:solidFill>
                  <a:srgbClr val="FF0000"/>
                </a:solidFill>
              </a:rPr>
              <a:t>come across</a:t>
            </a:r>
            <a:endParaRPr lang="en-US" sz="3600" b="1" i="0" dirty="0">
              <a:solidFill>
                <a:srgbClr val="FF0000"/>
              </a:solidFill>
              <a:effectLst/>
            </a:endParaRPr>
          </a:p>
        </p:txBody>
      </p:sp>
      <p:sp>
        <p:nvSpPr>
          <p:cNvPr id="8" name="TextBox 7">
            <a:extLst>
              <a:ext uri="{FF2B5EF4-FFF2-40B4-BE49-F238E27FC236}">
                <a16:creationId xmlns:a16="http://schemas.microsoft.com/office/drawing/2014/main" id="{909AE04B-E49E-1193-43BB-7A1E26503FAB}"/>
              </a:ext>
            </a:extLst>
          </p:cNvPr>
          <p:cNvSpPr txBox="1"/>
          <p:nvPr/>
        </p:nvSpPr>
        <p:spPr>
          <a:xfrm>
            <a:off x="4459138" y="3372321"/>
            <a:ext cx="1878402" cy="646331"/>
          </a:xfrm>
          <a:prstGeom prst="rect">
            <a:avLst/>
          </a:prstGeom>
          <a:noFill/>
        </p:spPr>
        <p:txBody>
          <a:bodyPr wrap="square">
            <a:spAutoFit/>
          </a:bodyPr>
          <a:lstStyle/>
          <a:p>
            <a:r>
              <a:rPr lang="en-US" sz="3600" b="1" dirty="0">
                <a:solidFill>
                  <a:srgbClr val="FF0000"/>
                </a:solidFill>
              </a:rPr>
              <a:t>lyrics</a:t>
            </a:r>
            <a:endParaRPr lang="en-US" sz="3600" b="1" i="0" dirty="0">
              <a:solidFill>
                <a:srgbClr val="FF0000"/>
              </a:solidFill>
              <a:effectLst/>
            </a:endParaRPr>
          </a:p>
        </p:txBody>
      </p:sp>
      <p:sp>
        <p:nvSpPr>
          <p:cNvPr id="9" name="TextBox 8">
            <a:extLst>
              <a:ext uri="{FF2B5EF4-FFF2-40B4-BE49-F238E27FC236}">
                <a16:creationId xmlns:a16="http://schemas.microsoft.com/office/drawing/2014/main" id="{9531DE84-64FE-42A3-8C3E-66013438467C}"/>
              </a:ext>
            </a:extLst>
          </p:cNvPr>
          <p:cNvSpPr txBox="1"/>
          <p:nvPr/>
        </p:nvSpPr>
        <p:spPr>
          <a:xfrm>
            <a:off x="4731590" y="4322152"/>
            <a:ext cx="1878402" cy="646331"/>
          </a:xfrm>
          <a:prstGeom prst="rect">
            <a:avLst/>
          </a:prstGeom>
          <a:noFill/>
        </p:spPr>
        <p:txBody>
          <a:bodyPr wrap="square">
            <a:spAutoFit/>
          </a:bodyPr>
          <a:lstStyle/>
          <a:p>
            <a:r>
              <a:rPr lang="en-US" sz="3600" b="1" dirty="0">
                <a:solidFill>
                  <a:srgbClr val="FF0000"/>
                </a:solidFill>
              </a:rPr>
              <a:t>subtitles</a:t>
            </a:r>
            <a:endParaRPr lang="en-US" sz="3600" b="1" i="0" dirty="0">
              <a:solidFill>
                <a:srgbClr val="FF0000"/>
              </a:solidFill>
              <a:effectLst/>
            </a:endParaRPr>
          </a:p>
        </p:txBody>
      </p:sp>
    </p:spTree>
    <p:extLst>
      <p:ext uri="{BB962C8B-B14F-4D97-AF65-F5344CB8AC3E}">
        <p14:creationId xmlns:p14="http://schemas.microsoft.com/office/powerpoint/2010/main" val="321546280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940690-F6DF-E5F7-F757-4689FD313FFE}"/>
              </a:ext>
            </a:extLst>
          </p:cNvPr>
          <p:cNvSpPr txBox="1"/>
          <p:nvPr/>
        </p:nvSpPr>
        <p:spPr>
          <a:xfrm>
            <a:off x="151501" y="316644"/>
            <a:ext cx="11888998" cy="6664004"/>
          </a:xfrm>
          <a:prstGeom prst="rect">
            <a:avLst/>
          </a:prstGeom>
          <a:noFill/>
        </p:spPr>
        <p:txBody>
          <a:bodyPr wrap="square">
            <a:spAutoFit/>
          </a:bodyPr>
          <a:lstStyle/>
          <a:p>
            <a:pPr>
              <a:lnSpc>
                <a:spcPct val="150000"/>
              </a:lnSpc>
            </a:pPr>
            <a:r>
              <a:rPr lang="en-US" sz="3200" b="0" i="0" dirty="0">
                <a:solidFill>
                  <a:srgbClr val="242021"/>
                </a:solidFill>
                <a:effectLst/>
              </a:rPr>
              <a:t>5. You should keep a pen and paper with you so you can _____________ new words you learn.</a:t>
            </a:r>
            <a:r>
              <a:rPr lang="en-US" sz="3200" dirty="0"/>
              <a:t> </a:t>
            </a:r>
          </a:p>
          <a:p>
            <a:pPr>
              <a:lnSpc>
                <a:spcPct val="150000"/>
              </a:lnSpc>
            </a:pPr>
            <a:r>
              <a:rPr lang="en-US" sz="3200" b="0" i="0" dirty="0">
                <a:solidFill>
                  <a:srgbClr val="242021"/>
                </a:solidFill>
                <a:effectLst/>
              </a:rPr>
              <a:t>6. I always _____________ music when I study. Listening to music helps me focus better.</a:t>
            </a:r>
          </a:p>
          <a:p>
            <a:pPr>
              <a:lnSpc>
                <a:spcPct val="150000"/>
              </a:lnSpc>
            </a:pPr>
            <a:r>
              <a:rPr lang="en-US" sz="3200" b="0" i="0" dirty="0">
                <a:solidFill>
                  <a:srgbClr val="242021"/>
                </a:solidFill>
                <a:effectLst/>
              </a:rPr>
              <a:t>7. A good _____________ for learning English is to copy what actors say and do on TV.</a:t>
            </a:r>
          </a:p>
          <a:p>
            <a:pPr>
              <a:lnSpc>
                <a:spcPct val="150000"/>
              </a:lnSpc>
            </a:pPr>
            <a:r>
              <a:rPr lang="en-US" sz="3200" b="0" i="0" dirty="0">
                <a:solidFill>
                  <a:srgbClr val="242021"/>
                </a:solidFill>
                <a:effectLst/>
              </a:rPr>
              <a:t>8. It's always a good idea to _____________ your</a:t>
            </a:r>
          </a:p>
          <a:p>
            <a:pPr>
              <a:lnSpc>
                <a:spcPct val="150000"/>
              </a:lnSpc>
            </a:pPr>
            <a:r>
              <a:rPr lang="en-US" sz="3200" b="0" i="0" dirty="0">
                <a:solidFill>
                  <a:srgbClr val="242021"/>
                </a:solidFill>
                <a:effectLst/>
              </a:rPr>
              <a:t>essays before giving them to your teacher.</a:t>
            </a:r>
            <a:r>
              <a:rPr lang="en-US" sz="3200" dirty="0"/>
              <a:t> </a:t>
            </a:r>
            <a:br>
              <a:rPr lang="en-US" sz="3200" dirty="0"/>
            </a:br>
            <a:endParaRPr lang="en-US" sz="3200" dirty="0"/>
          </a:p>
        </p:txBody>
      </p:sp>
      <p:pic>
        <p:nvPicPr>
          <p:cNvPr id="4" name="Picture 3">
            <a:extLst>
              <a:ext uri="{FF2B5EF4-FFF2-40B4-BE49-F238E27FC236}">
                <a16:creationId xmlns:a16="http://schemas.microsoft.com/office/drawing/2014/main" id="{65BE35D4-D7E9-CDFD-5CBB-4B8E9CDDE1FA}"/>
              </a:ext>
            </a:extLst>
          </p:cNvPr>
          <p:cNvPicPr>
            <a:picLocks noChangeAspect="1"/>
          </p:cNvPicPr>
          <p:nvPr/>
        </p:nvPicPr>
        <p:blipFill>
          <a:blip r:embed="rId2"/>
          <a:stretch>
            <a:fillRect/>
          </a:stretch>
        </p:blipFill>
        <p:spPr>
          <a:xfrm>
            <a:off x="9144001" y="4575812"/>
            <a:ext cx="3048000" cy="1825356"/>
          </a:xfrm>
          <a:prstGeom prst="rect">
            <a:avLst/>
          </a:prstGeom>
        </p:spPr>
      </p:pic>
      <p:sp>
        <p:nvSpPr>
          <p:cNvPr id="2" name="TextBox 1">
            <a:extLst>
              <a:ext uri="{FF2B5EF4-FFF2-40B4-BE49-F238E27FC236}">
                <a16:creationId xmlns:a16="http://schemas.microsoft.com/office/drawing/2014/main" id="{4F79BAE4-7F9B-6E94-F3EF-CC70F0CE8333}"/>
              </a:ext>
            </a:extLst>
          </p:cNvPr>
          <p:cNvSpPr txBox="1"/>
          <p:nvPr/>
        </p:nvSpPr>
        <p:spPr>
          <a:xfrm>
            <a:off x="562873" y="1165369"/>
            <a:ext cx="2577141" cy="646331"/>
          </a:xfrm>
          <a:prstGeom prst="rect">
            <a:avLst/>
          </a:prstGeom>
          <a:noFill/>
        </p:spPr>
        <p:txBody>
          <a:bodyPr wrap="square">
            <a:spAutoFit/>
          </a:bodyPr>
          <a:lstStyle/>
          <a:p>
            <a:r>
              <a:rPr lang="en-US" sz="3600" b="1" dirty="0">
                <a:solidFill>
                  <a:srgbClr val="FF0000"/>
                </a:solidFill>
              </a:rPr>
              <a:t>note down</a:t>
            </a:r>
            <a:endParaRPr lang="en-US" sz="3600" b="1" i="0" dirty="0">
              <a:solidFill>
                <a:srgbClr val="FF0000"/>
              </a:solidFill>
              <a:effectLst/>
            </a:endParaRPr>
          </a:p>
        </p:txBody>
      </p:sp>
      <p:sp>
        <p:nvSpPr>
          <p:cNvPr id="5" name="TextBox 4">
            <a:extLst>
              <a:ext uri="{FF2B5EF4-FFF2-40B4-BE49-F238E27FC236}">
                <a16:creationId xmlns:a16="http://schemas.microsoft.com/office/drawing/2014/main" id="{2FB028F8-8276-C187-EB67-CCB942D106D5}"/>
              </a:ext>
            </a:extLst>
          </p:cNvPr>
          <p:cNvSpPr txBox="1"/>
          <p:nvPr/>
        </p:nvSpPr>
        <p:spPr>
          <a:xfrm>
            <a:off x="2441276" y="1898613"/>
            <a:ext cx="1878402" cy="646331"/>
          </a:xfrm>
          <a:prstGeom prst="rect">
            <a:avLst/>
          </a:prstGeom>
          <a:noFill/>
        </p:spPr>
        <p:txBody>
          <a:bodyPr wrap="square">
            <a:spAutoFit/>
          </a:bodyPr>
          <a:lstStyle/>
          <a:p>
            <a:r>
              <a:rPr lang="en-US" sz="3600" b="1" dirty="0">
                <a:solidFill>
                  <a:srgbClr val="FF0000"/>
                </a:solidFill>
              </a:rPr>
              <a:t>turn on</a:t>
            </a:r>
            <a:endParaRPr lang="en-US" sz="3600" b="1" i="0" dirty="0">
              <a:solidFill>
                <a:srgbClr val="FF0000"/>
              </a:solidFill>
              <a:effectLst/>
            </a:endParaRPr>
          </a:p>
        </p:txBody>
      </p:sp>
      <p:sp>
        <p:nvSpPr>
          <p:cNvPr id="6" name="TextBox 5">
            <a:extLst>
              <a:ext uri="{FF2B5EF4-FFF2-40B4-BE49-F238E27FC236}">
                <a16:creationId xmlns:a16="http://schemas.microsoft.com/office/drawing/2014/main" id="{51256A3F-1859-D13B-0906-37EF47A50EA5}"/>
              </a:ext>
            </a:extLst>
          </p:cNvPr>
          <p:cNvSpPr txBox="1"/>
          <p:nvPr/>
        </p:nvSpPr>
        <p:spPr>
          <a:xfrm>
            <a:off x="2072496" y="3376417"/>
            <a:ext cx="1878402" cy="646331"/>
          </a:xfrm>
          <a:prstGeom prst="rect">
            <a:avLst/>
          </a:prstGeom>
          <a:noFill/>
        </p:spPr>
        <p:txBody>
          <a:bodyPr wrap="square">
            <a:spAutoFit/>
          </a:bodyPr>
          <a:lstStyle/>
          <a:p>
            <a:r>
              <a:rPr lang="en-US" sz="3600" b="1" dirty="0">
                <a:solidFill>
                  <a:srgbClr val="FF0000"/>
                </a:solidFill>
              </a:rPr>
              <a:t>method</a:t>
            </a:r>
            <a:endParaRPr lang="en-US" sz="3600" b="1" i="0" dirty="0">
              <a:solidFill>
                <a:srgbClr val="FF0000"/>
              </a:solidFill>
              <a:effectLst/>
            </a:endParaRPr>
          </a:p>
        </p:txBody>
      </p:sp>
      <p:sp>
        <p:nvSpPr>
          <p:cNvPr id="7" name="TextBox 6">
            <a:extLst>
              <a:ext uri="{FF2B5EF4-FFF2-40B4-BE49-F238E27FC236}">
                <a16:creationId xmlns:a16="http://schemas.microsoft.com/office/drawing/2014/main" id="{5768E485-63C1-A8FA-D1BD-53504F764E32}"/>
              </a:ext>
            </a:extLst>
          </p:cNvPr>
          <p:cNvSpPr txBox="1"/>
          <p:nvPr/>
        </p:nvSpPr>
        <p:spPr>
          <a:xfrm>
            <a:off x="5156799" y="4762583"/>
            <a:ext cx="1878402" cy="646331"/>
          </a:xfrm>
          <a:prstGeom prst="rect">
            <a:avLst/>
          </a:prstGeom>
          <a:noFill/>
        </p:spPr>
        <p:txBody>
          <a:bodyPr wrap="square">
            <a:spAutoFit/>
          </a:bodyPr>
          <a:lstStyle/>
          <a:p>
            <a:r>
              <a:rPr lang="en-US" sz="3600" b="1" dirty="0">
                <a:solidFill>
                  <a:srgbClr val="FF0000"/>
                </a:solidFill>
              </a:rPr>
              <a:t>go over</a:t>
            </a:r>
            <a:endParaRPr lang="en-US" sz="3600" b="1" i="0" dirty="0">
              <a:solidFill>
                <a:srgbClr val="FF0000"/>
              </a:solidFill>
              <a:effectLst/>
            </a:endParaRPr>
          </a:p>
        </p:txBody>
      </p:sp>
    </p:spTree>
    <p:extLst>
      <p:ext uri="{BB962C8B-B14F-4D97-AF65-F5344CB8AC3E}">
        <p14:creationId xmlns:p14="http://schemas.microsoft.com/office/powerpoint/2010/main" val="29263710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E8F3BB-51E7-05DD-B8AE-801F179E0743}"/>
              </a:ext>
            </a:extLst>
          </p:cNvPr>
          <p:cNvSpPr txBox="1"/>
          <p:nvPr/>
        </p:nvSpPr>
        <p:spPr>
          <a:xfrm>
            <a:off x="278200" y="1595259"/>
            <a:ext cx="11643506" cy="4992457"/>
          </a:xfrm>
          <a:prstGeom prst="rect">
            <a:avLst/>
          </a:prstGeom>
          <a:noFill/>
        </p:spPr>
        <p:txBody>
          <a:bodyPr wrap="square">
            <a:spAutoFit/>
          </a:bodyPr>
          <a:lstStyle/>
          <a:p>
            <a:r>
              <a:rPr lang="en-US" sz="3600" b="0" i="0" dirty="0">
                <a:solidFill>
                  <a:srgbClr val="242021"/>
                </a:solidFill>
                <a:effectLst/>
                <a:highlight>
                  <a:srgbClr val="00FF00"/>
                </a:highlight>
              </a:rPr>
              <a:t>Task a. </a:t>
            </a:r>
            <a:r>
              <a:rPr lang="en-US" sz="3600" b="1" i="0" dirty="0">
                <a:solidFill>
                  <a:schemeClr val="accent6">
                    <a:lumMod val="50000"/>
                  </a:schemeClr>
                </a:solidFill>
                <a:effectLst/>
              </a:rPr>
              <a:t>Read the article about methods of learning English. </a:t>
            </a:r>
          </a:p>
          <a:p>
            <a:r>
              <a:rPr lang="en-US" sz="3600" b="1" i="0" dirty="0">
                <a:solidFill>
                  <a:schemeClr val="accent6">
                    <a:lumMod val="50000"/>
                  </a:schemeClr>
                </a:solidFill>
                <a:effectLst/>
              </a:rPr>
              <a:t>What is the main message?</a:t>
            </a:r>
            <a:r>
              <a:rPr lang="en-US" sz="3600" b="1" dirty="0">
                <a:solidFill>
                  <a:schemeClr val="accent6">
                    <a:lumMod val="50000"/>
                  </a:schemeClr>
                </a:solidFill>
              </a:rPr>
              <a:t> </a:t>
            </a:r>
            <a:br>
              <a:rPr lang="en-US" sz="3600" dirty="0"/>
            </a:br>
            <a:endParaRPr lang="en-US" sz="3600" b="0" i="0" dirty="0">
              <a:solidFill>
                <a:srgbClr val="242021"/>
              </a:solidFill>
              <a:effectLst/>
            </a:endParaRPr>
          </a:p>
          <a:p>
            <a:pPr marL="514350" indent="-514350">
              <a:lnSpc>
                <a:spcPct val="150000"/>
              </a:lnSpc>
              <a:buAutoNum type="arabicPeriod"/>
            </a:pPr>
            <a:r>
              <a:rPr lang="en-US" sz="3600" b="0" i="1" dirty="0">
                <a:solidFill>
                  <a:srgbClr val="7030A0"/>
                </a:solidFill>
                <a:effectLst/>
              </a:rPr>
              <a:t>There are lots of ways to learn. </a:t>
            </a:r>
          </a:p>
          <a:p>
            <a:pPr marL="514350" indent="-514350">
              <a:lnSpc>
                <a:spcPct val="150000"/>
              </a:lnSpc>
              <a:buAutoNum type="arabicPeriod"/>
            </a:pPr>
            <a:r>
              <a:rPr lang="en-US" sz="3600" b="0" i="1" dirty="0">
                <a:solidFill>
                  <a:srgbClr val="7030A0"/>
                </a:solidFill>
                <a:effectLst/>
              </a:rPr>
              <a:t>There is one good way for each person.</a:t>
            </a:r>
          </a:p>
          <a:p>
            <a:pPr marL="514350" indent="-514350">
              <a:lnSpc>
                <a:spcPct val="150000"/>
              </a:lnSpc>
              <a:buFont typeface="+mj-lt"/>
              <a:buAutoNum type="arabicPeriod"/>
            </a:pPr>
            <a:r>
              <a:rPr lang="en-US" sz="3600" b="0" i="1" dirty="0">
                <a:solidFill>
                  <a:srgbClr val="7030A0"/>
                </a:solidFill>
                <a:effectLst/>
              </a:rPr>
              <a:t>If you don't practice every day, you won't learn.</a:t>
            </a:r>
            <a:r>
              <a:rPr lang="en-US" sz="3600" i="1" dirty="0">
                <a:solidFill>
                  <a:srgbClr val="7030A0"/>
                </a:solidFill>
              </a:rPr>
              <a:t> </a:t>
            </a:r>
            <a:br>
              <a:rPr lang="en-US" sz="3600" dirty="0"/>
            </a:br>
            <a:endParaRPr lang="en-US" sz="3600" dirty="0"/>
          </a:p>
        </p:txBody>
      </p:sp>
      <p:pic>
        <p:nvPicPr>
          <p:cNvPr id="7" name="Picture 6">
            <a:extLst>
              <a:ext uri="{FF2B5EF4-FFF2-40B4-BE49-F238E27FC236}">
                <a16:creationId xmlns:a16="http://schemas.microsoft.com/office/drawing/2014/main" id="{11D78B97-DF47-508B-0D34-80F6E156D91C}"/>
              </a:ext>
            </a:extLst>
          </p:cNvPr>
          <p:cNvPicPr>
            <a:picLocks noChangeAspect="1"/>
          </p:cNvPicPr>
          <p:nvPr/>
        </p:nvPicPr>
        <p:blipFill>
          <a:blip r:embed="rId2"/>
          <a:stretch>
            <a:fillRect/>
          </a:stretch>
        </p:blipFill>
        <p:spPr>
          <a:xfrm>
            <a:off x="3148642" y="541711"/>
            <a:ext cx="3641874" cy="942032"/>
          </a:xfrm>
          <a:prstGeom prst="rect">
            <a:avLst/>
          </a:prstGeom>
        </p:spPr>
      </p:pic>
    </p:spTree>
    <p:extLst>
      <p:ext uri="{BB962C8B-B14F-4D97-AF65-F5344CB8AC3E}">
        <p14:creationId xmlns:p14="http://schemas.microsoft.com/office/powerpoint/2010/main" val="1590115048"/>
      </p:ext>
    </p:extLst>
  </p:cSld>
  <p:clrMapOvr>
    <a:masterClrMapping/>
  </p:clrMapOvr>
  <p:transition spd="med">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6A66B-582A-0103-BAF3-09486CD10C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D8188D-47A8-D328-007B-7A21110E9122}"/>
              </a:ext>
            </a:extLst>
          </p:cNvPr>
          <p:cNvSpPr txBox="1"/>
          <p:nvPr/>
        </p:nvSpPr>
        <p:spPr>
          <a:xfrm>
            <a:off x="19250" y="879606"/>
            <a:ext cx="12156710" cy="5509200"/>
          </a:xfrm>
          <a:prstGeom prst="rect">
            <a:avLst/>
          </a:prstGeom>
          <a:solidFill>
            <a:schemeClr val="accent4">
              <a:lumMod val="20000"/>
              <a:lumOff val="80000"/>
            </a:schemeClr>
          </a:solidFill>
        </p:spPr>
        <p:txBody>
          <a:bodyPr wrap="square">
            <a:spAutoFit/>
          </a:bodyPr>
          <a:lstStyle/>
          <a:p>
            <a:r>
              <a:rPr lang="en-US" sz="3200" b="0" i="0" dirty="0">
                <a:solidFill>
                  <a:srgbClr val="242021"/>
                </a:solidFill>
                <a:effectLst/>
              </a:rPr>
              <a:t>Are you finding it difficult to learn English? Don't worry! I'm here to help. Everyone learns differently. Maybe one or two of the ideas below will make it easier.</a:t>
            </a:r>
          </a:p>
          <a:p>
            <a:r>
              <a:rPr lang="en-US" sz="3200" b="0" i="0" dirty="0">
                <a:solidFill>
                  <a:srgbClr val="242021"/>
                </a:solidFill>
                <a:effectLst/>
              </a:rPr>
              <a:t>1. </a:t>
            </a:r>
            <a:r>
              <a:rPr lang="en-US" sz="3200" b="1" i="0" dirty="0">
                <a:solidFill>
                  <a:srgbClr val="242021"/>
                </a:solidFill>
                <a:effectLst/>
              </a:rPr>
              <a:t>Turn on the English subtitles</a:t>
            </a:r>
          </a:p>
          <a:p>
            <a:r>
              <a:rPr lang="en-US" sz="3200" b="0" i="0" dirty="0">
                <a:solidFill>
                  <a:srgbClr val="242021"/>
                </a:solidFill>
                <a:effectLst/>
              </a:rPr>
              <a:t>You can learn English while watching your favorite TV shows in your native language. Turn on the English subtitles and read them while the people are speaking.</a:t>
            </a:r>
          </a:p>
          <a:p>
            <a:r>
              <a:rPr lang="en-US" sz="3200" b="0" i="0" dirty="0">
                <a:solidFill>
                  <a:srgbClr val="242021"/>
                </a:solidFill>
                <a:effectLst/>
              </a:rPr>
              <a:t>2. </a:t>
            </a:r>
            <a:r>
              <a:rPr lang="en-US" sz="3200" b="1" i="0" dirty="0">
                <a:solidFill>
                  <a:srgbClr val="242021"/>
                </a:solidFill>
                <a:effectLst/>
              </a:rPr>
              <a:t>Note down new words you learn</a:t>
            </a:r>
          </a:p>
          <a:p>
            <a:r>
              <a:rPr lang="en-US" sz="3200" b="0" i="0" dirty="0">
                <a:solidFill>
                  <a:srgbClr val="242021"/>
                </a:solidFill>
                <a:effectLst/>
              </a:rPr>
              <a:t>Do you often try to learn something new and then forget it? Keep a note to note down new words and phrases, then look up their definitions. Then, use them later when you practice speaking.</a:t>
            </a:r>
          </a:p>
        </p:txBody>
      </p:sp>
      <p:pic>
        <p:nvPicPr>
          <p:cNvPr id="7" name="Picture 6">
            <a:extLst>
              <a:ext uri="{FF2B5EF4-FFF2-40B4-BE49-F238E27FC236}">
                <a16:creationId xmlns:a16="http://schemas.microsoft.com/office/drawing/2014/main" id="{7810C123-000D-F038-3689-88F127676DDA}"/>
              </a:ext>
            </a:extLst>
          </p:cNvPr>
          <p:cNvPicPr>
            <a:picLocks noChangeAspect="1"/>
          </p:cNvPicPr>
          <p:nvPr/>
        </p:nvPicPr>
        <p:blipFill>
          <a:blip r:embed="rId2"/>
          <a:stretch>
            <a:fillRect/>
          </a:stretch>
        </p:blipFill>
        <p:spPr>
          <a:xfrm>
            <a:off x="3934858" y="450337"/>
            <a:ext cx="3292772" cy="541066"/>
          </a:xfrm>
          <a:prstGeom prst="rect">
            <a:avLst/>
          </a:prstGeom>
        </p:spPr>
      </p:pic>
    </p:spTree>
    <p:extLst>
      <p:ext uri="{BB962C8B-B14F-4D97-AF65-F5344CB8AC3E}">
        <p14:creationId xmlns:p14="http://schemas.microsoft.com/office/powerpoint/2010/main" val="974917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B1836-0362-8598-68AF-EFB322C56B5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12F07B-77C2-F1D4-6CA4-F4FCB4905ECF}"/>
              </a:ext>
            </a:extLst>
          </p:cNvPr>
          <p:cNvSpPr txBox="1"/>
          <p:nvPr/>
        </p:nvSpPr>
        <p:spPr>
          <a:xfrm>
            <a:off x="19250" y="888232"/>
            <a:ext cx="12156710" cy="5509200"/>
          </a:xfrm>
          <a:prstGeom prst="rect">
            <a:avLst/>
          </a:prstGeom>
          <a:solidFill>
            <a:schemeClr val="accent4">
              <a:lumMod val="20000"/>
              <a:lumOff val="80000"/>
            </a:schemeClr>
          </a:solidFill>
        </p:spPr>
        <p:txBody>
          <a:bodyPr wrap="square">
            <a:spAutoFit/>
          </a:bodyPr>
          <a:lstStyle/>
          <a:p>
            <a:r>
              <a:rPr lang="en-US" sz="3200" b="0" i="0" dirty="0">
                <a:solidFill>
                  <a:srgbClr val="242021"/>
                </a:solidFill>
                <a:effectLst/>
              </a:rPr>
              <a:t>3. </a:t>
            </a:r>
            <a:r>
              <a:rPr lang="en-US" sz="3200" b="1" i="0" dirty="0">
                <a:solidFill>
                  <a:srgbClr val="242021"/>
                </a:solidFill>
                <a:effectLst/>
              </a:rPr>
              <a:t>Sing along to music</a:t>
            </a:r>
          </a:p>
          <a:p>
            <a:r>
              <a:rPr lang="en-US" sz="3200" b="0" i="0" dirty="0">
                <a:solidFill>
                  <a:srgbClr val="242021"/>
                </a:solidFill>
                <a:effectLst/>
              </a:rPr>
              <a:t>If you like English music, you should start singing along. You can find the lyrics online and read them while you listen to your favorite song. After that, sing along to your favorite English songs loudly and proudly to help you say the words in the future.</a:t>
            </a:r>
          </a:p>
          <a:p>
            <a:r>
              <a:rPr lang="en-US" sz="3200" b="0" i="0" dirty="0">
                <a:solidFill>
                  <a:srgbClr val="242021"/>
                </a:solidFill>
                <a:effectLst/>
              </a:rPr>
              <a:t>4. </a:t>
            </a:r>
            <a:r>
              <a:rPr lang="en-US" sz="3200" b="1" i="0" dirty="0">
                <a:solidFill>
                  <a:srgbClr val="242021"/>
                </a:solidFill>
                <a:effectLst/>
              </a:rPr>
              <a:t>Practice every day</a:t>
            </a:r>
          </a:p>
          <a:p>
            <a:r>
              <a:rPr lang="en-US" sz="3200" b="0" i="0" dirty="0">
                <a:solidFill>
                  <a:srgbClr val="242021"/>
                </a:solidFill>
                <a:effectLst/>
              </a:rPr>
              <a:t>You should try to use new English words, phrases, and sentences you learned every day. Go over the notes you made in your notebook, and it will help you remember them better.</a:t>
            </a:r>
          </a:p>
          <a:p>
            <a:r>
              <a:rPr lang="en-US" sz="3200" b="0" i="0" dirty="0">
                <a:solidFill>
                  <a:srgbClr val="242021"/>
                </a:solidFill>
                <a:effectLst/>
              </a:rPr>
              <a:t>I hope that helps. There are so many ways to learn. Find the ways that work best for you!</a:t>
            </a:r>
            <a:r>
              <a:rPr lang="en-US" sz="3200" dirty="0"/>
              <a:t> </a:t>
            </a:r>
          </a:p>
        </p:txBody>
      </p:sp>
      <p:pic>
        <p:nvPicPr>
          <p:cNvPr id="7" name="Picture 6">
            <a:extLst>
              <a:ext uri="{FF2B5EF4-FFF2-40B4-BE49-F238E27FC236}">
                <a16:creationId xmlns:a16="http://schemas.microsoft.com/office/drawing/2014/main" id="{5945FDB1-AFAB-828E-879F-027226703084}"/>
              </a:ext>
            </a:extLst>
          </p:cNvPr>
          <p:cNvPicPr>
            <a:picLocks noChangeAspect="1"/>
          </p:cNvPicPr>
          <p:nvPr/>
        </p:nvPicPr>
        <p:blipFill>
          <a:blip r:embed="rId2"/>
          <a:stretch>
            <a:fillRect/>
          </a:stretch>
        </p:blipFill>
        <p:spPr>
          <a:xfrm>
            <a:off x="3934858" y="450337"/>
            <a:ext cx="3292772" cy="541066"/>
          </a:xfrm>
          <a:prstGeom prst="rect">
            <a:avLst/>
          </a:prstGeom>
        </p:spPr>
      </p:pic>
    </p:spTree>
    <p:extLst>
      <p:ext uri="{BB962C8B-B14F-4D97-AF65-F5344CB8AC3E}">
        <p14:creationId xmlns:p14="http://schemas.microsoft.com/office/powerpoint/2010/main" val="673856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9EFEF-9353-B917-2FC8-9FECF6A5D73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0854386-B782-B0A2-CC37-E8069EF48066}"/>
              </a:ext>
            </a:extLst>
          </p:cNvPr>
          <p:cNvSpPr txBox="1"/>
          <p:nvPr/>
        </p:nvSpPr>
        <p:spPr>
          <a:xfrm>
            <a:off x="155275" y="856924"/>
            <a:ext cx="11643506" cy="2499467"/>
          </a:xfrm>
          <a:prstGeom prst="rect">
            <a:avLst/>
          </a:prstGeom>
          <a:noFill/>
        </p:spPr>
        <p:txBody>
          <a:bodyPr wrap="square">
            <a:spAutoFit/>
          </a:bodyPr>
          <a:lstStyle/>
          <a:p>
            <a:pPr marL="514350" indent="-514350">
              <a:lnSpc>
                <a:spcPct val="150000"/>
              </a:lnSpc>
              <a:buAutoNum type="arabicPeriod"/>
            </a:pPr>
            <a:r>
              <a:rPr lang="en-US" sz="3600" b="0" i="1" dirty="0">
                <a:solidFill>
                  <a:srgbClr val="7030A0"/>
                </a:solidFill>
                <a:effectLst/>
              </a:rPr>
              <a:t>There are lots of ways to learn. </a:t>
            </a:r>
          </a:p>
          <a:p>
            <a:pPr marL="514350" indent="-514350">
              <a:lnSpc>
                <a:spcPct val="150000"/>
              </a:lnSpc>
              <a:buAutoNum type="arabicPeriod"/>
            </a:pPr>
            <a:r>
              <a:rPr lang="en-US" sz="3600" b="0" i="1" dirty="0">
                <a:solidFill>
                  <a:srgbClr val="7030A0"/>
                </a:solidFill>
                <a:effectLst/>
              </a:rPr>
              <a:t>There is one good way for each person.</a:t>
            </a:r>
          </a:p>
          <a:p>
            <a:pPr marL="514350" indent="-514350">
              <a:lnSpc>
                <a:spcPct val="150000"/>
              </a:lnSpc>
              <a:buFont typeface="+mj-lt"/>
              <a:buAutoNum type="arabicPeriod"/>
            </a:pPr>
            <a:r>
              <a:rPr lang="en-US" sz="3600" b="0" i="1" dirty="0">
                <a:solidFill>
                  <a:srgbClr val="7030A0"/>
                </a:solidFill>
                <a:effectLst/>
              </a:rPr>
              <a:t>If you don't practice every day, you won't learn.</a:t>
            </a:r>
            <a:endParaRPr lang="en-US" sz="3600" dirty="0"/>
          </a:p>
        </p:txBody>
      </p:sp>
      <p:sp>
        <p:nvSpPr>
          <p:cNvPr id="2" name="Oval 1">
            <a:extLst>
              <a:ext uri="{FF2B5EF4-FFF2-40B4-BE49-F238E27FC236}">
                <a16:creationId xmlns:a16="http://schemas.microsoft.com/office/drawing/2014/main" id="{B72CA419-3E65-1485-9E0E-8094FE9001F9}"/>
              </a:ext>
            </a:extLst>
          </p:cNvPr>
          <p:cNvSpPr/>
          <p:nvPr/>
        </p:nvSpPr>
        <p:spPr>
          <a:xfrm>
            <a:off x="43134" y="1155939"/>
            <a:ext cx="715991" cy="5434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FF799F-5227-5AF6-1481-EAD6A502B0D1}"/>
              </a:ext>
            </a:extLst>
          </p:cNvPr>
          <p:cNvSpPr txBox="1"/>
          <p:nvPr/>
        </p:nvSpPr>
        <p:spPr>
          <a:xfrm>
            <a:off x="25881" y="3938973"/>
            <a:ext cx="12156710" cy="2062103"/>
          </a:xfrm>
          <a:prstGeom prst="rect">
            <a:avLst/>
          </a:prstGeom>
          <a:solidFill>
            <a:schemeClr val="accent4">
              <a:lumMod val="20000"/>
              <a:lumOff val="80000"/>
            </a:schemeClr>
          </a:solidFill>
        </p:spPr>
        <p:txBody>
          <a:bodyPr wrap="square">
            <a:spAutoFit/>
          </a:bodyPr>
          <a:lstStyle/>
          <a:p>
            <a:r>
              <a:rPr lang="en-US" sz="3200" b="0" i="0" dirty="0">
                <a:solidFill>
                  <a:srgbClr val="242021"/>
                </a:solidFill>
                <a:effectLst/>
              </a:rPr>
              <a:t>Are you finding it difficult to learn English? Don't worry! I'm here to help. Everyone learns differently. </a:t>
            </a:r>
            <a:r>
              <a:rPr lang="en-US" sz="3200" b="0" i="0" dirty="0">
                <a:solidFill>
                  <a:srgbClr val="242021"/>
                </a:solidFill>
                <a:effectLst/>
                <a:highlight>
                  <a:srgbClr val="F3C1FF"/>
                </a:highlight>
              </a:rPr>
              <a:t>Maybe one or two of the ideas below will make it easier</a:t>
            </a:r>
            <a:r>
              <a:rPr lang="en-US" sz="3200" b="0" i="0" dirty="0">
                <a:solidFill>
                  <a:srgbClr val="242021"/>
                </a:solidFill>
                <a:effectLst/>
              </a:rPr>
              <a:t>.</a:t>
            </a:r>
          </a:p>
          <a:p>
            <a:endParaRPr lang="en-US" sz="3200" b="0" i="0" dirty="0">
              <a:solidFill>
                <a:srgbClr val="242021"/>
              </a:solidFill>
              <a:effectLst/>
            </a:endParaRPr>
          </a:p>
        </p:txBody>
      </p:sp>
      <p:pic>
        <p:nvPicPr>
          <p:cNvPr id="4" name="Picture 3">
            <a:extLst>
              <a:ext uri="{FF2B5EF4-FFF2-40B4-BE49-F238E27FC236}">
                <a16:creationId xmlns:a16="http://schemas.microsoft.com/office/drawing/2014/main" id="{A695A1A7-8B2E-0D9F-FB2F-F99FC2B29125}"/>
              </a:ext>
            </a:extLst>
          </p:cNvPr>
          <p:cNvPicPr>
            <a:picLocks noChangeAspect="1"/>
          </p:cNvPicPr>
          <p:nvPr/>
        </p:nvPicPr>
        <p:blipFill>
          <a:blip r:embed="rId2"/>
          <a:stretch>
            <a:fillRect/>
          </a:stretch>
        </p:blipFill>
        <p:spPr>
          <a:xfrm>
            <a:off x="3941489" y="3509704"/>
            <a:ext cx="3292772" cy="541066"/>
          </a:xfrm>
          <a:prstGeom prst="rect">
            <a:avLst/>
          </a:prstGeom>
        </p:spPr>
      </p:pic>
      <p:sp>
        <p:nvSpPr>
          <p:cNvPr id="8" name="TextBox 7">
            <a:extLst>
              <a:ext uri="{FF2B5EF4-FFF2-40B4-BE49-F238E27FC236}">
                <a16:creationId xmlns:a16="http://schemas.microsoft.com/office/drawing/2014/main" id="{1CEBF8B6-20F1-10E3-F627-8E9017C9C9FB}"/>
              </a:ext>
            </a:extLst>
          </p:cNvPr>
          <p:cNvSpPr txBox="1"/>
          <p:nvPr/>
        </p:nvSpPr>
        <p:spPr>
          <a:xfrm>
            <a:off x="7392837" y="423575"/>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spTree>
    <p:extLst>
      <p:ext uri="{BB962C8B-B14F-4D97-AF65-F5344CB8AC3E}">
        <p14:creationId xmlns:p14="http://schemas.microsoft.com/office/powerpoint/2010/main" val="152382429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199569-EC75-6D54-2F3D-C020BE9BD5D6}"/>
              </a:ext>
            </a:extLst>
          </p:cNvPr>
          <p:cNvSpPr txBox="1"/>
          <p:nvPr/>
        </p:nvSpPr>
        <p:spPr>
          <a:xfrm>
            <a:off x="94891" y="526538"/>
            <a:ext cx="9739221" cy="646331"/>
          </a:xfrm>
          <a:prstGeom prst="rect">
            <a:avLst/>
          </a:prstGeom>
          <a:noFill/>
        </p:spPr>
        <p:txBody>
          <a:bodyPr wrap="square">
            <a:spAutoFit/>
          </a:bodyPr>
          <a:lstStyle/>
          <a:p>
            <a:r>
              <a:rPr lang="en-US" sz="3600" b="1" i="0" dirty="0">
                <a:solidFill>
                  <a:srgbClr val="242021"/>
                </a:solidFill>
                <a:effectLst/>
                <a:highlight>
                  <a:srgbClr val="00FF00"/>
                </a:highlight>
              </a:rPr>
              <a:t>Task b.</a:t>
            </a:r>
            <a:r>
              <a:rPr lang="en-US" sz="3600" b="1" i="0" dirty="0">
                <a:solidFill>
                  <a:srgbClr val="242021"/>
                </a:solidFill>
                <a:effectLst/>
              </a:rPr>
              <a:t> </a:t>
            </a:r>
            <a:r>
              <a:rPr lang="en-US" sz="3600" b="1" i="0" dirty="0">
                <a:solidFill>
                  <a:schemeClr val="accent6">
                    <a:lumMod val="50000"/>
                  </a:schemeClr>
                </a:solidFill>
                <a:effectLst/>
              </a:rPr>
              <a:t>Now, read and fill in the blanks.</a:t>
            </a:r>
            <a:endParaRPr lang="en-US" sz="3600" b="1" dirty="0"/>
          </a:p>
        </p:txBody>
      </p:sp>
      <p:sp>
        <p:nvSpPr>
          <p:cNvPr id="9" name="TextBox 8">
            <a:extLst>
              <a:ext uri="{FF2B5EF4-FFF2-40B4-BE49-F238E27FC236}">
                <a16:creationId xmlns:a16="http://schemas.microsoft.com/office/drawing/2014/main" id="{230344BB-F7A5-DF08-8183-6CF5D90F0258}"/>
              </a:ext>
            </a:extLst>
          </p:cNvPr>
          <p:cNvSpPr txBox="1"/>
          <p:nvPr/>
        </p:nvSpPr>
        <p:spPr>
          <a:xfrm>
            <a:off x="217817" y="1225689"/>
            <a:ext cx="11617625" cy="5078313"/>
          </a:xfrm>
          <a:prstGeom prst="rect">
            <a:avLst/>
          </a:prstGeom>
          <a:noFill/>
        </p:spPr>
        <p:txBody>
          <a:bodyPr wrap="square">
            <a:spAutoFit/>
          </a:bodyPr>
          <a:lstStyle/>
          <a:p>
            <a:r>
              <a:rPr lang="en-US" sz="3600" b="0" i="0" dirty="0">
                <a:solidFill>
                  <a:srgbClr val="242021"/>
                </a:solidFill>
                <a:effectLst/>
              </a:rPr>
              <a:t>1. You should read the _________________________ when you watch your favorite TV shows.</a:t>
            </a:r>
          </a:p>
          <a:p>
            <a:r>
              <a:rPr lang="en-US" sz="3600" b="0" i="0" dirty="0">
                <a:solidFill>
                  <a:srgbClr val="242021"/>
                </a:solidFill>
                <a:effectLst/>
              </a:rPr>
              <a:t>2. You can note down new words in</a:t>
            </a:r>
            <a:r>
              <a:rPr lang="en-US" sz="3600" dirty="0">
                <a:solidFill>
                  <a:srgbClr val="242021"/>
                </a:solidFill>
              </a:rPr>
              <a:t> __________________.</a:t>
            </a:r>
            <a:endParaRPr lang="en-US" sz="3600" b="0" i="0" dirty="0">
              <a:solidFill>
                <a:srgbClr val="242021"/>
              </a:solidFill>
              <a:effectLst/>
            </a:endParaRPr>
          </a:p>
          <a:p>
            <a:r>
              <a:rPr lang="en-US" sz="3600" b="0" i="0" dirty="0">
                <a:solidFill>
                  <a:srgbClr val="242021"/>
                </a:solidFill>
                <a:effectLst/>
              </a:rPr>
              <a:t>3. You can find song _________________________ online.</a:t>
            </a:r>
          </a:p>
          <a:p>
            <a:r>
              <a:rPr lang="en-US" sz="3600" b="0" i="0" dirty="0">
                <a:solidFill>
                  <a:srgbClr val="242021"/>
                </a:solidFill>
                <a:effectLst/>
              </a:rPr>
              <a:t>4. Singing along to _________________________ will help you say words in the future.</a:t>
            </a:r>
          </a:p>
          <a:p>
            <a:r>
              <a:rPr lang="en-US" sz="3600" b="0" i="0" dirty="0">
                <a:solidFill>
                  <a:srgbClr val="242021"/>
                </a:solidFill>
                <a:effectLst/>
              </a:rPr>
              <a:t>5. Using new words and phrases every day will ________________________________.</a:t>
            </a:r>
            <a:r>
              <a:rPr lang="en-US" sz="3600" dirty="0"/>
              <a:t> </a:t>
            </a:r>
            <a:br>
              <a:rPr lang="en-US" sz="3600" dirty="0"/>
            </a:br>
            <a:endParaRPr lang="en-US" sz="3600" dirty="0"/>
          </a:p>
        </p:txBody>
      </p:sp>
      <p:pic>
        <p:nvPicPr>
          <p:cNvPr id="11" name="Picture 10">
            <a:extLst>
              <a:ext uri="{FF2B5EF4-FFF2-40B4-BE49-F238E27FC236}">
                <a16:creationId xmlns:a16="http://schemas.microsoft.com/office/drawing/2014/main" id="{A690E8C7-63C8-9A16-E9F1-8BE7A17B5952}"/>
              </a:ext>
            </a:extLst>
          </p:cNvPr>
          <p:cNvPicPr>
            <a:picLocks noChangeAspect="1"/>
          </p:cNvPicPr>
          <p:nvPr/>
        </p:nvPicPr>
        <p:blipFill>
          <a:blip r:embed="rId2"/>
          <a:stretch>
            <a:fillRect/>
          </a:stretch>
        </p:blipFill>
        <p:spPr>
          <a:xfrm>
            <a:off x="10213339" y="4596216"/>
            <a:ext cx="1892397" cy="1771741"/>
          </a:xfrm>
          <a:prstGeom prst="rect">
            <a:avLst/>
          </a:prstGeom>
        </p:spPr>
      </p:pic>
    </p:spTree>
    <p:extLst>
      <p:ext uri="{BB962C8B-B14F-4D97-AF65-F5344CB8AC3E}">
        <p14:creationId xmlns:p14="http://schemas.microsoft.com/office/powerpoint/2010/main" val="3099868909"/>
      </p:ext>
    </p:extLst>
  </p:cSld>
  <p:clrMapOvr>
    <a:masterClrMapping/>
  </p:clrMapOvr>
  <p:transition spd="med">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AAEE0-6E52-4CA9-C70E-CC21FD754FE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87DFDE6-CAB2-993C-FE07-51AA56253F65}"/>
              </a:ext>
            </a:extLst>
          </p:cNvPr>
          <p:cNvSpPr txBox="1"/>
          <p:nvPr/>
        </p:nvSpPr>
        <p:spPr>
          <a:xfrm>
            <a:off x="217817" y="1225689"/>
            <a:ext cx="11617625" cy="1754326"/>
          </a:xfrm>
          <a:prstGeom prst="rect">
            <a:avLst/>
          </a:prstGeom>
          <a:noFill/>
        </p:spPr>
        <p:txBody>
          <a:bodyPr wrap="square">
            <a:spAutoFit/>
          </a:bodyPr>
          <a:lstStyle/>
          <a:p>
            <a:r>
              <a:rPr lang="en-US" sz="3600" b="0" i="0" dirty="0">
                <a:solidFill>
                  <a:srgbClr val="242021"/>
                </a:solidFill>
                <a:effectLst/>
              </a:rPr>
              <a:t>1. You should read the _________________________ when you watch your favorite TV shows.</a:t>
            </a:r>
          </a:p>
          <a:p>
            <a:endParaRPr lang="en-US" sz="3600" dirty="0"/>
          </a:p>
        </p:txBody>
      </p:sp>
      <p:pic>
        <p:nvPicPr>
          <p:cNvPr id="11" name="Picture 10">
            <a:extLst>
              <a:ext uri="{FF2B5EF4-FFF2-40B4-BE49-F238E27FC236}">
                <a16:creationId xmlns:a16="http://schemas.microsoft.com/office/drawing/2014/main" id="{99836030-8D37-90B4-B4E9-A88A0CB4ED62}"/>
              </a:ext>
            </a:extLst>
          </p:cNvPr>
          <p:cNvPicPr>
            <a:picLocks noChangeAspect="1"/>
          </p:cNvPicPr>
          <p:nvPr/>
        </p:nvPicPr>
        <p:blipFill>
          <a:blip r:embed="rId2"/>
          <a:stretch>
            <a:fillRect/>
          </a:stretch>
        </p:blipFill>
        <p:spPr>
          <a:xfrm>
            <a:off x="10213339" y="4596216"/>
            <a:ext cx="1892397" cy="1771741"/>
          </a:xfrm>
          <a:prstGeom prst="rect">
            <a:avLst/>
          </a:prstGeom>
        </p:spPr>
      </p:pic>
      <p:sp>
        <p:nvSpPr>
          <p:cNvPr id="3" name="TextBox 2">
            <a:extLst>
              <a:ext uri="{FF2B5EF4-FFF2-40B4-BE49-F238E27FC236}">
                <a16:creationId xmlns:a16="http://schemas.microsoft.com/office/drawing/2014/main" id="{364B8707-B386-3574-2850-B5DE998CA3AA}"/>
              </a:ext>
            </a:extLst>
          </p:cNvPr>
          <p:cNvSpPr txBox="1"/>
          <p:nvPr/>
        </p:nvSpPr>
        <p:spPr>
          <a:xfrm>
            <a:off x="5822830" y="1225689"/>
            <a:ext cx="2130726" cy="646331"/>
          </a:xfrm>
          <a:prstGeom prst="rect">
            <a:avLst/>
          </a:prstGeom>
          <a:noFill/>
        </p:spPr>
        <p:txBody>
          <a:bodyPr wrap="square">
            <a:spAutoFit/>
          </a:bodyPr>
          <a:lstStyle/>
          <a:p>
            <a:r>
              <a:rPr lang="en-US" sz="3600" b="0" i="0" dirty="0">
                <a:solidFill>
                  <a:srgbClr val="FF0000"/>
                </a:solidFill>
                <a:effectLst/>
              </a:rPr>
              <a:t>subtitles</a:t>
            </a:r>
          </a:p>
        </p:txBody>
      </p:sp>
      <p:pic>
        <p:nvPicPr>
          <p:cNvPr id="4" name="Picture 3">
            <a:extLst>
              <a:ext uri="{FF2B5EF4-FFF2-40B4-BE49-F238E27FC236}">
                <a16:creationId xmlns:a16="http://schemas.microsoft.com/office/drawing/2014/main" id="{3A5C1C14-1845-4910-8D39-3A0ED54491BB}"/>
              </a:ext>
            </a:extLst>
          </p:cNvPr>
          <p:cNvPicPr>
            <a:picLocks noChangeAspect="1"/>
          </p:cNvPicPr>
          <p:nvPr/>
        </p:nvPicPr>
        <p:blipFill>
          <a:blip r:embed="rId3"/>
          <a:stretch>
            <a:fillRect/>
          </a:stretch>
        </p:blipFill>
        <p:spPr>
          <a:xfrm>
            <a:off x="109086" y="2752575"/>
            <a:ext cx="11997367" cy="2037288"/>
          </a:xfrm>
          <a:prstGeom prst="rect">
            <a:avLst/>
          </a:prstGeom>
        </p:spPr>
      </p:pic>
      <p:sp>
        <p:nvSpPr>
          <p:cNvPr id="5" name="TextBox 4">
            <a:extLst>
              <a:ext uri="{FF2B5EF4-FFF2-40B4-BE49-F238E27FC236}">
                <a16:creationId xmlns:a16="http://schemas.microsoft.com/office/drawing/2014/main" id="{63EB6BA4-26C4-B17A-8E06-B1B0A5BEB00C}"/>
              </a:ext>
            </a:extLst>
          </p:cNvPr>
          <p:cNvSpPr txBox="1"/>
          <p:nvPr/>
        </p:nvSpPr>
        <p:spPr>
          <a:xfrm>
            <a:off x="9938347" y="490043"/>
            <a:ext cx="2253653" cy="646331"/>
          </a:xfrm>
          <a:prstGeom prst="rect">
            <a:avLst/>
          </a:prstGeom>
          <a:noFill/>
        </p:spPr>
        <p:txBody>
          <a:bodyPr wrap="square">
            <a:spAutoFit/>
          </a:bodyPr>
          <a:lstStyle/>
          <a:p>
            <a:r>
              <a:rPr lang="en-US" sz="3600" dirty="0">
                <a:highlight>
                  <a:srgbClr val="F3C1FF"/>
                </a:highlight>
              </a:rPr>
              <a:t>ANSWERS</a:t>
            </a:r>
            <a:endParaRPr lang="en-US" sz="3600" b="0" i="0" dirty="0">
              <a:effectLst/>
              <a:highlight>
                <a:srgbClr val="F3C1FF"/>
              </a:highlight>
            </a:endParaRPr>
          </a:p>
        </p:txBody>
      </p:sp>
    </p:spTree>
    <p:extLst>
      <p:ext uri="{BB962C8B-B14F-4D97-AF65-F5344CB8AC3E}">
        <p14:creationId xmlns:p14="http://schemas.microsoft.com/office/powerpoint/2010/main" val="21542539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5EA33-C57D-340D-626D-7B5D30A0DA3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B5BA281-93E6-72E2-9FFB-31F66E33C616}"/>
              </a:ext>
            </a:extLst>
          </p:cNvPr>
          <p:cNvSpPr txBox="1"/>
          <p:nvPr/>
        </p:nvSpPr>
        <p:spPr>
          <a:xfrm>
            <a:off x="179717" y="1615453"/>
            <a:ext cx="11617625" cy="646331"/>
          </a:xfrm>
          <a:prstGeom prst="rect">
            <a:avLst/>
          </a:prstGeom>
          <a:noFill/>
        </p:spPr>
        <p:txBody>
          <a:bodyPr wrap="square">
            <a:spAutoFit/>
          </a:bodyPr>
          <a:lstStyle/>
          <a:p>
            <a:r>
              <a:rPr lang="en-US" sz="3600" b="0" i="0" dirty="0">
                <a:solidFill>
                  <a:srgbClr val="242021"/>
                </a:solidFill>
                <a:effectLst/>
              </a:rPr>
              <a:t>2. You can note down new words in</a:t>
            </a:r>
            <a:r>
              <a:rPr lang="en-US" sz="3600" dirty="0">
                <a:solidFill>
                  <a:srgbClr val="242021"/>
                </a:solidFill>
              </a:rPr>
              <a:t> __________________.</a:t>
            </a:r>
            <a:endParaRPr lang="en-US" sz="3600" b="0" i="0" dirty="0">
              <a:solidFill>
                <a:srgbClr val="242021"/>
              </a:solidFill>
              <a:effectLst/>
            </a:endParaRPr>
          </a:p>
        </p:txBody>
      </p:sp>
      <p:pic>
        <p:nvPicPr>
          <p:cNvPr id="11" name="Picture 10">
            <a:extLst>
              <a:ext uri="{FF2B5EF4-FFF2-40B4-BE49-F238E27FC236}">
                <a16:creationId xmlns:a16="http://schemas.microsoft.com/office/drawing/2014/main" id="{8BE1EC05-D02D-10E8-6070-0765CF4BB77E}"/>
              </a:ext>
            </a:extLst>
          </p:cNvPr>
          <p:cNvPicPr>
            <a:picLocks noChangeAspect="1"/>
          </p:cNvPicPr>
          <p:nvPr/>
        </p:nvPicPr>
        <p:blipFill>
          <a:blip r:embed="rId2"/>
          <a:stretch>
            <a:fillRect/>
          </a:stretch>
        </p:blipFill>
        <p:spPr>
          <a:xfrm>
            <a:off x="10213339" y="4596216"/>
            <a:ext cx="1892397" cy="1771741"/>
          </a:xfrm>
          <a:prstGeom prst="rect">
            <a:avLst/>
          </a:prstGeom>
        </p:spPr>
      </p:pic>
      <p:sp>
        <p:nvSpPr>
          <p:cNvPr id="4" name="TextBox 3">
            <a:extLst>
              <a:ext uri="{FF2B5EF4-FFF2-40B4-BE49-F238E27FC236}">
                <a16:creationId xmlns:a16="http://schemas.microsoft.com/office/drawing/2014/main" id="{C0722133-060C-76B9-33FA-F3A2B2152ECE}"/>
              </a:ext>
            </a:extLst>
          </p:cNvPr>
          <p:cNvSpPr txBox="1"/>
          <p:nvPr/>
        </p:nvSpPr>
        <p:spPr>
          <a:xfrm>
            <a:off x="7378460" y="1615452"/>
            <a:ext cx="2130726" cy="646331"/>
          </a:xfrm>
          <a:prstGeom prst="rect">
            <a:avLst/>
          </a:prstGeom>
          <a:noFill/>
        </p:spPr>
        <p:txBody>
          <a:bodyPr wrap="square">
            <a:spAutoFit/>
          </a:bodyPr>
          <a:lstStyle/>
          <a:p>
            <a:r>
              <a:rPr lang="en-US" sz="3600" b="0" i="0" dirty="0">
                <a:solidFill>
                  <a:srgbClr val="FF0000"/>
                </a:solidFill>
                <a:effectLst/>
              </a:rPr>
              <a:t>a note</a:t>
            </a:r>
          </a:p>
        </p:txBody>
      </p:sp>
      <p:pic>
        <p:nvPicPr>
          <p:cNvPr id="5" name="Picture 4">
            <a:extLst>
              <a:ext uri="{FF2B5EF4-FFF2-40B4-BE49-F238E27FC236}">
                <a16:creationId xmlns:a16="http://schemas.microsoft.com/office/drawing/2014/main" id="{A1AACF38-3CB1-B885-94CB-C35BBFC67AC7}"/>
              </a:ext>
            </a:extLst>
          </p:cNvPr>
          <p:cNvPicPr>
            <a:picLocks noChangeAspect="1"/>
          </p:cNvPicPr>
          <p:nvPr/>
        </p:nvPicPr>
        <p:blipFill>
          <a:blip r:embed="rId3"/>
          <a:stretch>
            <a:fillRect/>
          </a:stretch>
        </p:blipFill>
        <p:spPr>
          <a:xfrm>
            <a:off x="48735" y="2971766"/>
            <a:ext cx="12094530" cy="1933609"/>
          </a:xfrm>
          <a:prstGeom prst="rect">
            <a:avLst/>
          </a:prstGeom>
        </p:spPr>
      </p:pic>
      <p:sp>
        <p:nvSpPr>
          <p:cNvPr id="12" name="TextBox 11">
            <a:extLst>
              <a:ext uri="{FF2B5EF4-FFF2-40B4-BE49-F238E27FC236}">
                <a16:creationId xmlns:a16="http://schemas.microsoft.com/office/drawing/2014/main" id="{42E9D8DA-09C9-E248-5576-EC704A244CB2}"/>
              </a:ext>
            </a:extLst>
          </p:cNvPr>
          <p:cNvSpPr txBox="1"/>
          <p:nvPr/>
        </p:nvSpPr>
        <p:spPr>
          <a:xfrm>
            <a:off x="9938347" y="490043"/>
            <a:ext cx="2253653" cy="646331"/>
          </a:xfrm>
          <a:prstGeom prst="rect">
            <a:avLst/>
          </a:prstGeom>
          <a:noFill/>
        </p:spPr>
        <p:txBody>
          <a:bodyPr wrap="square">
            <a:spAutoFit/>
          </a:bodyPr>
          <a:lstStyle/>
          <a:p>
            <a:r>
              <a:rPr lang="en-US" sz="3600" dirty="0">
                <a:highlight>
                  <a:srgbClr val="F3C1FF"/>
                </a:highlight>
              </a:rPr>
              <a:t>ANSWERS</a:t>
            </a:r>
            <a:endParaRPr lang="en-US" sz="3600" b="0" i="0" dirty="0">
              <a:effectLst/>
              <a:highlight>
                <a:srgbClr val="F3C1FF"/>
              </a:highlight>
            </a:endParaRPr>
          </a:p>
        </p:txBody>
      </p:sp>
    </p:spTree>
    <p:extLst>
      <p:ext uri="{BB962C8B-B14F-4D97-AF65-F5344CB8AC3E}">
        <p14:creationId xmlns:p14="http://schemas.microsoft.com/office/powerpoint/2010/main" val="1276379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38500" y="547885"/>
            <a:ext cx="12108581" cy="1754326"/>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rPr>
              <a:t>Work in pairs</a:t>
            </a:r>
            <a:r>
              <a:rPr kumimoji="0" lang="en-US" sz="3600" b="0" i="1" u="none" strike="noStrike" kern="0" cap="none" spc="0" normalizeH="0" baseline="0" noProof="0">
                <a:ln>
                  <a:noFill/>
                </a:ln>
                <a:solidFill>
                  <a:srgbClr val="0070C0"/>
                </a:solidFill>
                <a:effectLst/>
                <a:uLnTx/>
                <a:uFillTx/>
              </a:rPr>
              <a:t>. Look at the pictures: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a:ln>
                  <a:noFill/>
                </a:ln>
                <a:solidFill>
                  <a:srgbClr val="0070C0"/>
                </a:solidFill>
                <a:effectLst/>
                <a:uLnTx/>
                <a:uFillTx/>
              </a:rPr>
              <a:t>What are these people doing to improve their English?</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a:ln>
                  <a:noFill/>
                </a:ln>
                <a:solidFill>
                  <a:srgbClr val="0070C0"/>
                </a:solidFill>
                <a:effectLst/>
                <a:uLnTx/>
                <a:uFillTx/>
              </a:rPr>
              <a:t>What do you do to improve your English in your free time?</a:t>
            </a:r>
            <a:endParaRPr kumimoji="0" lang="en-US" sz="3600" b="0" i="1" u="none" strike="noStrike" kern="0" cap="none" spc="0" normalizeH="0" baseline="0" noProof="0" dirty="0">
              <a:ln>
                <a:noFill/>
              </a:ln>
              <a:solidFill>
                <a:srgbClr val="0070C0"/>
              </a:solidFill>
              <a:effectLst/>
              <a:uLnTx/>
              <a:uFillTx/>
            </a:endParaRPr>
          </a:p>
        </p:txBody>
      </p:sp>
      <p:pic>
        <p:nvPicPr>
          <p:cNvPr id="7" name="Picture 6">
            <a:extLst>
              <a:ext uri="{FF2B5EF4-FFF2-40B4-BE49-F238E27FC236}">
                <a16:creationId xmlns:a16="http://schemas.microsoft.com/office/drawing/2014/main" id="{C5CD08B5-2BB1-0037-ABF4-E2B44AB6061A}"/>
              </a:ext>
            </a:extLst>
          </p:cNvPr>
          <p:cNvPicPr>
            <a:picLocks noChangeAspect="1"/>
          </p:cNvPicPr>
          <p:nvPr/>
        </p:nvPicPr>
        <p:blipFill>
          <a:blip r:embed="rId2"/>
          <a:stretch>
            <a:fillRect/>
          </a:stretch>
        </p:blipFill>
        <p:spPr>
          <a:xfrm>
            <a:off x="1568918" y="2483233"/>
            <a:ext cx="7777498" cy="3826882"/>
          </a:xfrm>
          <a:prstGeom prst="rect">
            <a:avLst/>
          </a:prstGeom>
        </p:spPr>
      </p:pic>
      <p:pic>
        <p:nvPicPr>
          <p:cNvPr id="3" name="Picture 2" descr="Free Speech bubble 1195466 PNG with Transparent Background">
            <a:extLst>
              <a:ext uri="{FF2B5EF4-FFF2-40B4-BE49-F238E27FC236}">
                <a16:creationId xmlns:a16="http://schemas.microsoft.com/office/drawing/2014/main" id="{22952A2B-0FF8-5F78-01F1-E78F0F1500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5314" y="547885"/>
            <a:ext cx="846337" cy="53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314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0E864-08AC-2F2E-2D0E-A5B243D437D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1D5A72F-D506-85FA-4ED0-9AEDED54943D}"/>
              </a:ext>
            </a:extLst>
          </p:cNvPr>
          <p:cNvSpPr txBox="1"/>
          <p:nvPr/>
        </p:nvSpPr>
        <p:spPr>
          <a:xfrm>
            <a:off x="287187" y="1685015"/>
            <a:ext cx="11617625" cy="646331"/>
          </a:xfrm>
          <a:prstGeom prst="rect">
            <a:avLst/>
          </a:prstGeom>
          <a:noFill/>
        </p:spPr>
        <p:txBody>
          <a:bodyPr wrap="square">
            <a:spAutoFit/>
          </a:bodyPr>
          <a:lstStyle/>
          <a:p>
            <a:r>
              <a:rPr lang="en-US" sz="3600" b="0" i="0" dirty="0">
                <a:solidFill>
                  <a:srgbClr val="242021"/>
                </a:solidFill>
                <a:effectLst/>
              </a:rPr>
              <a:t>3. You can find song _________________________ online.</a:t>
            </a:r>
          </a:p>
        </p:txBody>
      </p:sp>
      <p:pic>
        <p:nvPicPr>
          <p:cNvPr id="11" name="Picture 10">
            <a:extLst>
              <a:ext uri="{FF2B5EF4-FFF2-40B4-BE49-F238E27FC236}">
                <a16:creationId xmlns:a16="http://schemas.microsoft.com/office/drawing/2014/main" id="{507A44F3-DA65-58F6-3344-33B6DD8FD05E}"/>
              </a:ext>
            </a:extLst>
          </p:cNvPr>
          <p:cNvPicPr>
            <a:picLocks noChangeAspect="1"/>
          </p:cNvPicPr>
          <p:nvPr/>
        </p:nvPicPr>
        <p:blipFill>
          <a:blip r:embed="rId2"/>
          <a:stretch>
            <a:fillRect/>
          </a:stretch>
        </p:blipFill>
        <p:spPr>
          <a:xfrm>
            <a:off x="10213339" y="4596216"/>
            <a:ext cx="1892397" cy="1771741"/>
          </a:xfrm>
          <a:prstGeom prst="rect">
            <a:avLst/>
          </a:prstGeom>
        </p:spPr>
      </p:pic>
      <p:sp>
        <p:nvSpPr>
          <p:cNvPr id="6" name="TextBox 5">
            <a:extLst>
              <a:ext uri="{FF2B5EF4-FFF2-40B4-BE49-F238E27FC236}">
                <a16:creationId xmlns:a16="http://schemas.microsoft.com/office/drawing/2014/main" id="{77407B9E-6775-81FE-1CED-956A02FAA756}"/>
              </a:ext>
            </a:extLst>
          </p:cNvPr>
          <p:cNvSpPr txBox="1"/>
          <p:nvPr/>
        </p:nvSpPr>
        <p:spPr>
          <a:xfrm>
            <a:off x="5300031" y="1658972"/>
            <a:ext cx="2130726" cy="646331"/>
          </a:xfrm>
          <a:prstGeom prst="rect">
            <a:avLst/>
          </a:prstGeom>
          <a:noFill/>
        </p:spPr>
        <p:txBody>
          <a:bodyPr wrap="square">
            <a:spAutoFit/>
          </a:bodyPr>
          <a:lstStyle/>
          <a:p>
            <a:r>
              <a:rPr lang="en-US" sz="3600" dirty="0">
                <a:solidFill>
                  <a:srgbClr val="FF0000"/>
                </a:solidFill>
              </a:rPr>
              <a:t>lyrics</a:t>
            </a:r>
            <a:endParaRPr lang="en-US" sz="3600" b="0" i="0" dirty="0">
              <a:solidFill>
                <a:srgbClr val="FF0000"/>
              </a:solidFill>
              <a:effectLst/>
            </a:endParaRPr>
          </a:p>
        </p:txBody>
      </p:sp>
      <p:pic>
        <p:nvPicPr>
          <p:cNvPr id="5" name="Picture 4">
            <a:extLst>
              <a:ext uri="{FF2B5EF4-FFF2-40B4-BE49-F238E27FC236}">
                <a16:creationId xmlns:a16="http://schemas.microsoft.com/office/drawing/2014/main" id="{FE3A87F9-0C79-0FD4-0858-C0B90C879022}"/>
              </a:ext>
            </a:extLst>
          </p:cNvPr>
          <p:cNvPicPr>
            <a:picLocks noChangeAspect="1"/>
          </p:cNvPicPr>
          <p:nvPr/>
        </p:nvPicPr>
        <p:blipFill>
          <a:blip r:embed="rId3"/>
          <a:stretch>
            <a:fillRect/>
          </a:stretch>
        </p:blipFill>
        <p:spPr>
          <a:xfrm>
            <a:off x="287187" y="2625674"/>
            <a:ext cx="11211794" cy="2711120"/>
          </a:xfrm>
          <a:prstGeom prst="rect">
            <a:avLst/>
          </a:prstGeom>
        </p:spPr>
      </p:pic>
      <p:sp>
        <p:nvSpPr>
          <p:cNvPr id="12" name="TextBox 11">
            <a:extLst>
              <a:ext uri="{FF2B5EF4-FFF2-40B4-BE49-F238E27FC236}">
                <a16:creationId xmlns:a16="http://schemas.microsoft.com/office/drawing/2014/main" id="{B7AB1E3F-7B21-CBFD-5CA8-0A6977B967F3}"/>
              </a:ext>
            </a:extLst>
          </p:cNvPr>
          <p:cNvSpPr txBox="1"/>
          <p:nvPr/>
        </p:nvSpPr>
        <p:spPr>
          <a:xfrm>
            <a:off x="9938347" y="490043"/>
            <a:ext cx="2253653" cy="646331"/>
          </a:xfrm>
          <a:prstGeom prst="rect">
            <a:avLst/>
          </a:prstGeom>
          <a:noFill/>
        </p:spPr>
        <p:txBody>
          <a:bodyPr wrap="square">
            <a:spAutoFit/>
          </a:bodyPr>
          <a:lstStyle/>
          <a:p>
            <a:r>
              <a:rPr lang="en-US" sz="3600" dirty="0">
                <a:highlight>
                  <a:srgbClr val="F3C1FF"/>
                </a:highlight>
              </a:rPr>
              <a:t>ANSWERS</a:t>
            </a:r>
            <a:endParaRPr lang="en-US" sz="3600" b="0" i="0" dirty="0">
              <a:effectLst/>
              <a:highlight>
                <a:srgbClr val="F3C1FF"/>
              </a:highlight>
            </a:endParaRPr>
          </a:p>
        </p:txBody>
      </p:sp>
    </p:spTree>
    <p:extLst>
      <p:ext uri="{BB962C8B-B14F-4D97-AF65-F5344CB8AC3E}">
        <p14:creationId xmlns:p14="http://schemas.microsoft.com/office/powerpoint/2010/main" val="28704078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BB7F7-2938-3D67-B1A9-EBB5F6BCB0A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DFB13B3-3FF6-55F7-70C2-D3FC773D0AA5}"/>
              </a:ext>
            </a:extLst>
          </p:cNvPr>
          <p:cNvSpPr txBox="1"/>
          <p:nvPr/>
        </p:nvSpPr>
        <p:spPr>
          <a:xfrm>
            <a:off x="287187" y="1045563"/>
            <a:ext cx="11617625" cy="1754326"/>
          </a:xfrm>
          <a:prstGeom prst="rect">
            <a:avLst/>
          </a:prstGeom>
          <a:noFill/>
        </p:spPr>
        <p:txBody>
          <a:bodyPr wrap="square">
            <a:spAutoFit/>
          </a:bodyPr>
          <a:lstStyle/>
          <a:p>
            <a:r>
              <a:rPr lang="en-US" sz="3600" b="0" i="0" dirty="0">
                <a:solidFill>
                  <a:srgbClr val="242021"/>
                </a:solidFill>
                <a:effectLst/>
              </a:rPr>
              <a:t>4. Singing along to _________________________ will help you say words in the future.</a:t>
            </a:r>
            <a:br>
              <a:rPr lang="en-US" sz="3600" dirty="0"/>
            </a:br>
            <a:endParaRPr lang="en-US" sz="3600" dirty="0"/>
          </a:p>
        </p:txBody>
      </p:sp>
      <p:pic>
        <p:nvPicPr>
          <p:cNvPr id="11" name="Picture 10">
            <a:extLst>
              <a:ext uri="{FF2B5EF4-FFF2-40B4-BE49-F238E27FC236}">
                <a16:creationId xmlns:a16="http://schemas.microsoft.com/office/drawing/2014/main" id="{A07F462B-8E6A-7548-19AE-DA2EA24503F8}"/>
              </a:ext>
            </a:extLst>
          </p:cNvPr>
          <p:cNvPicPr>
            <a:picLocks noChangeAspect="1"/>
          </p:cNvPicPr>
          <p:nvPr/>
        </p:nvPicPr>
        <p:blipFill>
          <a:blip r:embed="rId2"/>
          <a:stretch>
            <a:fillRect/>
          </a:stretch>
        </p:blipFill>
        <p:spPr>
          <a:xfrm>
            <a:off x="10213339" y="4596216"/>
            <a:ext cx="1892397" cy="1771741"/>
          </a:xfrm>
          <a:prstGeom prst="rect">
            <a:avLst/>
          </a:prstGeom>
        </p:spPr>
      </p:pic>
      <p:sp>
        <p:nvSpPr>
          <p:cNvPr id="8" name="TextBox 7">
            <a:extLst>
              <a:ext uri="{FF2B5EF4-FFF2-40B4-BE49-F238E27FC236}">
                <a16:creationId xmlns:a16="http://schemas.microsoft.com/office/drawing/2014/main" id="{D984B334-6840-A217-AFB9-EDD0DA8075CC}"/>
              </a:ext>
            </a:extLst>
          </p:cNvPr>
          <p:cNvSpPr txBox="1"/>
          <p:nvPr/>
        </p:nvSpPr>
        <p:spPr>
          <a:xfrm>
            <a:off x="3954828" y="998635"/>
            <a:ext cx="5983519" cy="646331"/>
          </a:xfrm>
          <a:prstGeom prst="rect">
            <a:avLst/>
          </a:prstGeom>
          <a:noFill/>
        </p:spPr>
        <p:txBody>
          <a:bodyPr wrap="square">
            <a:spAutoFit/>
          </a:bodyPr>
          <a:lstStyle/>
          <a:p>
            <a:r>
              <a:rPr lang="en-US" sz="3600" dirty="0">
                <a:solidFill>
                  <a:srgbClr val="FF0000"/>
                </a:solidFill>
              </a:rPr>
              <a:t>(your favorite) English songs</a:t>
            </a:r>
          </a:p>
        </p:txBody>
      </p:sp>
      <p:pic>
        <p:nvPicPr>
          <p:cNvPr id="5" name="Picture 4">
            <a:extLst>
              <a:ext uri="{FF2B5EF4-FFF2-40B4-BE49-F238E27FC236}">
                <a16:creationId xmlns:a16="http://schemas.microsoft.com/office/drawing/2014/main" id="{A3676904-F52C-F376-C6F7-6C5A77C67EA6}"/>
              </a:ext>
            </a:extLst>
          </p:cNvPr>
          <p:cNvPicPr>
            <a:picLocks noChangeAspect="1"/>
          </p:cNvPicPr>
          <p:nvPr/>
        </p:nvPicPr>
        <p:blipFill>
          <a:blip r:embed="rId3"/>
          <a:stretch>
            <a:fillRect/>
          </a:stretch>
        </p:blipFill>
        <p:spPr>
          <a:xfrm>
            <a:off x="153837" y="2448821"/>
            <a:ext cx="11951899" cy="2915553"/>
          </a:xfrm>
          <a:prstGeom prst="rect">
            <a:avLst/>
          </a:prstGeom>
        </p:spPr>
      </p:pic>
      <p:sp>
        <p:nvSpPr>
          <p:cNvPr id="12" name="TextBox 11">
            <a:extLst>
              <a:ext uri="{FF2B5EF4-FFF2-40B4-BE49-F238E27FC236}">
                <a16:creationId xmlns:a16="http://schemas.microsoft.com/office/drawing/2014/main" id="{B72277FC-A6B1-F857-2325-C81305EF066C}"/>
              </a:ext>
            </a:extLst>
          </p:cNvPr>
          <p:cNvSpPr txBox="1"/>
          <p:nvPr/>
        </p:nvSpPr>
        <p:spPr>
          <a:xfrm>
            <a:off x="9938347" y="490043"/>
            <a:ext cx="2253653" cy="646331"/>
          </a:xfrm>
          <a:prstGeom prst="rect">
            <a:avLst/>
          </a:prstGeom>
          <a:noFill/>
        </p:spPr>
        <p:txBody>
          <a:bodyPr wrap="square">
            <a:spAutoFit/>
          </a:bodyPr>
          <a:lstStyle/>
          <a:p>
            <a:r>
              <a:rPr lang="en-US" sz="3600" dirty="0">
                <a:highlight>
                  <a:srgbClr val="F3C1FF"/>
                </a:highlight>
              </a:rPr>
              <a:t>ANSWERS</a:t>
            </a:r>
            <a:endParaRPr lang="en-US" sz="3600" b="0" i="0" dirty="0">
              <a:effectLst/>
              <a:highlight>
                <a:srgbClr val="F3C1FF"/>
              </a:highlight>
            </a:endParaRPr>
          </a:p>
        </p:txBody>
      </p:sp>
    </p:spTree>
    <p:extLst>
      <p:ext uri="{BB962C8B-B14F-4D97-AF65-F5344CB8AC3E}">
        <p14:creationId xmlns:p14="http://schemas.microsoft.com/office/powerpoint/2010/main" val="5115467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776F8-E51A-02CF-7B1D-05D977375B8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2D0718B-83C2-D4E7-F2F2-4FAABBD0516F}"/>
              </a:ext>
            </a:extLst>
          </p:cNvPr>
          <p:cNvSpPr txBox="1"/>
          <p:nvPr/>
        </p:nvSpPr>
        <p:spPr>
          <a:xfrm>
            <a:off x="217817" y="1225689"/>
            <a:ext cx="11617625" cy="1754326"/>
          </a:xfrm>
          <a:prstGeom prst="rect">
            <a:avLst/>
          </a:prstGeom>
          <a:noFill/>
        </p:spPr>
        <p:txBody>
          <a:bodyPr wrap="square">
            <a:spAutoFit/>
          </a:bodyPr>
          <a:lstStyle/>
          <a:p>
            <a:r>
              <a:rPr lang="en-US" sz="3600" b="0" i="0" dirty="0">
                <a:solidFill>
                  <a:srgbClr val="242021"/>
                </a:solidFill>
                <a:effectLst/>
              </a:rPr>
              <a:t>5. Using new words and phrases every day will ________________________________.</a:t>
            </a:r>
            <a:r>
              <a:rPr lang="en-US" sz="3600" dirty="0"/>
              <a:t> </a:t>
            </a:r>
            <a:br>
              <a:rPr lang="en-US" sz="3600" dirty="0"/>
            </a:br>
            <a:endParaRPr lang="en-US" sz="3600" dirty="0"/>
          </a:p>
        </p:txBody>
      </p:sp>
      <p:pic>
        <p:nvPicPr>
          <p:cNvPr id="11" name="Picture 10">
            <a:extLst>
              <a:ext uri="{FF2B5EF4-FFF2-40B4-BE49-F238E27FC236}">
                <a16:creationId xmlns:a16="http://schemas.microsoft.com/office/drawing/2014/main" id="{2BC4705E-B899-3BF8-8934-776ABA0C9CBB}"/>
              </a:ext>
            </a:extLst>
          </p:cNvPr>
          <p:cNvPicPr>
            <a:picLocks noChangeAspect="1"/>
          </p:cNvPicPr>
          <p:nvPr/>
        </p:nvPicPr>
        <p:blipFill>
          <a:blip r:embed="rId2"/>
          <a:stretch>
            <a:fillRect/>
          </a:stretch>
        </p:blipFill>
        <p:spPr>
          <a:xfrm>
            <a:off x="10213339" y="4596216"/>
            <a:ext cx="1892397" cy="1771741"/>
          </a:xfrm>
          <a:prstGeom prst="rect">
            <a:avLst/>
          </a:prstGeom>
        </p:spPr>
      </p:pic>
      <p:sp>
        <p:nvSpPr>
          <p:cNvPr id="10" name="TextBox 9">
            <a:extLst>
              <a:ext uri="{FF2B5EF4-FFF2-40B4-BE49-F238E27FC236}">
                <a16:creationId xmlns:a16="http://schemas.microsoft.com/office/drawing/2014/main" id="{B405FBD0-C74B-1490-B674-7036AE32C12F}"/>
              </a:ext>
            </a:extLst>
          </p:cNvPr>
          <p:cNvSpPr txBox="1"/>
          <p:nvPr/>
        </p:nvSpPr>
        <p:spPr>
          <a:xfrm>
            <a:off x="508597" y="1779686"/>
            <a:ext cx="7873760" cy="646331"/>
          </a:xfrm>
          <a:prstGeom prst="rect">
            <a:avLst/>
          </a:prstGeom>
          <a:noFill/>
        </p:spPr>
        <p:txBody>
          <a:bodyPr wrap="square">
            <a:spAutoFit/>
          </a:bodyPr>
          <a:lstStyle/>
          <a:p>
            <a:r>
              <a:rPr lang="en-US" sz="3600" dirty="0">
                <a:solidFill>
                  <a:srgbClr val="FF0000"/>
                </a:solidFill>
              </a:rPr>
              <a:t>help you remember them better</a:t>
            </a:r>
            <a:endParaRPr lang="en-US" sz="3600" b="0" i="0" dirty="0">
              <a:solidFill>
                <a:srgbClr val="FF0000"/>
              </a:solidFill>
              <a:effectLst/>
            </a:endParaRPr>
          </a:p>
        </p:txBody>
      </p:sp>
      <p:pic>
        <p:nvPicPr>
          <p:cNvPr id="5" name="Picture 4">
            <a:extLst>
              <a:ext uri="{FF2B5EF4-FFF2-40B4-BE49-F238E27FC236}">
                <a16:creationId xmlns:a16="http://schemas.microsoft.com/office/drawing/2014/main" id="{829FA8FC-D514-9F11-8784-C4FE7DE2FCBC}"/>
              </a:ext>
            </a:extLst>
          </p:cNvPr>
          <p:cNvPicPr>
            <a:picLocks noChangeAspect="1"/>
          </p:cNvPicPr>
          <p:nvPr/>
        </p:nvPicPr>
        <p:blipFill>
          <a:blip r:embed="rId3"/>
          <a:stretch>
            <a:fillRect/>
          </a:stretch>
        </p:blipFill>
        <p:spPr>
          <a:xfrm>
            <a:off x="217817" y="3113223"/>
            <a:ext cx="11524921" cy="1857990"/>
          </a:xfrm>
          <a:prstGeom prst="rect">
            <a:avLst/>
          </a:prstGeom>
        </p:spPr>
      </p:pic>
      <p:sp>
        <p:nvSpPr>
          <p:cNvPr id="12" name="TextBox 11">
            <a:extLst>
              <a:ext uri="{FF2B5EF4-FFF2-40B4-BE49-F238E27FC236}">
                <a16:creationId xmlns:a16="http://schemas.microsoft.com/office/drawing/2014/main" id="{BA331D2D-0962-5BD3-764D-CCE9C71C9FDA}"/>
              </a:ext>
            </a:extLst>
          </p:cNvPr>
          <p:cNvSpPr txBox="1"/>
          <p:nvPr/>
        </p:nvSpPr>
        <p:spPr>
          <a:xfrm>
            <a:off x="9938347" y="490043"/>
            <a:ext cx="2253653" cy="646331"/>
          </a:xfrm>
          <a:prstGeom prst="rect">
            <a:avLst/>
          </a:prstGeom>
          <a:noFill/>
        </p:spPr>
        <p:txBody>
          <a:bodyPr wrap="square">
            <a:spAutoFit/>
          </a:bodyPr>
          <a:lstStyle/>
          <a:p>
            <a:r>
              <a:rPr lang="en-US" sz="3600" dirty="0">
                <a:highlight>
                  <a:srgbClr val="F3C1FF"/>
                </a:highlight>
              </a:rPr>
              <a:t>ANSWERS</a:t>
            </a:r>
            <a:endParaRPr lang="en-US" sz="3600" b="0" i="0" dirty="0">
              <a:effectLst/>
              <a:highlight>
                <a:srgbClr val="F3C1FF"/>
              </a:highlight>
            </a:endParaRPr>
          </a:p>
        </p:txBody>
      </p:sp>
    </p:spTree>
    <p:extLst>
      <p:ext uri="{BB962C8B-B14F-4D97-AF65-F5344CB8AC3E}">
        <p14:creationId xmlns:p14="http://schemas.microsoft.com/office/powerpoint/2010/main" val="32555957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6981" y="645000"/>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Talk to your partner about other methods to improve your English.</a:t>
            </a:r>
          </a:p>
        </p:txBody>
      </p:sp>
      <p:pic>
        <p:nvPicPr>
          <p:cNvPr id="2" name="Picture 1">
            <a:extLst>
              <a:ext uri="{FF2B5EF4-FFF2-40B4-BE49-F238E27FC236}">
                <a16:creationId xmlns:a16="http://schemas.microsoft.com/office/drawing/2014/main" id="{10F1EE8F-2D67-7D3D-C730-4739A156AA3A}"/>
              </a:ext>
            </a:extLst>
          </p:cNvPr>
          <p:cNvPicPr>
            <a:picLocks noChangeAspect="1"/>
          </p:cNvPicPr>
          <p:nvPr/>
        </p:nvPicPr>
        <p:blipFill>
          <a:blip r:embed="rId2"/>
          <a:stretch>
            <a:fillRect/>
          </a:stretch>
        </p:blipFill>
        <p:spPr>
          <a:xfrm>
            <a:off x="3157085" y="2429825"/>
            <a:ext cx="5568195" cy="3797408"/>
          </a:xfrm>
          <a:prstGeom prst="rect">
            <a:avLst/>
          </a:prstGeom>
        </p:spPr>
      </p:pic>
    </p:spTree>
    <p:extLst>
      <p:ext uri="{BB962C8B-B14F-4D97-AF65-F5344CB8AC3E}">
        <p14:creationId xmlns:p14="http://schemas.microsoft.com/office/powerpoint/2010/main" val="2855552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9CDD6-F809-9618-69F9-586A8FF5C8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DD7D81-7247-84CD-1E56-B8C674E84FB6}"/>
              </a:ext>
            </a:extLst>
          </p:cNvPr>
          <p:cNvSpPr/>
          <p:nvPr/>
        </p:nvSpPr>
        <p:spPr>
          <a:xfrm>
            <a:off x="2598821" y="539817"/>
            <a:ext cx="4820935" cy="923330"/>
          </a:xfrm>
          <a:prstGeom prst="rect">
            <a:avLst/>
          </a:prstGeom>
        </p:spPr>
        <p:txBody>
          <a:bodyPr wrap="none">
            <a:spAutoFit/>
          </a:bodyPr>
          <a:lstStyle/>
          <a:p>
            <a:r>
              <a:rPr lang="en-US" sz="5400" b="1">
                <a:solidFill>
                  <a:srgbClr val="7030A0"/>
                </a:solidFill>
                <a:ea typeface="Times New Roman" panose="02020603050405020304" pitchFamily="18" charset="0"/>
              </a:rPr>
              <a:t>Sample answers</a:t>
            </a:r>
            <a:endParaRPr lang="en-US" sz="5400" b="1" dirty="0">
              <a:solidFill>
                <a:srgbClr val="7030A0"/>
              </a:solidFill>
            </a:endParaRPr>
          </a:p>
        </p:txBody>
      </p:sp>
      <p:sp>
        <p:nvSpPr>
          <p:cNvPr id="3" name="Rectangle 2">
            <a:extLst>
              <a:ext uri="{FF2B5EF4-FFF2-40B4-BE49-F238E27FC236}">
                <a16:creationId xmlns:a16="http://schemas.microsoft.com/office/drawing/2014/main" id="{EACC8505-17ED-F2B8-75A7-DAD5F4AF1689}"/>
              </a:ext>
            </a:extLst>
          </p:cNvPr>
          <p:cNvSpPr/>
          <p:nvPr/>
        </p:nvSpPr>
        <p:spPr>
          <a:xfrm>
            <a:off x="288715" y="1463147"/>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l"/>
            <a:r>
              <a:rPr lang="en-US" sz="3600" b="1" i="0">
                <a:solidFill>
                  <a:schemeClr val="accent5">
                    <a:lumMod val="75000"/>
                  </a:schemeClr>
                </a:solidFill>
                <a:effectLst/>
              </a:rPr>
              <a:t>Write Regularly:</a:t>
            </a:r>
            <a:r>
              <a:rPr lang="en-US" sz="3600" b="0" i="0">
                <a:solidFill>
                  <a:schemeClr val="accent5">
                    <a:lumMod val="75000"/>
                  </a:schemeClr>
                </a:solidFill>
                <a:effectLst/>
              </a:rPr>
              <a:t> Practice writing essays, short stories, or a daily journal to improve grammar and expression.</a:t>
            </a:r>
          </a:p>
        </p:txBody>
      </p:sp>
      <p:sp>
        <p:nvSpPr>
          <p:cNvPr id="8" name="Rectangle 7">
            <a:extLst>
              <a:ext uri="{FF2B5EF4-FFF2-40B4-BE49-F238E27FC236}">
                <a16:creationId xmlns:a16="http://schemas.microsoft.com/office/drawing/2014/main" id="{949C6B1F-8A9D-2E30-23EE-60FF8F9C242E}"/>
              </a:ext>
            </a:extLst>
          </p:cNvPr>
          <p:cNvSpPr/>
          <p:nvPr/>
        </p:nvSpPr>
        <p:spPr>
          <a:xfrm>
            <a:off x="214943" y="2999495"/>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l"/>
            <a:r>
              <a:rPr lang="en-US" sz="3600" b="1" i="0">
                <a:solidFill>
                  <a:schemeClr val="accent2">
                    <a:lumMod val="75000"/>
                  </a:schemeClr>
                </a:solidFill>
                <a:effectLst/>
              </a:rPr>
              <a:t>Use Educational Apps:</a:t>
            </a:r>
            <a:r>
              <a:rPr lang="en-US" sz="3600" b="0" i="0">
                <a:solidFill>
                  <a:schemeClr val="accent2">
                    <a:lumMod val="75000"/>
                  </a:schemeClr>
                </a:solidFill>
                <a:effectLst/>
              </a:rPr>
              <a:t> Explore language-learning apps that make English learning interactive and engaging.</a:t>
            </a:r>
          </a:p>
        </p:txBody>
      </p:sp>
      <p:sp>
        <p:nvSpPr>
          <p:cNvPr id="9" name="Rectangle 8">
            <a:extLst>
              <a:ext uri="{FF2B5EF4-FFF2-40B4-BE49-F238E27FC236}">
                <a16:creationId xmlns:a16="http://schemas.microsoft.com/office/drawing/2014/main" id="{5EC24D35-C00E-724A-FD72-72ED2DFF009C}"/>
              </a:ext>
            </a:extLst>
          </p:cNvPr>
          <p:cNvSpPr/>
          <p:nvPr/>
        </p:nvSpPr>
        <p:spPr>
          <a:xfrm>
            <a:off x="214942" y="4535843"/>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l"/>
            <a:r>
              <a:rPr lang="en-US" sz="3600" b="1" i="0">
                <a:solidFill>
                  <a:schemeClr val="accent6">
                    <a:lumMod val="50000"/>
                  </a:schemeClr>
                </a:solidFill>
                <a:effectLst/>
              </a:rPr>
              <a:t>Join a Book Club or English Group:</a:t>
            </a:r>
            <a:r>
              <a:rPr lang="en-US" sz="3600" b="0" i="0">
                <a:solidFill>
                  <a:schemeClr val="accent6">
                    <a:lumMod val="50000"/>
                  </a:schemeClr>
                </a:solidFill>
                <a:effectLst/>
              </a:rPr>
              <a:t> Discussing books or topics with peers enhances speaking and listening skills.</a:t>
            </a:r>
          </a:p>
        </p:txBody>
      </p:sp>
    </p:spTree>
    <p:extLst>
      <p:ext uri="{BB962C8B-B14F-4D97-AF65-F5344CB8AC3E}">
        <p14:creationId xmlns:p14="http://schemas.microsoft.com/office/powerpoint/2010/main" val="31187164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724136" y="889843"/>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r>
              <a:rPr lang="en-US" sz="3600" i="1" dirty="0">
                <a:solidFill>
                  <a:schemeClr val="accent5">
                    <a:lumMod val="75000"/>
                  </a:schemeClr>
                </a:solidFill>
              </a:rPr>
              <a:t>1. </a:t>
            </a:r>
            <a:r>
              <a:rPr lang="en-US" sz="3600" b="0" i="0" dirty="0">
                <a:solidFill>
                  <a:schemeClr val="accent5">
                    <a:lumMod val="75000"/>
                  </a:schemeClr>
                </a:solidFill>
                <a:effectLst/>
              </a:rPr>
              <a:t>turn on</a:t>
            </a:r>
            <a:br>
              <a:rPr lang="en-US" sz="3600" b="0" i="0" dirty="0">
                <a:solidFill>
                  <a:schemeClr val="accent5">
                    <a:lumMod val="75000"/>
                  </a:schemeClr>
                </a:solidFill>
                <a:effectLst/>
              </a:rPr>
            </a:br>
            <a:r>
              <a:rPr lang="en-US" sz="3600" b="0" i="0" dirty="0">
                <a:solidFill>
                  <a:schemeClr val="accent5">
                    <a:lumMod val="75000"/>
                  </a:schemeClr>
                </a:solidFill>
                <a:effectLst/>
              </a:rPr>
              <a:t>2. method</a:t>
            </a:r>
            <a:br>
              <a:rPr lang="en-US" sz="3600" b="0" i="0" dirty="0">
                <a:solidFill>
                  <a:schemeClr val="accent5">
                    <a:lumMod val="75000"/>
                  </a:schemeClr>
                </a:solidFill>
                <a:effectLst/>
              </a:rPr>
            </a:br>
            <a:r>
              <a:rPr lang="en-US" sz="3600" b="0" i="0" dirty="0">
                <a:solidFill>
                  <a:schemeClr val="accent5">
                    <a:lumMod val="75000"/>
                  </a:schemeClr>
                </a:solidFill>
                <a:effectLst/>
              </a:rPr>
              <a:t>3. look up</a:t>
            </a:r>
            <a:br>
              <a:rPr lang="en-US" sz="3600" b="0" i="0" dirty="0">
                <a:solidFill>
                  <a:schemeClr val="accent5">
                    <a:lumMod val="75000"/>
                  </a:schemeClr>
                </a:solidFill>
                <a:effectLst/>
              </a:rPr>
            </a:br>
            <a:r>
              <a:rPr lang="en-US" sz="3600" b="0" i="0" dirty="0">
                <a:solidFill>
                  <a:schemeClr val="accent5">
                    <a:lumMod val="75000"/>
                  </a:schemeClr>
                </a:solidFill>
                <a:effectLst/>
              </a:rPr>
              <a:t>4. come across</a:t>
            </a:r>
            <a:br>
              <a:rPr lang="en-US" sz="3600" b="0" i="0" dirty="0">
                <a:solidFill>
                  <a:schemeClr val="accent5">
                    <a:lumMod val="75000"/>
                  </a:schemeClr>
                </a:solidFill>
                <a:effectLst/>
              </a:rPr>
            </a:br>
            <a:r>
              <a:rPr lang="en-US" sz="3600" b="0" i="0" dirty="0">
                <a:solidFill>
                  <a:schemeClr val="accent5">
                    <a:lumMod val="75000"/>
                  </a:schemeClr>
                </a:solidFill>
                <a:effectLst/>
              </a:rPr>
              <a:t>5. go over</a:t>
            </a:r>
            <a:br>
              <a:rPr lang="en-US" sz="3600" b="0" i="0" dirty="0">
                <a:solidFill>
                  <a:schemeClr val="accent5">
                    <a:lumMod val="75000"/>
                  </a:schemeClr>
                </a:solidFill>
                <a:effectLst/>
              </a:rPr>
            </a:br>
            <a:r>
              <a:rPr lang="en-US" sz="3600" b="0" i="0" dirty="0">
                <a:solidFill>
                  <a:schemeClr val="accent5">
                    <a:lumMod val="75000"/>
                  </a:schemeClr>
                </a:solidFill>
                <a:effectLst/>
              </a:rPr>
              <a:t>6. note down</a:t>
            </a:r>
            <a:br>
              <a:rPr lang="en-US" sz="3600" b="0" i="0" dirty="0">
                <a:solidFill>
                  <a:schemeClr val="accent5">
                    <a:lumMod val="75000"/>
                  </a:schemeClr>
                </a:solidFill>
                <a:effectLst/>
              </a:rPr>
            </a:br>
            <a:r>
              <a:rPr lang="en-US" sz="3600" b="0" i="0" dirty="0">
                <a:solidFill>
                  <a:schemeClr val="accent5">
                    <a:lumMod val="75000"/>
                  </a:schemeClr>
                </a:solidFill>
                <a:effectLst/>
              </a:rPr>
              <a:t>7. subtitles</a:t>
            </a:r>
            <a:br>
              <a:rPr lang="en-US" sz="3600" b="0" i="0" dirty="0">
                <a:solidFill>
                  <a:schemeClr val="accent5">
                    <a:lumMod val="75000"/>
                  </a:schemeClr>
                </a:solidFill>
                <a:effectLst/>
              </a:rPr>
            </a:br>
            <a:r>
              <a:rPr lang="en-US" sz="3600" b="0" i="0" dirty="0">
                <a:solidFill>
                  <a:schemeClr val="accent5">
                    <a:lumMod val="75000"/>
                  </a:schemeClr>
                </a:solidFill>
                <a:effectLst/>
              </a:rPr>
              <a:t>8. lyrics</a:t>
            </a:r>
            <a:r>
              <a:rPr lang="en-US" sz="3600" dirty="0">
                <a:solidFill>
                  <a:schemeClr val="accent5">
                    <a:lumMod val="75000"/>
                  </a:schemeClr>
                </a:solidFill>
              </a:rPr>
              <a:t> </a:t>
            </a:r>
            <a:endParaRPr lang="en-US" sz="3600" i="1" dirty="0">
              <a:solidFill>
                <a:schemeClr val="accent5">
                  <a:lumMod val="75000"/>
                </a:schemeClr>
              </a:solidFill>
            </a:endParaRPr>
          </a:p>
        </p:txBody>
      </p:sp>
      <p:pic>
        <p:nvPicPr>
          <p:cNvPr id="3" name="Picture 2">
            <a:extLst>
              <a:ext uri="{FF2B5EF4-FFF2-40B4-BE49-F238E27FC236}">
                <a16:creationId xmlns:a16="http://schemas.microsoft.com/office/drawing/2014/main" id="{8C60C7CF-470A-FA9A-B5DD-6BC723DD1CEE}"/>
              </a:ext>
            </a:extLst>
          </p:cNvPr>
          <p:cNvPicPr>
            <a:picLocks noChangeAspect="1"/>
          </p:cNvPicPr>
          <p:nvPr/>
        </p:nvPicPr>
        <p:blipFill>
          <a:blip r:embed="rId2"/>
          <a:stretch>
            <a:fillRect/>
          </a:stretch>
        </p:blipFill>
        <p:spPr>
          <a:xfrm>
            <a:off x="101009" y="2507884"/>
            <a:ext cx="5432732" cy="2606691"/>
          </a:xfrm>
          <a:prstGeom prst="rect">
            <a:avLst/>
          </a:prstGeom>
        </p:spPr>
      </p:pic>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499245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chemeClr val="accent5">
                    <a:lumMod val="75000"/>
                  </a:schemeClr>
                </a:solidFill>
                <a:highlight>
                  <a:srgbClr val="FFFF00"/>
                </a:highlight>
              </a:rPr>
              <a:t>Vocabulary:</a:t>
            </a:r>
          </a:p>
          <a:p>
            <a:pPr>
              <a:lnSpc>
                <a:spcPct val="150000"/>
              </a:lnSpc>
            </a:pPr>
            <a:r>
              <a:rPr lang="en-US" sz="3600" i="1" dirty="0">
                <a:solidFill>
                  <a:schemeClr val="accent5">
                    <a:lumMod val="75000"/>
                  </a:schemeClr>
                </a:solidFill>
              </a:rPr>
              <a:t>-    Using phrasal verbs to describe study methods.</a:t>
            </a:r>
          </a:p>
          <a:p>
            <a:pPr>
              <a:lnSpc>
                <a:spcPct val="150000"/>
              </a:lnSpc>
            </a:pPr>
            <a:r>
              <a:rPr lang="en-US" sz="3600" b="1" i="1" dirty="0">
                <a:solidFill>
                  <a:schemeClr val="accent5">
                    <a:lumMod val="75000"/>
                  </a:schemeClr>
                </a:solidFill>
                <a:highlight>
                  <a:srgbClr val="FFFF00"/>
                </a:highlight>
              </a:rPr>
              <a:t>Reading: </a:t>
            </a:r>
          </a:p>
          <a:p>
            <a:pPr>
              <a:lnSpc>
                <a:spcPct val="150000"/>
              </a:lnSpc>
            </a:pPr>
            <a:r>
              <a:rPr lang="en-US" sz="3600" i="1" dirty="0">
                <a:solidFill>
                  <a:schemeClr val="accent5">
                    <a:lumMod val="75000"/>
                  </a:schemeClr>
                </a:solidFill>
              </a:rPr>
              <a:t>-    Understanding an online article about English study methods.</a:t>
            </a:r>
          </a:p>
          <a:p>
            <a:pPr>
              <a:lnSpc>
                <a:spcPct val="150000"/>
              </a:lnSpc>
            </a:pPr>
            <a:r>
              <a:rPr lang="en-US" sz="3600" i="1">
                <a:solidFill>
                  <a:schemeClr val="accent5">
                    <a:lumMod val="75000"/>
                  </a:schemeClr>
                </a:solidFill>
              </a:rPr>
              <a:t>-    Practicing </a:t>
            </a:r>
            <a:r>
              <a:rPr lang="en-US" sz="3600" i="1" dirty="0">
                <a:solidFill>
                  <a:schemeClr val="accent5">
                    <a:lumMod val="75000"/>
                  </a:schemeClr>
                </a:solidFill>
              </a:rPr>
              <a:t>reading for details.</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rPr>
              <a:t>Review phrasal verbs to describe study methods</a:t>
            </a:r>
          </a:p>
          <a:p>
            <a:pPr marL="571500" indent="-571500">
              <a:lnSpc>
                <a:spcPct val="150000"/>
              </a:lnSpc>
              <a:buFontTx/>
              <a:buChar char="-"/>
            </a:pPr>
            <a:r>
              <a:rPr lang="en-US" sz="3600" i="1" dirty="0">
                <a:solidFill>
                  <a:schemeClr val="accent1">
                    <a:lumMod val="75000"/>
                  </a:schemeClr>
                </a:solidFill>
              </a:rPr>
              <a:t>Make sentences using the phrasal verbs in SB</a:t>
            </a:r>
          </a:p>
          <a:p>
            <a:pPr marL="571500" indent="-571500">
              <a:lnSpc>
                <a:spcPct val="150000"/>
              </a:lnSpc>
              <a:buFontTx/>
              <a:buChar char="-"/>
            </a:pPr>
            <a:r>
              <a:rPr lang="en-US" sz="3600" i="1" dirty="0">
                <a:solidFill>
                  <a:schemeClr val="accent1">
                    <a:lumMod val="75000"/>
                  </a:schemeClr>
                </a:solidFill>
              </a:rPr>
              <a:t>Prepare for the next lesson (Grammar - pages 5 &amp; 6 - SB)</a:t>
            </a:r>
          </a:p>
          <a:p>
            <a:pPr marL="571500" indent="-571500">
              <a:lnSpc>
                <a:spcPct val="150000"/>
              </a:lnSpc>
              <a:buFontTx/>
              <a:buChar char="-"/>
            </a:pPr>
            <a:r>
              <a:rPr lang="en-US" sz="3600" i="1" dirty="0">
                <a:solidFill>
                  <a:schemeClr val="accent1">
                    <a:lumMod val="75000"/>
                  </a:schemeClr>
                </a:solidFill>
              </a:rPr>
              <a:t>Play the consolidation games on </a:t>
            </a:r>
            <a:r>
              <a:rPr lang="en-US" sz="3600" i="1" dirty="0">
                <a:solidFill>
                  <a:schemeClr val="accent1">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F7779-9F10-5216-A0A0-5A72C55BD0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675FC9-F200-A0A1-E9B7-8E644C77C190}"/>
              </a:ext>
            </a:extLst>
          </p:cNvPr>
          <p:cNvSpPr/>
          <p:nvPr/>
        </p:nvSpPr>
        <p:spPr>
          <a:xfrm>
            <a:off x="115503" y="509427"/>
            <a:ext cx="11280807" cy="2308324"/>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a:ln>
                  <a:noFill/>
                </a:ln>
                <a:solidFill>
                  <a:srgbClr val="0070C0"/>
                </a:solidFill>
                <a:effectLst/>
                <a:uLnTx/>
                <a:uFillTx/>
              </a:rPr>
              <a:t>Suggested answers: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3600" i="1" kern="0">
                <a:solidFill>
                  <a:srgbClr val="FF0000"/>
                </a:solidFill>
              </a:rPr>
              <a:t>Reading books in English</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a:ln>
                  <a:noFill/>
                </a:ln>
                <a:solidFill>
                  <a:srgbClr val="FF0000"/>
                </a:solidFill>
                <a:effectLst/>
                <a:uLnTx/>
                <a:uFillTx/>
              </a:rPr>
              <a:t>Listening to English music</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3600" i="1" kern="0">
                <a:solidFill>
                  <a:srgbClr val="FF0000"/>
                </a:solidFill>
              </a:rPr>
              <a:t>Watching TV or movies in English</a:t>
            </a:r>
            <a:endParaRPr kumimoji="0" lang="en-US" sz="3600" b="0" i="1" u="none" strike="noStrike" kern="0" cap="none" spc="0" normalizeH="0" baseline="0" noProof="0" dirty="0">
              <a:ln>
                <a:noFill/>
              </a:ln>
              <a:solidFill>
                <a:srgbClr val="FF0000"/>
              </a:solidFill>
              <a:effectLst/>
              <a:uLnTx/>
              <a:uFillTx/>
            </a:endParaRPr>
          </a:p>
        </p:txBody>
      </p:sp>
      <p:pic>
        <p:nvPicPr>
          <p:cNvPr id="7" name="Picture 6">
            <a:extLst>
              <a:ext uri="{FF2B5EF4-FFF2-40B4-BE49-F238E27FC236}">
                <a16:creationId xmlns:a16="http://schemas.microsoft.com/office/drawing/2014/main" id="{E24BE2D1-BF8B-EFB2-1A93-1038E3F980B8}"/>
              </a:ext>
            </a:extLst>
          </p:cNvPr>
          <p:cNvPicPr>
            <a:picLocks noChangeAspect="1"/>
          </p:cNvPicPr>
          <p:nvPr/>
        </p:nvPicPr>
        <p:blipFill>
          <a:blip r:embed="rId2"/>
          <a:stretch>
            <a:fillRect/>
          </a:stretch>
        </p:blipFill>
        <p:spPr>
          <a:xfrm>
            <a:off x="2624489" y="3037398"/>
            <a:ext cx="6729410" cy="3311175"/>
          </a:xfrm>
          <a:prstGeom prst="rect">
            <a:avLst/>
          </a:prstGeom>
        </p:spPr>
      </p:pic>
    </p:spTree>
    <p:extLst>
      <p:ext uri="{BB962C8B-B14F-4D97-AF65-F5344CB8AC3E}">
        <p14:creationId xmlns:p14="http://schemas.microsoft.com/office/powerpoint/2010/main" val="186037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Tree>
    <p:extLst>
      <p:ext uri="{BB962C8B-B14F-4D97-AF65-F5344CB8AC3E}">
        <p14:creationId xmlns:p14="http://schemas.microsoft.com/office/powerpoint/2010/main" val="262769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extLst>
      <p:ext uri="{BB962C8B-B14F-4D97-AF65-F5344CB8AC3E}">
        <p14:creationId xmlns:p14="http://schemas.microsoft.com/office/powerpoint/2010/main" val="4264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E4087-C4F1-ABEA-555A-5EDD52D4C2F6}"/>
              </a:ext>
            </a:extLst>
          </p:cNvPr>
          <p:cNvSpPr txBox="1"/>
          <p:nvPr/>
        </p:nvSpPr>
        <p:spPr>
          <a:xfrm>
            <a:off x="204536" y="999123"/>
            <a:ext cx="11782927" cy="5509200"/>
          </a:xfrm>
          <a:prstGeom prst="rect">
            <a:avLst/>
          </a:prstGeom>
          <a:noFill/>
        </p:spPr>
        <p:txBody>
          <a:bodyPr wrap="square">
            <a:spAutoFit/>
          </a:bodyPr>
          <a:lstStyle/>
          <a:p>
            <a:r>
              <a:rPr lang="en-US" sz="3200" b="0" i="0" dirty="0">
                <a:solidFill>
                  <a:srgbClr val="242021"/>
                </a:solidFill>
                <a:effectLst/>
              </a:rPr>
              <a:t>a. </a:t>
            </a:r>
            <a:r>
              <a:rPr lang="en-US" sz="3200" b="1" i="0" u="sng" dirty="0">
                <a:solidFill>
                  <a:srgbClr val="242021"/>
                </a:solidFill>
                <a:effectLst/>
              </a:rPr>
              <a:t>Look up </a:t>
            </a:r>
            <a:r>
              <a:rPr lang="en-US" sz="3200" b="0" i="0" dirty="0">
                <a:solidFill>
                  <a:srgbClr val="242021"/>
                </a:solidFill>
                <a:effectLst/>
              </a:rPr>
              <a:t>words you don't know in the dictionary.</a:t>
            </a:r>
            <a:br>
              <a:rPr lang="en-US" sz="3200" b="0" i="0" dirty="0">
                <a:solidFill>
                  <a:srgbClr val="242021"/>
                </a:solidFill>
                <a:effectLst/>
              </a:rPr>
            </a:br>
            <a:r>
              <a:rPr lang="en-US" sz="3200" b="0" i="0" dirty="0">
                <a:solidFill>
                  <a:srgbClr val="242021"/>
                </a:solidFill>
                <a:effectLst/>
              </a:rPr>
              <a:t>b. You can find the </a:t>
            </a:r>
            <a:r>
              <a:rPr lang="en-US" sz="3200" b="1" i="0" u="sng" dirty="0">
                <a:solidFill>
                  <a:srgbClr val="242021"/>
                </a:solidFill>
                <a:effectLst/>
              </a:rPr>
              <a:t>lyrics</a:t>
            </a:r>
            <a:r>
              <a:rPr lang="en-US" sz="3200" b="0" i="0" dirty="0">
                <a:solidFill>
                  <a:srgbClr val="242021"/>
                </a:solidFill>
                <a:effectLst/>
              </a:rPr>
              <a:t> of your favorite songs on the internet.</a:t>
            </a:r>
            <a:br>
              <a:rPr lang="en-US" sz="3200" b="0" i="0" dirty="0">
                <a:solidFill>
                  <a:srgbClr val="242021"/>
                </a:solidFill>
                <a:effectLst/>
              </a:rPr>
            </a:br>
            <a:r>
              <a:rPr lang="en-US" sz="3200" b="0" i="0" dirty="0">
                <a:solidFill>
                  <a:srgbClr val="242021"/>
                </a:solidFill>
                <a:effectLst/>
              </a:rPr>
              <a:t>c. You might </a:t>
            </a:r>
            <a:r>
              <a:rPr lang="en-US" sz="3200" b="1" i="0" u="sng" dirty="0">
                <a:solidFill>
                  <a:srgbClr val="242021"/>
                </a:solidFill>
                <a:effectLst/>
              </a:rPr>
              <a:t>come across </a:t>
            </a:r>
            <a:r>
              <a:rPr lang="en-US" sz="3200" b="0" i="0" dirty="0">
                <a:solidFill>
                  <a:srgbClr val="242021"/>
                </a:solidFill>
                <a:effectLst/>
              </a:rPr>
              <a:t>interesting phrases when you read books in a foreign language.</a:t>
            </a:r>
            <a:br>
              <a:rPr lang="en-US" sz="3200" b="0" i="0" dirty="0">
                <a:solidFill>
                  <a:srgbClr val="242021"/>
                </a:solidFill>
                <a:effectLst/>
              </a:rPr>
            </a:br>
            <a:r>
              <a:rPr lang="en-US" sz="3200" b="0" i="0" dirty="0">
                <a:solidFill>
                  <a:srgbClr val="242021"/>
                </a:solidFill>
                <a:effectLst/>
              </a:rPr>
              <a:t>d. It's important to </a:t>
            </a:r>
            <a:r>
              <a:rPr lang="en-US" sz="3200" b="1" i="0" u="sng" dirty="0">
                <a:solidFill>
                  <a:srgbClr val="242021"/>
                </a:solidFill>
                <a:effectLst/>
              </a:rPr>
              <a:t>go over </a:t>
            </a:r>
            <a:r>
              <a:rPr lang="en-US" sz="3200" b="0" i="0" dirty="0">
                <a:solidFill>
                  <a:srgbClr val="242021"/>
                </a:solidFill>
                <a:effectLst/>
              </a:rPr>
              <a:t>your homework and look for mistakes.</a:t>
            </a:r>
            <a:br>
              <a:rPr lang="en-US" sz="3200" b="0" i="0" dirty="0">
                <a:solidFill>
                  <a:srgbClr val="242021"/>
                </a:solidFill>
                <a:effectLst/>
              </a:rPr>
            </a:br>
            <a:r>
              <a:rPr lang="en-US" sz="3200" b="0" i="0" dirty="0">
                <a:solidFill>
                  <a:srgbClr val="242021"/>
                </a:solidFill>
                <a:effectLst/>
              </a:rPr>
              <a:t>e. When you watch TV in English, remember to use the English </a:t>
            </a:r>
            <a:r>
              <a:rPr lang="en-US" sz="3200" b="1" i="0" u="sng" dirty="0">
                <a:solidFill>
                  <a:srgbClr val="242021"/>
                </a:solidFill>
                <a:effectLst/>
              </a:rPr>
              <a:t>subtitles</a:t>
            </a:r>
            <a:r>
              <a:rPr lang="en-US" sz="3200" b="0" i="0" dirty="0">
                <a:solidFill>
                  <a:srgbClr val="242021"/>
                </a:solidFill>
                <a:effectLst/>
              </a:rPr>
              <a:t>.</a:t>
            </a:r>
            <a:br>
              <a:rPr lang="en-US" sz="3200" b="0" i="0" dirty="0">
                <a:solidFill>
                  <a:srgbClr val="242021"/>
                </a:solidFill>
                <a:effectLst/>
              </a:rPr>
            </a:br>
            <a:r>
              <a:rPr lang="en-US" sz="3200" b="0" i="0" dirty="0">
                <a:solidFill>
                  <a:srgbClr val="242021"/>
                </a:solidFill>
                <a:effectLst/>
              </a:rPr>
              <a:t>f. "</a:t>
            </a:r>
            <a:r>
              <a:rPr lang="en-US" sz="3200" b="1" i="0" u="sng" dirty="0">
                <a:solidFill>
                  <a:srgbClr val="242021"/>
                </a:solidFill>
                <a:effectLst/>
              </a:rPr>
              <a:t>Turn on </a:t>
            </a:r>
            <a:r>
              <a:rPr lang="en-US" sz="3200" b="0" i="0" dirty="0">
                <a:solidFill>
                  <a:srgbClr val="242021"/>
                </a:solidFill>
                <a:effectLst/>
              </a:rPr>
              <a:t>the TV. I'm so bored!"</a:t>
            </a:r>
            <a:br>
              <a:rPr lang="en-US" sz="3200" b="0" i="0" dirty="0">
                <a:solidFill>
                  <a:srgbClr val="242021"/>
                </a:solidFill>
                <a:effectLst/>
              </a:rPr>
            </a:br>
            <a:r>
              <a:rPr lang="en-US" sz="3200" b="0" i="0" dirty="0">
                <a:solidFill>
                  <a:srgbClr val="242021"/>
                </a:solidFill>
                <a:effectLst/>
              </a:rPr>
              <a:t>g. Practicing new words is important, so find a study </a:t>
            </a:r>
            <a:r>
              <a:rPr lang="en-US" sz="3200" b="1" i="0" u="sng" dirty="0">
                <a:solidFill>
                  <a:srgbClr val="242021"/>
                </a:solidFill>
                <a:effectLst/>
              </a:rPr>
              <a:t>method</a:t>
            </a:r>
            <a:r>
              <a:rPr lang="en-US" sz="3200" b="0" i="0" dirty="0">
                <a:solidFill>
                  <a:srgbClr val="242021"/>
                </a:solidFill>
                <a:effectLst/>
              </a:rPr>
              <a:t> you like.</a:t>
            </a:r>
            <a:br>
              <a:rPr lang="en-US" sz="3200" b="0" i="0" dirty="0">
                <a:solidFill>
                  <a:srgbClr val="242021"/>
                </a:solidFill>
                <a:effectLst/>
              </a:rPr>
            </a:br>
            <a:r>
              <a:rPr lang="en-US" sz="3200" b="0" i="0" dirty="0">
                <a:solidFill>
                  <a:srgbClr val="242021"/>
                </a:solidFill>
                <a:effectLst/>
              </a:rPr>
              <a:t>h. It's a good idea to </a:t>
            </a:r>
            <a:r>
              <a:rPr lang="en-US" sz="3200" b="1" i="0" u="sng" dirty="0">
                <a:solidFill>
                  <a:srgbClr val="242021"/>
                </a:solidFill>
                <a:effectLst/>
              </a:rPr>
              <a:t>note down </a:t>
            </a:r>
            <a:r>
              <a:rPr lang="en-US" sz="3200" b="0" i="0" dirty="0">
                <a:solidFill>
                  <a:srgbClr val="242021"/>
                </a:solidFill>
                <a:effectLst/>
              </a:rPr>
              <a:t>new words in a notebook so that you don't forget them.</a:t>
            </a:r>
            <a:r>
              <a:rPr lang="en-US" sz="3200" dirty="0"/>
              <a:t> </a:t>
            </a:r>
          </a:p>
        </p:txBody>
      </p:sp>
      <p:sp>
        <p:nvSpPr>
          <p:cNvPr id="7" name="TextBox 6">
            <a:extLst>
              <a:ext uri="{FF2B5EF4-FFF2-40B4-BE49-F238E27FC236}">
                <a16:creationId xmlns:a16="http://schemas.microsoft.com/office/drawing/2014/main" id="{ED111FF7-028B-85B3-462D-21925B19B6A3}"/>
              </a:ext>
            </a:extLst>
          </p:cNvPr>
          <p:cNvSpPr txBox="1"/>
          <p:nvPr/>
        </p:nvSpPr>
        <p:spPr>
          <a:xfrm>
            <a:off x="129940" y="492303"/>
            <a:ext cx="12062060"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a:t>
            </a:r>
            <a:r>
              <a:rPr lang="en-US" sz="3200" b="0" i="0" dirty="0">
                <a:solidFill>
                  <a:srgbClr val="242021"/>
                </a:solidFill>
                <a:effectLst/>
                <a:highlight>
                  <a:srgbClr val="00FF00"/>
                </a:highlight>
              </a:rPr>
              <a:t>.</a:t>
            </a:r>
            <a:r>
              <a:rPr lang="en-US" sz="3200" b="0" i="0" dirty="0">
                <a:solidFill>
                  <a:srgbClr val="242021"/>
                </a:solidFill>
                <a:effectLst/>
              </a:rPr>
              <a:t> Read the sentences, then match the words to the definitions.</a:t>
            </a:r>
            <a:endParaRPr lang="en-US" sz="3200" dirty="0"/>
          </a:p>
        </p:txBody>
      </p:sp>
    </p:spTree>
    <p:extLst>
      <p:ext uri="{BB962C8B-B14F-4D97-AF65-F5344CB8AC3E}">
        <p14:creationId xmlns:p14="http://schemas.microsoft.com/office/powerpoint/2010/main" val="1669179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1339</TotalTime>
  <Words>2578</Words>
  <Application>Microsoft Office PowerPoint</Application>
  <PresentationFormat>Widescreen</PresentationFormat>
  <Paragraphs>225</Paragraphs>
  <Slides>60</Slides>
  <Notes>1</Notes>
  <HiddenSlides>0</HiddenSlides>
  <MMClips>16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Calibri</vt:lpstr>
      <vt:lpstr>Calibri Light</vt:lpstr>
      <vt:lpstr>Söhne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347</cp:revision>
  <dcterms:created xsi:type="dcterms:W3CDTF">2023-02-01T04:45:54Z</dcterms:created>
  <dcterms:modified xsi:type="dcterms:W3CDTF">2024-05-29T15:08:28Z</dcterms:modified>
</cp:coreProperties>
</file>