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2" r:id="rId2"/>
  </p:sldMasterIdLst>
  <p:notesMasterIdLst>
    <p:notesMasterId r:id="rId37"/>
  </p:notesMasterIdLst>
  <p:sldIdLst>
    <p:sldId id="256" r:id="rId3"/>
    <p:sldId id="259" r:id="rId4"/>
    <p:sldId id="267" r:id="rId5"/>
    <p:sldId id="268" r:id="rId6"/>
    <p:sldId id="269" r:id="rId7"/>
    <p:sldId id="301" r:id="rId8"/>
    <p:sldId id="313" r:id="rId9"/>
    <p:sldId id="302" r:id="rId10"/>
    <p:sldId id="304" r:id="rId11"/>
    <p:sldId id="316" r:id="rId12"/>
    <p:sldId id="278" r:id="rId13"/>
    <p:sldId id="317" r:id="rId14"/>
    <p:sldId id="318" r:id="rId15"/>
    <p:sldId id="319" r:id="rId16"/>
    <p:sldId id="305" r:id="rId17"/>
    <p:sldId id="283" r:id="rId18"/>
    <p:sldId id="323" r:id="rId19"/>
    <p:sldId id="320" r:id="rId20"/>
    <p:sldId id="321" r:id="rId21"/>
    <p:sldId id="324" r:id="rId22"/>
    <p:sldId id="314" r:id="rId23"/>
    <p:sldId id="322" r:id="rId24"/>
    <p:sldId id="325" r:id="rId25"/>
    <p:sldId id="315" r:id="rId26"/>
    <p:sldId id="326" r:id="rId27"/>
    <p:sldId id="327" r:id="rId28"/>
    <p:sldId id="293" r:id="rId29"/>
    <p:sldId id="294" r:id="rId30"/>
    <p:sldId id="295" r:id="rId31"/>
    <p:sldId id="296" r:id="rId32"/>
    <p:sldId id="297" r:id="rId33"/>
    <p:sldId id="298" r:id="rId34"/>
    <p:sldId id="299" r:id="rId35"/>
    <p:sldId id="300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" initials="A" lastIdx="1" clrIdx="0">
    <p:extLst>
      <p:ext uri="{19B8F6BF-5375-455C-9EA6-DF929625EA0E}">
        <p15:presenceInfo xmlns:p15="http://schemas.microsoft.com/office/powerpoint/2012/main" userId="A" providerId="None"/>
      </p:ext>
    </p:extLst>
  </p:cmAuthor>
  <p:cmAuthor id="2" name="Rieu Phan Van" initials="RPV" lastIdx="2" clrIdx="1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18BA33-26DB-4428-93D0-27EAE4D1DD9C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63D410-B0AC-488E-A5F6-469EF3A10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4813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cụm</a:t>
            </a:r>
            <a:r>
              <a:rPr lang="en-US" baseline="0" dirty="0"/>
              <a:t> </a:t>
            </a:r>
            <a:r>
              <a:rPr lang="en-US" baseline="0" dirty="0" err="1"/>
              <a:t>nghe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 </a:t>
            </a:r>
            <a:r>
              <a:rPr lang="en-US" baseline="0" dirty="0" err="1"/>
              <a:t>thanh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3376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8724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514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910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40685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054279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53776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50393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30731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34208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03150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40179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6026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39964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2494489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32267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5334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4602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4275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1308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3521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5288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54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F71FAA-8EC5-41BF-A839-F9E0167E2251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>
            <a:off x="0" y="-37331"/>
            <a:ext cx="12192000" cy="6895331"/>
          </a:xfrm>
          <a:prstGeom prst="rect">
            <a:avLst/>
          </a:prstGeom>
        </p:spPr>
      </p:pic>
      <p:sp>
        <p:nvSpPr>
          <p:cNvPr id="12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8915400" y="71082"/>
            <a:ext cx="3111831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0" dirty="0">
                <a:solidFill>
                  <a:schemeClr val="tx1"/>
                </a:solidFill>
              </a:rPr>
              <a:t>Lesson 1.1: Vocab</a:t>
            </a:r>
            <a:r>
              <a:rPr lang="en-US" sz="1800" b="0" baseline="0" dirty="0">
                <a:solidFill>
                  <a:schemeClr val="tx1"/>
                </a:solidFill>
              </a:rPr>
              <a:t> &amp; </a:t>
            </a:r>
            <a:r>
              <a:rPr lang="en-US" sz="1800" b="0" baseline="0" dirty="0" smtClean="0">
                <a:solidFill>
                  <a:schemeClr val="tx1"/>
                </a:solidFill>
              </a:rPr>
              <a:t>Listening</a:t>
            </a:r>
            <a:endParaRPr lang="en-US" sz="1800" b="0" dirty="0">
              <a:solidFill>
                <a:schemeClr val="tx1"/>
              </a:solidFill>
            </a:endParaRPr>
          </a:p>
        </p:txBody>
      </p:sp>
      <p:sp>
        <p:nvSpPr>
          <p:cNvPr id="14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64769" y="44183"/>
            <a:ext cx="2613344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tx1"/>
                </a:solidFill>
              </a:rPr>
              <a:t>Unit 2: Life in the country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0" y="6449515"/>
            <a:ext cx="2934842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600" baseline="0" dirty="0" err="1">
                <a:solidFill>
                  <a:schemeClr val="tx1"/>
                </a:solidFill>
                <a:effectLst/>
              </a:rPr>
              <a:t>Tiếng</a:t>
            </a:r>
            <a:r>
              <a:rPr lang="en-US" sz="1600" baseline="0" dirty="0">
                <a:solidFill>
                  <a:schemeClr val="tx1"/>
                </a:solidFill>
                <a:effectLst/>
              </a:rPr>
              <a:t> </a:t>
            </a:r>
            <a:r>
              <a:rPr lang="en-US" sz="1600" baseline="0" dirty="0" err="1">
                <a:solidFill>
                  <a:schemeClr val="tx1"/>
                </a:solidFill>
                <a:effectLst/>
              </a:rPr>
              <a:t>Anh</a:t>
            </a:r>
            <a:r>
              <a:rPr lang="en-US" sz="1600" baseline="0">
                <a:solidFill>
                  <a:schemeClr val="tx1"/>
                </a:solidFill>
                <a:effectLst/>
              </a:rPr>
              <a:t> 8 </a:t>
            </a:r>
            <a:r>
              <a:rPr lang="en-US" sz="1600" baseline="0" dirty="0" err="1">
                <a:solidFill>
                  <a:schemeClr val="tx1"/>
                </a:solidFill>
                <a:effectLst/>
              </a:rPr>
              <a:t>i</a:t>
            </a:r>
            <a:r>
              <a:rPr lang="en-US" sz="1600" baseline="0" dirty="0">
                <a:solidFill>
                  <a:schemeClr val="tx1"/>
                </a:solidFill>
                <a:effectLst/>
              </a:rPr>
              <a:t>-Learn Smart World </a:t>
            </a:r>
            <a:endParaRPr lang="en-US" sz="1600" dirty="0">
              <a:solidFill>
                <a:schemeClr val="tx1"/>
              </a:solidFill>
              <a:effectLst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11212285" y="6405254"/>
            <a:ext cx="754179" cy="3844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5193275" y="6449514"/>
            <a:ext cx="2248372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600" baseline="0" dirty="0">
                <a:solidFill>
                  <a:schemeClr val="tx1"/>
                </a:solidFill>
                <a:effectLst/>
              </a:rPr>
              <a:t>DTP Education Solutions </a:t>
            </a:r>
            <a:endParaRPr lang="en-US" sz="1600" dirty="0"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227081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8" r:id="rId13"/>
    <p:sldLayoutId id="2147483674" r:id="rId14"/>
    <p:sldLayoutId id="2147483675" r:id="rId15"/>
    <p:sldLayoutId id="2147483679" r:id="rId16"/>
    <p:sldLayoutId id="2147483689" r:id="rId17"/>
    <p:sldLayoutId id="2147483690" r:id="rId18"/>
    <p:sldLayoutId id="2147483691" r:id="rId19"/>
    <p:sldLayoutId id="2147483695" r:id="rId20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6638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0" y="-41096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prstClr val="white"/>
                </a:solidFill>
              </a:rPr>
              <a:t>Unit 8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594428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prstClr val="white"/>
                </a:solidFill>
              </a:rPr>
              <a:t>Tiếng</a:t>
            </a:r>
            <a:r>
              <a:rPr lang="en-US" sz="1400" dirty="0">
                <a:solidFill>
                  <a:prstClr val="white"/>
                </a:solidFill>
              </a:rPr>
              <a:t> Anh 7 </a:t>
            </a:r>
            <a:r>
              <a:rPr lang="en-US" sz="1400" dirty="0" err="1">
                <a:solidFill>
                  <a:prstClr val="white"/>
                </a:solidFill>
              </a:rPr>
              <a:t>i</a:t>
            </a:r>
            <a:r>
              <a:rPr lang="en-US" sz="1400" dirty="0">
                <a:solidFill>
                  <a:prstClr val="white"/>
                </a:solidFill>
              </a:rPr>
              <a:t>-Learn Smart World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226018" y="6396200"/>
            <a:ext cx="814608" cy="4152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F8209CA5-E240-40B6-BCE5-62C12A4DBBF5}"/>
              </a:ext>
            </a:extLst>
          </p:cNvPr>
          <p:cNvSpPr txBox="1"/>
          <p:nvPr userDrawn="1"/>
        </p:nvSpPr>
        <p:spPr>
          <a:xfrm>
            <a:off x="10863258" y="-42752"/>
            <a:ext cx="117532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prstClr val="white"/>
                </a:solidFill>
              </a:rPr>
              <a:t>Lesson 1.1</a:t>
            </a:r>
          </a:p>
        </p:txBody>
      </p:sp>
    </p:spTree>
    <p:extLst>
      <p:ext uri="{BB962C8B-B14F-4D97-AF65-F5344CB8AC3E}">
        <p14:creationId xmlns:p14="http://schemas.microsoft.com/office/powerpoint/2010/main" val="2132849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microsoft.com/office/2007/relationships/media" Target="../media/media7.mp3"/><Relationship Id="rId18" Type="http://schemas.openxmlformats.org/officeDocument/2006/relationships/audio" Target="../media/media9.mp3"/><Relationship Id="rId26" Type="http://schemas.openxmlformats.org/officeDocument/2006/relationships/audio" Target="../media/media13.mp3"/><Relationship Id="rId3" Type="http://schemas.microsoft.com/office/2007/relationships/media" Target="../media/media2.mp3"/><Relationship Id="rId21" Type="http://schemas.microsoft.com/office/2007/relationships/media" Target="../media/media11.mp3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17" Type="http://schemas.microsoft.com/office/2007/relationships/media" Target="../media/media9.mp3"/><Relationship Id="rId25" Type="http://schemas.microsoft.com/office/2007/relationships/media" Target="../media/media13.mp3"/><Relationship Id="rId2" Type="http://schemas.openxmlformats.org/officeDocument/2006/relationships/audio" Target="../media/media1.mp3"/><Relationship Id="rId16" Type="http://schemas.openxmlformats.org/officeDocument/2006/relationships/audio" Target="../media/media8.mp3"/><Relationship Id="rId20" Type="http://schemas.openxmlformats.org/officeDocument/2006/relationships/audio" Target="../media/media10.mp3"/><Relationship Id="rId29" Type="http://schemas.openxmlformats.org/officeDocument/2006/relationships/slideLayout" Target="../slideLayouts/slideLayout14.xml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24" Type="http://schemas.openxmlformats.org/officeDocument/2006/relationships/audio" Target="../media/media12.mp3"/><Relationship Id="rId5" Type="http://schemas.microsoft.com/office/2007/relationships/media" Target="../media/media3.mp3"/><Relationship Id="rId15" Type="http://schemas.microsoft.com/office/2007/relationships/media" Target="../media/media8.mp3"/><Relationship Id="rId23" Type="http://schemas.microsoft.com/office/2007/relationships/media" Target="../media/media12.mp3"/><Relationship Id="rId28" Type="http://schemas.openxmlformats.org/officeDocument/2006/relationships/audio" Target="../media/media14.mp3"/><Relationship Id="rId10" Type="http://schemas.openxmlformats.org/officeDocument/2006/relationships/audio" Target="../media/media5.mp3"/><Relationship Id="rId19" Type="http://schemas.microsoft.com/office/2007/relationships/media" Target="../media/media10.mp3"/><Relationship Id="rId31" Type="http://schemas.openxmlformats.org/officeDocument/2006/relationships/image" Target="../media/image22.png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audio" Target="../media/media7.mp3"/><Relationship Id="rId22" Type="http://schemas.openxmlformats.org/officeDocument/2006/relationships/audio" Target="../media/media11.mp3"/><Relationship Id="rId27" Type="http://schemas.microsoft.com/office/2007/relationships/media" Target="../media/media14.mp3"/><Relationship Id="rId30" Type="http://schemas.openxmlformats.org/officeDocument/2006/relationships/notesSlide" Target="../notesSlides/notesSlide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microsoft.com/office/2007/relationships/media" Target="../media/media15.mp3"/><Relationship Id="rId1" Type="http://schemas.openxmlformats.org/officeDocument/2006/relationships/audio" Target="NULL" TargetMode="Externa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microsoft.com/office/2007/relationships/media" Target="../media/media15.mp3"/><Relationship Id="rId1" Type="http://schemas.openxmlformats.org/officeDocument/2006/relationships/audio" Target="NULL" TargetMode="External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microsoft.com/office/2007/relationships/media" Target="../media/media15.mp3"/><Relationship Id="rId1" Type="http://schemas.openxmlformats.org/officeDocument/2006/relationships/audio" Target="NULL" TargetMode="External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microsoft.com/office/2007/relationships/media" Target="../media/media16.mp3"/><Relationship Id="rId1" Type="http://schemas.openxmlformats.org/officeDocument/2006/relationships/audio" Target="NULL" TargetMode="External"/><Relationship Id="rId5" Type="http://schemas.openxmlformats.org/officeDocument/2006/relationships/image" Target="../media/image22.png"/><Relationship Id="rId4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microsoft.com/office/2007/relationships/media" Target="../media/media15.mp3"/><Relationship Id="rId1" Type="http://schemas.openxmlformats.org/officeDocument/2006/relationships/audio" Target="NULL" TargetMode="External"/><Relationship Id="rId4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23260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282727" y="3181530"/>
            <a:ext cx="52534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>
                <a:solidFill>
                  <a:srgbClr val="0070C0"/>
                </a:solidFill>
              </a:rPr>
              <a:t>Unit 2: Life in the country</a:t>
            </a:r>
            <a:endParaRPr lang="en-US" sz="2000" b="1" dirty="0">
              <a:solidFill>
                <a:srgbClr val="0070C0"/>
              </a:solidFill>
            </a:endParaRPr>
          </a:p>
          <a:p>
            <a:pPr lvl="0" algn="ctr"/>
            <a:r>
              <a:rPr lang="en-US" sz="3200" b="1" dirty="0">
                <a:solidFill>
                  <a:srgbClr val="00B050"/>
                </a:solidFill>
              </a:rPr>
              <a:t>Lesson 1.1: Vocab &amp; </a:t>
            </a:r>
            <a:r>
              <a:rPr lang="en-US" sz="3200" b="1" dirty="0" smtClean="0">
                <a:solidFill>
                  <a:srgbClr val="00B050"/>
                </a:solidFill>
              </a:rPr>
              <a:t>Listening</a:t>
            </a:r>
            <a:r>
              <a:rPr lang="en-US" sz="3200" dirty="0" smtClean="0">
                <a:solidFill>
                  <a:prstClr val="black"/>
                </a:solidFill>
              </a:rPr>
              <a:t> </a:t>
            </a:r>
            <a:endParaRPr lang="en-US" sz="3200" dirty="0">
              <a:solidFill>
                <a:prstClr val="black"/>
              </a:solidFill>
            </a:endParaRPr>
          </a:p>
          <a:p>
            <a:pPr lvl="0" algn="ctr"/>
            <a:r>
              <a:rPr lang="en-US" sz="3200" dirty="0">
                <a:solidFill>
                  <a:srgbClr val="FF0000"/>
                </a:solidFill>
              </a:rPr>
              <a:t>Pages 14 &amp; 15</a:t>
            </a:r>
          </a:p>
        </p:txBody>
      </p:sp>
    </p:spTree>
    <p:extLst>
      <p:ext uri="{BB962C8B-B14F-4D97-AF65-F5344CB8AC3E}">
        <p14:creationId xmlns:p14="http://schemas.microsoft.com/office/powerpoint/2010/main" val="1772680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9E8278E-F597-46F6-A51D-9F9BB8414F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7720" y="626308"/>
            <a:ext cx="3962743" cy="26641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B89D1-F1F8-4FFF-9E06-49D29987F7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1282" y="3516834"/>
            <a:ext cx="2475191" cy="266418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04877B4-65E3-43C8-8C0E-F18CEC342086}"/>
              </a:ext>
            </a:extLst>
          </p:cNvPr>
          <p:cNvSpPr/>
          <p:nvPr/>
        </p:nvSpPr>
        <p:spPr>
          <a:xfrm>
            <a:off x="5069530" y="2987051"/>
            <a:ext cx="2272366" cy="452686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rgbClr val="FF0000"/>
                </a:solidFill>
              </a:rPr>
              <a:t>nature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C0F34C2-AFA0-45A0-9DFE-E77D919281E9}"/>
              </a:ext>
            </a:extLst>
          </p:cNvPr>
          <p:cNvSpPr/>
          <p:nvPr/>
        </p:nvSpPr>
        <p:spPr>
          <a:xfrm>
            <a:off x="8765865" y="5869657"/>
            <a:ext cx="2978838" cy="452686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rgbClr val="FF0000"/>
                </a:solidFill>
              </a:rPr>
              <a:t>entertainment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A358D2B-205E-4602-B8A9-16D3A25121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1716" y="3429000"/>
            <a:ext cx="3714750" cy="2667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72E7250-0281-4FDD-8DF4-5EBFB2216A27}"/>
              </a:ext>
            </a:extLst>
          </p:cNvPr>
          <p:cNvSpPr/>
          <p:nvPr/>
        </p:nvSpPr>
        <p:spPr>
          <a:xfrm>
            <a:off x="193527" y="1028333"/>
            <a:ext cx="3606880" cy="4524315"/>
          </a:xfrm>
          <a:prstGeom prst="rect">
            <a:avLst/>
          </a:prstGeom>
          <a:solidFill>
            <a:sysClr val="window" lastClr="FFFF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/>
            <a:r>
              <a:rPr lang="en-US" sz="3600" i="1" dirty="0">
                <a:solidFill>
                  <a:srgbClr val="0070C0"/>
                </a:solidFill>
              </a:rPr>
              <a:t>1. entertainment </a:t>
            </a:r>
          </a:p>
          <a:p>
            <a:pPr lvl="0"/>
            <a:r>
              <a:rPr lang="en-US" sz="3600" i="1" dirty="0">
                <a:solidFill>
                  <a:srgbClr val="0070C0"/>
                </a:solidFill>
              </a:rPr>
              <a:t>2. nature</a:t>
            </a:r>
          </a:p>
          <a:p>
            <a:pPr lvl="0"/>
            <a:r>
              <a:rPr lang="en-US" sz="3600" i="1" dirty="0">
                <a:solidFill>
                  <a:srgbClr val="0070C0"/>
                </a:solidFill>
              </a:rPr>
              <a:t>3. noise</a:t>
            </a:r>
          </a:p>
          <a:p>
            <a:pPr lvl="0"/>
            <a:r>
              <a:rPr lang="en-US" sz="3600" i="1" dirty="0">
                <a:solidFill>
                  <a:srgbClr val="0070C0"/>
                </a:solidFill>
              </a:rPr>
              <a:t>4. peace</a:t>
            </a:r>
          </a:p>
          <a:p>
            <a:pPr lvl="0"/>
            <a:r>
              <a:rPr lang="en-US" sz="3600" i="1" dirty="0">
                <a:solidFill>
                  <a:srgbClr val="0070C0"/>
                </a:solidFill>
              </a:rPr>
              <a:t>5. fresh</a:t>
            </a:r>
          </a:p>
          <a:p>
            <a:pPr lvl="0"/>
            <a:r>
              <a:rPr lang="en-US" sz="3600" i="1" dirty="0">
                <a:solidFill>
                  <a:srgbClr val="0070C0"/>
                </a:solidFill>
              </a:rPr>
              <a:t>6. vehicle</a:t>
            </a:r>
          </a:p>
          <a:p>
            <a:pPr lvl="0"/>
            <a:r>
              <a:rPr lang="en-US" sz="3600" i="1" dirty="0">
                <a:solidFill>
                  <a:srgbClr val="0070C0"/>
                </a:solidFill>
              </a:rPr>
              <a:t>7. room</a:t>
            </a:r>
          </a:p>
          <a:p>
            <a:pPr lvl="0"/>
            <a:r>
              <a:rPr lang="en-US" sz="3600" i="1" dirty="0">
                <a:solidFill>
                  <a:srgbClr val="0070C0"/>
                </a:solidFill>
              </a:rPr>
              <a:t>8. facility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7FDE8B6-BC60-47C3-AC6D-4EC8897769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78079" y="632324"/>
            <a:ext cx="3462828" cy="267027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0FB0378-DBDA-4D78-8361-56E9FF233D54}"/>
              </a:ext>
            </a:extLst>
          </p:cNvPr>
          <p:cNvSpPr/>
          <p:nvPr/>
        </p:nvSpPr>
        <p:spPr>
          <a:xfrm>
            <a:off x="8674282" y="2976314"/>
            <a:ext cx="3070421" cy="452686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rgbClr val="FF0000"/>
                </a:solidFill>
              </a:rPr>
              <a:t>vehicle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A4DAF5E-3CBC-4A16-BFD4-F58006203ADC}"/>
              </a:ext>
            </a:extLst>
          </p:cNvPr>
          <p:cNvSpPr/>
          <p:nvPr/>
        </p:nvSpPr>
        <p:spPr>
          <a:xfrm>
            <a:off x="5069530" y="5902303"/>
            <a:ext cx="2272366" cy="452686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rgbClr val="FF0000"/>
                </a:solidFill>
              </a:rPr>
              <a:t>facility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F9F1668-CE5C-450F-A7DB-4EC7A74ECDCC}"/>
              </a:ext>
            </a:extLst>
          </p:cNvPr>
          <p:cNvCxnSpPr>
            <a:cxnSpLocks/>
          </p:cNvCxnSpPr>
          <p:nvPr/>
        </p:nvCxnSpPr>
        <p:spPr>
          <a:xfrm>
            <a:off x="728815" y="4106296"/>
            <a:ext cx="127183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BCC4131-30AC-4B33-B1A1-A77A55C783F7}"/>
              </a:ext>
            </a:extLst>
          </p:cNvPr>
          <p:cNvCxnSpPr>
            <a:cxnSpLocks/>
          </p:cNvCxnSpPr>
          <p:nvPr/>
        </p:nvCxnSpPr>
        <p:spPr>
          <a:xfrm>
            <a:off x="702004" y="1967463"/>
            <a:ext cx="129496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DE5DC8A-B2B7-4434-B252-EE8B4B23E9C6}"/>
              </a:ext>
            </a:extLst>
          </p:cNvPr>
          <p:cNvCxnSpPr>
            <a:cxnSpLocks/>
          </p:cNvCxnSpPr>
          <p:nvPr/>
        </p:nvCxnSpPr>
        <p:spPr>
          <a:xfrm>
            <a:off x="725134" y="5209299"/>
            <a:ext cx="127183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785E52A-8EC5-4A0C-AE8A-72DBC981B2BF}"/>
              </a:ext>
            </a:extLst>
          </p:cNvPr>
          <p:cNvCxnSpPr>
            <a:cxnSpLocks/>
          </p:cNvCxnSpPr>
          <p:nvPr/>
        </p:nvCxnSpPr>
        <p:spPr>
          <a:xfrm>
            <a:off x="783663" y="1393879"/>
            <a:ext cx="259438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8574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4545" y="503853"/>
            <a:ext cx="11100315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0070C0"/>
                </a:solidFill>
              </a:rPr>
              <a:t>Listen and repeat. Click on each phrase to hear the sound. </a:t>
            </a:r>
          </a:p>
        </p:txBody>
      </p:sp>
      <p:pic>
        <p:nvPicPr>
          <p:cNvPr id="3" name="bake cake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80521" y="706505"/>
            <a:ext cx="487363" cy="487363"/>
          </a:xfrm>
          <a:prstGeom prst="rect">
            <a:avLst/>
          </a:prstGeom>
        </p:spPr>
      </p:pic>
      <p:pic>
        <p:nvPicPr>
          <p:cNvPr id="4" name="build models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80520" y="706504"/>
            <a:ext cx="487363" cy="487363"/>
          </a:xfrm>
          <a:prstGeom prst="rect">
            <a:avLst/>
          </a:prstGeom>
        </p:spPr>
      </p:pic>
      <p:pic>
        <p:nvPicPr>
          <p:cNvPr id="5" name="collect soccer stickers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63415" y="706504"/>
            <a:ext cx="487363" cy="487363"/>
          </a:xfrm>
          <a:prstGeom prst="rect">
            <a:avLst/>
          </a:prstGeom>
        </p:spPr>
      </p:pic>
      <p:pic>
        <p:nvPicPr>
          <p:cNvPr id="6" name="make vlogs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97625" y="713469"/>
            <a:ext cx="487363" cy="487363"/>
          </a:xfrm>
          <a:prstGeom prst="rect">
            <a:avLst/>
          </a:prstGeom>
        </p:spPr>
      </p:pic>
      <p:pic>
        <p:nvPicPr>
          <p:cNvPr id="7" name="play online games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89072" y="699540"/>
            <a:ext cx="487363" cy="487363"/>
          </a:xfrm>
          <a:prstGeom prst="rect">
            <a:avLst/>
          </a:prstGeom>
        </p:spPr>
      </p:pic>
      <p:pic>
        <p:nvPicPr>
          <p:cNvPr id="8" name="read comics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71966" y="685611"/>
            <a:ext cx="487363" cy="48736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44420" y="4316060"/>
            <a:ext cx="11371227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vehicle </a:t>
            </a:r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vi-VN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/ˈviːəkl/</a:t>
            </a:r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 xe cộ</a:t>
            </a:r>
            <a:endParaRPr lang="en-US" sz="2400" i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2817" y="3701803"/>
            <a:ext cx="11371227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fresh </a:t>
            </a:r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vi-VN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/freʃ/</a:t>
            </a:r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 trong lành, mát mẻ</a:t>
            </a:r>
            <a:endParaRPr lang="en-US" sz="2400" i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2817" y="3066032"/>
            <a:ext cx="11371226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peace </a:t>
            </a:r>
            <a:r>
              <a:rPr lang="en-US" sz="2400" dirty="0"/>
              <a:t>(n) </a:t>
            </a:r>
            <a:r>
              <a:rPr lang="en-US" sz="2400" dirty="0">
                <a:solidFill>
                  <a:srgbClr val="FF0000"/>
                </a:solidFill>
              </a:rPr>
              <a:t>/</a:t>
            </a:r>
            <a:r>
              <a:rPr lang="en-US" sz="2400" dirty="0" err="1">
                <a:solidFill>
                  <a:srgbClr val="FF0000"/>
                </a:solidFill>
              </a:rPr>
              <a:t>piːs</a:t>
            </a:r>
            <a:r>
              <a:rPr lang="en-US" sz="2400" dirty="0">
                <a:solidFill>
                  <a:srgbClr val="FF0000"/>
                </a:solidFill>
              </a:rPr>
              <a:t>/</a:t>
            </a:r>
            <a:r>
              <a:rPr lang="en-US" sz="2400" dirty="0"/>
              <a:t> </a:t>
            </a:r>
            <a:r>
              <a:rPr lang="en-US" sz="2400" dirty="0" err="1"/>
              <a:t>sự</a:t>
            </a:r>
            <a:r>
              <a:rPr lang="en-US" sz="2400" dirty="0"/>
              <a:t> </a:t>
            </a:r>
            <a:r>
              <a:rPr lang="en-US" sz="2400" dirty="0" err="1"/>
              <a:t>yên</a:t>
            </a:r>
            <a:r>
              <a:rPr lang="en-US" sz="2400" dirty="0"/>
              <a:t> </a:t>
            </a:r>
            <a:r>
              <a:rPr lang="en-US" sz="2400" dirty="0" err="1"/>
              <a:t>tĩnh</a:t>
            </a:r>
            <a:endParaRPr lang="en-US" sz="2400" i="1" dirty="0">
              <a:solidFill>
                <a:srgbClr val="0070C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67424" y="2386274"/>
            <a:ext cx="11371227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noise</a:t>
            </a:r>
            <a:r>
              <a:rPr lang="en-US" sz="2400" dirty="0"/>
              <a:t>(n) </a:t>
            </a:r>
            <a:r>
              <a:rPr lang="en-US" sz="2400" dirty="0">
                <a:solidFill>
                  <a:srgbClr val="FF0000"/>
                </a:solidFill>
              </a:rPr>
              <a:t>/</a:t>
            </a:r>
            <a:r>
              <a:rPr lang="en-US" sz="2400" dirty="0" err="1">
                <a:solidFill>
                  <a:srgbClr val="FF0000"/>
                </a:solidFill>
              </a:rPr>
              <a:t>nɔɪz</a:t>
            </a:r>
            <a:r>
              <a:rPr lang="en-US" sz="2400" dirty="0">
                <a:solidFill>
                  <a:srgbClr val="FF0000"/>
                </a:solidFill>
              </a:rPr>
              <a:t>/ </a:t>
            </a:r>
            <a:r>
              <a:rPr lang="vi-VN" sz="2400" dirty="0"/>
              <a:t>tiếng ồn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77190" y="1754955"/>
            <a:ext cx="11371227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nature </a:t>
            </a:r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vi-VN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/ˈneɪtʃər/</a:t>
            </a:r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 thiên nhiên </a:t>
            </a:r>
            <a:endParaRPr lang="en-US" sz="2400" i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70219" y="1139710"/>
            <a:ext cx="11362534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entertainment </a:t>
            </a:r>
            <a:r>
              <a:rPr lang="en-US" sz="2400" dirty="0"/>
              <a:t>(n) </a:t>
            </a:r>
            <a:r>
              <a:rPr lang="en-US" sz="2400" dirty="0">
                <a:solidFill>
                  <a:srgbClr val="FF0000"/>
                </a:solidFill>
              </a:rPr>
              <a:t>/</a:t>
            </a:r>
            <a:r>
              <a:rPr lang="en-US" sz="2400" dirty="0" err="1">
                <a:solidFill>
                  <a:srgbClr val="FF0000"/>
                </a:solidFill>
              </a:rPr>
              <a:t>entərˈteɪnmənt</a:t>
            </a:r>
            <a:r>
              <a:rPr lang="en-US" sz="2400" dirty="0">
                <a:solidFill>
                  <a:srgbClr val="FF0000"/>
                </a:solidFill>
              </a:rPr>
              <a:t>/</a:t>
            </a:r>
            <a:r>
              <a:rPr lang="en-US" sz="2400" dirty="0"/>
              <a:t> </a:t>
            </a:r>
            <a:r>
              <a:rPr lang="en-US" sz="2400" dirty="0" err="1"/>
              <a:t>sự</a:t>
            </a:r>
            <a:r>
              <a:rPr lang="en-US" sz="2400" dirty="0"/>
              <a:t> </a:t>
            </a:r>
            <a:r>
              <a:rPr lang="en-US" sz="2400" dirty="0" err="1"/>
              <a:t>giải</a:t>
            </a:r>
            <a:r>
              <a:rPr lang="en-US" sz="2400" dirty="0"/>
              <a:t> </a:t>
            </a:r>
            <a:r>
              <a:rPr lang="en-US" sz="2400" dirty="0" err="1"/>
              <a:t>trí</a:t>
            </a:r>
            <a:r>
              <a:rPr lang="en-US" sz="2400" dirty="0"/>
              <a:t>, </a:t>
            </a:r>
            <a:r>
              <a:rPr lang="en-US" sz="2400" dirty="0" err="1"/>
              <a:t>tiêu</a:t>
            </a:r>
            <a:r>
              <a:rPr lang="en-US" sz="2400" dirty="0"/>
              <a:t> </a:t>
            </a:r>
            <a:r>
              <a:rPr lang="en-US" sz="2400" dirty="0" err="1"/>
              <a:t>khiển</a:t>
            </a:r>
            <a:endParaRPr lang="en-US" i="1" dirty="0">
              <a:solidFill>
                <a:srgbClr val="0070C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1563415" y="503853"/>
            <a:ext cx="521573" cy="9050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451041" y="5012880"/>
            <a:ext cx="11371227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room</a:t>
            </a:r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n)</a:t>
            </a:r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/ruːm/</a:t>
            </a:r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 không gian</a:t>
            </a:r>
            <a:endParaRPr lang="en-US" sz="2400" i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61526" y="5693437"/>
            <a:ext cx="11371227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facility</a:t>
            </a:r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n)</a:t>
            </a:r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/fəˈsɪləti/</a:t>
            </a:r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 cơ sở vật chất</a:t>
            </a:r>
            <a:endParaRPr lang="en-US" sz="2400" i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entertainment">
            <a:hlinkClick r:id="" action="ppaction://media"/>
            <a:extLst>
              <a:ext uri="{FF2B5EF4-FFF2-40B4-BE49-F238E27FC236}">
                <a16:creationId xmlns:a16="http://schemas.microsoft.com/office/drawing/2014/main" id="{11ACC77D-8DBF-4A0B-AB0A-1E8B2C57F46C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025375" y="1227294"/>
            <a:ext cx="609600" cy="609600"/>
          </a:xfrm>
          <a:prstGeom prst="rect">
            <a:avLst/>
          </a:prstGeom>
        </p:spPr>
      </p:pic>
      <p:pic>
        <p:nvPicPr>
          <p:cNvPr id="27" name="nature">
            <a:hlinkClick r:id="" action="ppaction://media"/>
            <a:extLst>
              <a:ext uri="{FF2B5EF4-FFF2-40B4-BE49-F238E27FC236}">
                <a16:creationId xmlns:a16="http://schemas.microsoft.com/office/drawing/2014/main" id="{B4F17BFA-DEC7-4083-B877-C31BDAD601C1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014190" y="1881211"/>
            <a:ext cx="609600" cy="609600"/>
          </a:xfrm>
          <a:prstGeom prst="rect">
            <a:avLst/>
          </a:prstGeom>
        </p:spPr>
      </p:pic>
      <p:pic>
        <p:nvPicPr>
          <p:cNvPr id="28" name="noise">
            <a:hlinkClick r:id="" action="ppaction://media"/>
            <a:extLst>
              <a:ext uri="{FF2B5EF4-FFF2-40B4-BE49-F238E27FC236}">
                <a16:creationId xmlns:a16="http://schemas.microsoft.com/office/drawing/2014/main" id="{479B882E-EC37-448D-9730-4D12775A3938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0988025" y="2462739"/>
            <a:ext cx="609600" cy="609600"/>
          </a:xfrm>
          <a:prstGeom prst="rect">
            <a:avLst/>
          </a:prstGeom>
        </p:spPr>
      </p:pic>
      <p:pic>
        <p:nvPicPr>
          <p:cNvPr id="29" name="peace">
            <a:hlinkClick r:id="" action="ppaction://media"/>
            <a:extLst>
              <a:ext uri="{FF2B5EF4-FFF2-40B4-BE49-F238E27FC236}">
                <a16:creationId xmlns:a16="http://schemas.microsoft.com/office/drawing/2014/main" id="{459C52AA-21D0-435E-A395-A97D88382DD4}"/>
              </a:ext>
            </a:extLst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006712" y="3159670"/>
            <a:ext cx="609600" cy="609600"/>
          </a:xfrm>
          <a:prstGeom prst="rect">
            <a:avLst/>
          </a:prstGeom>
        </p:spPr>
      </p:pic>
      <p:pic>
        <p:nvPicPr>
          <p:cNvPr id="30" name="fresh">
            <a:hlinkClick r:id="" action="ppaction://media"/>
            <a:extLst>
              <a:ext uri="{FF2B5EF4-FFF2-40B4-BE49-F238E27FC236}">
                <a16:creationId xmlns:a16="http://schemas.microsoft.com/office/drawing/2014/main" id="{1CC4B362-2CA6-4D92-AE5B-A0EEF0070FD7}"/>
              </a:ext>
            </a:extLst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0972354" y="3832321"/>
            <a:ext cx="609600" cy="609600"/>
          </a:xfrm>
          <a:prstGeom prst="rect">
            <a:avLst/>
          </a:prstGeom>
        </p:spPr>
      </p:pic>
      <p:pic>
        <p:nvPicPr>
          <p:cNvPr id="31" name="vehicle">
            <a:hlinkClick r:id="" action="ppaction://media"/>
            <a:extLst>
              <a:ext uri="{FF2B5EF4-FFF2-40B4-BE49-F238E27FC236}">
                <a16:creationId xmlns:a16="http://schemas.microsoft.com/office/drawing/2014/main" id="{992FA9DB-84B9-46F5-9AE5-A57900E4CB39}"/>
              </a:ext>
            </a:extLst>
          </p:cNvPr>
          <p:cNvPicPr>
            <a:picLocks noChangeAspect="1"/>
          </p:cNvPicPr>
          <p:nvPr>
            <a:audioFile r:link="rId24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0960389" y="4499499"/>
            <a:ext cx="609600" cy="609600"/>
          </a:xfrm>
          <a:prstGeom prst="rect">
            <a:avLst/>
          </a:prstGeom>
        </p:spPr>
      </p:pic>
      <p:pic>
        <p:nvPicPr>
          <p:cNvPr id="32" name="room">
            <a:hlinkClick r:id="" action="ppaction://media"/>
            <a:extLst>
              <a:ext uri="{FF2B5EF4-FFF2-40B4-BE49-F238E27FC236}">
                <a16:creationId xmlns:a16="http://schemas.microsoft.com/office/drawing/2014/main" id="{346BF501-AA2C-4050-A270-AC433173FDF7}"/>
              </a:ext>
            </a:extLst>
          </p:cNvPr>
          <p:cNvPicPr>
            <a:picLocks noChangeAspect="1"/>
          </p:cNvPicPr>
          <p:nvPr>
            <a:audioFile r:link="rId26"/>
            <p:extLst>
              <p:ext uri="{DAA4B4D4-6D71-4841-9C94-3DE7FCFB9230}">
                <p14:media xmlns:p14="http://schemas.microsoft.com/office/powerpoint/2010/main" r:embed="rId25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0959885" y="5029165"/>
            <a:ext cx="609600" cy="609600"/>
          </a:xfrm>
          <a:prstGeom prst="rect">
            <a:avLst/>
          </a:prstGeom>
        </p:spPr>
      </p:pic>
      <p:pic>
        <p:nvPicPr>
          <p:cNvPr id="33" name="facility">
            <a:hlinkClick r:id="" action="ppaction://media"/>
            <a:extLst>
              <a:ext uri="{FF2B5EF4-FFF2-40B4-BE49-F238E27FC236}">
                <a16:creationId xmlns:a16="http://schemas.microsoft.com/office/drawing/2014/main" id="{263C3282-7306-46F7-BD28-8EE482CA4132}"/>
              </a:ext>
            </a:extLst>
          </p:cNvPr>
          <p:cNvPicPr>
            <a:picLocks noChangeAspect="1"/>
          </p:cNvPicPr>
          <p:nvPr>
            <a:audioFile r:link="rId28"/>
            <p:extLst>
              <p:ext uri="{DAA4B4D4-6D71-4841-9C94-3DE7FCFB9230}">
                <p14:media xmlns:p14="http://schemas.microsoft.com/office/powerpoint/2010/main" r:embed="rId27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0945260" y="57163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646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9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50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54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232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227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1880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89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1880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2089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1" dur="188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6" dur="214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6" grpId="0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6211E88-F50B-49C4-AE32-FAF5117298A6}"/>
              </a:ext>
            </a:extLst>
          </p:cNvPr>
          <p:cNvSpPr/>
          <p:nvPr/>
        </p:nvSpPr>
        <p:spPr>
          <a:xfrm>
            <a:off x="1600199" y="619728"/>
            <a:ext cx="106738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accent5"/>
                </a:solidFill>
              </a:rPr>
              <a:t>Read the definitions, then fill in the blanks with the new words.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90C93FD-3A2C-4C8A-871B-014E6713EBB4}"/>
              </a:ext>
            </a:extLst>
          </p:cNvPr>
          <p:cNvSpPr/>
          <p:nvPr/>
        </p:nvSpPr>
        <p:spPr>
          <a:xfrm>
            <a:off x="93785" y="624286"/>
            <a:ext cx="1441938" cy="53633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Task a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548B84D-BCEB-4BA3-AEEC-86B165346C20}"/>
              </a:ext>
            </a:extLst>
          </p:cNvPr>
          <p:cNvSpPr/>
          <p:nvPr/>
        </p:nvSpPr>
        <p:spPr>
          <a:xfrm>
            <a:off x="5817579" y="1340067"/>
            <a:ext cx="6400798" cy="470898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000" dirty="0">
                <a:solidFill>
                  <a:schemeClr val="accent5"/>
                </a:solidFill>
              </a:rPr>
              <a:t>1. I want a big garden because I need __________ to grow vegetables.</a:t>
            </a:r>
          </a:p>
          <a:p>
            <a:r>
              <a:rPr lang="en-US" sz="3000" dirty="0">
                <a:solidFill>
                  <a:schemeClr val="accent5"/>
                </a:solidFill>
              </a:rPr>
              <a:t>2. Many people visit Hawaii for its __________. It has lots of beautiful beaches and mountains with trees and colorful birds.</a:t>
            </a:r>
          </a:p>
          <a:p>
            <a:r>
              <a:rPr lang="en-US" sz="3000" dirty="0">
                <a:solidFill>
                  <a:schemeClr val="accent5"/>
                </a:solidFill>
              </a:rPr>
              <a:t>3. My favorite thing about the library isn't the books. It's the _____ and quiet.</a:t>
            </a:r>
          </a:p>
          <a:p>
            <a:r>
              <a:rPr lang="en-US" sz="3000" dirty="0">
                <a:solidFill>
                  <a:schemeClr val="accent5"/>
                </a:solidFill>
              </a:rPr>
              <a:t>4. The air outside is so __________. Let's go for a walk!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CDDB219-E03F-4FF3-BDF8-CE89A271F563}"/>
              </a:ext>
            </a:extLst>
          </p:cNvPr>
          <p:cNvSpPr/>
          <p:nvPr/>
        </p:nvSpPr>
        <p:spPr>
          <a:xfrm>
            <a:off x="73270" y="1340067"/>
            <a:ext cx="5593376" cy="489364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b="1" dirty="0"/>
              <a:t>entertainment</a:t>
            </a:r>
            <a:r>
              <a:rPr lang="en-US" sz="2400" dirty="0"/>
              <a:t> – things people can use or do for fun </a:t>
            </a:r>
          </a:p>
          <a:p>
            <a:r>
              <a:rPr lang="en-US" sz="2400" b="1" dirty="0"/>
              <a:t>nature</a:t>
            </a:r>
            <a:r>
              <a:rPr lang="en-US" sz="2400" dirty="0"/>
              <a:t> – animals, plants, and things not made by people </a:t>
            </a:r>
          </a:p>
          <a:p>
            <a:r>
              <a:rPr lang="en-US" sz="2400" b="1" dirty="0"/>
              <a:t>noise</a:t>
            </a:r>
            <a:r>
              <a:rPr lang="en-US" sz="2400" dirty="0"/>
              <a:t> – unpleasant and/or loud sounds </a:t>
            </a:r>
            <a:r>
              <a:rPr lang="en-US" sz="2400" b="1" dirty="0"/>
              <a:t>peace</a:t>
            </a:r>
            <a:r>
              <a:rPr lang="en-US" sz="2400" dirty="0"/>
              <a:t> – the state of being calm or quiet </a:t>
            </a:r>
            <a:r>
              <a:rPr lang="en-US" sz="2400" b="1" dirty="0"/>
              <a:t>fresh</a:t>
            </a:r>
            <a:r>
              <a:rPr lang="en-US" sz="2400" dirty="0"/>
              <a:t> – clean or cool (e.g. water, air) </a:t>
            </a:r>
          </a:p>
          <a:p>
            <a:r>
              <a:rPr lang="en-US" sz="2400" b="1" dirty="0"/>
              <a:t>vehicle</a:t>
            </a:r>
            <a:r>
              <a:rPr lang="en-US" sz="2400" dirty="0"/>
              <a:t> – a thing used for transporting people or things from one place to another, such as a car or a truck </a:t>
            </a:r>
          </a:p>
          <a:p>
            <a:r>
              <a:rPr lang="en-US" sz="2400" b="1" dirty="0"/>
              <a:t>room</a:t>
            </a:r>
            <a:r>
              <a:rPr lang="en-US" sz="2400" dirty="0"/>
              <a:t> – available empty space to use </a:t>
            </a:r>
          </a:p>
          <a:p>
            <a:r>
              <a:rPr lang="en-US" sz="2400" b="1" dirty="0"/>
              <a:t>facility</a:t>
            </a:r>
            <a:r>
              <a:rPr lang="en-US" sz="2400" dirty="0"/>
              <a:t> – a building, service, piece of equipment, etc. with a particular purpose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16D6372-AB86-4B53-B95C-E613F22821F8}"/>
              </a:ext>
            </a:extLst>
          </p:cNvPr>
          <p:cNvCxnSpPr/>
          <p:nvPr/>
        </p:nvCxnSpPr>
        <p:spPr>
          <a:xfrm>
            <a:off x="8226671" y="1820008"/>
            <a:ext cx="79130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A6C5C2D-4AF3-4350-882F-617D3F0940C5}"/>
              </a:ext>
            </a:extLst>
          </p:cNvPr>
          <p:cNvCxnSpPr>
            <a:cxnSpLocks/>
          </p:cNvCxnSpPr>
          <p:nvPr/>
        </p:nvCxnSpPr>
        <p:spPr>
          <a:xfrm>
            <a:off x="8245720" y="2272896"/>
            <a:ext cx="258493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B9CA2EF-E4D7-44A8-9D4C-2633FAF0C775}"/>
              </a:ext>
            </a:extLst>
          </p:cNvPr>
          <p:cNvCxnSpPr>
            <a:cxnSpLocks/>
          </p:cNvCxnSpPr>
          <p:nvPr/>
        </p:nvCxnSpPr>
        <p:spPr>
          <a:xfrm>
            <a:off x="7990743" y="3666392"/>
            <a:ext cx="154744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DA8F46F-D551-4915-91BC-41138F7FE98A}"/>
              </a:ext>
            </a:extLst>
          </p:cNvPr>
          <p:cNvCxnSpPr>
            <a:cxnSpLocks/>
          </p:cNvCxnSpPr>
          <p:nvPr/>
        </p:nvCxnSpPr>
        <p:spPr>
          <a:xfrm>
            <a:off x="5933342" y="3666392"/>
            <a:ext cx="123678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35F8F5C-92BA-4E0D-A53B-F95F987075F2}"/>
              </a:ext>
            </a:extLst>
          </p:cNvPr>
          <p:cNvCxnSpPr/>
          <p:nvPr/>
        </p:nvCxnSpPr>
        <p:spPr>
          <a:xfrm>
            <a:off x="7170126" y="4094284"/>
            <a:ext cx="79130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5675163-35F4-4E43-BCE3-BCFFE0247CF8}"/>
              </a:ext>
            </a:extLst>
          </p:cNvPr>
          <p:cNvCxnSpPr/>
          <p:nvPr/>
        </p:nvCxnSpPr>
        <p:spPr>
          <a:xfrm>
            <a:off x="10414489" y="3631223"/>
            <a:ext cx="79130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A38C58B-1F19-427E-8BF3-06D2E70A8038}"/>
              </a:ext>
            </a:extLst>
          </p:cNvPr>
          <p:cNvCxnSpPr/>
          <p:nvPr/>
        </p:nvCxnSpPr>
        <p:spPr>
          <a:xfrm>
            <a:off x="11298116" y="5011615"/>
            <a:ext cx="79130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B221C4E-5875-4366-88E7-7CA2286B5A76}"/>
              </a:ext>
            </a:extLst>
          </p:cNvPr>
          <p:cNvCxnSpPr/>
          <p:nvPr/>
        </p:nvCxnSpPr>
        <p:spPr>
          <a:xfrm>
            <a:off x="10602058" y="4563148"/>
            <a:ext cx="79130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4FDE4B9-2B32-487D-96E7-EFE0C12D521F}"/>
              </a:ext>
            </a:extLst>
          </p:cNvPr>
          <p:cNvCxnSpPr>
            <a:cxnSpLocks/>
          </p:cNvCxnSpPr>
          <p:nvPr/>
        </p:nvCxnSpPr>
        <p:spPr>
          <a:xfrm>
            <a:off x="6942994" y="5502522"/>
            <a:ext cx="167933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22F637CB-45C7-4FF3-9760-9647ED96ADFC}"/>
              </a:ext>
            </a:extLst>
          </p:cNvPr>
          <p:cNvSpPr txBox="1"/>
          <p:nvPr/>
        </p:nvSpPr>
        <p:spPr>
          <a:xfrm>
            <a:off x="6096000" y="1755570"/>
            <a:ext cx="167933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room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8164E3B-089D-481C-A7AE-C3BBFE923041}"/>
              </a:ext>
            </a:extLst>
          </p:cNvPr>
          <p:cNvSpPr txBox="1"/>
          <p:nvPr/>
        </p:nvSpPr>
        <p:spPr>
          <a:xfrm>
            <a:off x="6031523" y="2655882"/>
            <a:ext cx="167933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nature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662F047-5BFC-4729-BB86-61204B0021E1}"/>
              </a:ext>
            </a:extLst>
          </p:cNvPr>
          <p:cNvSpPr txBox="1"/>
          <p:nvPr/>
        </p:nvSpPr>
        <p:spPr>
          <a:xfrm>
            <a:off x="9369670" y="4545552"/>
            <a:ext cx="167933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peace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13D8C0C-2DBA-4F00-A8FB-FBFA7587D979}"/>
              </a:ext>
            </a:extLst>
          </p:cNvPr>
          <p:cNvSpPr txBox="1"/>
          <p:nvPr/>
        </p:nvSpPr>
        <p:spPr>
          <a:xfrm>
            <a:off x="9538189" y="4989550"/>
            <a:ext cx="167933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fresh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0897087-A664-42D1-A10D-62109370E1A3}"/>
              </a:ext>
            </a:extLst>
          </p:cNvPr>
          <p:cNvCxnSpPr>
            <a:cxnSpLocks/>
          </p:cNvCxnSpPr>
          <p:nvPr/>
        </p:nvCxnSpPr>
        <p:spPr>
          <a:xfrm>
            <a:off x="6726114" y="5927484"/>
            <a:ext cx="189621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9713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B0A903F-F056-4DDC-95BC-D86CE82EBEA5}"/>
              </a:ext>
            </a:extLst>
          </p:cNvPr>
          <p:cNvSpPr/>
          <p:nvPr/>
        </p:nvSpPr>
        <p:spPr>
          <a:xfrm>
            <a:off x="6011007" y="986040"/>
            <a:ext cx="6166337" cy="51706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/>
            <a:r>
              <a:rPr lang="en-US" sz="3000" dirty="0">
                <a:solidFill>
                  <a:srgbClr val="0070C0"/>
                </a:solidFill>
              </a:rPr>
              <a:t>5. I live near an airport, and I can't sleep at night because the _______ is so loud!</a:t>
            </a:r>
          </a:p>
          <a:p>
            <a:pPr lvl="0"/>
            <a:r>
              <a:rPr lang="en-US" sz="3000" dirty="0">
                <a:solidFill>
                  <a:srgbClr val="0070C0"/>
                </a:solidFill>
              </a:rPr>
              <a:t>6. I have to use public transportation every day because I don't have a __________. </a:t>
            </a:r>
          </a:p>
          <a:p>
            <a:pPr lvl="0"/>
            <a:r>
              <a:rPr lang="en-US" sz="3000" dirty="0">
                <a:solidFill>
                  <a:srgbClr val="0070C0"/>
                </a:solidFill>
              </a:rPr>
              <a:t>7. Amusement parks and theaters are two examples of _____________ in my city.</a:t>
            </a:r>
          </a:p>
          <a:p>
            <a:pPr lvl="0"/>
            <a:r>
              <a:rPr lang="en-US" sz="3000" dirty="0">
                <a:solidFill>
                  <a:srgbClr val="0070C0"/>
                </a:solidFill>
              </a:rPr>
              <a:t>8. I think that the new hospital is the most important ______ in our town.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336565B-EED5-4057-A9AB-C799DA7B7860}"/>
              </a:ext>
            </a:extLst>
          </p:cNvPr>
          <p:cNvSpPr/>
          <p:nvPr/>
        </p:nvSpPr>
        <p:spPr>
          <a:xfrm>
            <a:off x="0" y="682094"/>
            <a:ext cx="6011007" cy="549381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700" b="1" dirty="0"/>
              <a:t>entertainment</a:t>
            </a:r>
            <a:r>
              <a:rPr lang="en-US" sz="2700" dirty="0"/>
              <a:t> – things people can use or do for fun </a:t>
            </a:r>
          </a:p>
          <a:p>
            <a:r>
              <a:rPr lang="en-US" sz="2700" b="1" dirty="0"/>
              <a:t>nature</a:t>
            </a:r>
            <a:r>
              <a:rPr lang="en-US" sz="2700" dirty="0"/>
              <a:t> – animals, plants, and things not made by people </a:t>
            </a:r>
          </a:p>
          <a:p>
            <a:r>
              <a:rPr lang="en-US" sz="2700" b="1" dirty="0"/>
              <a:t>noise</a:t>
            </a:r>
            <a:r>
              <a:rPr lang="en-US" sz="2700" dirty="0"/>
              <a:t> – unpleasant and/or loud sounds </a:t>
            </a:r>
            <a:r>
              <a:rPr lang="en-US" sz="2700" b="1" dirty="0"/>
              <a:t>peace</a:t>
            </a:r>
            <a:r>
              <a:rPr lang="en-US" sz="2700" dirty="0"/>
              <a:t> – the state of being calm or quiet </a:t>
            </a:r>
          </a:p>
          <a:p>
            <a:r>
              <a:rPr lang="en-US" sz="2700" b="1" dirty="0"/>
              <a:t>fresh</a:t>
            </a:r>
            <a:r>
              <a:rPr lang="en-US" sz="2700" dirty="0"/>
              <a:t> – clean or cool (e.g. water, air) </a:t>
            </a:r>
          </a:p>
          <a:p>
            <a:r>
              <a:rPr lang="en-US" sz="2700" b="1" dirty="0"/>
              <a:t>vehicle</a:t>
            </a:r>
            <a:r>
              <a:rPr lang="en-US" sz="2700" dirty="0"/>
              <a:t> – a thing used for transporting people or things from one place to another, such as a car or a truck </a:t>
            </a:r>
          </a:p>
          <a:p>
            <a:r>
              <a:rPr lang="en-US" sz="2700" b="1" dirty="0"/>
              <a:t>room</a:t>
            </a:r>
            <a:r>
              <a:rPr lang="en-US" sz="2700" dirty="0"/>
              <a:t> – available empty space to use </a:t>
            </a:r>
          </a:p>
          <a:p>
            <a:r>
              <a:rPr lang="en-US" sz="2700" b="1" dirty="0"/>
              <a:t>facility</a:t>
            </a:r>
            <a:r>
              <a:rPr lang="en-US" sz="2700" dirty="0"/>
              <a:t> – a building, service, piece of equipment, etc. with a particular purpose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D1CC2C3-6226-4247-94B5-D9B2FB4EC33C}"/>
              </a:ext>
            </a:extLst>
          </p:cNvPr>
          <p:cNvCxnSpPr>
            <a:cxnSpLocks/>
          </p:cNvCxnSpPr>
          <p:nvPr/>
        </p:nvCxnSpPr>
        <p:spPr>
          <a:xfrm>
            <a:off x="8586419" y="1477108"/>
            <a:ext cx="101551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116BAFD-9076-4CE9-81C2-0DD40AF5C640}"/>
              </a:ext>
            </a:extLst>
          </p:cNvPr>
          <p:cNvCxnSpPr>
            <a:cxnSpLocks/>
          </p:cNvCxnSpPr>
          <p:nvPr/>
        </p:nvCxnSpPr>
        <p:spPr>
          <a:xfrm>
            <a:off x="10583739" y="1462455"/>
            <a:ext cx="822081" cy="1465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E548490-75C3-4BBC-A7BC-D41589EC0A71}"/>
              </a:ext>
            </a:extLst>
          </p:cNvPr>
          <p:cNvCxnSpPr/>
          <p:nvPr/>
        </p:nvCxnSpPr>
        <p:spPr>
          <a:xfrm>
            <a:off x="6096000" y="1943183"/>
            <a:ext cx="86164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4CEE7AB-19BB-403B-81BC-A63C8E3751F2}"/>
              </a:ext>
            </a:extLst>
          </p:cNvPr>
          <p:cNvCxnSpPr>
            <a:cxnSpLocks/>
          </p:cNvCxnSpPr>
          <p:nvPr/>
        </p:nvCxnSpPr>
        <p:spPr>
          <a:xfrm>
            <a:off x="6526823" y="2391508"/>
            <a:ext cx="79130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9CD319A7-569F-431D-A970-7BBBB6E43120}"/>
              </a:ext>
            </a:extLst>
          </p:cNvPr>
          <p:cNvSpPr txBox="1"/>
          <p:nvPr/>
        </p:nvSpPr>
        <p:spPr>
          <a:xfrm>
            <a:off x="10254761" y="1449685"/>
            <a:ext cx="11789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noise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4AAAB62-AAF5-49AD-976C-57F3F6AA61A5}"/>
              </a:ext>
            </a:extLst>
          </p:cNvPr>
          <p:cNvSpPr txBox="1"/>
          <p:nvPr/>
        </p:nvSpPr>
        <p:spPr>
          <a:xfrm>
            <a:off x="6180995" y="3243082"/>
            <a:ext cx="13452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vehicle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1D6DF97-9E7A-41B4-A535-DBF2E43AE5A6}"/>
              </a:ext>
            </a:extLst>
          </p:cNvPr>
          <p:cNvSpPr txBox="1"/>
          <p:nvPr/>
        </p:nvSpPr>
        <p:spPr>
          <a:xfrm>
            <a:off x="8653828" y="4121497"/>
            <a:ext cx="24948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entertainment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7ADA2B3-A95A-4BA6-A9F2-2BA03FAAF5D0}"/>
              </a:ext>
            </a:extLst>
          </p:cNvPr>
          <p:cNvSpPr txBox="1"/>
          <p:nvPr/>
        </p:nvSpPr>
        <p:spPr>
          <a:xfrm>
            <a:off x="8586418" y="5508914"/>
            <a:ext cx="136647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facility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0487091-10AA-4711-B05F-D5EF45A495C1}"/>
              </a:ext>
            </a:extLst>
          </p:cNvPr>
          <p:cNvCxnSpPr>
            <a:cxnSpLocks/>
          </p:cNvCxnSpPr>
          <p:nvPr/>
        </p:nvCxnSpPr>
        <p:spPr>
          <a:xfrm>
            <a:off x="8586419" y="2834054"/>
            <a:ext cx="303701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03C6C12-CE38-4B15-A1AB-6428CA4DE3DA}"/>
              </a:ext>
            </a:extLst>
          </p:cNvPr>
          <p:cNvCxnSpPr>
            <a:cxnSpLocks/>
          </p:cNvCxnSpPr>
          <p:nvPr/>
        </p:nvCxnSpPr>
        <p:spPr>
          <a:xfrm>
            <a:off x="9206276" y="3317631"/>
            <a:ext cx="162584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DDB5249-C364-4721-AF8B-990264C35213}"/>
              </a:ext>
            </a:extLst>
          </p:cNvPr>
          <p:cNvCxnSpPr>
            <a:cxnSpLocks/>
          </p:cNvCxnSpPr>
          <p:nvPr/>
        </p:nvCxnSpPr>
        <p:spPr>
          <a:xfrm>
            <a:off x="6526823" y="4214447"/>
            <a:ext cx="473612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BF25A0F-7CAE-4340-A743-3D2B01D5D75D}"/>
              </a:ext>
            </a:extLst>
          </p:cNvPr>
          <p:cNvCxnSpPr>
            <a:cxnSpLocks/>
          </p:cNvCxnSpPr>
          <p:nvPr/>
        </p:nvCxnSpPr>
        <p:spPr>
          <a:xfrm>
            <a:off x="9677400" y="5577254"/>
            <a:ext cx="115472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8273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1E380D2-904E-47F9-9798-6753EA008A0E}"/>
              </a:ext>
            </a:extLst>
          </p:cNvPr>
          <p:cNvSpPr/>
          <p:nvPr/>
        </p:nvSpPr>
        <p:spPr>
          <a:xfrm>
            <a:off x="202842" y="568172"/>
            <a:ext cx="1533679" cy="53633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Task b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F9194EC-AA58-410A-B108-CD1679A247BB}"/>
              </a:ext>
            </a:extLst>
          </p:cNvPr>
          <p:cNvSpPr txBox="1"/>
          <p:nvPr/>
        </p:nvSpPr>
        <p:spPr>
          <a:xfrm>
            <a:off x="2323750" y="568172"/>
            <a:ext cx="896783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In pairs: Say where you live, and why you like/dislike living there.</a:t>
            </a:r>
          </a:p>
        </p:txBody>
      </p:sp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50F779D4-B6F5-49DE-9516-4F06B9F07FE2}"/>
              </a:ext>
            </a:extLst>
          </p:cNvPr>
          <p:cNvSpPr/>
          <p:nvPr/>
        </p:nvSpPr>
        <p:spPr>
          <a:xfrm>
            <a:off x="520117" y="2147582"/>
            <a:ext cx="5478011" cy="2860646"/>
          </a:xfrm>
          <a:prstGeom prst="wedgeEllipseCallou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/>
              <a:t>I live in a small town. I like living there because there is a lot of nature and fresh air.</a:t>
            </a:r>
          </a:p>
        </p:txBody>
      </p:sp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F3E9E704-C980-46E9-9128-17C1B23C5888}"/>
              </a:ext>
            </a:extLst>
          </p:cNvPr>
          <p:cNvSpPr/>
          <p:nvPr/>
        </p:nvSpPr>
        <p:spPr>
          <a:xfrm>
            <a:off x="6193872" y="2065090"/>
            <a:ext cx="5478011" cy="2860646"/>
          </a:xfrm>
          <a:prstGeom prst="wedgeEllipseCallou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/>
              <a:t>I live in a big city. I don’t like living there because there is a lot of noise and vehicles.</a:t>
            </a:r>
          </a:p>
        </p:txBody>
      </p:sp>
    </p:spTree>
    <p:extLst>
      <p:ext uri="{BB962C8B-B14F-4D97-AF65-F5344CB8AC3E}">
        <p14:creationId xmlns:p14="http://schemas.microsoft.com/office/powerpoint/2010/main" val="1778744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5" r="4711"/>
          <a:stretch/>
        </p:blipFill>
        <p:spPr>
          <a:xfrm>
            <a:off x="2936631" y="687897"/>
            <a:ext cx="6440158" cy="470138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92790" y="3552615"/>
            <a:ext cx="29278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Pre - Listening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0488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53990" y="545225"/>
            <a:ext cx="9932736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Pair work: list the advantages and disadvantages of living in the country and living in the city.</a:t>
            </a:r>
            <a:endParaRPr lang="en-US" sz="3600" i="1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9132" y="457200"/>
            <a:ext cx="1731008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Pre - </a:t>
            </a:r>
            <a:r>
              <a:rPr lang="en-US" sz="2000" b="1" dirty="0" smtClean="0">
                <a:solidFill>
                  <a:schemeClr val="bg1"/>
                </a:solidFill>
              </a:rPr>
              <a:t>Listen</a:t>
            </a:r>
            <a:r>
              <a:rPr lang="en-US" sz="2000" b="1" dirty="0" smtClean="0">
                <a:solidFill>
                  <a:schemeClr val="bg1"/>
                </a:solidFill>
              </a:rPr>
              <a:t>ing</a:t>
            </a:r>
            <a:endParaRPr lang="en-US" sz="2000" b="1" dirty="0">
              <a:solidFill>
                <a:schemeClr val="bg1"/>
              </a:solidFill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8119A0C6-E5DD-4627-A3BD-C3AF5A6D53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5974410"/>
              </p:ext>
            </p:extLst>
          </p:nvPr>
        </p:nvGraphicFramePr>
        <p:xfrm>
          <a:off x="755009" y="1936070"/>
          <a:ext cx="10721130" cy="411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40529">
                  <a:extLst>
                    <a:ext uri="{9D8B030D-6E8A-4147-A177-3AD203B41FA5}">
                      <a16:colId xmlns:a16="http://schemas.microsoft.com/office/drawing/2014/main" val="1357916167"/>
                    </a:ext>
                  </a:extLst>
                </a:gridCol>
                <a:gridCol w="4125105">
                  <a:extLst>
                    <a:ext uri="{9D8B030D-6E8A-4147-A177-3AD203B41FA5}">
                      <a16:colId xmlns:a16="http://schemas.microsoft.com/office/drawing/2014/main" val="784171984"/>
                    </a:ext>
                  </a:extLst>
                </a:gridCol>
                <a:gridCol w="4255496">
                  <a:extLst>
                    <a:ext uri="{9D8B030D-6E8A-4147-A177-3AD203B41FA5}">
                      <a16:colId xmlns:a16="http://schemas.microsoft.com/office/drawing/2014/main" val="383322013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Living in the city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Living in the country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8259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800" dirty="0"/>
                        <a:t>Advantages </a:t>
                      </a:r>
                    </a:p>
                    <a:p>
                      <a:pPr algn="l"/>
                      <a:endParaRPr lang="en-US" sz="2800" dirty="0"/>
                    </a:p>
                    <a:p>
                      <a:pPr algn="l"/>
                      <a:endParaRPr lang="en-US" sz="2800" dirty="0"/>
                    </a:p>
                    <a:p>
                      <a:pPr algn="l"/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28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28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12316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800" dirty="0"/>
                        <a:t>Disadvantages</a:t>
                      </a:r>
                    </a:p>
                    <a:p>
                      <a:pPr algn="l"/>
                      <a:endParaRPr lang="en-US" sz="2800" dirty="0"/>
                    </a:p>
                    <a:p>
                      <a:pPr algn="l"/>
                      <a:endParaRPr lang="en-US" sz="2800" dirty="0"/>
                    </a:p>
                    <a:p>
                      <a:pPr algn="l"/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28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28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037629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FCAAAD8B-55CC-4FB3-AFC2-CBF1CAF9233F}"/>
              </a:ext>
            </a:extLst>
          </p:cNvPr>
          <p:cNvSpPr txBox="1"/>
          <p:nvPr/>
        </p:nvSpPr>
        <p:spPr>
          <a:xfrm>
            <a:off x="3154261" y="2428780"/>
            <a:ext cx="372471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dirty="0">
                <a:solidFill>
                  <a:srgbClr val="FF0000"/>
                </a:solidFill>
              </a:rPr>
              <a:t>- Different types of entertainment</a:t>
            </a:r>
          </a:p>
          <a:p>
            <a:pPr lvl="0"/>
            <a:r>
              <a:rPr lang="en-US" sz="2800" dirty="0">
                <a:solidFill>
                  <a:srgbClr val="FF0000"/>
                </a:solidFill>
              </a:rPr>
              <a:t>- Modern facilities</a:t>
            </a:r>
          </a:p>
          <a:p>
            <a:pPr lvl="0"/>
            <a:r>
              <a:rPr lang="en-US" sz="2800" dirty="0">
                <a:solidFill>
                  <a:srgbClr val="FF0000"/>
                </a:solidFill>
              </a:rPr>
              <a:t>- Good education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E6C4E7-02E7-4C53-98B8-A6948ADD9E85}"/>
              </a:ext>
            </a:extLst>
          </p:cNvPr>
          <p:cNvSpPr txBox="1"/>
          <p:nvPr/>
        </p:nvSpPr>
        <p:spPr>
          <a:xfrm>
            <a:off x="7441035" y="2521059"/>
            <a:ext cx="318781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dirty="0">
                <a:solidFill>
                  <a:srgbClr val="FF0000"/>
                </a:solidFill>
              </a:rPr>
              <a:t>- Peace</a:t>
            </a:r>
          </a:p>
          <a:p>
            <a:pPr lvl="0"/>
            <a:r>
              <a:rPr lang="en-US" sz="2800" dirty="0">
                <a:solidFill>
                  <a:srgbClr val="FF0000"/>
                </a:solidFill>
              </a:rPr>
              <a:t>- Nature</a:t>
            </a:r>
          </a:p>
          <a:p>
            <a:pPr lvl="0"/>
            <a:r>
              <a:rPr lang="en-US" sz="2800" dirty="0">
                <a:solidFill>
                  <a:srgbClr val="FF0000"/>
                </a:solidFill>
              </a:rPr>
              <a:t>- Fresh air/food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C68907-6704-4B83-9511-12426885E491}"/>
              </a:ext>
            </a:extLst>
          </p:cNvPr>
          <p:cNvSpPr txBox="1"/>
          <p:nvPr/>
        </p:nvSpPr>
        <p:spPr>
          <a:xfrm>
            <a:off x="3137483" y="4353886"/>
            <a:ext cx="332204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>
                <a:solidFill>
                  <a:srgbClr val="FF0000"/>
                </a:solidFill>
              </a:rPr>
              <a:t>- Pollution</a:t>
            </a:r>
          </a:p>
          <a:p>
            <a:pPr lvl="0"/>
            <a:r>
              <a:rPr lang="en-US" sz="2800">
                <a:solidFill>
                  <a:srgbClr val="FF0000"/>
                </a:solidFill>
              </a:rPr>
              <a:t>- Noise</a:t>
            </a:r>
          </a:p>
          <a:p>
            <a:pPr lvl="0"/>
            <a:r>
              <a:rPr lang="en-US" sz="2800">
                <a:solidFill>
                  <a:srgbClr val="FF0000"/>
                </a:solidFill>
              </a:rPr>
              <a:t>- Crowds 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A2D5E57-2871-4060-A61B-56335FC59A2E}"/>
              </a:ext>
            </a:extLst>
          </p:cNvPr>
          <p:cNvSpPr txBox="1"/>
          <p:nvPr/>
        </p:nvSpPr>
        <p:spPr>
          <a:xfrm>
            <a:off x="7399090" y="4244662"/>
            <a:ext cx="380021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dirty="0">
                <a:solidFill>
                  <a:srgbClr val="FF0000"/>
                </a:solidFill>
              </a:rPr>
              <a:t>Not many types of entertainment</a:t>
            </a:r>
          </a:p>
          <a:p>
            <a:pPr lvl="0"/>
            <a:r>
              <a:rPr lang="en-US" sz="2800" dirty="0">
                <a:solidFill>
                  <a:srgbClr val="FF0000"/>
                </a:solidFill>
              </a:rPr>
              <a:t>- Old facilities</a:t>
            </a:r>
          </a:p>
          <a:p>
            <a:pPr lvl="0"/>
            <a:r>
              <a:rPr lang="en-US" sz="2800" dirty="0">
                <a:solidFill>
                  <a:srgbClr val="FF0000"/>
                </a:solidFill>
              </a:rPr>
              <a:t>- Poor education</a:t>
            </a:r>
          </a:p>
        </p:txBody>
      </p:sp>
    </p:spTree>
    <p:extLst>
      <p:ext uri="{BB962C8B-B14F-4D97-AF65-F5344CB8AC3E}">
        <p14:creationId xmlns:p14="http://schemas.microsoft.com/office/powerpoint/2010/main" val="897693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460D78F-99F0-437A-98C1-57CDBD3086E5}"/>
              </a:ext>
            </a:extLst>
          </p:cNvPr>
          <p:cNvSpPr txBox="1"/>
          <p:nvPr/>
        </p:nvSpPr>
        <p:spPr>
          <a:xfrm>
            <a:off x="205274" y="608202"/>
            <a:ext cx="1313133" cy="584775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Task a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14D2B93-CA64-4CE2-80E9-AD26A6193E4C}"/>
              </a:ext>
            </a:extLst>
          </p:cNvPr>
          <p:cNvSpPr/>
          <p:nvPr/>
        </p:nvSpPr>
        <p:spPr>
          <a:xfrm>
            <a:off x="1663816" y="608202"/>
            <a:ext cx="867142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accent5"/>
                </a:solidFill>
              </a:rPr>
              <a:t>Read the instruction and underline the key words.</a:t>
            </a:r>
          </a:p>
          <a:p>
            <a:r>
              <a:rPr lang="en-US" sz="3200" dirty="0">
                <a:solidFill>
                  <a:schemeClr val="accent5"/>
                </a:solidFill>
              </a:rPr>
              <a:t>What are you going to do?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9C30A9A-F7C3-4295-A396-7CEED46C90AA}"/>
              </a:ext>
            </a:extLst>
          </p:cNvPr>
          <p:cNvSpPr/>
          <p:nvPr/>
        </p:nvSpPr>
        <p:spPr>
          <a:xfrm>
            <a:off x="1663814" y="1884727"/>
            <a:ext cx="966971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accent5"/>
                </a:solidFill>
              </a:rPr>
              <a:t>Listen to Joe and Mai talking about life in the city and in the country. What do they agree on?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4596E32-0203-4242-AE9E-50536744A99B}"/>
              </a:ext>
            </a:extLst>
          </p:cNvPr>
          <p:cNvCxnSpPr/>
          <p:nvPr/>
        </p:nvCxnSpPr>
        <p:spPr>
          <a:xfrm>
            <a:off x="1761688" y="2340528"/>
            <a:ext cx="93956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672E372-8EED-4DE4-97FD-92F4B81ADE5C}"/>
              </a:ext>
            </a:extLst>
          </p:cNvPr>
          <p:cNvCxnSpPr>
            <a:cxnSpLocks/>
          </p:cNvCxnSpPr>
          <p:nvPr/>
        </p:nvCxnSpPr>
        <p:spPr>
          <a:xfrm>
            <a:off x="3424107" y="2340528"/>
            <a:ext cx="169317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03C1B64-B54B-425E-A9E0-A6EF517BCE89}"/>
              </a:ext>
            </a:extLst>
          </p:cNvPr>
          <p:cNvCxnSpPr>
            <a:cxnSpLocks/>
          </p:cNvCxnSpPr>
          <p:nvPr/>
        </p:nvCxnSpPr>
        <p:spPr>
          <a:xfrm>
            <a:off x="5417890" y="2358704"/>
            <a:ext cx="199797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51A21EE-4D82-4A30-9EA8-63E60A864D27}"/>
              </a:ext>
            </a:extLst>
          </p:cNvPr>
          <p:cNvCxnSpPr/>
          <p:nvPr/>
        </p:nvCxnSpPr>
        <p:spPr>
          <a:xfrm>
            <a:off x="8717560" y="2360102"/>
            <a:ext cx="93956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D99041B-6906-40B1-B0CC-A801171AB215}"/>
              </a:ext>
            </a:extLst>
          </p:cNvPr>
          <p:cNvCxnSpPr>
            <a:cxnSpLocks/>
          </p:cNvCxnSpPr>
          <p:nvPr/>
        </p:nvCxnSpPr>
        <p:spPr>
          <a:xfrm>
            <a:off x="1821809" y="2828488"/>
            <a:ext cx="172673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977AC29-F9DA-4BE0-8031-08F7028544C2}"/>
              </a:ext>
            </a:extLst>
          </p:cNvPr>
          <p:cNvCxnSpPr/>
          <p:nvPr/>
        </p:nvCxnSpPr>
        <p:spPr>
          <a:xfrm>
            <a:off x="3843556" y="2828488"/>
            <a:ext cx="93956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CC6C96A-732C-4A21-948E-5AC6C2964CD8}"/>
              </a:ext>
            </a:extLst>
          </p:cNvPr>
          <p:cNvCxnSpPr>
            <a:cxnSpLocks/>
          </p:cNvCxnSpPr>
          <p:nvPr/>
        </p:nvCxnSpPr>
        <p:spPr>
          <a:xfrm>
            <a:off x="5417890" y="2828488"/>
            <a:ext cx="54668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FDA270E-611C-4E5D-9167-818701182B10}"/>
              </a:ext>
            </a:extLst>
          </p:cNvPr>
          <p:cNvCxnSpPr/>
          <p:nvPr/>
        </p:nvCxnSpPr>
        <p:spPr>
          <a:xfrm>
            <a:off x="6234418" y="2828488"/>
            <a:ext cx="93956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7EE44DD9-C312-40D9-87A6-366FB2F908EF}"/>
              </a:ext>
            </a:extLst>
          </p:cNvPr>
          <p:cNvSpPr/>
          <p:nvPr/>
        </p:nvSpPr>
        <p:spPr>
          <a:xfrm>
            <a:off x="1863754" y="2857155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>
              <a:lnSpc>
                <a:spcPct val="150000"/>
              </a:lnSpc>
              <a:buFontTx/>
              <a:buAutoNum type="arabicPeriod"/>
            </a:pPr>
            <a:r>
              <a:rPr lang="en-US" sz="3200" dirty="0">
                <a:solidFill>
                  <a:srgbClr val="4472C4"/>
                </a:solidFill>
              </a:rPr>
              <a:t>the pollution           2. the noise</a:t>
            </a:r>
            <a:endParaRPr lang="en-US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8F607BE-6F87-44FB-907C-39629D8EDF2B}"/>
              </a:ext>
            </a:extLst>
          </p:cNvPr>
          <p:cNvCxnSpPr>
            <a:cxnSpLocks/>
          </p:cNvCxnSpPr>
          <p:nvPr/>
        </p:nvCxnSpPr>
        <p:spPr>
          <a:xfrm>
            <a:off x="3078759" y="3526172"/>
            <a:ext cx="123458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F7561D0-19EA-45F4-83CE-089F519953D8}"/>
              </a:ext>
            </a:extLst>
          </p:cNvPr>
          <p:cNvCxnSpPr/>
          <p:nvPr/>
        </p:nvCxnSpPr>
        <p:spPr>
          <a:xfrm>
            <a:off x="6476301" y="3528968"/>
            <a:ext cx="93956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9B4FB77F-20B8-4B03-95B3-1FE7CE7B695B}"/>
              </a:ext>
            </a:extLst>
          </p:cNvPr>
          <p:cNvSpPr txBox="1"/>
          <p:nvPr/>
        </p:nvSpPr>
        <p:spPr>
          <a:xfrm>
            <a:off x="1761688" y="4177717"/>
            <a:ext cx="923627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Listen to Joe and Mai’s conversation and figure out what they agree on: the pollution or the noise.</a:t>
            </a:r>
          </a:p>
        </p:txBody>
      </p:sp>
    </p:spTree>
    <p:extLst>
      <p:ext uri="{BB962C8B-B14F-4D97-AF65-F5344CB8AC3E}">
        <p14:creationId xmlns:p14="http://schemas.microsoft.com/office/powerpoint/2010/main" val="3262111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AD32F18-4B7E-4D90-8A60-6B2103D73A68}"/>
              </a:ext>
            </a:extLst>
          </p:cNvPr>
          <p:cNvSpPr/>
          <p:nvPr/>
        </p:nvSpPr>
        <p:spPr>
          <a:xfrm>
            <a:off x="1663815" y="608202"/>
            <a:ext cx="966971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accent5"/>
                </a:solidFill>
              </a:rPr>
              <a:t>Listen to Joe and Mai talking about life in the city and in the country. What do they agree on?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C77A651-DD89-42BE-B11A-0466E196179E}"/>
              </a:ext>
            </a:extLst>
          </p:cNvPr>
          <p:cNvSpPr txBox="1"/>
          <p:nvPr/>
        </p:nvSpPr>
        <p:spPr>
          <a:xfrm>
            <a:off x="205274" y="608202"/>
            <a:ext cx="1313133" cy="584775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Task a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547C136-D553-4DBA-9894-0482272E2E77}"/>
              </a:ext>
            </a:extLst>
          </p:cNvPr>
          <p:cNvSpPr/>
          <p:nvPr/>
        </p:nvSpPr>
        <p:spPr>
          <a:xfrm>
            <a:off x="3813319" y="1767872"/>
            <a:ext cx="2685351" cy="14933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3200" dirty="0">
                <a:solidFill>
                  <a:schemeClr val="accent5"/>
                </a:solidFill>
              </a:rPr>
              <a:t>the pollution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3200" dirty="0">
                <a:solidFill>
                  <a:schemeClr val="accent5"/>
                </a:solidFill>
              </a:rPr>
              <a:t>the noise</a:t>
            </a:r>
          </a:p>
        </p:txBody>
      </p:sp>
      <p:pic>
        <p:nvPicPr>
          <p:cNvPr id="6" name="CD1 TRACK 15">
            <a:hlinkClick r:id="" action="ppaction://media"/>
            <a:extLst>
              <a:ext uri="{FF2B5EF4-FFF2-40B4-BE49-F238E27FC236}">
                <a16:creationId xmlns:a16="http://schemas.microsoft.com/office/drawing/2014/main" id="{5B4E9877-067F-49FA-922A-0D288B7388D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24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56896" y="1197841"/>
            <a:ext cx="609600" cy="60960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345A98E6-95E0-4D5E-A65C-D99CAB8CCE00}"/>
              </a:ext>
            </a:extLst>
          </p:cNvPr>
          <p:cNvSpPr/>
          <p:nvPr/>
        </p:nvSpPr>
        <p:spPr>
          <a:xfrm>
            <a:off x="3704914" y="2726422"/>
            <a:ext cx="545284" cy="46139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398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3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2361502-D63C-4C1B-916A-0EC566659760}"/>
              </a:ext>
            </a:extLst>
          </p:cNvPr>
          <p:cNvSpPr/>
          <p:nvPr/>
        </p:nvSpPr>
        <p:spPr>
          <a:xfrm>
            <a:off x="1940019" y="710859"/>
            <a:ext cx="592521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accent5"/>
                </a:solidFill>
              </a:rPr>
              <a:t>Guess the missing types of words: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03AD06B-0CA2-41FE-841E-67516296E123}"/>
              </a:ext>
            </a:extLst>
          </p:cNvPr>
          <p:cNvSpPr txBox="1"/>
          <p:nvPr/>
        </p:nvSpPr>
        <p:spPr>
          <a:xfrm>
            <a:off x="205274" y="608202"/>
            <a:ext cx="1313133" cy="584775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Task b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D8BB67F-4454-4060-82EF-AEEFA917F1B6}"/>
              </a:ext>
            </a:extLst>
          </p:cNvPr>
          <p:cNvSpPr/>
          <p:nvPr/>
        </p:nvSpPr>
        <p:spPr>
          <a:xfrm>
            <a:off x="205273" y="1295634"/>
            <a:ext cx="11824539" cy="4175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000" dirty="0">
                <a:solidFill>
                  <a:srgbClr val="0070C0"/>
                </a:solidFill>
              </a:rPr>
              <a:t>1. Mai thinks the country is better because there is lots of ___________.</a:t>
            </a:r>
          </a:p>
          <a:p>
            <a:pPr>
              <a:lnSpc>
                <a:spcPct val="150000"/>
              </a:lnSpc>
            </a:pPr>
            <a:r>
              <a:rPr lang="en-US" sz="3000" dirty="0">
                <a:solidFill>
                  <a:srgbClr val="0070C0"/>
                </a:solidFill>
              </a:rPr>
              <a:t>2. Joe likes the ___________ in the city.</a:t>
            </a:r>
          </a:p>
          <a:p>
            <a:pPr>
              <a:lnSpc>
                <a:spcPct val="150000"/>
              </a:lnSpc>
            </a:pPr>
            <a:r>
              <a:rPr lang="en-US" sz="3000" dirty="0">
                <a:solidFill>
                  <a:srgbClr val="0070C0"/>
                </a:solidFill>
              </a:rPr>
              <a:t>3. Mai thinks there's not enough ___________ for all the people in the city.</a:t>
            </a:r>
          </a:p>
          <a:p>
            <a:pPr>
              <a:lnSpc>
                <a:spcPct val="150000"/>
              </a:lnSpc>
            </a:pPr>
            <a:r>
              <a:rPr lang="en-US" sz="3000" dirty="0">
                <a:solidFill>
                  <a:srgbClr val="0070C0"/>
                </a:solidFill>
              </a:rPr>
              <a:t>4. She also thinks there is too much ___________ in the city.</a:t>
            </a:r>
          </a:p>
          <a:p>
            <a:pPr>
              <a:lnSpc>
                <a:spcPct val="150000"/>
              </a:lnSpc>
            </a:pPr>
            <a:r>
              <a:rPr lang="en-US" sz="3000" dirty="0">
                <a:solidFill>
                  <a:srgbClr val="0070C0"/>
                </a:solidFill>
              </a:rPr>
              <a:t>5. She doesn't like the city because there are too many ___________.</a:t>
            </a:r>
          </a:p>
          <a:p>
            <a:pPr>
              <a:lnSpc>
                <a:spcPct val="150000"/>
              </a:lnSpc>
            </a:pPr>
            <a:r>
              <a:rPr lang="en-US" sz="3000" dirty="0">
                <a:solidFill>
                  <a:srgbClr val="0070C0"/>
                </a:solidFill>
              </a:rPr>
              <a:t>6. Joe prefers living in the ___________.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23B20A9-2951-4EB6-B621-A9F4E719CCAF}"/>
              </a:ext>
            </a:extLst>
          </p:cNvPr>
          <p:cNvSpPr txBox="1"/>
          <p:nvPr/>
        </p:nvSpPr>
        <p:spPr>
          <a:xfrm>
            <a:off x="9236279" y="1386607"/>
            <a:ext cx="257961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>
                <a:solidFill>
                  <a:srgbClr val="FF0000"/>
                </a:solidFill>
              </a:rPr>
              <a:t>Uncount</a:t>
            </a:r>
            <a:r>
              <a:rPr lang="en-US" sz="3000" dirty="0">
                <a:solidFill>
                  <a:srgbClr val="FF0000"/>
                </a:solidFill>
              </a:rPr>
              <a:t>. noun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57C0DB6-8441-4835-9486-815D34F91E8B}"/>
              </a:ext>
            </a:extLst>
          </p:cNvPr>
          <p:cNvSpPr txBox="1"/>
          <p:nvPr/>
        </p:nvSpPr>
        <p:spPr>
          <a:xfrm>
            <a:off x="2568429" y="2101069"/>
            <a:ext cx="302003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 noun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FF09576-CE41-4E17-8691-25516A2CFDFB}"/>
              </a:ext>
            </a:extLst>
          </p:cNvPr>
          <p:cNvSpPr txBox="1"/>
          <p:nvPr/>
        </p:nvSpPr>
        <p:spPr>
          <a:xfrm>
            <a:off x="5236128" y="2770505"/>
            <a:ext cx="254521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>
                <a:solidFill>
                  <a:srgbClr val="FF0000"/>
                </a:solidFill>
              </a:rPr>
              <a:t>uncount</a:t>
            </a:r>
            <a:r>
              <a:rPr lang="en-US" sz="3000" dirty="0">
                <a:solidFill>
                  <a:srgbClr val="FF0000"/>
                </a:solidFill>
              </a:rPr>
              <a:t>. noun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F0D6710-5B92-43E7-86E7-DE69814A0A71}"/>
              </a:ext>
            </a:extLst>
          </p:cNvPr>
          <p:cNvSpPr txBox="1"/>
          <p:nvPr/>
        </p:nvSpPr>
        <p:spPr>
          <a:xfrm>
            <a:off x="5679346" y="3496388"/>
            <a:ext cx="248314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>
                <a:solidFill>
                  <a:srgbClr val="FF0000"/>
                </a:solidFill>
              </a:rPr>
              <a:t>uncount</a:t>
            </a:r>
            <a:r>
              <a:rPr lang="en-US" sz="3000" dirty="0">
                <a:solidFill>
                  <a:srgbClr val="FF0000"/>
                </a:solidFill>
              </a:rPr>
              <a:t>. noun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5A74AB7-A1C5-4AA7-A900-DF8E82B43EB5}"/>
              </a:ext>
            </a:extLst>
          </p:cNvPr>
          <p:cNvSpPr txBox="1"/>
          <p:nvPr/>
        </p:nvSpPr>
        <p:spPr>
          <a:xfrm>
            <a:off x="8795857" y="4178732"/>
            <a:ext cx="302003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plural noun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D3299D7-1E39-47E3-95E5-63F9BB117519}"/>
              </a:ext>
            </a:extLst>
          </p:cNvPr>
          <p:cNvSpPr txBox="1"/>
          <p:nvPr/>
        </p:nvSpPr>
        <p:spPr>
          <a:xfrm>
            <a:off x="4422965" y="4855821"/>
            <a:ext cx="169457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noun</a:t>
            </a:r>
          </a:p>
        </p:txBody>
      </p:sp>
    </p:spTree>
    <p:extLst>
      <p:ext uri="{BB962C8B-B14F-4D97-AF65-F5344CB8AC3E}">
        <p14:creationId xmlns:p14="http://schemas.microsoft.com/office/powerpoint/2010/main" val="2361317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4793022" y="1566571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4796130" y="2577385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Vocabulary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4799239" y="4483952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4" name="Rounded Rectangle 13"/>
          <p:cNvSpPr/>
          <p:nvPr/>
        </p:nvSpPr>
        <p:spPr>
          <a:xfrm>
            <a:off x="4811682" y="5550753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5" name="Rounded Rectangle 14"/>
          <p:cNvSpPr/>
          <p:nvPr/>
        </p:nvSpPr>
        <p:spPr>
          <a:xfrm>
            <a:off x="4789906" y="3541555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Reading</a:t>
            </a: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4799239" y="579079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254481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319F22D-84CA-4ACD-B821-C4D1473A801B}"/>
              </a:ext>
            </a:extLst>
          </p:cNvPr>
          <p:cNvSpPr/>
          <p:nvPr/>
        </p:nvSpPr>
        <p:spPr>
          <a:xfrm>
            <a:off x="1940019" y="710859"/>
            <a:ext cx="44554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accent5"/>
                </a:solidFill>
              </a:rPr>
              <a:t>Underline the key words: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E87ABB8-7FEB-4DC5-BA4C-5488CC618CA9}"/>
              </a:ext>
            </a:extLst>
          </p:cNvPr>
          <p:cNvSpPr/>
          <p:nvPr/>
        </p:nvSpPr>
        <p:spPr>
          <a:xfrm>
            <a:off x="205273" y="1295634"/>
            <a:ext cx="11824539" cy="4175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000" dirty="0">
                <a:solidFill>
                  <a:srgbClr val="0070C0"/>
                </a:solidFill>
              </a:rPr>
              <a:t>1. Mai thinks the country is better because there is lots of ___________.</a:t>
            </a:r>
          </a:p>
          <a:p>
            <a:pPr>
              <a:lnSpc>
                <a:spcPct val="150000"/>
              </a:lnSpc>
            </a:pPr>
            <a:r>
              <a:rPr lang="en-US" sz="3000" dirty="0">
                <a:solidFill>
                  <a:srgbClr val="0070C0"/>
                </a:solidFill>
              </a:rPr>
              <a:t>2. Joe likes the ___________ in the city.</a:t>
            </a:r>
          </a:p>
          <a:p>
            <a:pPr>
              <a:lnSpc>
                <a:spcPct val="150000"/>
              </a:lnSpc>
            </a:pPr>
            <a:r>
              <a:rPr lang="en-US" sz="3000" dirty="0">
                <a:solidFill>
                  <a:srgbClr val="0070C0"/>
                </a:solidFill>
              </a:rPr>
              <a:t>3. Mai thinks there's not enough ___________ for all the people in the city.</a:t>
            </a:r>
          </a:p>
          <a:p>
            <a:pPr>
              <a:lnSpc>
                <a:spcPct val="150000"/>
              </a:lnSpc>
            </a:pPr>
            <a:r>
              <a:rPr lang="en-US" sz="3000" dirty="0">
                <a:solidFill>
                  <a:srgbClr val="0070C0"/>
                </a:solidFill>
              </a:rPr>
              <a:t>4. She also thinks there is too much ___________ in the city.</a:t>
            </a:r>
          </a:p>
          <a:p>
            <a:pPr>
              <a:lnSpc>
                <a:spcPct val="150000"/>
              </a:lnSpc>
            </a:pPr>
            <a:r>
              <a:rPr lang="en-US" sz="3000" dirty="0">
                <a:solidFill>
                  <a:srgbClr val="0070C0"/>
                </a:solidFill>
              </a:rPr>
              <a:t>5. She doesn't like the city because there are too many ___________.</a:t>
            </a:r>
          </a:p>
          <a:p>
            <a:pPr>
              <a:lnSpc>
                <a:spcPct val="150000"/>
              </a:lnSpc>
            </a:pPr>
            <a:r>
              <a:rPr lang="en-US" sz="3000" dirty="0">
                <a:solidFill>
                  <a:srgbClr val="0070C0"/>
                </a:solidFill>
              </a:rPr>
              <a:t>6. Joe prefers living in the ___________.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4F93D2F-5639-4321-B82C-4EBB44896A9A}"/>
              </a:ext>
            </a:extLst>
          </p:cNvPr>
          <p:cNvCxnSpPr/>
          <p:nvPr/>
        </p:nvCxnSpPr>
        <p:spPr>
          <a:xfrm>
            <a:off x="704675" y="1937857"/>
            <a:ext cx="45300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98F4F86-1EF7-4FD8-BCCC-F241EA63C9A6}"/>
              </a:ext>
            </a:extLst>
          </p:cNvPr>
          <p:cNvCxnSpPr>
            <a:cxnSpLocks/>
          </p:cNvCxnSpPr>
          <p:nvPr/>
        </p:nvCxnSpPr>
        <p:spPr>
          <a:xfrm>
            <a:off x="2987878" y="1937857"/>
            <a:ext cx="106400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C793521-D8EE-4FFD-9442-425B06DF0B61}"/>
              </a:ext>
            </a:extLst>
          </p:cNvPr>
          <p:cNvCxnSpPr>
            <a:cxnSpLocks/>
          </p:cNvCxnSpPr>
          <p:nvPr/>
        </p:nvCxnSpPr>
        <p:spPr>
          <a:xfrm>
            <a:off x="4606954" y="1922477"/>
            <a:ext cx="85427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3553722-91FF-4429-8BDA-57021EE47A69}"/>
              </a:ext>
            </a:extLst>
          </p:cNvPr>
          <p:cNvCxnSpPr/>
          <p:nvPr/>
        </p:nvCxnSpPr>
        <p:spPr>
          <a:xfrm>
            <a:off x="704675" y="2601985"/>
            <a:ext cx="45300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7A9FF78-E9B5-4F06-9101-1ECF8349CFFD}"/>
              </a:ext>
            </a:extLst>
          </p:cNvPr>
          <p:cNvCxnSpPr>
            <a:cxnSpLocks/>
          </p:cNvCxnSpPr>
          <p:nvPr/>
        </p:nvCxnSpPr>
        <p:spPr>
          <a:xfrm>
            <a:off x="1352025" y="2603383"/>
            <a:ext cx="58799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95DB6BE-B3D4-4E31-927E-FDDAD2048BD9}"/>
              </a:ext>
            </a:extLst>
          </p:cNvPr>
          <p:cNvCxnSpPr/>
          <p:nvPr/>
        </p:nvCxnSpPr>
        <p:spPr>
          <a:xfrm>
            <a:off x="5869497" y="2601985"/>
            <a:ext cx="45300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5C454FC-6D8C-4604-83B5-8B13A84980AB}"/>
              </a:ext>
            </a:extLst>
          </p:cNvPr>
          <p:cNvCxnSpPr/>
          <p:nvPr/>
        </p:nvCxnSpPr>
        <p:spPr>
          <a:xfrm>
            <a:off x="704675" y="3273104"/>
            <a:ext cx="45300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03BAC20-6559-4880-A1B7-27961CC5B7C8}"/>
              </a:ext>
            </a:extLst>
          </p:cNvPr>
          <p:cNvCxnSpPr>
            <a:cxnSpLocks/>
          </p:cNvCxnSpPr>
          <p:nvPr/>
        </p:nvCxnSpPr>
        <p:spPr>
          <a:xfrm>
            <a:off x="3598877" y="3274502"/>
            <a:ext cx="156874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9FBEF8D-649A-47BA-B7FF-DD9771FB6F5C}"/>
              </a:ext>
            </a:extLst>
          </p:cNvPr>
          <p:cNvCxnSpPr>
            <a:cxnSpLocks/>
          </p:cNvCxnSpPr>
          <p:nvPr/>
        </p:nvCxnSpPr>
        <p:spPr>
          <a:xfrm flipV="1">
            <a:off x="8105163" y="3273104"/>
            <a:ext cx="1986793" cy="2656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B039290-5E69-4A19-9CE3-DE36BA22693F}"/>
              </a:ext>
            </a:extLst>
          </p:cNvPr>
          <p:cNvCxnSpPr/>
          <p:nvPr/>
        </p:nvCxnSpPr>
        <p:spPr>
          <a:xfrm>
            <a:off x="11318146" y="3284289"/>
            <a:ext cx="45300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D357EDB-C388-4B94-8CBB-9647805B979A}"/>
              </a:ext>
            </a:extLst>
          </p:cNvPr>
          <p:cNvCxnSpPr/>
          <p:nvPr/>
        </p:nvCxnSpPr>
        <p:spPr>
          <a:xfrm>
            <a:off x="704675" y="4011336"/>
            <a:ext cx="45300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E44D52B-23B1-4248-8D5A-131217670854}"/>
              </a:ext>
            </a:extLst>
          </p:cNvPr>
          <p:cNvCxnSpPr>
            <a:cxnSpLocks/>
          </p:cNvCxnSpPr>
          <p:nvPr/>
        </p:nvCxnSpPr>
        <p:spPr>
          <a:xfrm>
            <a:off x="2014755" y="4011336"/>
            <a:ext cx="97312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4EFC7C4-077A-4832-AAB8-E614A183C6A6}"/>
              </a:ext>
            </a:extLst>
          </p:cNvPr>
          <p:cNvCxnSpPr>
            <a:cxnSpLocks/>
          </p:cNvCxnSpPr>
          <p:nvPr/>
        </p:nvCxnSpPr>
        <p:spPr>
          <a:xfrm>
            <a:off x="4306348" y="4011336"/>
            <a:ext cx="136461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7275BE6-9307-49D0-A973-9ACF4D1B09A5}"/>
              </a:ext>
            </a:extLst>
          </p:cNvPr>
          <p:cNvCxnSpPr/>
          <p:nvPr/>
        </p:nvCxnSpPr>
        <p:spPr>
          <a:xfrm>
            <a:off x="9034943" y="3995956"/>
            <a:ext cx="45300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16F54C2E-50B1-48AB-854D-EAC506D62D3E}"/>
              </a:ext>
            </a:extLst>
          </p:cNvPr>
          <p:cNvCxnSpPr/>
          <p:nvPr/>
        </p:nvCxnSpPr>
        <p:spPr>
          <a:xfrm>
            <a:off x="704675" y="4674066"/>
            <a:ext cx="45300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73129BCD-D46A-4DFC-A323-5097A7F9D2AA}"/>
              </a:ext>
            </a:extLst>
          </p:cNvPr>
          <p:cNvCxnSpPr>
            <a:cxnSpLocks/>
          </p:cNvCxnSpPr>
          <p:nvPr/>
        </p:nvCxnSpPr>
        <p:spPr>
          <a:xfrm>
            <a:off x="1419137" y="4674066"/>
            <a:ext cx="156874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171BBCE-9ACD-4115-8F57-A57A7BD62082}"/>
              </a:ext>
            </a:extLst>
          </p:cNvPr>
          <p:cNvCxnSpPr/>
          <p:nvPr/>
        </p:nvCxnSpPr>
        <p:spPr>
          <a:xfrm>
            <a:off x="3843556" y="4674066"/>
            <a:ext cx="45300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ACD30FF2-0179-42D0-BF2D-6547DB5B596E}"/>
              </a:ext>
            </a:extLst>
          </p:cNvPr>
          <p:cNvCxnSpPr>
            <a:cxnSpLocks/>
          </p:cNvCxnSpPr>
          <p:nvPr/>
        </p:nvCxnSpPr>
        <p:spPr>
          <a:xfrm>
            <a:off x="7283042" y="4650297"/>
            <a:ext cx="127372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F1EEA328-9BB1-4B70-B178-080739DD1D03}"/>
              </a:ext>
            </a:extLst>
          </p:cNvPr>
          <p:cNvCxnSpPr/>
          <p:nvPr/>
        </p:nvCxnSpPr>
        <p:spPr>
          <a:xfrm>
            <a:off x="704675" y="5370352"/>
            <a:ext cx="45300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137E140C-BFF9-4A51-AA13-477C25BF1C98}"/>
              </a:ext>
            </a:extLst>
          </p:cNvPr>
          <p:cNvCxnSpPr>
            <a:cxnSpLocks/>
          </p:cNvCxnSpPr>
          <p:nvPr/>
        </p:nvCxnSpPr>
        <p:spPr>
          <a:xfrm>
            <a:off x="1419137" y="5370352"/>
            <a:ext cx="87868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3516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7" r="2366"/>
          <a:stretch/>
        </p:blipFill>
        <p:spPr>
          <a:xfrm>
            <a:off x="1936401" y="601510"/>
            <a:ext cx="7957536" cy="56139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14734" y="3991238"/>
            <a:ext cx="3267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smtClean="0">
                <a:solidFill>
                  <a:schemeClr val="bg1"/>
                </a:solidFill>
              </a:rPr>
              <a:t>While-Listening 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2815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D93EEE2-32A7-4751-90C7-1EFADB5ED318}"/>
              </a:ext>
            </a:extLst>
          </p:cNvPr>
          <p:cNvSpPr/>
          <p:nvPr/>
        </p:nvSpPr>
        <p:spPr>
          <a:xfrm>
            <a:off x="205273" y="1295634"/>
            <a:ext cx="11824539" cy="50321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000" dirty="0">
                <a:solidFill>
                  <a:srgbClr val="0070C0"/>
                </a:solidFill>
              </a:rPr>
              <a:t>1. Mai thinks the country is better because there is lots of ___________.</a:t>
            </a:r>
          </a:p>
          <a:p>
            <a:pPr>
              <a:lnSpc>
                <a:spcPct val="150000"/>
              </a:lnSpc>
            </a:pPr>
            <a:r>
              <a:rPr lang="en-US" sz="3000" dirty="0">
                <a:solidFill>
                  <a:srgbClr val="0070C0"/>
                </a:solidFill>
              </a:rPr>
              <a:t>2. Joe likes the _____________ in the city.</a:t>
            </a:r>
          </a:p>
          <a:p>
            <a:pPr>
              <a:lnSpc>
                <a:spcPct val="150000"/>
              </a:lnSpc>
            </a:pPr>
            <a:r>
              <a:rPr lang="en-US" sz="3000" dirty="0">
                <a:solidFill>
                  <a:srgbClr val="0070C0"/>
                </a:solidFill>
              </a:rPr>
              <a:t>3. Mai thinks there's not enough ___________ for all the people in the city.</a:t>
            </a:r>
          </a:p>
          <a:p>
            <a:pPr>
              <a:lnSpc>
                <a:spcPct val="150000"/>
              </a:lnSpc>
            </a:pPr>
            <a:r>
              <a:rPr lang="en-US" sz="3000" dirty="0">
                <a:solidFill>
                  <a:srgbClr val="0070C0"/>
                </a:solidFill>
              </a:rPr>
              <a:t>4. She also thinks there is too much ___________ in the city.</a:t>
            </a:r>
          </a:p>
          <a:p>
            <a:pPr>
              <a:lnSpc>
                <a:spcPct val="150000"/>
              </a:lnSpc>
            </a:pPr>
            <a:r>
              <a:rPr lang="en-US" sz="3000" dirty="0">
                <a:solidFill>
                  <a:srgbClr val="0070C0"/>
                </a:solidFill>
              </a:rPr>
              <a:t>5. She doesn't like the city because there are too many ___________.</a:t>
            </a:r>
          </a:p>
          <a:p>
            <a:pPr>
              <a:lnSpc>
                <a:spcPct val="150000"/>
              </a:lnSpc>
            </a:pPr>
            <a:r>
              <a:rPr lang="en-US" sz="3000" dirty="0">
                <a:solidFill>
                  <a:srgbClr val="0070C0"/>
                </a:solidFill>
              </a:rPr>
              <a:t>6. Joe prefers living in the ___________.</a:t>
            </a:r>
            <a:r>
              <a:rPr lang="en-US" sz="3200" dirty="0"/>
              <a:t> </a:t>
            </a:r>
          </a:p>
          <a:p>
            <a:pPr>
              <a:lnSpc>
                <a:spcPct val="150000"/>
              </a:lnSpc>
            </a:pPr>
            <a:endParaRPr lang="en-US" sz="3000" dirty="0">
              <a:solidFill>
                <a:srgbClr val="0070C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61321D7-D24D-4DF1-85BA-D8AC0119B6D0}"/>
              </a:ext>
            </a:extLst>
          </p:cNvPr>
          <p:cNvSpPr txBox="1"/>
          <p:nvPr/>
        </p:nvSpPr>
        <p:spPr>
          <a:xfrm>
            <a:off x="205273" y="608202"/>
            <a:ext cx="2865097" cy="584775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While-Listening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0A2EE7F-85C4-4F73-8678-5B93CFC55862}"/>
              </a:ext>
            </a:extLst>
          </p:cNvPr>
          <p:cNvSpPr/>
          <p:nvPr/>
        </p:nvSpPr>
        <p:spPr>
          <a:xfrm>
            <a:off x="3501653" y="608201"/>
            <a:ext cx="55595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Now, listen and fill in the blanks.</a:t>
            </a:r>
          </a:p>
        </p:txBody>
      </p:sp>
      <p:pic>
        <p:nvPicPr>
          <p:cNvPr id="5" name="CD1 TRACK 15">
            <a:hlinkClick r:id="" action="ppaction://media"/>
            <a:extLst>
              <a:ext uri="{FF2B5EF4-FFF2-40B4-BE49-F238E27FC236}">
                <a16:creationId xmlns:a16="http://schemas.microsoft.com/office/drawing/2014/main" id="{5CCF7730-EFB1-45D1-B4F6-7E4A44571DD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55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61188" y="686033"/>
            <a:ext cx="609600" cy="609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73B00C2-D966-4480-83FF-CB8FA261001D}"/>
              </a:ext>
            </a:extLst>
          </p:cNvPr>
          <p:cNvSpPr txBox="1"/>
          <p:nvPr/>
        </p:nvSpPr>
        <p:spPr>
          <a:xfrm>
            <a:off x="9365988" y="1398290"/>
            <a:ext cx="18120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nature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E0D924-5255-45FA-BB21-7992DEFCC150}"/>
              </a:ext>
            </a:extLst>
          </p:cNvPr>
          <p:cNvSpPr txBox="1"/>
          <p:nvPr/>
        </p:nvSpPr>
        <p:spPr>
          <a:xfrm>
            <a:off x="2558642" y="2123812"/>
            <a:ext cx="28103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entertainment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CD0E440-76E9-4414-950C-5FBDD97E23D8}"/>
              </a:ext>
            </a:extLst>
          </p:cNvPr>
          <p:cNvSpPr txBox="1"/>
          <p:nvPr/>
        </p:nvSpPr>
        <p:spPr>
          <a:xfrm>
            <a:off x="5831747" y="2844225"/>
            <a:ext cx="18120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room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2C77212-5929-473B-8F3E-E5604FFEC753}"/>
              </a:ext>
            </a:extLst>
          </p:cNvPr>
          <p:cNvSpPr txBox="1"/>
          <p:nvPr/>
        </p:nvSpPr>
        <p:spPr>
          <a:xfrm>
            <a:off x="6276905" y="3519319"/>
            <a:ext cx="18120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noise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DB72D9C-EB3A-4CA9-83E8-17612CE4BA89}"/>
              </a:ext>
            </a:extLst>
          </p:cNvPr>
          <p:cNvSpPr txBox="1"/>
          <p:nvPr/>
        </p:nvSpPr>
        <p:spPr>
          <a:xfrm>
            <a:off x="8892330" y="4194495"/>
            <a:ext cx="18120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vehicles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A0D40F5-D2EF-4BBD-8715-E0BA8113FB0C}"/>
              </a:ext>
            </a:extLst>
          </p:cNvPr>
          <p:cNvSpPr txBox="1"/>
          <p:nvPr/>
        </p:nvSpPr>
        <p:spPr>
          <a:xfrm>
            <a:off x="4655890" y="4923550"/>
            <a:ext cx="18120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city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6142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00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6E60B8A-F984-4371-AD5E-1164EA712295}"/>
              </a:ext>
            </a:extLst>
          </p:cNvPr>
          <p:cNvSpPr/>
          <p:nvPr/>
        </p:nvSpPr>
        <p:spPr>
          <a:xfrm>
            <a:off x="3476486" y="406865"/>
            <a:ext cx="55595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Now, listen and fill in the blanks.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9700065-4661-4D94-A87F-6D85F8C38EFC}"/>
              </a:ext>
            </a:extLst>
          </p:cNvPr>
          <p:cNvSpPr/>
          <p:nvPr/>
        </p:nvSpPr>
        <p:spPr>
          <a:xfrm>
            <a:off x="1" y="900588"/>
            <a:ext cx="12191999" cy="547842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2500" b="1" dirty="0"/>
              <a:t>Joe</a:t>
            </a:r>
            <a:r>
              <a:rPr lang="en-US" sz="2500" dirty="0"/>
              <a:t>: Hi, Mai. Do you think its …………..to live in the country or the city?</a:t>
            </a:r>
          </a:p>
          <a:p>
            <a:r>
              <a:rPr lang="en-US" sz="2500" b="1" dirty="0"/>
              <a:t>Mai</a:t>
            </a:r>
            <a:r>
              <a:rPr lang="en-US" sz="2500" dirty="0"/>
              <a:t>: Hi, Joe. I think the country is better because there is lots of nature I love ……………….. and animals.</a:t>
            </a:r>
          </a:p>
          <a:p>
            <a:r>
              <a:rPr lang="en-US" sz="2500" b="1" dirty="0"/>
              <a:t>Joe</a:t>
            </a:r>
            <a:r>
              <a:rPr lang="en-US" sz="2500" dirty="0"/>
              <a:t>: But life in the country is too……………. I like the entertainment in the city. There are lots of malls and ………………………….. </a:t>
            </a:r>
          </a:p>
          <a:p>
            <a:r>
              <a:rPr lang="en-US" sz="2500" b="1" dirty="0"/>
              <a:t>Mai</a:t>
            </a:r>
            <a:r>
              <a:rPr lang="en-US" sz="2500" dirty="0"/>
              <a:t>: Yes, but the city is too …………………, there’s not enough room for all the people there.</a:t>
            </a:r>
          </a:p>
          <a:p>
            <a:r>
              <a:rPr lang="en-US" sz="2500" b="1" dirty="0"/>
              <a:t>Joe</a:t>
            </a:r>
            <a:r>
              <a:rPr lang="en-US" sz="2500" dirty="0"/>
              <a:t>: I like lots of people. It’s exciting. For me, the country is too ……………...</a:t>
            </a:r>
          </a:p>
          <a:p>
            <a:r>
              <a:rPr lang="en-US" sz="2500" b="1" dirty="0"/>
              <a:t>Mai</a:t>
            </a:r>
            <a:r>
              <a:rPr lang="en-US" sz="2500" dirty="0"/>
              <a:t>: Really? I like …………….. and quiet. I think there's too much noise in the city.</a:t>
            </a:r>
          </a:p>
          <a:p>
            <a:r>
              <a:rPr lang="en-US" sz="2500" b="1" dirty="0"/>
              <a:t>Joe</a:t>
            </a:r>
            <a:r>
              <a:rPr lang="en-US" sz="2500" dirty="0"/>
              <a:t>: Well I think there aren't enough …………………….. in the country. The city has better public transportation.</a:t>
            </a:r>
          </a:p>
          <a:p>
            <a:r>
              <a:rPr lang="en-US" sz="2500" b="1" dirty="0"/>
              <a:t>Mai</a:t>
            </a:r>
            <a:r>
              <a:rPr lang="en-US" sz="2500" dirty="0"/>
              <a:t>: That’s true, but I prefer the country because there are too many vehicles in the city. They make the air ………………...</a:t>
            </a:r>
          </a:p>
          <a:p>
            <a:r>
              <a:rPr lang="en-US" sz="2500" b="1" dirty="0"/>
              <a:t>Joe</a:t>
            </a:r>
            <a:r>
              <a:rPr lang="en-US" sz="2500" dirty="0"/>
              <a:t>: OK, You’re right about that. There’s lots of ……………. air in the country, but I still think city life is best.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64C2F99-13CE-47C6-B092-F154036D8592}"/>
              </a:ext>
            </a:extLst>
          </p:cNvPr>
          <p:cNvSpPr txBox="1"/>
          <p:nvPr/>
        </p:nvSpPr>
        <p:spPr>
          <a:xfrm>
            <a:off x="3875714" y="813732"/>
            <a:ext cx="103184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rgbClr val="FF0000"/>
                </a:solidFill>
              </a:rPr>
              <a:t>better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7136D9-7B8D-4884-B32A-19AFD1FBE0FD}"/>
              </a:ext>
            </a:extLst>
          </p:cNvPr>
          <p:cNvSpPr txBox="1"/>
          <p:nvPr/>
        </p:nvSpPr>
        <p:spPr>
          <a:xfrm>
            <a:off x="10239842" y="1177487"/>
            <a:ext cx="113563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rgbClr val="FF0000"/>
                </a:solidFill>
              </a:rPr>
              <a:t>trees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E6FAD8-1A24-400F-B433-08E578B3BF8F}"/>
              </a:ext>
            </a:extLst>
          </p:cNvPr>
          <p:cNvSpPr txBox="1"/>
          <p:nvPr/>
        </p:nvSpPr>
        <p:spPr>
          <a:xfrm>
            <a:off x="4339745" y="2011632"/>
            <a:ext cx="113563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rgbClr val="FF0000"/>
                </a:solidFill>
              </a:rPr>
              <a:t>boring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0D7FD0C-9CE0-418D-87A7-2DCEB7A4B6DB}"/>
              </a:ext>
            </a:extLst>
          </p:cNvPr>
          <p:cNvSpPr txBox="1"/>
          <p:nvPr/>
        </p:nvSpPr>
        <p:spPr>
          <a:xfrm>
            <a:off x="1676079" y="2372359"/>
            <a:ext cx="235902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rgbClr val="FF0000"/>
                </a:solidFill>
              </a:rPr>
              <a:t>movie theaters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DE4907-4F2B-4EBC-9EB7-3DB91ABA1929}"/>
              </a:ext>
            </a:extLst>
          </p:cNvPr>
          <p:cNvSpPr txBox="1"/>
          <p:nvPr/>
        </p:nvSpPr>
        <p:spPr>
          <a:xfrm>
            <a:off x="3775045" y="2758894"/>
            <a:ext cx="141773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rgbClr val="FF0000"/>
                </a:solidFill>
              </a:rPr>
              <a:t>crowded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6D09DE9-7789-4D52-849B-AF390679D78D}"/>
              </a:ext>
            </a:extLst>
          </p:cNvPr>
          <p:cNvSpPr txBox="1"/>
          <p:nvPr/>
        </p:nvSpPr>
        <p:spPr>
          <a:xfrm>
            <a:off x="8400013" y="3162745"/>
            <a:ext cx="113563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rgbClr val="FF0000"/>
                </a:solidFill>
              </a:rPr>
              <a:t>quiet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4C0EA7-F492-4C88-92F8-B5689594D9BB}"/>
              </a:ext>
            </a:extLst>
          </p:cNvPr>
          <p:cNvSpPr txBox="1"/>
          <p:nvPr/>
        </p:nvSpPr>
        <p:spPr>
          <a:xfrm>
            <a:off x="2496562" y="3531534"/>
            <a:ext cx="113563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rgbClr val="FF0000"/>
                </a:solidFill>
              </a:rPr>
              <a:t>peace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B795BB4-8ED8-4D66-95F0-1EC79F0E5CF4}"/>
              </a:ext>
            </a:extLst>
          </p:cNvPr>
          <p:cNvSpPr txBox="1"/>
          <p:nvPr/>
        </p:nvSpPr>
        <p:spPr>
          <a:xfrm>
            <a:off x="4960370" y="3892261"/>
            <a:ext cx="180954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rgbClr val="FF0000"/>
                </a:solidFill>
              </a:rPr>
              <a:t>facilities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916CBF2-06A2-4DEF-911F-830FF9FB6D99}"/>
              </a:ext>
            </a:extLst>
          </p:cNvPr>
          <p:cNvSpPr txBox="1"/>
          <p:nvPr/>
        </p:nvSpPr>
        <p:spPr>
          <a:xfrm>
            <a:off x="2639415" y="5072215"/>
            <a:ext cx="113563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rgbClr val="FF0000"/>
                </a:solidFill>
              </a:rPr>
              <a:t>dirty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4A85749-FE0A-42A2-A85C-55AF191A3DE0}"/>
              </a:ext>
            </a:extLst>
          </p:cNvPr>
          <p:cNvSpPr txBox="1"/>
          <p:nvPr/>
        </p:nvSpPr>
        <p:spPr>
          <a:xfrm>
            <a:off x="6202101" y="5428905"/>
            <a:ext cx="113563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rgbClr val="FF0000"/>
                </a:solidFill>
              </a:rPr>
              <a:t>fresh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6" name="CD1 TRACK 15">
            <a:hlinkClick r:id="" action="ppaction://media"/>
            <a:extLst>
              <a:ext uri="{FF2B5EF4-FFF2-40B4-BE49-F238E27FC236}">
                <a16:creationId xmlns:a16="http://schemas.microsoft.com/office/drawing/2014/main" id="{90E9C3BC-A584-4552-8A33-993940D3CAD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55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30449" y="44265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815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6500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4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7" r="2366"/>
          <a:stretch/>
        </p:blipFill>
        <p:spPr>
          <a:xfrm>
            <a:off x="1936401" y="601510"/>
            <a:ext cx="7957536" cy="56139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14734" y="3991238"/>
            <a:ext cx="3267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smtClean="0">
                <a:solidFill>
                  <a:schemeClr val="bg1"/>
                </a:solidFill>
              </a:rPr>
              <a:t>Post-Listening 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4239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C6FF8A2-EFAD-4DDE-A69B-0C4F8E998E78}"/>
              </a:ext>
            </a:extLst>
          </p:cNvPr>
          <p:cNvSpPr/>
          <p:nvPr/>
        </p:nvSpPr>
        <p:spPr>
          <a:xfrm>
            <a:off x="3131720" y="624980"/>
            <a:ext cx="7035738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Read the Conversation Skill box.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Then, listen and repeat.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9C300D-43C0-4B18-81DD-FF1ECFB6C0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5931" y="1988988"/>
            <a:ext cx="6887316" cy="4311144"/>
          </a:xfrm>
          <a:prstGeom prst="rect">
            <a:avLst/>
          </a:prstGeom>
        </p:spPr>
      </p:pic>
      <p:pic>
        <p:nvPicPr>
          <p:cNvPr id="5" name="CD1 TRACK 16">
            <a:hlinkClick r:id="" action="ppaction://media"/>
            <a:extLst>
              <a:ext uri="{FF2B5EF4-FFF2-40B4-BE49-F238E27FC236}">
                <a16:creationId xmlns:a16="http://schemas.microsoft.com/office/drawing/2014/main" id="{A695B305-5C25-4ED1-B80B-753B1D43807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85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72337" y="1209755"/>
            <a:ext cx="609600" cy="609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43C1DAD-16F7-4A1B-9553-8D3F9A826796}"/>
              </a:ext>
            </a:extLst>
          </p:cNvPr>
          <p:cNvSpPr txBox="1"/>
          <p:nvPr/>
        </p:nvSpPr>
        <p:spPr>
          <a:xfrm>
            <a:off x="321407" y="686535"/>
            <a:ext cx="1224792" cy="52322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Task c</a:t>
            </a:r>
          </a:p>
        </p:txBody>
      </p:sp>
    </p:spTree>
    <p:extLst>
      <p:ext uri="{BB962C8B-B14F-4D97-AF65-F5344CB8AC3E}">
        <p14:creationId xmlns:p14="http://schemas.microsoft.com/office/powerpoint/2010/main" val="1837885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77C8F3D-639E-4578-8E78-FECB8145DC26}"/>
              </a:ext>
            </a:extLst>
          </p:cNvPr>
          <p:cNvSpPr/>
          <p:nvPr/>
        </p:nvSpPr>
        <p:spPr>
          <a:xfrm>
            <a:off x="1688982" y="614304"/>
            <a:ext cx="867142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Now, listen to the conversation again and number the phrases in the order you hear them.</a:t>
            </a:r>
          </a:p>
        </p:txBody>
      </p:sp>
      <p:pic>
        <p:nvPicPr>
          <p:cNvPr id="3" name="CD1 TRACK 15">
            <a:hlinkClick r:id="" action="ppaction://media"/>
            <a:extLst>
              <a:ext uri="{FF2B5EF4-FFF2-40B4-BE49-F238E27FC236}">
                <a16:creationId xmlns:a16="http://schemas.microsoft.com/office/drawing/2014/main" id="{8A9467D2-9E13-4A4B-AD31-6D487C7FBED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82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24357" y="677551"/>
            <a:ext cx="609600" cy="609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FC14A60-447D-4459-A626-6B77191F05DE}"/>
              </a:ext>
            </a:extLst>
          </p:cNvPr>
          <p:cNvSpPr txBox="1"/>
          <p:nvPr/>
        </p:nvSpPr>
        <p:spPr>
          <a:xfrm>
            <a:off x="251671" y="614304"/>
            <a:ext cx="1224792" cy="52322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Task d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88A2BDA-CD75-40A7-82EF-36E82B7D3B4C}"/>
              </a:ext>
            </a:extLst>
          </p:cNvPr>
          <p:cNvSpPr/>
          <p:nvPr/>
        </p:nvSpPr>
        <p:spPr>
          <a:xfrm>
            <a:off x="3249335" y="1952267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0070C0"/>
                </a:solidFill>
              </a:rPr>
              <a:t>That's true, but...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0070C0"/>
                </a:solidFill>
              </a:rPr>
              <a:t>Yes, but...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0070C0"/>
                </a:solidFill>
              </a:rPr>
              <a:t>Really? (I...)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A4253D-03E6-4231-B229-A3F78539C740}"/>
              </a:ext>
            </a:extLst>
          </p:cNvPr>
          <p:cNvSpPr txBox="1"/>
          <p:nvPr/>
        </p:nvSpPr>
        <p:spPr>
          <a:xfrm>
            <a:off x="5922628" y="2038525"/>
            <a:ext cx="4949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59F819-4D17-47F9-B475-30CB98E77CE5}"/>
              </a:ext>
            </a:extLst>
          </p:cNvPr>
          <p:cNvSpPr txBox="1"/>
          <p:nvPr/>
        </p:nvSpPr>
        <p:spPr>
          <a:xfrm>
            <a:off x="4640510" y="2844225"/>
            <a:ext cx="4949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BC7DF2C-7537-4ABD-A067-2AFD5C499A39}"/>
              </a:ext>
            </a:extLst>
          </p:cNvPr>
          <p:cNvSpPr txBox="1"/>
          <p:nvPr/>
        </p:nvSpPr>
        <p:spPr>
          <a:xfrm>
            <a:off x="5307435" y="3549942"/>
            <a:ext cx="4949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568028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7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  <p:bldP spid="7" grpId="0"/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19014" y="643593"/>
            <a:ext cx="398993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in pairs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6" name="Rounded Rectangular Callout 5"/>
          <p:cNvSpPr/>
          <p:nvPr/>
        </p:nvSpPr>
        <p:spPr>
          <a:xfrm>
            <a:off x="2372434" y="2623140"/>
            <a:ext cx="7350406" cy="2573114"/>
          </a:xfrm>
          <a:prstGeom prst="wedgeRoundRectCallout">
            <a:avLst>
              <a:gd name="adj1" fmla="val -54172"/>
              <a:gd name="adj2" fmla="val 79881"/>
              <a:gd name="adj3" fmla="val 16667"/>
            </a:avLst>
          </a:prstGeom>
          <a:solidFill>
            <a:schemeClr val="bg1"/>
          </a:solidFill>
          <a:ln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i="1" dirty="0">
                <a:solidFill>
                  <a:srgbClr val="00B050"/>
                </a:solidFill>
              </a:rPr>
              <a:t>I agree with Mai. I like the country more than the city because it's cleaner and quieter.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85723" y="643593"/>
            <a:ext cx="1206849" cy="52322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Task 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58E80E5-CC03-4D9F-8CA5-7F0ABE8DEA65}"/>
              </a:ext>
            </a:extLst>
          </p:cNvPr>
          <p:cNvSpPr/>
          <p:nvPr/>
        </p:nvSpPr>
        <p:spPr>
          <a:xfrm>
            <a:off x="2302752" y="1661746"/>
            <a:ext cx="714246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chemeClr val="accent5"/>
                </a:solidFill>
              </a:rPr>
              <a:t>Do you agree with Mai or Joe? Why? </a:t>
            </a:r>
          </a:p>
        </p:txBody>
      </p:sp>
    </p:spTree>
    <p:extLst>
      <p:ext uri="{BB962C8B-B14F-4D97-AF65-F5344CB8AC3E}">
        <p14:creationId xmlns:p14="http://schemas.microsoft.com/office/powerpoint/2010/main" val="21567711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6462"/>
            <a:ext cx="8790639" cy="585991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1938809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46981" y="645000"/>
            <a:ext cx="9927771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Talk to your partner where you prefer living: in the city or in the country?</a:t>
            </a:r>
          </a:p>
        </p:txBody>
      </p:sp>
      <p:sp>
        <p:nvSpPr>
          <p:cNvPr id="4" name="Rounded Rectangular Callout 5">
            <a:extLst>
              <a:ext uri="{FF2B5EF4-FFF2-40B4-BE49-F238E27FC236}">
                <a16:creationId xmlns:a16="http://schemas.microsoft.com/office/drawing/2014/main" id="{F2A6B072-ADCD-48BD-B9F4-EB14AF2F60DC}"/>
              </a:ext>
            </a:extLst>
          </p:cNvPr>
          <p:cNvSpPr/>
          <p:nvPr/>
        </p:nvSpPr>
        <p:spPr>
          <a:xfrm>
            <a:off x="846981" y="2776755"/>
            <a:ext cx="4983368" cy="2125883"/>
          </a:xfrm>
          <a:prstGeom prst="wedgeRoundRectCallout">
            <a:avLst>
              <a:gd name="adj1" fmla="val -54172"/>
              <a:gd name="adj2" fmla="val 79881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i="1" dirty="0">
                <a:solidFill>
                  <a:srgbClr val="00B050"/>
                </a:solidFill>
              </a:rPr>
              <a:t>I prefer living in the city because there are many modern facilities.</a:t>
            </a:r>
          </a:p>
        </p:txBody>
      </p:sp>
      <p:sp>
        <p:nvSpPr>
          <p:cNvPr id="5" name="Rounded Rectangular Callout 5">
            <a:extLst>
              <a:ext uri="{FF2B5EF4-FFF2-40B4-BE49-F238E27FC236}">
                <a16:creationId xmlns:a16="http://schemas.microsoft.com/office/drawing/2014/main" id="{C6EFAB51-EBA3-4636-8E1C-0ABE4A48CB89}"/>
              </a:ext>
            </a:extLst>
          </p:cNvPr>
          <p:cNvSpPr/>
          <p:nvPr/>
        </p:nvSpPr>
        <p:spPr>
          <a:xfrm>
            <a:off x="6442744" y="2776755"/>
            <a:ext cx="4773335" cy="2125884"/>
          </a:xfrm>
          <a:prstGeom prst="wedgeRoundRectCallout">
            <a:avLst>
              <a:gd name="adj1" fmla="val -54172"/>
              <a:gd name="adj2" fmla="val 79881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i="1" dirty="0">
                <a:solidFill>
                  <a:schemeClr val="accent5"/>
                </a:solidFill>
              </a:rPr>
              <a:t>I prefer living in the country because I enjoy the peace and quiet there.</a:t>
            </a:r>
          </a:p>
        </p:txBody>
      </p:sp>
    </p:spTree>
    <p:extLst>
      <p:ext uri="{BB962C8B-B14F-4D97-AF65-F5344CB8AC3E}">
        <p14:creationId xmlns:p14="http://schemas.microsoft.com/office/powerpoint/2010/main" val="2855552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7" r="20451"/>
          <a:stretch/>
        </p:blipFill>
        <p:spPr>
          <a:xfrm>
            <a:off x="0" y="367542"/>
            <a:ext cx="5976258" cy="61511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95531" y="588368"/>
            <a:ext cx="598092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54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dirty="0">
                <a:solidFill>
                  <a:srgbClr val="0070C0"/>
                </a:solidFill>
              </a:rPr>
              <a:t>- learn vocab. related to life in the country and life in the city</a:t>
            </a:r>
          </a:p>
          <a:p>
            <a:r>
              <a:rPr lang="en-US" sz="3600" dirty="0">
                <a:solidFill>
                  <a:srgbClr val="0070C0"/>
                </a:solidFill>
              </a:rPr>
              <a:t>- practice listening for gist and detail</a:t>
            </a:r>
          </a:p>
          <a:p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729365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2183609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6359403" y="1056168"/>
            <a:ext cx="4345781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1. entertainment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2. nature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3. noise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4. peace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5. fresh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6. vehicle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7. room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8. facility</a:t>
            </a:r>
          </a:p>
        </p:txBody>
      </p:sp>
    </p:spTree>
    <p:extLst>
      <p:ext uri="{BB962C8B-B14F-4D97-AF65-F5344CB8AC3E}">
        <p14:creationId xmlns:p14="http://schemas.microsoft.com/office/powerpoint/2010/main" val="223748268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2324099" y="2243918"/>
            <a:ext cx="9715501" cy="28623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Listening: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-    Understanding instructions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Listening for specific information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Speaking: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-    Talking about life in the city and the country</a:t>
            </a:r>
          </a:p>
        </p:txBody>
      </p:sp>
    </p:spTree>
    <p:extLst>
      <p:ext uri="{BB962C8B-B14F-4D97-AF65-F5344CB8AC3E}">
        <p14:creationId xmlns:p14="http://schemas.microsoft.com/office/powerpoint/2010/main" val="278147066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333052" y="1734681"/>
            <a:ext cx="11764213" cy="3416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Learn by hearts vocab.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vocab. and reading exercises on pages 8 &amp; 9 WB.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8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World Notebook</a:t>
            </a:r>
            <a:r>
              <a:rPr lang="en-US" sz="3600" i="1" dirty="0">
                <a:solidFill>
                  <a:srgbClr val="0070C0"/>
                </a:solidFill>
              </a:rPr>
              <a:t> </a:t>
            </a:r>
            <a:r>
              <a:rPr lang="en-US" sz="3600" i="1">
                <a:solidFill>
                  <a:srgbClr val="0070C0"/>
                </a:solidFill>
              </a:rPr>
              <a:t>on pages 12 &amp; 13</a:t>
            </a:r>
            <a:endParaRPr lang="en-US" sz="3600" i="1" dirty="0">
              <a:solidFill>
                <a:srgbClr val="0070C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(pages  15 &amp; 16 SB)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on </a:t>
            </a:r>
            <a:r>
              <a:rPr lang="en-US" sz="3600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i="1" dirty="0">
                <a:solidFill>
                  <a:srgbClr val="0070C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2583206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11500" y="557530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76113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6346"/>
            <a:ext cx="9324286" cy="617596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764070" y="804565"/>
            <a:ext cx="4345781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New words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1. entertainment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2. nature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3. noise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4. peace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5. fresh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6. vehicle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7. room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8. facility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074552" y="1689904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1374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0091"/>
            <a:ext cx="8784771" cy="585591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24825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187277948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965" y="749982"/>
            <a:ext cx="3984595" cy="2541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33052" y="816896"/>
            <a:ext cx="42098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Times New Roman" panose="02020603050405020304" pitchFamily="18" charset="0"/>
              </a:rPr>
              <a:t>Work in pairs.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86714" y="3393347"/>
            <a:ext cx="11018571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400" b="1" i="1" kern="0" dirty="0">
                <a:solidFill>
                  <a:srgbClr val="0070C0"/>
                </a:solidFill>
              </a:rPr>
              <a:t>Look at the pictures and answer the questions: </a:t>
            </a:r>
          </a:p>
          <a:p>
            <a:pPr lvl="0"/>
            <a:r>
              <a:rPr lang="en-US" sz="4400" b="1" i="1" kern="0" dirty="0">
                <a:solidFill>
                  <a:srgbClr val="0070C0"/>
                </a:solidFill>
              </a:rPr>
              <a:t>- Which two places do they show?</a:t>
            </a:r>
          </a:p>
          <a:p>
            <a:pPr lvl="0"/>
            <a:r>
              <a:rPr lang="en-US" sz="4400" b="1" i="1" kern="0" dirty="0">
                <a:solidFill>
                  <a:srgbClr val="0070C0"/>
                </a:solidFill>
              </a:rPr>
              <a:t>- What are some good and bad things about each place?</a:t>
            </a:r>
            <a:endParaRPr kumimoji="0" lang="en-US" sz="4400" b="1" i="1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14554978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7" r="2366"/>
          <a:stretch/>
        </p:blipFill>
        <p:spPr>
          <a:xfrm>
            <a:off x="1936401" y="601510"/>
            <a:ext cx="7957536" cy="56139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14734" y="3991238"/>
            <a:ext cx="3267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smtClean="0">
                <a:solidFill>
                  <a:schemeClr val="bg1"/>
                </a:solidFill>
              </a:rPr>
              <a:t>Pre-Listening 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7695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814" y="-7935115"/>
            <a:ext cx="13350240" cy="149035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52" y="904332"/>
            <a:ext cx="5706488" cy="1081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482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8166" y="586707"/>
            <a:ext cx="4667213" cy="646331"/>
          </a:xfrm>
          <a:prstGeom prst="rect">
            <a:avLst/>
          </a:prstGeom>
          <a:solidFill>
            <a:sysClr val="window" lastClr="FFFF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a. </a:t>
            </a:r>
            <a:r>
              <a:rPr lang="en-US" sz="3600" i="1" kern="0" dirty="0">
                <a:solidFill>
                  <a:srgbClr val="0070C0"/>
                </a:solidFill>
              </a:rPr>
              <a:t>Label</a:t>
            </a:r>
            <a:r>
              <a:rPr kumimoji="0" lang="en-US" sz="3600" b="0" i="1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 the pictures.</a:t>
            </a:r>
          </a:p>
        </p:txBody>
      </p:sp>
      <p:sp>
        <p:nvSpPr>
          <p:cNvPr id="3" name="Rectangle 2"/>
          <p:cNvSpPr/>
          <p:nvPr/>
        </p:nvSpPr>
        <p:spPr>
          <a:xfrm>
            <a:off x="168166" y="1438331"/>
            <a:ext cx="3606880" cy="4524315"/>
          </a:xfrm>
          <a:prstGeom prst="rect">
            <a:avLst/>
          </a:prstGeom>
          <a:solidFill>
            <a:sysClr val="window" lastClr="FFFF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/>
            <a:r>
              <a:rPr lang="en-US" sz="3600" i="1" dirty="0">
                <a:solidFill>
                  <a:srgbClr val="0070C0"/>
                </a:solidFill>
              </a:rPr>
              <a:t>1. entertainment </a:t>
            </a:r>
          </a:p>
          <a:p>
            <a:pPr lvl="0"/>
            <a:r>
              <a:rPr lang="en-US" sz="3600" i="1" dirty="0">
                <a:solidFill>
                  <a:srgbClr val="0070C0"/>
                </a:solidFill>
              </a:rPr>
              <a:t>2. nature</a:t>
            </a:r>
          </a:p>
          <a:p>
            <a:pPr lvl="0"/>
            <a:r>
              <a:rPr lang="en-US" sz="3600" i="1" dirty="0">
                <a:solidFill>
                  <a:srgbClr val="0070C0"/>
                </a:solidFill>
              </a:rPr>
              <a:t>3. noise</a:t>
            </a:r>
          </a:p>
          <a:p>
            <a:pPr lvl="0"/>
            <a:r>
              <a:rPr lang="en-US" sz="3600" i="1" dirty="0">
                <a:solidFill>
                  <a:srgbClr val="0070C0"/>
                </a:solidFill>
              </a:rPr>
              <a:t>4. peace</a:t>
            </a:r>
          </a:p>
          <a:p>
            <a:pPr lvl="0"/>
            <a:r>
              <a:rPr lang="en-US" sz="3600" i="1" dirty="0">
                <a:solidFill>
                  <a:srgbClr val="0070C0"/>
                </a:solidFill>
              </a:rPr>
              <a:t>5. fresh</a:t>
            </a:r>
          </a:p>
          <a:p>
            <a:pPr lvl="0"/>
            <a:r>
              <a:rPr lang="en-US" sz="3600" i="1" dirty="0">
                <a:solidFill>
                  <a:srgbClr val="0070C0"/>
                </a:solidFill>
              </a:rPr>
              <a:t>6. vehicle</a:t>
            </a:r>
          </a:p>
          <a:p>
            <a:pPr lvl="0"/>
            <a:r>
              <a:rPr lang="en-US" sz="3600" i="1" dirty="0">
                <a:solidFill>
                  <a:srgbClr val="0070C0"/>
                </a:solidFill>
              </a:rPr>
              <a:t>7. room</a:t>
            </a:r>
          </a:p>
          <a:p>
            <a:pPr lvl="0"/>
            <a:r>
              <a:rPr lang="en-US" sz="3600" i="1" dirty="0">
                <a:solidFill>
                  <a:srgbClr val="0070C0"/>
                </a:solidFill>
              </a:rPr>
              <a:t>8. facility</a:t>
            </a:r>
          </a:p>
        </p:txBody>
      </p:sp>
      <p:cxnSp>
        <p:nvCxnSpPr>
          <p:cNvPr id="17" name="Straight Connector 16"/>
          <p:cNvCxnSpPr>
            <a:cxnSpLocks/>
          </p:cNvCxnSpPr>
          <p:nvPr/>
        </p:nvCxnSpPr>
        <p:spPr>
          <a:xfrm flipV="1">
            <a:off x="791592" y="4002349"/>
            <a:ext cx="810705" cy="227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cxnSpLocks/>
          </p:cNvCxnSpPr>
          <p:nvPr/>
        </p:nvCxnSpPr>
        <p:spPr>
          <a:xfrm flipV="1">
            <a:off x="730677" y="2927875"/>
            <a:ext cx="936783" cy="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cxnSpLocks/>
          </p:cNvCxnSpPr>
          <p:nvPr/>
        </p:nvCxnSpPr>
        <p:spPr>
          <a:xfrm>
            <a:off x="730677" y="3429107"/>
            <a:ext cx="1039400" cy="1611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cxnSpLocks/>
          </p:cNvCxnSpPr>
          <p:nvPr/>
        </p:nvCxnSpPr>
        <p:spPr>
          <a:xfrm>
            <a:off x="730677" y="5089587"/>
            <a:ext cx="936783" cy="1291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3BF70AA3-BBFF-4D50-BEA5-50C358B99E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1287" y="591766"/>
            <a:ext cx="2476500" cy="26670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75CAB8F-D398-4F27-B910-B65D7BC58F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6874" y="762000"/>
            <a:ext cx="3733800" cy="266700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03E23DD4-C886-4F4A-A6B6-23E314727153}"/>
              </a:ext>
            </a:extLst>
          </p:cNvPr>
          <p:cNvSpPr/>
          <p:nvPr/>
        </p:nvSpPr>
        <p:spPr>
          <a:xfrm>
            <a:off x="5053220" y="2985691"/>
            <a:ext cx="2272366" cy="452686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rgbClr val="FF0000"/>
                </a:solidFill>
              </a:rPr>
              <a:t>noise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85B47617-A3E2-4E8A-9C96-D919D4A67D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8157" y="3599235"/>
            <a:ext cx="3304318" cy="267637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26DF4BD-83F9-4750-B8DF-CCD391DFF5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25586" y="3608611"/>
            <a:ext cx="4525088" cy="266700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62B7C143-9C6B-4A30-9690-040FBFA5EC1F}"/>
              </a:ext>
            </a:extLst>
          </p:cNvPr>
          <p:cNvSpPr/>
          <p:nvPr/>
        </p:nvSpPr>
        <p:spPr>
          <a:xfrm>
            <a:off x="4414133" y="5832302"/>
            <a:ext cx="2272366" cy="452686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rgbClr val="FF0000"/>
                </a:solidFill>
              </a:rPr>
              <a:t>room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C8E6BD6-9ADA-40FF-9FA2-22FA8577B9A8}"/>
              </a:ext>
            </a:extLst>
          </p:cNvPr>
          <p:cNvSpPr/>
          <p:nvPr/>
        </p:nvSpPr>
        <p:spPr>
          <a:xfrm>
            <a:off x="8904028" y="2967875"/>
            <a:ext cx="2272366" cy="452686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rgbClr val="FF0000"/>
                </a:solidFill>
              </a:rPr>
              <a:t>peace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66D39B8-BDC0-48B6-9A0A-F3C78EDE72DB}"/>
              </a:ext>
            </a:extLst>
          </p:cNvPr>
          <p:cNvSpPr/>
          <p:nvPr/>
        </p:nvSpPr>
        <p:spPr>
          <a:xfrm>
            <a:off x="8678662" y="5832302"/>
            <a:ext cx="2272366" cy="452686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rgbClr val="FF0000"/>
                </a:solidFill>
              </a:rPr>
              <a:t>fresh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227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2818</TotalTime>
  <Words>1616</Words>
  <Application>Microsoft Office PowerPoint</Application>
  <PresentationFormat>Widescreen</PresentationFormat>
  <Paragraphs>231</Paragraphs>
  <Slides>34</Slides>
  <Notes>1</Notes>
  <HiddenSlides>0</HiddenSlides>
  <MMClips>19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40" baseType="lpstr">
      <vt:lpstr>Arial</vt:lpstr>
      <vt:lpstr>Calibri</vt:lpstr>
      <vt:lpstr>Calibri Light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Rieu Phan Van</cp:lastModifiedBy>
  <cp:revision>86</cp:revision>
  <dcterms:created xsi:type="dcterms:W3CDTF">2023-02-01T04:45:54Z</dcterms:created>
  <dcterms:modified xsi:type="dcterms:W3CDTF">2023-03-28T03:42:48Z</dcterms:modified>
</cp:coreProperties>
</file>