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78" r:id="rId2"/>
    <p:sldId id="279" r:id="rId3"/>
    <p:sldId id="396" r:id="rId4"/>
    <p:sldId id="397" r:id="rId5"/>
    <p:sldId id="256" r:id="rId6"/>
    <p:sldId id="281" r:id="rId7"/>
    <p:sldId id="257" r:id="rId8"/>
    <p:sldId id="258" r:id="rId9"/>
    <p:sldId id="398" r:id="rId10"/>
    <p:sldId id="283" r:id="rId11"/>
    <p:sldId id="260" r:id="rId12"/>
    <p:sldId id="259" r:id="rId13"/>
    <p:sldId id="395" r:id="rId14"/>
    <p:sldId id="268" r:id="rId15"/>
    <p:sldId id="280" r:id="rId16"/>
  </p:sldIdLst>
  <p:sldSz cx="18288000" cy="10287000"/>
  <p:notesSz cx="6858000" cy="9144000"/>
  <p:embeddedFontLst>
    <p:embeddedFont>
      <p:font typeface="Arial" panose="020B0604020202020204" pitchFamily="3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1F0"/>
    <a:srgbClr val="FFBC82"/>
    <a:srgbClr val="FFCDA3"/>
    <a:srgbClr val="534C57"/>
    <a:srgbClr val="FFF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859" autoAdjust="0"/>
  </p:normalViewPr>
  <p:slideViewPr>
    <p:cSldViewPr>
      <p:cViewPr varScale="1">
        <p:scale>
          <a:sx n="54" d="100"/>
          <a:sy n="54" d="100"/>
        </p:scale>
        <p:origin x="111"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B270B-A869-42F6-A265-7DC6A91FDB91}" type="datetimeFigureOut">
              <a:rPr lang="vi-VN" smtClean="0"/>
              <a:t>02/01/2024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2FCF6-5E5C-4A25-8AF3-43105CC42856}" type="slidenum">
              <a:rPr lang="vi-VN" smtClean="0"/>
              <a:t>‹#›</a:t>
            </a:fld>
            <a:endParaRPr lang="vi-VN"/>
          </a:p>
        </p:txBody>
      </p:sp>
    </p:spTree>
    <p:extLst>
      <p:ext uri="{BB962C8B-B14F-4D97-AF65-F5344CB8AC3E}">
        <p14:creationId xmlns:p14="http://schemas.microsoft.com/office/powerpoint/2010/main" val="353178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842FCF6-5E5C-4A25-8AF3-43105CC42856}" type="slidenum">
              <a:rPr lang="vi-VN" smtClean="0"/>
              <a:t>11</a:t>
            </a:fld>
            <a:endParaRPr lang="vi-VN"/>
          </a:p>
        </p:txBody>
      </p:sp>
    </p:spTree>
    <p:extLst>
      <p:ext uri="{BB962C8B-B14F-4D97-AF65-F5344CB8AC3E}">
        <p14:creationId xmlns:p14="http://schemas.microsoft.com/office/powerpoint/2010/main" val="229696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svg"/><Relationship Id="rId7" Type="http://schemas.openxmlformats.org/officeDocument/2006/relationships/image" Target="../media/image3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svg"/><Relationship Id="rId7"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505200" y="2487580"/>
            <a:ext cx="11277600" cy="5311839"/>
          </a:xfrm>
          <a:prstGeom prst="rect">
            <a:avLst/>
          </a:prstGeom>
        </p:spPr>
        <p:txBody>
          <a:bodyPr wrap="square" lIns="0" tIns="0" rIns="0" bIns="0" rtlCol="0" anchor="t">
            <a:spAutoFit/>
          </a:bodyPr>
          <a:lstStyle/>
          <a:p>
            <a:pPr algn="ctr">
              <a:lnSpc>
                <a:spcPct val="150000"/>
              </a:lnSpc>
            </a:pPr>
            <a:r>
              <a:rPr lang="vi-VN" sz="8000" b="1" dirty="0">
                <a:solidFill>
                  <a:srgbClr val="534C57"/>
                </a:solidFill>
                <a:latin typeface="Arial"/>
              </a:rPr>
              <a:t>CHÀO MỪNG CÁC EM ĐẾN VỚI TIẾT HỌC NGÀY HÔM NAY!</a:t>
            </a:r>
            <a:endParaRPr lang="en-US" sz="8000" b="1" dirty="0">
              <a:solidFill>
                <a:srgbClr val="534C57"/>
              </a:solidFill>
              <a:latin typeface="Arial"/>
            </a:endParaRP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 name="Graphic 4">
            <a:extLst>
              <a:ext uri="{FF2B5EF4-FFF2-40B4-BE49-F238E27FC236}">
                <a16:creationId xmlns:a16="http://schemas.microsoft.com/office/drawing/2014/main" id="{FCBC098F-0E38-4923-C3D8-7A1CB571D9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29530">
            <a:off x="-457258" y="-813976"/>
            <a:ext cx="3353562" cy="4114800"/>
          </a:xfrm>
          <a:prstGeom prst="rect">
            <a:avLst/>
          </a:prstGeom>
        </p:spPr>
      </p:pic>
      <p:pic>
        <p:nvPicPr>
          <p:cNvPr id="6" name="Graphic 5">
            <a:extLst>
              <a:ext uri="{FF2B5EF4-FFF2-40B4-BE49-F238E27FC236}">
                <a16:creationId xmlns:a16="http://schemas.microsoft.com/office/drawing/2014/main" id="{FA74E0B8-E673-3FF3-FACD-FBE60053C0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82784">
            <a:off x="15582520" y="7855425"/>
            <a:ext cx="3353562" cy="4114800"/>
          </a:xfrm>
          <a:prstGeom prst="rect">
            <a:avLst/>
          </a:prstGeom>
        </p:spPr>
      </p:pic>
    </p:spTree>
    <p:extLst>
      <p:ext uri="{BB962C8B-B14F-4D97-AF65-F5344CB8AC3E}">
        <p14:creationId xmlns:p14="http://schemas.microsoft.com/office/powerpoint/2010/main" val="976111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8350" y="189500"/>
            <a:ext cx="17871300" cy="9908000"/>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12" name="TextBox 11">
            <a:extLst>
              <a:ext uri="{FF2B5EF4-FFF2-40B4-BE49-F238E27FC236}">
                <a16:creationId xmlns:a16="http://schemas.microsoft.com/office/drawing/2014/main" id="{4D696410-CF6F-2F6B-3155-8FBA37A05758}"/>
              </a:ext>
            </a:extLst>
          </p:cNvPr>
          <p:cNvSpPr txBox="1"/>
          <p:nvPr/>
        </p:nvSpPr>
        <p:spPr>
          <a:xfrm>
            <a:off x="1521656" y="656329"/>
            <a:ext cx="15242344" cy="861774"/>
          </a:xfrm>
          <a:prstGeom prst="rect">
            <a:avLst/>
          </a:prstGeom>
          <a:noFill/>
        </p:spPr>
        <p:txBody>
          <a:bodyPr wrap="square">
            <a:spAutoFit/>
          </a:bodyPr>
          <a:lstStyle/>
          <a:p>
            <a:pPr algn="ctr"/>
            <a:r>
              <a:rPr lang="vi-VN" sz="5000" b="1" dirty="0">
                <a:solidFill>
                  <a:schemeClr val="accent6">
                    <a:lumMod val="75000"/>
                  </a:schemeClr>
                </a:solidFill>
                <a:latin typeface="Arial" panose="020B0604020202020204" pitchFamily="34" charset="0"/>
                <a:cs typeface="Arial" panose="020B0604020202020204" pitchFamily="34" charset="0"/>
              </a:rPr>
              <a:t>2. Trình bày lời mới viết cho </a:t>
            </a:r>
            <a:r>
              <a:rPr lang="vi-VN" sz="5000" b="1" i="1" dirty="0">
                <a:solidFill>
                  <a:schemeClr val="accent6">
                    <a:lumMod val="75000"/>
                  </a:schemeClr>
                </a:solidFill>
                <a:latin typeface="Arial" panose="020B0604020202020204" pitchFamily="34" charset="0"/>
                <a:cs typeface="Arial" panose="020B0604020202020204" pitchFamily="34" charset="0"/>
              </a:rPr>
              <a:t>Bài đọc nhạc số 5</a:t>
            </a:r>
            <a:endParaRPr lang="vi-VN" sz="5000" dirty="0">
              <a:solidFill>
                <a:schemeClr val="accent6">
                  <a:lumMod val="75000"/>
                </a:schemeClr>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C2ADD7E1-D1A1-1098-351D-944A05CCBBE6}"/>
              </a:ext>
            </a:extLst>
          </p:cNvPr>
          <p:cNvSpPr/>
          <p:nvPr/>
        </p:nvSpPr>
        <p:spPr>
          <a:xfrm>
            <a:off x="14172517" y="1870908"/>
            <a:ext cx="3084928" cy="5058450"/>
          </a:xfrm>
          <a:prstGeom prst="wedgeRoundRectCallout">
            <a:avLst>
              <a:gd name="adj1" fmla="val -61590"/>
              <a:gd name="adj2" fmla="val 2292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latin typeface="Arial" panose="020B0604020202020204" pitchFamily="34" charset="0"/>
                <a:cs typeface="Arial" panose="020B0604020202020204" pitchFamily="34" charset="0"/>
              </a:rPr>
              <a:t>Em hãy viết lời mới cho </a:t>
            </a:r>
            <a:r>
              <a:rPr lang="vi-VN" sz="4000" b="1" i="1" dirty="0">
                <a:latin typeface="Arial" panose="020B0604020202020204" pitchFamily="34" charset="0"/>
                <a:cs typeface="Arial" panose="020B0604020202020204" pitchFamily="34" charset="0"/>
              </a:rPr>
              <a:t>Bài đọc nhạc số 5</a:t>
            </a:r>
            <a:r>
              <a:rPr lang="vi-VN" sz="4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E0C9B92A-9CCE-7117-EBD8-6844C090EF74}"/>
              </a:ext>
            </a:extLst>
          </p:cNvPr>
          <p:cNvPicPr>
            <a:picLocks noChangeAspect="1"/>
          </p:cNvPicPr>
          <p:nvPr/>
        </p:nvPicPr>
        <p:blipFill>
          <a:blip r:embed="rId2"/>
          <a:stretch>
            <a:fillRect/>
          </a:stretch>
        </p:blipFill>
        <p:spPr>
          <a:xfrm>
            <a:off x="704303" y="1874889"/>
            <a:ext cx="12643734" cy="7812068"/>
          </a:xfrm>
          <a:prstGeom prst="rect">
            <a:avLst/>
          </a:prstGeom>
        </p:spPr>
      </p:pic>
      <p:sp>
        <p:nvSpPr>
          <p:cNvPr id="6" name="TextBox 5">
            <a:extLst>
              <a:ext uri="{FF2B5EF4-FFF2-40B4-BE49-F238E27FC236}">
                <a16:creationId xmlns:a16="http://schemas.microsoft.com/office/drawing/2014/main" id="{10858651-BC5B-35BE-C1BB-499874B82D85}"/>
              </a:ext>
            </a:extLst>
          </p:cNvPr>
          <p:cNvSpPr txBox="1"/>
          <p:nvPr/>
        </p:nvSpPr>
        <p:spPr>
          <a:xfrm>
            <a:off x="13712359" y="7514341"/>
            <a:ext cx="4005244" cy="1998176"/>
          </a:xfrm>
          <a:prstGeom prst="rect">
            <a:avLst/>
          </a:prstGeom>
          <a:noFill/>
        </p:spPr>
        <p:txBody>
          <a:bodyPr wrap="square">
            <a:spAutoFit/>
          </a:bodyPr>
          <a:lstStyle/>
          <a:p>
            <a:pPr algn="ctr">
              <a:lnSpc>
                <a:spcPct val="150000"/>
              </a:lnSpc>
            </a:pPr>
            <a:r>
              <a:rPr lang="vi-VN" sz="4400" b="1" dirty="0">
                <a:solidFill>
                  <a:schemeClr val="accent6">
                    <a:lumMod val="75000"/>
                  </a:schemeClr>
                </a:solidFill>
                <a:latin typeface="Arial" panose="020B0604020202020204" pitchFamily="34" charset="0"/>
                <a:cs typeface="Arial" panose="020B0604020202020204" pitchFamily="34" charset="0"/>
              </a:rPr>
              <a:t>HOẠT ĐỘNG THEO NHÓM</a:t>
            </a:r>
            <a:endParaRPr lang="vi-VN" sz="44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6490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304800" y="207447"/>
            <a:ext cx="17745160" cy="9876794"/>
          </a:xfrm>
          <a:custGeom>
            <a:avLst/>
            <a:gdLst/>
            <a:ahLst/>
            <a:cxnLst/>
            <a:rect l="l" t="t" r="r" b="b"/>
            <a:pathLst>
              <a:path w="9640573" h="10702755">
                <a:moveTo>
                  <a:pt x="9640573" y="10702755"/>
                </a:moveTo>
                <a:lnTo>
                  <a:pt x="0" y="10695135"/>
                </a:lnTo>
                <a:lnTo>
                  <a:pt x="0" y="3725222"/>
                </a:lnTo>
                <a:lnTo>
                  <a:pt x="17780" y="19050"/>
                </a:lnTo>
                <a:lnTo>
                  <a:pt x="4805614" y="0"/>
                </a:lnTo>
                <a:lnTo>
                  <a:pt x="9621523" y="5080"/>
                </a:lnTo>
                <a:close/>
              </a:path>
            </a:pathLst>
          </a:custGeom>
          <a:solidFill>
            <a:srgbClr val="FFF7EF"/>
          </a:solidFill>
        </p:spPr>
      </p:sp>
      <p:sp>
        <p:nvSpPr>
          <p:cNvPr id="6" name="Freeform 6"/>
          <p:cNvSpPr/>
          <p:nvPr/>
        </p:nvSpPr>
        <p:spPr>
          <a:xfrm>
            <a:off x="-752595" y="-314694"/>
            <a:ext cx="4052654" cy="2477185"/>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TextBox 9">
            <a:extLst>
              <a:ext uri="{FF2B5EF4-FFF2-40B4-BE49-F238E27FC236}">
                <a16:creationId xmlns:a16="http://schemas.microsoft.com/office/drawing/2014/main" id="{B57741C2-4068-9B73-8746-D076707DBCBF}"/>
              </a:ext>
            </a:extLst>
          </p:cNvPr>
          <p:cNvSpPr txBox="1"/>
          <p:nvPr/>
        </p:nvSpPr>
        <p:spPr>
          <a:xfrm>
            <a:off x="4953000" y="606262"/>
            <a:ext cx="8382000" cy="803810"/>
          </a:xfrm>
          <a:prstGeom prst="rect">
            <a:avLst/>
          </a:prstGeom>
        </p:spPr>
        <p:txBody>
          <a:bodyPr wrap="square" lIns="0" tIns="0" rIns="0" bIns="0" rtlCol="0" anchor="t">
            <a:spAutoFit/>
          </a:bodyPr>
          <a:lstStyle/>
          <a:p>
            <a:pPr algn="ctr">
              <a:lnSpc>
                <a:spcPct val="114000"/>
              </a:lnSpc>
            </a:pPr>
            <a:r>
              <a:rPr lang="vi-VN" sz="5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Nghe lại bài đọc nhạc số 5</a:t>
            </a:r>
            <a:endParaRPr lang="vi-VN" sz="5000" b="1" dirty="0">
              <a:solidFill>
                <a:schemeClr val="accent6">
                  <a:lumMod val="75000"/>
                </a:schemeClr>
              </a:solidFill>
              <a:effectLst/>
              <a:latin typeface="Arial" panose="020B0604020202020204" pitchFamily="34" charset="0"/>
              <a:cs typeface="Arial" panose="020B0604020202020204" pitchFamily="34" charset="0"/>
            </a:endParaRPr>
          </a:p>
        </p:txBody>
      </p:sp>
      <p:pic>
        <p:nvPicPr>
          <p:cNvPr id="2" name="BÀI ĐỌC NHẠC SỐ 5 - LỚP 8. KẾT NỐI TRI THỨC">
            <a:hlinkClick r:id="" action="ppaction://media"/>
            <a:extLst>
              <a:ext uri="{FF2B5EF4-FFF2-40B4-BE49-F238E27FC236}">
                <a16:creationId xmlns:a16="http://schemas.microsoft.com/office/drawing/2014/main" id="{16B799F9-9D01-6B9B-4A98-D6CBA79F58D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00529" y="1808887"/>
            <a:ext cx="14086941" cy="7924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8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fullScrn="1">
              <p:cMediaNode vol="80000">
                <p:cTn id="22" fill="hold" display="0">
                  <p:stCondLst>
                    <p:cond delay="indefinite"/>
                  </p:stCondLst>
                </p:cTn>
                <p:tgtEl>
                  <p:spTgt spid="2"/>
                </p:tgtEl>
              </p:cMediaNode>
            </p:video>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7178" y="221706"/>
            <a:ext cx="17871300" cy="9876794"/>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6" name="Freeform 6"/>
          <p:cNvSpPr/>
          <p:nvPr/>
        </p:nvSpPr>
        <p:spPr>
          <a:xfrm flipV="1">
            <a:off x="16230600" y="7810500"/>
            <a:ext cx="2743200" cy="3015887"/>
          </a:xfrm>
          <a:custGeom>
            <a:avLst/>
            <a:gdLst/>
            <a:ahLst/>
            <a:cxnLst/>
            <a:rect l="l" t="t" r="r" b="b"/>
            <a:pathLst>
              <a:path w="3742753" h="4114800">
                <a:moveTo>
                  <a:pt x="0" y="0"/>
                </a:moveTo>
                <a:lnTo>
                  <a:pt x="3742753" y="0"/>
                </a:lnTo>
                <a:lnTo>
                  <a:pt x="374275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TextBox 9">
            <a:extLst>
              <a:ext uri="{FF2B5EF4-FFF2-40B4-BE49-F238E27FC236}">
                <a16:creationId xmlns:a16="http://schemas.microsoft.com/office/drawing/2014/main" id="{B4C87372-8B20-B2DF-FAFF-BC03B4CB1FE2}"/>
              </a:ext>
            </a:extLst>
          </p:cNvPr>
          <p:cNvSpPr txBox="1"/>
          <p:nvPr/>
        </p:nvSpPr>
        <p:spPr>
          <a:xfrm>
            <a:off x="456028" y="800100"/>
            <a:ext cx="17373600" cy="769441"/>
          </a:xfrm>
          <a:prstGeom prst="rect">
            <a:avLst/>
          </a:prstGeom>
        </p:spPr>
        <p:txBody>
          <a:bodyPr wrap="square" lIns="0" tIns="0" rIns="0" bIns="0" rtlCol="0" anchor="t">
            <a:spAutoFit/>
          </a:bodyPr>
          <a:lstStyle/>
          <a:p>
            <a:pPr algn="ctr"/>
            <a:r>
              <a:rPr lang="vi-VN" sz="5000" b="1" dirty="0">
                <a:solidFill>
                  <a:schemeClr val="accent6">
                    <a:lumMod val="75000"/>
                  </a:schemeClr>
                </a:solidFill>
                <a:latin typeface="Arial" panose="020B0604020202020204" pitchFamily="34" charset="0"/>
                <a:cs typeface="Arial" panose="020B0604020202020204" pitchFamily="34" charset="0"/>
              </a:rPr>
              <a:t>3. Trình bày tranh vẽ hoặc mô hình đàn nguyệt, đàn tính </a:t>
            </a:r>
            <a:endParaRPr lang="vi-VN" sz="5000" dirty="0">
              <a:solidFill>
                <a:schemeClr val="accent6">
                  <a:lumMod val="75000"/>
                </a:schemeClr>
              </a:solidFill>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82D98EDA-BDF3-D370-29D8-683BE80232BD}"/>
              </a:ext>
            </a:extLst>
          </p:cNvPr>
          <p:cNvSpPr/>
          <p:nvPr/>
        </p:nvSpPr>
        <p:spPr>
          <a:xfrm>
            <a:off x="4209805" y="2019300"/>
            <a:ext cx="9866045" cy="1100058"/>
          </a:xfrm>
          <a:prstGeom prst="wedgeRoundRectCallout">
            <a:avLst>
              <a:gd name="adj1" fmla="val -19399"/>
              <a:gd name="adj2" fmla="val 75036"/>
              <a:gd name="adj3" fmla="val 16667"/>
            </a:avLst>
          </a:prstGeom>
        </p:spPr>
        <p:style>
          <a:lnRef idx="2">
            <a:schemeClr val="accent6"/>
          </a:lnRef>
          <a:fillRef idx="1">
            <a:schemeClr val="lt1"/>
          </a:fillRef>
          <a:effectRef idx="0">
            <a:schemeClr val="accent6"/>
          </a:effectRef>
          <a:fontRef idx="minor">
            <a:schemeClr val="dk1"/>
          </a:fontRef>
        </p:style>
        <p:txBody>
          <a:bodyPr bIns="216000" rtlCol="0" anchor="ctr"/>
          <a:lstStyle/>
          <a:p>
            <a:pPr algn="ctr">
              <a:lnSpc>
                <a:spcPct val="150000"/>
              </a:lnSpc>
            </a:pPr>
            <a:r>
              <a:rPr lang="vi-VN" sz="4000" b="1">
                <a:latin typeface="Arial" panose="020B0604020202020204" pitchFamily="34" charset="0"/>
                <a:cs typeface="Arial" panose="020B0604020202020204" pitchFamily="34" charset="0"/>
              </a:rPr>
              <a:t>Tham khảo một số sản phẩm sau</a:t>
            </a:r>
            <a:endParaRPr lang="vi-VN" sz="4000" b="1" dirty="0">
              <a:latin typeface="Arial" panose="020B0604020202020204" pitchFamily="34" charset="0"/>
              <a:cs typeface="Arial" panose="020B0604020202020204" pitchFamily="34" charset="0"/>
            </a:endParaRPr>
          </a:p>
        </p:txBody>
      </p:sp>
      <p:pic>
        <p:nvPicPr>
          <p:cNvPr id="4" name="Picture 6" descr="Đàn Tính DT01">
            <a:extLst>
              <a:ext uri="{FF2B5EF4-FFF2-40B4-BE49-F238E27FC236}">
                <a16:creationId xmlns:a16="http://schemas.microsoft.com/office/drawing/2014/main" id="{3DC7B85D-89EF-FA46-E66C-654FC00CBF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133" r="32133"/>
          <a:stretch/>
        </p:blipFill>
        <p:spPr bwMode="auto">
          <a:xfrm>
            <a:off x="1480519" y="3543300"/>
            <a:ext cx="2177083" cy="60924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an nguyet / Đàn nguyệt | イラスト, 楽器, 東南アジア">
            <a:extLst>
              <a:ext uri="{FF2B5EF4-FFF2-40B4-BE49-F238E27FC236}">
                <a16:creationId xmlns:a16="http://schemas.microsoft.com/office/drawing/2014/main" id="{F99E95D9-5F36-2387-31D5-43C265EF2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1" y="3543300"/>
            <a:ext cx="6096000" cy="6090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àn Nguyệt 2">
            <a:extLst>
              <a:ext uri="{FF2B5EF4-FFF2-40B4-BE49-F238E27FC236}">
                <a16:creationId xmlns:a16="http://schemas.microsoft.com/office/drawing/2014/main" id="{2A91F611-9147-BD43-56BA-21E0665354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28" r="24915"/>
          <a:stretch/>
        </p:blipFill>
        <p:spPr bwMode="auto">
          <a:xfrm>
            <a:off x="10972800" y="3543300"/>
            <a:ext cx="5858068" cy="60902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par>
                                <p:cTn id="21" presetID="16" presetClass="entr" presetSubtype="21"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3" name="Freeform 3"/>
          <p:cNvSpPr/>
          <p:nvPr/>
        </p:nvSpPr>
        <p:spPr>
          <a:xfrm flipV="1">
            <a:off x="-152400" y="-198700"/>
            <a:ext cx="3073033" cy="3234772"/>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344420" y="-324927"/>
            <a:ext cx="3314318" cy="3487227"/>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100">
            <a:extLst>
              <a:ext uri="{FF2B5EF4-FFF2-40B4-BE49-F238E27FC236}">
                <a16:creationId xmlns:a16="http://schemas.microsoft.com/office/drawing/2014/main" id="{BBAC5290-7F62-077C-5871-D59D0384E1D7}"/>
              </a:ext>
            </a:extLst>
          </p:cNvPr>
          <p:cNvSpPr/>
          <p:nvPr/>
        </p:nvSpPr>
        <p:spPr>
          <a:xfrm>
            <a:off x="2190748" y="876300"/>
            <a:ext cx="13906501" cy="5233655"/>
          </a:xfrm>
          <a:custGeom>
            <a:avLst/>
            <a:gdLst/>
            <a:ahLst/>
            <a:cxnLst/>
            <a:rect l="l" t="t" r="r" b="b"/>
            <a:pathLst>
              <a:path w="1099316" h="500189">
                <a:moveTo>
                  <a:pt x="0" y="0"/>
                </a:moveTo>
                <a:lnTo>
                  <a:pt x="1099316" y="0"/>
                </a:lnTo>
                <a:lnTo>
                  <a:pt x="1099316" y="500189"/>
                </a:lnTo>
                <a:lnTo>
                  <a:pt x="0" y="500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bIns="180000" anchor="ctr"/>
          <a:lstStyle/>
          <a:p>
            <a:pPr algn="ctr">
              <a:lnSpc>
                <a:spcPct val="150000"/>
              </a:lnSpc>
            </a:pPr>
            <a:r>
              <a:rPr lang="vi-VN" sz="5400" b="1" i="1" dirty="0">
                <a:latin typeface="Arial" panose="020B0604020202020204" pitchFamily="34" charset="0"/>
                <a:cs typeface="Arial" panose="020B0604020202020204" pitchFamily="34" charset="0"/>
              </a:rPr>
              <a:t>Bảo tồn và phát huy những giá trị </a:t>
            </a:r>
          </a:p>
          <a:p>
            <a:pPr algn="ctr">
              <a:lnSpc>
                <a:spcPct val="150000"/>
              </a:lnSpc>
            </a:pPr>
            <a:r>
              <a:rPr lang="vi-VN" sz="5400" b="1" i="1" dirty="0">
                <a:latin typeface="Arial" panose="020B0604020202020204" pitchFamily="34" charset="0"/>
                <a:cs typeface="Arial" panose="020B0604020202020204" pitchFamily="34" charset="0"/>
              </a:rPr>
              <a:t>văn hóa âm nhạc truyền thống là </a:t>
            </a:r>
          </a:p>
          <a:p>
            <a:pPr algn="ctr">
              <a:lnSpc>
                <a:spcPct val="150000"/>
              </a:lnSpc>
            </a:pPr>
            <a:r>
              <a:rPr lang="vi-VN" sz="5400" b="1" i="1" dirty="0">
                <a:latin typeface="Arial" panose="020B0604020202020204" pitchFamily="34" charset="0"/>
                <a:cs typeface="Arial" panose="020B0604020202020204" pitchFamily="34" charset="0"/>
              </a:rPr>
              <a:t>trách nhiệm của mỗi chúng ta.</a:t>
            </a:r>
            <a:endParaRPr lang="vi-VN" sz="5400"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F72F801C-8448-0E86-03D8-4C81144EBB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88314" y="6429914"/>
            <a:ext cx="8511371" cy="3840757"/>
          </a:xfrm>
          <a:prstGeom prst="rect">
            <a:avLst/>
          </a:prstGeom>
        </p:spPr>
      </p:pic>
    </p:spTree>
    <p:extLst>
      <p:ext uri="{BB962C8B-B14F-4D97-AF65-F5344CB8AC3E}">
        <p14:creationId xmlns:p14="http://schemas.microsoft.com/office/powerpoint/2010/main" val="7660889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4" name="Freeform 4"/>
          <p:cNvSpPr/>
          <p:nvPr/>
        </p:nvSpPr>
        <p:spPr>
          <a:xfrm>
            <a:off x="1981200" y="2557033"/>
            <a:ext cx="14325600" cy="1475638"/>
          </a:xfrm>
          <a:custGeom>
            <a:avLst/>
            <a:gdLst/>
            <a:ahLst/>
            <a:cxnLst/>
            <a:rect l="l" t="t" r="r" b="b"/>
            <a:pathLst>
              <a:path w="9825992" h="10702755">
                <a:moveTo>
                  <a:pt x="9825992" y="10702755"/>
                </a:moveTo>
                <a:lnTo>
                  <a:pt x="0" y="10695135"/>
                </a:lnTo>
                <a:lnTo>
                  <a:pt x="0" y="3725222"/>
                </a:lnTo>
                <a:lnTo>
                  <a:pt x="17780" y="19050"/>
                </a:lnTo>
                <a:lnTo>
                  <a:pt x="4898085" y="0"/>
                </a:lnTo>
                <a:lnTo>
                  <a:pt x="9806942" y="5080"/>
                </a:lnTo>
                <a:close/>
              </a:path>
            </a:pathLst>
          </a:custGeom>
          <a:solidFill>
            <a:srgbClr val="FFCDA3"/>
          </a:solidFill>
        </p:spPr>
        <p:txBody>
          <a:bodyPr lIns="360000" rIns="360000" bIns="72000" anchor="ctr"/>
          <a:lstStyle/>
          <a:p>
            <a:pPr algn="ctr"/>
            <a:r>
              <a:rPr lang="vi-VN" sz="4000" dirty="0">
                <a:latin typeface="Arial" panose="020B0604020202020204" pitchFamily="34" charset="0"/>
                <a:cs typeface="Arial" panose="020B0604020202020204" pitchFamily="34" charset="0"/>
              </a:rPr>
              <a:t>Tìm hiểu các nội dung của </a:t>
            </a:r>
            <a:r>
              <a:rPr lang="vi-VN" sz="4000" b="1" i="1" dirty="0">
                <a:latin typeface="Arial" panose="020B0604020202020204" pitchFamily="34" charset="0"/>
                <a:cs typeface="Arial" panose="020B0604020202020204" pitchFamily="34" charset="0"/>
              </a:rPr>
              <a:t>Chủ đề 8 – Nhịp điệu mùa hè.</a:t>
            </a:r>
            <a:endParaRPr lang="vi-VN" sz="4000" dirty="0">
              <a:latin typeface="Arial" panose="020B0604020202020204" pitchFamily="34" charset="0"/>
              <a:cs typeface="Arial" panose="020B0604020202020204" pitchFamily="34" charset="0"/>
            </a:endParaRPr>
          </a:p>
        </p:txBody>
      </p:sp>
      <p:sp>
        <p:nvSpPr>
          <p:cNvPr id="6" name="Freeform 6"/>
          <p:cNvSpPr/>
          <p:nvPr/>
        </p:nvSpPr>
        <p:spPr>
          <a:xfrm flipH="1">
            <a:off x="-511292" y="-370739"/>
            <a:ext cx="3910774" cy="41148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5">
            <a:extLst>
              <a:ext uri="{FF2B5EF4-FFF2-40B4-BE49-F238E27FC236}">
                <a16:creationId xmlns:a16="http://schemas.microsoft.com/office/drawing/2014/main" id="{5F33E5CD-7BDF-B023-B923-A529153C2302}"/>
              </a:ext>
            </a:extLst>
          </p:cNvPr>
          <p:cNvSpPr txBox="1"/>
          <p:nvPr/>
        </p:nvSpPr>
        <p:spPr>
          <a:xfrm>
            <a:off x="4533900" y="952500"/>
            <a:ext cx="9220200" cy="1015663"/>
          </a:xfrm>
          <a:prstGeom prst="rect">
            <a:avLst/>
          </a:prstGeom>
        </p:spPr>
        <p:txBody>
          <a:bodyPr wrap="square" lIns="0" tIns="0" rIns="0" bIns="0" rtlCol="0" anchor="t">
            <a:spAutoFit/>
          </a:bodyPr>
          <a:lstStyle/>
          <a:p>
            <a:pPr algn="ctr"/>
            <a:r>
              <a:rPr lang="vi-VN" sz="6600" b="1" dirty="0">
                <a:solidFill>
                  <a:srgbClr val="534C57"/>
                </a:solidFill>
                <a:latin typeface="Arial"/>
              </a:rPr>
              <a:t>HƯỚNG DẪN VỀ NHÀ</a:t>
            </a:r>
            <a:endParaRPr lang="en-US" sz="6600" b="1" dirty="0">
              <a:solidFill>
                <a:srgbClr val="534C57"/>
              </a:solidFill>
              <a:latin typeface="Arial"/>
            </a:endParaRPr>
          </a:p>
        </p:txBody>
      </p:sp>
      <p:sp>
        <p:nvSpPr>
          <p:cNvPr id="12" name="Freeform 6">
            <a:extLst>
              <a:ext uri="{FF2B5EF4-FFF2-40B4-BE49-F238E27FC236}">
                <a16:creationId xmlns:a16="http://schemas.microsoft.com/office/drawing/2014/main" id="{C90E46DD-53F4-386B-1245-F9E0DC885BEA}"/>
              </a:ext>
            </a:extLst>
          </p:cNvPr>
          <p:cNvSpPr/>
          <p:nvPr/>
        </p:nvSpPr>
        <p:spPr>
          <a:xfrm rot="5400000">
            <a:off x="15201900" y="6858000"/>
            <a:ext cx="3429000" cy="4267200"/>
          </a:xfrm>
          <a:custGeom>
            <a:avLst/>
            <a:gdLst/>
            <a:ahLst/>
            <a:cxnLst/>
            <a:rect l="l" t="t" r="r" b="b"/>
            <a:pathLst>
              <a:path w="3910774" h="4114800">
                <a:moveTo>
                  <a:pt x="3910775" y="0"/>
                </a:moveTo>
                <a:lnTo>
                  <a:pt x="0" y="0"/>
                </a:lnTo>
                <a:lnTo>
                  <a:pt x="0" y="4114800"/>
                </a:lnTo>
                <a:lnTo>
                  <a:pt x="3910775" y="4114800"/>
                </a:lnTo>
                <a:lnTo>
                  <a:pt x="3910775"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 name="Picture 5">
            <a:extLst>
              <a:ext uri="{FF2B5EF4-FFF2-40B4-BE49-F238E27FC236}">
                <a16:creationId xmlns:a16="http://schemas.microsoft.com/office/drawing/2014/main" id="{453D2DBF-D2AD-503D-D2D2-B0991B403A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4621541"/>
            <a:ext cx="12767231" cy="566545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5562600" y="5152132"/>
            <a:ext cx="8001000" cy="5350669"/>
          </a:xfrm>
          <a:custGeom>
            <a:avLst/>
            <a:gdLst/>
            <a:ahLst/>
            <a:cxnLst/>
            <a:rect l="l" t="t" r="r" b="b"/>
            <a:pathLst>
              <a:path w="8027472" h="5368372">
                <a:moveTo>
                  <a:pt x="0" y="0"/>
                </a:moveTo>
                <a:lnTo>
                  <a:pt x="8027472" y="0"/>
                </a:lnTo>
                <a:lnTo>
                  <a:pt x="8027472" y="5368372"/>
                </a:lnTo>
                <a:lnTo>
                  <a:pt x="0" y="5368372"/>
                </a:lnTo>
                <a:lnTo>
                  <a:pt x="0" y="0"/>
                </a:lnTo>
                <a:close/>
              </a:path>
            </a:pathLst>
          </a:custGeom>
          <a:blipFill>
            <a:blip r:embed="rId2"/>
            <a:stretch>
              <a:fillRect/>
            </a:stretch>
          </a:blipFill>
        </p:spPr>
      </p:sp>
      <p:sp>
        <p:nvSpPr>
          <p:cNvPr id="3" name="Freeform 3"/>
          <p:cNvSpPr/>
          <p:nvPr/>
        </p:nvSpPr>
        <p:spPr>
          <a:xfrm>
            <a:off x="-1370167" y="4479835"/>
            <a:ext cx="5730435" cy="6032037"/>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747964" y="-324927"/>
            <a:ext cx="3910774" cy="4114800"/>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3">
            <a:extLst>
              <a:ext uri="{FF2B5EF4-FFF2-40B4-BE49-F238E27FC236}">
                <a16:creationId xmlns:a16="http://schemas.microsoft.com/office/drawing/2014/main" id="{BAA8E637-92E5-2147-75B9-15C38F4FE9A8}"/>
              </a:ext>
            </a:extLst>
          </p:cNvPr>
          <p:cNvSpPr txBox="1"/>
          <p:nvPr/>
        </p:nvSpPr>
        <p:spPr>
          <a:xfrm>
            <a:off x="3505200" y="800100"/>
            <a:ext cx="11277600" cy="3465179"/>
          </a:xfrm>
          <a:prstGeom prst="rect">
            <a:avLst/>
          </a:prstGeom>
        </p:spPr>
        <p:txBody>
          <a:bodyPr wrap="square" lIns="0" tIns="0" rIns="0" bIns="0" rtlCol="0" anchor="t">
            <a:spAutoFit/>
          </a:bodyPr>
          <a:lstStyle/>
          <a:p>
            <a:pPr algn="ctr">
              <a:lnSpc>
                <a:spcPct val="150000"/>
              </a:lnSpc>
            </a:pPr>
            <a:r>
              <a:rPr lang="vi-VN" sz="8000" b="1" dirty="0">
                <a:solidFill>
                  <a:srgbClr val="534C57"/>
                </a:solidFill>
                <a:latin typeface="Arial"/>
              </a:rPr>
              <a:t>XIN CHÀO TẠM BIỆT VÀ HẸN GẶP LẠI!</a:t>
            </a:r>
            <a:endParaRPr lang="en-US" sz="8000" b="1" dirty="0">
              <a:solidFill>
                <a:srgbClr val="534C57"/>
              </a:solidFill>
              <a:latin typeface="Arial"/>
            </a:endParaRPr>
          </a:p>
        </p:txBody>
      </p:sp>
    </p:spTree>
    <p:extLst>
      <p:ext uri="{BB962C8B-B14F-4D97-AF65-F5344CB8AC3E}">
        <p14:creationId xmlns:p14="http://schemas.microsoft.com/office/powerpoint/2010/main" val="27508452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7178" y="221706"/>
            <a:ext cx="17871300" cy="9876794"/>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6" name="Freeform 6"/>
          <p:cNvSpPr/>
          <p:nvPr/>
        </p:nvSpPr>
        <p:spPr>
          <a:xfrm>
            <a:off x="15673107" y="-1028700"/>
            <a:ext cx="3742753" cy="4114800"/>
          </a:xfrm>
          <a:custGeom>
            <a:avLst/>
            <a:gdLst/>
            <a:ahLst/>
            <a:cxnLst/>
            <a:rect l="l" t="t" r="r" b="b"/>
            <a:pathLst>
              <a:path w="3742753" h="4114800">
                <a:moveTo>
                  <a:pt x="0" y="0"/>
                </a:moveTo>
                <a:lnTo>
                  <a:pt x="3742753" y="0"/>
                </a:lnTo>
                <a:lnTo>
                  <a:pt x="374275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5">
            <a:extLst>
              <a:ext uri="{FF2B5EF4-FFF2-40B4-BE49-F238E27FC236}">
                <a16:creationId xmlns:a16="http://schemas.microsoft.com/office/drawing/2014/main" id="{BC816931-0DFA-CCBD-FC28-406E45B177D6}"/>
              </a:ext>
            </a:extLst>
          </p:cNvPr>
          <p:cNvSpPr txBox="1"/>
          <p:nvPr/>
        </p:nvSpPr>
        <p:spPr>
          <a:xfrm>
            <a:off x="6400800" y="894897"/>
            <a:ext cx="5486400" cy="1015663"/>
          </a:xfrm>
          <a:prstGeom prst="rect">
            <a:avLst/>
          </a:prstGeom>
        </p:spPr>
        <p:txBody>
          <a:bodyPr wrap="square" lIns="0" tIns="0" rIns="0" bIns="0" rtlCol="0" anchor="t">
            <a:spAutoFit/>
          </a:bodyPr>
          <a:lstStyle/>
          <a:p>
            <a:pPr algn="ctr"/>
            <a:r>
              <a:rPr lang="vi-VN" sz="6600" b="1" dirty="0">
                <a:solidFill>
                  <a:srgbClr val="534C57"/>
                </a:solidFill>
                <a:latin typeface="Arial"/>
              </a:rPr>
              <a:t>KHỞI ĐỘNG</a:t>
            </a:r>
            <a:endParaRPr lang="en-US" sz="6600" b="1" dirty="0">
              <a:solidFill>
                <a:srgbClr val="534C57"/>
              </a:solidFill>
              <a:latin typeface="Arial"/>
            </a:endParaRPr>
          </a:p>
        </p:txBody>
      </p:sp>
      <p:sp>
        <p:nvSpPr>
          <p:cNvPr id="13" name="TextBox 12">
            <a:extLst>
              <a:ext uri="{FF2B5EF4-FFF2-40B4-BE49-F238E27FC236}">
                <a16:creationId xmlns:a16="http://schemas.microsoft.com/office/drawing/2014/main" id="{17B2688E-C0E9-1F53-AC1F-9C983380ADAD}"/>
              </a:ext>
            </a:extLst>
          </p:cNvPr>
          <p:cNvSpPr txBox="1"/>
          <p:nvPr/>
        </p:nvSpPr>
        <p:spPr>
          <a:xfrm>
            <a:off x="989428" y="7603006"/>
            <a:ext cx="163068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Kể tên dân ca một số vùng miền Việt Nam.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Những yếu tố nào tạo nên sự phong phú của dân ca các vùng miền?</a:t>
            </a:r>
          </a:p>
        </p:txBody>
      </p:sp>
      <p:pic>
        <p:nvPicPr>
          <p:cNvPr id="15" name="Picture 14">
            <a:extLst>
              <a:ext uri="{FF2B5EF4-FFF2-40B4-BE49-F238E27FC236}">
                <a16:creationId xmlns:a16="http://schemas.microsoft.com/office/drawing/2014/main" id="{465B3E38-627B-A627-434A-5BB97BBD80BE}"/>
              </a:ext>
            </a:extLst>
          </p:cNvPr>
          <p:cNvPicPr>
            <a:picLocks noChangeAspect="1"/>
          </p:cNvPicPr>
          <p:nvPr/>
        </p:nvPicPr>
        <p:blipFill>
          <a:blip r:embed="rId4"/>
          <a:srcRect/>
          <a:stretch>
            <a:fillRect/>
          </a:stretch>
        </p:blipFill>
        <p:spPr>
          <a:xfrm>
            <a:off x="3695406" y="2583751"/>
            <a:ext cx="10897187" cy="4508710"/>
          </a:xfrm>
          <a:prstGeom prst="rect">
            <a:avLst/>
          </a:prstGeom>
        </p:spPr>
      </p:pic>
    </p:spTree>
    <p:extLst>
      <p:ext uri="{BB962C8B-B14F-4D97-AF65-F5344CB8AC3E}">
        <p14:creationId xmlns:p14="http://schemas.microsoft.com/office/powerpoint/2010/main" val="2355134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7178" y="221706"/>
            <a:ext cx="17871300" cy="9876794"/>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11" name="TextBox 5">
            <a:extLst>
              <a:ext uri="{FF2B5EF4-FFF2-40B4-BE49-F238E27FC236}">
                <a16:creationId xmlns:a16="http://schemas.microsoft.com/office/drawing/2014/main" id="{BC816931-0DFA-CCBD-FC28-406E45B177D6}"/>
              </a:ext>
            </a:extLst>
          </p:cNvPr>
          <p:cNvSpPr txBox="1"/>
          <p:nvPr/>
        </p:nvSpPr>
        <p:spPr>
          <a:xfrm>
            <a:off x="3962400" y="641883"/>
            <a:ext cx="10363200" cy="830997"/>
          </a:xfrm>
          <a:prstGeom prst="rect">
            <a:avLst/>
          </a:prstGeom>
        </p:spPr>
        <p:txBody>
          <a:bodyPr wrap="square" lIns="0" tIns="0" rIns="0" bIns="0" rtlCol="0" anchor="t">
            <a:spAutoFit/>
          </a:bodyPr>
          <a:lstStyle/>
          <a:p>
            <a:pPr algn="ctr"/>
            <a:r>
              <a:rPr lang="vi-VN" sz="5400" b="1" dirty="0">
                <a:solidFill>
                  <a:schemeClr val="accent6">
                    <a:lumMod val="75000"/>
                  </a:schemeClr>
                </a:solidFill>
                <a:latin typeface="Arial"/>
              </a:rPr>
              <a:t>Các vùng miền dân ca Việt Nam</a:t>
            </a:r>
            <a:endParaRPr lang="en-US" sz="5400" b="1" dirty="0">
              <a:solidFill>
                <a:schemeClr val="accent6">
                  <a:lumMod val="75000"/>
                </a:schemeClr>
              </a:solidFill>
              <a:latin typeface="Arial"/>
            </a:endParaRPr>
          </a:p>
        </p:txBody>
      </p:sp>
      <p:sp>
        <p:nvSpPr>
          <p:cNvPr id="13" name="TextBox 12">
            <a:extLst>
              <a:ext uri="{FF2B5EF4-FFF2-40B4-BE49-F238E27FC236}">
                <a16:creationId xmlns:a16="http://schemas.microsoft.com/office/drawing/2014/main" id="{17B2688E-C0E9-1F53-AC1F-9C983380ADAD}"/>
              </a:ext>
            </a:extLst>
          </p:cNvPr>
          <p:cNvSpPr txBox="1"/>
          <p:nvPr/>
        </p:nvSpPr>
        <p:spPr>
          <a:xfrm>
            <a:off x="1594260" y="5418439"/>
            <a:ext cx="8687972" cy="414466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Dân ca các dân tộc miền núi phía Bắc.</a:t>
            </a:r>
          </a:p>
          <a:p>
            <a:pPr marL="571500" lvl="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Dân ca trung du và đồng bằng Bắc Bộ.</a:t>
            </a:r>
          </a:p>
          <a:p>
            <a:pPr marL="571500" lvl="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Dân ca Trung Bộ.</a:t>
            </a:r>
          </a:p>
          <a:p>
            <a:pPr marL="571500" lvl="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Dân ca Tây Nguyên.</a:t>
            </a:r>
          </a:p>
          <a:p>
            <a:pPr marL="571500" lvl="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Dân ca Nam Bộ.</a:t>
            </a:r>
          </a:p>
        </p:txBody>
      </p:sp>
      <p:pic>
        <p:nvPicPr>
          <p:cNvPr id="1026" name="Picture 2" descr="Dân ca Việt Nam: Âm nhạc tao nhã, nhiều giá trị cần gìn giữ lưu truyền -  Trung Tâm Âm Nhạc Việt Thương">
            <a:extLst>
              <a:ext uri="{FF2B5EF4-FFF2-40B4-BE49-F238E27FC236}">
                <a16:creationId xmlns:a16="http://schemas.microsoft.com/office/drawing/2014/main" id="{F968ACDD-ABB4-7026-81E2-1F2225D18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350" y="1893058"/>
            <a:ext cx="4800600" cy="3187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n, điệu hát của thần tiên truyền lại | baotintuc.vn">
            <a:extLst>
              <a:ext uri="{FF2B5EF4-FFF2-40B4-BE49-F238E27FC236}">
                <a16:creationId xmlns:a16="http://schemas.microsoft.com/office/drawing/2014/main" id="{07AC4236-2258-DA16-A788-D1050F669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260" y="1893058"/>
            <a:ext cx="4249625" cy="3187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ển lãm “Nhạc cụ truyền thống các dân tộc Việt Nam” | Báo Dân tộc và Phát  triển">
            <a:extLst>
              <a:ext uri="{FF2B5EF4-FFF2-40B4-BE49-F238E27FC236}">
                <a16:creationId xmlns:a16="http://schemas.microsoft.com/office/drawing/2014/main" id="{BA3D0891-6D2C-0BD5-3E1E-5686E58D37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0400" y="5555559"/>
            <a:ext cx="5762089" cy="3951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Ơ LƯỢC VỀ DÂN CA VIỆT NAM">
            <a:extLst>
              <a:ext uri="{FF2B5EF4-FFF2-40B4-BE49-F238E27FC236}">
                <a16:creationId xmlns:a16="http://schemas.microsoft.com/office/drawing/2014/main" id="{C8647B04-DCED-7183-E2DC-606ACD8DA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0827" y="1893059"/>
            <a:ext cx="4251662" cy="318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961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par>
                                <p:cTn id="24" presetID="16" presetClass="entr" presetSubtype="21"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barn(inVertical)">
                                      <p:cBhvr>
                                        <p:cTn id="2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7178" y="221706"/>
            <a:ext cx="17871300" cy="9876794"/>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11" name="TextBox 5">
            <a:extLst>
              <a:ext uri="{FF2B5EF4-FFF2-40B4-BE49-F238E27FC236}">
                <a16:creationId xmlns:a16="http://schemas.microsoft.com/office/drawing/2014/main" id="{BC816931-0DFA-CCBD-FC28-406E45B177D6}"/>
              </a:ext>
            </a:extLst>
          </p:cNvPr>
          <p:cNvSpPr txBox="1"/>
          <p:nvPr/>
        </p:nvSpPr>
        <p:spPr>
          <a:xfrm>
            <a:off x="2133600" y="833521"/>
            <a:ext cx="14020800" cy="830997"/>
          </a:xfrm>
          <a:prstGeom prst="rect">
            <a:avLst/>
          </a:prstGeom>
        </p:spPr>
        <p:txBody>
          <a:bodyPr wrap="square" lIns="0" tIns="0" rIns="0" bIns="0" rtlCol="0" anchor="t">
            <a:spAutoFit/>
          </a:bodyPr>
          <a:lstStyle/>
          <a:p>
            <a:pPr algn="ctr"/>
            <a:r>
              <a:rPr lang="vi-VN" sz="5400" b="1" dirty="0">
                <a:solidFill>
                  <a:schemeClr val="accent6">
                    <a:lumMod val="75000"/>
                  </a:schemeClr>
                </a:solidFill>
                <a:latin typeface="Arial" panose="020B0604020202020204" pitchFamily="34" charset="0"/>
                <a:cs typeface="Arial" panose="020B0604020202020204" pitchFamily="34" charset="0"/>
              </a:rPr>
              <a:t>Sự phong phú của dân ca các vùng miền</a:t>
            </a:r>
            <a:endParaRPr lang="en-US" sz="5400" b="1" dirty="0">
              <a:solidFill>
                <a:schemeClr val="accent6">
                  <a:lumMod val="7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7B2688E-C0E9-1F53-AC1F-9C983380ADAD}"/>
              </a:ext>
            </a:extLst>
          </p:cNvPr>
          <p:cNvSpPr txBox="1"/>
          <p:nvPr/>
        </p:nvSpPr>
        <p:spPr>
          <a:xfrm>
            <a:off x="643558" y="2717897"/>
            <a:ext cx="16998540" cy="6637651"/>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Việt Nam là một quốc gia đa sắc tộc với nền văn hóa lâu đời, do vậy dân ca Việt Nam bao gồm nhiều vùng miền, nhiều thể loại vô cùng phong phú: dân ca Quan họ Bắc Ninh, hát Ví, hát Dặm (Nghệ An), dân ca của các dân tộc khác… đều có những nét riêng, mang bản sắc riêng. </a:t>
            </a:r>
          </a:p>
          <a:p>
            <a:pPr marL="457200" indent="-4572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Những âm điệu tiết tấu, đặc trưng của dân ca phần lớn bắt nguồn từ những câu ca dao thâm thúy khúc chiết, loại thơ vần như lục bát hay những câu đồng dao đơn giản được bổ sung qua nhiều giai đoạn rồi trở nên những thể loại hát dân gian khác nhau của từng địa phương, từng vùng đất nước.</a:t>
            </a:r>
          </a:p>
        </p:txBody>
      </p:sp>
      <p:cxnSp>
        <p:nvCxnSpPr>
          <p:cNvPr id="4" name="Straight Connector 3">
            <a:extLst>
              <a:ext uri="{FF2B5EF4-FFF2-40B4-BE49-F238E27FC236}">
                <a16:creationId xmlns:a16="http://schemas.microsoft.com/office/drawing/2014/main" id="{147A2BFF-C23D-7CCC-5D36-3ABF3CFA8D80}"/>
              </a:ext>
            </a:extLst>
          </p:cNvPr>
          <p:cNvCxnSpPr/>
          <p:nvPr/>
        </p:nvCxnSpPr>
        <p:spPr>
          <a:xfrm>
            <a:off x="207178" y="2247900"/>
            <a:ext cx="17871300" cy="0"/>
          </a:xfrm>
          <a:prstGeom prst="line">
            <a:avLst/>
          </a:prstGeom>
          <a:ln>
            <a:solidFill>
              <a:srgbClr val="FFBC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087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3" name="Freeform 3"/>
          <p:cNvSpPr/>
          <p:nvPr/>
        </p:nvSpPr>
        <p:spPr>
          <a:xfrm>
            <a:off x="-637438" y="7277100"/>
            <a:ext cx="3073033" cy="3234772"/>
          </a:xfrm>
          <a:custGeom>
            <a:avLst/>
            <a:gdLst/>
            <a:ahLst/>
            <a:cxnLst/>
            <a:rect l="l" t="t" r="r" b="b"/>
            <a:pathLst>
              <a:path w="5730435" h="6032037">
                <a:moveTo>
                  <a:pt x="0" y="0"/>
                </a:moveTo>
                <a:lnTo>
                  <a:pt x="5730435" y="0"/>
                </a:lnTo>
                <a:lnTo>
                  <a:pt x="5730435" y="6032037"/>
                </a:lnTo>
                <a:lnTo>
                  <a:pt x="0" y="6032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344420" y="-324927"/>
            <a:ext cx="3314318" cy="3487227"/>
          </a:xfrm>
          <a:custGeom>
            <a:avLst/>
            <a:gdLst/>
            <a:ahLst/>
            <a:cxnLst/>
            <a:rect l="l" t="t" r="r" b="b"/>
            <a:pathLst>
              <a:path w="3910774" h="4114800">
                <a:moveTo>
                  <a:pt x="0" y="0"/>
                </a:moveTo>
                <a:lnTo>
                  <a:pt x="3910775" y="0"/>
                </a:lnTo>
                <a:lnTo>
                  <a:pt x="391077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3467100" y="647700"/>
            <a:ext cx="11087100" cy="3118674"/>
          </a:xfrm>
          <a:prstGeom prst="rect">
            <a:avLst/>
          </a:prstGeom>
        </p:spPr>
        <p:txBody>
          <a:bodyPr wrap="square" lIns="0" tIns="0" rIns="0" bIns="0" rtlCol="0" anchor="t">
            <a:spAutoFit/>
          </a:bodyPr>
          <a:lstStyle/>
          <a:p>
            <a:pPr algn="ctr">
              <a:lnSpc>
                <a:spcPct val="150000"/>
              </a:lnSpc>
            </a:pPr>
            <a:r>
              <a:rPr lang="vi-VN" sz="7200" b="1" dirty="0">
                <a:solidFill>
                  <a:srgbClr val="534C57"/>
                </a:solidFill>
                <a:latin typeface="Arial" panose="020B0604020202020204" pitchFamily="34" charset="0"/>
                <a:cs typeface="Arial" panose="020B0604020202020204" pitchFamily="34" charset="0"/>
              </a:rPr>
              <a:t>BÀI 14 – TIẾT 31:</a:t>
            </a:r>
          </a:p>
          <a:p>
            <a:pPr algn="ctr">
              <a:lnSpc>
                <a:spcPct val="150000"/>
              </a:lnSpc>
            </a:pPr>
            <a:r>
              <a:rPr lang="vi-VN" sz="7200" b="1" dirty="0">
                <a:solidFill>
                  <a:schemeClr val="accent6">
                    <a:lumMod val="75000"/>
                  </a:schemeClr>
                </a:solidFill>
                <a:effectLst/>
                <a:latin typeface="Arial" panose="020B0604020202020204" pitchFamily="34" charset="0"/>
                <a:cs typeface="Arial" panose="020B0604020202020204" pitchFamily="34" charset="0"/>
              </a:rPr>
              <a:t>VẬN DỤNG – SÁNG TẠO</a:t>
            </a:r>
            <a:endParaRPr lang="vi-VN" sz="7200" dirty="0">
              <a:solidFill>
                <a:schemeClr val="accent6">
                  <a:lumMod val="75000"/>
                </a:schemeClr>
              </a:solidFill>
              <a:effectLst/>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50CC2C85-C247-8AEC-5C29-ABD1674950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29530">
            <a:off x="-663367" y="-448382"/>
            <a:ext cx="2627131" cy="3223474"/>
          </a:xfrm>
          <a:prstGeom prst="rect">
            <a:avLst/>
          </a:prstGeom>
        </p:spPr>
      </p:pic>
      <p:pic>
        <p:nvPicPr>
          <p:cNvPr id="9" name="Graphic 8">
            <a:extLst>
              <a:ext uri="{FF2B5EF4-FFF2-40B4-BE49-F238E27FC236}">
                <a16:creationId xmlns:a16="http://schemas.microsoft.com/office/drawing/2014/main" id="{6D7BB3B1-1B22-6E5A-5D28-50F405A17F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582784">
            <a:off x="15853162" y="8162837"/>
            <a:ext cx="2627131" cy="3223473"/>
          </a:xfrm>
          <a:prstGeom prst="rect">
            <a:avLst/>
          </a:prstGeom>
        </p:spPr>
      </p:pic>
      <p:sp>
        <p:nvSpPr>
          <p:cNvPr id="2" name="Freeform 49">
            <a:extLst>
              <a:ext uri="{FF2B5EF4-FFF2-40B4-BE49-F238E27FC236}">
                <a16:creationId xmlns:a16="http://schemas.microsoft.com/office/drawing/2014/main" id="{974A7334-97DA-4D0D-73B5-22B153A1FED6}"/>
              </a:ext>
            </a:extLst>
          </p:cNvPr>
          <p:cNvSpPr/>
          <p:nvPr/>
        </p:nvSpPr>
        <p:spPr>
          <a:xfrm>
            <a:off x="4327912" y="4385111"/>
            <a:ext cx="9632176" cy="6698376"/>
          </a:xfrm>
          <a:custGeom>
            <a:avLst/>
            <a:gdLst/>
            <a:ahLst/>
            <a:cxnLst/>
            <a:rect l="l" t="t" r="r" b="b"/>
            <a:pathLst>
              <a:path w="1332785" h="926841">
                <a:moveTo>
                  <a:pt x="0" y="0"/>
                </a:moveTo>
                <a:lnTo>
                  <a:pt x="1332785" y="0"/>
                </a:lnTo>
                <a:lnTo>
                  <a:pt x="1332785" y="926840"/>
                </a:lnTo>
                <a:lnTo>
                  <a:pt x="0" y="926840"/>
                </a:lnTo>
                <a:lnTo>
                  <a:pt x="0" y="0"/>
                </a:lnTo>
                <a:close/>
              </a:path>
            </a:pathLst>
          </a:custGeom>
          <a:blipFill>
            <a:blip r:embed="rId8"/>
            <a:stretch>
              <a:fillRect/>
            </a:stretch>
          </a:blipFill>
        </p:spPr>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8350" y="189500"/>
            <a:ext cx="17871300" cy="9908000"/>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12" name="TextBox 11">
            <a:extLst>
              <a:ext uri="{FF2B5EF4-FFF2-40B4-BE49-F238E27FC236}">
                <a16:creationId xmlns:a16="http://schemas.microsoft.com/office/drawing/2014/main" id="{4D696410-CF6F-2F6B-3155-8FBA37A05758}"/>
              </a:ext>
            </a:extLst>
          </p:cNvPr>
          <p:cNvSpPr txBox="1"/>
          <p:nvPr/>
        </p:nvSpPr>
        <p:spPr>
          <a:xfrm>
            <a:off x="2283656" y="656329"/>
            <a:ext cx="13718344" cy="923330"/>
          </a:xfrm>
          <a:prstGeom prst="rect">
            <a:avLst/>
          </a:prstGeom>
          <a:noFill/>
        </p:spPr>
        <p:txBody>
          <a:bodyPr wrap="square">
            <a:spAutoFit/>
          </a:bodyPr>
          <a:lstStyle/>
          <a:p>
            <a:pPr algn="ctr"/>
            <a:r>
              <a:rPr lang="vi-VN" sz="5400" b="1" dirty="0">
                <a:solidFill>
                  <a:schemeClr val="accent6">
                    <a:lumMod val="75000"/>
                  </a:schemeClr>
                </a:solidFill>
                <a:latin typeface="Arial" panose="020B0604020202020204" pitchFamily="34" charset="0"/>
                <a:cs typeface="Arial" panose="020B0604020202020204" pitchFamily="34" charset="0"/>
              </a:rPr>
              <a:t>1.  Biểu diễn bài hát </a:t>
            </a:r>
            <a:r>
              <a:rPr lang="vi-VN" sz="5400" b="1" i="1" dirty="0">
                <a:solidFill>
                  <a:schemeClr val="accent6">
                    <a:lumMod val="75000"/>
                  </a:schemeClr>
                </a:solidFill>
                <a:latin typeface="Arial" panose="020B0604020202020204" pitchFamily="34" charset="0"/>
                <a:cs typeface="Arial" panose="020B0604020202020204" pitchFamily="34" charset="0"/>
              </a:rPr>
              <a:t>Soi bóng bên hồ</a:t>
            </a:r>
            <a:endParaRPr lang="vi-VN" sz="5400" dirty="0">
              <a:solidFill>
                <a:schemeClr val="accent6">
                  <a:lumMod val="75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2569DD8-9E65-8443-0F06-579DC3092444}"/>
              </a:ext>
            </a:extLst>
          </p:cNvPr>
          <p:cNvGrpSpPr/>
          <p:nvPr/>
        </p:nvGrpSpPr>
        <p:grpSpPr>
          <a:xfrm>
            <a:off x="1404401" y="2186024"/>
            <a:ext cx="6613648" cy="2351111"/>
            <a:chOff x="1491736" y="1427445"/>
            <a:chExt cx="2751620" cy="978184"/>
          </a:xfrm>
        </p:grpSpPr>
        <p:sp>
          <p:nvSpPr>
            <p:cNvPr id="5" name="Rectangle: Rounded Corners 4">
              <a:extLst>
                <a:ext uri="{FF2B5EF4-FFF2-40B4-BE49-F238E27FC236}">
                  <a16:creationId xmlns:a16="http://schemas.microsoft.com/office/drawing/2014/main" id="{81B53F0A-48B2-5671-BA5B-3470E71F2345}"/>
                </a:ext>
              </a:extLst>
            </p:cNvPr>
            <p:cNvSpPr/>
            <p:nvPr/>
          </p:nvSpPr>
          <p:spPr>
            <a:xfrm>
              <a:off x="1491736" y="1689754"/>
              <a:ext cx="2751620" cy="715875"/>
            </a:xfrm>
            <a:prstGeom prst="roundRect">
              <a:avLst>
                <a:gd name="adj" fmla="val 17378"/>
              </a:avLst>
            </a:prstGeom>
            <a:solidFill>
              <a:schemeClr val="accent6"/>
            </a:solidFill>
            <a:ln>
              <a:solidFill>
                <a:schemeClr val="accent3">
                  <a:lumMod val="20000"/>
                  <a:lumOff val="80000"/>
                </a:schemeClr>
              </a:solidFill>
            </a:ln>
          </p:spPr>
          <p:style>
            <a:lnRef idx="3">
              <a:schemeClr val="lt1"/>
            </a:lnRef>
            <a:fillRef idx="1">
              <a:schemeClr val="accent1"/>
            </a:fillRef>
            <a:effectRef idx="1">
              <a:schemeClr val="accent1"/>
            </a:effectRef>
            <a:fontRef idx="minor">
              <a:schemeClr val="lt1"/>
            </a:fontRef>
          </p:style>
          <p:txBody>
            <a:bodyPr tIns="216000" rtlCol="0" anchor="ctr"/>
            <a:lstStyle/>
            <a:p>
              <a:pPr algn="ctr">
                <a:lnSpc>
                  <a:spcPct val="150000"/>
                </a:lnSpc>
              </a:pPr>
              <a:r>
                <a:rPr lang="vi-VN" sz="4000">
                  <a:latin typeface="Arial" panose="020B0604020202020204" pitchFamily="34" charset="0"/>
                  <a:cs typeface="Arial" panose="020B0604020202020204" pitchFamily="34" charset="0"/>
                </a:rPr>
                <a:t>Hát và vận động phụ họa.</a:t>
              </a:r>
              <a:endParaRPr lang="vi-VN" sz="4000" dirty="0">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6849FED4-CDE9-5F3E-C43D-7D3FF68F1A3B}"/>
                </a:ext>
              </a:extLst>
            </p:cNvPr>
            <p:cNvSpPr/>
            <p:nvPr/>
          </p:nvSpPr>
          <p:spPr>
            <a:xfrm>
              <a:off x="2605354" y="1427445"/>
              <a:ext cx="524383" cy="524383"/>
            </a:xfrm>
            <a:prstGeom prst="flowChartConnector">
              <a:avLst/>
            </a:prstGeom>
            <a:solidFill>
              <a:schemeClr val="bg1"/>
            </a:solidFill>
            <a:ln>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1</a:t>
              </a:r>
            </a:p>
          </p:txBody>
        </p:sp>
      </p:grpSp>
      <p:pic>
        <p:nvPicPr>
          <p:cNvPr id="13" name="Picture 14">
            <a:extLst>
              <a:ext uri="{FF2B5EF4-FFF2-40B4-BE49-F238E27FC236}">
                <a16:creationId xmlns:a16="http://schemas.microsoft.com/office/drawing/2014/main" id="{6EBDDA20-EF76-4741-CF0D-DA00DE83E0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143500"/>
            <a:ext cx="7701658" cy="5003194"/>
          </a:xfrm>
          <a:prstGeom prst="rect">
            <a:avLst/>
          </a:prstGeom>
        </p:spPr>
      </p:pic>
      <p:sp>
        <p:nvSpPr>
          <p:cNvPr id="14" name="Freeform 9">
            <a:extLst>
              <a:ext uri="{FF2B5EF4-FFF2-40B4-BE49-F238E27FC236}">
                <a16:creationId xmlns:a16="http://schemas.microsoft.com/office/drawing/2014/main" id="{468BDC56-A739-4762-0902-25C0AAB44EAA}"/>
              </a:ext>
            </a:extLst>
          </p:cNvPr>
          <p:cNvSpPr/>
          <p:nvPr/>
        </p:nvSpPr>
        <p:spPr>
          <a:xfrm>
            <a:off x="1594742" y="5094306"/>
            <a:ext cx="6232966" cy="5003194"/>
          </a:xfrm>
          <a:custGeom>
            <a:avLst/>
            <a:gdLst/>
            <a:ahLst/>
            <a:cxnLst/>
            <a:rect l="l" t="t" r="r" b="b"/>
            <a:pathLst>
              <a:path w="4249909" h="3150245">
                <a:moveTo>
                  <a:pt x="0" y="0"/>
                </a:moveTo>
                <a:lnTo>
                  <a:pt x="4249909" y="0"/>
                </a:lnTo>
                <a:lnTo>
                  <a:pt x="4249909" y="3150245"/>
                </a:lnTo>
                <a:lnTo>
                  <a:pt x="0" y="3150245"/>
                </a:lnTo>
                <a:lnTo>
                  <a:pt x="0" y="0"/>
                </a:lnTo>
                <a:close/>
              </a:path>
            </a:pathLst>
          </a:custGeom>
          <a:blipFill>
            <a:blip r:embed="rId4"/>
            <a:stretch>
              <a:fillRect/>
            </a:stretch>
          </a:blipFill>
        </p:spPr>
      </p:sp>
      <p:grpSp>
        <p:nvGrpSpPr>
          <p:cNvPr id="15" name="Group 14">
            <a:extLst>
              <a:ext uri="{FF2B5EF4-FFF2-40B4-BE49-F238E27FC236}">
                <a16:creationId xmlns:a16="http://schemas.microsoft.com/office/drawing/2014/main" id="{13806F24-7DD4-094B-7ABD-A74CA88B6324}"/>
              </a:ext>
            </a:extLst>
          </p:cNvPr>
          <p:cNvGrpSpPr/>
          <p:nvPr/>
        </p:nvGrpSpPr>
        <p:grpSpPr>
          <a:xfrm>
            <a:off x="9677400" y="2186024"/>
            <a:ext cx="6634857" cy="2351111"/>
            <a:chOff x="1240792" y="1427445"/>
            <a:chExt cx="2760444" cy="978184"/>
          </a:xfrm>
        </p:grpSpPr>
        <p:sp>
          <p:nvSpPr>
            <p:cNvPr id="16" name="Rectangle: Rounded Corners 15">
              <a:extLst>
                <a:ext uri="{FF2B5EF4-FFF2-40B4-BE49-F238E27FC236}">
                  <a16:creationId xmlns:a16="http://schemas.microsoft.com/office/drawing/2014/main" id="{88DBC530-9B77-5B3D-7B82-3FCF1A4C1D9F}"/>
                </a:ext>
              </a:extLst>
            </p:cNvPr>
            <p:cNvSpPr/>
            <p:nvPr/>
          </p:nvSpPr>
          <p:spPr>
            <a:xfrm>
              <a:off x="1240792" y="1689754"/>
              <a:ext cx="2760444" cy="715875"/>
            </a:xfrm>
            <a:prstGeom prst="roundRect">
              <a:avLst>
                <a:gd name="adj" fmla="val 17378"/>
              </a:avLst>
            </a:prstGeom>
            <a:solidFill>
              <a:schemeClr val="accent6"/>
            </a:solidFill>
            <a:ln>
              <a:solidFill>
                <a:schemeClr val="accent3">
                  <a:lumMod val="20000"/>
                  <a:lumOff val="80000"/>
                </a:schemeClr>
              </a:solidFill>
            </a:ln>
          </p:spPr>
          <p:style>
            <a:lnRef idx="3">
              <a:schemeClr val="lt1"/>
            </a:lnRef>
            <a:fillRef idx="1">
              <a:schemeClr val="accent1"/>
            </a:fillRef>
            <a:effectRef idx="1">
              <a:schemeClr val="accent1"/>
            </a:effectRef>
            <a:fontRef idx="minor">
              <a:schemeClr val="lt1"/>
            </a:fontRef>
          </p:style>
          <p:txBody>
            <a:bodyPr tIns="216000" rtlCol="0" anchor="ctr"/>
            <a:lstStyle/>
            <a:p>
              <a:pPr algn="ctr">
                <a:lnSpc>
                  <a:spcPct val="150000"/>
                </a:lnSpc>
              </a:pPr>
              <a:r>
                <a:rPr lang="vi-VN" sz="4000" dirty="0">
                  <a:latin typeface="Arial" panose="020B0604020202020204" pitchFamily="34" charset="0"/>
                  <a:cs typeface="Arial" panose="020B0604020202020204" pitchFamily="34" charset="0"/>
                </a:rPr>
                <a:t>Gõ tiết tấu đệm cho bài hát.</a:t>
              </a:r>
            </a:p>
          </p:txBody>
        </p:sp>
        <p:sp>
          <p:nvSpPr>
            <p:cNvPr id="17" name="Flowchart: Connector 16">
              <a:extLst>
                <a:ext uri="{FF2B5EF4-FFF2-40B4-BE49-F238E27FC236}">
                  <a16:creationId xmlns:a16="http://schemas.microsoft.com/office/drawing/2014/main" id="{DE5E7800-DB00-045B-1640-FBDA47A24195}"/>
                </a:ext>
              </a:extLst>
            </p:cNvPr>
            <p:cNvSpPr/>
            <p:nvPr/>
          </p:nvSpPr>
          <p:spPr>
            <a:xfrm>
              <a:off x="2358822" y="1427445"/>
              <a:ext cx="524383" cy="524383"/>
            </a:xfrm>
            <a:prstGeom prst="flowChartConnector">
              <a:avLst/>
            </a:prstGeom>
            <a:solidFill>
              <a:schemeClr val="bg1"/>
            </a:solidFill>
            <a:ln>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29098742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3" name="Freeform 3"/>
          <p:cNvSpPr/>
          <p:nvPr/>
        </p:nvSpPr>
        <p:spPr>
          <a:xfrm>
            <a:off x="-1057432" y="-432697"/>
            <a:ext cx="4888871" cy="4114800"/>
          </a:xfrm>
          <a:custGeom>
            <a:avLst/>
            <a:gdLst/>
            <a:ahLst/>
            <a:cxnLst/>
            <a:rect l="l" t="t" r="r" b="b"/>
            <a:pathLst>
              <a:path w="4888871" h="4114800">
                <a:moveTo>
                  <a:pt x="0" y="0"/>
                </a:moveTo>
                <a:lnTo>
                  <a:pt x="4888871" y="0"/>
                </a:lnTo>
                <a:lnTo>
                  <a:pt x="48888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814864" y="6400347"/>
            <a:ext cx="4888871" cy="4114800"/>
          </a:xfrm>
          <a:custGeom>
            <a:avLst/>
            <a:gdLst/>
            <a:ahLst/>
            <a:cxnLst/>
            <a:rect l="l" t="t" r="r" b="b"/>
            <a:pathLst>
              <a:path w="4888871" h="4114800">
                <a:moveTo>
                  <a:pt x="4888872" y="4114800"/>
                </a:moveTo>
                <a:lnTo>
                  <a:pt x="0" y="4114800"/>
                </a:lnTo>
                <a:lnTo>
                  <a:pt x="0" y="0"/>
                </a:lnTo>
                <a:lnTo>
                  <a:pt x="4888872" y="0"/>
                </a:lnTo>
                <a:lnTo>
                  <a:pt x="4888872"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100">
            <a:extLst>
              <a:ext uri="{FF2B5EF4-FFF2-40B4-BE49-F238E27FC236}">
                <a16:creationId xmlns:a16="http://schemas.microsoft.com/office/drawing/2014/main" id="{1EBA0838-6ED7-D5C1-514D-99CBFEF117BD}"/>
              </a:ext>
            </a:extLst>
          </p:cNvPr>
          <p:cNvSpPr/>
          <p:nvPr/>
        </p:nvSpPr>
        <p:spPr>
          <a:xfrm>
            <a:off x="3859445" y="721043"/>
            <a:ext cx="10569110" cy="2933196"/>
          </a:xfrm>
          <a:custGeom>
            <a:avLst/>
            <a:gdLst/>
            <a:ahLst/>
            <a:cxnLst/>
            <a:rect l="l" t="t" r="r" b="b"/>
            <a:pathLst>
              <a:path w="1099316" h="500189">
                <a:moveTo>
                  <a:pt x="0" y="0"/>
                </a:moveTo>
                <a:lnTo>
                  <a:pt x="1099316" y="0"/>
                </a:lnTo>
                <a:lnTo>
                  <a:pt x="1099316" y="500189"/>
                </a:lnTo>
                <a:lnTo>
                  <a:pt x="0" y="500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algn="ctr"/>
            <a:r>
              <a:rPr lang="vi-VN" sz="12000" b="1">
                <a:solidFill>
                  <a:schemeClr val="bg1"/>
                </a:solidFill>
                <a:latin typeface="Arial" panose="020B0604020202020204" pitchFamily="34" charset="0"/>
                <a:cs typeface="Arial" panose="020B0604020202020204" pitchFamily="34" charset="0"/>
              </a:rPr>
              <a:t>BIỂU DIỄN</a:t>
            </a:r>
            <a:endParaRPr lang="vi-VN" sz="12000" b="1" dirty="0">
              <a:solidFill>
                <a:schemeClr val="bg1"/>
              </a:solidFill>
              <a:latin typeface="Arial" panose="020B0604020202020204" pitchFamily="34" charset="0"/>
              <a:cs typeface="Arial" panose="020B0604020202020204" pitchFamily="34" charset="0"/>
            </a:endParaRPr>
          </a:p>
        </p:txBody>
      </p:sp>
      <p:pic>
        <p:nvPicPr>
          <p:cNvPr id="2" name="yt1s.com - Soi bóng bên hồ karaoke Lớp 8  Kết nối tri thức ">
            <a:hlinkClick r:id="" action="ppaction://media"/>
            <a:extLst>
              <a:ext uri="{FF2B5EF4-FFF2-40B4-BE49-F238E27FC236}">
                <a16:creationId xmlns:a16="http://schemas.microsoft.com/office/drawing/2014/main" id="{6B54934A-46E2-D78F-29B7-148172C0A4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840200" y="571499"/>
            <a:ext cx="871781" cy="871781"/>
          </a:xfrm>
          <a:prstGeom prst="rect">
            <a:avLst/>
          </a:prstGeom>
        </p:spPr>
      </p:pic>
      <p:sp>
        <p:nvSpPr>
          <p:cNvPr id="5" name="Freeform 43">
            <a:extLst>
              <a:ext uri="{FF2B5EF4-FFF2-40B4-BE49-F238E27FC236}">
                <a16:creationId xmlns:a16="http://schemas.microsoft.com/office/drawing/2014/main" id="{59016BC3-E147-9291-7D2B-7B619883CA6C}"/>
              </a:ext>
            </a:extLst>
          </p:cNvPr>
          <p:cNvSpPr/>
          <p:nvPr/>
        </p:nvSpPr>
        <p:spPr>
          <a:xfrm>
            <a:off x="4467397" y="4230799"/>
            <a:ext cx="9353206" cy="6056201"/>
          </a:xfrm>
          <a:custGeom>
            <a:avLst/>
            <a:gdLst/>
            <a:ahLst/>
            <a:cxnLst/>
            <a:rect l="l" t="t" r="r" b="b"/>
            <a:pathLst>
              <a:path w="1224179" h="792656">
                <a:moveTo>
                  <a:pt x="0" y="0"/>
                </a:moveTo>
                <a:lnTo>
                  <a:pt x="1224179" y="0"/>
                </a:lnTo>
                <a:lnTo>
                  <a:pt x="1224179" y="792656"/>
                </a:lnTo>
                <a:lnTo>
                  <a:pt x="0" y="792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3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C82"/>
        </a:solidFill>
        <a:effectLst/>
      </p:bgPr>
    </p:bg>
    <p:spTree>
      <p:nvGrpSpPr>
        <p:cNvPr id="1" name=""/>
        <p:cNvGrpSpPr/>
        <p:nvPr/>
      </p:nvGrpSpPr>
      <p:grpSpPr>
        <a:xfrm>
          <a:off x="0" y="0"/>
          <a:ext cx="0" cy="0"/>
          <a:chOff x="0" y="0"/>
          <a:chExt cx="0" cy="0"/>
        </a:xfrm>
      </p:grpSpPr>
      <p:sp>
        <p:nvSpPr>
          <p:cNvPr id="3" name="Freeform 3"/>
          <p:cNvSpPr/>
          <p:nvPr/>
        </p:nvSpPr>
        <p:spPr>
          <a:xfrm>
            <a:off x="208350" y="189500"/>
            <a:ext cx="17871300" cy="9908000"/>
          </a:xfrm>
          <a:custGeom>
            <a:avLst/>
            <a:gdLst/>
            <a:ahLst/>
            <a:cxnLst/>
            <a:rect l="l" t="t" r="r" b="b"/>
            <a:pathLst>
              <a:path w="19365812" h="10702755">
                <a:moveTo>
                  <a:pt x="19365812" y="10702755"/>
                </a:moveTo>
                <a:lnTo>
                  <a:pt x="0" y="10695135"/>
                </a:lnTo>
                <a:lnTo>
                  <a:pt x="0" y="3725222"/>
                </a:lnTo>
                <a:lnTo>
                  <a:pt x="17780" y="19050"/>
                </a:lnTo>
                <a:lnTo>
                  <a:pt x="9655731" y="0"/>
                </a:lnTo>
                <a:lnTo>
                  <a:pt x="19346762" y="5080"/>
                </a:lnTo>
                <a:close/>
              </a:path>
            </a:pathLst>
          </a:custGeom>
          <a:solidFill>
            <a:srgbClr val="FFF7EF"/>
          </a:solidFill>
        </p:spPr>
      </p:sp>
      <p:sp>
        <p:nvSpPr>
          <p:cNvPr id="14" name="Rectangle: Rounded Corners 13">
            <a:extLst>
              <a:ext uri="{FF2B5EF4-FFF2-40B4-BE49-F238E27FC236}">
                <a16:creationId xmlns:a16="http://schemas.microsoft.com/office/drawing/2014/main" id="{155A4BAD-4525-B742-5A8F-FC8C8DBA90E6}"/>
              </a:ext>
            </a:extLst>
          </p:cNvPr>
          <p:cNvSpPr/>
          <p:nvPr/>
        </p:nvSpPr>
        <p:spPr>
          <a:xfrm>
            <a:off x="4991393" y="2416337"/>
            <a:ext cx="7924800" cy="1143000"/>
          </a:xfrm>
          <a:prstGeom prst="roundRect">
            <a:avLst>
              <a:gd name="adj" fmla="val 50000"/>
            </a:avLst>
          </a:prstGeom>
          <a:solidFill>
            <a:srgbClr val="FFBC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bg1"/>
                </a:solidFill>
                <a:latin typeface="Arial" panose="020B0604020202020204" pitchFamily="34" charset="0"/>
                <a:cs typeface="Arial" panose="020B0604020202020204" pitchFamily="34" charset="0"/>
              </a:rPr>
              <a:t>HOẠT ĐỘNG THEO NHÓM</a:t>
            </a:r>
          </a:p>
        </p:txBody>
      </p:sp>
      <p:pic>
        <p:nvPicPr>
          <p:cNvPr id="15" name="Graphic 14">
            <a:extLst>
              <a:ext uri="{FF2B5EF4-FFF2-40B4-BE49-F238E27FC236}">
                <a16:creationId xmlns:a16="http://schemas.microsoft.com/office/drawing/2014/main" id="{A71065C0-5021-97B1-15E3-78C914326A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9251" y="4457700"/>
            <a:ext cx="7193152" cy="5655618"/>
          </a:xfrm>
          <a:prstGeom prst="rect">
            <a:avLst/>
          </a:prstGeom>
        </p:spPr>
      </p:pic>
      <p:sp>
        <p:nvSpPr>
          <p:cNvPr id="18" name="TextBox 17">
            <a:extLst>
              <a:ext uri="{FF2B5EF4-FFF2-40B4-BE49-F238E27FC236}">
                <a16:creationId xmlns:a16="http://schemas.microsoft.com/office/drawing/2014/main" id="{15B6797F-E012-B939-68ED-5D6E7C73091C}"/>
              </a:ext>
            </a:extLst>
          </p:cNvPr>
          <p:cNvSpPr txBox="1"/>
          <p:nvPr/>
        </p:nvSpPr>
        <p:spPr>
          <a:xfrm>
            <a:off x="9932771" y="4426857"/>
            <a:ext cx="6815978" cy="4029501"/>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4400" dirty="0">
                <a:effectLst/>
                <a:latin typeface="Arial" panose="020B0604020202020204" pitchFamily="34" charset="0"/>
                <a:ea typeface="CIDFont+F3"/>
                <a:cs typeface="Arial" panose="020B0604020202020204" pitchFamily="34" charset="0"/>
              </a:rPr>
              <a:t> Mỗi nhóm lựa chọn hình thức để biểu diễn bài hát </a:t>
            </a:r>
            <a:r>
              <a:rPr lang="vi-VN" sz="4400" b="1" i="1" dirty="0">
                <a:effectLst/>
                <a:latin typeface="Arial" panose="020B0604020202020204" pitchFamily="34" charset="0"/>
                <a:ea typeface="CIDFont+F3"/>
                <a:cs typeface="Arial" panose="020B0604020202020204" pitchFamily="34" charset="0"/>
              </a:rPr>
              <a:t>Soi bóng bên hồ </a:t>
            </a:r>
            <a:r>
              <a:rPr lang="vi-VN" sz="4400" dirty="0">
                <a:effectLst/>
                <a:latin typeface="Arial" panose="020B0604020202020204" pitchFamily="34" charset="0"/>
                <a:ea typeface="CIDFont+F3"/>
                <a:cs typeface="Arial" panose="020B0604020202020204" pitchFamily="34" charset="0"/>
              </a:rPr>
              <a:t>(song ca, tốp ca, tam ca,...) </a:t>
            </a:r>
            <a:endParaRPr lang="vi-VN" sz="4400" dirty="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DE4758C-6EBE-ECCB-3B38-A7AAC100CC71}"/>
              </a:ext>
            </a:extLst>
          </p:cNvPr>
          <p:cNvSpPr txBox="1"/>
          <p:nvPr/>
        </p:nvSpPr>
        <p:spPr>
          <a:xfrm>
            <a:off x="2283656" y="656329"/>
            <a:ext cx="13718344" cy="923330"/>
          </a:xfrm>
          <a:prstGeom prst="rect">
            <a:avLst/>
          </a:prstGeom>
          <a:noFill/>
        </p:spPr>
        <p:txBody>
          <a:bodyPr wrap="square">
            <a:spAutoFit/>
          </a:bodyPr>
          <a:lstStyle/>
          <a:p>
            <a:pPr algn="ctr"/>
            <a:r>
              <a:rPr lang="vi-VN" sz="5400" b="1" dirty="0">
                <a:solidFill>
                  <a:schemeClr val="accent6">
                    <a:lumMod val="75000"/>
                  </a:schemeClr>
                </a:solidFill>
                <a:latin typeface="Arial" panose="020B0604020202020204" pitchFamily="34" charset="0"/>
                <a:cs typeface="Arial" panose="020B0604020202020204" pitchFamily="34" charset="0"/>
              </a:rPr>
              <a:t>1.  Biểu diễn bài hát </a:t>
            </a:r>
            <a:r>
              <a:rPr lang="vi-VN" sz="5400" b="1" i="1" dirty="0">
                <a:solidFill>
                  <a:schemeClr val="accent6">
                    <a:lumMod val="75000"/>
                  </a:schemeClr>
                </a:solidFill>
                <a:latin typeface="Arial" panose="020B0604020202020204" pitchFamily="34" charset="0"/>
                <a:cs typeface="Arial" panose="020B0604020202020204" pitchFamily="34" charset="0"/>
              </a:rPr>
              <a:t>Soi bóng bên hồ</a:t>
            </a:r>
            <a:endParaRPr lang="vi-VN" sz="5400"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3" name="Freeform 3"/>
          <p:cNvSpPr/>
          <p:nvPr/>
        </p:nvSpPr>
        <p:spPr>
          <a:xfrm>
            <a:off x="-1057432" y="-432697"/>
            <a:ext cx="4888871" cy="4114800"/>
          </a:xfrm>
          <a:custGeom>
            <a:avLst/>
            <a:gdLst/>
            <a:ahLst/>
            <a:cxnLst/>
            <a:rect l="l" t="t" r="r" b="b"/>
            <a:pathLst>
              <a:path w="4888871" h="4114800">
                <a:moveTo>
                  <a:pt x="0" y="0"/>
                </a:moveTo>
                <a:lnTo>
                  <a:pt x="4888871" y="0"/>
                </a:lnTo>
                <a:lnTo>
                  <a:pt x="48888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14814864" y="6400347"/>
            <a:ext cx="4888871" cy="4114800"/>
          </a:xfrm>
          <a:custGeom>
            <a:avLst/>
            <a:gdLst/>
            <a:ahLst/>
            <a:cxnLst/>
            <a:rect l="l" t="t" r="r" b="b"/>
            <a:pathLst>
              <a:path w="4888871" h="4114800">
                <a:moveTo>
                  <a:pt x="4888872" y="4114800"/>
                </a:moveTo>
                <a:lnTo>
                  <a:pt x="0" y="4114800"/>
                </a:lnTo>
                <a:lnTo>
                  <a:pt x="0" y="0"/>
                </a:lnTo>
                <a:lnTo>
                  <a:pt x="4888872" y="0"/>
                </a:lnTo>
                <a:lnTo>
                  <a:pt x="4888872"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100">
            <a:extLst>
              <a:ext uri="{FF2B5EF4-FFF2-40B4-BE49-F238E27FC236}">
                <a16:creationId xmlns:a16="http://schemas.microsoft.com/office/drawing/2014/main" id="{1EBA0838-6ED7-D5C1-514D-99CBFEF117BD}"/>
              </a:ext>
            </a:extLst>
          </p:cNvPr>
          <p:cNvSpPr/>
          <p:nvPr/>
        </p:nvSpPr>
        <p:spPr>
          <a:xfrm>
            <a:off x="3859445" y="721043"/>
            <a:ext cx="10569110" cy="2933196"/>
          </a:xfrm>
          <a:custGeom>
            <a:avLst/>
            <a:gdLst/>
            <a:ahLst/>
            <a:cxnLst/>
            <a:rect l="l" t="t" r="r" b="b"/>
            <a:pathLst>
              <a:path w="1099316" h="500189">
                <a:moveTo>
                  <a:pt x="0" y="0"/>
                </a:moveTo>
                <a:lnTo>
                  <a:pt x="1099316" y="0"/>
                </a:lnTo>
                <a:lnTo>
                  <a:pt x="1099316" y="500189"/>
                </a:lnTo>
                <a:lnTo>
                  <a:pt x="0" y="500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ctr"/>
          <a:lstStyle/>
          <a:p>
            <a:pPr algn="ctr"/>
            <a:r>
              <a:rPr lang="vi-VN" sz="12000" b="1">
                <a:solidFill>
                  <a:schemeClr val="bg1"/>
                </a:solidFill>
                <a:latin typeface="Arial" panose="020B0604020202020204" pitchFamily="34" charset="0"/>
                <a:cs typeface="Arial" panose="020B0604020202020204" pitchFamily="34" charset="0"/>
              </a:rPr>
              <a:t>BIỂU DIỄN</a:t>
            </a:r>
            <a:endParaRPr lang="vi-VN" sz="12000" b="1" dirty="0">
              <a:solidFill>
                <a:schemeClr val="bg1"/>
              </a:solidFill>
              <a:latin typeface="Arial" panose="020B0604020202020204" pitchFamily="34" charset="0"/>
              <a:cs typeface="Arial" panose="020B0604020202020204" pitchFamily="34" charset="0"/>
            </a:endParaRPr>
          </a:p>
        </p:txBody>
      </p:sp>
      <p:pic>
        <p:nvPicPr>
          <p:cNvPr id="2" name="yt1s.com - Soi bóng bên hồ karaoke Lớp 8  Kết nối tri thức ">
            <a:hlinkClick r:id="" action="ppaction://media"/>
            <a:extLst>
              <a:ext uri="{FF2B5EF4-FFF2-40B4-BE49-F238E27FC236}">
                <a16:creationId xmlns:a16="http://schemas.microsoft.com/office/drawing/2014/main" id="{6B54934A-46E2-D78F-29B7-148172C0A4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840200" y="571499"/>
            <a:ext cx="871781" cy="871781"/>
          </a:xfrm>
          <a:prstGeom prst="rect">
            <a:avLst/>
          </a:prstGeom>
        </p:spPr>
      </p:pic>
      <p:sp>
        <p:nvSpPr>
          <p:cNvPr id="7" name="Freeform 30">
            <a:extLst>
              <a:ext uri="{FF2B5EF4-FFF2-40B4-BE49-F238E27FC236}">
                <a16:creationId xmlns:a16="http://schemas.microsoft.com/office/drawing/2014/main" id="{53ED503E-16FC-8424-9E54-61E94BE83EA2}"/>
              </a:ext>
            </a:extLst>
          </p:cNvPr>
          <p:cNvSpPr/>
          <p:nvPr/>
        </p:nvSpPr>
        <p:spPr>
          <a:xfrm>
            <a:off x="3745464" y="4762500"/>
            <a:ext cx="10797072" cy="5524500"/>
          </a:xfrm>
          <a:custGeom>
            <a:avLst/>
            <a:gdLst/>
            <a:ahLst/>
            <a:cxnLst/>
            <a:rect l="l" t="t" r="r" b="b"/>
            <a:pathLst>
              <a:path w="2822876" h="1444371">
                <a:moveTo>
                  <a:pt x="0" y="0"/>
                </a:moveTo>
                <a:lnTo>
                  <a:pt x="2822875" y="0"/>
                </a:lnTo>
                <a:lnTo>
                  <a:pt x="2822875" y="1444372"/>
                </a:lnTo>
                <a:lnTo>
                  <a:pt x="0" y="1444372"/>
                </a:lnTo>
                <a:lnTo>
                  <a:pt x="0" y="0"/>
                </a:lnTo>
                <a:close/>
              </a:path>
            </a:pathLst>
          </a:custGeom>
          <a:blipFill>
            <a:blip r:embed="rId9"/>
            <a:stretch>
              <a:fillRect/>
            </a:stretch>
          </a:blipFill>
        </p:spPr>
      </p:sp>
    </p:spTree>
    <p:extLst>
      <p:ext uri="{BB962C8B-B14F-4D97-AF65-F5344CB8AC3E}">
        <p14:creationId xmlns:p14="http://schemas.microsoft.com/office/powerpoint/2010/main" val="3253114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3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419</Words>
  <PresentationFormat>Custom</PresentationFormat>
  <Paragraphs>38</Paragraphs>
  <Slides>15</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2024-01-02T09:05:00Z</dcterms:modified>
  <dc:identifier>DAF1iV75XcM</dc:identifier>
</cp:coreProperties>
</file>