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477" r:id="rId2"/>
    <p:sldId id="482" r:id="rId3"/>
    <p:sldId id="491" r:id="rId4"/>
    <p:sldId id="492" r:id="rId5"/>
    <p:sldId id="479" r:id="rId6"/>
    <p:sldId id="487" r:id="rId7"/>
    <p:sldId id="489" r:id="rId8"/>
    <p:sldId id="485" r:id="rId9"/>
    <p:sldId id="495" r:id="rId10"/>
    <p:sldId id="496" r:id="rId11"/>
    <p:sldId id="494" r:id="rId12"/>
    <p:sldId id="497" r:id="rId13"/>
    <p:sldId id="490" r:id="rId1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1"/>
  </p:normalViewPr>
  <p:slideViewPr>
    <p:cSldViewPr snapToGrid="0" snapToObjects="1">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26C968C0-1272-FC46-B6B1-B48493D537B5}"/>
              </a:ext>
            </a:extLst>
          </p:cNvPr>
          <p:cNvSpPr>
            <a:spLocks noGrp="1"/>
          </p:cNvSpPr>
          <p:nvPr>
            <p:ph type="dt" sz="half" idx="10"/>
          </p:nvPr>
        </p:nvSpPr>
        <p:spPr/>
        <p:txBody>
          <a:bodyPr/>
          <a:lstStyle/>
          <a:p>
            <a:fld id="{DCABFE86-5F1F-6946-9818-B4D877E6DEA8}" type="datetimeFigureOut">
              <a:rPr lang="x-none" smtClean="0"/>
              <a:t>13-01-2025</a:t>
            </a:fld>
            <a:endParaRPr lang="x-none"/>
          </a:p>
        </p:txBody>
      </p:sp>
      <p:sp>
        <p:nvSpPr>
          <p:cNvPr id="5" name="Footer Placeholder 4">
            <a:extLst>
              <a:ext uri="{FF2B5EF4-FFF2-40B4-BE49-F238E27FC236}">
                <a16:creationId xmlns:a16="http://schemas.microsoft.com/office/drawing/2014/main" id="{AB5FA692-4B01-CC48-A620-4A44972CFC9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1C4DE83-2E00-2149-8212-35CE3E10D264}"/>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8793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4046-7137-BF40-806C-7FEE66B7136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56D5CBA5-B345-E042-B1BF-D36A7A18823E}"/>
              </a:ext>
            </a:extLst>
          </p:cNvPr>
          <p:cNvSpPr>
            <a:spLocks noGrp="1"/>
          </p:cNvSpPr>
          <p:nvPr>
            <p:ph type="dt" sz="half" idx="10"/>
          </p:nvPr>
        </p:nvSpPr>
        <p:spPr/>
        <p:txBody>
          <a:bodyPr/>
          <a:lstStyle/>
          <a:p>
            <a:fld id="{DCABFE86-5F1F-6946-9818-B4D877E6DEA8}" type="datetimeFigureOut">
              <a:rPr lang="x-none" smtClean="0"/>
              <a:t>13-01-2025</a:t>
            </a:fld>
            <a:endParaRPr lang="x-none"/>
          </a:p>
        </p:txBody>
      </p:sp>
      <p:sp>
        <p:nvSpPr>
          <p:cNvPr id="5" name="Footer Placeholder 4">
            <a:extLst>
              <a:ext uri="{FF2B5EF4-FFF2-40B4-BE49-F238E27FC236}">
                <a16:creationId xmlns:a16="http://schemas.microsoft.com/office/drawing/2014/main" id="{EDF7AAC7-258B-3749-8F60-76ACBEAFC0C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C73C984-E8AA-5445-9CC0-2EEA355B5B8E}"/>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3984DCA-0EE3-1240-95E3-2375BB651632}"/>
              </a:ext>
            </a:extLst>
          </p:cNvPr>
          <p:cNvSpPr>
            <a:spLocks noGrp="1"/>
          </p:cNvSpPr>
          <p:nvPr>
            <p:ph type="dt" sz="half" idx="10"/>
          </p:nvPr>
        </p:nvSpPr>
        <p:spPr/>
        <p:txBody>
          <a:bodyPr/>
          <a:lstStyle/>
          <a:p>
            <a:fld id="{DCABFE86-5F1F-6946-9818-B4D877E6DEA8}" type="datetimeFigureOut">
              <a:rPr lang="x-none" smtClean="0"/>
              <a:t>13-01-2025</a:t>
            </a:fld>
            <a:endParaRPr lang="x-none"/>
          </a:p>
        </p:txBody>
      </p:sp>
      <p:sp>
        <p:nvSpPr>
          <p:cNvPr id="5" name="Footer Placeholder 4">
            <a:extLst>
              <a:ext uri="{FF2B5EF4-FFF2-40B4-BE49-F238E27FC236}">
                <a16:creationId xmlns:a16="http://schemas.microsoft.com/office/drawing/2014/main" id="{B77FA7E7-C236-354D-B65C-A0745EA7D52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367947E-CC13-DE43-A931-C039BD973486}"/>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9209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8559ED71-ACDD-1E49-891A-595314ED05C1}"/>
              </a:ext>
            </a:extLst>
          </p:cNvPr>
          <p:cNvSpPr>
            <a:spLocks noGrp="1"/>
          </p:cNvSpPr>
          <p:nvPr>
            <p:ph type="dt" sz="half" idx="10"/>
          </p:nvPr>
        </p:nvSpPr>
        <p:spPr/>
        <p:txBody>
          <a:bodyPr/>
          <a:lstStyle/>
          <a:p>
            <a:fld id="{DCABFE86-5F1F-6946-9818-B4D877E6DEA8}" type="datetimeFigureOut">
              <a:rPr lang="x-none" smtClean="0"/>
              <a:t>13-01-2025</a:t>
            </a:fld>
            <a:endParaRPr lang="x-none"/>
          </a:p>
        </p:txBody>
      </p:sp>
      <p:sp>
        <p:nvSpPr>
          <p:cNvPr id="4" name="Footer Placeholder 3">
            <a:extLst>
              <a:ext uri="{FF2B5EF4-FFF2-40B4-BE49-F238E27FC236}">
                <a16:creationId xmlns:a16="http://schemas.microsoft.com/office/drawing/2014/main" id="{253C2FA7-214C-054C-AAF0-D6CC10A5C36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78A03578-2E4F-9D40-9BAC-3E0B4A52B78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34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3883BD-95AF-7C41-AB00-CF14B6258C3F}"/>
              </a:ext>
            </a:extLst>
          </p:cNvPr>
          <p:cNvSpPr>
            <a:spLocks noGrp="1"/>
          </p:cNvSpPr>
          <p:nvPr>
            <p:ph type="dt" sz="half" idx="10"/>
          </p:nvPr>
        </p:nvSpPr>
        <p:spPr/>
        <p:txBody>
          <a:bodyPr/>
          <a:lstStyle/>
          <a:p>
            <a:fld id="{DCABFE86-5F1F-6946-9818-B4D877E6DEA8}" type="datetimeFigureOut">
              <a:rPr lang="x-none" smtClean="0"/>
              <a:t>13-01-2025</a:t>
            </a:fld>
            <a:endParaRPr lang="x-none"/>
          </a:p>
        </p:txBody>
      </p:sp>
      <p:sp>
        <p:nvSpPr>
          <p:cNvPr id="5" name="Footer Placeholder 4">
            <a:extLst>
              <a:ext uri="{FF2B5EF4-FFF2-40B4-BE49-F238E27FC236}">
                <a16:creationId xmlns:a16="http://schemas.microsoft.com/office/drawing/2014/main" id="{20005A82-DC1F-644B-AA51-CBF3B876FEC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453DEBA-9AA5-CD4B-98BF-62BD4A1F208F}"/>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1334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5EE7-19E8-8844-9F07-B3A1EF4F9C6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3F30520E-892B-2041-A6EA-E5CC0EF69C07}"/>
              </a:ext>
            </a:extLst>
          </p:cNvPr>
          <p:cNvSpPr>
            <a:spLocks noGrp="1"/>
          </p:cNvSpPr>
          <p:nvPr>
            <p:ph type="dt" sz="half" idx="10"/>
          </p:nvPr>
        </p:nvSpPr>
        <p:spPr/>
        <p:txBody>
          <a:bodyPr/>
          <a:lstStyle/>
          <a:p>
            <a:fld id="{DCABFE86-5F1F-6946-9818-B4D877E6DEA8}" type="datetimeFigureOut">
              <a:rPr lang="x-none" smtClean="0"/>
              <a:t>13-01-2025</a:t>
            </a:fld>
            <a:endParaRPr lang="x-none"/>
          </a:p>
        </p:txBody>
      </p:sp>
      <p:sp>
        <p:nvSpPr>
          <p:cNvPr id="6" name="Footer Placeholder 5">
            <a:extLst>
              <a:ext uri="{FF2B5EF4-FFF2-40B4-BE49-F238E27FC236}">
                <a16:creationId xmlns:a16="http://schemas.microsoft.com/office/drawing/2014/main" id="{817A4C06-E3E8-B640-8579-B4ED029ECF6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C2BFF2E8-A348-A14E-A610-B38F5ED00E6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4406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3B7BB534-3189-5E4F-8096-20915794CA58}"/>
              </a:ext>
            </a:extLst>
          </p:cNvPr>
          <p:cNvSpPr>
            <a:spLocks noGrp="1"/>
          </p:cNvSpPr>
          <p:nvPr>
            <p:ph type="dt" sz="half" idx="10"/>
          </p:nvPr>
        </p:nvSpPr>
        <p:spPr/>
        <p:txBody>
          <a:bodyPr/>
          <a:lstStyle/>
          <a:p>
            <a:fld id="{DCABFE86-5F1F-6946-9818-B4D877E6DEA8}" type="datetimeFigureOut">
              <a:rPr lang="x-none" smtClean="0"/>
              <a:t>13-01-2025</a:t>
            </a:fld>
            <a:endParaRPr lang="x-none"/>
          </a:p>
        </p:txBody>
      </p:sp>
      <p:sp>
        <p:nvSpPr>
          <p:cNvPr id="8" name="Footer Placeholder 7">
            <a:extLst>
              <a:ext uri="{FF2B5EF4-FFF2-40B4-BE49-F238E27FC236}">
                <a16:creationId xmlns:a16="http://schemas.microsoft.com/office/drawing/2014/main" id="{8DA5E367-A6B4-A148-A44B-61456D342DF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15AC40D3-6A48-FB4B-B8B8-12C3396DEFB1}"/>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0094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A0B5-28F1-8748-A8B4-CD2FCC52256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C60F86EC-E833-F14C-9E66-41E9BEB47E94}"/>
              </a:ext>
            </a:extLst>
          </p:cNvPr>
          <p:cNvSpPr>
            <a:spLocks noGrp="1"/>
          </p:cNvSpPr>
          <p:nvPr>
            <p:ph type="dt" sz="half" idx="10"/>
          </p:nvPr>
        </p:nvSpPr>
        <p:spPr/>
        <p:txBody>
          <a:bodyPr/>
          <a:lstStyle/>
          <a:p>
            <a:fld id="{DCABFE86-5F1F-6946-9818-B4D877E6DEA8}" type="datetimeFigureOut">
              <a:rPr lang="x-none" smtClean="0"/>
              <a:t>13-01-2025</a:t>
            </a:fld>
            <a:endParaRPr lang="x-none"/>
          </a:p>
        </p:txBody>
      </p:sp>
      <p:sp>
        <p:nvSpPr>
          <p:cNvPr id="4" name="Footer Placeholder 3">
            <a:extLst>
              <a:ext uri="{FF2B5EF4-FFF2-40B4-BE49-F238E27FC236}">
                <a16:creationId xmlns:a16="http://schemas.microsoft.com/office/drawing/2014/main" id="{6FE3430E-D9A5-E04A-985D-93317E897035}"/>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A056C48E-4D98-784D-9AF0-ABC124B7122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363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831CA-2E69-5949-B30F-B8B78C06334B}"/>
              </a:ext>
            </a:extLst>
          </p:cNvPr>
          <p:cNvSpPr>
            <a:spLocks noGrp="1"/>
          </p:cNvSpPr>
          <p:nvPr>
            <p:ph type="dt" sz="half" idx="10"/>
          </p:nvPr>
        </p:nvSpPr>
        <p:spPr/>
        <p:txBody>
          <a:bodyPr/>
          <a:lstStyle/>
          <a:p>
            <a:fld id="{DCABFE86-5F1F-6946-9818-B4D877E6DEA8}" type="datetimeFigureOut">
              <a:rPr lang="x-none" smtClean="0"/>
              <a:t>13-01-2025</a:t>
            </a:fld>
            <a:endParaRPr lang="x-none"/>
          </a:p>
        </p:txBody>
      </p:sp>
      <p:sp>
        <p:nvSpPr>
          <p:cNvPr id="3" name="Footer Placeholder 2">
            <a:extLst>
              <a:ext uri="{FF2B5EF4-FFF2-40B4-BE49-F238E27FC236}">
                <a16:creationId xmlns:a16="http://schemas.microsoft.com/office/drawing/2014/main" id="{86312613-5B0C-B145-BC31-11CC02A71F44}"/>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AA4D6E0-DF1D-D44F-AFB2-057553790552}"/>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713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BA5D7-C2E5-1742-AA49-7F1ED8618BE1}"/>
              </a:ext>
            </a:extLst>
          </p:cNvPr>
          <p:cNvSpPr>
            <a:spLocks noGrp="1"/>
          </p:cNvSpPr>
          <p:nvPr>
            <p:ph type="dt" sz="half" idx="10"/>
          </p:nvPr>
        </p:nvSpPr>
        <p:spPr/>
        <p:txBody>
          <a:bodyPr/>
          <a:lstStyle/>
          <a:p>
            <a:fld id="{DCABFE86-5F1F-6946-9818-B4D877E6DEA8}" type="datetimeFigureOut">
              <a:rPr lang="x-none" smtClean="0"/>
              <a:t>13-01-2025</a:t>
            </a:fld>
            <a:endParaRPr lang="x-none"/>
          </a:p>
        </p:txBody>
      </p:sp>
      <p:sp>
        <p:nvSpPr>
          <p:cNvPr id="6" name="Footer Placeholder 5">
            <a:extLst>
              <a:ext uri="{FF2B5EF4-FFF2-40B4-BE49-F238E27FC236}">
                <a16:creationId xmlns:a16="http://schemas.microsoft.com/office/drawing/2014/main" id="{257C4474-E552-A24D-910B-4D79E138913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5B97345F-AC4B-3649-9A05-4D44A23D710B}"/>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2315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1F450-BAB6-7349-B544-02570C29E4F5}"/>
              </a:ext>
            </a:extLst>
          </p:cNvPr>
          <p:cNvSpPr>
            <a:spLocks noGrp="1"/>
          </p:cNvSpPr>
          <p:nvPr>
            <p:ph type="dt" sz="half" idx="10"/>
          </p:nvPr>
        </p:nvSpPr>
        <p:spPr/>
        <p:txBody>
          <a:bodyPr/>
          <a:lstStyle/>
          <a:p>
            <a:fld id="{DCABFE86-5F1F-6946-9818-B4D877E6DEA8}" type="datetimeFigureOut">
              <a:rPr lang="x-none" smtClean="0"/>
              <a:t>13-01-2025</a:t>
            </a:fld>
            <a:endParaRPr lang="x-none"/>
          </a:p>
        </p:txBody>
      </p:sp>
      <p:sp>
        <p:nvSpPr>
          <p:cNvPr id="6" name="Footer Placeholder 5">
            <a:extLst>
              <a:ext uri="{FF2B5EF4-FFF2-40B4-BE49-F238E27FC236}">
                <a16:creationId xmlns:a16="http://schemas.microsoft.com/office/drawing/2014/main" id="{E1D9A3AE-09C2-4744-8813-4D233C7240B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5B5C0A07-998A-7A4E-A16D-51441D4A4C9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862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x-none" smtClean="0"/>
              <a:t>13-01-2025</a:t>
            </a:fld>
            <a:endParaRPr lang="x-none"/>
          </a:p>
        </p:txBody>
      </p:sp>
      <p:sp>
        <p:nvSpPr>
          <p:cNvPr id="5" name="Footer Placeholder 4">
            <a:extLst>
              <a:ext uri="{FF2B5EF4-FFF2-40B4-BE49-F238E27FC236}">
                <a16:creationId xmlns:a16="http://schemas.microsoft.com/office/drawing/2014/main"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x-none" smtClean="0"/>
              <a:t>‹#›</a:t>
            </a:fld>
            <a:endParaRPr lang="x-none"/>
          </a:p>
        </p:txBody>
      </p:sp>
      <p:pic>
        <p:nvPicPr>
          <p:cNvPr id="7" name="Picture 6">
            <a:extLst>
              <a:ext uri="{FF2B5EF4-FFF2-40B4-BE49-F238E27FC236}">
                <a16:creationId xmlns:a16="http://schemas.microsoft.com/office/drawing/2014/main"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3796048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0312 (5)">
            <a:extLst>
              <a:ext uri="{FF2B5EF4-FFF2-40B4-BE49-F238E27FC236}">
                <a16:creationId xmlns:a16="http://schemas.microsoft.com/office/drawing/2014/main" id="{00D7B30B-C032-4D4E-A58E-636181653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bye">
            <a:extLst>
              <a:ext uri="{FF2B5EF4-FFF2-40B4-BE49-F238E27FC236}">
                <a16:creationId xmlns:a16="http://schemas.microsoft.com/office/drawing/2014/main" id="{19524975-B7CF-D64E-AD19-00AD22FD22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4248150"/>
            <a:ext cx="1196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4">
            <a:extLst>
              <a:ext uri="{FF2B5EF4-FFF2-40B4-BE49-F238E27FC236}">
                <a16:creationId xmlns:a16="http://schemas.microsoft.com/office/drawing/2014/main" id="{594C1A46-BF00-3549-A0CC-1D359B59CBDD}"/>
              </a:ext>
            </a:extLst>
          </p:cNvPr>
          <p:cNvSpPr>
            <a:spLocks noChangeArrowheads="1" noChangeShapeType="1" noTextEdit="1"/>
          </p:cNvSpPr>
          <p:nvPr/>
        </p:nvSpPr>
        <p:spPr bwMode="auto">
          <a:xfrm>
            <a:off x="2019300" y="569913"/>
            <a:ext cx="8153400" cy="723900"/>
          </a:xfrm>
          <a:prstGeom prst="rect">
            <a:avLst/>
          </a:prstGeom>
        </p:spPr>
        <p:txBody>
          <a:bodyPr wrap="none" fromWordArt="1">
            <a:prstTxWarp prst="textCanUp">
              <a:avLst>
                <a:gd name="adj" fmla="val 85833"/>
              </a:avLst>
            </a:prstTxWarp>
            <a:scene3d>
              <a:camera prst="legacyObliqueTopRight"/>
              <a:lightRig rig="legacyFlat3" dir="b"/>
            </a:scene3d>
            <a:sp3d extrusionH="430200" prstMaterial="legacyMatte">
              <a:extrusionClr>
                <a:srgbClr val="C0C0C0"/>
              </a:extrusionClr>
              <a:contourClr>
                <a:srgbClr val="FF0000"/>
              </a:contourClr>
            </a:sp3d>
          </a:bodyPr>
          <a:lstStyle/>
          <a:p>
            <a:r>
              <a:rPr lang="en-US" sz="3600" kern="10">
                <a:ln w="9525">
                  <a:round/>
                  <a:headEnd/>
                  <a:tailEnd/>
                </a:ln>
                <a:solidFill>
                  <a:srgbClr val="FF0000"/>
                </a:solidFill>
                <a:latin typeface="Times New Roman" panose="02020603050405020304" pitchFamily="18" charset="0"/>
                <a:cs typeface="Times New Roman" panose="02020603050405020304" pitchFamily="18" charset="0"/>
              </a:rPr>
              <a:t>Chào mừng các bậc phụ huynh</a:t>
            </a:r>
            <a:endParaRPr lang="x-none" sz="3600" kern="10">
              <a:ln w="9525">
                <a:round/>
                <a:headEnd/>
                <a:tailEnd/>
              </a:ln>
              <a:solidFill>
                <a:srgbClr val="FF0000"/>
              </a:solidFill>
              <a:latin typeface="Times New Roman" panose="02020603050405020304" pitchFamily="18" charset="0"/>
              <a:cs typeface="Times New Roman" panose="02020603050405020304" pitchFamily="18" charset="0"/>
            </a:endParaRPr>
          </a:p>
        </p:txBody>
      </p:sp>
      <p:pic>
        <p:nvPicPr>
          <p:cNvPr id="15364" name="Picture 5" descr="stars">
            <a:extLst>
              <a:ext uri="{FF2B5EF4-FFF2-40B4-BE49-F238E27FC236}">
                <a16:creationId xmlns:a16="http://schemas.microsoft.com/office/drawing/2014/main" id="{11983EA8-0620-AB4D-A296-C5DA0F2FAA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001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stars">
            <a:extLst>
              <a:ext uri="{FF2B5EF4-FFF2-40B4-BE49-F238E27FC236}">
                <a16:creationId xmlns:a16="http://schemas.microsoft.com/office/drawing/2014/main" id="{00BD74F5-9DD1-E44F-B6A3-CF4F1993CF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1371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stars">
            <a:extLst>
              <a:ext uri="{FF2B5EF4-FFF2-40B4-BE49-F238E27FC236}">
                <a16:creationId xmlns:a16="http://schemas.microsoft.com/office/drawing/2014/main" id="{AC63970A-90B2-9E42-BB24-A20B4E93CA8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5148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stars">
            <a:extLst>
              <a:ext uri="{FF2B5EF4-FFF2-40B4-BE49-F238E27FC236}">
                <a16:creationId xmlns:a16="http://schemas.microsoft.com/office/drawing/2014/main" id="{9035A904-409F-3B46-9C0A-1EC54AAA752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67550" y="29146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stars">
            <a:extLst>
              <a:ext uri="{FF2B5EF4-FFF2-40B4-BE49-F238E27FC236}">
                <a16:creationId xmlns:a16="http://schemas.microsoft.com/office/drawing/2014/main" id="{2CBD5378-DA3A-AC49-A292-48333ED5818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19431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stars">
            <a:extLst>
              <a:ext uri="{FF2B5EF4-FFF2-40B4-BE49-F238E27FC236}">
                <a16:creationId xmlns:a16="http://schemas.microsoft.com/office/drawing/2014/main" id="{F697AA18-4DA0-1E4F-BAFD-BB93D01A969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3657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2">
            <a:extLst>
              <a:ext uri="{FF2B5EF4-FFF2-40B4-BE49-F238E27FC236}">
                <a16:creationId xmlns:a16="http://schemas.microsoft.com/office/drawing/2014/main" id="{D8204FA4-AEBF-6843-96E4-D05D4249FAF5}"/>
              </a:ext>
            </a:extLst>
          </p:cNvPr>
          <p:cNvSpPr txBox="1">
            <a:spLocks noChangeArrowheads="1"/>
          </p:cNvSpPr>
          <p:nvPr/>
        </p:nvSpPr>
        <p:spPr bwMode="auto">
          <a:xfrm>
            <a:off x="3181350" y="5514975"/>
            <a:ext cx="6238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3000" b="1" i="1" dirty="0">
              <a:solidFill>
                <a:srgbClr val="FF0000"/>
              </a:solidFill>
              <a:latin typeface="Times New Roman" panose="02020603050405020304" pitchFamily="18" charset="0"/>
              <a:cs typeface="Times New Roman" panose="02020603050405020304" pitchFamily="18" charset="0"/>
            </a:endParaRPr>
          </a:p>
        </p:txBody>
      </p:sp>
      <p:sp>
        <p:nvSpPr>
          <p:cNvPr id="15371" name="WordArt 14">
            <a:extLst>
              <a:ext uri="{FF2B5EF4-FFF2-40B4-BE49-F238E27FC236}">
                <a16:creationId xmlns:a16="http://schemas.microsoft.com/office/drawing/2014/main" id="{930FB667-7312-DF42-B40A-17D54AA9BA6C}"/>
              </a:ext>
            </a:extLst>
          </p:cNvPr>
          <p:cNvSpPr>
            <a:spLocks noChangeArrowheads="1" noChangeShapeType="1" noTextEdit="1"/>
          </p:cNvSpPr>
          <p:nvPr/>
        </p:nvSpPr>
        <p:spPr bwMode="auto">
          <a:xfrm>
            <a:off x="2514600" y="2628900"/>
            <a:ext cx="7162800" cy="1214438"/>
          </a:xfrm>
          <a:prstGeom prst="rect">
            <a:avLst/>
          </a:prstGeom>
        </p:spPr>
        <p:txBody>
          <a:bodyPr wrap="none" fromWordArt="1">
            <a:prstTxWarp prst="textPlain">
              <a:avLst>
                <a:gd name="adj" fmla="val 50000"/>
              </a:avLst>
            </a:prstTxWarp>
          </a:bodyPr>
          <a:lstStyle/>
          <a:p>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Đến dự tiết </a:t>
            </a:r>
            <a:r>
              <a:rPr lang="vi-VN"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học Lich Sử lớp </a:t>
            </a:r>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6</a:t>
            </a:r>
            <a:endParaRPr lang="x-none"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par>
                                <p:cTn id="8" presetID="63" presetClass="path" presetSubtype="0" repeatCount="indefinite" accel="50000" decel="50000" autoRev="1" fill="hold" nodeType="withEffect">
                                  <p:stCondLst>
                                    <p:cond delay="0"/>
                                  </p:stCondLst>
                                  <p:childTnLst>
                                    <p:animMotion origin="layout" path="M 3.88889E-6 -4.26161E-6 L -0.60799 -4.26161E-6 " pathEditMode="relative" rAng="0" ptsTypes="AA">
                                      <p:cBhvr>
                                        <p:cTn id="9" dur="3000" fill="hold"/>
                                        <p:tgtEl>
                                          <p:spTgt spid="49155"/>
                                        </p:tgtEl>
                                        <p:attrNameLst>
                                          <p:attrName>ppt_x</p:attrName>
                                          <p:attrName>ppt_y</p:attrName>
                                        </p:attrNameLst>
                                      </p:cBhvr>
                                      <p:rCtr x="-303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5" y="104172"/>
            <a:ext cx="5273897"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2: THỜI GIAN TRONG LỊCH SỬ</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cxnSp>
        <p:nvCxnSpPr>
          <p:cNvPr id="8" name="Straight Connector 7">
            <a:extLst>
              <a:ext uri="{FF2B5EF4-FFF2-40B4-BE49-F238E27FC236}">
                <a16:creationId xmlns:a16="http://schemas.microsoft.com/office/drawing/2014/main" id="{6EDCA87F-54C2-004F-A25E-9B7E1169AB85}"/>
              </a:ext>
            </a:extLst>
          </p:cNvPr>
          <p:cNvCxnSpPr>
            <a:cxnSpLocks/>
          </p:cNvCxnSpPr>
          <p:nvPr/>
        </p:nvCxnSpPr>
        <p:spPr>
          <a:xfrm>
            <a:off x="6635306" y="1275581"/>
            <a:ext cx="0" cy="465620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CFBE8A2-9952-B149-AF33-D0C4E54CBBC4}"/>
              </a:ext>
            </a:extLst>
          </p:cNvPr>
          <p:cNvSpPr txBox="1"/>
          <p:nvPr/>
        </p:nvSpPr>
        <p:spPr>
          <a:xfrm>
            <a:off x="6960762" y="4741482"/>
            <a:ext cx="4566499" cy="707886"/>
          </a:xfrm>
          <a:prstGeom prst="rect">
            <a:avLst/>
          </a:prstGeom>
          <a:noFill/>
        </p:spPr>
        <p:txBody>
          <a:bodyPr wrap="square" rtlCol="0">
            <a:spAutoFit/>
          </a:bodyPr>
          <a:lstStyle/>
          <a:p>
            <a:pPr algn="ctr"/>
            <a:r>
              <a:rPr lang="vi-VN" sz="2000" i="1" dirty="0">
                <a:solidFill>
                  <a:srgbClr val="FFC000"/>
                </a:solidFill>
                <a:latin typeface="+mj-lt"/>
              </a:rPr>
              <a:t>Tờ lịch của Việt Nam sử dụng cả âm lịch và dương lịch</a:t>
            </a:r>
            <a:endParaRPr lang="x-none" sz="2000" i="1" dirty="0">
              <a:solidFill>
                <a:srgbClr val="FFC000"/>
              </a:solidFill>
              <a:latin typeface="+mj-lt"/>
            </a:endParaRPr>
          </a:p>
        </p:txBody>
      </p:sp>
      <p:sp>
        <p:nvSpPr>
          <p:cNvPr id="13" name="TextBox 12">
            <a:extLst>
              <a:ext uri="{FF2B5EF4-FFF2-40B4-BE49-F238E27FC236}">
                <a16:creationId xmlns:a16="http://schemas.microsoft.com/office/drawing/2014/main" id="{D2EDAE1D-670B-2A4C-A4B2-0CAD2AC7E5E7}"/>
              </a:ext>
            </a:extLst>
          </p:cNvPr>
          <p:cNvSpPr txBox="1"/>
          <p:nvPr/>
        </p:nvSpPr>
        <p:spPr>
          <a:xfrm>
            <a:off x="138644" y="1044749"/>
            <a:ext cx="673565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 Cách tính thời gian</a:t>
            </a:r>
          </a:p>
        </p:txBody>
      </p:sp>
      <p:sp>
        <p:nvSpPr>
          <p:cNvPr id="9" name="TextBox 8">
            <a:extLst>
              <a:ext uri="{FF2B5EF4-FFF2-40B4-BE49-F238E27FC236}">
                <a16:creationId xmlns:a16="http://schemas.microsoft.com/office/drawing/2014/main" id="{8F0C9277-8003-8B4C-9777-5EAED781638E}"/>
              </a:ext>
            </a:extLst>
          </p:cNvPr>
          <p:cNvSpPr txBox="1"/>
          <p:nvPr/>
        </p:nvSpPr>
        <p:spPr>
          <a:xfrm>
            <a:off x="70976" y="1447410"/>
            <a:ext cx="6653913" cy="2308324"/>
          </a:xfrm>
          <a:prstGeom prst="rect">
            <a:avLst/>
          </a:prstGeom>
          <a:noFill/>
        </p:spPr>
        <p:txBody>
          <a:bodyPr wrap="square" rtlCol="0">
            <a:spAutoFit/>
          </a:bodyPr>
          <a:lstStyle/>
          <a:p>
            <a:r>
              <a:rPr lang="vi-VN" sz="2400" dirty="0">
                <a:solidFill>
                  <a:schemeClr val="bg1"/>
                </a:solidFill>
                <a:latin typeface="+mj-lt"/>
              </a:rPr>
              <a:t>- Lịch chính thức của thế giới hiện nay dựa theo cách tính thời gian của dương lịch hay còn gọi là công lịch.</a:t>
            </a:r>
          </a:p>
          <a:p>
            <a:r>
              <a:rPr lang="vi-VN" sz="2400" dirty="0">
                <a:solidFill>
                  <a:schemeClr val="bg1"/>
                </a:solidFill>
                <a:latin typeface="+mj-lt"/>
              </a:rPr>
              <a:t>- </a:t>
            </a:r>
            <a:r>
              <a:rPr lang="vi-VN" sz="2400" i="1" dirty="0">
                <a:solidFill>
                  <a:schemeClr val="bg1"/>
                </a:solidFill>
                <a:latin typeface="+mj-lt"/>
              </a:rPr>
              <a:t>Công lịch </a:t>
            </a:r>
            <a:r>
              <a:rPr lang="vi-VN" sz="2400" dirty="0">
                <a:solidFill>
                  <a:schemeClr val="bg1"/>
                </a:solidFill>
                <a:latin typeface="+mj-lt"/>
              </a:rPr>
              <a:t>lấy năm 1 là năm tương truyền chúa Giê-xu ra đời </a:t>
            </a:r>
            <a:endParaRPr lang="x-none" sz="2400" dirty="0">
              <a:solidFill>
                <a:schemeClr val="bg1"/>
              </a:solidFill>
              <a:latin typeface="+mj-lt"/>
            </a:endParaRPr>
          </a:p>
          <a:p>
            <a:endParaRPr lang="x-none" sz="2400" dirty="0">
              <a:solidFill>
                <a:schemeClr val="bg1"/>
              </a:solidFill>
              <a:latin typeface="+mj-lt"/>
            </a:endParaRPr>
          </a:p>
        </p:txBody>
      </p:sp>
      <p:cxnSp>
        <p:nvCxnSpPr>
          <p:cNvPr id="15" name="Straight Arrow Connector 14">
            <a:extLst>
              <a:ext uri="{FF2B5EF4-FFF2-40B4-BE49-F238E27FC236}">
                <a16:creationId xmlns:a16="http://schemas.microsoft.com/office/drawing/2014/main" id="{AF9C927C-1A09-7F48-85CA-BAB3F61C3A92}"/>
              </a:ext>
            </a:extLst>
          </p:cNvPr>
          <p:cNvCxnSpPr>
            <a:cxnSpLocks/>
          </p:cNvCxnSpPr>
          <p:nvPr/>
        </p:nvCxnSpPr>
        <p:spPr>
          <a:xfrm flipV="1">
            <a:off x="721100" y="3894540"/>
            <a:ext cx="5353664" cy="0"/>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12EF73-FFFC-7E49-A814-DD6E673DAA55}"/>
              </a:ext>
            </a:extLst>
          </p:cNvPr>
          <p:cNvCxnSpPr/>
          <p:nvPr/>
        </p:nvCxnSpPr>
        <p:spPr>
          <a:xfrm>
            <a:off x="2991895" y="3716937"/>
            <a:ext cx="0" cy="342948"/>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245EB81-586B-EF4D-A7E2-5BE9CF122439}"/>
              </a:ext>
            </a:extLst>
          </p:cNvPr>
          <p:cNvSpPr txBox="1"/>
          <p:nvPr/>
        </p:nvSpPr>
        <p:spPr>
          <a:xfrm>
            <a:off x="2060957" y="4164603"/>
            <a:ext cx="1907687" cy="646331"/>
          </a:xfrm>
          <a:prstGeom prst="rect">
            <a:avLst/>
          </a:prstGeom>
          <a:noFill/>
        </p:spPr>
        <p:txBody>
          <a:bodyPr wrap="square" rtlCol="0">
            <a:spAutoFit/>
          </a:bodyPr>
          <a:lstStyle/>
          <a:p>
            <a:pPr algn="ctr"/>
            <a:r>
              <a:rPr lang="x-none" dirty="0">
                <a:solidFill>
                  <a:schemeClr val="bg1"/>
                </a:solidFill>
                <a:latin typeface="Times New Roman" panose="02020603050405020304" pitchFamily="18" charset="0"/>
                <a:cs typeface="Times New Roman" panose="02020603050405020304" pitchFamily="18" charset="0"/>
              </a:rPr>
              <a:t>Công nguyên</a:t>
            </a:r>
          </a:p>
          <a:p>
            <a:pPr algn="ctr"/>
            <a:r>
              <a:rPr lang="x-none" dirty="0">
                <a:solidFill>
                  <a:schemeClr val="bg1"/>
                </a:solidFill>
                <a:latin typeface="Times New Roman" panose="02020603050405020304" pitchFamily="18" charset="0"/>
                <a:cs typeface="Times New Roman" panose="02020603050405020304" pitchFamily="18" charset="0"/>
              </a:rPr>
              <a:t>(CN)</a:t>
            </a:r>
          </a:p>
        </p:txBody>
      </p:sp>
      <p:sp>
        <p:nvSpPr>
          <p:cNvPr id="19" name="TextBox 18">
            <a:extLst>
              <a:ext uri="{FF2B5EF4-FFF2-40B4-BE49-F238E27FC236}">
                <a16:creationId xmlns:a16="http://schemas.microsoft.com/office/drawing/2014/main" id="{07D6AE04-4F34-E640-BA7D-2B50B43C97C4}"/>
              </a:ext>
            </a:extLst>
          </p:cNvPr>
          <p:cNvSpPr txBox="1"/>
          <p:nvPr/>
        </p:nvSpPr>
        <p:spPr>
          <a:xfrm>
            <a:off x="1763532" y="3287473"/>
            <a:ext cx="2456726" cy="369332"/>
          </a:xfrm>
          <a:prstGeom prst="rect">
            <a:avLst/>
          </a:prstGeom>
          <a:noFill/>
        </p:spPr>
        <p:txBody>
          <a:bodyPr wrap="square" rtlCol="0">
            <a:spAutoFit/>
          </a:bodyPr>
          <a:lstStyle/>
          <a:p>
            <a:pPr algn="ctr"/>
            <a:r>
              <a:rPr lang="en-US" i="1" dirty="0">
                <a:solidFill>
                  <a:srgbClr val="FFFF00"/>
                </a:solidFill>
                <a:latin typeface="Times New Roman" panose="02020603050405020304" pitchFamily="18" charset="0"/>
                <a:cs typeface="Times New Roman" panose="02020603050405020304" pitchFamily="18" charset="0"/>
              </a:rPr>
              <a:t>C</a:t>
            </a:r>
            <a:r>
              <a:rPr lang="x-none" i="1" dirty="0">
                <a:solidFill>
                  <a:srgbClr val="FFFF00"/>
                </a:solidFill>
                <a:latin typeface="Times New Roman" panose="02020603050405020304" pitchFamily="18" charset="0"/>
                <a:cs typeface="Times New Roman" panose="02020603050405020304" pitchFamily="18" charset="0"/>
              </a:rPr>
              <a:t>húa Giê-xu ra đời</a:t>
            </a:r>
          </a:p>
        </p:txBody>
      </p:sp>
      <p:sp>
        <p:nvSpPr>
          <p:cNvPr id="20" name="TextBox 19">
            <a:extLst>
              <a:ext uri="{FF2B5EF4-FFF2-40B4-BE49-F238E27FC236}">
                <a16:creationId xmlns:a16="http://schemas.microsoft.com/office/drawing/2014/main" id="{5957228F-F5F6-584E-A012-462EE5E13166}"/>
              </a:ext>
            </a:extLst>
          </p:cNvPr>
          <p:cNvSpPr txBox="1"/>
          <p:nvPr/>
        </p:nvSpPr>
        <p:spPr>
          <a:xfrm>
            <a:off x="592400" y="3973729"/>
            <a:ext cx="1907687" cy="369332"/>
          </a:xfrm>
          <a:prstGeom prst="rect">
            <a:avLst/>
          </a:prstGeom>
          <a:noFill/>
        </p:spPr>
        <p:txBody>
          <a:bodyPr wrap="square" rtlCol="0">
            <a:spAutoFit/>
          </a:bodyPr>
          <a:lstStyle/>
          <a:p>
            <a:pPr algn="ctr"/>
            <a:r>
              <a:rPr lang="x-none" i="1" dirty="0">
                <a:solidFill>
                  <a:srgbClr val="FFFF00"/>
                </a:solidFill>
                <a:latin typeface="Times New Roman" panose="02020603050405020304" pitchFamily="18" charset="0"/>
                <a:cs typeface="Times New Roman" panose="02020603050405020304" pitchFamily="18" charset="0"/>
              </a:rPr>
              <a:t>(TCN)</a:t>
            </a:r>
          </a:p>
        </p:txBody>
      </p:sp>
      <p:sp>
        <p:nvSpPr>
          <p:cNvPr id="21" name="TextBox 20">
            <a:extLst>
              <a:ext uri="{FF2B5EF4-FFF2-40B4-BE49-F238E27FC236}">
                <a16:creationId xmlns:a16="http://schemas.microsoft.com/office/drawing/2014/main" id="{69E29AE1-14DA-B14D-A0FB-6850B2F7C929}"/>
              </a:ext>
            </a:extLst>
          </p:cNvPr>
          <p:cNvSpPr txBox="1"/>
          <p:nvPr/>
        </p:nvSpPr>
        <p:spPr>
          <a:xfrm>
            <a:off x="3602390" y="4008091"/>
            <a:ext cx="1907687" cy="369332"/>
          </a:xfrm>
          <a:prstGeom prst="rect">
            <a:avLst/>
          </a:prstGeom>
          <a:noFill/>
        </p:spPr>
        <p:txBody>
          <a:bodyPr wrap="square" rtlCol="0">
            <a:spAutoFit/>
          </a:bodyPr>
          <a:lstStyle/>
          <a:p>
            <a:pPr algn="ctr"/>
            <a:r>
              <a:rPr lang="x-none" i="1" dirty="0">
                <a:solidFill>
                  <a:srgbClr val="FFFF00"/>
                </a:solidFill>
                <a:latin typeface="Times New Roman" panose="02020603050405020304" pitchFamily="18" charset="0"/>
                <a:cs typeface="Times New Roman" panose="02020603050405020304" pitchFamily="18" charset="0"/>
              </a:rPr>
              <a:t>(Sau CN)</a:t>
            </a:r>
          </a:p>
        </p:txBody>
      </p:sp>
      <p:sp>
        <p:nvSpPr>
          <p:cNvPr id="23" name="TextBox 22">
            <a:extLst>
              <a:ext uri="{FF2B5EF4-FFF2-40B4-BE49-F238E27FC236}">
                <a16:creationId xmlns:a16="http://schemas.microsoft.com/office/drawing/2014/main" id="{527845FE-1F3B-3D4F-A0D0-8DEE41DA8E85}"/>
              </a:ext>
            </a:extLst>
          </p:cNvPr>
          <p:cNvSpPr txBox="1"/>
          <p:nvPr/>
        </p:nvSpPr>
        <p:spPr>
          <a:xfrm>
            <a:off x="61449" y="4602979"/>
            <a:ext cx="5841837" cy="1200329"/>
          </a:xfrm>
          <a:prstGeom prst="rect">
            <a:avLst/>
          </a:prstGeom>
          <a:noFill/>
        </p:spPr>
        <p:txBody>
          <a:bodyPr wrap="square" rtlCol="0">
            <a:spAutoFit/>
          </a:bodyPr>
          <a:lstStyle/>
          <a:p>
            <a:r>
              <a:rPr lang="vi-VN" sz="2400" i="1" dirty="0">
                <a:solidFill>
                  <a:schemeClr val="bg1"/>
                </a:solidFill>
                <a:latin typeface="+mj-lt"/>
              </a:rPr>
              <a:t>+ thập kỉ: 10 năm</a:t>
            </a:r>
          </a:p>
          <a:p>
            <a:r>
              <a:rPr lang="vi-VN" sz="2400" i="1" dirty="0">
                <a:solidFill>
                  <a:schemeClr val="bg1"/>
                </a:solidFill>
                <a:latin typeface="+mj-lt"/>
              </a:rPr>
              <a:t>+ thế kỉ:100 năm</a:t>
            </a:r>
          </a:p>
          <a:p>
            <a:r>
              <a:rPr lang="vi-VN" sz="2400" i="1" dirty="0">
                <a:solidFill>
                  <a:schemeClr val="bg1"/>
                </a:solidFill>
                <a:latin typeface="+mj-lt"/>
              </a:rPr>
              <a:t>+ thiên niên kỉ:1000 năm</a:t>
            </a:r>
            <a:endParaRPr lang="x-none" sz="2400" i="1" dirty="0">
              <a:solidFill>
                <a:schemeClr val="bg1"/>
              </a:solidFill>
              <a:latin typeface="+mj-lt"/>
            </a:endParaRPr>
          </a:p>
        </p:txBody>
      </p:sp>
      <p:pic>
        <p:nvPicPr>
          <p:cNvPr id="22" name="Picture 21">
            <a:extLst>
              <a:ext uri="{FF2B5EF4-FFF2-40B4-BE49-F238E27FC236}">
                <a16:creationId xmlns:a16="http://schemas.microsoft.com/office/drawing/2014/main" id="{0929C7D8-5E71-B24A-B13B-783CF838334A}"/>
              </a:ext>
            </a:extLst>
          </p:cNvPr>
          <p:cNvPicPr/>
          <p:nvPr/>
        </p:nvPicPr>
        <p:blipFill rotWithShape="1">
          <a:blip r:embed="rId3"/>
          <a:srcRect l="69009" t="15605" r="8019" b="24225"/>
          <a:stretch/>
        </p:blipFill>
        <p:spPr bwMode="auto">
          <a:xfrm>
            <a:off x="8090394" y="1072529"/>
            <a:ext cx="2100173" cy="35654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553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trips(down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strips(down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par>
                                <p:cTn id="23" presetID="18" presetClass="entr" presetSubtype="12"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strips(downLeft)">
                                      <p:cBhvr>
                                        <p:cTn id="25" dur="500"/>
                                        <p:tgtEl>
                                          <p:spTgt spid="17"/>
                                        </p:tgtEl>
                                      </p:cBhvr>
                                    </p:animEffect>
                                  </p:childTnLst>
                                </p:cTn>
                              </p:par>
                            </p:childTnLst>
                          </p:cTn>
                        </p:par>
                        <p:par>
                          <p:cTn id="26" fill="hold">
                            <p:stCondLst>
                              <p:cond delay="500"/>
                            </p:stCondLst>
                            <p:childTnLst>
                              <p:par>
                                <p:cTn id="27" presetID="18" presetClass="entr" presetSubtype="12"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trips(downLeft)">
                                      <p:cBhvr>
                                        <p:cTn id="29" dur="500"/>
                                        <p:tgtEl>
                                          <p:spTgt spid="18"/>
                                        </p:tgtEl>
                                      </p:cBhvr>
                                    </p:animEffect>
                                  </p:childTnLst>
                                </p:cTn>
                              </p:par>
                            </p:childTnLst>
                          </p:cTn>
                        </p:par>
                        <p:par>
                          <p:cTn id="30" fill="hold">
                            <p:stCondLst>
                              <p:cond delay="1000"/>
                            </p:stCondLst>
                            <p:childTnLst>
                              <p:par>
                                <p:cTn id="31" presetID="18" presetClass="entr" presetSubtype="1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strips(downLeft)">
                                      <p:cBhvr>
                                        <p:cTn id="33" dur="500"/>
                                        <p:tgtEl>
                                          <p:spTgt spid="19"/>
                                        </p:tgtEl>
                                      </p:cBhvr>
                                    </p:animEffect>
                                  </p:childTnLst>
                                </p:cTn>
                              </p:par>
                            </p:childTnLst>
                          </p:cTn>
                        </p:par>
                        <p:par>
                          <p:cTn id="34" fill="hold">
                            <p:stCondLst>
                              <p:cond delay="1500"/>
                            </p:stCondLst>
                            <p:childTnLst>
                              <p:par>
                                <p:cTn id="35" presetID="18" presetClass="entr" presetSubtype="12"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strips(downLeft)">
                                      <p:cBhvr>
                                        <p:cTn id="37" dur="500"/>
                                        <p:tgtEl>
                                          <p:spTgt spid="20"/>
                                        </p:tgtEl>
                                      </p:cBhvr>
                                    </p:animEffect>
                                  </p:childTnLst>
                                </p:cTn>
                              </p:par>
                            </p:childTnLst>
                          </p:cTn>
                        </p:par>
                        <p:par>
                          <p:cTn id="38" fill="hold">
                            <p:stCondLst>
                              <p:cond delay="2000"/>
                            </p:stCondLst>
                            <p:childTnLst>
                              <p:par>
                                <p:cTn id="39" presetID="18" presetClass="entr" presetSubtype="12"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strips(downLeft)">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strips(downLeft)">
                                      <p:cBhvr>
                                        <p:cTn id="46" dur="500"/>
                                        <p:tgtEl>
                                          <p:spTgt spid="2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animEffect transition="in" filter="strips(downLeft)">
                                      <p:cBhvr>
                                        <p:cTn id="51" dur="500"/>
                                        <p:tgtEl>
                                          <p:spTgt spid="23">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23">
                                            <p:txEl>
                                              <p:pRg st="2" end="2"/>
                                            </p:txEl>
                                          </p:spTgt>
                                        </p:tgtEl>
                                        <p:attrNameLst>
                                          <p:attrName>style.visibility</p:attrName>
                                        </p:attrNameLst>
                                      </p:cBhvr>
                                      <p:to>
                                        <p:strVal val="visible"/>
                                      </p:to>
                                    </p:set>
                                    <p:animEffect transition="in" filter="strips(downLeft)">
                                      <p:cBhvr>
                                        <p:cTn id="56"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13" name="TextBox 12">
            <a:extLst>
              <a:ext uri="{FF2B5EF4-FFF2-40B4-BE49-F238E27FC236}">
                <a16:creationId xmlns:a16="http://schemas.microsoft.com/office/drawing/2014/main" id="{D2EDAE1D-670B-2A4C-A4B2-0CAD2AC7E5E7}"/>
              </a:ext>
            </a:extLst>
          </p:cNvPr>
          <p:cNvSpPr txBox="1"/>
          <p:nvPr/>
        </p:nvSpPr>
        <p:spPr>
          <a:xfrm>
            <a:off x="4867807" y="66266"/>
            <a:ext cx="673565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III. LUYỆN TẬP</a:t>
            </a:r>
          </a:p>
        </p:txBody>
      </p:sp>
      <p:pic>
        <p:nvPicPr>
          <p:cNvPr id="5" name="Picture 4">
            <a:extLst>
              <a:ext uri="{FF2B5EF4-FFF2-40B4-BE49-F238E27FC236}">
                <a16:creationId xmlns:a16="http://schemas.microsoft.com/office/drawing/2014/main" id="{0D85816C-0951-784E-9E74-A21144D6EEB3}"/>
              </a:ext>
            </a:extLst>
          </p:cNvPr>
          <p:cNvPicPr>
            <a:picLocks noChangeAspect="1"/>
          </p:cNvPicPr>
          <p:nvPr/>
        </p:nvPicPr>
        <p:blipFill rotWithShape="1">
          <a:blip r:embed="rId3"/>
          <a:srcRect l="7128" t="5259" r="8229" b="5259"/>
          <a:stretch/>
        </p:blipFill>
        <p:spPr>
          <a:xfrm>
            <a:off x="1406413" y="683932"/>
            <a:ext cx="9064861" cy="5989490"/>
          </a:xfrm>
          <a:prstGeom prst="rect">
            <a:avLst/>
          </a:prstGeom>
        </p:spPr>
      </p:pic>
    </p:spTree>
    <p:extLst>
      <p:ext uri="{BB962C8B-B14F-4D97-AF65-F5344CB8AC3E}">
        <p14:creationId xmlns:p14="http://schemas.microsoft.com/office/powerpoint/2010/main" val="159875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13" name="TextBox 12">
            <a:extLst>
              <a:ext uri="{FF2B5EF4-FFF2-40B4-BE49-F238E27FC236}">
                <a16:creationId xmlns:a16="http://schemas.microsoft.com/office/drawing/2014/main" id="{D2EDAE1D-670B-2A4C-A4B2-0CAD2AC7E5E7}"/>
              </a:ext>
            </a:extLst>
          </p:cNvPr>
          <p:cNvSpPr txBox="1"/>
          <p:nvPr/>
        </p:nvSpPr>
        <p:spPr>
          <a:xfrm>
            <a:off x="4824944" y="72466"/>
            <a:ext cx="673565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III. LUYỆN TẬP</a:t>
            </a:r>
          </a:p>
        </p:txBody>
      </p:sp>
      <p:sp>
        <p:nvSpPr>
          <p:cNvPr id="26" name="TextBox 25">
            <a:extLst>
              <a:ext uri="{FF2B5EF4-FFF2-40B4-BE49-F238E27FC236}">
                <a16:creationId xmlns:a16="http://schemas.microsoft.com/office/drawing/2014/main" id="{0E22A905-B29A-D744-A698-9E2836BE9FF3}"/>
              </a:ext>
            </a:extLst>
          </p:cNvPr>
          <p:cNvSpPr txBox="1"/>
          <p:nvPr/>
        </p:nvSpPr>
        <p:spPr>
          <a:xfrm>
            <a:off x="360651" y="970727"/>
            <a:ext cx="11831349" cy="1200329"/>
          </a:xfrm>
          <a:prstGeom prst="rect">
            <a:avLst/>
          </a:prstGeom>
          <a:noFill/>
        </p:spPr>
        <p:txBody>
          <a:bodyPr wrap="square" rtlCol="0">
            <a:spAutoFit/>
          </a:bodyPr>
          <a:lstStyle/>
          <a:p>
            <a:r>
              <a:rPr lang="vi-VN" sz="2400" i="1" dirty="0">
                <a:solidFill>
                  <a:srgbClr val="FFFF00"/>
                </a:solidFill>
                <a:latin typeface="+mj-lt"/>
                <a:sym typeface="Wingdings" pitchFamily="2" charset="2"/>
              </a:rPr>
              <a:t></a:t>
            </a:r>
            <a:r>
              <a:rPr lang="vi-VN" sz="2400" i="1" dirty="0">
                <a:solidFill>
                  <a:srgbClr val="FFFF00"/>
                </a:solidFill>
                <a:latin typeface="+mj-lt"/>
              </a:rPr>
              <a:t>  Kết luận</a:t>
            </a:r>
          </a:p>
          <a:p>
            <a:pPr marL="342900" indent="-342900">
              <a:buFontTx/>
              <a:buChar char="-"/>
            </a:pPr>
            <a:r>
              <a:rPr lang="vi-VN" sz="2400" dirty="0">
                <a:solidFill>
                  <a:srgbClr val="FFFF00"/>
                </a:solidFill>
                <a:latin typeface="+mj-lt"/>
              </a:rPr>
              <a:t>Muốn biết năm TCN cách hiện tại thì làm phép cộng.</a:t>
            </a:r>
          </a:p>
          <a:p>
            <a:pPr marL="342900" indent="-342900">
              <a:buFontTx/>
              <a:buChar char="-"/>
            </a:pPr>
            <a:r>
              <a:rPr lang="vi-VN" sz="2400" dirty="0">
                <a:solidFill>
                  <a:srgbClr val="FFFF00"/>
                </a:solidFill>
                <a:latin typeface="+mj-lt"/>
              </a:rPr>
              <a:t>Muốn biết SCN cách hiện tại ta làm phép trừ.</a:t>
            </a:r>
            <a:endParaRPr lang="x-none" sz="2400" dirty="0">
              <a:solidFill>
                <a:srgbClr val="FFFF00"/>
              </a:solidFill>
              <a:latin typeface="+mj-lt"/>
            </a:endParaRPr>
          </a:p>
        </p:txBody>
      </p:sp>
    </p:spTree>
    <p:extLst>
      <p:ext uri="{BB962C8B-B14F-4D97-AF65-F5344CB8AC3E}">
        <p14:creationId xmlns:p14="http://schemas.microsoft.com/office/powerpoint/2010/main" val="15583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strips(downLeft)">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strips(downLeft)">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strips(downLeft)">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0C703D0-36D6-9A4E-A6CA-4DA0C4C8CF96}"/>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 name="Picture 1">
            <a:extLst>
              <a:ext uri="{FF2B5EF4-FFF2-40B4-BE49-F238E27FC236}">
                <a16:creationId xmlns:a16="http://schemas.microsoft.com/office/drawing/2014/main" id="{640AA35D-A2D8-DB45-AE3F-424C38E0D372}"/>
              </a:ext>
            </a:extLst>
          </p:cNvPr>
          <p:cNvPicPr>
            <a:picLocks noChangeAspect="1"/>
          </p:cNvPicPr>
          <p:nvPr/>
        </p:nvPicPr>
        <p:blipFill>
          <a:blip r:embed="rId2"/>
          <a:stretch>
            <a:fillRect/>
          </a:stretch>
        </p:blipFill>
        <p:spPr>
          <a:xfrm>
            <a:off x="383458" y="-147484"/>
            <a:ext cx="11808542" cy="7506019"/>
          </a:xfrm>
          <a:prstGeom prst="rect">
            <a:avLst/>
          </a:prstGeom>
        </p:spPr>
      </p:pic>
      <p:sp>
        <p:nvSpPr>
          <p:cNvPr id="3" name="TextBox 2">
            <a:extLst>
              <a:ext uri="{FF2B5EF4-FFF2-40B4-BE49-F238E27FC236}">
                <a16:creationId xmlns:a16="http://schemas.microsoft.com/office/drawing/2014/main" id="{AB53C941-41C4-3145-B1AC-B6DC66719B98}"/>
              </a:ext>
            </a:extLst>
          </p:cNvPr>
          <p:cNvSpPr txBox="1"/>
          <p:nvPr/>
        </p:nvSpPr>
        <p:spPr>
          <a:xfrm>
            <a:off x="2969341" y="2767280"/>
            <a:ext cx="6636775" cy="1323439"/>
          </a:xfrm>
          <a:prstGeom prst="rect">
            <a:avLst/>
          </a:prstGeom>
          <a:noFill/>
        </p:spPr>
        <p:txBody>
          <a:bodyPr wrap="square" rtlCol="0">
            <a:spAutoFit/>
          </a:bodyPr>
          <a:lstStyle/>
          <a:p>
            <a:pPr algn="ctr"/>
            <a:r>
              <a:rPr lang="x-none" sz="4000" b="1" dirty="0">
                <a:solidFill>
                  <a:srgbClr val="FFFF00"/>
                </a:solidFill>
                <a:latin typeface="APPLE CHANCERY" panose="03020702040506060504" pitchFamily="66" charset="-79"/>
                <a:cs typeface="APPLE CHANCERY" panose="03020702040506060504" pitchFamily="66" charset="-79"/>
              </a:rPr>
              <a:t>CẢM ƠN CÁC EM!</a:t>
            </a:r>
          </a:p>
          <a:p>
            <a:pPr algn="ctr"/>
            <a:r>
              <a:rPr lang="x-none" sz="4000" b="1" dirty="0">
                <a:solidFill>
                  <a:srgbClr val="FFFF00"/>
                </a:solidFill>
                <a:latin typeface="APPLE CHANCERY" panose="03020702040506060504" pitchFamily="66" charset="-79"/>
                <a:cs typeface="APPLE CHANCERY" panose="03020702040506060504" pitchFamily="66" charset="-79"/>
              </a:rPr>
              <a:t>CHÚC CÁC EM HỌC TỐT!</a:t>
            </a:r>
          </a:p>
        </p:txBody>
      </p:sp>
    </p:spTree>
    <p:extLst>
      <p:ext uri="{BB962C8B-B14F-4D97-AF65-F5344CB8AC3E}">
        <p14:creationId xmlns:p14="http://schemas.microsoft.com/office/powerpoint/2010/main" val="255545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 name="!!maytinh">
            <a:extLst>
              <a:ext uri="{FF2B5EF4-FFF2-40B4-BE49-F238E27FC236}">
                <a16:creationId xmlns:a16="http://schemas.microsoft.com/office/drawing/2014/main" id="{74946F10-331D-564A-9EF5-454EFF6B29EE}"/>
              </a:ext>
            </a:extLst>
          </p:cNvPr>
          <p:cNvPicPr/>
          <p:nvPr/>
        </p:nvPicPr>
        <p:blipFill rotWithShape="1">
          <a:blip r:embed="rId2">
            <a:extLst>
              <a:ext uri="{28A0092B-C50C-407E-A947-70E740481C1C}">
                <a14:useLocalDpi xmlns:a14="http://schemas.microsoft.com/office/drawing/2010/main" val="0"/>
              </a:ext>
            </a:extLst>
          </a:blip>
          <a:srcRect/>
          <a:stretch/>
        </p:blipFill>
        <p:spPr bwMode="auto">
          <a:xfrm>
            <a:off x="128587" y="2628900"/>
            <a:ext cx="4257675" cy="422910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A5D2323F-5554-DA4C-9473-BAC21B4F9D34}"/>
              </a:ext>
            </a:extLst>
          </p:cNvPr>
          <p:cNvPicPr>
            <a:picLocks noChangeAspect="1"/>
          </p:cNvPicPr>
          <p:nvPr/>
        </p:nvPicPr>
        <p:blipFill>
          <a:blip r:embed="rId3"/>
          <a:stretch>
            <a:fillRect/>
          </a:stretch>
        </p:blipFill>
        <p:spPr>
          <a:xfrm>
            <a:off x="10651594" y="-100014"/>
            <a:ext cx="1551016" cy="1444774"/>
          </a:xfrm>
          <a:prstGeom prst="rect">
            <a:avLst/>
          </a:prstGeom>
        </p:spPr>
      </p:pic>
    </p:spTree>
    <p:extLst>
      <p:ext uri="{BB962C8B-B14F-4D97-AF65-F5344CB8AC3E}">
        <p14:creationId xmlns:p14="http://schemas.microsoft.com/office/powerpoint/2010/main" val="45111610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 name="!!maytinh">
            <a:extLst>
              <a:ext uri="{FF2B5EF4-FFF2-40B4-BE49-F238E27FC236}">
                <a16:creationId xmlns:a16="http://schemas.microsoft.com/office/drawing/2014/main" id="{74946F10-331D-564A-9EF5-454EFF6B29EE}"/>
              </a:ext>
            </a:extLst>
          </p:cNvPr>
          <p:cNvPicPr/>
          <p:nvPr/>
        </p:nvPicPr>
        <p:blipFill rotWithShape="1">
          <a:blip r:embed="rId2">
            <a:extLst>
              <a:ext uri="{28A0092B-C50C-407E-A947-70E740481C1C}">
                <a14:useLocalDpi xmlns:a14="http://schemas.microsoft.com/office/drawing/2010/main" val="0"/>
              </a:ext>
            </a:extLst>
          </a:blip>
          <a:srcRect/>
          <a:stretch/>
        </p:blipFill>
        <p:spPr bwMode="auto">
          <a:xfrm>
            <a:off x="3281362" y="1750218"/>
            <a:ext cx="2376488" cy="3357563"/>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FF8EB499-0334-054E-A2C0-C7C85CDDF50A}"/>
              </a:ext>
            </a:extLst>
          </p:cNvPr>
          <p:cNvPicPr>
            <a:picLocks noChangeAspect="1"/>
          </p:cNvPicPr>
          <p:nvPr/>
        </p:nvPicPr>
        <p:blipFill>
          <a:blip r:embed="rId3"/>
          <a:stretch>
            <a:fillRect/>
          </a:stretch>
        </p:blipFill>
        <p:spPr>
          <a:xfrm>
            <a:off x="10651594" y="-100014"/>
            <a:ext cx="1551016" cy="1444774"/>
          </a:xfrm>
          <a:prstGeom prst="rect">
            <a:avLst/>
          </a:prstGeom>
        </p:spPr>
      </p:pic>
    </p:spTree>
    <p:extLst>
      <p:ext uri="{BB962C8B-B14F-4D97-AF65-F5344CB8AC3E}">
        <p14:creationId xmlns:p14="http://schemas.microsoft.com/office/powerpoint/2010/main" val="248105775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 name="!!maytinh">
            <a:extLst>
              <a:ext uri="{FF2B5EF4-FFF2-40B4-BE49-F238E27FC236}">
                <a16:creationId xmlns:a16="http://schemas.microsoft.com/office/drawing/2014/main" id="{74946F10-331D-564A-9EF5-454EFF6B29EE}"/>
              </a:ext>
            </a:extLst>
          </p:cNvPr>
          <p:cNvPicPr/>
          <p:nvPr/>
        </p:nvPicPr>
        <p:blipFill rotWithShape="1">
          <a:blip r:embed="rId2">
            <a:extLst>
              <a:ext uri="{28A0092B-C50C-407E-A947-70E740481C1C}">
                <a14:useLocalDpi xmlns:a14="http://schemas.microsoft.com/office/drawing/2010/main" val="0"/>
              </a:ext>
            </a:extLst>
          </a:blip>
          <a:srcRect/>
          <a:stretch/>
        </p:blipFill>
        <p:spPr bwMode="auto">
          <a:xfrm>
            <a:off x="8529638" y="934643"/>
            <a:ext cx="2126576" cy="2094308"/>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7692E260-6916-B24A-BE24-52DD2FFA2BE1}"/>
              </a:ext>
            </a:extLst>
          </p:cNvPr>
          <p:cNvPicPr>
            <a:picLocks noChangeAspect="1"/>
          </p:cNvPicPr>
          <p:nvPr/>
        </p:nvPicPr>
        <p:blipFill>
          <a:blip r:embed="rId3"/>
          <a:stretch>
            <a:fillRect/>
          </a:stretch>
        </p:blipFill>
        <p:spPr>
          <a:xfrm>
            <a:off x="10651594" y="-100014"/>
            <a:ext cx="1551016" cy="1444774"/>
          </a:xfrm>
          <a:prstGeom prst="rect">
            <a:avLst/>
          </a:prstGeom>
        </p:spPr>
      </p:pic>
    </p:spTree>
    <p:extLst>
      <p:ext uri="{BB962C8B-B14F-4D97-AF65-F5344CB8AC3E}">
        <p14:creationId xmlns:p14="http://schemas.microsoft.com/office/powerpoint/2010/main" val="7294527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15586"/>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651594" y="-100014"/>
            <a:ext cx="1551016" cy="1444774"/>
          </a:xfrm>
          <a:prstGeom prst="rect">
            <a:avLst/>
          </a:prstGeom>
        </p:spPr>
      </p:pic>
      <p:sp>
        <p:nvSpPr>
          <p:cNvPr id="6" name="TextBox 5">
            <a:extLst>
              <a:ext uri="{FF2B5EF4-FFF2-40B4-BE49-F238E27FC236}">
                <a16:creationId xmlns:a16="http://schemas.microsoft.com/office/drawing/2014/main" id="{421FDA5A-C1E5-A04A-9A28-D0F32CA399B6}"/>
              </a:ext>
            </a:extLst>
          </p:cNvPr>
          <p:cNvSpPr txBox="1"/>
          <p:nvPr/>
        </p:nvSpPr>
        <p:spPr>
          <a:xfrm>
            <a:off x="94526" y="883096"/>
            <a:ext cx="4780345"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 Lịch sử và môn lịch sử</a:t>
            </a:r>
          </a:p>
        </p:txBody>
      </p:sp>
      <p:pic>
        <p:nvPicPr>
          <p:cNvPr id="9" name="Picture 8">
            <a:extLst>
              <a:ext uri="{FF2B5EF4-FFF2-40B4-BE49-F238E27FC236}">
                <a16:creationId xmlns:a16="http://schemas.microsoft.com/office/drawing/2014/main" id="{3DC90934-B824-C54D-B27B-25D4236BF8ED}"/>
              </a:ext>
            </a:extLst>
          </p:cNvPr>
          <p:cNvPicPr/>
          <p:nvPr/>
        </p:nvPicPr>
        <p:blipFill rotWithShape="1">
          <a:blip r:embed="rId3">
            <a:extLst>
              <a:ext uri="{28A0092B-C50C-407E-A947-70E740481C1C}">
                <a14:useLocalDpi xmlns:a14="http://schemas.microsoft.com/office/drawing/2010/main" val="0"/>
              </a:ext>
            </a:extLst>
          </a:blip>
          <a:srcRect/>
          <a:stretch/>
        </p:blipFill>
        <p:spPr bwMode="auto">
          <a:xfrm>
            <a:off x="5839419" y="1344760"/>
            <a:ext cx="4780345" cy="2555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cxnSp>
        <p:nvCxnSpPr>
          <p:cNvPr id="5" name="Straight Connector 4">
            <a:extLst>
              <a:ext uri="{FF2B5EF4-FFF2-40B4-BE49-F238E27FC236}">
                <a16:creationId xmlns:a16="http://schemas.microsoft.com/office/drawing/2014/main" id="{1F7D5323-3BD2-2644-A456-20ED73ECFD59}"/>
              </a:ext>
            </a:extLst>
          </p:cNvPr>
          <p:cNvCxnSpPr/>
          <p:nvPr/>
        </p:nvCxnSpPr>
        <p:spPr>
          <a:xfrm>
            <a:off x="5467772" y="1113928"/>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78C2F97-4908-5F4D-98C7-ADA599288C26}"/>
              </a:ext>
            </a:extLst>
          </p:cNvPr>
          <p:cNvSpPr txBox="1"/>
          <p:nvPr/>
        </p:nvSpPr>
        <p:spPr>
          <a:xfrm>
            <a:off x="5214748" y="4136899"/>
            <a:ext cx="5719169" cy="707886"/>
          </a:xfrm>
          <a:prstGeom prst="rect">
            <a:avLst/>
          </a:prstGeom>
          <a:noFill/>
        </p:spPr>
        <p:txBody>
          <a:bodyPr wrap="square" rtlCol="0">
            <a:spAutoFit/>
          </a:bodyPr>
          <a:lstStyle/>
          <a:p>
            <a:pPr algn="ctr"/>
            <a:r>
              <a:rPr lang="x-none" sz="2000" i="1" dirty="0">
                <a:solidFill>
                  <a:schemeClr val="bg1"/>
                </a:solidFill>
                <a:latin typeface="Times New Roman" panose="02020603050405020304" pitchFamily="18" charset="0"/>
                <a:cs typeface="Times New Roman" panose="02020603050405020304" pitchFamily="18" charset="0"/>
              </a:rPr>
              <a:t>Rồng đá trước thềm Điện Kính Thiên, thế kỉ XV</a:t>
            </a:r>
          </a:p>
          <a:p>
            <a:pPr algn="ctr"/>
            <a:r>
              <a:rPr lang="x-none" sz="2000" i="1" dirty="0">
                <a:solidFill>
                  <a:schemeClr val="bg1"/>
                </a:solidFill>
                <a:latin typeface="Times New Roman" panose="02020603050405020304" pitchFamily="18" charset="0"/>
                <a:cs typeface="Times New Roman" panose="02020603050405020304" pitchFamily="18" charset="0"/>
              </a:rPr>
              <a:t>(Khu di tích H</a:t>
            </a:r>
            <a:r>
              <a:rPr lang="en-US" sz="2000" i="1" dirty="0">
                <a:solidFill>
                  <a:schemeClr val="bg1"/>
                </a:solidFill>
                <a:latin typeface="Times New Roman" panose="02020603050405020304" pitchFamily="18" charset="0"/>
                <a:cs typeface="Times New Roman" panose="02020603050405020304" pitchFamily="18" charset="0"/>
              </a:rPr>
              <a:t>o</a:t>
            </a:r>
            <a:r>
              <a:rPr lang="x-none" sz="2000" i="1" dirty="0">
                <a:solidFill>
                  <a:schemeClr val="bg1"/>
                </a:solidFill>
                <a:latin typeface="Times New Roman" panose="02020603050405020304" pitchFamily="18" charset="0"/>
                <a:cs typeface="Times New Roman" panose="02020603050405020304" pitchFamily="18" charset="0"/>
              </a:rPr>
              <a:t>àng Thành)</a:t>
            </a:r>
          </a:p>
        </p:txBody>
      </p:sp>
      <p:sp>
        <p:nvSpPr>
          <p:cNvPr id="8" name="TextBox 7">
            <a:extLst>
              <a:ext uri="{FF2B5EF4-FFF2-40B4-BE49-F238E27FC236}">
                <a16:creationId xmlns:a16="http://schemas.microsoft.com/office/drawing/2014/main" id="{9E6AC8D1-070F-8D47-A097-CE3EE06F98F4}"/>
              </a:ext>
            </a:extLst>
          </p:cNvPr>
          <p:cNvSpPr txBox="1"/>
          <p:nvPr/>
        </p:nvSpPr>
        <p:spPr>
          <a:xfrm>
            <a:off x="115749" y="1344760"/>
            <a:ext cx="5352023" cy="1200329"/>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Lịch sử</a:t>
            </a:r>
            <a:r>
              <a:rPr lang="vi-VN" sz="2400" dirty="0">
                <a:solidFill>
                  <a:schemeClr val="bg1"/>
                </a:solidFill>
                <a:latin typeface="+mj-lt"/>
              </a:rPr>
              <a:t> là tất cả những gì đã xảy ra trong quá khứ, bao gồm mọi hoạt động của con người từ khi xuất hiện đến nay.</a:t>
            </a:r>
            <a:endParaRPr lang="x-none" sz="2400" dirty="0">
              <a:solidFill>
                <a:schemeClr val="bg1"/>
              </a:solidFill>
              <a:latin typeface="+mj-lt"/>
            </a:endParaRPr>
          </a:p>
        </p:txBody>
      </p:sp>
      <p:sp>
        <p:nvSpPr>
          <p:cNvPr id="12" name="TextBox 11">
            <a:extLst>
              <a:ext uri="{FF2B5EF4-FFF2-40B4-BE49-F238E27FC236}">
                <a16:creationId xmlns:a16="http://schemas.microsoft.com/office/drawing/2014/main" id="{F5D2757B-0D57-3C49-87B7-328BB58C5779}"/>
              </a:ext>
            </a:extLst>
          </p:cNvPr>
          <p:cNvSpPr txBox="1"/>
          <p:nvPr/>
        </p:nvSpPr>
        <p:spPr>
          <a:xfrm>
            <a:off x="115749" y="2529833"/>
            <a:ext cx="5352023" cy="1569660"/>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Môn lịch sử</a:t>
            </a:r>
            <a:r>
              <a:rPr lang="vi-VN" sz="2400" dirty="0">
                <a:solidFill>
                  <a:schemeClr val="bg1"/>
                </a:solidFill>
                <a:latin typeface="+mj-lt"/>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môn</a:t>
            </a:r>
            <a:r>
              <a:rPr lang="en-US" sz="2400" dirty="0">
                <a:solidFill>
                  <a:schemeClr val="bg1"/>
                </a:solidFill>
                <a:latin typeface="Times New Roman" panose="02020603050405020304" pitchFamily="18" charset="0"/>
                <a:cs typeface="Times New Roman" panose="02020603050405020304" pitchFamily="18" charset="0"/>
              </a:rPr>
              <a:t> khoa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tìm</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hiểu về lịch sử loài người, bao gồm toàn bộ hoạt động của con người và xã hội loài người trong quá khứ.</a:t>
            </a:r>
            <a:endParaRPr lang="x-none"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7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strips(downLeft)">
                                      <p:cBhvr>
                                        <p:cTn id="21" dur="500"/>
                                        <p:tgtEl>
                                          <p:spTgt spid="7">
                                            <p:txEl>
                                              <p:pRg st="0" end="0"/>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strips(downLeft)">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strips(downLeft)">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strips(downLeft)">
                                      <p:cBhvr>
                                        <p:cTn id="3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15586"/>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640984" y="-100013"/>
            <a:ext cx="1551016" cy="1444774"/>
          </a:xfrm>
          <a:prstGeom prst="rect">
            <a:avLst/>
          </a:prstGeom>
        </p:spPr>
      </p:pic>
      <p:sp>
        <p:nvSpPr>
          <p:cNvPr id="6" name="TextBox 5">
            <a:extLst>
              <a:ext uri="{FF2B5EF4-FFF2-40B4-BE49-F238E27FC236}">
                <a16:creationId xmlns:a16="http://schemas.microsoft.com/office/drawing/2014/main" id="{421FDA5A-C1E5-A04A-9A28-D0F32CA399B6}"/>
              </a:ext>
            </a:extLst>
          </p:cNvPr>
          <p:cNvSpPr txBox="1"/>
          <p:nvPr/>
        </p:nvSpPr>
        <p:spPr>
          <a:xfrm>
            <a:off x="94526" y="883096"/>
            <a:ext cx="4780345"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II. Vì sao phải học lịch sử?</a:t>
            </a:r>
          </a:p>
        </p:txBody>
      </p:sp>
      <p:pic>
        <p:nvPicPr>
          <p:cNvPr id="9" name="Picture 8">
            <a:extLst>
              <a:ext uri="{FF2B5EF4-FFF2-40B4-BE49-F238E27FC236}">
                <a16:creationId xmlns:a16="http://schemas.microsoft.com/office/drawing/2014/main" id="{3DC90934-B824-C54D-B27B-25D4236BF8ED}"/>
              </a:ext>
            </a:extLst>
          </p:cNvPr>
          <p:cNvPicPr/>
          <p:nvPr/>
        </p:nvPicPr>
        <p:blipFill>
          <a:blip r:embed="rId3"/>
          <a:srcRect t="2477" b="2477"/>
          <a:stretch/>
        </p:blipFill>
        <p:spPr bwMode="auto">
          <a:xfrm>
            <a:off x="6372141" y="1324433"/>
            <a:ext cx="4780345" cy="2555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cxnSp>
        <p:nvCxnSpPr>
          <p:cNvPr id="5" name="Straight Connector 4">
            <a:extLst>
              <a:ext uri="{FF2B5EF4-FFF2-40B4-BE49-F238E27FC236}">
                <a16:creationId xmlns:a16="http://schemas.microsoft.com/office/drawing/2014/main" id="{1F7D5323-3BD2-2644-A456-20ED73ECFD59}"/>
              </a:ext>
            </a:extLst>
          </p:cNvPr>
          <p:cNvCxnSpPr/>
          <p:nvPr/>
        </p:nvCxnSpPr>
        <p:spPr>
          <a:xfrm>
            <a:off x="5819860" y="1113928"/>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E6AC8D1-070F-8D47-A097-CE3EE06F98F4}"/>
              </a:ext>
            </a:extLst>
          </p:cNvPr>
          <p:cNvSpPr txBox="1"/>
          <p:nvPr/>
        </p:nvSpPr>
        <p:spPr>
          <a:xfrm>
            <a:off x="115749" y="1344760"/>
            <a:ext cx="5719166" cy="1569660"/>
          </a:xfrm>
          <a:prstGeom prst="rect">
            <a:avLst/>
          </a:prstGeom>
          <a:noFill/>
        </p:spPr>
        <p:txBody>
          <a:bodyPr wrap="square" rtlCol="0">
            <a:spAutoFit/>
          </a:bodyPr>
          <a:lstStyle/>
          <a:p>
            <a:r>
              <a:rPr lang="vi-VN" sz="2400" dirty="0">
                <a:solidFill>
                  <a:schemeClr val="bg1"/>
                </a:solidFill>
                <a:latin typeface="+mj-lt"/>
              </a:rPr>
              <a:t>- Học lịch sử để biết được cội nguồn của tổ tiên, quê hương, đất nước, hiểu được ông cha ta đã phải lao động, sáng tạo, đấu tranh như thế nào để có được đất nước như ngày nay. </a:t>
            </a:r>
            <a:endParaRPr lang="x-none" sz="2400" dirty="0">
              <a:solidFill>
                <a:schemeClr val="bg1"/>
              </a:solidFill>
              <a:latin typeface="+mj-lt"/>
            </a:endParaRPr>
          </a:p>
        </p:txBody>
      </p:sp>
      <p:sp>
        <p:nvSpPr>
          <p:cNvPr id="12" name="TextBox 11">
            <a:extLst>
              <a:ext uri="{FF2B5EF4-FFF2-40B4-BE49-F238E27FC236}">
                <a16:creationId xmlns:a16="http://schemas.microsoft.com/office/drawing/2014/main" id="{F5D2757B-0D57-3C49-87B7-328BB58C5779}"/>
              </a:ext>
            </a:extLst>
          </p:cNvPr>
          <p:cNvSpPr txBox="1"/>
          <p:nvPr/>
        </p:nvSpPr>
        <p:spPr>
          <a:xfrm>
            <a:off x="115749" y="2998847"/>
            <a:ext cx="5786977" cy="1200329"/>
          </a:xfrm>
          <a:prstGeom prst="rect">
            <a:avLst/>
          </a:prstGeom>
          <a:noFill/>
        </p:spPr>
        <p:txBody>
          <a:bodyPr wrap="square" rtlCol="0">
            <a:spAutoFit/>
          </a:bodyPr>
          <a:lstStyle/>
          <a:p>
            <a:r>
              <a:rPr lang="vi-VN" sz="2400" dirty="0">
                <a:solidFill>
                  <a:schemeClr val="bg1"/>
                </a:solidFill>
                <a:latin typeface="+mj-lt"/>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lịch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sử</a:t>
            </a:r>
            <a:r>
              <a:rPr lang="vi-VN" sz="2400" dirty="0">
                <a:solidFill>
                  <a:schemeClr val="bg1"/>
                </a:solidFill>
                <a:latin typeface="Times New Roman" panose="02020603050405020304" pitchFamily="18" charset="0"/>
                <a:cs typeface="Times New Roman" panose="02020603050405020304" pitchFamily="18" charset="0"/>
              </a:rPr>
              <a:t> 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nghiêm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nhằm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phục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lai</a:t>
            </a:r>
            <a:r>
              <a:rPr lang="en-US" sz="2400" dirty="0">
                <a:solidFill>
                  <a:schemeClr val="bg1"/>
                </a:solidFill>
                <a:latin typeface="Times New Roman" panose="02020603050405020304" pitchFamily="18" charset="0"/>
                <a:cs typeface="Times New Roman" panose="02020603050405020304" pitchFamily="18" charset="0"/>
              </a:rPr>
              <a:t>.</a:t>
            </a:r>
            <a:r>
              <a:rPr lang="x-none" sz="2400" dirty="0">
                <a:solidFill>
                  <a:schemeClr val="bg1"/>
                </a:solidFill>
                <a:latin typeface="Times New Roman" panose="02020603050405020304" pitchFamily="18" charset="0"/>
                <a:cs typeface="Times New Roman" panose="02020603050405020304" pitchFamily="18" charset="0"/>
              </a:rPr>
              <a:t> </a:t>
            </a:r>
          </a:p>
        </p:txBody>
      </p:sp>
      <p:pic>
        <p:nvPicPr>
          <p:cNvPr id="10" name="Picture 9">
            <a:extLst>
              <a:ext uri="{FF2B5EF4-FFF2-40B4-BE49-F238E27FC236}">
                <a16:creationId xmlns:a16="http://schemas.microsoft.com/office/drawing/2014/main" id="{112073B4-8BEB-9541-B2C1-6F3A583EDD0C}"/>
              </a:ext>
            </a:extLst>
          </p:cNvPr>
          <p:cNvPicPr>
            <a:picLocks noChangeAspect="1"/>
          </p:cNvPicPr>
          <p:nvPr/>
        </p:nvPicPr>
        <p:blipFill>
          <a:blip r:embed="rId4"/>
          <a:stretch>
            <a:fillRect/>
          </a:stretch>
        </p:blipFill>
        <p:spPr>
          <a:xfrm>
            <a:off x="6360288" y="3964587"/>
            <a:ext cx="4780337" cy="2555728"/>
          </a:xfrm>
          <a:prstGeom prst="rect">
            <a:avLst/>
          </a:prstGeom>
          <a:ln w="25400">
            <a:solidFill>
              <a:srgbClr val="000000"/>
            </a:solidFill>
          </a:ln>
        </p:spPr>
      </p:pic>
      <p:sp>
        <p:nvSpPr>
          <p:cNvPr id="14" name="TextBox 13">
            <a:extLst>
              <a:ext uri="{FF2B5EF4-FFF2-40B4-BE49-F238E27FC236}">
                <a16:creationId xmlns:a16="http://schemas.microsoft.com/office/drawing/2014/main" id="{B6799D5D-51A4-3F41-B156-E73CCDADCED6}"/>
              </a:ext>
            </a:extLst>
          </p:cNvPr>
          <p:cNvSpPr txBox="1"/>
          <p:nvPr/>
        </p:nvSpPr>
        <p:spPr>
          <a:xfrm>
            <a:off x="4932793" y="1274510"/>
            <a:ext cx="7191686" cy="1015663"/>
          </a:xfrm>
          <a:prstGeom prst="rect">
            <a:avLst/>
          </a:prstGeom>
          <a:noFill/>
        </p:spPr>
        <p:txBody>
          <a:bodyPr wrap="square" rtlCol="0">
            <a:spAutoFit/>
          </a:bodyPr>
          <a:lstStyle/>
          <a:p>
            <a:pPr algn="ctr"/>
            <a:r>
              <a:rPr lang="x-none" sz="2000" dirty="0">
                <a:solidFill>
                  <a:schemeClr val="bg1"/>
                </a:solidFill>
                <a:latin typeface="Times New Roman" panose="02020603050405020304" pitchFamily="18" charset="0"/>
                <a:cs typeface="Times New Roman" panose="02020603050405020304" pitchFamily="18" charset="0"/>
              </a:rPr>
              <a:t>“</a:t>
            </a:r>
            <a:r>
              <a:rPr lang="x-none" sz="2000" i="1" dirty="0">
                <a:solidFill>
                  <a:schemeClr val="bg1"/>
                </a:solidFill>
                <a:latin typeface="Times New Roman" panose="02020603050405020304" pitchFamily="18" charset="0"/>
                <a:cs typeface="Times New Roman" panose="02020603050405020304" pitchFamily="18" charset="0"/>
              </a:rPr>
              <a:t>Dân ta phải biết sử ta</a:t>
            </a:r>
          </a:p>
          <a:p>
            <a:pPr algn="ctr"/>
            <a:r>
              <a:rPr lang="x-none" sz="2000" i="1" dirty="0">
                <a:solidFill>
                  <a:schemeClr val="bg1"/>
                </a:solidFill>
                <a:latin typeface="Times New Roman" panose="02020603050405020304" pitchFamily="18" charset="0"/>
                <a:cs typeface="Times New Roman" panose="02020603050405020304" pitchFamily="18" charset="0"/>
              </a:rPr>
              <a:t>Cho tường gốc tích nước nhà Việt Nam</a:t>
            </a:r>
            <a:r>
              <a:rPr lang="x-none" sz="2000" dirty="0">
                <a:solidFill>
                  <a:schemeClr val="bg1"/>
                </a:solidFill>
                <a:latin typeface="Times New Roman" panose="02020603050405020304" pitchFamily="18" charset="0"/>
                <a:cs typeface="Times New Roman" panose="02020603050405020304" pitchFamily="18" charset="0"/>
              </a:rPr>
              <a:t>”</a:t>
            </a:r>
          </a:p>
          <a:p>
            <a:pPr algn="ctr"/>
            <a:r>
              <a:rPr lang="x-none" sz="2000" dirty="0">
                <a:solidFill>
                  <a:schemeClr val="bg1"/>
                </a:solidFill>
                <a:latin typeface="Times New Roman" panose="02020603050405020304" pitchFamily="18" charset="0"/>
                <a:cs typeface="Times New Roman" panose="02020603050405020304" pitchFamily="18" charset="0"/>
              </a:rPr>
              <a:t>                                                    (Lịch sử nước ta, Hồ Chí Minh)</a:t>
            </a:r>
            <a:endParaRPr lang="x-none" sz="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02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strips(downLeft)">
                                      <p:cBhvr>
                                        <p:cTn id="16" dur="500"/>
                                        <p:tgtEl>
                                          <p:spTgt spid="14">
                                            <p:txEl>
                                              <p:pRg st="0" end="0"/>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strips(downLeft)">
                                      <p:cBhvr>
                                        <p:cTn id="19" dur="500"/>
                                        <p:tgtEl>
                                          <p:spTgt spid="14">
                                            <p:txEl>
                                              <p:pRg st="1" end="1"/>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strips(downLeft)">
                                      <p:cBhvr>
                                        <p:cTn id="22" dur="500"/>
                                        <p:tgtEl>
                                          <p:spTgt spid="14">
                                            <p:txEl>
                                              <p:pRg st="2" end="2"/>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strips(downLeft)">
                                      <p:cBhvr>
                                        <p:cTn id="25" dur="500"/>
                                        <p:tgtEl>
                                          <p:spTgt spid="14">
                                            <p:txEl>
                                              <p:pRg st="2" end="2"/>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strips(downLeft)">
                                      <p:cBhvr>
                                        <p:cTn id="28" dur="500"/>
                                        <p:tgtEl>
                                          <p:spTgt spid="1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nodeType="clickEffect">
                                  <p:stCondLst>
                                    <p:cond delay="0"/>
                                  </p:stCondLst>
                                  <p:childTnLst>
                                    <p:anim calcmode="lin" valueType="num">
                                      <p:cBhvr>
                                        <p:cTn id="32" dur="500"/>
                                        <p:tgtEl>
                                          <p:spTgt spid="14">
                                            <p:txEl>
                                              <p:pRg st="0" end="0"/>
                                            </p:txEl>
                                          </p:spTgt>
                                        </p:tgtEl>
                                        <p:attrNameLst>
                                          <p:attrName>ppt_w</p:attrName>
                                        </p:attrNameLst>
                                      </p:cBhvr>
                                      <p:tavLst>
                                        <p:tav tm="0">
                                          <p:val>
                                            <p:strVal val="ppt_w"/>
                                          </p:val>
                                        </p:tav>
                                        <p:tav tm="100000">
                                          <p:val>
                                            <p:fltVal val="0"/>
                                          </p:val>
                                        </p:tav>
                                      </p:tavLst>
                                    </p:anim>
                                    <p:anim calcmode="lin" valueType="num">
                                      <p:cBhvr>
                                        <p:cTn id="33" dur="500"/>
                                        <p:tgtEl>
                                          <p:spTgt spid="14">
                                            <p:txEl>
                                              <p:pRg st="0" end="0"/>
                                            </p:txEl>
                                          </p:spTgt>
                                        </p:tgtEl>
                                        <p:attrNameLst>
                                          <p:attrName>ppt_h</p:attrName>
                                        </p:attrNameLst>
                                      </p:cBhvr>
                                      <p:tavLst>
                                        <p:tav tm="0">
                                          <p:val>
                                            <p:strVal val="ppt_h"/>
                                          </p:val>
                                        </p:tav>
                                        <p:tav tm="100000">
                                          <p:val>
                                            <p:fltVal val="0"/>
                                          </p:val>
                                        </p:tav>
                                      </p:tavLst>
                                    </p:anim>
                                    <p:animEffect transition="out" filter="fade">
                                      <p:cBhvr>
                                        <p:cTn id="34" dur="500"/>
                                        <p:tgtEl>
                                          <p:spTgt spid="14">
                                            <p:txEl>
                                              <p:pRg st="0" end="0"/>
                                            </p:txEl>
                                          </p:spTgt>
                                        </p:tgtEl>
                                      </p:cBhvr>
                                    </p:animEffect>
                                    <p:set>
                                      <p:cBhvr>
                                        <p:cTn id="35" dur="1" fill="hold">
                                          <p:stCondLst>
                                            <p:cond delay="499"/>
                                          </p:stCondLst>
                                        </p:cTn>
                                        <p:tgtEl>
                                          <p:spTgt spid="14">
                                            <p:txEl>
                                              <p:pRg st="0" end="0"/>
                                            </p:txEl>
                                          </p:spTgt>
                                        </p:tgtEl>
                                        <p:attrNameLst>
                                          <p:attrName>style.visibility</p:attrName>
                                        </p:attrNameLst>
                                      </p:cBhvr>
                                      <p:to>
                                        <p:strVal val="hidden"/>
                                      </p:to>
                                    </p:set>
                                  </p:childTnLst>
                                </p:cTn>
                              </p:par>
                              <p:par>
                                <p:cTn id="36" presetID="53" presetClass="exit" presetSubtype="32" fill="hold" nodeType="withEffect">
                                  <p:stCondLst>
                                    <p:cond delay="0"/>
                                  </p:stCondLst>
                                  <p:childTnLst>
                                    <p:anim calcmode="lin" valueType="num">
                                      <p:cBhvr>
                                        <p:cTn id="37" dur="500"/>
                                        <p:tgtEl>
                                          <p:spTgt spid="14">
                                            <p:txEl>
                                              <p:pRg st="2" end="2"/>
                                            </p:txEl>
                                          </p:spTgt>
                                        </p:tgtEl>
                                        <p:attrNameLst>
                                          <p:attrName>ppt_w</p:attrName>
                                        </p:attrNameLst>
                                      </p:cBhvr>
                                      <p:tavLst>
                                        <p:tav tm="0">
                                          <p:val>
                                            <p:strVal val="ppt_w"/>
                                          </p:val>
                                        </p:tav>
                                        <p:tav tm="100000">
                                          <p:val>
                                            <p:fltVal val="0"/>
                                          </p:val>
                                        </p:tav>
                                      </p:tavLst>
                                    </p:anim>
                                    <p:anim calcmode="lin" valueType="num">
                                      <p:cBhvr>
                                        <p:cTn id="38" dur="500"/>
                                        <p:tgtEl>
                                          <p:spTgt spid="14">
                                            <p:txEl>
                                              <p:pRg st="2" end="2"/>
                                            </p:txEl>
                                          </p:spTgt>
                                        </p:tgtEl>
                                        <p:attrNameLst>
                                          <p:attrName>ppt_h</p:attrName>
                                        </p:attrNameLst>
                                      </p:cBhvr>
                                      <p:tavLst>
                                        <p:tav tm="0">
                                          <p:val>
                                            <p:strVal val="ppt_h"/>
                                          </p:val>
                                        </p:tav>
                                        <p:tav tm="100000">
                                          <p:val>
                                            <p:fltVal val="0"/>
                                          </p:val>
                                        </p:tav>
                                      </p:tavLst>
                                    </p:anim>
                                    <p:animEffect transition="out" filter="fade">
                                      <p:cBhvr>
                                        <p:cTn id="39" dur="500"/>
                                        <p:tgtEl>
                                          <p:spTgt spid="14">
                                            <p:txEl>
                                              <p:pRg st="2" end="2"/>
                                            </p:txEl>
                                          </p:spTgt>
                                        </p:tgtEl>
                                      </p:cBhvr>
                                    </p:animEffect>
                                    <p:set>
                                      <p:cBhvr>
                                        <p:cTn id="40" dur="1" fill="hold">
                                          <p:stCondLst>
                                            <p:cond delay="499"/>
                                          </p:stCondLst>
                                        </p:cTn>
                                        <p:tgtEl>
                                          <p:spTgt spid="14">
                                            <p:txEl>
                                              <p:pRg st="2" end="2"/>
                                            </p:txEl>
                                          </p:spTgt>
                                        </p:tgtEl>
                                        <p:attrNameLst>
                                          <p:attrName>style.visibility</p:attrName>
                                        </p:attrNameLst>
                                      </p:cBhvr>
                                      <p:to>
                                        <p:strVal val="hidden"/>
                                      </p:to>
                                    </p:set>
                                  </p:childTnLst>
                                </p:cTn>
                              </p:par>
                              <p:par>
                                <p:cTn id="41" presetID="53" presetClass="exit" presetSubtype="32" fill="hold" nodeType="withEffect">
                                  <p:stCondLst>
                                    <p:cond delay="0"/>
                                  </p:stCondLst>
                                  <p:childTnLst>
                                    <p:anim calcmode="lin" valueType="num">
                                      <p:cBhvr>
                                        <p:cTn id="42" dur="500"/>
                                        <p:tgtEl>
                                          <p:spTgt spid="14">
                                            <p:txEl>
                                              <p:pRg st="1" end="1"/>
                                            </p:txEl>
                                          </p:spTgt>
                                        </p:tgtEl>
                                        <p:attrNameLst>
                                          <p:attrName>ppt_w</p:attrName>
                                        </p:attrNameLst>
                                      </p:cBhvr>
                                      <p:tavLst>
                                        <p:tav tm="0">
                                          <p:val>
                                            <p:strVal val="ppt_w"/>
                                          </p:val>
                                        </p:tav>
                                        <p:tav tm="100000">
                                          <p:val>
                                            <p:fltVal val="0"/>
                                          </p:val>
                                        </p:tav>
                                      </p:tavLst>
                                    </p:anim>
                                    <p:anim calcmode="lin" valueType="num">
                                      <p:cBhvr>
                                        <p:cTn id="43" dur="500"/>
                                        <p:tgtEl>
                                          <p:spTgt spid="14">
                                            <p:txEl>
                                              <p:pRg st="1" end="1"/>
                                            </p:txEl>
                                          </p:spTgt>
                                        </p:tgtEl>
                                        <p:attrNameLst>
                                          <p:attrName>ppt_h</p:attrName>
                                        </p:attrNameLst>
                                      </p:cBhvr>
                                      <p:tavLst>
                                        <p:tav tm="0">
                                          <p:val>
                                            <p:strVal val="ppt_h"/>
                                          </p:val>
                                        </p:tav>
                                        <p:tav tm="100000">
                                          <p:val>
                                            <p:fltVal val="0"/>
                                          </p:val>
                                        </p:tav>
                                      </p:tavLst>
                                    </p:anim>
                                    <p:animEffect transition="out" filter="fade">
                                      <p:cBhvr>
                                        <p:cTn id="44" dur="500"/>
                                        <p:tgtEl>
                                          <p:spTgt spid="14">
                                            <p:txEl>
                                              <p:pRg st="1" end="1"/>
                                            </p:txEl>
                                          </p:spTgt>
                                        </p:tgtEl>
                                      </p:cBhvr>
                                    </p:animEffect>
                                    <p:set>
                                      <p:cBhvr>
                                        <p:cTn id="45" dur="1" fill="hold">
                                          <p:stCondLst>
                                            <p:cond delay="499"/>
                                          </p:stCondLst>
                                        </p:cTn>
                                        <p:tgtEl>
                                          <p:spTgt spid="14">
                                            <p:txEl>
                                              <p:pRg st="1" end="1"/>
                                            </p:txEl>
                                          </p:spTgt>
                                        </p:tgtEl>
                                        <p:attrNameLst>
                                          <p:attrName>style.visibility</p:attrName>
                                        </p:attrNameLst>
                                      </p:cBhvr>
                                      <p:to>
                                        <p:strVal val="hidden"/>
                                      </p:to>
                                    </p:set>
                                  </p:childTnLst>
                                </p:cTn>
                              </p:par>
                              <p:par>
                                <p:cTn id="46" presetID="6"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ircle(in)">
                                      <p:cBhvr>
                                        <p:cTn id="48" dur="2000"/>
                                        <p:tgtEl>
                                          <p:spTgt spid="9"/>
                                        </p:tgtEl>
                                      </p:cBhvr>
                                    </p:animEffect>
                                  </p:childTnLst>
                                </p:cTn>
                              </p:par>
                              <p:par>
                                <p:cTn id="49" presetID="6" presetClass="entr" presetSubtype="16"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Effect transition="in" filter="strips(downLeft)">
                                      <p:cBhvr>
                                        <p:cTn id="56" dur="500"/>
                                        <p:tgtEl>
                                          <p:spTgt spid="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nodeType="click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Effect transition="in" filter="strips(downLeft)">
                                      <p:cBhvr>
                                        <p:cTn id="61" dur="500"/>
                                        <p:tgtEl>
                                          <p:spTgt spid="12">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Effect transition="in" filter="strips(downLeft)">
                                      <p:cBhvr>
                                        <p:cTn id="6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65219"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6" name="TextBox 5">
            <a:extLst>
              <a:ext uri="{FF2B5EF4-FFF2-40B4-BE49-F238E27FC236}">
                <a16:creationId xmlns:a16="http://schemas.microsoft.com/office/drawing/2014/main" id="{421FDA5A-C1E5-A04A-9A28-D0F32CA399B6}"/>
              </a:ext>
            </a:extLst>
          </p:cNvPr>
          <p:cNvSpPr txBox="1"/>
          <p:nvPr/>
        </p:nvSpPr>
        <p:spPr>
          <a:xfrm>
            <a:off x="94526" y="883096"/>
            <a:ext cx="849226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III. Khám phá quá khứ từ những nguồn sử liệu</a:t>
            </a:r>
          </a:p>
        </p:txBody>
      </p:sp>
      <p:sp>
        <p:nvSpPr>
          <p:cNvPr id="4" name="TextBox 3">
            <a:extLst>
              <a:ext uri="{FF2B5EF4-FFF2-40B4-BE49-F238E27FC236}">
                <a16:creationId xmlns:a16="http://schemas.microsoft.com/office/drawing/2014/main" id="{AE2C9250-FEE9-2F47-AD22-61BAE4ABFD2C}"/>
              </a:ext>
            </a:extLst>
          </p:cNvPr>
          <p:cNvSpPr txBox="1"/>
          <p:nvPr/>
        </p:nvSpPr>
        <p:spPr>
          <a:xfrm>
            <a:off x="194923" y="1396860"/>
            <a:ext cx="4434227" cy="461665"/>
          </a:xfrm>
          <a:prstGeom prst="rect">
            <a:avLst/>
          </a:prstGeom>
          <a:noFill/>
        </p:spPr>
        <p:txBody>
          <a:bodyPr wrap="square" rtlCol="0">
            <a:spAutoFit/>
          </a:bodyPr>
          <a:lstStyle/>
          <a:p>
            <a:r>
              <a:rPr lang="vi-VN" sz="2400" dirty="0">
                <a:solidFill>
                  <a:schemeClr val="bg1"/>
                </a:solidFill>
                <a:latin typeface="+mj-lt"/>
              </a:rPr>
              <a:t>a) Tư liệu gốc</a:t>
            </a:r>
            <a:endParaRPr lang="x-none" sz="2400" dirty="0">
              <a:solidFill>
                <a:schemeClr val="bg1"/>
              </a:solidFill>
              <a:latin typeface="+mj-lt"/>
            </a:endParaRPr>
          </a:p>
        </p:txBody>
      </p:sp>
      <p:sp>
        <p:nvSpPr>
          <p:cNvPr id="10" name="TextBox 9">
            <a:extLst>
              <a:ext uri="{FF2B5EF4-FFF2-40B4-BE49-F238E27FC236}">
                <a16:creationId xmlns:a16="http://schemas.microsoft.com/office/drawing/2014/main" id="{C6F9538F-8169-8643-A8F3-CF7E6650DAC2}"/>
              </a:ext>
            </a:extLst>
          </p:cNvPr>
          <p:cNvSpPr txBox="1"/>
          <p:nvPr/>
        </p:nvSpPr>
        <p:spPr>
          <a:xfrm>
            <a:off x="211635" y="1816339"/>
            <a:ext cx="6206993" cy="1200329"/>
          </a:xfrm>
          <a:prstGeom prst="rect">
            <a:avLst/>
          </a:prstGeom>
          <a:noFill/>
        </p:spPr>
        <p:txBody>
          <a:bodyPr wrap="square" rtlCol="0">
            <a:spAutoFit/>
          </a:bodyPr>
          <a:lstStyle/>
          <a:p>
            <a:r>
              <a:rPr lang="vi-VN" sz="2400" dirty="0">
                <a:solidFill>
                  <a:schemeClr val="bg1"/>
                </a:solidFill>
                <a:latin typeface="+mj-lt"/>
              </a:rPr>
              <a:t>- Là tư liệu liên quan đến trực tiếp đến sự kiện lịch sử, ra đời vào thời điểm diễn ra sự kiện</a:t>
            </a:r>
            <a:endParaRPr lang="x-none" sz="2400" dirty="0">
              <a:solidFill>
                <a:schemeClr val="bg1"/>
              </a:solidFill>
              <a:latin typeface="+mj-lt"/>
            </a:endParaRPr>
          </a:p>
          <a:p>
            <a:r>
              <a:rPr lang="vi-VN" sz="2400" dirty="0">
                <a:solidFill>
                  <a:schemeClr val="bg1"/>
                </a:solidFill>
                <a:latin typeface="+mj-lt"/>
              </a:rPr>
              <a:t> </a:t>
            </a:r>
            <a:endParaRPr lang="x-none" sz="2400" dirty="0">
              <a:solidFill>
                <a:schemeClr val="bg1"/>
              </a:solidFill>
              <a:latin typeface="+mj-lt"/>
            </a:endParaRPr>
          </a:p>
        </p:txBody>
      </p:sp>
      <p:sp>
        <p:nvSpPr>
          <p:cNvPr id="11" name="TextBox 10">
            <a:extLst>
              <a:ext uri="{FF2B5EF4-FFF2-40B4-BE49-F238E27FC236}">
                <a16:creationId xmlns:a16="http://schemas.microsoft.com/office/drawing/2014/main" id="{5E8B42A6-87DA-0241-B329-8AA5CF10C5DC}"/>
              </a:ext>
            </a:extLst>
          </p:cNvPr>
          <p:cNvSpPr txBox="1"/>
          <p:nvPr/>
        </p:nvSpPr>
        <p:spPr>
          <a:xfrm>
            <a:off x="7374530" y="5062101"/>
            <a:ext cx="4254015" cy="830997"/>
          </a:xfrm>
          <a:prstGeom prst="rect">
            <a:avLst/>
          </a:prstGeom>
          <a:noFill/>
        </p:spPr>
        <p:txBody>
          <a:bodyPr wrap="square" rtlCol="0">
            <a:spAutoFit/>
          </a:bodyPr>
          <a:lstStyle/>
          <a:p>
            <a:pPr algn="ctr"/>
            <a:r>
              <a:rPr lang="vi-VN" sz="2400" dirty="0">
                <a:solidFill>
                  <a:schemeClr val="bg1"/>
                </a:solidFill>
                <a:latin typeface="+mj-lt"/>
              </a:rPr>
              <a:t>Lời kêu gọi toàn quốc kháng chiến</a:t>
            </a:r>
            <a:endParaRPr lang="x-none" sz="2400" dirty="0">
              <a:solidFill>
                <a:schemeClr val="bg1"/>
              </a:solidFill>
              <a:latin typeface="+mj-lt"/>
            </a:endParaRPr>
          </a:p>
        </p:txBody>
      </p:sp>
      <p:pic>
        <p:nvPicPr>
          <p:cNvPr id="12" name="Picture 11">
            <a:extLst>
              <a:ext uri="{FF2B5EF4-FFF2-40B4-BE49-F238E27FC236}">
                <a16:creationId xmlns:a16="http://schemas.microsoft.com/office/drawing/2014/main" id="{398E40A9-9051-CF49-82D3-6CB0FB4F759A}"/>
              </a:ext>
            </a:extLst>
          </p:cNvPr>
          <p:cNvPicPr/>
          <p:nvPr/>
        </p:nvPicPr>
        <p:blipFill rotWithShape="1">
          <a:blip r:embed="rId2"/>
          <a:srcRect l="43539" t="62591" r="31765" b="7970"/>
          <a:stretch/>
        </p:blipFill>
        <p:spPr>
          <a:xfrm>
            <a:off x="7033035" y="1513627"/>
            <a:ext cx="4565507" cy="3531016"/>
          </a:xfrm>
          <a:prstGeom prst="rect">
            <a:avLst/>
          </a:prstGeom>
        </p:spPr>
      </p:pic>
      <p:sp>
        <p:nvSpPr>
          <p:cNvPr id="14" name="TextBox 13">
            <a:extLst>
              <a:ext uri="{FF2B5EF4-FFF2-40B4-BE49-F238E27FC236}">
                <a16:creationId xmlns:a16="http://schemas.microsoft.com/office/drawing/2014/main" id="{A75806A8-EE5E-F341-9CFF-EEEE2DBF4F31}"/>
              </a:ext>
            </a:extLst>
          </p:cNvPr>
          <p:cNvSpPr txBox="1"/>
          <p:nvPr/>
        </p:nvSpPr>
        <p:spPr>
          <a:xfrm>
            <a:off x="7406115" y="5179326"/>
            <a:ext cx="3635244" cy="461665"/>
          </a:xfrm>
          <a:prstGeom prst="rect">
            <a:avLst/>
          </a:prstGeom>
          <a:noFill/>
        </p:spPr>
        <p:txBody>
          <a:bodyPr wrap="square" rtlCol="0">
            <a:spAutoFit/>
          </a:bodyPr>
          <a:lstStyle/>
          <a:p>
            <a:pPr algn="ctr"/>
            <a:r>
              <a:rPr lang="vi-VN" sz="2400" dirty="0">
                <a:solidFill>
                  <a:schemeClr val="bg1"/>
                </a:solidFill>
                <a:latin typeface="+mj-lt"/>
              </a:rPr>
              <a:t>Bia đá</a:t>
            </a:r>
            <a:endParaRPr lang="x-none" sz="2400" dirty="0">
              <a:solidFill>
                <a:schemeClr val="bg1"/>
              </a:solidFill>
              <a:latin typeface="+mj-lt"/>
            </a:endParaRPr>
          </a:p>
        </p:txBody>
      </p:sp>
      <p:sp>
        <p:nvSpPr>
          <p:cNvPr id="15" name="TextBox 14">
            <a:extLst>
              <a:ext uri="{FF2B5EF4-FFF2-40B4-BE49-F238E27FC236}">
                <a16:creationId xmlns:a16="http://schemas.microsoft.com/office/drawing/2014/main" id="{8DCBA9E5-A094-7C43-8285-0A340276F3C5}"/>
              </a:ext>
            </a:extLst>
          </p:cNvPr>
          <p:cNvSpPr txBox="1"/>
          <p:nvPr/>
        </p:nvSpPr>
        <p:spPr>
          <a:xfrm>
            <a:off x="194923" y="2653952"/>
            <a:ext cx="5721482" cy="461665"/>
          </a:xfrm>
          <a:prstGeom prst="rect">
            <a:avLst/>
          </a:prstGeom>
          <a:noFill/>
        </p:spPr>
        <p:txBody>
          <a:bodyPr wrap="square" rtlCol="0">
            <a:spAutoFit/>
          </a:bodyPr>
          <a:lstStyle/>
          <a:p>
            <a:r>
              <a:rPr lang="vi-VN" sz="2400" i="1" dirty="0">
                <a:solidFill>
                  <a:schemeClr val="bg1"/>
                </a:solidFill>
                <a:latin typeface="+mj-lt"/>
                <a:sym typeface="Wingdings" pitchFamily="2" charset="2"/>
              </a:rPr>
              <a:t> Đây là nguồn sử liệu đáng tin cậy nhất.</a:t>
            </a:r>
            <a:endParaRPr lang="x-none" sz="2400" i="1" dirty="0">
              <a:solidFill>
                <a:schemeClr val="bg1"/>
              </a:solidFill>
              <a:latin typeface="+mj-lt"/>
            </a:endParaRPr>
          </a:p>
        </p:txBody>
      </p:sp>
      <p:pic>
        <p:nvPicPr>
          <p:cNvPr id="17" name="Picture 16">
            <a:extLst>
              <a:ext uri="{FF2B5EF4-FFF2-40B4-BE49-F238E27FC236}">
                <a16:creationId xmlns:a16="http://schemas.microsoft.com/office/drawing/2014/main" id="{0A514446-0A58-A241-B040-81E08CF65AC8}"/>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6995844" y="1527379"/>
            <a:ext cx="4565504" cy="3989014"/>
          </a:xfrm>
          <a:prstGeom prst="rect">
            <a:avLst/>
          </a:prstGeom>
        </p:spPr>
      </p:pic>
      <p:pic>
        <p:nvPicPr>
          <p:cNvPr id="18" name="Picture 17">
            <a:extLst>
              <a:ext uri="{FF2B5EF4-FFF2-40B4-BE49-F238E27FC236}">
                <a16:creationId xmlns:a16="http://schemas.microsoft.com/office/drawing/2014/main" id="{0AA2F5EC-9459-A849-8E8A-4DC6F611FF9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025153" y="1527379"/>
            <a:ext cx="4603392" cy="3503511"/>
          </a:xfrm>
          <a:prstGeom prst="rect">
            <a:avLst/>
          </a:prstGeom>
        </p:spPr>
      </p:pic>
      <p:sp>
        <p:nvSpPr>
          <p:cNvPr id="19" name="TextBox 18">
            <a:extLst>
              <a:ext uri="{FF2B5EF4-FFF2-40B4-BE49-F238E27FC236}">
                <a16:creationId xmlns:a16="http://schemas.microsoft.com/office/drawing/2014/main" id="{2039F3E1-6A1D-D94A-821A-FBDB07E92FFA}"/>
              </a:ext>
            </a:extLst>
          </p:cNvPr>
          <p:cNvSpPr txBox="1"/>
          <p:nvPr/>
        </p:nvSpPr>
        <p:spPr>
          <a:xfrm>
            <a:off x="7372516" y="5148115"/>
            <a:ext cx="3635244" cy="461665"/>
          </a:xfrm>
          <a:prstGeom prst="rect">
            <a:avLst/>
          </a:prstGeom>
          <a:noFill/>
        </p:spPr>
        <p:txBody>
          <a:bodyPr wrap="square" rtlCol="0">
            <a:spAutoFit/>
          </a:bodyPr>
          <a:lstStyle/>
          <a:p>
            <a:pPr algn="ctr"/>
            <a:r>
              <a:rPr lang="vi-VN" sz="2400" dirty="0">
                <a:solidFill>
                  <a:schemeClr val="bg1"/>
                </a:solidFill>
                <a:latin typeface="+mj-lt"/>
              </a:rPr>
              <a:t>Truyền thuyết Thánh Gióng</a:t>
            </a:r>
            <a:endParaRPr lang="x-none" sz="2400" dirty="0">
              <a:solidFill>
                <a:schemeClr val="bg1"/>
              </a:solidFill>
              <a:latin typeface="+mj-lt"/>
            </a:endParaRPr>
          </a:p>
        </p:txBody>
      </p:sp>
      <p:sp>
        <p:nvSpPr>
          <p:cNvPr id="20" name="TextBox 19">
            <a:extLst>
              <a:ext uri="{FF2B5EF4-FFF2-40B4-BE49-F238E27FC236}">
                <a16:creationId xmlns:a16="http://schemas.microsoft.com/office/drawing/2014/main" id="{183E915E-18B4-4547-A5AE-407B11D91C3F}"/>
              </a:ext>
            </a:extLst>
          </p:cNvPr>
          <p:cNvSpPr txBox="1"/>
          <p:nvPr/>
        </p:nvSpPr>
        <p:spPr>
          <a:xfrm>
            <a:off x="240084" y="2583494"/>
            <a:ext cx="4434227" cy="461665"/>
          </a:xfrm>
          <a:prstGeom prst="rect">
            <a:avLst/>
          </a:prstGeom>
          <a:noFill/>
        </p:spPr>
        <p:txBody>
          <a:bodyPr wrap="square" rtlCol="0">
            <a:spAutoFit/>
          </a:bodyPr>
          <a:lstStyle/>
          <a:p>
            <a:r>
              <a:rPr lang="vi-VN" sz="2400" dirty="0">
                <a:solidFill>
                  <a:schemeClr val="bg1"/>
                </a:solidFill>
                <a:latin typeface="+mj-lt"/>
              </a:rPr>
              <a:t>b) Tư liệu truyền miệng</a:t>
            </a:r>
            <a:endParaRPr lang="x-none" sz="2400" dirty="0">
              <a:solidFill>
                <a:schemeClr val="bg1"/>
              </a:solidFill>
              <a:latin typeface="+mj-lt"/>
            </a:endParaRPr>
          </a:p>
        </p:txBody>
      </p:sp>
      <p:sp>
        <p:nvSpPr>
          <p:cNvPr id="21" name="TextBox 20">
            <a:extLst>
              <a:ext uri="{FF2B5EF4-FFF2-40B4-BE49-F238E27FC236}">
                <a16:creationId xmlns:a16="http://schemas.microsoft.com/office/drawing/2014/main" id="{412A4673-6B6F-174C-9FDB-196CA1781492}"/>
              </a:ext>
            </a:extLst>
          </p:cNvPr>
          <p:cNvSpPr txBox="1"/>
          <p:nvPr/>
        </p:nvSpPr>
        <p:spPr>
          <a:xfrm>
            <a:off x="240084" y="2988176"/>
            <a:ext cx="6372906" cy="1569660"/>
          </a:xfrm>
          <a:prstGeom prst="rect">
            <a:avLst/>
          </a:prstGeom>
          <a:noFill/>
        </p:spPr>
        <p:txBody>
          <a:bodyPr wrap="square" rtlCol="0">
            <a:spAutoFit/>
          </a:bodyPr>
          <a:lstStyle/>
          <a:p>
            <a:r>
              <a:rPr lang="vi-VN" sz="2400" dirty="0">
                <a:solidFill>
                  <a:schemeClr val="bg1"/>
                </a:solidFill>
                <a:latin typeface="+mj-lt"/>
              </a:rPr>
              <a:t>- Là những câu chuyện dân gian: truyền thuyết, thần thoại, cổ tích… được kể từ đời này sang đời khác.</a:t>
            </a:r>
            <a:endParaRPr lang="x-none" sz="2400" dirty="0">
              <a:solidFill>
                <a:schemeClr val="bg1"/>
              </a:solidFill>
              <a:latin typeface="+mj-lt"/>
            </a:endParaRPr>
          </a:p>
          <a:p>
            <a:endParaRPr lang="x-none" sz="2400" dirty="0">
              <a:solidFill>
                <a:schemeClr val="bg1"/>
              </a:solidFill>
              <a:latin typeface="+mj-lt"/>
            </a:endParaRPr>
          </a:p>
        </p:txBody>
      </p:sp>
      <p:cxnSp>
        <p:nvCxnSpPr>
          <p:cNvPr id="22" name="Straight Connector 21">
            <a:extLst>
              <a:ext uri="{FF2B5EF4-FFF2-40B4-BE49-F238E27FC236}">
                <a16:creationId xmlns:a16="http://schemas.microsoft.com/office/drawing/2014/main" id="{410F576F-12E9-3647-A970-A5052E766F1A}"/>
              </a:ext>
            </a:extLst>
          </p:cNvPr>
          <p:cNvCxnSpPr/>
          <p:nvPr/>
        </p:nvCxnSpPr>
        <p:spPr>
          <a:xfrm>
            <a:off x="6575084" y="1097301"/>
            <a:ext cx="0" cy="488703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03FE0CC-489C-8A4D-BCEB-C1B472C15A49}"/>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sp>
        <p:nvSpPr>
          <p:cNvPr id="24" name="TextBox 23">
            <a:extLst>
              <a:ext uri="{FF2B5EF4-FFF2-40B4-BE49-F238E27FC236}">
                <a16:creationId xmlns:a16="http://schemas.microsoft.com/office/drawing/2014/main" id="{AE887464-6FED-0E4E-98DA-21DEBB64B3CC}"/>
              </a:ext>
            </a:extLst>
          </p:cNvPr>
          <p:cNvSpPr txBox="1"/>
          <p:nvPr/>
        </p:nvSpPr>
        <p:spPr>
          <a:xfrm>
            <a:off x="208079" y="4141847"/>
            <a:ext cx="4434227" cy="461665"/>
          </a:xfrm>
          <a:prstGeom prst="rect">
            <a:avLst/>
          </a:prstGeom>
          <a:noFill/>
        </p:spPr>
        <p:txBody>
          <a:bodyPr wrap="square" rtlCol="0">
            <a:spAutoFit/>
          </a:bodyPr>
          <a:lstStyle/>
          <a:p>
            <a:r>
              <a:rPr lang="vi-VN" sz="2400" dirty="0">
                <a:solidFill>
                  <a:schemeClr val="bg1"/>
                </a:solidFill>
                <a:latin typeface="+mj-lt"/>
              </a:rPr>
              <a:t>c) Tư liệu chữ viết</a:t>
            </a:r>
            <a:endParaRPr lang="x-none" sz="2400" dirty="0">
              <a:solidFill>
                <a:schemeClr val="bg1"/>
              </a:solidFill>
              <a:latin typeface="+mj-lt"/>
            </a:endParaRPr>
          </a:p>
        </p:txBody>
      </p:sp>
      <p:sp>
        <p:nvSpPr>
          <p:cNvPr id="25" name="TextBox 24">
            <a:extLst>
              <a:ext uri="{FF2B5EF4-FFF2-40B4-BE49-F238E27FC236}">
                <a16:creationId xmlns:a16="http://schemas.microsoft.com/office/drawing/2014/main" id="{50F1D7D6-8D54-2D4E-9A36-DD157D273946}"/>
              </a:ext>
            </a:extLst>
          </p:cNvPr>
          <p:cNvSpPr txBox="1"/>
          <p:nvPr/>
        </p:nvSpPr>
        <p:spPr>
          <a:xfrm>
            <a:off x="194922" y="4571310"/>
            <a:ext cx="5995303" cy="830997"/>
          </a:xfrm>
          <a:prstGeom prst="rect">
            <a:avLst/>
          </a:prstGeom>
          <a:noFill/>
        </p:spPr>
        <p:txBody>
          <a:bodyPr wrap="square" rtlCol="0">
            <a:spAutoFit/>
          </a:bodyPr>
          <a:lstStyle/>
          <a:p>
            <a:r>
              <a:rPr lang="vi-VN" sz="2400" dirty="0">
                <a:solidFill>
                  <a:schemeClr val="bg1"/>
                </a:solidFill>
                <a:latin typeface="+mj-lt"/>
              </a:rPr>
              <a:t>- Các bản chữ khắc trên xương, mai rùa, vỏ cây, đá, viết tay hoặc ghi trên giấy.</a:t>
            </a:r>
            <a:endParaRPr lang="x-none" sz="2400" dirty="0">
              <a:solidFill>
                <a:schemeClr val="bg1"/>
              </a:solidFill>
              <a:latin typeface="+mj-lt"/>
            </a:endParaRPr>
          </a:p>
        </p:txBody>
      </p:sp>
      <p:pic>
        <p:nvPicPr>
          <p:cNvPr id="26" name="Picture 25">
            <a:extLst>
              <a:ext uri="{FF2B5EF4-FFF2-40B4-BE49-F238E27FC236}">
                <a16:creationId xmlns:a16="http://schemas.microsoft.com/office/drawing/2014/main" id="{2FF5B057-F866-5148-B7BD-AEAC3FEFC9E6}"/>
              </a:ext>
            </a:extLst>
          </p:cNvPr>
          <p:cNvPicPr>
            <a:picLocks noChangeAspect="1"/>
          </p:cNvPicPr>
          <p:nvPr/>
        </p:nvPicPr>
        <p:blipFill>
          <a:blip r:embed="rId5"/>
          <a:stretch>
            <a:fillRect/>
          </a:stretch>
        </p:blipFill>
        <p:spPr>
          <a:xfrm>
            <a:off x="10640984" y="-100013"/>
            <a:ext cx="1551016" cy="1444774"/>
          </a:xfrm>
          <a:prstGeom prst="rect">
            <a:avLst/>
          </a:prstGeom>
        </p:spPr>
      </p:pic>
    </p:spTree>
    <p:extLst>
      <p:ext uri="{BB962C8B-B14F-4D97-AF65-F5344CB8AC3E}">
        <p14:creationId xmlns:p14="http://schemas.microsoft.com/office/powerpoint/2010/main" val="74941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ppt_x"/>
                                          </p:val>
                                        </p:tav>
                                        <p:tav tm="100000">
                                          <p:val>
                                            <p:strVal val="#ppt_x"/>
                                          </p:val>
                                        </p:tav>
                                      </p:tavLst>
                                    </p:anim>
                                    <p:anim calcmode="lin" valueType="num">
                                      <p:cBhvr additive="base">
                                        <p:cTn id="1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anim calcmode="lin" valueType="num">
                                      <p:cBhvr>
                                        <p:cTn id="17" dur="2000" fill="hold"/>
                                        <p:tgtEl>
                                          <p:spTgt spid="12"/>
                                        </p:tgtEl>
                                        <p:attrNameLst>
                                          <p:attrName>ppt_w</p:attrName>
                                        </p:attrNameLst>
                                      </p:cBhvr>
                                      <p:tavLst>
                                        <p:tav tm="0" fmla="#ppt_w*sin(2.5*pi*$)">
                                          <p:val>
                                            <p:fltVal val="0"/>
                                          </p:val>
                                        </p:tav>
                                        <p:tav tm="100000">
                                          <p:val>
                                            <p:fltVal val="1"/>
                                          </p:val>
                                        </p:tav>
                                      </p:tavLst>
                                    </p:anim>
                                    <p:anim calcmode="lin" valueType="num">
                                      <p:cBhvr>
                                        <p:cTn id="18" dur="2000" fill="hold"/>
                                        <p:tgtEl>
                                          <p:spTgt spid="12"/>
                                        </p:tgtEl>
                                        <p:attrNameLst>
                                          <p:attrName>ppt_h</p:attrName>
                                        </p:attrNameLst>
                                      </p:cBhvr>
                                      <p:tavLst>
                                        <p:tav tm="0">
                                          <p:val>
                                            <p:strVal val="#ppt_h"/>
                                          </p:val>
                                        </p:tav>
                                        <p:tav tm="100000">
                                          <p:val>
                                            <p:strVal val="#ppt_h"/>
                                          </p:val>
                                        </p:tav>
                                      </p:tavLst>
                                    </p:anim>
                                  </p:childTnLst>
                                </p:cTn>
                              </p:par>
                              <p:par>
                                <p:cTn id="19" presetID="18" presetClass="entr" presetSubtype="1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strips(downLeft)">
                                      <p:cBhvr>
                                        <p:cTn id="36" dur="500"/>
                                        <p:tgtEl>
                                          <p:spTgt spid="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strips(down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12"/>
                                        </p:tgtEl>
                                        <p:attrNameLst>
                                          <p:attrName>ppt_w</p:attrName>
                                        </p:attrNameLst>
                                      </p:cBhvr>
                                      <p:tavLst>
                                        <p:tav tm="0">
                                          <p:val>
                                            <p:strVal val="ppt_w"/>
                                          </p:val>
                                        </p:tav>
                                        <p:tav tm="100000">
                                          <p:val>
                                            <p:fltVal val="0"/>
                                          </p:val>
                                        </p:tav>
                                      </p:tavLst>
                                    </p:anim>
                                    <p:anim calcmode="lin" valueType="num">
                                      <p:cBhvr>
                                        <p:cTn id="46" dur="500"/>
                                        <p:tgtEl>
                                          <p:spTgt spid="12"/>
                                        </p:tgtEl>
                                        <p:attrNameLst>
                                          <p:attrName>ppt_h</p:attrName>
                                        </p:attrNameLst>
                                      </p:cBhvr>
                                      <p:tavLst>
                                        <p:tav tm="0">
                                          <p:val>
                                            <p:strVal val="ppt_h"/>
                                          </p:val>
                                        </p:tav>
                                        <p:tav tm="100000">
                                          <p:val>
                                            <p:fltVal val="0"/>
                                          </p:val>
                                        </p:tav>
                                      </p:tavLst>
                                    </p:anim>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53" presetClass="exit" presetSubtype="32" fill="hold" nodeType="withEffect">
                                  <p:stCondLst>
                                    <p:cond delay="0"/>
                                  </p:stCondLst>
                                  <p:childTnLst>
                                    <p:anim calcmode="lin" valueType="num">
                                      <p:cBhvr>
                                        <p:cTn id="50" dur="500"/>
                                        <p:tgtEl>
                                          <p:spTgt spid="15">
                                            <p:txEl>
                                              <p:pRg st="0" end="0"/>
                                            </p:txEl>
                                          </p:spTgt>
                                        </p:tgtEl>
                                        <p:attrNameLst>
                                          <p:attrName>ppt_w</p:attrName>
                                        </p:attrNameLst>
                                      </p:cBhvr>
                                      <p:tavLst>
                                        <p:tav tm="0">
                                          <p:val>
                                            <p:strVal val="ppt_w"/>
                                          </p:val>
                                        </p:tav>
                                        <p:tav tm="100000">
                                          <p:val>
                                            <p:fltVal val="0"/>
                                          </p:val>
                                        </p:tav>
                                      </p:tavLst>
                                    </p:anim>
                                    <p:anim calcmode="lin" valueType="num">
                                      <p:cBhvr>
                                        <p:cTn id="51" dur="500"/>
                                        <p:tgtEl>
                                          <p:spTgt spid="15">
                                            <p:txEl>
                                              <p:pRg st="0" end="0"/>
                                            </p:txEl>
                                          </p:spTgt>
                                        </p:tgtEl>
                                        <p:attrNameLst>
                                          <p:attrName>ppt_h</p:attrName>
                                        </p:attrNameLst>
                                      </p:cBhvr>
                                      <p:tavLst>
                                        <p:tav tm="0">
                                          <p:val>
                                            <p:strVal val="ppt_h"/>
                                          </p:val>
                                        </p:tav>
                                        <p:tav tm="100000">
                                          <p:val>
                                            <p:fltVal val="0"/>
                                          </p:val>
                                        </p:tav>
                                      </p:tavLst>
                                    </p:anim>
                                    <p:animEffect transition="out" filter="fade">
                                      <p:cBhvr>
                                        <p:cTn id="52" dur="500"/>
                                        <p:tgtEl>
                                          <p:spTgt spid="15">
                                            <p:txEl>
                                              <p:pRg st="0" end="0"/>
                                            </p:txEl>
                                          </p:spTgt>
                                        </p:tgtEl>
                                      </p:cBhvr>
                                    </p:animEffect>
                                    <p:set>
                                      <p:cBhvr>
                                        <p:cTn id="53" dur="1" fill="hold">
                                          <p:stCondLst>
                                            <p:cond delay="499"/>
                                          </p:stCondLst>
                                        </p:cTn>
                                        <p:tgtEl>
                                          <p:spTgt spid="15">
                                            <p:txEl>
                                              <p:pRg st="0" end="0"/>
                                            </p:txEl>
                                          </p:spTgt>
                                        </p:tgtEl>
                                        <p:attrNameLst>
                                          <p:attrName>style.visibility</p:attrName>
                                        </p:attrNameLst>
                                      </p:cBhvr>
                                      <p:to>
                                        <p:strVal val="hidden"/>
                                      </p:to>
                                    </p:set>
                                  </p:childTnLst>
                                </p:cTn>
                              </p:par>
                              <p:par>
                                <p:cTn id="54" presetID="53" presetClass="exit" presetSubtype="32" fill="hold" grpId="1" nodeType="withEffect">
                                  <p:stCondLst>
                                    <p:cond delay="0"/>
                                  </p:stCondLst>
                                  <p:childTnLst>
                                    <p:anim calcmode="lin" valueType="num">
                                      <p:cBhvr>
                                        <p:cTn id="55" dur="500"/>
                                        <p:tgtEl>
                                          <p:spTgt spid="11"/>
                                        </p:tgtEl>
                                        <p:attrNameLst>
                                          <p:attrName>ppt_w</p:attrName>
                                        </p:attrNameLst>
                                      </p:cBhvr>
                                      <p:tavLst>
                                        <p:tav tm="0">
                                          <p:val>
                                            <p:strVal val="ppt_w"/>
                                          </p:val>
                                        </p:tav>
                                        <p:tav tm="100000">
                                          <p:val>
                                            <p:fltVal val="0"/>
                                          </p:val>
                                        </p:tav>
                                      </p:tavLst>
                                    </p:anim>
                                    <p:anim calcmode="lin" valueType="num">
                                      <p:cBhvr>
                                        <p:cTn id="56" dur="500"/>
                                        <p:tgtEl>
                                          <p:spTgt spid="11"/>
                                        </p:tgtEl>
                                        <p:attrNameLst>
                                          <p:attrName>ppt_h</p:attrName>
                                        </p:attrNameLst>
                                      </p:cBhvr>
                                      <p:tavLst>
                                        <p:tav tm="0">
                                          <p:val>
                                            <p:strVal val="ppt_h"/>
                                          </p:val>
                                        </p:tav>
                                        <p:tav tm="100000">
                                          <p:val>
                                            <p:fltVal val="0"/>
                                          </p:val>
                                        </p:tav>
                                      </p:tavLst>
                                    </p:anim>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strips(downLef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strips(downLeft)">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circle(in)">
                                      <p:cBhvr>
                                        <p:cTn id="73" dur="2000"/>
                                        <p:tgtEl>
                                          <p:spTgt spid="18"/>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strips(downLeft)">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12"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strips(downLeft)">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nodeType="clickEffect">
                                  <p:stCondLst>
                                    <p:cond delay="0"/>
                                  </p:stCondLst>
                                  <p:childTnLst>
                                    <p:anim calcmode="lin" valueType="num">
                                      <p:cBhvr>
                                        <p:cTn id="85" dur="500"/>
                                        <p:tgtEl>
                                          <p:spTgt spid="18"/>
                                        </p:tgtEl>
                                        <p:attrNameLst>
                                          <p:attrName>ppt_w</p:attrName>
                                        </p:attrNameLst>
                                      </p:cBhvr>
                                      <p:tavLst>
                                        <p:tav tm="0">
                                          <p:val>
                                            <p:strVal val="ppt_w"/>
                                          </p:val>
                                        </p:tav>
                                        <p:tav tm="100000">
                                          <p:val>
                                            <p:fltVal val="0"/>
                                          </p:val>
                                        </p:tav>
                                      </p:tavLst>
                                    </p:anim>
                                    <p:anim calcmode="lin" valueType="num">
                                      <p:cBhvr>
                                        <p:cTn id="86" dur="500"/>
                                        <p:tgtEl>
                                          <p:spTgt spid="18"/>
                                        </p:tgtEl>
                                        <p:attrNameLst>
                                          <p:attrName>ppt_h</p:attrName>
                                        </p:attrNameLst>
                                      </p:cBhvr>
                                      <p:tavLst>
                                        <p:tav tm="0">
                                          <p:val>
                                            <p:strVal val="ppt_h"/>
                                          </p:val>
                                        </p:tav>
                                        <p:tav tm="100000">
                                          <p:val>
                                            <p:fltVal val="0"/>
                                          </p:val>
                                        </p:tav>
                                      </p:tavLst>
                                    </p:anim>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53" presetClass="exit" presetSubtype="32" fill="hold" grpId="1" nodeType="withEffect">
                                  <p:stCondLst>
                                    <p:cond delay="0"/>
                                  </p:stCondLst>
                                  <p:childTnLst>
                                    <p:anim calcmode="lin" valueType="num">
                                      <p:cBhvr>
                                        <p:cTn id="90" dur="500"/>
                                        <p:tgtEl>
                                          <p:spTgt spid="19"/>
                                        </p:tgtEl>
                                        <p:attrNameLst>
                                          <p:attrName>ppt_w</p:attrName>
                                        </p:attrNameLst>
                                      </p:cBhvr>
                                      <p:tavLst>
                                        <p:tav tm="0">
                                          <p:val>
                                            <p:strVal val="ppt_w"/>
                                          </p:val>
                                        </p:tav>
                                        <p:tav tm="100000">
                                          <p:val>
                                            <p:fltVal val="0"/>
                                          </p:val>
                                        </p:tav>
                                      </p:tavLst>
                                    </p:anim>
                                    <p:anim calcmode="lin" valueType="num">
                                      <p:cBhvr>
                                        <p:cTn id="91" dur="500"/>
                                        <p:tgtEl>
                                          <p:spTgt spid="19"/>
                                        </p:tgtEl>
                                        <p:attrNameLst>
                                          <p:attrName>ppt_h</p:attrName>
                                        </p:attrNameLst>
                                      </p:cBhvr>
                                      <p:tavLst>
                                        <p:tav tm="0">
                                          <p:val>
                                            <p:strVal val="ppt_h"/>
                                          </p:val>
                                        </p:tav>
                                        <p:tav tm="100000">
                                          <p:val>
                                            <p:fltVal val="0"/>
                                          </p:val>
                                        </p:tav>
                                      </p:tavLst>
                                    </p:anim>
                                    <p:animEffect transition="out" filter="fade">
                                      <p:cBhvr>
                                        <p:cTn id="92" dur="500"/>
                                        <p:tgtEl>
                                          <p:spTgt spid="19"/>
                                        </p:tgtEl>
                                      </p:cBhvr>
                                    </p:animEffect>
                                    <p:set>
                                      <p:cBhvr>
                                        <p:cTn id="93" dur="1" fill="hold">
                                          <p:stCondLst>
                                            <p:cond delay="499"/>
                                          </p:stCondLst>
                                        </p:cTn>
                                        <p:tgtEl>
                                          <p:spTgt spid="19"/>
                                        </p:tgtEl>
                                        <p:attrNameLst>
                                          <p:attrName>style.visibility</p:attrName>
                                        </p:attrNameLst>
                                      </p:cBhvr>
                                      <p:to>
                                        <p:strVal val="hidden"/>
                                      </p:to>
                                    </p:set>
                                  </p:childTnLst>
                                </p:cTn>
                              </p:par>
                              <p:par>
                                <p:cTn id="94" presetID="53" presetClass="entr" presetSubtype="16" fill="hold"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animEffect transition="in" filter="fade">
                                      <p:cBhvr>
                                        <p:cTn id="98" dur="500"/>
                                        <p:tgtEl>
                                          <p:spTgt spid="17"/>
                                        </p:tgtEl>
                                      </p:cBhvr>
                                    </p:animEffect>
                                  </p:childTnLst>
                                </p:cTn>
                              </p:par>
                              <p:par>
                                <p:cTn id="99" presetID="18" presetClass="entr" presetSubtype="12"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strips(downLeft)">
                                      <p:cBhvr>
                                        <p:cTn id="101" dur="500"/>
                                        <p:tgtEl>
                                          <p:spTgt spid="14"/>
                                        </p:tgtEl>
                                      </p:cBhvr>
                                    </p:animEffect>
                                  </p:childTnLst>
                                </p:cTn>
                              </p:par>
                            </p:childTnLst>
                          </p:cTn>
                        </p:par>
                      </p:childTnLst>
                    </p:cTn>
                  </p:par>
                  <p:par>
                    <p:cTn id="102" fill="hold">
                      <p:stCondLst>
                        <p:cond delay="indefinite"/>
                      </p:stCondLst>
                      <p:childTnLst>
                        <p:par>
                          <p:cTn id="103" fill="hold">
                            <p:stCondLst>
                              <p:cond delay="0"/>
                            </p:stCondLst>
                            <p:childTnLst>
                              <p:par>
                                <p:cTn id="104" presetID="18" presetClass="entr" presetSubtype="12"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strips(downLeft)">
                                      <p:cBhvr>
                                        <p:cTn id="10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1" grpId="1"/>
      <p:bldP spid="14" grpId="0"/>
      <p:bldP spid="15" grpId="0"/>
      <p:bldP spid="19" grpId="0"/>
      <p:bldP spid="19" grpId="1"/>
      <p:bldP spid="20" grpId="0"/>
      <p:bldP spid="21"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213535" y="-206255"/>
            <a:ext cx="2092928" cy="2092928"/>
          </a:xfrm>
          <a:prstGeom prst="rect">
            <a:avLst/>
          </a:prstGeom>
        </p:spPr>
      </p:pic>
      <p:sp>
        <p:nvSpPr>
          <p:cNvPr id="6" name="TextBox 5">
            <a:extLst>
              <a:ext uri="{FF2B5EF4-FFF2-40B4-BE49-F238E27FC236}">
                <a16:creationId xmlns:a16="http://schemas.microsoft.com/office/drawing/2014/main" id="{8719A0C6-B251-1547-975A-6FBA73099C3E}"/>
              </a:ext>
            </a:extLst>
          </p:cNvPr>
          <p:cNvSpPr txBox="1"/>
          <p:nvPr/>
        </p:nvSpPr>
        <p:spPr>
          <a:xfrm>
            <a:off x="94526" y="883096"/>
            <a:ext cx="849226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   LUYỆN TẬP</a:t>
            </a:r>
          </a:p>
        </p:txBody>
      </p:sp>
      <p:sp>
        <p:nvSpPr>
          <p:cNvPr id="7" name="TextBox 6">
            <a:extLst>
              <a:ext uri="{FF2B5EF4-FFF2-40B4-BE49-F238E27FC236}">
                <a16:creationId xmlns:a16="http://schemas.microsoft.com/office/drawing/2014/main" id="{0E61F672-A4ED-6E47-890D-EBB7B590D181}"/>
              </a:ext>
            </a:extLst>
          </p:cNvPr>
          <p:cNvSpPr txBox="1"/>
          <p:nvPr/>
        </p:nvSpPr>
        <p:spPr>
          <a:xfrm>
            <a:off x="258199" y="1328556"/>
            <a:ext cx="8492262" cy="492443"/>
          </a:xfrm>
          <a:prstGeom prst="rect">
            <a:avLst/>
          </a:prstGeom>
          <a:noFill/>
        </p:spPr>
        <p:txBody>
          <a:bodyPr wrap="square" rtlCol="0">
            <a:spAutoFit/>
          </a:bodyPr>
          <a:lstStyle/>
          <a:p>
            <a:r>
              <a:rPr lang="x-none" sz="2600" b="1" dirty="0">
                <a:solidFill>
                  <a:schemeClr val="bg1"/>
                </a:solidFill>
                <a:latin typeface="Times New Roman" panose="02020603050405020304" pitchFamily="18" charset="0"/>
                <a:cs typeface="Times New Roman" panose="02020603050405020304" pitchFamily="18" charset="0"/>
              </a:rPr>
              <a:t>Bài tập 1</a:t>
            </a:r>
            <a:r>
              <a:rPr lang="x-none" sz="2600" dirty="0">
                <a:solidFill>
                  <a:schemeClr val="bg1"/>
                </a:solidFill>
                <a:latin typeface="Times New Roman" panose="02020603050405020304" pitchFamily="18" charset="0"/>
                <a:cs typeface="Times New Roman" panose="02020603050405020304" pitchFamily="18" charset="0"/>
              </a:rPr>
              <a:t>: Tại sao phải cần thiết học lịch sử?</a:t>
            </a:r>
          </a:p>
        </p:txBody>
      </p:sp>
      <p:sp>
        <p:nvSpPr>
          <p:cNvPr id="8" name="TextBox 7">
            <a:extLst>
              <a:ext uri="{FF2B5EF4-FFF2-40B4-BE49-F238E27FC236}">
                <a16:creationId xmlns:a16="http://schemas.microsoft.com/office/drawing/2014/main" id="{7AF38D05-A2CC-DD4B-86DF-223207E59031}"/>
              </a:ext>
            </a:extLst>
          </p:cNvPr>
          <p:cNvSpPr txBox="1"/>
          <p:nvPr/>
        </p:nvSpPr>
        <p:spPr>
          <a:xfrm>
            <a:off x="228943" y="3467101"/>
            <a:ext cx="8492262" cy="492443"/>
          </a:xfrm>
          <a:prstGeom prst="rect">
            <a:avLst/>
          </a:prstGeom>
          <a:noFill/>
        </p:spPr>
        <p:txBody>
          <a:bodyPr wrap="square" rtlCol="0">
            <a:spAutoFit/>
          </a:bodyPr>
          <a:lstStyle/>
          <a:p>
            <a:r>
              <a:rPr lang="x-none" sz="2600" b="1" dirty="0">
                <a:solidFill>
                  <a:schemeClr val="bg1"/>
                </a:solidFill>
                <a:latin typeface="Times New Roman" panose="02020603050405020304" pitchFamily="18" charset="0"/>
                <a:cs typeface="Times New Roman" panose="02020603050405020304" pitchFamily="18" charset="0"/>
              </a:rPr>
              <a:t>Bài tập 2</a:t>
            </a:r>
            <a:r>
              <a:rPr lang="x-none" sz="2600" dirty="0">
                <a:solidFill>
                  <a:schemeClr val="bg1"/>
                </a:solidFill>
                <a:latin typeface="Times New Roman" panose="02020603050405020304" pitchFamily="18" charset="0"/>
                <a:cs typeface="Times New Roman" panose="02020603050405020304" pitchFamily="18" charset="0"/>
              </a:rPr>
              <a:t>: Căn cứ vào đâu để biết và dựng lại lịch sử?</a:t>
            </a:r>
          </a:p>
        </p:txBody>
      </p:sp>
      <p:sp>
        <p:nvSpPr>
          <p:cNvPr id="10" name="TextBox 9">
            <a:extLst>
              <a:ext uri="{FF2B5EF4-FFF2-40B4-BE49-F238E27FC236}">
                <a16:creationId xmlns:a16="http://schemas.microsoft.com/office/drawing/2014/main" id="{DCA3929C-81D4-6E40-9C04-2E29DE3B6472}"/>
              </a:ext>
            </a:extLst>
          </p:cNvPr>
          <p:cNvSpPr txBox="1"/>
          <p:nvPr/>
        </p:nvSpPr>
        <p:spPr>
          <a:xfrm>
            <a:off x="228943" y="1805107"/>
            <a:ext cx="11704857" cy="830997"/>
          </a:xfrm>
          <a:prstGeom prst="rect">
            <a:avLst/>
          </a:prstGeom>
          <a:noFill/>
        </p:spPr>
        <p:txBody>
          <a:bodyPr wrap="square" rtlCol="0">
            <a:spAutoFit/>
          </a:bodyPr>
          <a:lstStyle/>
          <a:p>
            <a:r>
              <a:rPr lang="vi-VN" sz="2400" dirty="0">
                <a:solidFill>
                  <a:schemeClr val="bg1"/>
                </a:solidFill>
                <a:latin typeface="+mj-lt"/>
              </a:rPr>
              <a:t>- Học lịch sử để biết được cội nguồn của tổ tiên, quê hương, đất nước, hiểu được ông cha ta đã phải lao động, sáng tạo, đấu tranh như thế nào để có được đất nước như ngày nay. </a:t>
            </a:r>
            <a:endParaRPr lang="x-none" sz="2400" dirty="0">
              <a:solidFill>
                <a:schemeClr val="bg1"/>
              </a:solidFill>
              <a:latin typeface="+mj-lt"/>
            </a:endParaRPr>
          </a:p>
        </p:txBody>
      </p:sp>
      <p:sp>
        <p:nvSpPr>
          <p:cNvPr id="12" name="TextBox 11">
            <a:extLst>
              <a:ext uri="{FF2B5EF4-FFF2-40B4-BE49-F238E27FC236}">
                <a16:creationId xmlns:a16="http://schemas.microsoft.com/office/drawing/2014/main" id="{4331481B-88EE-214C-A7B8-9BE8FB76B765}"/>
              </a:ext>
            </a:extLst>
          </p:cNvPr>
          <p:cNvSpPr txBox="1"/>
          <p:nvPr/>
        </p:nvSpPr>
        <p:spPr>
          <a:xfrm>
            <a:off x="258199" y="2636104"/>
            <a:ext cx="11675601" cy="830997"/>
          </a:xfrm>
          <a:prstGeom prst="rect">
            <a:avLst/>
          </a:prstGeom>
          <a:noFill/>
        </p:spPr>
        <p:txBody>
          <a:bodyPr wrap="square" rtlCol="0">
            <a:spAutoFit/>
          </a:bodyPr>
          <a:lstStyle/>
          <a:p>
            <a:r>
              <a:rPr lang="vi-VN" sz="2400" dirty="0">
                <a:solidFill>
                  <a:schemeClr val="bg1"/>
                </a:solidFill>
                <a:latin typeface="+mj-lt"/>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lịch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sử</a:t>
            </a:r>
            <a:r>
              <a:rPr lang="vi-VN" sz="2400" dirty="0">
                <a:solidFill>
                  <a:schemeClr val="bg1"/>
                </a:solidFill>
                <a:latin typeface="Times New Roman" panose="02020603050405020304" pitchFamily="18" charset="0"/>
                <a:cs typeface="Times New Roman" panose="02020603050405020304" pitchFamily="18" charset="0"/>
              </a:rPr>
              <a:t> 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nghiêm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nhằm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phục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lai</a:t>
            </a:r>
            <a:r>
              <a:rPr lang="en-US" sz="2400" dirty="0">
                <a:solidFill>
                  <a:schemeClr val="bg1"/>
                </a:solidFill>
                <a:latin typeface="Times New Roman" panose="02020603050405020304" pitchFamily="18" charset="0"/>
                <a:cs typeface="Times New Roman" panose="02020603050405020304" pitchFamily="18" charset="0"/>
              </a:rPr>
              <a:t>.</a:t>
            </a:r>
            <a:r>
              <a:rPr lang="x-none" sz="2400" dirty="0">
                <a:solidFill>
                  <a:schemeClr val="bg1"/>
                </a:solidFill>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BE14648F-829F-9D47-B678-EC2F15B05D22}"/>
              </a:ext>
            </a:extLst>
          </p:cNvPr>
          <p:cNvSpPr txBox="1"/>
          <p:nvPr/>
        </p:nvSpPr>
        <p:spPr>
          <a:xfrm>
            <a:off x="228943" y="3974554"/>
            <a:ext cx="4434227" cy="461665"/>
          </a:xfrm>
          <a:prstGeom prst="rect">
            <a:avLst/>
          </a:prstGeom>
          <a:noFill/>
        </p:spPr>
        <p:txBody>
          <a:bodyPr wrap="square" rtlCol="0">
            <a:spAutoFit/>
          </a:bodyPr>
          <a:lstStyle/>
          <a:p>
            <a:r>
              <a:rPr lang="vi-VN" sz="2400" dirty="0">
                <a:solidFill>
                  <a:schemeClr val="bg1"/>
                </a:solidFill>
                <a:latin typeface="+mj-lt"/>
              </a:rPr>
              <a:t>a) Tư liệu gốc</a:t>
            </a:r>
            <a:endParaRPr lang="x-none" sz="2400" dirty="0">
              <a:solidFill>
                <a:schemeClr val="bg1"/>
              </a:solidFill>
              <a:latin typeface="+mj-lt"/>
            </a:endParaRPr>
          </a:p>
        </p:txBody>
      </p:sp>
      <p:sp>
        <p:nvSpPr>
          <p:cNvPr id="14" name="TextBox 13">
            <a:extLst>
              <a:ext uri="{FF2B5EF4-FFF2-40B4-BE49-F238E27FC236}">
                <a16:creationId xmlns:a16="http://schemas.microsoft.com/office/drawing/2014/main" id="{594775C2-0F6B-7147-A66C-07CC0951215A}"/>
              </a:ext>
            </a:extLst>
          </p:cNvPr>
          <p:cNvSpPr txBox="1"/>
          <p:nvPr/>
        </p:nvSpPr>
        <p:spPr>
          <a:xfrm>
            <a:off x="228942" y="4436219"/>
            <a:ext cx="4434227" cy="461665"/>
          </a:xfrm>
          <a:prstGeom prst="rect">
            <a:avLst/>
          </a:prstGeom>
          <a:noFill/>
        </p:spPr>
        <p:txBody>
          <a:bodyPr wrap="square" rtlCol="0">
            <a:spAutoFit/>
          </a:bodyPr>
          <a:lstStyle/>
          <a:p>
            <a:r>
              <a:rPr lang="vi-VN" sz="2400" dirty="0">
                <a:solidFill>
                  <a:schemeClr val="bg1"/>
                </a:solidFill>
                <a:latin typeface="+mj-lt"/>
              </a:rPr>
              <a:t>b) Tư liệu truyền miệng</a:t>
            </a:r>
            <a:endParaRPr lang="x-none" sz="2400" dirty="0">
              <a:solidFill>
                <a:schemeClr val="bg1"/>
              </a:solidFill>
              <a:latin typeface="+mj-lt"/>
            </a:endParaRPr>
          </a:p>
        </p:txBody>
      </p:sp>
      <p:sp>
        <p:nvSpPr>
          <p:cNvPr id="15" name="TextBox 14">
            <a:extLst>
              <a:ext uri="{FF2B5EF4-FFF2-40B4-BE49-F238E27FC236}">
                <a16:creationId xmlns:a16="http://schemas.microsoft.com/office/drawing/2014/main" id="{B67715BD-A364-3748-A578-958D4AC8A5EC}"/>
              </a:ext>
            </a:extLst>
          </p:cNvPr>
          <p:cNvSpPr txBox="1"/>
          <p:nvPr/>
        </p:nvSpPr>
        <p:spPr>
          <a:xfrm>
            <a:off x="228941" y="4897884"/>
            <a:ext cx="4434227" cy="461665"/>
          </a:xfrm>
          <a:prstGeom prst="rect">
            <a:avLst/>
          </a:prstGeom>
          <a:noFill/>
        </p:spPr>
        <p:txBody>
          <a:bodyPr wrap="square" rtlCol="0">
            <a:spAutoFit/>
          </a:bodyPr>
          <a:lstStyle/>
          <a:p>
            <a:r>
              <a:rPr lang="vi-VN" sz="2400" dirty="0">
                <a:solidFill>
                  <a:schemeClr val="bg1"/>
                </a:solidFill>
                <a:latin typeface="+mj-lt"/>
              </a:rPr>
              <a:t>c) Tư liệu chữ viết</a:t>
            </a:r>
            <a:endParaRPr lang="x-none" sz="2400" dirty="0">
              <a:solidFill>
                <a:schemeClr val="bg1"/>
              </a:solidFill>
              <a:latin typeface="+mj-lt"/>
            </a:endParaRPr>
          </a:p>
        </p:txBody>
      </p:sp>
    </p:spTree>
    <p:extLst>
      <p:ext uri="{BB962C8B-B14F-4D97-AF65-F5344CB8AC3E}">
        <p14:creationId xmlns:p14="http://schemas.microsoft.com/office/powerpoint/2010/main" val="9158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strips(down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strips(downLeft)">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strips(down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15147"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5" y="104172"/>
            <a:ext cx="5273897"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2: THỜI GIAN TRONG LỊCH SỬ</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cxnSp>
        <p:nvCxnSpPr>
          <p:cNvPr id="8" name="Straight Connector 7">
            <a:extLst>
              <a:ext uri="{FF2B5EF4-FFF2-40B4-BE49-F238E27FC236}">
                <a16:creationId xmlns:a16="http://schemas.microsoft.com/office/drawing/2014/main" id="{6EDCA87F-54C2-004F-A25E-9B7E1169AB85}"/>
              </a:ext>
            </a:extLst>
          </p:cNvPr>
          <p:cNvCxnSpPr>
            <a:cxnSpLocks/>
          </p:cNvCxnSpPr>
          <p:nvPr/>
        </p:nvCxnSpPr>
        <p:spPr>
          <a:xfrm>
            <a:off x="6635306" y="1275581"/>
            <a:ext cx="0" cy="465620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CFBE8A2-9952-B149-AF33-D0C4E54CBBC4}"/>
              </a:ext>
            </a:extLst>
          </p:cNvPr>
          <p:cNvSpPr txBox="1"/>
          <p:nvPr/>
        </p:nvSpPr>
        <p:spPr>
          <a:xfrm>
            <a:off x="6780708" y="5397752"/>
            <a:ext cx="4566499" cy="830997"/>
          </a:xfrm>
          <a:prstGeom prst="rect">
            <a:avLst/>
          </a:prstGeom>
          <a:noFill/>
        </p:spPr>
        <p:txBody>
          <a:bodyPr wrap="square" rtlCol="0">
            <a:spAutoFit/>
          </a:bodyPr>
          <a:lstStyle/>
          <a:p>
            <a:pPr algn="ctr"/>
            <a:r>
              <a:rPr lang="vi-VN" sz="2400" i="1" dirty="0">
                <a:solidFill>
                  <a:srgbClr val="FFC000"/>
                </a:solidFill>
                <a:latin typeface="+mj-lt"/>
              </a:rPr>
              <a:t>Tờ lịch của Việt Nam sử dụng cả âm lịch và dương lịch</a:t>
            </a:r>
            <a:endParaRPr lang="x-none" sz="2400" i="1" dirty="0">
              <a:solidFill>
                <a:srgbClr val="FFC000"/>
              </a:solidFill>
              <a:latin typeface="+mj-lt"/>
            </a:endParaRPr>
          </a:p>
        </p:txBody>
      </p:sp>
      <p:pic>
        <p:nvPicPr>
          <p:cNvPr id="12" name="Picture 11">
            <a:extLst>
              <a:ext uri="{FF2B5EF4-FFF2-40B4-BE49-F238E27FC236}">
                <a16:creationId xmlns:a16="http://schemas.microsoft.com/office/drawing/2014/main" id="{08D42C22-98E0-7C42-AB6F-58E2B61A632A}"/>
              </a:ext>
            </a:extLst>
          </p:cNvPr>
          <p:cNvPicPr/>
          <p:nvPr/>
        </p:nvPicPr>
        <p:blipFill rotWithShape="1">
          <a:blip r:embed="rId3"/>
          <a:srcRect l="69009" t="15605" r="8019" b="24225"/>
          <a:stretch/>
        </p:blipFill>
        <p:spPr bwMode="auto">
          <a:xfrm>
            <a:off x="7291376" y="1275581"/>
            <a:ext cx="2877514" cy="3753619"/>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D2EDAE1D-670B-2A4C-A4B2-0CAD2AC7E5E7}"/>
              </a:ext>
            </a:extLst>
          </p:cNvPr>
          <p:cNvSpPr txBox="1"/>
          <p:nvPr/>
        </p:nvSpPr>
        <p:spPr>
          <a:xfrm>
            <a:off x="138644" y="1044749"/>
            <a:ext cx="673565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 Âm lịch, dương lịch</a:t>
            </a:r>
          </a:p>
        </p:txBody>
      </p:sp>
      <p:sp>
        <p:nvSpPr>
          <p:cNvPr id="9" name="TextBox 8">
            <a:extLst>
              <a:ext uri="{FF2B5EF4-FFF2-40B4-BE49-F238E27FC236}">
                <a16:creationId xmlns:a16="http://schemas.microsoft.com/office/drawing/2014/main" id="{8F0C9277-8003-8B4C-9777-5EAED781638E}"/>
              </a:ext>
            </a:extLst>
          </p:cNvPr>
          <p:cNvSpPr txBox="1"/>
          <p:nvPr/>
        </p:nvSpPr>
        <p:spPr>
          <a:xfrm>
            <a:off x="70977" y="1447410"/>
            <a:ext cx="6402134" cy="1938992"/>
          </a:xfrm>
          <a:prstGeom prst="rect">
            <a:avLst/>
          </a:prstGeom>
          <a:noFill/>
        </p:spPr>
        <p:txBody>
          <a:bodyPr wrap="square" rtlCol="0">
            <a:spAutoFit/>
          </a:bodyPr>
          <a:lstStyle/>
          <a:p>
            <a:r>
              <a:rPr lang="vi-VN" sz="2400" dirty="0">
                <a:solidFill>
                  <a:schemeClr val="bg1"/>
                </a:solidFill>
                <a:latin typeface="+mj-lt"/>
              </a:rPr>
              <a:t>- Âm lịch: được tính theo chu kì chuyển động của mặt trăng quay quanh trái đất.</a:t>
            </a:r>
            <a:endParaRPr lang="x-none" sz="2400" dirty="0">
              <a:solidFill>
                <a:schemeClr val="bg1"/>
              </a:solidFill>
              <a:latin typeface="+mj-lt"/>
            </a:endParaRPr>
          </a:p>
          <a:p>
            <a:r>
              <a:rPr lang="vi-VN" sz="2400" dirty="0">
                <a:solidFill>
                  <a:schemeClr val="bg1"/>
                </a:solidFill>
                <a:latin typeface="+mj-lt"/>
              </a:rPr>
              <a:t>- Dương lịch: được tính theo chu kì chuyển động của trái đất quay quanh mặt trời (còn gọi là công lịch).</a:t>
            </a:r>
            <a:endParaRPr lang="x-none" sz="2400" dirty="0">
              <a:solidFill>
                <a:schemeClr val="bg1"/>
              </a:solidFill>
              <a:latin typeface="+mj-lt"/>
            </a:endParaRPr>
          </a:p>
        </p:txBody>
      </p:sp>
    </p:spTree>
    <p:extLst>
      <p:ext uri="{BB962C8B-B14F-4D97-AF65-F5344CB8AC3E}">
        <p14:creationId xmlns:p14="http://schemas.microsoft.com/office/powerpoint/2010/main" val="36754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18" presetClass="entr" presetSubtype="12"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strips(downLeft)">
                                      <p:cBhvr>
                                        <p:cTn id="15" dur="500"/>
                                        <p:tgtEl>
                                          <p:spTgt spid="11">
                                            <p:txEl>
                                              <p:pRg st="0" end="0"/>
                                            </p:txEl>
                                          </p:spTgt>
                                        </p:tgtEl>
                                      </p:cBhvr>
                                    </p:animEffect>
                                  </p:childTnLst>
                                </p:cTn>
                              </p:par>
                            </p:childTnLst>
                          </p:cTn>
                        </p:par>
                        <p:par>
                          <p:cTn id="16" fill="hold">
                            <p:stCondLst>
                              <p:cond delay="2000"/>
                            </p:stCondLst>
                            <p:childTnLst>
                              <p:par>
                                <p:cTn id="17" presetID="18" presetClass="entr" presetSubtype="12"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strips(downLeft)">
                                      <p:cBhvr>
                                        <p:cTn id="19" dur="500"/>
                                        <p:tgtEl>
                                          <p:spTgt spid="9">
                                            <p:txEl>
                                              <p:pRg st="0" end="0"/>
                                            </p:txEl>
                                          </p:spTgt>
                                        </p:tgtEl>
                                      </p:cBhvr>
                                    </p:animEffect>
                                  </p:childTnLst>
                                </p:cTn>
                              </p:par>
                            </p:childTnLst>
                          </p:cTn>
                        </p:par>
                        <p:par>
                          <p:cTn id="20" fill="hold">
                            <p:stCondLst>
                              <p:cond delay="2500"/>
                            </p:stCondLst>
                            <p:childTnLst>
                              <p:par>
                                <p:cTn id="21" presetID="18" presetClass="entr" presetSubtype="12" fill="hold" nodeType="after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strips(downLeft)">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710</Words>
  <Application>Microsoft Office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APPLE CHANCERY</vt:lpstr>
      <vt:lpstr>Arial</vt:lpstr>
      <vt:lpstr>Calibri</vt:lpstr>
      <vt:lpstr>Calibri Light</vt:lpstr>
      <vt:lpstr>Times New Roman</vt:lpstr>
      <vt:lpstr>UVN Banh 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dc:title>
  <dc:creator/>
  <cp:keywords>thuvienhoclieu</cp:keywords>
  <dc:description>thuvienhoclieu</dc:description>
  <cp:lastModifiedBy/>
  <cp:revision>1</cp:revision>
  <dcterms:created xsi:type="dcterms:W3CDTF">2021-08-14T06:52:25Z</dcterms:created>
  <dcterms:modified xsi:type="dcterms:W3CDTF">2025-01-13T08:02:25Z</dcterms:modified>
</cp:coreProperties>
</file>