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69" r:id="rId5"/>
    <p:sldId id="261" r:id="rId6"/>
    <p:sldId id="279" r:id="rId7"/>
    <p:sldId id="280" r:id="rId8"/>
    <p:sldId id="291" r:id="rId9"/>
    <p:sldId id="282" r:id="rId10"/>
    <p:sldId id="285" r:id="rId11"/>
    <p:sldId id="283" r:id="rId12"/>
    <p:sldId id="284" r:id="rId13"/>
    <p:sldId id="286" r:id="rId14"/>
    <p:sldId id="287" r:id="rId15"/>
    <p:sldId id="288" r:id="rId16"/>
    <p:sldId id="271" r:id="rId17"/>
    <p:sldId id="289" r:id="rId18"/>
    <p:sldId id="273" r:id="rId19"/>
    <p:sldId id="290" r:id="rId20"/>
    <p:sldId id="276" r:id="rId21"/>
    <p:sldId id="277" r:id="rId22"/>
    <p:sldId id="258" r:id="rId23"/>
    <p:sldId id="260" r:id="rId24"/>
    <p:sldId id="263"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55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173359"/>
            <a:ext cx="21" cy="4"/>
          </a:xfrm>
          <a:prstGeom prst="rect">
            <a:avLst/>
          </a:prstGeom>
        </p:spPr>
      </p:pic>
      <p:sp>
        <p:nvSpPr>
          <p:cNvPr id="2" name="Rectangle 1"/>
          <p:cNvSpPr/>
          <p:nvPr/>
        </p:nvSpPr>
        <p:spPr>
          <a:xfrm>
            <a:off x="861200" y="338203"/>
            <a:ext cx="11926529" cy="1200329"/>
          </a:xfrm>
          <a:prstGeom prst="rect">
            <a:avLst/>
          </a:prstGeom>
        </p:spPr>
        <p:txBody>
          <a:bodyPr wrap="square">
            <a:spAutoFit/>
          </a:bodyPr>
          <a:lstStyle/>
          <a:p>
            <a:pPr algn="just"/>
            <a:r>
              <a:rPr lang="en-US" sz="2400" b="1">
                <a:latin typeface="Times New Roman" panose="02020603050405020304" pitchFamily="18" charset="0"/>
                <a:cs typeface="Times New Roman" panose="02020603050405020304" pitchFamily="18" charset="0"/>
              </a:rPr>
              <a:t>III. Nét vẽ</a:t>
            </a:r>
          </a:p>
          <a:p>
            <a:pPr algn="just"/>
            <a:r>
              <a:rPr lang="en-US" sz="2400">
                <a:latin typeface="Times New Roman" panose="02020603050405020304" pitchFamily="18" charset="0"/>
                <a:cs typeface="Times New Roman" panose="02020603050405020304" pitchFamily="18" charset="0"/>
              </a:rPr>
              <a:t>- Các nét vẽ trong bản vẽ kỹ thuật được quy định trong TCVN8-24:2002</a:t>
            </a:r>
          </a:p>
          <a:p>
            <a:pPr algn="just"/>
            <a:r>
              <a:rPr lang="en-US" sz="2400">
                <a:latin typeface="Times New Roman" panose="02020603050405020304" pitchFamily="18" charset="0"/>
                <a:cs typeface="Times New Roman" panose="02020603050405020304" pitchFamily="18" charset="0"/>
              </a:rPr>
              <a:t>- Gồm các nét: Nét liền đậm, nét liền mảnh, nét đứt mảnh, nét gạch dài - chấm - mảnh.</a:t>
            </a:r>
          </a:p>
        </p:txBody>
      </p:sp>
      <p:pic>
        <p:nvPicPr>
          <p:cNvPr id="4" name="Picture 3">
            <a:extLst>
              <a:ext uri="{FF2B5EF4-FFF2-40B4-BE49-F238E27FC236}">
                <a16:creationId xmlns:a16="http://schemas.microsoft.com/office/drawing/2014/main" id="{E4B782EF-2C43-A819-771C-B0ACE278FC9E}"/>
              </a:ext>
            </a:extLst>
          </p:cNvPr>
          <p:cNvPicPr>
            <a:picLocks noChangeAspect="1"/>
          </p:cNvPicPr>
          <p:nvPr/>
        </p:nvPicPr>
        <p:blipFill>
          <a:blip r:embed="rId2"/>
          <a:stretch>
            <a:fillRect/>
          </a:stretch>
        </p:blipFill>
        <p:spPr>
          <a:xfrm>
            <a:off x="5996872" y="4387604"/>
            <a:ext cx="21" cy="4"/>
          </a:xfrm>
          <a:prstGeom prst="rect">
            <a:avLst/>
          </a:prstGeom>
        </p:spPr>
      </p:pic>
      <p:sp>
        <p:nvSpPr>
          <p:cNvPr id="5" name="Rectangle 4">
            <a:extLst>
              <a:ext uri="{FF2B5EF4-FFF2-40B4-BE49-F238E27FC236}">
                <a16:creationId xmlns:a16="http://schemas.microsoft.com/office/drawing/2014/main" id="{A7316902-B27B-96D5-1082-5BB542B7237F}"/>
              </a:ext>
            </a:extLst>
          </p:cNvPr>
          <p:cNvSpPr/>
          <p:nvPr/>
        </p:nvSpPr>
        <p:spPr>
          <a:xfrm>
            <a:off x="3639470" y="1754870"/>
            <a:ext cx="6552821"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Một số loại nét vẽ thường dùng</a:t>
            </a:r>
          </a:p>
        </p:txBody>
      </p:sp>
      <p:pic>
        <p:nvPicPr>
          <p:cNvPr id="6" name="Picture 5">
            <a:extLst>
              <a:ext uri="{FF2B5EF4-FFF2-40B4-BE49-F238E27FC236}">
                <a16:creationId xmlns:a16="http://schemas.microsoft.com/office/drawing/2014/main" id="{80C8740C-5994-4BE3-129E-33319292CE1C}"/>
              </a:ext>
            </a:extLst>
          </p:cNvPr>
          <p:cNvPicPr>
            <a:picLocks noChangeAspect="1"/>
          </p:cNvPicPr>
          <p:nvPr/>
        </p:nvPicPr>
        <p:blipFill>
          <a:blip r:embed="rId3"/>
          <a:stretch>
            <a:fillRect/>
          </a:stretch>
        </p:blipFill>
        <p:spPr>
          <a:xfrm>
            <a:off x="6149268" y="4539999"/>
            <a:ext cx="30" cy="13"/>
          </a:xfrm>
          <a:prstGeom prst="rect">
            <a:avLst/>
          </a:prstGeom>
        </p:spPr>
      </p:pic>
      <p:graphicFrame>
        <p:nvGraphicFramePr>
          <p:cNvPr id="8" name="Table 3">
            <a:extLst>
              <a:ext uri="{FF2B5EF4-FFF2-40B4-BE49-F238E27FC236}">
                <a16:creationId xmlns:a16="http://schemas.microsoft.com/office/drawing/2014/main" id="{7C402CC3-B379-6254-4D67-599FD02A4B60}"/>
              </a:ext>
            </a:extLst>
          </p:cNvPr>
          <p:cNvGraphicFramePr>
            <a:graphicFrameLocks noGrp="1"/>
          </p:cNvGraphicFramePr>
          <p:nvPr>
            <p:extLst>
              <p:ext uri="{D42A27DB-BD31-4B8C-83A1-F6EECF244321}">
                <p14:modId xmlns:p14="http://schemas.microsoft.com/office/powerpoint/2010/main" val="568851479"/>
              </p:ext>
            </p:extLst>
          </p:nvPr>
        </p:nvGraphicFramePr>
        <p:xfrm>
          <a:off x="792374" y="2583928"/>
          <a:ext cx="10713787" cy="3859929"/>
        </p:xfrm>
        <a:graphic>
          <a:graphicData uri="http://schemas.openxmlformats.org/drawingml/2006/table">
            <a:tbl>
              <a:tblPr firstRow="1" bandRow="1">
                <a:tableStyleId>{5940675A-B579-460E-94D1-54222C63F5DA}</a:tableStyleId>
              </a:tblPr>
              <a:tblGrid>
                <a:gridCol w="4057301">
                  <a:extLst>
                    <a:ext uri="{9D8B030D-6E8A-4147-A177-3AD203B41FA5}">
                      <a16:colId xmlns:a16="http://schemas.microsoft.com/office/drawing/2014/main" val="2261116733"/>
                    </a:ext>
                  </a:extLst>
                </a:gridCol>
                <a:gridCol w="2265357">
                  <a:extLst>
                    <a:ext uri="{9D8B030D-6E8A-4147-A177-3AD203B41FA5}">
                      <a16:colId xmlns:a16="http://schemas.microsoft.com/office/drawing/2014/main" val="1859313215"/>
                    </a:ext>
                  </a:extLst>
                </a:gridCol>
                <a:gridCol w="4391129">
                  <a:extLst>
                    <a:ext uri="{9D8B030D-6E8A-4147-A177-3AD203B41FA5}">
                      <a16:colId xmlns:a16="http://schemas.microsoft.com/office/drawing/2014/main" val="1047693017"/>
                    </a:ext>
                  </a:extLst>
                </a:gridCol>
              </a:tblGrid>
              <a:tr h="1013857">
                <a:tc>
                  <a:txBody>
                    <a:bodyPr/>
                    <a:lstStyle/>
                    <a:p>
                      <a:pPr algn="ctr">
                        <a:lnSpc>
                          <a:spcPct val="200000"/>
                        </a:lnSpc>
                      </a:pPr>
                      <a:r>
                        <a:rPr lang="en-US" sz="2400" b="1">
                          <a:latin typeface="Times New Roman" panose="02020603050405020304" pitchFamily="18" charset="0"/>
                          <a:cs typeface="Times New Roman" panose="02020603050405020304" pitchFamily="18" charset="0"/>
                        </a:rPr>
                        <a:t>Tên gọi</a:t>
                      </a:r>
                      <a:endParaRPr lang="en-GB" sz="2400" b="1">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lnSpc>
                          <a:spcPct val="200000"/>
                        </a:lnSpc>
                      </a:pPr>
                      <a:r>
                        <a:rPr lang="en-US" sz="2400" b="1">
                          <a:latin typeface="Times New Roman" panose="02020603050405020304" pitchFamily="18" charset="0"/>
                          <a:cs typeface="Times New Roman" panose="02020603050405020304" pitchFamily="18" charset="0"/>
                        </a:rPr>
                        <a:t>Hình dạng</a:t>
                      </a:r>
                      <a:endParaRPr lang="en-GB" sz="2400" b="1">
                        <a:latin typeface="Times New Roman" panose="02020603050405020304" pitchFamily="18" charset="0"/>
                        <a:cs typeface="Times New Roman" panose="02020603050405020304" pitchFamily="18" charset="0"/>
                      </a:endParaRPr>
                    </a:p>
                  </a:txBody>
                  <a:tcPr>
                    <a:solidFill>
                      <a:srgbClr val="00B0F0"/>
                    </a:solidFill>
                  </a:tcPr>
                </a:tc>
                <a:tc>
                  <a:txBody>
                    <a:bodyPr/>
                    <a:lstStyle/>
                    <a:p>
                      <a:pPr algn="ctr">
                        <a:lnSpc>
                          <a:spcPct val="200000"/>
                        </a:lnSpc>
                      </a:pPr>
                      <a:r>
                        <a:rPr lang="en-US" sz="2400" b="1">
                          <a:latin typeface="Times New Roman" panose="02020603050405020304" pitchFamily="18" charset="0"/>
                          <a:cs typeface="Times New Roman" panose="02020603050405020304" pitchFamily="18" charset="0"/>
                        </a:rPr>
                        <a:t>Ứng dụng</a:t>
                      </a:r>
                      <a:endParaRPr lang="en-GB" sz="2400" b="1">
                        <a:latin typeface="Times New Roman" panose="02020603050405020304" pitchFamily="18" charset="0"/>
                        <a:cs typeface="Times New Roman" panose="02020603050405020304" pitchFamily="18" charset="0"/>
                      </a:endParaRPr>
                    </a:p>
                  </a:txBody>
                  <a:tcPr>
                    <a:solidFill>
                      <a:srgbClr val="00B0F0"/>
                    </a:solidFill>
                  </a:tcPr>
                </a:tc>
                <a:extLst>
                  <a:ext uri="{0D108BD9-81ED-4DB2-BD59-A6C34878D82A}">
                    <a16:rowId xmlns:a16="http://schemas.microsoft.com/office/drawing/2014/main" val="3093324075"/>
                  </a:ext>
                </a:extLst>
              </a:tr>
              <a:tr h="370840">
                <a:tc>
                  <a:txBody>
                    <a:bodyPr/>
                    <a:lstStyle/>
                    <a:p>
                      <a:pPr algn="l">
                        <a:lnSpc>
                          <a:spcPct val="200000"/>
                        </a:lnSpc>
                      </a:pPr>
                      <a:r>
                        <a:rPr lang="en-US" sz="2400">
                          <a:latin typeface="Times New Roman" panose="02020603050405020304" pitchFamily="18" charset="0"/>
                          <a:cs typeface="Times New Roman" panose="02020603050405020304" pitchFamily="18" charset="0"/>
                        </a:rPr>
                        <a:t>Nét liền đậm</a:t>
                      </a:r>
                      <a:endParaRPr lang="en-GB" sz="2400">
                        <a:latin typeface="Times New Roman" panose="02020603050405020304" pitchFamily="18" charset="0"/>
                        <a:cs typeface="Times New Roman" panose="02020603050405020304" pitchFamily="18" charset="0"/>
                      </a:endParaRPr>
                    </a:p>
                  </a:txBody>
                  <a:tcPr anchor="ctr"/>
                </a:tc>
                <a:tc>
                  <a:txBody>
                    <a:bodyPr/>
                    <a:lstStyle/>
                    <a:p>
                      <a:pPr>
                        <a:lnSpc>
                          <a:spcPct val="200000"/>
                        </a:lnSpc>
                      </a:pPr>
                      <a:endParaRPr lang="en-GB" sz="2400">
                        <a:latin typeface="Times New Roman" panose="02020603050405020304" pitchFamily="18" charset="0"/>
                        <a:cs typeface="Times New Roman" panose="02020603050405020304" pitchFamily="18" charset="0"/>
                      </a:endParaRPr>
                    </a:p>
                  </a:txBody>
                  <a:tcPr/>
                </a:tc>
                <a:tc>
                  <a:txBody>
                    <a:bodyPr/>
                    <a:lstStyle/>
                    <a:p>
                      <a:pPr>
                        <a:lnSpc>
                          <a:spcPct val="200000"/>
                        </a:lnSpc>
                      </a:pPr>
                      <a:r>
                        <a:rPr lang="en-US" sz="2400">
                          <a:latin typeface="Times New Roman" panose="02020603050405020304" pitchFamily="18" charset="0"/>
                          <a:cs typeface="Times New Roman" panose="02020603050405020304" pitchFamily="18" charset="0"/>
                        </a:rPr>
                        <a:t>Đường bao thấy, cạnh thấy</a:t>
                      </a:r>
                      <a:endParaRPr lang="en-GB"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74612736"/>
                  </a:ext>
                </a:extLst>
              </a:tr>
              <a:tr h="370840">
                <a:tc>
                  <a:txBody>
                    <a:bodyPr/>
                    <a:lstStyle/>
                    <a:p>
                      <a:pPr algn="l">
                        <a:lnSpc>
                          <a:spcPct val="200000"/>
                        </a:lnSpc>
                      </a:pPr>
                      <a:r>
                        <a:rPr lang="en-US" sz="2400">
                          <a:latin typeface="Times New Roman" panose="02020603050405020304" pitchFamily="18" charset="0"/>
                          <a:cs typeface="Times New Roman" panose="02020603050405020304" pitchFamily="18" charset="0"/>
                        </a:rPr>
                        <a:t>Nét liền mảnh</a:t>
                      </a:r>
                      <a:endParaRPr lang="en-GB" sz="2400">
                        <a:latin typeface="Times New Roman" panose="02020603050405020304" pitchFamily="18" charset="0"/>
                        <a:cs typeface="Times New Roman" panose="02020603050405020304" pitchFamily="18" charset="0"/>
                      </a:endParaRPr>
                    </a:p>
                  </a:txBody>
                  <a:tcPr anchor="ctr"/>
                </a:tc>
                <a:tc>
                  <a:txBody>
                    <a:bodyPr/>
                    <a:lstStyle/>
                    <a:p>
                      <a:pPr>
                        <a:lnSpc>
                          <a:spcPct val="200000"/>
                        </a:lnSpc>
                      </a:pPr>
                      <a:endParaRPr lang="en-GB" sz="2400">
                        <a:latin typeface="Times New Roman" panose="02020603050405020304" pitchFamily="18" charset="0"/>
                        <a:cs typeface="Times New Roman" panose="02020603050405020304" pitchFamily="18" charset="0"/>
                      </a:endParaRPr>
                    </a:p>
                  </a:txBody>
                  <a:tcPr/>
                </a:tc>
                <a:tc>
                  <a:txBody>
                    <a:bodyPr/>
                    <a:lstStyle/>
                    <a:p>
                      <a:pPr>
                        <a:lnSpc>
                          <a:spcPct val="200000"/>
                        </a:lnSpc>
                      </a:pPr>
                      <a:r>
                        <a:rPr lang="en-US" sz="2400">
                          <a:latin typeface="Times New Roman" panose="02020603050405020304" pitchFamily="18" charset="0"/>
                          <a:cs typeface="Times New Roman" panose="02020603050405020304" pitchFamily="18" charset="0"/>
                        </a:rPr>
                        <a:t>Đường kích thước, đường gióng,..</a:t>
                      </a:r>
                      <a:endParaRPr lang="en-GB"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2768254"/>
                  </a:ext>
                </a:extLst>
              </a:tr>
              <a:tr h="370840">
                <a:tc>
                  <a:txBody>
                    <a:bodyPr/>
                    <a:lstStyle/>
                    <a:p>
                      <a:pPr algn="l">
                        <a:lnSpc>
                          <a:spcPct val="200000"/>
                        </a:lnSpc>
                      </a:pPr>
                      <a:r>
                        <a:rPr lang="en-US" sz="2400">
                          <a:latin typeface="Times New Roman" panose="02020603050405020304" pitchFamily="18" charset="0"/>
                          <a:cs typeface="Times New Roman" panose="02020603050405020304" pitchFamily="18" charset="0"/>
                        </a:rPr>
                        <a:t>Nét đứt mảnh</a:t>
                      </a:r>
                      <a:endParaRPr lang="en-GB" sz="2400">
                        <a:latin typeface="Times New Roman" panose="02020603050405020304" pitchFamily="18" charset="0"/>
                        <a:cs typeface="Times New Roman" panose="02020603050405020304" pitchFamily="18" charset="0"/>
                      </a:endParaRPr>
                    </a:p>
                  </a:txBody>
                  <a:tcPr anchor="ctr"/>
                </a:tc>
                <a:tc>
                  <a:txBody>
                    <a:bodyPr/>
                    <a:lstStyle/>
                    <a:p>
                      <a:pPr>
                        <a:lnSpc>
                          <a:spcPct val="200000"/>
                        </a:lnSpc>
                      </a:pPr>
                      <a:endParaRPr lang="en-GB" sz="2400">
                        <a:latin typeface="Times New Roman" panose="02020603050405020304" pitchFamily="18" charset="0"/>
                        <a:cs typeface="Times New Roman" panose="02020603050405020304" pitchFamily="18" charset="0"/>
                      </a:endParaRPr>
                    </a:p>
                  </a:txBody>
                  <a:tcPr/>
                </a:tc>
                <a:tc>
                  <a:txBody>
                    <a:bodyPr/>
                    <a:lstStyle/>
                    <a:p>
                      <a:pPr>
                        <a:lnSpc>
                          <a:spcPct val="200000"/>
                        </a:lnSpc>
                      </a:pPr>
                      <a:r>
                        <a:rPr lang="en-US" sz="2400">
                          <a:latin typeface="Times New Roman" panose="02020603050405020304" pitchFamily="18" charset="0"/>
                          <a:cs typeface="Times New Roman" panose="02020603050405020304" pitchFamily="18" charset="0"/>
                        </a:rPr>
                        <a:t>Đường bao khuất, cạnh khuất</a:t>
                      </a:r>
                      <a:endParaRPr lang="en-GB"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51895414"/>
                  </a:ext>
                </a:extLst>
              </a:tr>
              <a:tr h="370840">
                <a:tc>
                  <a:txBody>
                    <a:bodyPr/>
                    <a:lstStyle/>
                    <a:p>
                      <a:pPr algn="l">
                        <a:lnSpc>
                          <a:spcPct val="200000"/>
                        </a:lnSpc>
                      </a:pPr>
                      <a:r>
                        <a:rPr lang="en-US" sz="2400">
                          <a:latin typeface="Times New Roman" panose="02020603050405020304" pitchFamily="18" charset="0"/>
                          <a:cs typeface="Times New Roman" panose="02020603050405020304" pitchFamily="18" charset="0"/>
                        </a:rPr>
                        <a:t>Nét gạch dài – chấm – mảnh</a:t>
                      </a:r>
                      <a:endParaRPr lang="en-GB" sz="2400">
                        <a:latin typeface="Times New Roman" panose="02020603050405020304" pitchFamily="18" charset="0"/>
                        <a:cs typeface="Times New Roman" panose="02020603050405020304" pitchFamily="18" charset="0"/>
                      </a:endParaRPr>
                    </a:p>
                  </a:txBody>
                  <a:tcPr anchor="ctr"/>
                </a:tc>
                <a:tc>
                  <a:txBody>
                    <a:bodyPr/>
                    <a:lstStyle/>
                    <a:p>
                      <a:pPr>
                        <a:lnSpc>
                          <a:spcPct val="200000"/>
                        </a:lnSpc>
                      </a:pPr>
                      <a:endParaRPr lang="en-GB" sz="2400">
                        <a:latin typeface="Times New Roman" panose="02020603050405020304" pitchFamily="18" charset="0"/>
                        <a:cs typeface="Times New Roman" panose="02020603050405020304" pitchFamily="18" charset="0"/>
                      </a:endParaRPr>
                    </a:p>
                  </a:txBody>
                  <a:tcPr/>
                </a:tc>
                <a:tc>
                  <a:txBody>
                    <a:bodyPr/>
                    <a:lstStyle/>
                    <a:p>
                      <a:pPr>
                        <a:lnSpc>
                          <a:spcPct val="200000"/>
                        </a:lnSpc>
                      </a:pPr>
                      <a:r>
                        <a:rPr lang="en-US" sz="2400">
                          <a:latin typeface="Times New Roman" panose="02020603050405020304" pitchFamily="18" charset="0"/>
                          <a:cs typeface="Times New Roman" panose="02020603050405020304" pitchFamily="18" charset="0"/>
                        </a:rPr>
                        <a:t>Đường tâm, đường trục,…</a:t>
                      </a:r>
                      <a:endParaRPr lang="en-GB"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05120924"/>
                  </a:ext>
                </a:extLst>
              </a:tr>
            </a:tbl>
          </a:graphicData>
        </a:graphic>
      </p:graphicFrame>
      <p:cxnSp>
        <p:nvCxnSpPr>
          <p:cNvPr id="9" name="Straight Connector 8">
            <a:extLst>
              <a:ext uri="{FF2B5EF4-FFF2-40B4-BE49-F238E27FC236}">
                <a16:creationId xmlns:a16="http://schemas.microsoft.com/office/drawing/2014/main" id="{0EC59C4F-CFEB-1599-757A-7C8EA744935F}"/>
              </a:ext>
            </a:extLst>
          </p:cNvPr>
          <p:cNvCxnSpPr/>
          <p:nvPr/>
        </p:nvCxnSpPr>
        <p:spPr>
          <a:xfrm>
            <a:off x="5029039" y="3985670"/>
            <a:ext cx="193222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81E4D5C-72C8-0304-8498-6F94B76EC54F}"/>
              </a:ext>
            </a:extLst>
          </p:cNvPr>
          <p:cNvCxnSpPr/>
          <p:nvPr/>
        </p:nvCxnSpPr>
        <p:spPr>
          <a:xfrm>
            <a:off x="5060637" y="4680681"/>
            <a:ext cx="193222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5AD67A4-4114-D044-D2ED-A7B05F6B219F}"/>
              </a:ext>
            </a:extLst>
          </p:cNvPr>
          <p:cNvCxnSpPr/>
          <p:nvPr/>
        </p:nvCxnSpPr>
        <p:spPr>
          <a:xfrm>
            <a:off x="5029039" y="5476176"/>
            <a:ext cx="1932224"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C52DF0-2401-447C-2EB8-AE9AF567F9ED}"/>
              </a:ext>
            </a:extLst>
          </p:cNvPr>
          <p:cNvCxnSpPr/>
          <p:nvPr/>
        </p:nvCxnSpPr>
        <p:spPr>
          <a:xfrm>
            <a:off x="5077595" y="6191283"/>
            <a:ext cx="1932224" cy="0"/>
          </a:xfrm>
          <a:prstGeom prst="line">
            <a:avLst/>
          </a:prstGeom>
          <a:ln w="19050">
            <a:prstDash val="lgDash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3" y="885752"/>
            <a:ext cx="5228254" cy="573898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7A71CD9-72ED-6D18-4A92-51ADE393EB42}"/>
              </a:ext>
            </a:extLst>
          </p:cNvPr>
          <p:cNvGraphicFramePr>
            <a:graphicFrameLocks noGrp="1"/>
          </p:cNvGraphicFramePr>
          <p:nvPr>
            <p:extLst>
              <p:ext uri="{D42A27DB-BD31-4B8C-83A1-F6EECF244321}">
                <p14:modId xmlns:p14="http://schemas.microsoft.com/office/powerpoint/2010/main" val="2677266491"/>
              </p:ext>
            </p:extLst>
          </p:nvPr>
        </p:nvGraphicFramePr>
        <p:xfrm>
          <a:off x="5739531" y="2167263"/>
          <a:ext cx="6091686" cy="4561367"/>
        </p:xfrm>
        <a:graphic>
          <a:graphicData uri="http://schemas.openxmlformats.org/drawingml/2006/table">
            <a:tbl>
              <a:tblPr firstRow="1" firstCol="1" bandRow="1">
                <a:tableStyleId>{5C22544A-7EE6-4342-B048-85BDC9FD1C3A}</a:tableStyleId>
              </a:tblPr>
              <a:tblGrid>
                <a:gridCol w="1536340">
                  <a:extLst>
                    <a:ext uri="{9D8B030D-6E8A-4147-A177-3AD203B41FA5}">
                      <a16:colId xmlns:a16="http://schemas.microsoft.com/office/drawing/2014/main" val="2925539354"/>
                    </a:ext>
                  </a:extLst>
                </a:gridCol>
                <a:gridCol w="4555346">
                  <a:extLst>
                    <a:ext uri="{9D8B030D-6E8A-4147-A177-3AD203B41FA5}">
                      <a16:colId xmlns:a16="http://schemas.microsoft.com/office/drawing/2014/main" val="1528725594"/>
                    </a:ext>
                  </a:extLst>
                </a:gridCol>
              </a:tblGrid>
              <a:tr h="920207">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 Nét vẽ</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Tên gọi</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30243622"/>
                  </a:ext>
                </a:extLst>
              </a:tr>
              <a:tr h="602316">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A</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Nét liền mảnh</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91292898"/>
                  </a:ext>
                </a:extLst>
              </a:tr>
              <a:tr h="615948">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B</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Nét liền mảnh</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8506046"/>
                  </a:ext>
                </a:extLst>
              </a:tr>
              <a:tr h="602316">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C</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Nét liền đậm</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37388933"/>
                  </a:ext>
                </a:extLst>
              </a:tr>
              <a:tr h="615948">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D</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Nét đứt mảnh</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59779679"/>
                  </a:ext>
                </a:extLst>
              </a:tr>
              <a:tr h="602316">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E</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Nét gạch dài chấm mảnh</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257157"/>
                  </a:ext>
                </a:extLst>
              </a:tr>
              <a:tr h="602316">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G</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ts val="1800"/>
                        </a:lnSpc>
                        <a:spcAft>
                          <a:spcPts val="1200"/>
                        </a:spcAft>
                      </a:pPr>
                      <a:r>
                        <a:rPr lang="en-US" sz="2400">
                          <a:effectLst/>
                          <a:latin typeface="Times New Roman" panose="02020603050405020304" pitchFamily="18" charset="0"/>
                          <a:cs typeface="Times New Roman" panose="02020603050405020304" pitchFamily="18" charset="0"/>
                        </a:rPr>
                        <a:t>Nét đứt mảnh</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85482257"/>
                  </a:ext>
                </a:extLst>
              </a:tr>
            </a:tbl>
          </a:graphicData>
        </a:graphic>
      </p:graphicFrame>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pPr algn="just"/>
            <a:r>
              <a:rPr lang="vi-VN" sz="2400">
                <a:solidFill>
                  <a:srgbClr val="0000FF"/>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pPr algn="just"/>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pPr algn="just"/>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pPr algn="just"/>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pPr algn="just"/>
            <a:r>
              <a:rPr lang="vi-VN" sz="2400">
                <a:solidFill>
                  <a:srgbClr val="0000FF"/>
                </a:solidFill>
                <a:latin typeface="Times New Roman" panose="02020603050405020304" pitchFamily="18" charset="0"/>
                <a:cs typeface="Times New Roman" panose="02020603050405020304" pitchFamily="18" charset="0"/>
              </a:rPr>
              <a:t>2. Mô tả vị trí và hướng của các giá trị kích thước</a:t>
            </a:r>
          </a:p>
          <a:p>
            <a:pPr algn="just"/>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pPr algn="just"/>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IV.Kích thước</a:t>
            </a:r>
          </a:p>
          <a:p>
            <a:r>
              <a:rPr lang="en-US" sz="2800">
                <a:latin typeface="Times New Roman" panose="02020603050405020304" pitchFamily="18" charset="0"/>
                <a:cs typeface="Times New Roman" panose="02020603050405020304" pitchFamily="18" charset="0"/>
              </a:rPr>
              <a:t>- Các quy định về kích thước được trình bày trong TCVN 7583-1:2006</a:t>
            </a:r>
          </a:p>
          <a:p>
            <a:r>
              <a:rPr lang="en-US" sz="28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800">
                <a:latin typeface="Times New Roman" panose="02020603050405020304" pitchFamily="18" charset="0"/>
                <a:cs typeface="Times New Roman" panose="02020603050405020304" pitchFamily="18" charset="0"/>
              </a:rPr>
              <a:t>- Đường kích thước xác định đối tượng được ghi kích thước, được vẽ bằng nét liền mảnh và thường có vẽ mũi tên ở 2 đầu.</a:t>
            </a:r>
          </a:p>
          <a:p>
            <a:r>
              <a:rPr lang="en-US" sz="2800">
                <a:latin typeface="Times New Roman" panose="02020603050405020304" pitchFamily="18" charset="0"/>
                <a:cs typeface="Times New Roman" panose="02020603050405020304" pitchFamily="18" charset="0"/>
              </a:rPr>
              <a:t>- Đường gióng giới hạn phần được khi kích thước, được vẽ bằng nét liền mảnh và vượt quá đường kích thước từ 2-4 mm.</a:t>
            </a:r>
          </a:p>
          <a:p>
            <a:r>
              <a:rPr lang="en-US" sz="2800">
                <a:latin typeface="Times New Roman" panose="02020603050405020304" pitchFamily="18" charset="0"/>
                <a:cs typeface="Times New Roman" panose="02020603050405020304" pitchFamily="18" charset="0"/>
              </a:rPr>
              <a:t>- Giá trị kích thước chỉ trị số kích thước thực, không phụ thuộc vào tỉ lệ bản vẽ.</a:t>
            </a:r>
          </a:p>
          <a:p>
            <a:r>
              <a:rPr lang="en-US" sz="2800">
                <a:latin typeface="Times New Roman" panose="02020603050405020304" pitchFamily="18" charset="0"/>
                <a:cs typeface="Times New Roman" panose="02020603050405020304" pitchFamily="18" charset="0"/>
              </a:rPr>
              <a:t>- Dùng mm làm đơn vị đo kích thước dài. Dùng độ, phút, giây làm đơn vị góc.</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55106" y="382556"/>
            <a:ext cx="9093759" cy="5731227"/>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a:latin typeface="Times New Roman" panose="02020603050405020304" pitchFamily="18" charset="0"/>
                <a:cs typeface="Times New Roman" panose="02020603050405020304" pitchFamily="18" charset="0"/>
              </a:rPr>
              <a:t>hình dưới đây </a:t>
            </a:r>
            <a:r>
              <a:rPr lang="vi-VN" sz="2800" b="1">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918116" y="5939462"/>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2561972" y="774441"/>
            <a:ext cx="7324531" cy="4893810"/>
          </a:xfrm>
          <a:prstGeom prst="rect">
            <a:avLst/>
          </a:prstGeom>
        </p:spPr>
      </p:pic>
    </p:spTree>
    <p:extLst>
      <p:ext uri="{BB962C8B-B14F-4D97-AF65-F5344CB8AC3E}">
        <p14:creationId xmlns:p14="http://schemas.microsoft.com/office/powerpoint/2010/main" val="87552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a:latin typeface="Times New Roman" panose="02020603050405020304" pitchFamily="18" charset="0"/>
                <a:cs typeface="Times New Roman" panose="02020603050405020304" pitchFamily="18" charset="0"/>
              </a:rPr>
              <a:t>hình dưới đây </a:t>
            </a:r>
            <a:r>
              <a:rPr lang="vi-VN" sz="2800" b="1">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pPr algn="just"/>
            <a:r>
              <a:rPr lang="vi-VN" sz="2800">
                <a:solidFill>
                  <a:srgbClr val="0000FF"/>
                </a:solidFill>
                <a:latin typeface="Times New Roman" panose="02020603050405020304" pitchFamily="18" charset="0"/>
                <a:cs typeface="Times New Roman" panose="02020603050405020304" pitchFamily="18" charset="0"/>
              </a:rPr>
              <a:t>1. - Hình.a trình bày mặt bằng tầng 1 của ngôi nhà gồm có: phòng ngủ, phòng ăn, phòng khách, bếp, nhà vệ sinh cùng với kích thước từng khu vực.</a:t>
            </a:r>
            <a:endParaRPr lang="en-US" sz="2800">
              <a:solidFill>
                <a:srgbClr val="0000FF"/>
              </a:solidFill>
              <a:latin typeface="Times New Roman" panose="02020603050405020304" pitchFamily="18" charset="0"/>
              <a:cs typeface="Times New Roman" panose="02020603050405020304" pitchFamily="18" charset="0"/>
            </a:endParaRPr>
          </a:p>
          <a:p>
            <a:pPr algn="just"/>
            <a:endParaRPr lang="vi-VN" sz="2800">
              <a:solidFill>
                <a:srgbClr val="0000FF"/>
              </a:solidFill>
              <a:latin typeface="Times New Roman" panose="02020603050405020304" pitchFamily="18" charset="0"/>
              <a:cs typeface="Times New Roman" panose="02020603050405020304" pitchFamily="18" charset="0"/>
            </a:endParaRPr>
          </a:p>
          <a:p>
            <a:pPr algn="just"/>
            <a:r>
              <a:rPr lang="vi-VN" sz="2800">
                <a:solidFill>
                  <a:srgbClr val="0000FF"/>
                </a:solidFill>
                <a:latin typeface="Times New Roman" panose="02020603050405020304" pitchFamily="18" charset="0"/>
                <a:cs typeface="Times New Roman" panose="02020603050405020304" pitchFamily="18" charset="0"/>
              </a:rPr>
              <a:t>- Hình b trình bày sơ đồ mạch điện chiếu sáng có 3 bóng đèn, khóa điện, nguồn điện.</a:t>
            </a:r>
            <a:endParaRPr lang="en-US" sz="2800">
              <a:solidFill>
                <a:srgbClr val="0000FF"/>
              </a:solidFill>
              <a:latin typeface="Times New Roman" panose="02020603050405020304" pitchFamily="18" charset="0"/>
              <a:cs typeface="Times New Roman" panose="02020603050405020304" pitchFamily="18" charset="0"/>
            </a:endParaRPr>
          </a:p>
          <a:p>
            <a:pPr algn="just"/>
            <a:endParaRPr lang="vi-VN" sz="2800">
              <a:solidFill>
                <a:srgbClr val="0000FF"/>
              </a:solidFill>
              <a:latin typeface="Times New Roman" panose="02020603050405020304" pitchFamily="18" charset="0"/>
              <a:cs typeface="Times New Roman" panose="02020603050405020304" pitchFamily="18" charset="0"/>
            </a:endParaRPr>
          </a:p>
          <a:p>
            <a:pPr algn="just"/>
            <a:r>
              <a:rPr lang="vi-VN" sz="2800">
                <a:solidFill>
                  <a:srgbClr val="0000FF"/>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338252" y="1060264"/>
            <a:ext cx="6755364" cy="4657403"/>
          </a:xfrm>
          <a:prstGeom prst="rect">
            <a:avLst/>
          </a:prstGeom>
        </p:spPr>
      </p:pic>
    </p:spTree>
    <p:extLst>
      <p:ext uri="{BB962C8B-B14F-4D97-AF65-F5344CB8AC3E}">
        <p14:creationId xmlns:p14="http://schemas.microsoft.com/office/powerpoint/2010/main" val="27764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20781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832092"/>
          </a:xfrm>
          <a:prstGeom prst="rect">
            <a:avLst/>
          </a:prstGeom>
        </p:spPr>
        <p:txBody>
          <a:bodyPr wrap="square">
            <a:spAutoFit/>
          </a:bodyPr>
          <a:lstStyle/>
          <a:p>
            <a:pPr algn="just"/>
            <a:r>
              <a:rPr lang="en-US" sz="2400" b="1">
                <a:solidFill>
                  <a:srgbClr val="0000FF"/>
                </a:solidFill>
                <a:latin typeface="Times New Roman" panose="02020603050405020304" pitchFamily="18" charset="0"/>
                <a:cs typeface="Times New Roman" panose="02020603050405020304" pitchFamily="18" charset="0"/>
              </a:rPr>
              <a:t>1.</a:t>
            </a:r>
            <a:r>
              <a:rPr lang="vi-VN" sz="2400" b="1">
                <a:solidFill>
                  <a:srgbClr val="0000FF"/>
                </a:solidFill>
                <a:latin typeface="Times New Roman" panose="02020603050405020304" pitchFamily="18" charset="0"/>
                <a:cs typeface="Times New Roman" panose="02020603050405020304" pitchFamily="18" charset="0"/>
              </a:rPr>
              <a:t>- Hình b: kích thước trên hình biểu diễn lớn gấp đôi kích thước tương ứng của đai ốc hình a</a:t>
            </a:r>
          </a:p>
          <a:p>
            <a:pPr algn="just"/>
            <a:r>
              <a:rPr lang="vi-VN" sz="2400" b="1">
                <a:solidFill>
                  <a:srgbClr val="0000FF"/>
                </a:solidFill>
                <a:latin typeface="Times New Roman" panose="02020603050405020304" pitchFamily="18" charset="0"/>
                <a:cs typeface="Times New Roman" panose="02020603050405020304" pitchFamily="18" charset="0"/>
              </a:rPr>
              <a:t>- Hình c: kích thước trên hình biểu diễn bằng kích thước tương ứng của đai ốc hình a</a:t>
            </a:r>
          </a:p>
          <a:p>
            <a:pPr algn="just"/>
            <a:r>
              <a:rPr lang="en-US" sz="2400" b="1">
                <a:solidFill>
                  <a:srgbClr val="0000FF"/>
                </a:solidFill>
                <a:latin typeface="Times New Roman" panose="02020603050405020304" pitchFamily="18" charset="0"/>
                <a:cs typeface="Times New Roman" panose="02020603050405020304" pitchFamily="18" charset="0"/>
              </a:rPr>
              <a:t>- </a:t>
            </a:r>
            <a:r>
              <a:rPr lang="vi-VN" sz="2400" b="1">
                <a:solidFill>
                  <a:srgbClr val="0000FF"/>
                </a:solidFill>
                <a:latin typeface="Times New Roman" panose="02020603050405020304" pitchFamily="18" charset="0"/>
                <a:cs typeface="Times New Roman" panose="02020603050405020304" pitchFamily="18" charset="0"/>
              </a:rPr>
              <a:t>Hình d: kích thước trên hình biểu diễn bằng </a:t>
            </a:r>
            <a:r>
              <a:rPr lang="en-US" sz="2400" b="1">
                <a:solidFill>
                  <a:srgbClr val="0000FF"/>
                </a:solidFill>
                <a:latin typeface="Times New Roman" panose="02020603050405020304" pitchFamily="18" charset="0"/>
                <a:cs typeface="Times New Roman" panose="02020603050405020304" pitchFamily="18" charset="0"/>
              </a:rPr>
              <a:t>1/2</a:t>
            </a:r>
            <a:r>
              <a:rPr lang="vi-VN" sz="2400" b="1">
                <a:solidFill>
                  <a:srgbClr val="0000FF"/>
                </a:solidFill>
                <a:latin typeface="Times New Roman" panose="02020603050405020304" pitchFamily="18" charset="0"/>
                <a:cs typeface="Times New Roman" panose="02020603050405020304" pitchFamily="18" charset="0"/>
              </a:rPr>
              <a:t> kích thước tương ứng của đai ốc hình a</a:t>
            </a:r>
            <a:endParaRPr lang="en-US" sz="2400" b="1">
              <a:solidFill>
                <a:srgbClr val="0000FF"/>
              </a:solidFill>
              <a:latin typeface="Times New Roman" panose="02020603050405020304" pitchFamily="18" charset="0"/>
              <a:cs typeface="Times New Roman" panose="02020603050405020304" pitchFamily="18" charset="0"/>
            </a:endParaRPr>
          </a:p>
          <a:p>
            <a:pPr algn="just"/>
            <a:r>
              <a:rPr lang="en-US" sz="2400" b="1">
                <a:solidFill>
                  <a:srgbClr val="0000FF"/>
                </a:solidFill>
                <a:latin typeface="Times New Roman" panose="02020603050405020304" pitchFamily="18" charset="0"/>
                <a:cs typeface="Times New Roman" panose="02020603050405020304" pitchFamily="18" charset="0"/>
              </a:rPr>
              <a:t>2.</a:t>
            </a:r>
          </a:p>
          <a:p>
            <a:pPr algn="just"/>
            <a:r>
              <a:rPr lang="en-US" sz="2400" b="1">
                <a:solidFill>
                  <a:srgbClr val="0000FF"/>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pPr algn="just"/>
            <a:r>
              <a:rPr lang="en-US" sz="2400" b="1">
                <a:solidFill>
                  <a:srgbClr val="0000FF"/>
                </a:solidFill>
                <a:latin typeface="Times New Roman" panose="02020603050405020304" pitchFamily="18" charset="0"/>
                <a:cs typeface="Times New Roman" panose="02020603050405020304" pitchFamily="18" charset="0"/>
              </a:rPr>
              <a:t>3. Tỉ lệ phóng to 2:1.</a:t>
            </a:r>
          </a:p>
          <a:p>
            <a:pPr algn="just"/>
            <a:r>
              <a:rPr lang="en-US" sz="2400" b="1">
                <a:solidFill>
                  <a:srgbClr val="0000FF"/>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6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
        <p:nvSpPr>
          <p:cNvPr id="8" name="TextBox 7">
            <a:extLst>
              <a:ext uri="{FF2B5EF4-FFF2-40B4-BE49-F238E27FC236}">
                <a16:creationId xmlns:a16="http://schemas.microsoft.com/office/drawing/2014/main" id="{95A34BFA-A07B-415D-0980-EEC297868613}"/>
              </a:ext>
            </a:extLst>
          </p:cNvPr>
          <p:cNvSpPr txBox="1"/>
          <p:nvPr/>
        </p:nvSpPr>
        <p:spPr>
          <a:xfrm>
            <a:off x="6315271" y="1155450"/>
            <a:ext cx="5876729" cy="3539430"/>
          </a:xfrm>
          <a:prstGeom prst="rect">
            <a:avLst/>
          </a:prstGeom>
          <a:noFill/>
        </p:spPr>
        <p:txBody>
          <a:bodyPr wrap="square">
            <a:spAutoFit/>
          </a:bodyPr>
          <a:lstStyle/>
          <a:p>
            <a:pPr algn="just"/>
            <a:r>
              <a:rPr lang="en-US" sz="1800" b="1">
                <a:solidFill>
                  <a:srgbClr val="0000FF"/>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Hình 1.1a: thể hiện hình dạng, kích thước các phần của vật thể; thể hiện phần rỗng, đường kính khoét theo một quy tắc.</a:t>
            </a:r>
          </a:p>
          <a:p>
            <a:pPr algn="just"/>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88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090892" y="1499621"/>
            <a:ext cx="10010194" cy="3246530"/>
          </a:xfrm>
          <a:prstGeom prst="rect">
            <a:avLst/>
          </a:prstGeom>
        </p:spPr>
        <p:txBody>
          <a:bodyPr wrap="square">
            <a:spAutoFit/>
          </a:bodyPr>
          <a:lstStyle/>
          <a:p>
            <a:pPr algn="just">
              <a:lnSpc>
                <a:spcPct val="150000"/>
              </a:lnSpc>
            </a:pPr>
            <a:r>
              <a:rPr lang="en-US" sz="2800" b="1">
                <a:latin typeface="Times New Roman" panose="02020603050405020304" pitchFamily="18" charset="0"/>
                <a:cs typeface="Times New Roman" panose="02020603050405020304" pitchFamily="18" charset="0"/>
              </a:rPr>
              <a:t>* Bản vẽ kỹ thuật</a:t>
            </a:r>
          </a:p>
          <a:p>
            <a:pPr algn="just">
              <a:lnSpc>
                <a:spcPct val="150000"/>
              </a:lnSpc>
            </a:pPr>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vẽ, hình dạng, kích thước và yêu cầu kỹ thuật của sản phẩm.</a:t>
            </a:r>
          </a:p>
          <a:p>
            <a:pPr algn="just">
              <a:lnSpc>
                <a:spcPct val="150000"/>
              </a:lnSpc>
            </a:pPr>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9325" y="1213424"/>
            <a:ext cx="10913327" cy="2600199"/>
          </a:xfrm>
          <a:prstGeom prst="rect">
            <a:avLst/>
          </a:prstGeom>
        </p:spPr>
        <p:txBody>
          <a:bodyPr wrap="square">
            <a:spAutoFit/>
          </a:bodyPr>
          <a:lstStyle/>
          <a:p>
            <a:pPr>
              <a:lnSpc>
                <a:spcPct val="150000"/>
              </a:lnSpc>
            </a:pPr>
            <a:r>
              <a:rPr lang="en-US" sz="2800" b="1">
                <a:latin typeface="Times New Roman" panose="02020603050405020304" pitchFamily="18" charset="0"/>
                <a:cs typeface="Times New Roman" panose="02020603050405020304" pitchFamily="18" charset="0"/>
              </a:rPr>
              <a:t>1. Khổ giấy</a:t>
            </a:r>
          </a:p>
          <a:p>
            <a:pPr>
              <a:lnSpc>
                <a:spcPct val="150000"/>
              </a:lnSpc>
            </a:pPr>
            <a:r>
              <a:rPr lang="en-US" sz="2800">
                <a:latin typeface="Times New Roman" panose="02020603050405020304" pitchFamily="18" charset="0"/>
                <a:cs typeface="Times New Roman" panose="02020603050405020304" pitchFamily="18" charset="0"/>
              </a:rPr>
              <a:t>- Khổ giấy của các bản vẽ kỹ thuật được quy định trong tiêu chuẩn TCVN 7285:2003</a:t>
            </a:r>
          </a:p>
          <a:p>
            <a:pPr>
              <a:lnSpc>
                <a:spcPct val="150000"/>
              </a:lnSpc>
            </a:pPr>
            <a:r>
              <a:rPr lang="en-US" sz="2800">
                <a:latin typeface="Times New Roman" panose="02020603050405020304" pitchFamily="18" charset="0"/>
                <a:cs typeface="Times New Roman" panose="02020603050405020304" pitchFamily="18" charset="0"/>
              </a:rPr>
              <a:t>- Khổ giấy dùng để vẽ kỹ thuật bao gồm các khổ giấy từ A0 đến A4</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per with a diagram&#10;&#10;Description automatically generated with medium confidence">
            <a:extLst>
              <a:ext uri="{FF2B5EF4-FFF2-40B4-BE49-F238E27FC236}">
                <a16:creationId xmlns:a16="http://schemas.microsoft.com/office/drawing/2014/main" id="{DE728AD6-C54E-DDA8-AF62-C76BBBA171A5}"/>
              </a:ext>
            </a:extLst>
          </p:cNvPr>
          <p:cNvPicPr>
            <a:picLocks noChangeAspect="1"/>
          </p:cNvPicPr>
          <p:nvPr/>
        </p:nvPicPr>
        <p:blipFill>
          <a:blip r:embed="rId2"/>
          <a:stretch>
            <a:fillRect/>
          </a:stretch>
        </p:blipFill>
        <p:spPr>
          <a:xfrm>
            <a:off x="3056902" y="0"/>
            <a:ext cx="6078196" cy="6858000"/>
          </a:xfrm>
          <a:prstGeom prst="rect">
            <a:avLst/>
          </a:prstGeom>
        </p:spPr>
      </p:pic>
    </p:spTree>
    <p:extLst>
      <p:ext uri="{BB962C8B-B14F-4D97-AF65-F5344CB8AC3E}">
        <p14:creationId xmlns:p14="http://schemas.microsoft.com/office/powerpoint/2010/main" val="303115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192</TotalTime>
  <Words>1773</Words>
  <Application>Microsoft Office PowerPoint</Application>
  <PresentationFormat>Widescreen</PresentationFormat>
  <Paragraphs>121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MA VAN CHIEN</cp:lastModifiedBy>
  <cp:revision>18</cp:revision>
  <dcterms:created xsi:type="dcterms:W3CDTF">2023-06-21T22:05:51Z</dcterms:created>
  <dcterms:modified xsi:type="dcterms:W3CDTF">2023-09-09T04:25:13Z</dcterms:modified>
</cp:coreProperties>
</file>