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9" r:id="rId4"/>
    <p:sldId id="261" r:id="rId5"/>
    <p:sldId id="262" r:id="rId6"/>
    <p:sldId id="263" r:id="rId7"/>
    <p:sldId id="264" r:id="rId8"/>
    <p:sldId id="260" r:id="rId9"/>
    <p:sldId id="266" r:id="rId10"/>
    <p:sldId id="267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AD4E9-11AA-41F7-B215-EE3D4E0B1BC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8F4DE-40E4-4F10-AF6C-251615958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8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4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4B30-3590-41F0-AA83-5641A3C780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1A29-4AC1-49F0-A635-9859D3EF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9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4B30-3590-41F0-AA83-5641A3C780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1A29-4AC1-49F0-A635-9859D3EF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1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4B30-3590-41F0-AA83-5641A3C780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1A29-4AC1-49F0-A635-9859D3EF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4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3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4B30-3590-41F0-AA83-5641A3C780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1A29-4AC1-49F0-A635-9859D3EF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0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4B30-3590-41F0-AA83-5641A3C780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1A29-4AC1-49F0-A635-9859D3EF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4B30-3590-41F0-AA83-5641A3C780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1A29-4AC1-49F0-A635-9859D3EF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4B30-3590-41F0-AA83-5641A3C780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1A29-4AC1-49F0-A635-9859D3EF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2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4B30-3590-41F0-AA83-5641A3C780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1A29-4AC1-49F0-A635-9859D3EF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8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4B30-3590-41F0-AA83-5641A3C780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1A29-4AC1-49F0-A635-9859D3EF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7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4B30-3590-41F0-AA83-5641A3C780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1A29-4AC1-49F0-A635-9859D3EF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4B30-3590-41F0-AA83-5641A3C780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1A29-4AC1-49F0-A635-9859D3EF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2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B4B30-3590-41F0-AA83-5641A3C780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1A29-4AC1-49F0-A635-9859D3EF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6.mp3"/><Relationship Id="rId7" Type="http://schemas.openxmlformats.org/officeDocument/2006/relationships/image" Target="../media/image14.png"/><Relationship Id="rId2" Type="http://schemas.microsoft.com/office/2007/relationships/media" Target="../media/media27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9" Type="http://schemas.microsoft.com/office/2007/relationships/media" Target="../media/media20.mp3"/><Relationship Id="rId21" Type="http://schemas.microsoft.com/office/2007/relationships/media" Target="../media/media11.mp3"/><Relationship Id="rId34" Type="http://schemas.openxmlformats.org/officeDocument/2006/relationships/audio" Target="../media/media17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50" Type="http://schemas.openxmlformats.org/officeDocument/2006/relationships/audio" Target="../media/media25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9" Type="http://schemas.microsoft.com/office/2007/relationships/media" Target="../media/media15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53" Type="http://schemas.openxmlformats.org/officeDocument/2006/relationships/image" Target="../media/image14.png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microsoft.com/office/2007/relationships/media" Target="../media/media16.mp3"/><Relationship Id="rId44" Type="http://schemas.openxmlformats.org/officeDocument/2006/relationships/audio" Target="../media/media22.mp3"/><Relationship Id="rId52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8" Type="http://schemas.openxmlformats.org/officeDocument/2006/relationships/audio" Target="../media/media4.mp3"/><Relationship Id="rId51" Type="http://schemas.openxmlformats.org/officeDocument/2006/relationships/slideLayout" Target="../slideLayouts/slideLayout12.xml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audio" Target="../media/media23.mp3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microsoft.com/office/2007/relationships/media" Target="../media/media25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6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03963A-0A1F-ACB6-3F2E-503598753C42}"/>
              </a:ext>
            </a:extLst>
          </p:cNvPr>
          <p:cNvSpPr txBox="1"/>
          <p:nvPr/>
        </p:nvSpPr>
        <p:spPr>
          <a:xfrm>
            <a:off x="5768162" y="2998278"/>
            <a:ext cx="62200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the Environment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2.1 – Vocabulary &amp;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0070C0"/>
                </a:solidFill>
                <a:latin typeface="Calibri" panose="020F0502020204030204"/>
              </a:rPr>
              <a:t>P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ages 28 &amp; 29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5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94" y="201813"/>
            <a:ext cx="7995703" cy="961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13" y="1163392"/>
            <a:ext cx="6359698" cy="3029620"/>
          </a:xfrm>
          <a:prstGeom prst="rect">
            <a:avLst/>
          </a:prstGeom>
        </p:spPr>
      </p:pic>
      <p:pic>
        <p:nvPicPr>
          <p:cNvPr id="7" name="CD1 TRACK 3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9396" y="131143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174" y="4240660"/>
            <a:ext cx="6848698" cy="913931"/>
          </a:xfrm>
          <a:prstGeom prst="rect">
            <a:avLst/>
          </a:prstGeom>
        </p:spPr>
      </p:pic>
      <p:sp>
        <p:nvSpPr>
          <p:cNvPr id="6" name="TextBox 22"/>
          <p:cNvSpPr txBox="1"/>
          <p:nvPr/>
        </p:nvSpPr>
        <p:spPr>
          <a:xfrm>
            <a:off x="731520" y="4985394"/>
            <a:ext cx="2725784" cy="1823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else..?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else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500" b="1" dirty="0"/>
          </a:p>
        </p:txBody>
      </p:sp>
      <p:sp>
        <p:nvSpPr>
          <p:cNvPr id="8" name="TextBox 22"/>
          <p:cNvSpPr txBox="1"/>
          <p:nvPr/>
        </p:nvSpPr>
        <p:spPr>
          <a:xfrm>
            <a:off x="2792288" y="4985394"/>
            <a:ext cx="195253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500" b="1" smtClean="0">
                <a:solidFill>
                  <a:srgbClr val="FF0000"/>
                </a:solidFill>
              </a:rPr>
              <a:t>3 </a:t>
            </a:r>
            <a:r>
              <a:rPr lang="en-US" sz="2500" b="1" dirty="0" smtClean="0">
                <a:solidFill>
                  <a:srgbClr val="FF0000"/>
                </a:solidFill>
              </a:rPr>
              <a:t>times</a:t>
            </a:r>
          </a:p>
        </p:txBody>
      </p:sp>
      <p:sp>
        <p:nvSpPr>
          <p:cNvPr id="9" name="TextBox 22"/>
          <p:cNvSpPr txBox="1"/>
          <p:nvPr/>
        </p:nvSpPr>
        <p:spPr>
          <a:xfrm>
            <a:off x="2806652" y="5562475"/>
            <a:ext cx="176649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500" b="1" smtClean="0">
                <a:solidFill>
                  <a:srgbClr val="FF0000"/>
                </a:solidFill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</a:rPr>
              <a:t>2 times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11" name="CD1 TRACK 3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92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9396" y="1311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8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B0ABAF-19FC-22E8-03B3-4B47EF56DF53}"/>
              </a:ext>
            </a:extLst>
          </p:cNvPr>
          <p:cNvSpPr/>
          <p:nvPr/>
        </p:nvSpPr>
        <p:spPr>
          <a:xfrm>
            <a:off x="333052" y="816896"/>
            <a:ext cx="258121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3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4A97B2C6-823F-E1CA-0B96-A99A689A8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" y="1518250"/>
            <a:ext cx="1816371" cy="115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301" y="884982"/>
            <a:ext cx="6296835" cy="63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B0ABAF-19FC-22E8-03B3-4B47EF56DF53}"/>
              </a:ext>
            </a:extLst>
          </p:cNvPr>
          <p:cNvSpPr/>
          <p:nvPr/>
        </p:nvSpPr>
        <p:spPr>
          <a:xfrm>
            <a:off x="2410567" y="1725769"/>
            <a:ext cx="9716571" cy="40164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i="1" dirty="0" smtClean="0">
                <a:solidFill>
                  <a:srgbClr val="446EB6"/>
                </a:solidFill>
                <a:ea typeface="Times New Roman" panose="02020603050405020304" pitchFamily="18" charset="0"/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solidFill>
                  <a:srgbClr val="446EB6"/>
                </a:solidFill>
              </a:rPr>
              <a:t>A: What do you do to reduce pollution?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solidFill>
                  <a:srgbClr val="446EB6"/>
                </a:solidFill>
              </a:rPr>
              <a:t>B: I reuse plastic bottles and bags.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solidFill>
                  <a:srgbClr val="446EB6"/>
                </a:solidFill>
              </a:rPr>
              <a:t>A: What else..?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solidFill>
                  <a:srgbClr val="446EB6"/>
                </a:solidFill>
              </a:rPr>
              <a:t>B: I also save electricity. I turn off TV when I don’t use.</a:t>
            </a:r>
            <a:endParaRPr lang="en-US" sz="3400" dirty="0">
              <a:solidFill>
                <a:srgbClr val="446E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9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03963A-0A1F-ACB6-3F2E-503598753C42}"/>
              </a:ext>
            </a:extLst>
          </p:cNvPr>
          <p:cNvSpPr txBox="1"/>
          <p:nvPr/>
        </p:nvSpPr>
        <p:spPr>
          <a:xfrm>
            <a:off x="5712822" y="2998278"/>
            <a:ext cx="62753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by heart new words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lesson 2: Grammar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03963A-0A1F-ACB6-3F2E-503598753C42}"/>
              </a:ext>
            </a:extLst>
          </p:cNvPr>
          <p:cNvSpPr txBox="1"/>
          <p:nvPr/>
        </p:nvSpPr>
        <p:spPr>
          <a:xfrm>
            <a:off x="5765074" y="3538209"/>
            <a:ext cx="6275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60914" cy="2394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914" y="0"/>
            <a:ext cx="2891246" cy="2394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0"/>
            <a:ext cx="3143794" cy="2394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54" y="0"/>
            <a:ext cx="3196046" cy="2394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626025"/>
            <a:ext cx="5103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are the people doing?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674" y="3280007"/>
            <a:ext cx="11913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pictures, people are planting trees, picking up plastic bottles and using public transport</a:t>
            </a:r>
            <a:endParaRPr lang="en-US" sz="3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426432"/>
            <a:ext cx="122877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Do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you think what they’re doing can help protect the environment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How?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565" y="5642064"/>
            <a:ext cx="12052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my opinion, the things they do can help protect the environment such as reducing plastic waste, reducing air pollution...</a:t>
            </a:r>
            <a:endParaRPr lang="en-US" sz="3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7945" y="976743"/>
            <a:ext cx="2467332" cy="160444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013166" y="976743"/>
            <a:ext cx="2481943" cy="163286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l="7481"/>
          <a:stretch/>
        </p:blipFill>
        <p:spPr bwMode="auto">
          <a:xfrm>
            <a:off x="8902449" y="3765986"/>
            <a:ext cx="2904186" cy="1771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r="29696"/>
          <a:stretch/>
        </p:blipFill>
        <p:spPr>
          <a:xfrm>
            <a:off x="3013166" y="3729715"/>
            <a:ext cx="2481943" cy="182513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5742998" y="3729715"/>
            <a:ext cx="2756568" cy="184409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8902449" y="931817"/>
            <a:ext cx="2880248" cy="1675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2998" y="931817"/>
            <a:ext cx="2756568" cy="167779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41071" y="2696297"/>
            <a:ext cx="1596980" cy="425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recycle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55647" y="2696297"/>
            <a:ext cx="1596980" cy="425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reuse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45920" y="2663726"/>
            <a:ext cx="1596980" cy="425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reduce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92819" y="2692093"/>
            <a:ext cx="3070538" cy="425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a</a:t>
            </a:r>
            <a:r>
              <a:rPr lang="en-US" sz="3000" dirty="0" smtClean="0">
                <a:solidFill>
                  <a:srgbClr val="FF0000"/>
                </a:solidFill>
              </a:rPr>
              <a:t>ir conditioner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197709" y="5673830"/>
            <a:ext cx="3070538" cy="425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waste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33504" y="5676844"/>
            <a:ext cx="3070538" cy="425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clean up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86013" y="5673830"/>
            <a:ext cx="3070538" cy="425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electricity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830491" y="5673830"/>
            <a:ext cx="3070538" cy="425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save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57" y="110156"/>
            <a:ext cx="8758234" cy="425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pictures and guess the words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945" y="3744885"/>
            <a:ext cx="2467332" cy="18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51585DB-668E-1B12-653F-B0658EC48D38}"/>
              </a:ext>
            </a:extLst>
          </p:cNvPr>
          <p:cNvGrpSpPr/>
          <p:nvPr/>
        </p:nvGrpSpPr>
        <p:grpSpPr>
          <a:xfrm>
            <a:off x="66795" y="1494449"/>
            <a:ext cx="772357" cy="584396"/>
            <a:chOff x="66795" y="1494449"/>
            <a:chExt cx="772357" cy="584396"/>
          </a:xfrm>
        </p:grpSpPr>
        <p:pic>
          <p:nvPicPr>
            <p:cNvPr id="24" name="Earth">
              <a:hlinkClick r:id="" action="ppaction://media"/>
              <a:extLst>
                <a:ext uri="{FF2B5EF4-FFF2-40B4-BE49-F238E27FC236}">
                  <a16:creationId xmlns:a16="http://schemas.microsoft.com/office/drawing/2014/main" id="{6B5C91AF-B424-E4B5-B740-F7BCCA40318F}"/>
                </a:ext>
              </a:extLst>
            </p:cNvPr>
            <p:cNvPicPr>
              <a:picLocks noChangeAspect="1"/>
            </p:cNvPicPr>
            <p:nvPr>
              <a:audioFile r:link="rId50"/>
              <p:extLst>
                <p:ext uri="{DAA4B4D4-6D71-4841-9C94-3DE7FCFB9230}">
                  <p14:media xmlns:p14="http://schemas.microsoft.com/office/powerpoint/2010/main" r:embed="rId49"/>
                </p:ext>
              </p:extLst>
            </p:nvPr>
          </p:nvPicPr>
          <p:blipFill>
            <a:blip r:embed="rId53"/>
            <a:stretch>
              <a:fillRect/>
            </a:stretch>
          </p:blipFill>
          <p:spPr>
            <a:xfrm>
              <a:off x="181704" y="1593279"/>
              <a:ext cx="406400" cy="4064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7B5817-D802-D08C-B297-BD6BF8A98DB5}"/>
                </a:ext>
              </a:extLst>
            </p:cNvPr>
            <p:cNvSpPr/>
            <p:nvPr/>
          </p:nvSpPr>
          <p:spPr>
            <a:xfrm>
              <a:off x="66795" y="1494449"/>
              <a:ext cx="772357" cy="5843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2307" y="36838"/>
            <a:ext cx="1115285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repeat. Practice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saying these words with a partner. </a:t>
            </a:r>
          </a:p>
        </p:txBody>
      </p:sp>
      <p:pic>
        <p:nvPicPr>
          <p:cNvPr id="3" name="bake cak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1580521" y="706505"/>
            <a:ext cx="487363" cy="487363"/>
          </a:xfrm>
          <a:prstGeom prst="rect">
            <a:avLst/>
          </a:prstGeom>
        </p:spPr>
      </p:pic>
      <p:pic>
        <p:nvPicPr>
          <p:cNvPr id="4" name="build model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1580520" y="706504"/>
            <a:ext cx="487363" cy="487363"/>
          </a:xfrm>
          <a:prstGeom prst="rect">
            <a:avLst/>
          </a:prstGeom>
        </p:spPr>
      </p:pic>
      <p:pic>
        <p:nvPicPr>
          <p:cNvPr id="5" name="collect soccer sticker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1563415" y="706504"/>
            <a:ext cx="487363" cy="487363"/>
          </a:xfrm>
          <a:prstGeom prst="rect">
            <a:avLst/>
          </a:prstGeom>
        </p:spPr>
      </p:pic>
      <p:pic>
        <p:nvPicPr>
          <p:cNvPr id="6" name="make vlog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1597625" y="713469"/>
            <a:ext cx="487363" cy="487363"/>
          </a:xfrm>
          <a:prstGeom prst="rect">
            <a:avLst/>
          </a:prstGeom>
        </p:spPr>
      </p:pic>
      <p:pic>
        <p:nvPicPr>
          <p:cNvPr id="7" name="play online game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1589072" y="699540"/>
            <a:ext cx="487363" cy="487363"/>
          </a:xfrm>
          <a:prstGeom prst="rect">
            <a:avLst/>
          </a:prstGeom>
        </p:spPr>
      </p:pic>
      <p:pic>
        <p:nvPicPr>
          <p:cNvPr id="8" name="read comic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1571966" y="685611"/>
            <a:ext cx="487363" cy="487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9550" y="4364120"/>
            <a:ext cx="10858205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lean up </a:t>
            </a:r>
            <a:r>
              <a:rPr lang="vi-VN" sz="2400" dirty="0" smtClean="0"/>
              <a:t>(</a:t>
            </a:r>
            <a:r>
              <a:rPr lang="en-US" sz="2400" dirty="0" smtClean="0"/>
              <a:t>v</a:t>
            </a:r>
            <a:r>
              <a:rPr lang="vi-VN" sz="2400" dirty="0" smtClean="0"/>
              <a:t>) </a:t>
            </a:r>
            <a:r>
              <a:rPr lang="vi-VN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ArialMT"/>
              </a:rPr>
              <a:t>kliːn</a:t>
            </a:r>
            <a:r>
              <a:rPr lang="en-US" sz="2400" dirty="0">
                <a:solidFill>
                  <a:srgbClr val="FF0000"/>
                </a:solidFill>
                <a:latin typeface="ArialM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MT"/>
              </a:rPr>
              <a:t>ʌp</a:t>
            </a:r>
            <a:r>
              <a:rPr lang="vi-VN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endParaRPr lang="en-US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550" y="3762374"/>
            <a:ext cx="10883866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vi-VN" sz="2400" dirty="0" smtClean="0"/>
              <a:t>(</a:t>
            </a:r>
            <a:r>
              <a:rPr lang="en-US" sz="2400" dirty="0"/>
              <a:t>v</a:t>
            </a:r>
            <a:r>
              <a:rPr lang="vi-VN" sz="2400" dirty="0" smtClean="0"/>
              <a:t>) </a:t>
            </a:r>
            <a:r>
              <a:rPr lang="vi-VN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ArialMT"/>
              </a:rPr>
              <a:t>weɪst</a:t>
            </a:r>
            <a:r>
              <a:rPr lang="vi-VN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US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013" y="3046522"/>
            <a:ext cx="10860402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(v) 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ArialMT"/>
              </a:rPr>
              <a:t>seɪv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endParaRPr lang="en-US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379" y="2406752"/>
            <a:ext cx="10861378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(v) 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ArialMT"/>
              </a:rPr>
              <a:t>rɪˈ</a:t>
            </a:r>
            <a:r>
              <a:rPr lang="en-US" sz="2400" dirty="0" err="1" smtClean="0">
                <a:solidFill>
                  <a:srgbClr val="FF0000"/>
                </a:solidFill>
                <a:latin typeface="ArialMT"/>
              </a:rPr>
              <a:t>duːs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249" y="1768136"/>
            <a:ext cx="10834743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reuse</a:t>
            </a:r>
            <a:r>
              <a:rPr lang="en-US" sz="3300" i="1" dirty="0" smtClean="0">
                <a:solidFill>
                  <a:srgbClr val="0070C0"/>
                </a:solidFill>
              </a:rPr>
              <a:t> </a:t>
            </a:r>
            <a:r>
              <a:rPr lang="vi-VN" sz="2400" dirty="0"/>
              <a:t>(</a:t>
            </a:r>
            <a:r>
              <a:rPr lang="en-US" sz="2400" dirty="0"/>
              <a:t>v</a:t>
            </a:r>
            <a:r>
              <a:rPr lang="vi-VN" sz="2400" dirty="0"/>
              <a:t>) </a:t>
            </a:r>
            <a:r>
              <a:rPr lang="vi-VN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ArialMT"/>
              </a:rPr>
              <a:t>ri</a:t>
            </a:r>
            <a:r>
              <a:rPr lang="en-US" sz="2400" dirty="0">
                <a:solidFill>
                  <a:srgbClr val="FF0000"/>
                </a:solidFill>
                <a:latin typeface="ArialMT"/>
              </a:rPr>
              <a:t>ːˈ</a:t>
            </a:r>
            <a:r>
              <a:rPr lang="en-US" sz="2400" dirty="0" err="1">
                <a:solidFill>
                  <a:srgbClr val="FF0000"/>
                </a:solidFill>
                <a:latin typeface="ArialMT"/>
              </a:rPr>
              <a:t>juːz</a:t>
            </a:r>
            <a:r>
              <a:rPr lang="vi-VN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102" y="1102322"/>
            <a:ext cx="1084965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recycle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(v) 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FF0000"/>
                </a:solidFill>
                <a:latin typeface="ArialMT"/>
              </a:rPr>
              <a:t>ˌ</a:t>
            </a:r>
            <a:r>
              <a:rPr lang="en-US" sz="2400" dirty="0" err="1">
                <a:solidFill>
                  <a:srgbClr val="FF0000"/>
                </a:solidFill>
                <a:latin typeface="ArialMT"/>
              </a:rPr>
              <a:t>ri</a:t>
            </a:r>
            <a:r>
              <a:rPr lang="en-US" sz="2400" dirty="0">
                <a:solidFill>
                  <a:srgbClr val="FF0000"/>
                </a:solidFill>
                <a:latin typeface="ArialMT"/>
              </a:rPr>
              <a:t>ːˈ</a:t>
            </a:r>
            <a:r>
              <a:rPr lang="en-US" sz="2400" dirty="0" err="1" smtClean="0">
                <a:solidFill>
                  <a:srgbClr val="FF0000"/>
                </a:solidFill>
                <a:latin typeface="ArialMT"/>
              </a:rPr>
              <a:t>saɪkl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63415" y="503853"/>
            <a:ext cx="521573" cy="9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AF1388-3C77-9570-45E1-19CF5395C23F}"/>
              </a:ext>
            </a:extLst>
          </p:cNvPr>
          <p:cNvSpPr txBox="1"/>
          <p:nvPr/>
        </p:nvSpPr>
        <p:spPr>
          <a:xfrm>
            <a:off x="671173" y="5047318"/>
            <a:ext cx="10790725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vi-VN" sz="2400" dirty="0" smtClean="0"/>
              <a:t>(</a:t>
            </a:r>
            <a:r>
              <a:rPr lang="en-US" sz="2400" dirty="0" smtClean="0"/>
              <a:t>n</a:t>
            </a:r>
            <a:r>
              <a:rPr lang="vi-VN" sz="2400" dirty="0" smtClean="0"/>
              <a:t>) </a:t>
            </a:r>
            <a:r>
              <a:rPr lang="vi-VN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ArialMT"/>
              </a:rPr>
              <a:t>ɪˌlekˈ</a:t>
            </a:r>
            <a:r>
              <a:rPr lang="en-US" sz="2400" dirty="0" err="1" smtClean="0">
                <a:solidFill>
                  <a:srgbClr val="FF0000"/>
                </a:solidFill>
                <a:latin typeface="ArialMT"/>
              </a:rPr>
              <a:t>trɪsəti</a:t>
            </a:r>
            <a:r>
              <a:rPr lang="vi-VN" sz="2400" dirty="0" smtClean="0">
                <a:solidFill>
                  <a:srgbClr val="FF0000"/>
                </a:solidFill>
              </a:rPr>
              <a:t>/</a:t>
            </a:r>
            <a:r>
              <a:rPr lang="vi-VN" sz="2400" dirty="0" smtClean="0"/>
              <a:t> </a:t>
            </a:r>
            <a:r>
              <a:rPr lang="en-US" sz="2400" dirty="0" smtClean="0"/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0DF85F-D5CD-49FA-D372-14C3F7F18606}"/>
              </a:ext>
            </a:extLst>
          </p:cNvPr>
          <p:cNvSpPr txBox="1"/>
          <p:nvPr/>
        </p:nvSpPr>
        <p:spPr>
          <a:xfrm>
            <a:off x="676620" y="5717540"/>
            <a:ext cx="1089558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conditioner </a:t>
            </a:r>
            <a:r>
              <a:rPr lang="vi-VN" sz="2400" dirty="0"/>
              <a:t>(</a:t>
            </a:r>
            <a:r>
              <a:rPr lang="en-US" sz="2400" dirty="0"/>
              <a:t>n</a:t>
            </a:r>
            <a:r>
              <a:rPr lang="vi-VN" sz="2400" dirty="0"/>
              <a:t>) </a:t>
            </a:r>
            <a:r>
              <a:rPr lang="vi-VN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FF0000"/>
                </a:solidFill>
                <a:latin typeface="ArialMT"/>
              </a:rPr>
              <a:t>ˈ</a:t>
            </a:r>
            <a:r>
              <a:rPr lang="en-US" sz="2400" dirty="0" err="1">
                <a:solidFill>
                  <a:srgbClr val="FF0000"/>
                </a:solidFill>
                <a:latin typeface="ArialMT"/>
              </a:rPr>
              <a:t>er</a:t>
            </a:r>
            <a:r>
              <a:rPr lang="en-US" sz="2400" dirty="0">
                <a:solidFill>
                  <a:srgbClr val="FF0000"/>
                </a:solidFill>
                <a:latin typeface="ArialM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MT"/>
              </a:rPr>
              <a:t>kəndɪʃənər</a:t>
            </a:r>
            <a:r>
              <a:rPr lang="vi-VN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FC8FD518-BF52-E56E-F608-608898E3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387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" name="alien">
            <a:hlinkClick r:id="" action="ppaction://media"/>
            <a:extLst>
              <a:ext uri="{FF2B5EF4-FFF2-40B4-BE49-F238E27FC236}">
                <a16:creationId xmlns:a16="http://schemas.microsoft.com/office/drawing/2014/main" id="{30440768-713D-25B2-A8D8-E4075A0F476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7808855" y="3123366"/>
            <a:ext cx="406400" cy="406400"/>
          </a:xfrm>
          <a:prstGeom prst="rect">
            <a:avLst/>
          </a:prstGeom>
        </p:spPr>
      </p:pic>
      <p:pic>
        <p:nvPicPr>
          <p:cNvPr id="43" name="appear">
            <a:hlinkClick r:id="" action="ppaction://media"/>
            <a:extLst>
              <a:ext uri="{FF2B5EF4-FFF2-40B4-BE49-F238E27FC236}">
                <a16:creationId xmlns:a16="http://schemas.microsoft.com/office/drawing/2014/main" id="{DABBB978-9982-D91F-DE11-4FE645B0520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7900637" y="3110628"/>
            <a:ext cx="406400" cy="406400"/>
          </a:xfrm>
          <a:prstGeom prst="rect">
            <a:avLst/>
          </a:prstGeom>
        </p:spPr>
      </p:pic>
      <p:pic>
        <p:nvPicPr>
          <p:cNvPr id="44" name="disappear">
            <a:hlinkClick r:id="" action="ppaction://media"/>
            <a:extLst>
              <a:ext uri="{FF2B5EF4-FFF2-40B4-BE49-F238E27FC236}">
                <a16:creationId xmlns:a16="http://schemas.microsoft.com/office/drawing/2014/main" id="{612E6F08-7F79-5CD8-5DD7-2C5E395CD44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7786451" y="3130041"/>
            <a:ext cx="406400" cy="406400"/>
          </a:xfrm>
          <a:prstGeom prst="rect">
            <a:avLst/>
          </a:prstGeom>
        </p:spPr>
      </p:pic>
      <p:pic>
        <p:nvPicPr>
          <p:cNvPr id="45" name="disk-shaped">
            <a:hlinkClick r:id="" action="ppaction://media"/>
            <a:extLst>
              <a:ext uri="{FF2B5EF4-FFF2-40B4-BE49-F238E27FC236}">
                <a16:creationId xmlns:a16="http://schemas.microsoft.com/office/drawing/2014/main" id="{9613596E-5783-8E9A-BC32-82A96A168AE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7868261" y="3087236"/>
            <a:ext cx="406400" cy="406400"/>
          </a:xfrm>
          <a:prstGeom prst="rect">
            <a:avLst/>
          </a:prstGeom>
        </p:spPr>
      </p:pic>
      <p:pic>
        <p:nvPicPr>
          <p:cNvPr id="46" name="flying saucer">
            <a:hlinkClick r:id="" action="ppaction://media"/>
            <a:extLst>
              <a:ext uri="{FF2B5EF4-FFF2-40B4-BE49-F238E27FC236}">
                <a16:creationId xmlns:a16="http://schemas.microsoft.com/office/drawing/2014/main" id="{A42AE04A-3BB0-2AE3-B107-D2F3F8B243B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7850062" y="3087236"/>
            <a:ext cx="406400" cy="406400"/>
          </a:xfrm>
          <a:prstGeom prst="rect">
            <a:avLst/>
          </a:prstGeom>
        </p:spPr>
      </p:pic>
      <p:pic>
        <p:nvPicPr>
          <p:cNvPr id="47" name="huge">
            <a:hlinkClick r:id="" action="ppaction://media"/>
            <a:extLst>
              <a:ext uri="{FF2B5EF4-FFF2-40B4-BE49-F238E27FC236}">
                <a16:creationId xmlns:a16="http://schemas.microsoft.com/office/drawing/2014/main" id="{0A52E3F6-4BF9-2721-364E-05FB36BC1EE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7714043" y="3087236"/>
            <a:ext cx="406400" cy="406400"/>
          </a:xfrm>
          <a:prstGeom prst="rect">
            <a:avLst/>
          </a:prstGeom>
        </p:spPr>
      </p:pic>
      <p:pic>
        <p:nvPicPr>
          <p:cNvPr id="48" name="strange">
            <a:hlinkClick r:id="" action="ppaction://media"/>
            <a:extLst>
              <a:ext uri="{FF2B5EF4-FFF2-40B4-BE49-F238E27FC236}">
                <a16:creationId xmlns:a16="http://schemas.microsoft.com/office/drawing/2014/main" id="{235F7746-8EB4-9377-1675-267781B5794D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7850062" y="3151936"/>
            <a:ext cx="406400" cy="406400"/>
          </a:xfrm>
          <a:prstGeom prst="rect">
            <a:avLst/>
          </a:prstGeom>
        </p:spPr>
      </p:pic>
      <p:pic>
        <p:nvPicPr>
          <p:cNvPr id="49" name="terrified">
            <a:hlinkClick r:id="" action="ppaction://media"/>
            <a:extLst>
              <a:ext uri="{FF2B5EF4-FFF2-40B4-BE49-F238E27FC236}">
                <a16:creationId xmlns:a16="http://schemas.microsoft.com/office/drawing/2014/main" id="{E64F3096-0752-59BE-383D-12E0CB40025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7842538" y="3130041"/>
            <a:ext cx="406400" cy="406400"/>
          </a:xfrm>
          <a:prstGeom prst="rect">
            <a:avLst/>
          </a:prstGeom>
        </p:spPr>
      </p:pic>
      <p:pic>
        <p:nvPicPr>
          <p:cNvPr id="50" name="UFO">
            <a:hlinkClick r:id="" action="ppaction://media"/>
            <a:extLst>
              <a:ext uri="{FF2B5EF4-FFF2-40B4-BE49-F238E27FC236}">
                <a16:creationId xmlns:a16="http://schemas.microsoft.com/office/drawing/2014/main" id="{956C5FD5-9017-AA77-E9EB-2075AC1D5BBD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7838558" y="3087236"/>
            <a:ext cx="406400" cy="406400"/>
          </a:xfrm>
          <a:prstGeom prst="rect">
            <a:avLst/>
          </a:prstGeom>
        </p:spPr>
      </p:pic>
      <p:pic>
        <p:nvPicPr>
          <p:cNvPr id="52" name="tiny">
            <a:hlinkClick r:id="" action="ppaction://media"/>
            <a:extLst>
              <a:ext uri="{FF2B5EF4-FFF2-40B4-BE49-F238E27FC236}">
                <a16:creationId xmlns:a16="http://schemas.microsoft.com/office/drawing/2014/main" id="{EC5D2045-7A6B-CCB9-B2D2-1FF20E7C9B92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7340010" y="3087236"/>
            <a:ext cx="406400" cy="406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6F8D58A-CE49-99E7-626D-59BF76DF9D68}"/>
              </a:ext>
            </a:extLst>
          </p:cNvPr>
          <p:cNvSpPr txBox="1"/>
          <p:nvPr/>
        </p:nvSpPr>
        <p:spPr>
          <a:xfrm>
            <a:off x="7182715" y="3046522"/>
            <a:ext cx="1658679" cy="539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376863" y="387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315675" y="1102322"/>
            <a:ext cx="198340" cy="2077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315675" y="1772544"/>
            <a:ext cx="198340" cy="2077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14845" y="2415634"/>
            <a:ext cx="198340" cy="2077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49696" y="5056582"/>
            <a:ext cx="198340" cy="2077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33460" y="5712627"/>
            <a:ext cx="198340" cy="2077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recycle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0826167" y="1166551"/>
            <a:ext cx="609600" cy="609600"/>
          </a:xfrm>
          <a:prstGeom prst="rect">
            <a:avLst/>
          </a:prstGeom>
        </p:spPr>
      </p:pic>
      <p:pic>
        <p:nvPicPr>
          <p:cNvPr id="17" name="reuse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0809180" y="1820561"/>
            <a:ext cx="609600" cy="609600"/>
          </a:xfrm>
          <a:prstGeom prst="rect">
            <a:avLst/>
          </a:prstGeom>
        </p:spPr>
      </p:pic>
      <p:pic>
        <p:nvPicPr>
          <p:cNvPr id="18" name="reduce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0809180" y="2505756"/>
            <a:ext cx="609600" cy="609600"/>
          </a:xfrm>
          <a:prstGeom prst="rect">
            <a:avLst/>
          </a:prstGeom>
        </p:spPr>
      </p:pic>
      <p:pic>
        <p:nvPicPr>
          <p:cNvPr id="20" name="save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0826167" y="3122375"/>
            <a:ext cx="609600" cy="609600"/>
          </a:xfrm>
          <a:prstGeom prst="rect">
            <a:avLst/>
          </a:prstGeom>
        </p:spPr>
      </p:pic>
      <p:pic>
        <p:nvPicPr>
          <p:cNvPr id="21" name="waste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0848024" y="3679340"/>
            <a:ext cx="609600" cy="609600"/>
          </a:xfrm>
          <a:prstGeom prst="rect">
            <a:avLst/>
          </a:prstGeom>
        </p:spPr>
      </p:pic>
      <p:pic>
        <p:nvPicPr>
          <p:cNvPr id="22" name="clean up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0848024" y="4331466"/>
            <a:ext cx="609600" cy="609600"/>
          </a:xfrm>
          <a:prstGeom prst="rect">
            <a:avLst/>
          </a:prstGeom>
        </p:spPr>
      </p:pic>
      <p:pic>
        <p:nvPicPr>
          <p:cNvPr id="23" name="electricity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0863263" y="5084049"/>
            <a:ext cx="609600" cy="609600"/>
          </a:xfrm>
          <a:prstGeom prst="rect">
            <a:avLst/>
          </a:prstGeom>
        </p:spPr>
      </p:pic>
      <p:pic>
        <p:nvPicPr>
          <p:cNvPr id="27" name="air conditioner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10889321" y="5665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1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7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3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5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20" y="77273"/>
            <a:ext cx="1115285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 descriptions.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9" y="1079863"/>
            <a:ext cx="11852971" cy="49987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988675" y="1714239"/>
            <a:ext cx="1519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01543" y="2300167"/>
            <a:ext cx="5151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88675" y="2300167"/>
            <a:ext cx="5666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40179" y="2881925"/>
            <a:ext cx="2215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0179" y="3450434"/>
            <a:ext cx="9787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84423" y="4019312"/>
            <a:ext cx="20863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40179" y="4583652"/>
            <a:ext cx="2472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40179" y="5147993"/>
            <a:ext cx="14295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080708" y="5144682"/>
            <a:ext cx="965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84423" y="5738091"/>
            <a:ext cx="16871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05097" y="2197564"/>
            <a:ext cx="1519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05097" y="2746205"/>
            <a:ext cx="1519707" cy="1677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05097" y="3329679"/>
            <a:ext cx="1519707" cy="17212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405097" y="3265714"/>
            <a:ext cx="1519707" cy="6038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405097" y="1584960"/>
            <a:ext cx="1519707" cy="2847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05097" y="5050971"/>
            <a:ext cx="1519707" cy="5081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405097" y="3869610"/>
            <a:ext cx="1519707" cy="16894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81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445" y="149367"/>
            <a:ext cx="11845812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items and say what you can/can’t recycle, reuse, or save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41" y="1238324"/>
            <a:ext cx="2444080" cy="2286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987" y="1238324"/>
            <a:ext cx="2466792" cy="228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908" y="1238324"/>
            <a:ext cx="2650511" cy="2363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115" y="1234452"/>
            <a:ext cx="2586248" cy="2286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9059" y="1151624"/>
            <a:ext cx="2629319" cy="23852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41297" y="3528651"/>
            <a:ext cx="4048973" cy="1043858"/>
            <a:chOff x="4599580" y="2673297"/>
            <a:chExt cx="3228162" cy="86692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368" l="707" r="9788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9580" y="2673297"/>
              <a:ext cx="3228162" cy="866927"/>
            </a:xfrm>
            <a:prstGeom prst="rect">
              <a:avLst/>
            </a:prstGeom>
          </p:spPr>
        </p:pic>
        <p:sp>
          <p:nvSpPr>
            <p:cNvPr id="16" name="TextBox 14"/>
            <p:cNvSpPr txBox="1"/>
            <p:nvPr/>
          </p:nvSpPr>
          <p:spPr>
            <a:xfrm>
              <a:off x="4790885" y="2844820"/>
              <a:ext cx="2768270" cy="3834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/>
                <a:t>We </a:t>
              </a:r>
              <a:r>
                <a:rPr lang="en-US" sz="2400" smtClean="0"/>
                <a:t>can </a:t>
              </a:r>
              <a:r>
                <a:rPr lang="en-US" sz="2400" smtClean="0"/>
                <a:t>recycle</a:t>
              </a:r>
              <a:r>
                <a:rPr lang="en-US" sz="2400" smtClean="0"/>
                <a:t> clothes.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06908" y="3546289"/>
            <a:ext cx="4048973" cy="1059480"/>
            <a:chOff x="4599580" y="2673297"/>
            <a:chExt cx="3228162" cy="86692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368" l="707" r="9788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9580" y="2673297"/>
              <a:ext cx="3228162" cy="866927"/>
            </a:xfrm>
            <a:prstGeom prst="rect">
              <a:avLst/>
            </a:prstGeom>
          </p:spPr>
        </p:pic>
        <p:sp>
          <p:nvSpPr>
            <p:cNvPr id="19" name="TextBox 14"/>
            <p:cNvSpPr txBox="1"/>
            <p:nvPr/>
          </p:nvSpPr>
          <p:spPr>
            <a:xfrm>
              <a:off x="4790885" y="2844820"/>
              <a:ext cx="2768270" cy="3777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/>
                <a:t>We can </a:t>
              </a:r>
              <a:r>
                <a:rPr lang="en-US" sz="2400" smtClean="0"/>
                <a:t>save water.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96159" y="4526566"/>
            <a:ext cx="4048973" cy="1059480"/>
            <a:chOff x="4599580" y="2673297"/>
            <a:chExt cx="3228162" cy="86692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368" l="707" r="9788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9580" y="2673297"/>
              <a:ext cx="3228162" cy="866927"/>
            </a:xfrm>
            <a:prstGeom prst="rect">
              <a:avLst/>
            </a:prstGeom>
          </p:spPr>
        </p:pic>
        <p:sp>
          <p:nvSpPr>
            <p:cNvPr id="22" name="TextBox 14"/>
            <p:cNvSpPr txBox="1"/>
            <p:nvPr/>
          </p:nvSpPr>
          <p:spPr>
            <a:xfrm>
              <a:off x="4790885" y="2844820"/>
              <a:ext cx="2768270" cy="3777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/>
                <a:t>We </a:t>
              </a:r>
              <a:r>
                <a:rPr lang="en-US" sz="2400" smtClean="0"/>
                <a:t>can recycle TV.</a:t>
              </a:r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68901" y="4668111"/>
            <a:ext cx="4048973" cy="1059480"/>
            <a:chOff x="4599580" y="2673297"/>
            <a:chExt cx="3228162" cy="86692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368" l="707" r="9788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9580" y="2673297"/>
              <a:ext cx="3228162" cy="866927"/>
            </a:xfrm>
            <a:prstGeom prst="rect">
              <a:avLst/>
            </a:prstGeom>
          </p:spPr>
        </p:pic>
        <p:sp>
          <p:nvSpPr>
            <p:cNvPr id="26" name="TextBox 14"/>
            <p:cNvSpPr txBox="1"/>
            <p:nvPr/>
          </p:nvSpPr>
          <p:spPr>
            <a:xfrm>
              <a:off x="4790885" y="2844820"/>
              <a:ext cx="2768270" cy="3777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/>
                <a:t>We </a:t>
              </a:r>
              <a:r>
                <a:rPr lang="en-US" sz="2400" smtClean="0"/>
                <a:t>can recycle plastic.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07676" y="5771226"/>
            <a:ext cx="4048973" cy="1059480"/>
            <a:chOff x="4599580" y="2673297"/>
            <a:chExt cx="3228162" cy="86692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368" l="707" r="9788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9580" y="2673297"/>
              <a:ext cx="3228162" cy="866927"/>
            </a:xfrm>
            <a:prstGeom prst="rect">
              <a:avLst/>
            </a:prstGeom>
          </p:spPr>
        </p:pic>
        <p:sp>
          <p:nvSpPr>
            <p:cNvPr id="29" name="TextBox 14"/>
            <p:cNvSpPr txBox="1"/>
            <p:nvPr/>
          </p:nvSpPr>
          <p:spPr>
            <a:xfrm>
              <a:off x="4790885" y="2844820"/>
              <a:ext cx="2768270" cy="3777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/>
                <a:t>We </a:t>
              </a:r>
              <a:r>
                <a:rPr lang="en-US" sz="2400" smtClean="0"/>
                <a:t>can reuse paper.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48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C30A9A-F7C3-4295-A396-7CEED46C90AA}"/>
              </a:ext>
            </a:extLst>
          </p:cNvPr>
          <p:cNvSpPr/>
          <p:nvPr/>
        </p:nvSpPr>
        <p:spPr>
          <a:xfrm>
            <a:off x="192065" y="876755"/>
            <a:ext cx="11695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talking about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ways to reduce pollution. What are they working on?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4D2B93-CA64-4CE2-80E9-AD26A6193E4C}"/>
              </a:ext>
            </a:extLst>
          </p:cNvPr>
          <p:cNvSpPr/>
          <p:nvPr/>
        </p:nvSpPr>
        <p:spPr>
          <a:xfrm>
            <a:off x="37390" y="31213"/>
            <a:ext cx="12154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instruction and underline the key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596E32-0203-4242-AE9E-50536744A99B}"/>
              </a:ext>
            </a:extLst>
          </p:cNvPr>
          <p:cNvCxnSpPr/>
          <p:nvPr/>
        </p:nvCxnSpPr>
        <p:spPr>
          <a:xfrm>
            <a:off x="307357" y="1395869"/>
            <a:ext cx="939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72E372-8EED-4DE4-97FD-92F4B81ADE5C}"/>
              </a:ext>
            </a:extLst>
          </p:cNvPr>
          <p:cNvCxnSpPr>
            <a:cxnSpLocks/>
          </p:cNvCxnSpPr>
          <p:nvPr/>
        </p:nvCxnSpPr>
        <p:spPr>
          <a:xfrm>
            <a:off x="1842083" y="1393791"/>
            <a:ext cx="2471256" cy="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3C1B64-B54B-425E-A9E0-A6EF517BCE89}"/>
              </a:ext>
            </a:extLst>
          </p:cNvPr>
          <p:cNvCxnSpPr>
            <a:cxnSpLocks/>
          </p:cNvCxnSpPr>
          <p:nvPr/>
        </p:nvCxnSpPr>
        <p:spPr>
          <a:xfrm>
            <a:off x="4480120" y="1393791"/>
            <a:ext cx="2120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1A21EE-4D82-4A30-9EA8-63E60A864D27}"/>
              </a:ext>
            </a:extLst>
          </p:cNvPr>
          <p:cNvCxnSpPr/>
          <p:nvPr/>
        </p:nvCxnSpPr>
        <p:spPr>
          <a:xfrm flipV="1">
            <a:off x="6795504" y="1393791"/>
            <a:ext cx="3942165" cy="174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99041B-6906-40B1-B0CC-A801171AB215}"/>
              </a:ext>
            </a:extLst>
          </p:cNvPr>
          <p:cNvCxnSpPr>
            <a:cxnSpLocks/>
          </p:cNvCxnSpPr>
          <p:nvPr/>
        </p:nvCxnSpPr>
        <p:spPr>
          <a:xfrm flipV="1">
            <a:off x="307357" y="1863634"/>
            <a:ext cx="850883" cy="69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77AC29-F9DA-4BE0-8031-08F7028544C2}"/>
              </a:ext>
            </a:extLst>
          </p:cNvPr>
          <p:cNvCxnSpPr/>
          <p:nvPr/>
        </p:nvCxnSpPr>
        <p:spPr>
          <a:xfrm>
            <a:off x="1933303" y="1870545"/>
            <a:ext cx="635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DA270E-611C-4E5D-9167-818701182B10}"/>
              </a:ext>
            </a:extLst>
          </p:cNvPr>
          <p:cNvCxnSpPr/>
          <p:nvPr/>
        </p:nvCxnSpPr>
        <p:spPr>
          <a:xfrm flipV="1">
            <a:off x="2859078" y="1870545"/>
            <a:ext cx="1120739" cy="69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E44DD9-C312-40D9-87A6-366FB2F908EF}"/>
              </a:ext>
            </a:extLst>
          </p:cNvPr>
          <p:cNvSpPr/>
          <p:nvPr/>
        </p:nvSpPr>
        <p:spPr>
          <a:xfrm>
            <a:off x="1842083" y="2110705"/>
            <a:ext cx="83295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                                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presentation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F607BE-6F87-44FB-907C-39629D8EDF2B}"/>
              </a:ext>
            </a:extLst>
          </p:cNvPr>
          <p:cNvCxnSpPr>
            <a:cxnSpLocks/>
          </p:cNvCxnSpPr>
          <p:nvPr/>
        </p:nvCxnSpPr>
        <p:spPr>
          <a:xfrm>
            <a:off x="2301946" y="2777235"/>
            <a:ext cx="12345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7561D0-19EA-45F4-83CE-089F519953D8}"/>
              </a:ext>
            </a:extLst>
          </p:cNvPr>
          <p:cNvCxnSpPr/>
          <p:nvPr/>
        </p:nvCxnSpPr>
        <p:spPr>
          <a:xfrm>
            <a:off x="7481821" y="2796649"/>
            <a:ext cx="19979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88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FB77F-20B8-4B03-95B3-1FE7CE7B695B}"/>
              </a:ext>
            </a:extLst>
          </p:cNvPr>
          <p:cNvSpPr txBox="1"/>
          <p:nvPr/>
        </p:nvSpPr>
        <p:spPr>
          <a:xfrm>
            <a:off x="0" y="284986"/>
            <a:ext cx="11971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 and Daniel conversation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figure out what they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on: a poster or a presentation.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E44DD9-C312-40D9-87A6-366FB2F908EF}"/>
              </a:ext>
            </a:extLst>
          </p:cNvPr>
          <p:cNvSpPr/>
          <p:nvPr/>
        </p:nvSpPr>
        <p:spPr>
          <a:xfrm>
            <a:off x="318083" y="2008587"/>
            <a:ext cx="83295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                                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presentation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5432" y="2137524"/>
            <a:ext cx="2001711" cy="6825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309" y="3467149"/>
            <a:ext cx="3619500" cy="2847975"/>
          </a:xfrm>
          <a:prstGeom prst="rect">
            <a:avLst/>
          </a:prstGeom>
        </p:spPr>
      </p:pic>
      <p:pic>
        <p:nvPicPr>
          <p:cNvPr id="8" name="CD1 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487" y="5909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86" y="1446722"/>
            <a:ext cx="10650414" cy="4366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800A3D-666F-C0D7-184A-3B2AC376AE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66" r="11880"/>
          <a:stretch/>
        </p:blipFill>
        <p:spPr>
          <a:xfrm>
            <a:off x="799159" y="653143"/>
            <a:ext cx="5253912" cy="654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2F5C3A-0A65-E32B-1305-6432556AD140}"/>
              </a:ext>
            </a:extLst>
          </p:cNvPr>
          <p:cNvSpPr txBox="1"/>
          <p:nvPr/>
        </p:nvSpPr>
        <p:spPr>
          <a:xfrm>
            <a:off x="5370490" y="2248763"/>
            <a:ext cx="279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r</a:t>
            </a:r>
            <a:r>
              <a:rPr lang="en-US" sz="2800" i="1" dirty="0" smtClean="0">
                <a:solidFill>
                  <a:srgbClr val="FF0000"/>
                </a:solidFill>
              </a:rPr>
              <a:t>ide their bikes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F5C3A-0A65-E32B-1305-6432556AD140}"/>
              </a:ext>
            </a:extLst>
          </p:cNvPr>
          <p:cNvSpPr txBox="1"/>
          <p:nvPr/>
        </p:nvSpPr>
        <p:spPr>
          <a:xfrm>
            <a:off x="5117571" y="3254049"/>
            <a:ext cx="279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reuse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F5C3A-0A65-E32B-1305-6432556AD140}"/>
              </a:ext>
            </a:extLst>
          </p:cNvPr>
          <p:cNvSpPr txBox="1"/>
          <p:nvPr/>
        </p:nvSpPr>
        <p:spPr>
          <a:xfrm>
            <a:off x="6514928" y="3821190"/>
            <a:ext cx="279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r</a:t>
            </a:r>
            <a:r>
              <a:rPr lang="en-US" sz="2800" i="1" dirty="0" smtClean="0">
                <a:solidFill>
                  <a:srgbClr val="FF0000"/>
                </a:solidFill>
              </a:rPr>
              <a:t>ain water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F5C3A-0A65-E32B-1305-6432556AD140}"/>
              </a:ext>
            </a:extLst>
          </p:cNvPr>
          <p:cNvSpPr txBox="1"/>
          <p:nvPr/>
        </p:nvSpPr>
        <p:spPr>
          <a:xfrm>
            <a:off x="6097649" y="4884841"/>
            <a:ext cx="279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electricity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4" name="CD1 TRACK 3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72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0043" y="6982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403</Words>
  <Application>Microsoft Office PowerPoint</Application>
  <PresentationFormat>Widescreen</PresentationFormat>
  <Paragraphs>60</Paragraphs>
  <Slides>13</Slides>
  <Notes>1</Notes>
  <HiddenSlides>0</HiddenSlides>
  <MMClips>29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2023-11-13T11:03:27Z</dcterms:created>
  <dcterms:modified xsi:type="dcterms:W3CDTF">2023-11-15T04:49:06Z</dcterms:modified>
</cp:coreProperties>
</file>