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304" r:id="rId3"/>
    <p:sldId id="274" r:id="rId4"/>
    <p:sldId id="257" r:id="rId5"/>
    <p:sldId id="394" r:id="rId6"/>
    <p:sldId id="321" r:id="rId7"/>
    <p:sldId id="322" r:id="rId8"/>
    <p:sldId id="303" r:id="rId9"/>
    <p:sldId id="395" r:id="rId10"/>
    <p:sldId id="396" r:id="rId11"/>
    <p:sldId id="397" r:id="rId12"/>
    <p:sldId id="340" r:id="rId13"/>
    <p:sldId id="361" r:id="rId14"/>
    <p:sldId id="398" r:id="rId15"/>
    <p:sldId id="399" r:id="rId16"/>
    <p:sldId id="341" r:id="rId17"/>
    <p:sldId id="312" r:id="rId18"/>
    <p:sldId id="345" r:id="rId19"/>
    <p:sldId id="400" r:id="rId20"/>
    <p:sldId id="401" r:id="rId21"/>
    <p:sldId id="402" r:id="rId22"/>
    <p:sldId id="403" r:id="rId23"/>
    <p:sldId id="404" r:id="rId24"/>
    <p:sldId id="405" r:id="rId25"/>
    <p:sldId id="406" r:id="rId26"/>
    <p:sldId id="407" r:id="rId27"/>
    <p:sldId id="408" r:id="rId28"/>
    <p:sldId id="409" r:id="rId29"/>
    <p:sldId id="410" r:id="rId30"/>
    <p:sldId id="411" r:id="rId31"/>
    <p:sldId id="382" r:id="rId32"/>
    <p:sldId id="412" r:id="rId33"/>
    <p:sldId id="413" r:id="rId34"/>
    <p:sldId id="414" r:id="rId35"/>
    <p:sldId id="415" r:id="rId36"/>
    <p:sldId id="416" r:id="rId37"/>
    <p:sldId id="383" r:id="rId38"/>
    <p:sldId id="384" r:id="rId39"/>
    <p:sldId id="385" r:id="rId40"/>
    <p:sldId id="386" r:id="rId41"/>
    <p:sldId id="314" r:id="rId42"/>
    <p:sldId id="353" r:id="rId43"/>
    <p:sldId id="370" r:id="rId44"/>
    <p:sldId id="356" r:id="rId45"/>
    <p:sldId id="368" r:id="rId46"/>
    <p:sldId id="417" r:id="rId47"/>
    <p:sldId id="357" r:id="rId48"/>
    <p:sldId id="418" r:id="rId49"/>
    <p:sldId id="419" r:id="rId50"/>
    <p:sldId id="392" r:id="rId51"/>
    <p:sldId id="393" r:id="rId52"/>
    <p:sldId id="261" r:id="rId53"/>
    <p:sldId id="265" r:id="rId54"/>
  </p:sldIdLst>
  <p:sldSz cx="18288000" cy="10287000"/>
  <p:notesSz cx="6858000" cy="9144000"/>
  <p:embeddedFontLst>
    <p:embeddedFont>
      <p:font typeface="Cambria Math" panose="02040503050406030204" pitchFamily="18" charset="0"/>
      <p:regular r:id="rId56"/>
    </p:embeddedFont>
    <p:embeddedFont>
      <p:font typeface="Londrina Solid" panose="020B0604020202020204" pitchFamily="3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303"/>
            <p14:sldId id="395"/>
            <p14:sldId id="396"/>
            <p14:sldId id="397"/>
            <p14:sldId id="340"/>
            <p14:sldId id="361"/>
            <p14:sldId id="398"/>
            <p14:sldId id="399"/>
            <p14:sldId id="341"/>
            <p14:sldId id="312"/>
            <p14:sldId id="345"/>
            <p14:sldId id="400"/>
            <p14:sldId id="401"/>
            <p14:sldId id="402"/>
            <p14:sldId id="403"/>
            <p14:sldId id="404"/>
            <p14:sldId id="405"/>
            <p14:sldId id="406"/>
            <p14:sldId id="407"/>
            <p14:sldId id="408"/>
            <p14:sldId id="409"/>
            <p14:sldId id="410"/>
            <p14:sldId id="411"/>
            <p14:sldId id="382"/>
            <p14:sldId id="412"/>
            <p14:sldId id="413"/>
            <p14:sldId id="414"/>
            <p14:sldId id="415"/>
            <p14:sldId id="416"/>
            <p14:sldId id="383"/>
            <p14:sldId id="384"/>
            <p14:sldId id="385"/>
            <p14:sldId id="386"/>
            <p14:sldId id="314"/>
            <p14:sldId id="353"/>
            <p14:sldId id="370"/>
            <p14:sldId id="356"/>
            <p14:sldId id="368"/>
            <p14:sldId id="417"/>
            <p14:sldId id="357"/>
            <p14:sldId id="418"/>
            <p14:sldId id="419"/>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autoAdjust="0"/>
    <p:restoredTop sz="94622" autoAdjust="0"/>
  </p:normalViewPr>
  <p:slideViewPr>
    <p:cSldViewPr>
      <p:cViewPr varScale="1">
        <p:scale>
          <a:sx n="73" d="100"/>
          <a:sy n="73" d="100"/>
        </p:scale>
        <p:origin x="4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10/6/24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72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21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2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1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7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41</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32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3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4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7" Type="http://schemas.openxmlformats.org/officeDocument/2006/relationships/image" Target="../media/image35.png"/><Relationship Id="rId46"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 Id="rId45" Type="http://schemas.openxmlformats.org/officeDocument/2006/relationships/image" Target="../media/image310.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70.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7" Type="http://schemas.openxmlformats.org/officeDocument/2006/relationships/image" Target="../media/image33.svg"/><Relationship Id="rId46"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45" Type="http://schemas.openxmlformats.org/officeDocument/2006/relationships/image" Target="../media/image34.png"/><Relationship Id="rId49" Type="http://schemas.openxmlformats.org/officeDocument/2006/relationships/image" Target="../media/image43.png"/><Relationship Id="rId44" Type="http://schemas.openxmlformats.org/officeDocument/2006/relationships/image" Target="../media/image41.png"/><Relationship Id="rId48"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6.svg"/><Relationship Id="rId36" Type="http://schemas.openxmlformats.org/officeDocument/2006/relationships/image" Target="../media/image34.png"/><Relationship Id="rId4" Type="http://schemas.openxmlformats.org/officeDocument/2006/relationships/image" Target="../media/image45.png"/><Relationship Id="rId35"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svg"/><Relationship Id="rId7"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svg"/><Relationship Id="rId7"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6.svg"/><Relationship Id="rId10" Type="http://schemas.openxmlformats.org/officeDocument/2006/relationships/image" Target="../media/image75.png"/><Relationship Id="rId4" Type="http://schemas.openxmlformats.org/officeDocument/2006/relationships/image" Target="../media/image55.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4.svg"/><Relationship Id="rId7" Type="http://schemas.openxmlformats.org/officeDocument/2006/relationships/image" Target="../media/image7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8" Type="http://schemas.openxmlformats.org/officeDocument/2006/relationships/image" Target="../media/image84.png"/><Relationship Id="rId3" Type="http://schemas.openxmlformats.org/officeDocument/2006/relationships/image" Target="../media/image45.png"/><Relationship Id="rId21" Type="http://schemas.openxmlformats.org/officeDocument/2006/relationships/image" Target="../media/image82.png"/><Relationship Id="rId2" Type="http://schemas.openxmlformats.org/officeDocument/2006/relationships/notesSlide" Target="../notesSlides/notesSlide14.xml"/><Relationship Id="rId20" Type="http://schemas.openxmlformats.org/officeDocument/2006/relationships/image" Target="../media/image81.png"/><Relationship Id="rId1" Type="http://schemas.openxmlformats.org/officeDocument/2006/relationships/slideLayout" Target="../slideLayouts/slideLayout7.xml"/><Relationship Id="rId19" Type="http://schemas.openxmlformats.org/officeDocument/2006/relationships/image" Target="../media/image85.png"/><Relationship Id="rId4" Type="http://schemas.openxmlformats.org/officeDocument/2006/relationships/image" Target="../media/image46.svg"/><Relationship Id="rId22"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5.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svg"/><Relationship Id="rId7" Type="http://schemas.openxmlformats.org/officeDocument/2006/relationships/image" Target="../media/image8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4.svg"/><Relationship Id="rId7" Type="http://schemas.openxmlformats.org/officeDocument/2006/relationships/image" Target="../media/image8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5.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5.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56.svg"/></Relationships>
</file>

<file path=ppt/slides/_rels/slide3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5.pn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5.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microsoft.com/office/2007/relationships/hdphoto" Target="../media/hdphoto12.wdp"/><Relationship Id="rId4" Type="http://schemas.openxmlformats.org/officeDocument/2006/relationships/image" Target="../media/image56.svg"/><Relationship Id="rId9"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sv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1.png"/><Relationship Id="rId4" Type="http://schemas.openxmlformats.org/officeDocument/2006/relationships/image" Target="../media/image98.svg"/></Relationships>
</file>

<file path=ppt/slides/_rels/slide4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3.png"/><Relationship Id="rId4" Type="http://schemas.openxmlformats.org/officeDocument/2006/relationships/image" Target="../media/image98.svg"/><Relationship Id="rId9"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98.sv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54.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1.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97.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3.png"/><Relationship Id="rId4" Type="http://schemas.openxmlformats.org/officeDocument/2006/relationships/image" Target="../media/image98.svg"/><Relationship Id="rId9"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7.png"/><Relationship Id="rId7" Type="http://schemas.openxmlformats.org/officeDocument/2006/relationships/image" Target="../media/image5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0.png"/><Relationship Id="rId4" Type="http://schemas.openxmlformats.org/officeDocument/2006/relationships/image" Target="../media/image98.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5.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56.svg"/></Relationships>
</file>

<file path=ppt/slides/_rels/slide51.xml.rels><?xml version="1.0" encoding="UTF-8" standalone="yes"?>
<Relationships xmlns="http://schemas.openxmlformats.org/package/2006/relationships"><Relationship Id="rId18" Type="http://schemas.openxmlformats.org/officeDocument/2006/relationships/image" Target="../media/image117.png"/><Relationship Id="rId3" Type="http://schemas.openxmlformats.org/officeDocument/2006/relationships/image" Target="../media/image55.png"/><Relationship Id="rId17" Type="http://schemas.openxmlformats.org/officeDocument/2006/relationships/image" Target="../media/image116.png"/><Relationship Id="rId2" Type="http://schemas.openxmlformats.org/officeDocument/2006/relationships/notesSlide" Target="../notesSlides/notesSlide32.xml"/><Relationship Id="rId16" Type="http://schemas.microsoft.com/office/2007/relationships/hdphoto" Target="../media/hdphoto15.wdp"/><Relationship Id="rId20" Type="http://schemas.openxmlformats.org/officeDocument/2006/relationships/image" Target="../media/image120.png"/><Relationship Id="rId1" Type="http://schemas.openxmlformats.org/officeDocument/2006/relationships/slideLayout" Target="../slideLayouts/slideLayout7.xml"/><Relationship Id="rId15" Type="http://schemas.openxmlformats.org/officeDocument/2006/relationships/image" Target="../media/image115.png"/><Relationship Id="rId19" Type="http://schemas.openxmlformats.org/officeDocument/2006/relationships/image" Target="../media/image119.png"/><Relationship Id="rId4" Type="http://schemas.openxmlformats.org/officeDocument/2006/relationships/image" Target="../media/image56.svg"/><Relationship Id="rId1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3" Type="http://schemas.microsoft.com/office/2007/relationships/hdphoto" Target="../media/hdphoto5.wdp"/><Relationship Id="rId3"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40.png"/><Relationship Id="rId15" Type="http://schemas.openxmlformats.org/officeDocument/2006/relationships/image" Target="../media/image29.png"/><Relationship Id="rId10" Type="http://schemas.openxmlformats.org/officeDocument/2006/relationships/image" Target="../media/image230.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66800" y="6814501"/>
            <a:ext cx="16196283"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Từ điểm D, kẻ đường thẳng x qua D và song song với AB. </a:t>
            </a:r>
            <a:endParaRPr lang="en-US" sz="40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Kẻ đường thẳng y qua B và song song với AD, hai đường x và y cắt nhau tại C. Ta có hình bình hành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Lst>
          </a:blip>
          <a:stretch>
            <a:fillRect/>
          </a:stretch>
        </p:blipFill>
        <p:spPr>
          <a:xfrm>
            <a:off x="5638800" y="1852779"/>
            <a:ext cx="4343400" cy="4662321"/>
          </a:xfrm>
          <a:prstGeom prst="rect">
            <a:avLst/>
          </a:prstGeom>
        </p:spPr>
      </p:pic>
      <p:pic>
        <p:nvPicPr>
          <p:cNvPr id="7" name="Picture 6"/>
          <p:cNvPicPr>
            <a:picLocks noChangeAspect="1"/>
          </p:cNvPicPr>
          <p:nvPr/>
        </p:nvPicPr>
        <p:blipFill>
          <a:blip r:embed="rId6"/>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7"/>
          <a:stretch>
            <a:fillRect/>
          </a:stretch>
        </p:blipFill>
        <p:spPr>
          <a:xfrm>
            <a:off x="16230600" y="266700"/>
            <a:ext cx="1722312" cy="1361313"/>
          </a:xfrm>
          <a:prstGeom prst="rect">
            <a:avLst/>
          </a:prstGeom>
        </p:spPr>
      </p:pic>
      <p:grpSp>
        <p:nvGrpSpPr>
          <p:cNvPr id="23" name="Group 22"/>
          <p:cNvGrpSpPr/>
          <p:nvPr/>
        </p:nvGrpSpPr>
        <p:grpSpPr>
          <a:xfrm>
            <a:off x="7848600" y="1852779"/>
            <a:ext cx="5867400" cy="609600"/>
            <a:chOff x="8686800" y="1866900"/>
            <a:chExt cx="5867400" cy="609600"/>
          </a:xfrm>
        </p:grpSpPr>
        <p:cxnSp>
          <p:nvCxnSpPr>
            <p:cNvPr id="14" name="Straight Connector 13"/>
            <p:cNvCxnSpPr/>
            <p:nvPr/>
          </p:nvCxnSpPr>
          <p:spPr>
            <a:xfrm>
              <a:off x="8686800" y="2476500"/>
              <a:ext cx="5185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639800" y="1866900"/>
              <a:ext cx="914400"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x</a:t>
              </a:r>
            </a:p>
          </p:txBody>
        </p:sp>
      </p:grpSp>
      <p:grpSp>
        <p:nvGrpSpPr>
          <p:cNvPr id="24" name="Group 23"/>
          <p:cNvGrpSpPr/>
          <p:nvPr/>
        </p:nvGrpSpPr>
        <p:grpSpPr>
          <a:xfrm>
            <a:off x="8975360" y="1148410"/>
            <a:ext cx="3086100" cy="5033539"/>
            <a:chOff x="9813560" y="1162531"/>
            <a:chExt cx="3086100" cy="5033539"/>
          </a:xfrm>
        </p:grpSpPr>
        <p:cxnSp>
          <p:nvCxnSpPr>
            <p:cNvPr id="16" name="Straight Connector 15"/>
            <p:cNvCxnSpPr/>
            <p:nvPr/>
          </p:nvCxnSpPr>
          <p:spPr>
            <a:xfrm flipV="1">
              <a:off x="9813560" y="1602887"/>
              <a:ext cx="2628900" cy="45931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985260" y="1162531"/>
              <a:ext cx="914400"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y</a:t>
              </a:r>
            </a:p>
          </p:txBody>
        </p:sp>
      </p:grpSp>
      <p:grpSp>
        <p:nvGrpSpPr>
          <p:cNvPr id="25" name="Group 24"/>
          <p:cNvGrpSpPr/>
          <p:nvPr/>
        </p:nvGrpSpPr>
        <p:grpSpPr>
          <a:xfrm>
            <a:off x="11002780" y="2386179"/>
            <a:ext cx="990390" cy="800966"/>
            <a:chOff x="11840980" y="2400300"/>
            <a:chExt cx="990390" cy="800966"/>
          </a:xfrm>
        </p:grpSpPr>
        <p:sp>
          <p:nvSpPr>
            <p:cNvPr id="21" name="TextBox 20"/>
            <p:cNvSpPr txBox="1"/>
            <p:nvPr/>
          </p:nvSpPr>
          <p:spPr>
            <a:xfrm>
              <a:off x="11916970" y="2616491"/>
              <a:ext cx="914400"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C</a:t>
              </a:r>
            </a:p>
          </p:txBody>
        </p:sp>
        <p:sp>
          <p:nvSpPr>
            <p:cNvPr id="22" name="Oval 21"/>
            <p:cNvSpPr/>
            <p:nvPr/>
          </p:nvSpPr>
          <p:spPr>
            <a:xfrm>
              <a:off x="11840980" y="2400300"/>
              <a:ext cx="198830" cy="1648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751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352800" y="366140"/>
            <a:ext cx="11506200" cy="1002710"/>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Tính chất của hình bình hành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687800" y="321007"/>
            <a:ext cx="1405113" cy="1317293"/>
          </a:xfrm>
          <a:prstGeom prst="rect">
            <a:avLst/>
          </a:prstGeom>
        </p:spPr>
      </p:pic>
      <p:sp>
        <p:nvSpPr>
          <p:cNvPr id="15" name="TextBox 14"/>
          <p:cNvSpPr txBox="1"/>
          <p:nvPr/>
        </p:nvSpPr>
        <p:spPr>
          <a:xfrm>
            <a:off x="1752600" y="1866900"/>
            <a:ext cx="17526000" cy="1015663"/>
          </a:xfrm>
          <a:prstGeom prst="rect">
            <a:avLst/>
          </a:prstGeom>
          <a:noFill/>
        </p:spPr>
        <p:txBody>
          <a:bodyPr wrap="square" rtlCol="0">
            <a:spAutoFit/>
          </a:bodyPr>
          <a:lstStyle/>
          <a:p>
            <a:pPr lvl="0" algn="just">
              <a:lnSpc>
                <a:spcPct val="150000"/>
              </a:lnSpc>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Hãy nêu các tính chất của hình bình hành mà em đã biết.</a:t>
            </a:r>
          </a:p>
        </p:txBody>
      </p:sp>
      <p:sp>
        <p:nvSpPr>
          <p:cNvPr id="5" name="Rectangle 4"/>
          <p:cNvSpPr/>
          <p:nvPr/>
        </p:nvSpPr>
        <p:spPr>
          <a:xfrm>
            <a:off x="2438400" y="7048500"/>
            <a:ext cx="16584401" cy="2953437"/>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góc đối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cạnh đối song song và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Hai đường chéo cắt nhau tại trung điểm của mỗi đường.</a:t>
            </a:r>
          </a:p>
        </p:txBody>
      </p:sp>
      <p:sp>
        <p:nvSpPr>
          <p:cNvPr id="6" name="Right Arrow 5"/>
          <p:cNvSpPr/>
          <p:nvPr/>
        </p:nvSpPr>
        <p:spPr>
          <a:xfrm>
            <a:off x="1447800" y="7481529"/>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rot="20977493">
            <a:off x="672017" y="3060730"/>
            <a:ext cx="959768" cy="142884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52330" y="3009900"/>
            <a:ext cx="5907140" cy="3857174"/>
          </a:xfrm>
          <a:prstGeom prst="rect">
            <a:avLst/>
          </a:prstGeom>
        </p:spPr>
      </p:pic>
      <p:pic>
        <p:nvPicPr>
          <p:cNvPr id="10" name="Picture 9"/>
          <p:cNvPicPr>
            <a:picLocks noChangeAspect="1"/>
          </p:cNvPicPr>
          <p:nvPr/>
        </p:nvPicPr>
        <p:blipFill>
          <a:blip r:embed="rId6"/>
          <a:stretch>
            <a:fillRect/>
          </a:stretch>
        </p:blipFill>
        <p:spPr>
          <a:xfrm>
            <a:off x="16154400" y="5587491"/>
            <a:ext cx="1436310" cy="2141564"/>
          </a:xfrm>
          <a:prstGeom prst="rect">
            <a:avLst/>
          </a:prstGeom>
        </p:spPr>
      </p:pic>
    </p:spTree>
    <p:extLst>
      <p:ext uri="{BB962C8B-B14F-4D97-AF65-F5344CB8AC3E}">
        <p14:creationId xmlns:p14="http://schemas.microsoft.com/office/powerpoint/2010/main" val="20511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91700"/>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049000" y="8947025"/>
            <a:ext cx="1295400" cy="1214436"/>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76546" y="8043891"/>
            <a:ext cx="2416628" cy="2117570"/>
          </a:xfrm>
          <a:prstGeom prst="rect">
            <a:avLst/>
          </a:prstGeom>
        </p:spPr>
      </p:pic>
      <p:grpSp>
        <p:nvGrpSpPr>
          <p:cNvPr id="12" name="Group 11"/>
          <p:cNvGrpSpPr/>
          <p:nvPr/>
        </p:nvGrpSpPr>
        <p:grpSpPr>
          <a:xfrm>
            <a:off x="736031" y="723900"/>
            <a:ext cx="16378989" cy="7832499"/>
            <a:chOff x="344145" y="723900"/>
            <a:chExt cx="16378989" cy="7832499"/>
          </a:xfrm>
        </p:grpSpPr>
        <p:sp>
          <p:nvSpPr>
            <p:cNvPr id="3" name="Rectangle 2"/>
            <p:cNvSpPr/>
            <p:nvPr/>
          </p:nvSpPr>
          <p:spPr>
            <a:xfrm>
              <a:off x="344145" y="723900"/>
              <a:ext cx="16378989" cy="901593"/>
            </a:xfrm>
            <a:prstGeom prst="rect">
              <a:avLst/>
            </a:prstGeom>
          </p:spPr>
          <p:txBody>
            <a:bodyPr wrap="square">
              <a:spAutoFit/>
            </a:bodyPr>
            <a:lstStyle/>
            <a:p>
              <a:pPr algn="just">
                <a:lnSpc>
                  <a:spcPct val="150000"/>
                </a:lnSpc>
              </a:pPr>
              <a:r>
                <a:rPr lang="nl-NL" sz="4000" b="1">
                  <a:solidFill>
                    <a:srgbClr val="C00000"/>
                  </a:solidFill>
                  <a:latin typeface="Arial" panose="020B0604020202020204" pitchFamily="34" charset="0"/>
                  <a:ea typeface="Calibri" panose="020F0502020204030204" pitchFamily="34" charset="0"/>
                  <a:cs typeface="Arial" panose="020B0604020202020204" pitchFamily="34" charset="0"/>
                </a:rPr>
                <a:t>HĐ 3:</a:t>
              </a:r>
              <a:r>
                <a:rPr lang="en-US" sz="4000">
                  <a:latin typeface="Arial" panose="020B0604020202020204" pitchFamily="34" charset="0"/>
                  <a:ea typeface="Calibri" panose="020F0502020204030204" pitchFamily="34" charset="0"/>
                  <a:cs typeface="Arial" panose="020B0604020202020204" pitchFamily="34" charset="0"/>
                </a:rPr>
                <a:t> Cho hình bình hành ABCD (H.3.30).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370588" y="1745111"/>
                  <a:ext cx="12583411" cy="6811288"/>
                </a:xfrm>
                <a:prstGeom prst="rect">
                  <a:avLst/>
                </a:prstGeom>
              </p:spPr>
              <p:txBody>
                <a:bodyPr wrap="square">
                  <a:spAutoFit/>
                </a:bodyPr>
                <a:lstStyle/>
                <a:p>
                  <a:pPr>
                    <a:lnSpc>
                      <a:spcPct val="150000"/>
                    </a:lnSpc>
                  </a:pPr>
                  <a:r>
                    <a:rPr lang="vi-VN" sz="4000">
                      <a:solidFill>
                        <a:srgbClr val="000000"/>
                      </a:solidFill>
                    </a:rPr>
                    <a:t>a) Chứng minh ∆ABC = ∆CDA.</a:t>
                  </a:r>
                </a:p>
                <a:p>
                  <a:pPr>
                    <a:lnSpc>
                      <a:spcPct val="150000"/>
                    </a:lnSpc>
                    <a:spcAft>
                      <a:spcPts val="800"/>
                    </a:spcAft>
                  </a:pPr>
                  <a:r>
                    <a:rPr lang="vi-VN" sz="4000">
                      <a:solidFill>
                        <a:srgbClr val="000000"/>
                      </a:solidFill>
                    </a:rPr>
                    <a:t>Từ đó suy ra </a:t>
                  </a:r>
                  <a14:m>
                    <m:oMath xmlns:m="http://schemas.openxmlformats.org/officeDocument/2006/math">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i="0" smtClean="0">
                          <a:solidFill>
                            <a:srgbClr val="000000"/>
                          </a:solidFill>
                          <a:latin typeface="Cambria Math" panose="02040503050406030204" pitchFamily="18" charset="0"/>
                        </a:rPr>
                        <m:t> </m:t>
                      </m:r>
                    </m:oMath>
                  </a14:m>
                  <a:r>
                    <a:rPr lang="vi-VN" sz="4000">
                      <a:solidFill>
                        <a:srgbClr val="000000"/>
                      </a:solidFill>
                    </a:rPr>
                    <a:t>và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effectLst/>
                      <a:latin typeface="Times New Roman" panose="02020603050405020304" pitchFamily="18" charset="0"/>
                      <a:ea typeface="Dotum" panose="020B0600000101010101" pitchFamily="34" charset="-127"/>
                      <a:cs typeface="Times New Roman" panose="02020603050405020304" pitchFamily="18" charset="0"/>
                    </a:rPr>
                    <a:t>.</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vi-VN" sz="4000">
                      <a:solidFill>
                        <a:srgbClr val="000000"/>
                      </a:solidFill>
                    </a:rPr>
                    <a:t>b) Chứng minh ∆ABD = ∆CDB. </a:t>
                  </a:r>
                  <a:endParaRPr lang="en-US" sz="4000">
                    <a:solidFill>
                      <a:srgbClr val="000000"/>
                    </a:solidFill>
                  </a:endParaRPr>
                </a:p>
                <a:p>
                  <a:pPr>
                    <a:lnSpc>
                      <a:spcPct val="150000"/>
                    </a:lnSpc>
                    <a:spcAft>
                      <a:spcPts val="800"/>
                    </a:spcAft>
                  </a:pPr>
                  <a:r>
                    <a:rPr lang="vi-VN" sz="4000">
                      <a:solidFill>
                        <a:srgbClr val="000000"/>
                      </a:solidFill>
                    </a:rPr>
                    <a:t>Từ đó suy ra </a:t>
                  </a:r>
                  <a:r>
                    <a:rPr lang="en-US" sz="4000">
                      <a:ea typeface="Arial" panose="020B060402020202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BCD</m:t>
                          </m:r>
                        </m:e>
                      </m:acc>
                    </m:oMath>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4000">
                      <a:solidFill>
                        <a:srgbClr val="000000"/>
                      </a:solidFill>
                    </a:rPr>
                    <a:t>c) Gọi giao điểm của hai đường chéo AC, BD là O. Chứng minh ∆AOB = ∆COD. </a:t>
                  </a:r>
                  <a:endParaRPr lang="en-US" sz="4000">
                    <a:solidFill>
                      <a:srgbClr val="000000"/>
                    </a:solidFill>
                  </a:endParaRPr>
                </a:p>
                <a:p>
                  <a:pPr>
                    <a:lnSpc>
                      <a:spcPct val="150000"/>
                    </a:lnSpc>
                  </a:pPr>
                  <a:r>
                    <a:rPr lang="vi-VN" sz="4000">
                      <a:solidFill>
                        <a:srgbClr val="000000"/>
                      </a:solidFill>
                    </a:rPr>
                    <a:t>Từ đó suy ra </a:t>
                  </a:r>
                  <a14:m>
                    <m:oMath xmlns:m="http://schemas.openxmlformats.org/officeDocument/2006/math">
                      <m:r>
                        <m:rPr>
                          <m:sty m:val="p"/>
                        </m:rPr>
                        <a:rPr lang="vi-VN" sz="4000" i="0" smtClean="0">
                          <a:solidFill>
                            <a:srgbClr val="000000"/>
                          </a:solidFill>
                          <a:latin typeface="Cambria Math" panose="02040503050406030204" pitchFamily="18" charset="0"/>
                        </a:rPr>
                        <m:t>OA</m:t>
                      </m:r>
                      <m:r>
                        <a:rPr lang="vi-VN" sz="4000" i="0" smtClean="0">
                          <a:solidFill>
                            <a:srgbClr val="000000"/>
                          </a:solidFill>
                          <a:latin typeface="Cambria Math" panose="02040503050406030204" pitchFamily="18" charset="0"/>
                        </a:rPr>
                        <m:t> = </m:t>
                      </m:r>
                      <m:r>
                        <m:rPr>
                          <m:sty m:val="p"/>
                        </m:rPr>
                        <a:rPr lang="vi-VN" sz="4000" i="0" smtClean="0">
                          <a:solidFill>
                            <a:srgbClr val="000000"/>
                          </a:solidFill>
                          <a:latin typeface="Cambria Math" panose="02040503050406030204" pitchFamily="18" charset="0"/>
                        </a:rPr>
                        <m:t>OC</m:t>
                      </m:r>
                      <m:r>
                        <a:rPr lang="vi-VN" sz="4000" i="0" smtClean="0">
                          <a:solidFill>
                            <a:srgbClr val="000000"/>
                          </a:solidFill>
                          <a:latin typeface="Cambria Math" panose="02040503050406030204" pitchFamily="18" charset="0"/>
                        </a:rPr>
                        <m:t>, </m:t>
                      </m:r>
                      <m:r>
                        <m:rPr>
                          <m:sty m:val="p"/>
                        </m:rPr>
                        <a:rPr lang="vi-VN" sz="4000" i="0" smtClean="0">
                          <a:solidFill>
                            <a:srgbClr val="000000"/>
                          </a:solidFill>
                          <a:latin typeface="Cambria Math" panose="02040503050406030204" pitchFamily="18" charset="0"/>
                        </a:rPr>
                        <m:t>OB</m:t>
                      </m:r>
                      <m:r>
                        <a:rPr lang="vi-VN" sz="4000" i="0" smtClean="0">
                          <a:solidFill>
                            <a:srgbClr val="000000"/>
                          </a:solidFill>
                          <a:latin typeface="Cambria Math" panose="02040503050406030204" pitchFamily="18" charset="0"/>
                        </a:rPr>
                        <m:t> = </m:t>
                      </m:r>
                      <m:r>
                        <m:rPr>
                          <m:sty m:val="p"/>
                        </m:rPr>
                        <a:rPr lang="vi-VN" sz="4000" i="0">
                          <a:solidFill>
                            <a:srgbClr val="000000"/>
                          </a:solidFill>
                          <a:latin typeface="Cambria Math" panose="02040503050406030204" pitchFamily="18" charset="0"/>
                        </a:rPr>
                        <m:t>OD</m:t>
                      </m:r>
                    </m:oMath>
                  </a14:m>
                  <a:r>
                    <a:rPr lang="vi-VN" sz="4000">
                      <a:solidFill>
                        <a:srgbClr val="000000"/>
                      </a:solidFill>
                    </a:rPr>
                    <a:t>.</a:t>
                  </a:r>
                </a:p>
              </p:txBody>
            </p:sp>
          </mc:Choice>
          <mc:Fallback xmlns="">
            <p:sp>
              <p:nvSpPr>
                <p:cNvPr id="2" name="Rectangle 1"/>
                <p:cNvSpPr>
                  <a:spLocks noRot="1" noChangeAspect="1" noMove="1" noResize="1" noEditPoints="1" noAdjustHandles="1" noChangeArrowheads="1" noChangeShapeType="1" noTextEdit="1"/>
                </p:cNvSpPr>
                <p:nvPr/>
              </p:nvSpPr>
              <p:spPr>
                <a:xfrm>
                  <a:off x="370588" y="1745111"/>
                  <a:ext cx="12583411" cy="6811288"/>
                </a:xfrm>
                <a:prstGeom prst="rect">
                  <a:avLst/>
                </a:prstGeom>
                <a:blipFill>
                  <a:blip r:embed="rId45"/>
                  <a:stretch>
                    <a:fillRect l="-1696" b="-2862"/>
                  </a:stretch>
                </a:blipFill>
              </p:spPr>
              <p:txBody>
                <a:bodyPr/>
                <a:lstStyle/>
                <a:p>
                  <a:r>
                    <a:rPr lang="en-US">
                      <a:noFill/>
                    </a:rPr>
                    <a:t> </a:t>
                  </a:r>
                </a:p>
              </p:txBody>
            </p:sp>
          </mc:Fallback>
        </mc:AlternateContent>
      </p:grpSp>
      <p:pic>
        <p:nvPicPr>
          <p:cNvPr id="9" name="Picture 8"/>
          <p:cNvPicPr>
            <a:picLocks noChangeAspect="1"/>
          </p:cNvPicPr>
          <p:nvPr/>
        </p:nvPicPr>
        <p:blipFill>
          <a:blip r:embed="rId46"/>
          <a:stretch>
            <a:fillRect/>
          </a:stretch>
        </p:blipFill>
        <p:spPr>
          <a:xfrm>
            <a:off x="13106400" y="1381797"/>
            <a:ext cx="3932261" cy="5438103"/>
          </a:xfrm>
          <a:prstGeom prst="rect">
            <a:avLst/>
          </a:prstGeom>
        </p:spPr>
      </p:pic>
      <p:pic>
        <p:nvPicPr>
          <p:cNvPr id="13" name="Picture 12"/>
          <p:cNvPicPr>
            <a:picLocks noChangeAspect="1"/>
          </p:cNvPicPr>
          <p:nvPr/>
        </p:nvPicPr>
        <p:blipFill>
          <a:blip r:embed="rId47"/>
          <a:stretch>
            <a:fillRect/>
          </a:stretch>
        </p:blipFill>
        <p:spPr>
          <a:xfrm rot="19085362">
            <a:off x="17159740" y="66329"/>
            <a:ext cx="823183" cy="1315144"/>
          </a:xfrm>
          <a:prstGeom prst="rect">
            <a:avLst/>
          </a:prstGeom>
        </p:spPr>
      </p:pic>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1672467" y="2347365"/>
                <a:ext cx="9144000" cy="4155368"/>
              </a:xfrm>
              <a:prstGeom prst="rect">
                <a:avLst/>
              </a:prstGeom>
            </p:spPr>
            <p:txBody>
              <a:bodyPr>
                <a:spAutoFit/>
              </a:bodyPr>
              <a:lstStyle/>
              <a:p>
                <a:pPr>
                  <a:lnSpc>
                    <a:spcPct val="150000"/>
                  </a:lnSpc>
                  <a:spcAft>
                    <a:spcPts val="800"/>
                  </a:spcAft>
                </a:pPr>
                <a:r>
                  <a:rPr lang="en-US" sz="4000" dirty="0">
                    <a:latin typeface="Arial" panose="020B0604020202020204" pitchFamily="34" charset="0"/>
                    <a:ea typeface="Arial" panose="020B0604020202020204" pitchFamily="34" charset="0"/>
                    <a:cs typeface="Arial" panose="020B0604020202020204" pitchFamily="34" charset="0"/>
                  </a:rPr>
                  <a:t>a) </a:t>
                </a:r>
                <a:r>
                  <a:rPr lang="en-US" sz="4000" dirty="0" err="1">
                    <a:latin typeface="Arial" panose="020B0604020202020204" pitchFamily="34" charset="0"/>
                    <a:ea typeface="Arial" panose="020B0604020202020204" pitchFamily="34" charset="0"/>
                    <a:cs typeface="Arial" panose="020B0604020202020204" pitchFamily="34" charset="0"/>
                  </a:rPr>
                  <a:t>Xét</a:t>
                </a:r>
                <a:r>
                  <a:rPr lang="en-US" sz="4000" dirty="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và</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có</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chung</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CAD</m:t>
                        </m:r>
                      </m:e>
                    </m:acc>
                  </m:oMath>
                </a14:m>
                <a:r>
                  <a:rPr lang="en-US" sz="4000" dirty="0">
                    <a:effectLst/>
                    <a:latin typeface="Arial" panose="020B0604020202020204" pitchFamily="34" charset="0"/>
                    <a:ea typeface="Dotum" panose="020B0600000101010101" pitchFamily="34" charset="-127"/>
                    <a:cs typeface="Arial" panose="020B0604020202020204" pitchFamily="34" charset="0"/>
                  </a:rPr>
                  <a:t> (so le </a:t>
                </a:r>
                <a:r>
                  <a:rPr lang="en-US" sz="4000" dirty="0" err="1">
                    <a:effectLst/>
                    <a:latin typeface="Arial" panose="020B0604020202020204" pitchFamily="34" charset="0"/>
                    <a:ea typeface="Dotum" panose="020B0600000101010101" pitchFamily="34" charset="-127"/>
                    <a:cs typeface="Arial" panose="020B0604020202020204" pitchFamily="34" charset="0"/>
                  </a:rPr>
                  <a:t>trong</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BAC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m:rPr>
                            <m:sty m:val="p"/>
                          </m:rPr>
                          <a:rPr lang="en-US" sz="4000" i="1">
                            <a:latin typeface="Cambria Math" panose="02040503050406030204" pitchFamily="18" charset="0"/>
                            <a:ea typeface="Dotum" panose="020B0600000101010101" pitchFamily="34" charset="-127"/>
                            <a:cs typeface="Times New Roman" panose="02020603050405020304" pitchFamily="18" charset="0"/>
                          </a:rPr>
                          <m:t>CD</m:t>
                        </m:r>
                      </m:e>
                    </m:acc>
                  </m:oMath>
                </a14:m>
                <a:r>
                  <a:rPr lang="en-US" sz="4000" dirty="0">
                    <a:effectLst/>
                    <a:latin typeface="Arial" panose="020B0604020202020204" pitchFamily="34" charset="0"/>
                    <a:ea typeface="Dotum" panose="020B0600000101010101" pitchFamily="34" charset="-127"/>
                    <a:cs typeface="Arial" panose="020B0604020202020204" pitchFamily="34" charset="0"/>
                  </a:rPr>
                  <a:t> (so le </a:t>
                </a:r>
                <a:r>
                  <a:rPr lang="en-US" sz="4000" dirty="0" err="1">
                    <a:effectLst/>
                    <a:latin typeface="Arial" panose="020B0604020202020204" pitchFamily="34" charset="0"/>
                    <a:ea typeface="Dotum" panose="020B0600000101010101" pitchFamily="34" charset="-127"/>
                    <a:cs typeface="Arial" panose="020B0604020202020204" pitchFamily="34" charset="0"/>
                  </a:rPr>
                  <a:t>trong</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72467" y="2347365"/>
                <a:ext cx="9144000" cy="4155368"/>
              </a:xfrm>
              <a:prstGeom prst="rect">
                <a:avLst/>
              </a:prstGeom>
              <a:blipFill>
                <a:blip r:embed="rId4"/>
                <a:stretch>
                  <a:fillRect l="-2358" b="-2128"/>
                </a:stretch>
              </a:blipFill>
            </p:spPr>
            <p:txBody>
              <a:bodyPr/>
              <a:lstStyle/>
              <a:p>
                <a:r>
                  <a:rPr lang="en-VN">
                    <a:noFill/>
                  </a:rPr>
                  <a:t> </a:t>
                </a:r>
              </a:p>
            </p:txBody>
          </p:sp>
        </mc:Fallback>
      </mc:AlternateContent>
      <p:sp>
        <p:nvSpPr>
          <p:cNvPr id="5" name="Right Brace 4"/>
          <p:cNvSpPr/>
          <p:nvPr/>
        </p:nvSpPr>
        <p:spPr>
          <a:xfrm>
            <a:off x="7620000" y="3668585"/>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1752600" y="6743700"/>
                <a:ext cx="5735866" cy="901593"/>
              </a:xfrm>
              <a:prstGeom prst="rect">
                <a:avLst/>
              </a:prstGeom>
            </p:spPr>
            <p:txBody>
              <a:bodyPr wrap="none">
                <a:spAutoFit/>
              </a:bodyPr>
              <a:lstStyle/>
              <a:p>
                <a:pPr lvl="0">
                  <a:lnSpc>
                    <a:spcPct val="150000"/>
                  </a:lnSpc>
                  <a:spcAft>
                    <a:spcPts val="800"/>
                  </a:spcAft>
                </a:pPr>
                <a14:m>
                  <m:oMath xmlns:m="http://schemas.openxmlformats.org/officeDocument/2006/math">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ậ</m:t>
                    </m:r>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CDA</m:t>
                    </m:r>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dirty="0" err="1">
                    <a:solidFill>
                      <a:prstClr val="black"/>
                    </a:solidFill>
                    <a:latin typeface="Arial" panose="020B0604020202020204" pitchFamily="34" charset="0"/>
                    <a:ea typeface="Dotum" panose="020B0600000101010101" pitchFamily="34" charset="-127"/>
                    <a:cs typeface="Arial" panose="020B0604020202020204" pitchFamily="34" charset="0"/>
                  </a:rPr>
                  <a:t>g.c.g</a:t>
                </a:r>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52600" y="6743700"/>
                <a:ext cx="5735866" cy="901593"/>
              </a:xfrm>
              <a:prstGeom prst="rect">
                <a:avLst/>
              </a:prstGeom>
              <a:blipFill>
                <a:blip r:embed="rId5"/>
                <a:stretch>
                  <a:fillRect l="-2655" r="-2876" b="-27778"/>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52600" y="7935785"/>
                <a:ext cx="8901155" cy="924356"/>
              </a:xfrm>
              <a:prstGeom prst="rect">
                <a:avLst/>
              </a:prstGeom>
            </p:spPr>
            <p:txBody>
              <a:bodyPr wrap="none">
                <a:spAutoFit/>
              </a:bodyPr>
              <a:lstStyle/>
              <a:p>
                <a:pPr lvl="0">
                  <a:lnSpc>
                    <a:spcPct val="150000"/>
                  </a:lnSpc>
                  <a:spcAft>
                    <a:spcPts val="800"/>
                  </a:spcAft>
                </a:pPr>
                <a14:m>
                  <m:oMath xmlns:m="http://schemas.openxmlformats.org/officeDocument/2006/math">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Suy</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ra</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a:solidFill>
                          <a:srgbClr val="000000"/>
                        </a:solidFill>
                        <a:latin typeface="Cambria Math" panose="02040503050406030204" pitchFamily="18" charset="0"/>
                      </a:rPr>
                      <m:t> </m:t>
                    </m:r>
                  </m:oMath>
                </a14:m>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7935785"/>
                <a:ext cx="8901155" cy="924356"/>
              </a:xfrm>
              <a:prstGeom prst="rect">
                <a:avLst/>
              </a:prstGeom>
              <a:blipFill>
                <a:blip r:embed="rId6"/>
                <a:stretch>
                  <a:fillRect l="-1567" r="-1425" b="-27027"/>
                </a:stretch>
              </a:blipFill>
            </p:spPr>
            <p:txBody>
              <a:bodyPr/>
              <a:lstStyle/>
              <a:p>
                <a:r>
                  <a:rPr lang="en-VN">
                    <a:noFill/>
                  </a:rPr>
                  <a:t> </a:t>
                </a:r>
              </a:p>
            </p:txBody>
          </p:sp>
        </mc:Fallback>
      </mc:AlternateContent>
      <p:pic>
        <p:nvPicPr>
          <p:cNvPr id="1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34216" y="8860141"/>
            <a:ext cx="1492254" cy="1307587"/>
          </a:xfrm>
          <a:prstGeom prst="rect">
            <a:avLst/>
          </a:prstGeom>
        </p:spPr>
      </p:pic>
      <p:pic>
        <p:nvPicPr>
          <p:cNvPr id="8" name="Picture 7">
            <a:extLst>
              <a:ext uri="{FF2B5EF4-FFF2-40B4-BE49-F238E27FC236}">
                <a16:creationId xmlns:a16="http://schemas.microsoft.com/office/drawing/2014/main" id="{29753A89-9516-3AA7-EAD9-713DCCBF3AB9}"/>
              </a:ext>
            </a:extLst>
          </p:cNvPr>
          <p:cNvPicPr>
            <a:picLocks noChangeAspect="1"/>
          </p:cNvPicPr>
          <p:nvPr/>
        </p:nvPicPr>
        <p:blipFill>
          <a:blip r:embed="rId9"/>
          <a:stretch>
            <a:fillRect/>
          </a:stretch>
        </p:blipFill>
        <p:spPr>
          <a:xfrm>
            <a:off x="11963400" y="2424448"/>
            <a:ext cx="3932261" cy="5438103"/>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8"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905000" y="2600997"/>
                <a:ext cx="8763000" cy="4002121"/>
              </a:xfrm>
              <a:prstGeom prst="rect">
                <a:avLst/>
              </a:prstGeom>
            </p:spPr>
            <p:txBody>
              <a:bodyPr wrap="square">
                <a:spAutoFit/>
              </a:bodyPr>
              <a:lstStyle/>
              <a:p>
                <a:pPr>
                  <a:lnSpc>
                    <a:spcPct val="150000"/>
                  </a:lnSpc>
                  <a:spcAft>
                    <a:spcPts val="800"/>
                  </a:spcAft>
                </a:pPr>
                <a:r>
                  <a:rPr lang="en-US" sz="4000" dirty="0">
                    <a:latin typeface="Arial" panose="020B0604020202020204" pitchFamily="34" charset="0"/>
                    <a:ea typeface="Arial" panose="020B0604020202020204" pitchFamily="34" charset="0"/>
                    <a:cs typeface="Arial" panose="020B0604020202020204" pitchFamily="34" charset="0"/>
                  </a:rPr>
                  <a:t>b) </a:t>
                </a:r>
                <a:r>
                  <a:rPr lang="en-US" sz="4000" dirty="0" err="1">
                    <a:latin typeface="Arial" panose="020B0604020202020204" pitchFamily="34" charset="0"/>
                    <a:ea typeface="Arial" panose="020B0604020202020204" pitchFamily="34" charset="0"/>
                    <a:cs typeface="Arial" panose="020B0604020202020204" pitchFamily="34" charset="0"/>
                  </a:rPr>
                  <a:t>Xét</a:t>
                </a:r>
                <a:r>
                  <a:rPr lang="en-US" sz="4000" dirty="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và</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có</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𝐵𝐷</m:t>
                    </m:r>
                  </m:oMath>
                </a14:m>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chung</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r>
                      <a:rPr lang="en-US" sz="4000" i="1">
                        <a:effectLst/>
                        <a:latin typeface="Cambria Math" panose="02040503050406030204" pitchFamily="18" charset="0"/>
                        <a:ea typeface="Arial" panose="020B0604020202020204" pitchFamily="34" charset="0"/>
                        <a:cs typeface="Arial" panose="020B0604020202020204" pitchFamily="34" charset="0"/>
                      </a:rPr>
                      <m:t> </m:t>
                    </m:r>
                  </m:oMath>
                </a14:m>
                <a:r>
                  <a:rPr lang="en-US" sz="4000" dirty="0">
                    <a:effectLst/>
                    <a:latin typeface="Arial" panose="020B0604020202020204" pitchFamily="34" charset="0"/>
                    <a:ea typeface="Arial" panose="020B0604020202020204" pitchFamily="34" charset="0"/>
                    <a:cs typeface="Arial" panose="020B0604020202020204" pitchFamily="34" charset="0"/>
                  </a:rPr>
                  <a:t>(</a:t>
                </a:r>
                <a:r>
                  <a:rPr lang="en-US" sz="4000" dirty="0" err="1">
                    <a:effectLst/>
                    <a:latin typeface="Arial" panose="020B0604020202020204" pitchFamily="34" charset="0"/>
                    <a:ea typeface="Arial" panose="020B0604020202020204" pitchFamily="34" charset="0"/>
                    <a:cs typeface="Arial" panose="020B0604020202020204" pitchFamily="34" charset="0"/>
                  </a:rPr>
                  <a:t>theo</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câu</a:t>
                </a:r>
                <a:r>
                  <a:rPr lang="en-US" sz="4000" dirty="0">
                    <a:effectLst/>
                    <a:latin typeface="Arial" panose="020B0604020202020204" pitchFamily="34" charset="0"/>
                    <a:ea typeface="Arial" panose="020B0604020202020204" pitchFamily="34" charset="0"/>
                    <a:cs typeface="Arial" panose="020B0604020202020204" pitchFamily="34" charset="0"/>
                  </a:rPr>
                  <a:t>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𝐶𝐷𝐵</m:t>
                        </m:r>
                      </m:e>
                    </m:acc>
                  </m:oMath>
                </a14:m>
                <a:r>
                  <a:rPr lang="en-US" sz="4000" dirty="0">
                    <a:effectLst/>
                    <a:latin typeface="Arial" panose="020B0604020202020204" pitchFamily="34" charset="0"/>
                    <a:ea typeface="Dotum" panose="020B0600000101010101" pitchFamily="34" charset="-127"/>
                    <a:cs typeface="Arial" panose="020B0604020202020204" pitchFamily="34" charset="0"/>
                  </a:rPr>
                  <a:t> (so le </a:t>
                </a:r>
                <a:r>
                  <a:rPr lang="en-US" sz="4000" dirty="0" err="1">
                    <a:effectLst/>
                    <a:latin typeface="Arial" panose="020B0604020202020204" pitchFamily="34" charset="0"/>
                    <a:ea typeface="Dotum" panose="020B0600000101010101" pitchFamily="34" charset="-127"/>
                    <a:cs typeface="Arial" panose="020B0604020202020204" pitchFamily="34" charset="0"/>
                  </a:rPr>
                  <a:t>trong</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05000" y="2600997"/>
                <a:ext cx="8763000" cy="4002121"/>
              </a:xfrm>
              <a:prstGeom prst="rect">
                <a:avLst/>
              </a:prstGeom>
              <a:blipFill>
                <a:blip r:embed="rId4"/>
                <a:stretch>
                  <a:fillRect l="-2605" b="-5696"/>
                </a:stretch>
              </a:blipFill>
            </p:spPr>
            <p:txBody>
              <a:bodyPr/>
              <a:lstStyle/>
              <a:p>
                <a:r>
                  <a:rPr lang="en-VN">
                    <a:noFill/>
                  </a:rPr>
                  <a:t> </a:t>
                </a:r>
              </a:p>
            </p:txBody>
          </p:sp>
        </mc:Fallback>
      </mc:AlternateContent>
      <p:pic>
        <p:nvPicPr>
          <p:cNvPr id="11" name="Picture 10"/>
          <p:cNvPicPr>
            <a:picLocks noChangeAspect="1"/>
          </p:cNvPicPr>
          <p:nvPr/>
        </p:nvPicPr>
        <p:blipFill>
          <a:blip r:embed="rId5"/>
          <a:stretch>
            <a:fillRect/>
          </a:stretch>
        </p:blipFill>
        <p:spPr>
          <a:xfrm>
            <a:off x="12526939" y="2600997"/>
            <a:ext cx="3932261" cy="5438103"/>
          </a:xfrm>
          <a:prstGeom prst="rect">
            <a:avLst/>
          </a:prstGeom>
        </p:spPr>
      </p:pic>
      <p:sp>
        <p:nvSpPr>
          <p:cNvPr id="5" name="Right Brace 4"/>
          <p:cNvSpPr/>
          <p:nvPr/>
        </p:nvSpPr>
        <p:spPr>
          <a:xfrm>
            <a:off x="7852533" y="374971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905000" y="6850241"/>
                <a:ext cx="9144000" cy="901593"/>
              </a:xfrm>
              <a:prstGeom prst="rect">
                <a:avLst/>
              </a:prstGeom>
            </p:spPr>
            <p:txBody>
              <a:bodyPr>
                <a:spAutoFit/>
              </a:bodyPr>
              <a:lstStyle/>
              <a:p>
                <a:pPr lvl="0">
                  <a:lnSpc>
                    <a:spcPct val="150000"/>
                  </a:lnSpc>
                  <a:spcAft>
                    <a:spcPts val="800"/>
                  </a:spcAft>
                </a:pPr>
                <a14:m>
                  <m:oMath xmlns:m="http://schemas.openxmlformats.org/officeDocument/2006/math">
                    <m:r>
                      <m:rPr>
                        <m:sty m:val="p"/>
                      </m:rP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V</m:t>
                    </m:r>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ậ</m:t>
                    </m:r>
                    <m:r>
                      <m:rPr>
                        <m:sty m:val="p"/>
                      </m:rP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r>
                      <a:rPr lang="vi-VN"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𝐴𝐵𝐷</m:t>
                    </m:r>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dirty="0" err="1">
                    <a:solidFill>
                      <a:prstClr val="black"/>
                    </a:solidFill>
                    <a:latin typeface="Arial" panose="020B0604020202020204" pitchFamily="34" charset="0"/>
                    <a:ea typeface="Dotum" panose="020B0600000101010101" pitchFamily="34" charset="-127"/>
                    <a:cs typeface="Arial" panose="020B0604020202020204" pitchFamily="34" charset="0"/>
                  </a:rPr>
                  <a:t>c.g.c</a:t>
                </a:r>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05000" y="6850241"/>
                <a:ext cx="9144000" cy="901593"/>
              </a:xfrm>
              <a:prstGeom prst="rect">
                <a:avLst/>
              </a:prstGeom>
              <a:blipFill>
                <a:blip r:embed="rId8"/>
                <a:stretch>
                  <a:fillRect l="-1664" b="-27778"/>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844135" y="8039100"/>
                <a:ext cx="4504310" cy="1149225"/>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Suy</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ra</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𝐷𝐴𝐵</m:t>
                          </m:r>
                        </m:e>
                      </m:acc>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𝐵𝐶𝐷</m:t>
                          </m:r>
                        </m:e>
                      </m:acc>
                    </m:oMath>
                  </m:oMathPara>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844135" y="8039100"/>
                <a:ext cx="4504310" cy="1149225"/>
              </a:xfrm>
              <a:prstGeom prst="rect">
                <a:avLst/>
              </a:prstGeom>
              <a:blipFill>
                <a:blip r:embed="rId9"/>
                <a:stretch>
                  <a:fillRect l="-1127"/>
                </a:stretch>
              </a:blipFill>
            </p:spPr>
            <p:txBody>
              <a:bodyPr/>
              <a:lstStyle/>
              <a:p>
                <a:r>
                  <a:rPr lang="en-VN">
                    <a:noFill/>
                  </a:rPr>
                  <a:t> </a:t>
                </a:r>
              </a:p>
            </p:txBody>
          </p:sp>
        </mc:Fallback>
      </mc:AlternateContent>
    </p:spTree>
    <p:extLst>
      <p:ext uri="{BB962C8B-B14F-4D97-AF65-F5344CB8AC3E}">
        <p14:creationId xmlns:p14="http://schemas.microsoft.com/office/powerpoint/2010/main" val="28729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905000" y="2600997"/>
                <a:ext cx="9144000" cy="4155368"/>
              </a:xfrm>
              <a:prstGeom prst="rect">
                <a:avLst/>
              </a:prstGeom>
            </p:spPr>
            <p:txBody>
              <a:bodyPr>
                <a:spAutoFit/>
              </a:bodyPr>
              <a:lstStyle/>
              <a:p>
                <a:pPr>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c)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𝐶𝑂𝐷</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oMath>
                </a14:m>
                <a:r>
                  <a:rPr lang="en-US" sz="4000">
                    <a:effectLst/>
                    <a:latin typeface="Arial" panose="020B0604020202020204" pitchFamily="34" charset="0"/>
                    <a:ea typeface="Arial" panose="020B0604020202020204" pitchFamily="34" charset="0"/>
                    <a:cs typeface="Arial" panose="020B0604020202020204" pitchFamily="34" charset="0"/>
                  </a:rPr>
                  <a:t> (theo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𝐶𝑂𝐷</m:t>
                        </m:r>
                      </m:e>
                    </m:acc>
                  </m:oMath>
                </a14:m>
                <a:r>
                  <a:rPr lang="en-US" sz="4000">
                    <a:effectLst/>
                    <a:latin typeface="Arial" panose="020B0604020202020204" pitchFamily="34" charset="0"/>
                    <a:ea typeface="Dotum" panose="020B0600000101010101" pitchFamily="34" charset="-127"/>
                    <a:cs typeface="Arial" panose="020B0604020202020204" pitchFamily="34" charset="0"/>
                  </a:rPr>
                  <a:t> (hai góc đối đỉnh)</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𝐴𝐵𝑂</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𝐶𝐷𝑂</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05000" y="2600997"/>
                <a:ext cx="9144000" cy="4155368"/>
              </a:xfrm>
              <a:prstGeom prst="rect">
                <a:avLst/>
              </a:prstGeom>
              <a:blipFill>
                <a:blip r:embed="rId44"/>
                <a:stretch>
                  <a:fillRect l="-2400" b="-249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9029700" y="396036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p:blipFill>
        <p:spPr>
          <a:xfrm>
            <a:off x="16434216" y="8860141"/>
            <a:ext cx="1492254" cy="130758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905000" y="6896100"/>
                <a:ext cx="9144000" cy="905056"/>
              </a:xfrm>
              <a:prstGeom prst="rect">
                <a:avLst/>
              </a:prstGeom>
            </p:spPr>
            <p:txBody>
              <a:bodyPr>
                <a:spAutoFit/>
              </a:bodyPr>
              <a:lstStyle/>
              <a:p>
                <a:pPr lvl="0">
                  <a:lnSpc>
                    <a:spcPct val="150000"/>
                  </a:lnSpc>
                  <a:spcAft>
                    <a:spcPts val="800"/>
                  </a:spcAft>
                </a:pPr>
                <a14:m>
                  <m:oMath xmlns:m="http://schemas.openxmlformats.org/officeDocument/2006/math">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ậ</m:t>
                    </m:r>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𝐶𝑂𝐷</m:t>
                    </m:r>
                  </m:oMath>
                </a14:m>
                <a:r>
                  <a:rPr lang="en-US" sz="4000" dirty="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r>
                  <a:rPr lang="en-US" sz="4000" dirty="0" err="1">
                    <a:solidFill>
                      <a:prstClr val="black"/>
                    </a:solidFill>
                    <a:latin typeface="Times New Roman" panose="02020603050405020304" pitchFamily="18" charset="0"/>
                    <a:ea typeface="Dotum" panose="020B0600000101010101" pitchFamily="34" charset="-127"/>
                    <a:cs typeface="Times New Roman" panose="02020603050405020304" pitchFamily="18" charset="0"/>
                  </a:rPr>
                  <a:t>g.c.g</a:t>
                </a:r>
                <a:r>
                  <a:rPr lang="en-US" sz="4000" dirty="0">
                    <a:solidFill>
                      <a:prstClr val="black"/>
                    </a:solidFill>
                    <a:latin typeface="Times New Roman" panose="02020603050405020304" pitchFamily="18" charset="0"/>
                    <a:ea typeface="Dotum" panose="020B0600000101010101" pitchFamily="34" charset="-127"/>
                    <a:cs typeface="Times New Roman" panose="02020603050405020304" pitchFamily="18" charset="0"/>
                  </a:rPr>
                  <a:t>)</a:t>
                </a:r>
                <a:endParaRPr lang="en-US" sz="40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05000" y="6896100"/>
                <a:ext cx="9144000" cy="905056"/>
              </a:xfrm>
              <a:prstGeom prst="rect">
                <a:avLst/>
              </a:prstGeom>
              <a:blipFill>
                <a:blip r:embed="rId48"/>
                <a:stretch>
                  <a:fillRect l="-1664" b="-26027"/>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05000" y="7948115"/>
                <a:ext cx="6210354" cy="1118255"/>
              </a:xfrm>
              <a:prstGeom prst="rect">
                <a:avLst/>
              </a:prstGeom>
            </p:spPr>
            <p:txBody>
              <a:bodyPr wrap="non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400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Suy</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ra</m:t>
                      </m:r>
                      <m:r>
                        <a:rPr lang="vi-VN"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𝑂𝐴</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𝑂𝐶</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𝑂𝐵</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𝑂𝐷</m:t>
                      </m:r>
                    </m:oMath>
                  </m:oMathPara>
                </a14:m>
                <a:endParaRPr lang="en-US" sz="40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905000" y="7948115"/>
                <a:ext cx="6210354" cy="1118255"/>
              </a:xfrm>
              <a:prstGeom prst="rect">
                <a:avLst/>
              </a:prstGeom>
              <a:blipFill>
                <a:blip r:embed="rId49"/>
                <a:stretch>
                  <a:fillRect l="-2249"/>
                </a:stretch>
              </a:blipFill>
            </p:spPr>
            <p:txBody>
              <a:bodyPr/>
              <a:lstStyle/>
              <a:p>
                <a:r>
                  <a:rPr lang="en-VN">
                    <a:noFill/>
                  </a:rPr>
                  <a:t> </a:t>
                </a:r>
              </a:p>
            </p:txBody>
          </p:sp>
        </mc:Fallback>
      </mc:AlternateContent>
    </p:spTree>
    <p:extLst>
      <p:ext uri="{BB962C8B-B14F-4D97-AF65-F5344CB8AC3E}">
        <p14:creationId xmlns:p14="http://schemas.microsoft.com/office/powerpoint/2010/main" val="36565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04800" y="419099"/>
            <a:ext cx="1260069" cy="1019081"/>
          </a:xfrm>
          <a:prstGeom prst="rect">
            <a:avLst/>
          </a:prstGeom>
        </p:spPr>
      </p:pic>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p>
        </p:txBody>
      </p:sp>
      <p:sp>
        <p:nvSpPr>
          <p:cNvPr id="13" name="Rectangle 12"/>
          <p:cNvSpPr/>
          <p:nvPr/>
        </p:nvSpPr>
        <p:spPr>
          <a:xfrm>
            <a:off x="800124" y="1727077"/>
            <a:ext cx="15354276" cy="3600986"/>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lí</a:t>
            </a:r>
            <a:r>
              <a:rPr kumimoji="0" lang="en-US"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8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800">
                <a:ea typeface="Times New Roman" panose="02020603050405020304" pitchFamily="18" charset="0"/>
                <a:cs typeface="Arial" panose="020B0604020202020204" pitchFamily="34" charset="0"/>
              </a:rPr>
              <a:t>Trong hình bình hành có:</a:t>
            </a:r>
          </a:p>
          <a:p>
            <a:pPr lvl="0" algn="just">
              <a:lnSpc>
                <a:spcPct val="150000"/>
              </a:lnSpc>
            </a:pPr>
            <a:r>
              <a:rPr lang="vi-VN" sz="3800">
                <a:ea typeface="Times New Roman" panose="02020603050405020304" pitchFamily="18" charset="0"/>
                <a:cs typeface="Arial" panose="020B0604020202020204" pitchFamily="34" charset="0"/>
              </a:rPr>
              <a:t>a) Các cạnh đối bằng nhau;</a:t>
            </a:r>
          </a:p>
          <a:p>
            <a:pPr lvl="0" algn="just">
              <a:lnSpc>
                <a:spcPct val="150000"/>
              </a:lnSpc>
            </a:pPr>
            <a:r>
              <a:rPr lang="vi-VN" sz="3800">
                <a:ea typeface="Times New Roman" panose="02020603050405020304" pitchFamily="18" charset="0"/>
                <a:cs typeface="Arial" panose="020B0604020202020204" pitchFamily="34" charset="0"/>
              </a:rPr>
              <a:t>b) Các góc đối bằng nhau;</a:t>
            </a:r>
          </a:p>
          <a:p>
            <a:pPr lvl="0" algn="just">
              <a:lnSpc>
                <a:spcPct val="150000"/>
              </a:lnSpc>
            </a:pPr>
            <a:r>
              <a:rPr lang="vi-VN" sz="3800">
                <a:ea typeface="Times New Roman" panose="02020603050405020304" pitchFamily="18" charset="0"/>
                <a:cs typeface="Arial" panose="020B0604020202020204" pitchFamily="34" charset="0"/>
              </a:rPr>
              <a:t>c) Hai đường chéo cắt nhau tại trung điểm của mỗi đường.</a:t>
            </a:r>
            <a:endParaRPr lang="vi-VN" sz="3800" dirty="0">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66035" y="1736205"/>
            <a:ext cx="1578495" cy="1578495"/>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096"/>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 AB = CD; AD = BC;</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OA</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OC</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OB</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1597390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1544257">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2394966">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5"/>
                          <a:stretch>
                            <a:fillRect l="-21233" t="-64631" r="-76" b="-11705"/>
                          </a:stretch>
                        </a:blipFill>
                      </a:tcPr>
                    </a:tc>
                    <a:extLst>
                      <a:ext uri="{0D108BD9-81ED-4DB2-BD59-A6C34878D82A}">
                        <a16:rowId xmlns:a16="http://schemas.microsoft.com/office/drawing/2014/main" val="4115973905"/>
                      </a:ext>
                    </a:extLst>
                  </a:tr>
                </a:tbl>
              </a:graphicData>
            </a:graphic>
          </p:graphicFrame>
        </mc:Fallback>
      </mc:AlternateContent>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CA08695-5E20-4CC1-1CE9-391E87CC8748}"/>
              </a:ext>
            </a:extLst>
          </p:cNvPr>
          <p:cNvPicPr>
            <a:picLocks noChangeAspect="1"/>
          </p:cNvPicPr>
          <p:nvPr/>
        </p:nvPicPr>
        <p:blipFill>
          <a:blip r:embed="rId36"/>
          <a:srcRect b="19617"/>
          <a:stretch/>
        </p:blipFill>
        <p:spPr>
          <a:xfrm>
            <a:off x="13555615" y="5320892"/>
            <a:ext cx="3932261" cy="4371304"/>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 y="8877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653514"/>
            <a:ext cx="3962400" cy="121338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solidFill>
                  <a:prstClr val="black"/>
                </a:solidFill>
                <a:latin typeface="Arial" panose="020B0604020202020204" pitchFamily="34" charset="0"/>
                <a:cs typeface="Arial" panose="020B0604020202020204" pitchFamily="34" charset="0"/>
              </a:rPr>
              <a:t>NHẬN XÉT</a:t>
            </a: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37414" y="7464796"/>
            <a:ext cx="2632211" cy="1620652"/>
          </a:xfrm>
          <a:prstGeom prst="rect">
            <a:avLst/>
          </a:prstGeom>
        </p:spPr>
      </p:pic>
      <p:pic>
        <p:nvPicPr>
          <p:cNvPr id="20" name="Picture 8"/>
          <p:cNvPicPr>
            <a:picLocks noChangeAspect="1"/>
          </p:cNvPicPr>
          <p:nvPr/>
        </p:nvPicPr>
        <p:blipFill>
          <a:blip r:embed="rId6"/>
          <a:srcRect/>
          <a:stretch>
            <a:fillRect/>
          </a:stretch>
        </p:blipFill>
        <p:spPr>
          <a:xfrm>
            <a:off x="16421101" y="491666"/>
            <a:ext cx="1382611" cy="2061034"/>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31033" y="2789850"/>
            <a:ext cx="5713658" cy="32628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781800" y="2025569"/>
                <a:ext cx="7747509" cy="4095032"/>
              </a:xfrm>
              <a:prstGeom prst="rect">
                <a:avLst/>
              </a:prstGeom>
            </p:spPr>
            <p:txBody>
              <a:bodyPr wrap="square">
                <a:spAutoFit/>
              </a:bodyPr>
              <a:lstStyle/>
              <a:p>
                <a:pPr>
                  <a:lnSpc>
                    <a:spcPct val="150000"/>
                  </a:lnSpc>
                  <a:spcAft>
                    <a:spcPts val="800"/>
                  </a:spcAft>
                </a:pPr>
                <a:r>
                  <a:rPr lang="en-US" sz="4000" dirty="0">
                    <a:latin typeface="Arial" panose="020B0604020202020204" pitchFamily="34" charset="0"/>
                    <a:ea typeface="Arial" panose="020B0604020202020204" pitchFamily="34" charset="0"/>
                    <a:cs typeface="Arial" panose="020B0604020202020204" pitchFamily="34" charset="0"/>
                  </a:rPr>
                  <a:t>Ta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định</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lí</a:t>
                </a:r>
                <a:r>
                  <a:rPr lang="en-US" sz="4000" dirty="0">
                    <a:effectLst/>
                    <a:latin typeface="Arial" panose="020B0604020202020204" pitchFamily="34" charset="0"/>
                    <a:ea typeface="Dotum" panose="020B0600000101010101" pitchFamily="34" charset="-127"/>
                    <a:cs typeface="Arial" panose="020B0604020202020204" pitchFamily="34" charset="0"/>
                  </a:rPr>
                  <a:t> 1)</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m:rPr>
                        <m:sty m:val="p"/>
                      </m:rPr>
                      <a:rPr lang="en-US" sz="4000" i="1" dirty="0">
                        <a:latin typeface="Cambria Math" panose="02040503050406030204" pitchFamily="18" charset="0"/>
                        <a:ea typeface="Arial" panose="020B0604020202020204" pitchFamily="34" charset="0"/>
                        <a:cs typeface="Times New Roman" panose="02020603050405020304" pitchFamily="18" charset="0"/>
                      </a:rPr>
                      <m:t>Hay</m:t>
                    </m:r>
                    <m:r>
                      <a:rPr lang="vi-VN" sz="4000" b="0" i="1" dirty="0" smtClean="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dirty="0">
                    <a:effectLst/>
                    <a:latin typeface="Arial" panose="020B0604020202020204" pitchFamily="34" charset="0"/>
                    <a:ea typeface="Dotum" panose="020B0600000101010101" pitchFamily="34" charset="-127"/>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err="1">
                    <a:effectLst/>
                    <a:latin typeface="Arial" panose="020B0604020202020204" pitchFamily="34" charset="0"/>
                    <a:ea typeface="Dotum" panose="020B0600000101010101" pitchFamily="34" charset="-127"/>
                    <a:cs typeface="Arial" panose="020B0604020202020204" pitchFamily="34" charset="0"/>
                  </a:rPr>
                  <a:t>Mà</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vi-VN" sz="4000" i="1" dirty="0">
                  <a:effectLst/>
                  <a:latin typeface="Cambria Math" panose="02040503050406030204" pitchFamily="18" charset="0"/>
                  <a:ea typeface="Dotum" panose="020B0600000101010101" pitchFamily="34" charset="-127"/>
                  <a:cs typeface="Times New Roman" panose="02020603050405020304" pitchFamily="18" charset="0"/>
                </a:endParaRPr>
              </a:p>
              <a:p>
                <a:pPr>
                  <a:lnSpc>
                    <a:spcPct val="150000"/>
                  </a:lnSpc>
                  <a:spcAft>
                    <a:spcPts val="800"/>
                  </a:spcAft>
                </a:pPr>
                <a14:m>
                  <m:oMath xmlns:m="http://schemas.openxmlformats.org/officeDocument/2006/math">
                    <m:r>
                      <m:rPr>
                        <m:sty m:val="p"/>
                      </m:rPr>
                      <a:rPr lang="en-US" sz="4000" i="1">
                        <a:latin typeface="Cambria Math" panose="02040503050406030204" pitchFamily="18" charset="0"/>
                        <a:ea typeface="Dotum" panose="020B0600000101010101" pitchFamily="34" charset="-127"/>
                        <a:cs typeface="Times New Roman" panose="02020603050405020304" pitchFamily="18" charset="0"/>
                      </a:rPr>
                      <m:t>S</m:t>
                    </m:r>
                    <m:r>
                      <m:rPr>
                        <m:sty m:val="p"/>
                      </m:rPr>
                      <a:rPr lang="en-US" sz="4000" b="0" i="1">
                        <a:latin typeface="Cambria Math" panose="02040503050406030204" pitchFamily="18" charset="0"/>
                        <a:ea typeface="Dotum" panose="020B0600000101010101" pitchFamily="34" charset="-127"/>
                        <a:cs typeface="Times New Roman" panose="02020603050405020304" pitchFamily="18" charset="0"/>
                      </a:rPr>
                      <m:t>uy</m:t>
                    </m:r>
                    <m:r>
                      <a:rPr lang="vi-VN" sz="4000" b="0" i="1"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4000" i="1">
                        <a:latin typeface="Cambria Math" panose="02040503050406030204" pitchFamily="18" charset="0"/>
                        <a:ea typeface="Dotum" panose="020B0600000101010101" pitchFamily="34" charset="-127"/>
                        <a:cs typeface="Times New Roman" panose="02020603050405020304" pitchFamily="18" charset="0"/>
                      </a:rPr>
                      <m:t>ra</m:t>
                    </m:r>
                    <m:r>
                      <a:rPr lang="vi-VN" sz="40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180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dirty="0">
                    <a:effectLst/>
                    <a:latin typeface="Arial" panose="020B0604020202020204" pitchFamily="34" charset="0"/>
                    <a:ea typeface="Dotum" panose="020B0600000101010101" pitchFamily="34" charset="-127"/>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781800" y="2025569"/>
                <a:ext cx="7747509" cy="4095032"/>
              </a:xfrm>
              <a:prstGeom prst="rect">
                <a:avLst/>
              </a:prstGeom>
              <a:blipFill>
                <a:blip r:embed="rId9"/>
                <a:stretch>
                  <a:fillRect l="-2951" b="-4334"/>
                </a:stretch>
              </a:blipFill>
            </p:spPr>
            <p:txBody>
              <a:bodyPr/>
              <a:lstStyle/>
              <a:p>
                <a:r>
                  <a:rPr lang="en-VN">
                    <a:noFill/>
                  </a:rPr>
                  <a:t> </a:t>
                </a:r>
              </a:p>
            </p:txBody>
          </p:sp>
        </mc:Fallback>
      </mc:AlternateContent>
      <p:sp>
        <p:nvSpPr>
          <p:cNvPr id="8" name="TextBox 7"/>
          <p:cNvSpPr txBox="1"/>
          <p:nvPr/>
        </p:nvSpPr>
        <p:spPr>
          <a:xfrm>
            <a:off x="1528784" y="6523607"/>
            <a:ext cx="15240000"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lang="en-US" sz="4000" b="1" dirty="0">
                <a:latin typeface="Arial" panose="020B0604020202020204" pitchFamily="34" charset="0"/>
                <a:cs typeface="Arial" panose="020B0604020202020204" pitchFamily="34" charset="0"/>
              </a:rPr>
              <a:t>Trong </a:t>
            </a:r>
            <a:r>
              <a:rPr lang="en-US" sz="4000" b="1" dirty="0" err="1">
                <a:latin typeface="Arial" panose="020B0604020202020204" pitchFamily="34" charset="0"/>
                <a:cs typeface="Arial" panose="020B0604020202020204" pitchFamily="34" charset="0"/>
              </a:rPr>
              <a:t>hình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hành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góc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cạnh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bù</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6000" y="153408"/>
            <a:ext cx="5988909"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a:t>
            </a:r>
            <a:r>
              <a:rPr lang="nl-NL" sz="5000" b="1">
                <a:ln w="0"/>
                <a:solidFill>
                  <a:srgbClr val="FF0000"/>
                </a:solidFill>
                <a:latin typeface="Arial" panose="020B0604020202020204" pitchFamily="34" charset="0"/>
                <a:ea typeface="Times New Roman" panose="02020603050405020304" pitchFamily="18" charset="0"/>
                <a:cs typeface="Arial" panose="020B0604020202020204" pitchFamily="34" charset="0"/>
              </a:rPr>
              <a:t>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3" name="Rectangle 2"/>
          <p:cNvSpPr/>
          <p:nvPr/>
        </p:nvSpPr>
        <p:spPr>
          <a:xfrm>
            <a:off x="460340" y="1441633"/>
            <a:ext cx="17297400" cy="2482667"/>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Cho tam giác ABC. Từ một điểm M tùy ý trên cạnh BC, kẻ đường thẳng song song với AB, cắt cạnh AC tại N và kẻ đường thẳng song song với AC, cắt AB tại P. Gọi I là trung điểm của đoạn NP. Chứng minh rằng I cũng là trung điểm của đoạn thẳng AM.</a:t>
            </a:r>
          </a:p>
        </p:txBody>
      </p:sp>
      <p:sp>
        <p:nvSpPr>
          <p:cNvPr id="17" name="Oval Callout 16"/>
          <p:cNvSpPr/>
          <p:nvPr/>
        </p:nvSpPr>
        <p:spPr>
          <a:xfrm>
            <a:off x="8290354" y="43344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pic>
        <p:nvPicPr>
          <p:cNvPr id="12" name="Picture 11" descr="A picture containing line, diagram, triangle&#10;&#10;Description automatically generated"/>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762000" y="5462562"/>
            <a:ext cx="6019800" cy="3484973"/>
          </a:xfrm>
          <a:prstGeom prst="rect">
            <a:avLst/>
          </a:prstGeom>
        </p:spPr>
      </p:pic>
      <p:sp>
        <p:nvSpPr>
          <p:cNvPr id="4" name="Rectangle 3"/>
          <p:cNvSpPr/>
          <p:nvPr/>
        </p:nvSpPr>
        <p:spPr>
          <a:xfrm>
            <a:off x="6781800" y="5468183"/>
            <a:ext cx="10975940" cy="4144596"/>
          </a:xfrm>
          <a:prstGeom prst="rect">
            <a:avLst/>
          </a:prstGeom>
        </p:spPr>
        <p:txBody>
          <a:bodyPr wrap="square">
            <a:spAutoFit/>
          </a:bodyPr>
          <a:lstStyle/>
          <a:p>
            <a:pPr algn="just">
              <a:lnSpc>
                <a:spcPct val="150000"/>
              </a:lnSpc>
            </a:pPr>
            <a:r>
              <a:rPr lang="en-US" sz="3600" dirty="0" err="1">
                <a:latin typeface="Arial" panose="020B0604020202020204" pitchFamily="34" charset="0"/>
                <a:ea typeface="Arial" panose="020B0604020202020204" pitchFamily="34" charset="0"/>
                <a:cs typeface="Arial" panose="020B0604020202020204" pitchFamily="34" charset="0"/>
              </a:rPr>
              <a:t>Xét</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tứ</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giác</a:t>
            </a:r>
            <a:r>
              <a:rPr lang="en-US" sz="3600" dirty="0">
                <a:latin typeface="Arial" panose="020B0604020202020204" pitchFamily="34" charset="0"/>
                <a:ea typeface="Arial" panose="020B0604020202020204" pitchFamily="34" charset="0"/>
                <a:cs typeface="Arial" panose="020B0604020202020204" pitchFamily="34" charset="0"/>
              </a:rPr>
              <a:t> ANMP ta </a:t>
            </a:r>
            <a:r>
              <a:rPr lang="en-US" sz="3600" dirty="0" err="1">
                <a:latin typeface="Arial" panose="020B0604020202020204" pitchFamily="34" charset="0"/>
                <a:ea typeface="Arial" panose="020B0604020202020204" pitchFamily="34" charset="0"/>
                <a:cs typeface="Arial" panose="020B0604020202020204" pitchFamily="34" charset="0"/>
              </a:rPr>
              <a:t>có</a:t>
            </a:r>
            <a:r>
              <a:rPr lang="en-US" sz="3600" dirty="0">
                <a:latin typeface="Arial" panose="020B0604020202020204" pitchFamily="34" charset="0"/>
                <a:ea typeface="Arial" panose="020B0604020202020204" pitchFamily="34" charset="0"/>
                <a:cs typeface="Arial" panose="020B0604020202020204" pitchFamily="34" charset="0"/>
              </a:rPr>
              <a:t>: AN // MP (</a:t>
            </a:r>
            <a:r>
              <a:rPr lang="en-US" sz="3600" dirty="0" err="1">
                <a:latin typeface="Arial" panose="020B0604020202020204" pitchFamily="34" charset="0"/>
                <a:ea typeface="Arial" panose="020B0604020202020204" pitchFamily="34" charset="0"/>
                <a:cs typeface="Arial" panose="020B0604020202020204" pitchFamily="34" charset="0"/>
              </a:rPr>
              <a:t>gt</a:t>
            </a:r>
            <a:r>
              <a:rPr lang="en-US" sz="3600" dirty="0">
                <a:latin typeface="Arial" panose="020B0604020202020204" pitchFamily="34" charset="0"/>
                <a:ea typeface="Arial" panose="020B0604020202020204" pitchFamily="34" charset="0"/>
                <a:cs typeface="Arial" panose="020B0604020202020204" pitchFamily="34" charset="0"/>
              </a:rPr>
              <a:t>); AP // MN (</a:t>
            </a:r>
            <a:r>
              <a:rPr lang="en-US" sz="3600" dirty="0" err="1">
                <a:latin typeface="Arial" panose="020B0604020202020204" pitchFamily="34" charset="0"/>
                <a:ea typeface="Arial" panose="020B0604020202020204" pitchFamily="34" charset="0"/>
                <a:cs typeface="Arial" panose="020B0604020202020204" pitchFamily="34" charset="0"/>
              </a:rPr>
              <a:t>gt</a:t>
            </a:r>
            <a:r>
              <a:rPr lang="en-US" sz="3600" dirty="0">
                <a:latin typeface="Arial" panose="020B0604020202020204" pitchFamily="34" charset="0"/>
                <a:ea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ea typeface="Arial" panose="020B0604020202020204" pitchFamily="34" charset="0"/>
                <a:cs typeface="Arial" panose="020B0604020202020204" pitchFamily="34" charset="0"/>
              </a:rPr>
              <a:t>Suy</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ra</a:t>
            </a:r>
            <a:r>
              <a:rPr lang="en-US" sz="3600" dirty="0">
                <a:latin typeface="Arial" panose="020B0604020202020204" pitchFamily="34" charset="0"/>
                <a:ea typeface="Arial" panose="020B0604020202020204" pitchFamily="34" charset="0"/>
                <a:cs typeface="Arial" panose="020B0604020202020204" pitchFamily="34" charset="0"/>
              </a:rPr>
              <a:t> ANMP </a:t>
            </a:r>
            <a:r>
              <a:rPr lang="en-US" sz="3600" dirty="0" err="1">
                <a:latin typeface="Arial" panose="020B0604020202020204" pitchFamily="34" charset="0"/>
                <a:ea typeface="Arial" panose="020B0604020202020204" pitchFamily="34" charset="0"/>
                <a:cs typeface="Arial" panose="020B0604020202020204" pitchFamily="34" charset="0"/>
              </a:rPr>
              <a:t>là</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hình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bình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hành</a:t>
            </a:r>
            <a:r>
              <a:rPr lang="en-US" sz="3600" dirty="0">
                <a:latin typeface="Arial" panose="020B0604020202020204" pitchFamily="34" charset="0"/>
                <a:ea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ea typeface="Arial" panose="020B0604020202020204" pitchFamily="34" charset="0"/>
                <a:cs typeface="Arial" panose="020B0604020202020204" pitchFamily="34" charset="0"/>
              </a:rPr>
              <a:t>Có</a:t>
            </a:r>
            <a:r>
              <a:rPr lang="en-US" sz="3600" dirty="0">
                <a:latin typeface="Arial" panose="020B0604020202020204" pitchFamily="34" charset="0"/>
                <a:ea typeface="Arial" panose="020B0604020202020204" pitchFamily="34" charset="0"/>
                <a:cs typeface="Arial" panose="020B0604020202020204" pitchFamily="34" charset="0"/>
              </a:rPr>
              <a:t>: AM </a:t>
            </a:r>
            <a:r>
              <a:rPr lang="en-US" sz="3600" dirty="0" err="1">
                <a:latin typeface="Arial" panose="020B0604020202020204" pitchFamily="34" charset="0"/>
                <a:ea typeface="Arial" panose="020B0604020202020204" pitchFamily="34" charset="0"/>
                <a:cs typeface="Arial" panose="020B0604020202020204" pitchFamily="34" charset="0"/>
              </a:rPr>
              <a:t>và</a:t>
            </a:r>
            <a:r>
              <a:rPr lang="en-US" sz="3600" dirty="0">
                <a:latin typeface="Arial" panose="020B0604020202020204" pitchFamily="34" charset="0"/>
                <a:ea typeface="Arial" panose="020B0604020202020204" pitchFamily="34" charset="0"/>
                <a:cs typeface="Arial" panose="020B0604020202020204" pitchFamily="34" charset="0"/>
              </a:rPr>
              <a:t> PN </a:t>
            </a:r>
            <a:r>
              <a:rPr lang="en-US" sz="3600" dirty="0" err="1">
                <a:latin typeface="Arial" panose="020B0604020202020204" pitchFamily="34" charset="0"/>
                <a:ea typeface="Arial" panose="020B0604020202020204" pitchFamily="34" charset="0"/>
                <a:cs typeface="Arial" panose="020B0604020202020204" pitchFamily="34" charset="0"/>
              </a:rPr>
              <a:t>là</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hai</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đường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chéo</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của</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hình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bình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hành</a:t>
            </a:r>
            <a:r>
              <a:rPr lang="en-US" sz="3600" dirty="0">
                <a:latin typeface="Arial" panose="020B0604020202020204" pitchFamily="34" charset="0"/>
                <a:ea typeface="Arial" panose="020B0604020202020204" pitchFamily="34" charset="0"/>
                <a:cs typeface="Arial" panose="020B0604020202020204" pitchFamily="34" charset="0"/>
              </a:rPr>
              <a:t> ANMP, I </a:t>
            </a:r>
            <a:r>
              <a:rPr lang="en-US" sz="3600" dirty="0" err="1">
                <a:latin typeface="Arial" panose="020B0604020202020204" pitchFamily="34" charset="0"/>
                <a:ea typeface="Arial" panose="020B0604020202020204" pitchFamily="34" charset="0"/>
                <a:cs typeface="Arial" panose="020B0604020202020204" pitchFamily="34" charset="0"/>
              </a:rPr>
              <a:t>là</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trung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điểm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của</a:t>
            </a:r>
            <a:r>
              <a:rPr lang="en-US" sz="3600" dirty="0">
                <a:latin typeface="Arial" panose="020B0604020202020204" pitchFamily="34" charset="0"/>
                <a:ea typeface="Arial" panose="020B0604020202020204" pitchFamily="34" charset="0"/>
                <a:cs typeface="Arial" panose="020B0604020202020204" pitchFamily="34" charset="0"/>
              </a:rPr>
              <a:t> PN</a:t>
            </a:r>
          </a:p>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=&gt; I </a:t>
            </a:r>
            <a:r>
              <a:rPr lang="en-US" sz="3600" dirty="0" err="1">
                <a:latin typeface="Arial" panose="020B0604020202020204" pitchFamily="34" charset="0"/>
                <a:ea typeface="Arial" panose="020B0604020202020204" pitchFamily="34" charset="0"/>
                <a:cs typeface="Arial" panose="020B0604020202020204" pitchFamily="34" charset="0"/>
              </a:rPr>
              <a:t>cũng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là</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trung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điểm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của</a:t>
            </a:r>
            <a:r>
              <a:rPr lang="en-US" sz="3600" dirty="0">
                <a:latin typeface="Arial" panose="020B0604020202020204" pitchFamily="34" charset="0"/>
                <a:ea typeface="Arial" panose="020B0604020202020204" pitchFamily="34" charset="0"/>
                <a:cs typeface="Arial" panose="020B0604020202020204" pitchFamily="34" charset="0"/>
              </a:rPr>
              <a:t> AM.</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8"/>
          <a:stretch>
            <a:fillRect/>
          </a:stretch>
        </p:blipFill>
        <p:spPr>
          <a:xfrm>
            <a:off x="16633141" y="176518"/>
            <a:ext cx="1363624" cy="1101641"/>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893" y="8753440"/>
            <a:ext cx="1867307" cy="1867307"/>
          </a:xfrm>
          <a:prstGeom prst="rect">
            <a:avLst/>
          </a:prstGeom>
        </p:spPr>
      </p:pic>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additive="base">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10013999"/>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5943600" y="6183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5"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p:cNvGrpSpPr/>
          <p:nvPr/>
        </p:nvGrpSpPr>
        <p:grpSpPr>
          <a:xfrm>
            <a:off x="2176534" y="6096854"/>
            <a:ext cx="15240000" cy="3466246"/>
            <a:chOff x="2362200" y="6236751"/>
            <a:chExt cx="15240000" cy="3466246"/>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6979" y="6889342"/>
              <a:ext cx="2405221" cy="2813655"/>
            </a:xfrm>
            <a:prstGeom prst="rect">
              <a:avLst/>
            </a:prstGeom>
          </p:spPr>
        </p:pic>
        <p:sp>
          <p:nvSpPr>
            <p:cNvPr id="23" name="Google Shape;136;p4"/>
            <p:cNvSpPr/>
            <p:nvPr/>
          </p:nvSpPr>
          <p:spPr>
            <a:xfrm>
              <a:off x="2362200" y="6236751"/>
              <a:ext cx="12654224" cy="2059420"/>
            </a:xfrm>
            <a:prstGeom prst="wedgeRoundRectCallout">
              <a:avLst>
                <a:gd name="adj1" fmla="val 54194"/>
                <a:gd name="adj2" fmla="val 7537"/>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Tròn sai rồi! Có trường hợp hình thang có hai cạnh bên bằng nhau nhưng nó không phải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609600" y="2628900"/>
            <a:ext cx="16560055" cy="3427649"/>
            <a:chOff x="572491" y="2577372"/>
            <a:chExt cx="16560055" cy="3427649"/>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1" y="3543300"/>
              <a:ext cx="2205291" cy="2461721"/>
            </a:xfrm>
            <a:prstGeom prst="rect">
              <a:avLst/>
            </a:prstGeom>
          </p:spPr>
        </p:pic>
        <p:sp>
          <p:nvSpPr>
            <p:cNvPr id="27" name="Google Shape;136;p4"/>
            <p:cNvSpPr/>
            <p:nvPr/>
          </p:nvSpPr>
          <p:spPr>
            <a:xfrm>
              <a:off x="3124200" y="2577372"/>
              <a:ext cx="14008346" cy="2079752"/>
            </a:xfrm>
            <a:prstGeom prst="wedgeRoundRectCallout">
              <a:avLst>
                <a:gd name="adj1" fmla="val -53207"/>
                <a:gd name="adj2" fmla="val -2626"/>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Hình thanh cân thì có hai cạnh bên bằng nhau. Ngược lại, hình thang có hai cạnh bên bằng nhau thì nó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33" name="Group 32"/>
          <p:cNvGrpSpPr/>
          <p:nvPr/>
        </p:nvGrpSpPr>
        <p:grpSpPr>
          <a:xfrm>
            <a:off x="4821812" y="8801100"/>
            <a:ext cx="8837591" cy="852299"/>
            <a:chOff x="4821812" y="8724900"/>
            <a:chExt cx="8837591" cy="852299"/>
          </a:xfrm>
        </p:grpSpPr>
        <p:sp>
          <p:nvSpPr>
            <p:cNvPr id="30" name="Rectangle 29"/>
            <p:cNvSpPr/>
            <p:nvPr/>
          </p:nvSpPr>
          <p:spPr>
            <a:xfrm>
              <a:off x="6248400" y="8900091"/>
              <a:ext cx="7411003" cy="677108"/>
            </a:xfrm>
            <a:prstGeom prst="rect">
              <a:avLst/>
            </a:prstGeom>
          </p:spPr>
          <p:txBody>
            <a:bodyPr wrap="none">
              <a:spAutoFit/>
            </a:bodyPr>
            <a:lstStyle/>
            <a:p>
              <a:r>
                <a:rPr lang="nl-NL" sz="3800" dirty="0">
                  <a:latin typeface="Arial" panose="020B0604020202020204" pitchFamily="34" charset="0"/>
                  <a:ea typeface="Times New Roman" panose="02020603050405020304" pitchFamily="18" charset="0"/>
                  <a:cs typeface="Arial" panose="020B0604020202020204" pitchFamily="34" charset="0"/>
                </a:rPr>
                <a:t>Theo em, bạn </a:t>
              </a:r>
              <a:r>
                <a:rPr lang="en-US" sz="3800" dirty="0" err="1">
                  <a:latin typeface="Arial" panose="020B0604020202020204" pitchFamily="34" charset="0"/>
                  <a:ea typeface="Times New Roman" panose="02020603050405020304" pitchFamily="18" charset="0"/>
                  <a:cs typeface="Arial" panose="020B0604020202020204" pitchFamily="34" charset="0"/>
                </a:rPr>
                <a:t>nào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err="1">
                  <a:latin typeface="Arial" panose="020B0604020202020204" pitchFamily="34" charset="0"/>
                  <a:ea typeface="Times New Roman" panose="02020603050405020304" pitchFamily="18" charset="0"/>
                  <a:cs typeface="Arial" panose="020B0604020202020204" pitchFamily="34" charset="0"/>
                </a:rPr>
                <a:t>đúng</a:t>
              </a:r>
              <a:r>
                <a:rPr lang="en-US" sz="3800">
                  <a:latin typeface="Arial" panose="020B0604020202020204" pitchFamily="34" charset="0"/>
                  <a:ea typeface="Times New Roman" panose="02020603050405020304" pitchFamily="18" charset="0"/>
                  <a:cs typeface="Arial" panose="020B0604020202020204" pitchFamily="34" charset="0"/>
                </a:rPr>
                <a:t>? Vì sao?</a:t>
              </a:r>
              <a:endParaRPr lang="en-US" sz="38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5"/>
            <a:stretch>
              <a:fillRect/>
            </a:stretch>
          </p:blipFill>
          <p:spPr>
            <a:xfrm>
              <a:off x="4821812" y="8724900"/>
              <a:ext cx="1426588" cy="810838"/>
            </a:xfrm>
            <a:prstGeom prst="rect">
              <a:avLst/>
            </a:prstGeom>
          </p:spPr>
        </p:pic>
      </p:grpSp>
      <p:pic>
        <p:nvPicPr>
          <p:cNvPr id="10" name="Picture 9"/>
          <p:cNvPicPr>
            <a:picLocks noChangeAspect="1"/>
          </p:cNvPicPr>
          <p:nvPr/>
        </p:nvPicPr>
        <p:blipFill>
          <a:blip r:embed="rId6"/>
          <a:stretch>
            <a:fillRect/>
          </a:stretch>
        </p:blipFill>
        <p:spPr>
          <a:xfrm rot="20242324">
            <a:off x="12819" y="258448"/>
            <a:ext cx="1558380" cy="1202609"/>
          </a:xfrm>
          <a:prstGeom prst="rect">
            <a:avLst/>
          </a:prstGeom>
        </p:spPr>
      </p:pic>
      <p:pic>
        <p:nvPicPr>
          <p:cNvPr id="32" name="Picture 31"/>
          <p:cNvPicPr>
            <a:picLocks noChangeAspect="1"/>
          </p:cNvPicPr>
          <p:nvPr/>
        </p:nvPicPr>
        <p:blipFill>
          <a:blip r:embed="rId7"/>
          <a:stretch>
            <a:fillRect/>
          </a:stretch>
        </p:blipFill>
        <p:spPr>
          <a:xfrm>
            <a:off x="16633771" y="451241"/>
            <a:ext cx="1194920" cy="1121761"/>
          </a:xfrm>
          <a:prstGeom prst="rect">
            <a:avLst/>
          </a:prstGeom>
        </p:spPr>
      </p:pic>
    </p:spTree>
    <p:extLst>
      <p:ext uri="{BB962C8B-B14F-4D97-AF65-F5344CB8AC3E}">
        <p14:creationId xmlns:p14="http://schemas.microsoft.com/office/powerpoint/2010/main" val="32881033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09600" y="2171700"/>
            <a:ext cx="16992600" cy="3785652"/>
          </a:xfrm>
          <a:prstGeom prst="rect">
            <a:avLst/>
          </a:prstGeom>
        </p:spPr>
        <p:txBody>
          <a:bodyPr wrap="square">
            <a:spAutoFit/>
          </a:bodyPr>
          <a:lstStyle/>
          <a:p>
            <a:pPr algn="just">
              <a:lnSpc>
                <a:spcPct val="150000"/>
              </a:lnSpc>
              <a:spcBef>
                <a:spcPts val="600"/>
              </a:spcBef>
              <a:spcAft>
                <a:spcPts val="800"/>
              </a:spcAft>
            </a:pPr>
            <a:r>
              <a:rPr lang="vi-VN" sz="4000">
                <a:ea typeface="Calibri" panose="020F0502020204030204" pitchFamily="34" charset="0"/>
                <a:cs typeface="Times New Roman" panose="02020603050405020304" pitchFamily="18" charset="0"/>
              </a:rPr>
              <a:t>Hai con đường lớn a và b cắt nhau tạo thành một góc. Bên trong góc đó có một điểm dân cư O. Phải mở một con đường thẳng đi qua O như thế nào để theo con đường đó, hai đoạn đường từ điểm O đến hai con đường a và b bằng nhau (các con đường đều là đường thẳng) (H.3.27)?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4193" y="623760"/>
            <a:ext cx="1624352" cy="1425681"/>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6078200" y="376011"/>
            <a:ext cx="1142945" cy="1262289"/>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9850" y="6134100"/>
            <a:ext cx="5372100" cy="3881775"/>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9791700"/>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6825645"/>
            <a:ext cx="2405221" cy="281365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808142"/>
            <a:ext cx="2205291" cy="2461721"/>
          </a:xfrm>
          <a:prstGeom prst="rect">
            <a:avLst/>
          </a:prstGeom>
        </p:spPr>
      </p:pic>
      <p:sp>
        <p:nvSpPr>
          <p:cNvPr id="30" name="Rectangle 29"/>
          <p:cNvSpPr/>
          <p:nvPr/>
        </p:nvSpPr>
        <p:spPr>
          <a:xfrm>
            <a:off x="990599" y="903922"/>
            <a:ext cx="16002001" cy="8288231"/>
          </a:xfrm>
          <a:prstGeom prst="rect">
            <a:avLst/>
          </a:prstGeom>
        </p:spPr>
        <p:txBody>
          <a:bodyPr wrap="square">
            <a:spAutoFit/>
          </a:bodyPr>
          <a:lstStyle/>
          <a:p>
            <a:pPr marL="571500" lvl="0" indent="-571500" algn="just">
              <a:lnSpc>
                <a:spcPct val="150000"/>
              </a:lnSpc>
              <a:buFontTx/>
              <a:buChar char="-"/>
            </a:pPr>
            <a:r>
              <a:rPr lang="vi-VN" sz="4000" dirty="0">
                <a:solidFill>
                  <a:prstClr val="black"/>
                </a:solidFill>
                <a:ea typeface="Times New Roman" panose="02020603050405020304" pitchFamily="18" charset="0"/>
                <a:cs typeface="Arial" panose="020B0604020202020204" pitchFamily="34" charset="0"/>
              </a:rPr>
              <a:t>Theo em, Vuông đúng. Vì:</a:t>
            </a:r>
          </a:p>
          <a:p>
            <a:pPr algn="just"/>
            <a:r>
              <a:rPr lang="vi-VN" sz="4000" dirty="0"/>
              <a:t>Trường hợp 1: Hình thang có hai cạnh bên bằng nhau nhưng không song song với nhau thì hình thang đó là hình thang cân.</a:t>
            </a:r>
          </a:p>
          <a:p>
            <a:pPr algn="just"/>
            <a:r>
              <a:rPr lang="vi-VN" sz="4000" dirty="0"/>
              <a:t>Hình minh họa:</a:t>
            </a:r>
          </a:p>
          <a:p>
            <a:pPr algn="just"/>
            <a:endParaRPr lang="vi-VN" sz="4000" dirty="0"/>
          </a:p>
          <a:p>
            <a:pPr algn="just"/>
            <a:endParaRPr lang="vi-VN" sz="4000" dirty="0"/>
          </a:p>
          <a:p>
            <a:pPr algn="just"/>
            <a:endParaRPr lang="vi-VN" sz="4000" dirty="0"/>
          </a:p>
          <a:p>
            <a:pPr algn="just"/>
            <a:r>
              <a:rPr lang="vi-VN" sz="4000" dirty="0"/>
              <a:t>Trường hợp 2: Hình thang có hai cạnh bên bằng nhau và song song với nhau thì hình thang đó là hình bình hành.</a:t>
            </a:r>
          </a:p>
          <a:p>
            <a:pPr algn="just"/>
            <a:r>
              <a:rPr lang="vi-VN" sz="4000" dirty="0"/>
              <a:t>Hình minh họa:</a:t>
            </a:r>
            <a:endParaRPr lang="vi-VN" sz="4000" dirty="0">
              <a:solidFill>
                <a:prstClr val="black"/>
              </a:solidFill>
              <a:ea typeface="Times New Roman" panose="02020603050405020304" pitchFamily="18" charset="0"/>
              <a:cs typeface="Arial" panose="020B0604020202020204" pitchFamily="34" charset="0"/>
            </a:endParaRPr>
          </a:p>
          <a:p>
            <a:pPr lvl="0" algn="just">
              <a:lnSpc>
                <a:spcPct val="150000"/>
              </a:lnSpc>
            </a:pPr>
            <a:endParaRPr lang="vi-VN" sz="4000" dirty="0">
              <a:solidFill>
                <a:prstClr val="black"/>
              </a:solidFill>
              <a:ea typeface="Times New Roman" panose="02020603050405020304" pitchFamily="18" charset="0"/>
              <a:cs typeface="Arial" panose="020B0604020202020204" pitchFamily="34" charset="0"/>
            </a:endParaRPr>
          </a:p>
          <a:p>
            <a:pPr lvl="0" algn="just">
              <a:lnSpc>
                <a:spcPct val="150000"/>
              </a:lnSpc>
            </a:pPr>
            <a:endParaRPr lang="vi-VN" sz="4000" dirty="0">
              <a:solidFill>
                <a:prstClr val="black"/>
              </a:solidFill>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rot="20242324">
            <a:off x="18969" y="253503"/>
            <a:ext cx="1558380" cy="1202609"/>
          </a:xfrm>
          <a:prstGeom prst="rect">
            <a:avLst/>
          </a:prstGeom>
        </p:spPr>
      </p:pic>
      <p:pic>
        <p:nvPicPr>
          <p:cNvPr id="32" name="Picture 31"/>
          <p:cNvPicPr>
            <a:picLocks noChangeAspect="1"/>
          </p:cNvPicPr>
          <p:nvPr/>
        </p:nvPicPr>
        <p:blipFill>
          <a:blip r:embed="rId6"/>
          <a:stretch>
            <a:fillRect/>
          </a:stretch>
        </p:blipFill>
        <p:spPr>
          <a:xfrm>
            <a:off x="15849600" y="451241"/>
            <a:ext cx="1979091" cy="1857921"/>
          </a:xfrm>
          <a:prstGeom prst="rect">
            <a:avLst/>
          </a:prstGeom>
        </p:spPr>
      </p:pic>
      <p:sp>
        <p:nvSpPr>
          <p:cNvPr id="19" name="Oval Callout 18"/>
          <p:cNvSpPr/>
          <p:nvPr/>
        </p:nvSpPr>
        <p:spPr>
          <a:xfrm>
            <a:off x="7887794" y="170056"/>
            <a:ext cx="1822730" cy="93097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7" name="Picture 6">
            <a:extLst>
              <a:ext uri="{FF2B5EF4-FFF2-40B4-BE49-F238E27FC236}">
                <a16:creationId xmlns:a16="http://schemas.microsoft.com/office/drawing/2014/main" id="{6BDEF96E-B04B-EBBD-9D4A-4FC660C1BE07}"/>
              </a:ext>
            </a:extLst>
          </p:cNvPr>
          <p:cNvPicPr>
            <a:picLocks noChangeAspect="1"/>
          </p:cNvPicPr>
          <p:nvPr/>
        </p:nvPicPr>
        <p:blipFill>
          <a:blip r:embed="rId7"/>
          <a:stretch>
            <a:fillRect/>
          </a:stretch>
        </p:blipFill>
        <p:spPr>
          <a:xfrm>
            <a:off x="5105400" y="3068687"/>
            <a:ext cx="3517900" cy="2387600"/>
          </a:xfrm>
          <a:prstGeom prst="rect">
            <a:avLst/>
          </a:prstGeom>
        </p:spPr>
      </p:pic>
      <p:pic>
        <p:nvPicPr>
          <p:cNvPr id="8" name="Picture 7">
            <a:extLst>
              <a:ext uri="{FF2B5EF4-FFF2-40B4-BE49-F238E27FC236}">
                <a16:creationId xmlns:a16="http://schemas.microsoft.com/office/drawing/2014/main" id="{6B9B2CA5-D930-CFB6-40DD-55703D78B897}"/>
              </a:ext>
            </a:extLst>
          </p:cNvPr>
          <p:cNvPicPr>
            <a:picLocks noChangeAspect="1"/>
          </p:cNvPicPr>
          <p:nvPr/>
        </p:nvPicPr>
        <p:blipFill>
          <a:blip r:embed="rId8"/>
          <a:stretch>
            <a:fillRect/>
          </a:stretch>
        </p:blipFill>
        <p:spPr>
          <a:xfrm>
            <a:off x="5334001" y="6825645"/>
            <a:ext cx="4279900" cy="2159000"/>
          </a:xfrm>
          <a:prstGeom prst="rect">
            <a:avLst/>
          </a:prstGeom>
        </p:spPr>
      </p:pic>
    </p:spTree>
    <p:extLst>
      <p:ext uri="{BB962C8B-B14F-4D97-AF65-F5344CB8AC3E}">
        <p14:creationId xmlns:p14="http://schemas.microsoft.com/office/powerpoint/2010/main" val="4213477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0">
                                            <p:txEl>
                                              <p:pRg st="6" end="6"/>
                                            </p:txEl>
                                          </p:spTgt>
                                        </p:tgtEl>
                                        <p:attrNameLst>
                                          <p:attrName>style.visibility</p:attrName>
                                        </p:attrNameLst>
                                      </p:cBhvr>
                                      <p:to>
                                        <p:strVal val="visible"/>
                                      </p:to>
                                    </p:set>
                                    <p:animEffect transition="in" filter="randombar(horizontal)">
                                      <p:cBhvr>
                                        <p:cTn id="33" dur="500"/>
                                        <p:tgtEl>
                                          <p:spTgt spid="3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0">
                                            <p:txEl>
                                              <p:pRg st="7" end="7"/>
                                            </p:txEl>
                                          </p:spTgt>
                                        </p:tgtEl>
                                        <p:attrNameLst>
                                          <p:attrName>style.visibility</p:attrName>
                                        </p:attrNameLst>
                                      </p:cBhvr>
                                      <p:to>
                                        <p:strVal val="visible"/>
                                      </p:to>
                                    </p:set>
                                    <p:animEffect transition="in" filter="randombar(horizontal)">
                                      <p:cBhvr>
                                        <p:cTn id="38" dur="500"/>
                                        <p:tgtEl>
                                          <p:spTgt spid="3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578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DẤU HIỆU NHẬN BIẾT CỦA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BÌNH HÀNH</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392721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571500"/>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590800" y="650824"/>
            <a:ext cx="12877800" cy="1131079"/>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Dấu hiệu nhận biết hình bình hành theo cạnh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687800" y="617010"/>
            <a:ext cx="1405113" cy="1317293"/>
          </a:xfrm>
          <a:prstGeom prst="rect">
            <a:avLst/>
          </a:prstGeom>
        </p:spPr>
      </p:pic>
      <p:sp>
        <p:nvSpPr>
          <p:cNvPr id="15" name="TextBox 14"/>
          <p:cNvSpPr txBox="1"/>
          <p:nvPr/>
        </p:nvSpPr>
        <p:spPr>
          <a:xfrm>
            <a:off x="1120707" y="2366308"/>
            <a:ext cx="15430500" cy="1938992"/>
          </a:xfrm>
          <a:prstGeom prst="rect">
            <a:avLst/>
          </a:prstGeom>
          <a:noFill/>
        </p:spPr>
        <p:txBody>
          <a:bodyPr wrap="square" rtlCol="0">
            <a:spAutoFit/>
          </a:bodyPr>
          <a:lstStyle/>
          <a:p>
            <a:pPr lvl="0" algn="just">
              <a:lnSpc>
                <a:spcPct val="150000"/>
              </a:lnSpc>
            </a:pPr>
            <a:r>
              <a:rPr lang="nl-NL" sz="4000">
                <a:latin typeface="Arial" panose="020B0604020202020204" pitchFamily="34" charset="0"/>
                <a:cs typeface="Arial" panose="020B0604020202020204" pitchFamily="34" charset="0"/>
              </a:rPr>
              <a:t>- Nếu một tứ giác có các cạnh đối bằng nhau thì tứ giác đó có là một hình bình hành.</a:t>
            </a:r>
            <a:endParaRPr kumimoji="0" lang="en-US" sz="4000" i="0" u="none" strike="noStrike" kern="1200" cap="none" spc="0" normalizeH="0" baseline="0" noProof="0">
              <a:ln>
                <a:noFill/>
              </a:ln>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ounded Rectangular Callout 13"/>
          <p:cNvSpPr/>
          <p:nvPr/>
        </p:nvSpPr>
        <p:spPr>
          <a:xfrm>
            <a:off x="1083232" y="4838700"/>
            <a:ext cx="15985568" cy="42672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28800" y="5015448"/>
            <a:ext cx="14248035" cy="3785652"/>
          </a:xfrm>
          <a:prstGeom prst="rect">
            <a:avLst/>
          </a:prstGeom>
        </p:spPr>
        <p:txBody>
          <a:bodyPr wrap="square">
            <a:spAutoFit/>
          </a:bodyPr>
          <a:lstStyle/>
          <a:p>
            <a:pPr algn="just">
              <a:lnSpc>
                <a:spcPct val="150000"/>
              </a:lnSpc>
            </a:pPr>
            <a:r>
              <a:rPr lang="nl-NL" sz="4000" b="1" u="sng">
                <a:solidFill>
                  <a:schemeClr val="bg1"/>
                </a:solidFill>
                <a:latin typeface="Arial" panose="020B0604020202020204" pitchFamily="34" charset="0"/>
                <a:ea typeface="Arial" panose="020B0604020202020204" pitchFamily="34" charset="0"/>
                <a:cs typeface="Arial" panose="020B0604020202020204" pitchFamily="34" charset="0"/>
              </a:rPr>
              <a:t>Định lí 2:</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a) Tứ giác có các cạnh đối bằng nhau là một hình bình hành.</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b) Tứ giác có một cặp cạnh đối song song và bằng nhau là một hình bình hành.</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2"/>
          <p:cNvGrpSpPr/>
          <p:nvPr/>
        </p:nvGrpSpPr>
        <p:grpSpPr>
          <a:xfrm>
            <a:off x="-1066800" y="9944100"/>
            <a:ext cx="20834242" cy="1818911"/>
            <a:chOff x="0" y="0"/>
            <a:chExt cx="3762534" cy="328484"/>
          </a:xfrm>
        </p:grpSpPr>
        <p:sp>
          <p:nvSpPr>
            <p:cNvPr id="18"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9" name="Picture 18"/>
          <p:cNvPicPr>
            <a:picLocks noChangeAspect="1"/>
          </p:cNvPicPr>
          <p:nvPr/>
        </p:nvPicPr>
        <p:blipFill>
          <a:blip r:embed="rId3"/>
          <a:stretch>
            <a:fillRect/>
          </a:stretch>
        </p:blipFill>
        <p:spPr>
          <a:xfrm flipH="1">
            <a:off x="16076834" y="7286586"/>
            <a:ext cx="1845288" cy="2886114"/>
          </a:xfrm>
          <a:prstGeom prst="rect">
            <a:avLst/>
          </a:prstGeom>
        </p:spPr>
      </p:pic>
    </p:spTree>
    <p:extLst>
      <p:ext uri="{BB962C8B-B14F-4D97-AF65-F5344CB8AC3E}">
        <p14:creationId xmlns:p14="http://schemas.microsoft.com/office/powerpoint/2010/main" val="27878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6787557" y="923207"/>
            <a:ext cx="994945" cy="169592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6440129"/>
              </p:ext>
            </p:extLst>
          </p:nvPr>
        </p:nvGraphicFramePr>
        <p:xfrm>
          <a:off x="8062332" y="3924300"/>
          <a:ext cx="9372600" cy="2391284"/>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dirty="0" err="1">
                          <a:effectLst/>
                          <a:latin typeface="Arial" panose="020B0604020202020204" pitchFamily="34" charset="0"/>
                          <a:ea typeface="Arial" panose="020B0604020202020204" pitchFamily="34" charset="0"/>
                          <a:cs typeface="Arial" panose="020B0604020202020204" pitchFamily="34" charset="0"/>
                        </a:rPr>
                        <a:t>Tứ</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giác</a:t>
                      </a:r>
                      <a:r>
                        <a:rPr lang="en-US" sz="3800" dirty="0">
                          <a:effectLst/>
                          <a:latin typeface="Arial" panose="020B0604020202020204" pitchFamily="34" charset="0"/>
                          <a:ea typeface="Arial" panose="020B0604020202020204" pitchFamily="34" charset="0"/>
                          <a:cs typeface="Arial" panose="020B0604020202020204" pitchFamily="34" charset="0"/>
                        </a:rPr>
                        <a:t> ABCD, </a:t>
                      </a:r>
                      <a:r>
                        <a:rPr lang="en-US" sz="3800" dirty="0" err="1">
                          <a:effectLst/>
                          <a:latin typeface="Arial" panose="020B0604020202020204" pitchFamily="34" charset="0"/>
                          <a:ea typeface="Arial" panose="020B0604020202020204" pitchFamily="34" charset="0"/>
                          <a:cs typeface="Arial" panose="020B0604020202020204" pitchFamily="34" charset="0"/>
                        </a:rPr>
                        <a:t>có</a:t>
                      </a:r>
                      <a:r>
                        <a:rPr lang="en-US" sz="3800" dirty="0">
                          <a:effectLst/>
                          <a:latin typeface="Arial" panose="020B0604020202020204" pitchFamily="34" charset="0"/>
                          <a:ea typeface="Arial" panose="020B0604020202020204" pitchFamily="34" charset="0"/>
                          <a:cs typeface="Arial" panose="020B0604020202020204" pitchFamily="34" charset="0"/>
                        </a:rPr>
                        <a:t>:</a:t>
                      </a:r>
                    </a:p>
                    <a:p>
                      <a:pPr algn="just">
                        <a:lnSpc>
                          <a:spcPct val="150000"/>
                        </a:lnSpc>
                        <a:spcAft>
                          <a:spcPts val="0"/>
                        </a:spcAft>
                      </a:pPr>
                      <a:r>
                        <a:rPr lang="en-US" sz="3800" dirty="0">
                          <a:effectLst/>
                          <a:latin typeface="Arial" panose="020B0604020202020204" pitchFamily="34" charset="0"/>
                          <a:ea typeface="Arial" panose="020B0604020202020204" pitchFamily="34" charset="0"/>
                          <a:cs typeface="Arial" panose="020B0604020202020204" pitchFamily="34" charset="0"/>
                        </a:rPr>
                        <a:t>AB = CD; AC =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dirty="0" err="1">
                          <a:effectLst/>
                          <a:latin typeface="Arial" panose="020B0604020202020204" pitchFamily="34" charset="0"/>
                          <a:ea typeface="Arial" panose="020B0604020202020204" pitchFamily="34" charset="0"/>
                          <a:cs typeface="Arial" panose="020B0604020202020204" pitchFamily="34" charset="0"/>
                        </a:rPr>
                        <a:t>Tứ</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giác</a:t>
                      </a:r>
                      <a:r>
                        <a:rPr lang="en-US" sz="3800" dirty="0">
                          <a:effectLst/>
                          <a:latin typeface="Arial" panose="020B0604020202020204" pitchFamily="34" charset="0"/>
                          <a:ea typeface="Arial" panose="020B0604020202020204" pitchFamily="34" charset="0"/>
                          <a:cs typeface="Arial" panose="020B0604020202020204" pitchFamily="34" charset="0"/>
                        </a:rPr>
                        <a:t> ABCD </a:t>
                      </a:r>
                      <a:r>
                        <a:rPr lang="en-US" sz="3800" dirty="0" err="1">
                          <a:effectLst/>
                          <a:latin typeface="Arial" panose="020B0604020202020204" pitchFamily="34" charset="0"/>
                          <a:ea typeface="Arial" panose="020B0604020202020204" pitchFamily="34" charset="0"/>
                          <a:cs typeface="Arial" panose="020B0604020202020204" pitchFamily="34" charset="0"/>
                        </a:rPr>
                        <a:t>là</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hình</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bình</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hành</a:t>
                      </a:r>
                      <a:r>
                        <a:rPr lang="en-US" sz="3800" dirty="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06018994"/>
              </p:ext>
            </p:extLst>
          </p:nvPr>
        </p:nvGraphicFramePr>
        <p:xfrm>
          <a:off x="8141030" y="7277100"/>
          <a:ext cx="9144000" cy="2391284"/>
        </p:xfrm>
        <a:graphic>
          <a:graphicData uri="http://schemas.openxmlformats.org/drawingml/2006/table">
            <a:tbl>
              <a:tblPr firstRow="1" firstCol="1" bandRow="1"/>
              <a:tblGrid>
                <a:gridCol w="1617026">
                  <a:extLst>
                    <a:ext uri="{9D8B030D-6E8A-4147-A177-3AD203B41FA5}">
                      <a16:colId xmlns:a16="http://schemas.microsoft.com/office/drawing/2014/main" val="3281033720"/>
                    </a:ext>
                  </a:extLst>
                </a:gridCol>
                <a:gridCol w="7526974">
                  <a:extLst>
                    <a:ext uri="{9D8B030D-6E8A-4147-A177-3AD203B41FA5}">
                      <a16:colId xmlns:a16="http://schemas.microsoft.com/office/drawing/2014/main" val="212492710"/>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và AB = CD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387615"/>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00261944"/>
                  </a:ext>
                </a:extLst>
              </a:tr>
            </a:tbl>
          </a:graphicData>
        </a:graphic>
      </p:graphicFrame>
      <p:pic>
        <p:nvPicPr>
          <p:cNvPr id="20" name="Picture 19"/>
          <p:cNvPicPr>
            <a:picLocks noChangeAspect="1"/>
          </p:cNvPicPr>
          <p:nvPr/>
        </p:nvPicPr>
        <p:blipFill>
          <a:blip r:embed="rId4"/>
          <a:stretch>
            <a:fillRect/>
          </a:stretch>
        </p:blipFill>
        <p:spPr>
          <a:xfrm>
            <a:off x="381000" y="3919928"/>
            <a:ext cx="5806990" cy="3428357"/>
          </a:xfrm>
          <a:prstGeom prst="rect">
            <a:avLst/>
          </a:prstGeom>
        </p:spPr>
      </p:pic>
      <p:sp>
        <p:nvSpPr>
          <p:cNvPr id="22" name="Rectangle 21"/>
          <p:cNvSpPr/>
          <p:nvPr/>
        </p:nvSpPr>
        <p:spPr>
          <a:xfrm>
            <a:off x="6705600" y="3992368"/>
            <a:ext cx="752129" cy="677108"/>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a) </a:t>
            </a:r>
            <a:endParaRPr lang="en-US"/>
          </a:p>
        </p:txBody>
      </p:sp>
      <p:sp>
        <p:nvSpPr>
          <p:cNvPr id="23" name="Rectangle 22"/>
          <p:cNvSpPr/>
          <p:nvPr/>
        </p:nvSpPr>
        <p:spPr>
          <a:xfrm>
            <a:off x="6781800" y="7368540"/>
            <a:ext cx="752129" cy="677108"/>
          </a:xfrm>
          <a:prstGeom prst="rect">
            <a:avLst/>
          </a:prstGeom>
        </p:spPr>
        <p:txBody>
          <a:bodyPr wrap="none">
            <a:spAutoFit/>
          </a:bodyPr>
          <a:lstStyle/>
          <a:p>
            <a:pPr lvl="0"/>
            <a:r>
              <a:rPr lang="en-US" sz="3800">
                <a:solidFill>
                  <a:prstClr val="black"/>
                </a:solidFill>
                <a:latin typeface="Arial" panose="020B0604020202020204" pitchFamily="34" charset="0"/>
                <a:cs typeface="Arial" panose="020B0604020202020204" pitchFamily="34" charset="0"/>
              </a:rPr>
              <a:t>b) </a:t>
            </a:r>
            <a:endParaRPr lang="en-US">
              <a:solidFill>
                <a:prstClr val="black"/>
              </a:solidFill>
            </a:endParaRPr>
          </a:p>
        </p:txBody>
      </p:sp>
      <p:pic>
        <p:nvPicPr>
          <p:cNvPr id="24" name="Picture 23"/>
          <p:cNvPicPr>
            <a:picLocks noChangeAspect="1"/>
          </p:cNvPicPr>
          <p:nvPr/>
        </p:nvPicPr>
        <p:blipFill>
          <a:blip r:embed="rId5"/>
          <a:stretch>
            <a:fillRect/>
          </a:stretch>
        </p:blipFill>
        <p:spPr>
          <a:xfrm>
            <a:off x="2362200" y="8801100"/>
            <a:ext cx="1554205" cy="1153879"/>
          </a:xfrm>
          <a:prstGeom prst="rect">
            <a:avLst/>
          </a:prstGeom>
        </p:spPr>
      </p:pic>
      <p:sp>
        <p:nvSpPr>
          <p:cNvPr id="25" name="Rectangle 24"/>
          <p:cNvSpPr/>
          <p:nvPr/>
        </p:nvSpPr>
        <p:spPr>
          <a:xfrm>
            <a:off x="381000" y="800100"/>
            <a:ext cx="11038599" cy="1015663"/>
          </a:xfrm>
          <a:prstGeom prst="rect">
            <a:avLst/>
          </a:prstGeom>
        </p:spPr>
        <p:txBody>
          <a:bodyPr wrap="none">
            <a:spAutoFit/>
          </a:bodyPr>
          <a:lstStyle/>
          <a:p>
            <a:pPr algn="just">
              <a:lnSpc>
                <a:spcPct val="150000"/>
              </a:lnSpc>
              <a:spcAft>
                <a:spcPts val="800"/>
              </a:spcAft>
            </a:pPr>
            <a:r>
              <a:rPr lang="nl-NL" sz="4000" b="1" u="sng">
                <a:solidFill>
                  <a:srgbClr val="C00000"/>
                </a:solidFill>
                <a:latin typeface="Arial" panose="020B0604020202020204" pitchFamily="34" charset="0"/>
                <a:ea typeface="Calibri" panose="020F0502020204030204" pitchFamily="34" charset="0"/>
                <a:cs typeface="Arial" panose="020B0604020202020204" pitchFamily="34" charset="0"/>
              </a:rPr>
              <a:t>Câu hỏi:</a:t>
            </a:r>
            <a:r>
              <a:rPr lang="nl-NL" sz="4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Hãy viết giải thiết, kết luận của Định lí 2.</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6" name="Oval Callout 25"/>
          <p:cNvSpPr/>
          <p:nvPr/>
        </p:nvSpPr>
        <p:spPr>
          <a:xfrm>
            <a:off x="8546030" y="2247945"/>
            <a:ext cx="1608582" cy="761955"/>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3" name="Rectangle 2"/>
          <p:cNvSpPr/>
          <p:nvPr/>
        </p:nvSpPr>
        <p:spPr>
          <a:xfrm>
            <a:off x="441754" y="1638300"/>
            <a:ext cx="17297400" cy="1738296"/>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hình bình hành ABCD (AB &gt; BC). Tia phân giác của góc D cắt AB tại E và tia phân giác của góc B cắt CD tại F (H.3.32).</a:t>
            </a:r>
          </a:p>
        </p:txBody>
      </p:sp>
      <p:pic>
        <p:nvPicPr>
          <p:cNvPr id="6" name="Picture 5"/>
          <p:cNvPicPr>
            <a:picLocks noChangeAspect="1"/>
          </p:cNvPicPr>
          <p:nvPr/>
        </p:nvPicPr>
        <p:blipFill>
          <a:blip r:embed="rId6"/>
          <a:stretch>
            <a:fillRect/>
          </a:stretch>
        </p:blipFill>
        <p:spPr>
          <a:xfrm>
            <a:off x="16633141" y="176518"/>
            <a:ext cx="1363624" cy="1101641"/>
          </a:xfrm>
          <a:prstGeom prst="rect">
            <a:avLst/>
          </a:prstGeom>
        </p:spPr>
      </p:pic>
      <p:pic>
        <p:nvPicPr>
          <p:cNvPr id="11" name="Picture 10"/>
          <p:cNvPicPr>
            <a:picLocks noChangeAspect="1"/>
          </p:cNvPicPr>
          <p:nvPr/>
        </p:nvPicPr>
        <p:blipFill>
          <a:blip r:embed="rId7"/>
          <a:stretch>
            <a:fillRect/>
          </a:stretch>
        </p:blipFill>
        <p:spPr>
          <a:xfrm>
            <a:off x="6123946" y="3736737"/>
            <a:ext cx="6116307" cy="4302196"/>
          </a:xfrm>
          <a:prstGeom prst="rect">
            <a:avLst/>
          </a:prstGeom>
        </p:spPr>
      </p:pic>
      <p:sp>
        <p:nvSpPr>
          <p:cNvPr id="13" name="Rectangle 12"/>
          <p:cNvSpPr/>
          <p:nvPr/>
        </p:nvSpPr>
        <p:spPr>
          <a:xfrm>
            <a:off x="533400" y="8097441"/>
            <a:ext cx="17297400"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Chứng minh hai tam giác ADE và CBF là những tam giác cân, bằng nhau.</a:t>
            </a:r>
          </a:p>
          <a:p>
            <a:pPr algn="just">
              <a:lnSpc>
                <a:spcPct val="150000"/>
              </a:lnSpc>
            </a:pPr>
            <a:r>
              <a:rPr lang="en-US" sz="3800">
                <a:solidFill>
                  <a:srgbClr val="000000"/>
                </a:solidFill>
                <a:latin typeface="Arial" panose="020B0604020202020204" pitchFamily="34" charset="0"/>
                <a:cs typeface="Arial" panose="020B0604020202020204" pitchFamily="34" charset="0"/>
              </a:rPr>
              <a:t>b) Tứ giác DEBF là hình gì? Tại sao?</a:t>
            </a:r>
          </a:p>
        </p:txBody>
      </p:sp>
      <p:pic>
        <p:nvPicPr>
          <p:cNvPr id="14" name="Picture 13"/>
          <p:cNvPicPr>
            <a:picLocks noChangeAspect="1"/>
          </p:cNvPicPr>
          <p:nvPr/>
        </p:nvPicPr>
        <p:blipFill>
          <a:blip r:embed="rId8"/>
          <a:stretch>
            <a:fillRect/>
          </a:stretch>
        </p:blipFill>
        <p:spPr>
          <a:xfrm flipH="1">
            <a:off x="1905000" y="4595161"/>
            <a:ext cx="1662506" cy="2819578"/>
          </a:xfrm>
          <a:prstGeom prst="rect">
            <a:avLst/>
          </a:prstGeom>
        </p:spPr>
      </p:pic>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6957715"/>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17" name="Oval Callout 16"/>
          <p:cNvSpPr/>
          <p:nvPr/>
        </p:nvSpPr>
        <p:spPr>
          <a:xfrm>
            <a:off x="7546969" y="366383"/>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6871313" y="1245640"/>
                <a:ext cx="11514761" cy="461344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Vì</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ABCD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hành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acc>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DE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BF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tia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m:t>
                        </m:r>
                      </m:e>
                    </m:acc>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EDF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EBF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FBC</m:t>
                        </m:r>
                      </m:e>
                    </m:acc>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(1)</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EDF</m:t>
                        </m:r>
                      </m:e>
                    </m:acc>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(so le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trong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r>
                  <a:rPr kumimoji="0" lang="en-US" sz="3800" b="0" i="0" u="none" strike="noStrike" kern="1200" cap="none" spc="0" normalizeH="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(2)</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ừ</m:t>
                    </m:r>
                    <m:r>
                      <a:rPr kumimoji="0" lang="vi-VN"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d>
                      <m:dPr>
                        <m:ctrl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r>
                          <a:rPr kumimoji="0" lang="vi-VN"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e>
                    </m:d>
                    <m:r>
                      <m:rPr>
                        <m:sty m:val="p"/>
                      </m:rP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v</m:t>
                    </m:r>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à</m:t>
                    </m:r>
                    <m:r>
                      <a:rPr kumimoji="0" lang="vi-VN"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d>
                      <m:dPr>
                        <m:ctrlPr>
                          <a:rPr kumimoji="0" lang="vi-VN"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r>
                          <a:rPr kumimoji="0" lang="vi-VN"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e>
                    </m:d>
                    <m:r>
                      <m:rPr>
                        <m:sty m:val="p"/>
                      </m:r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suy</m:t>
                    </m:r>
                    <m:r>
                      <a:rPr lang="vi-VN"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ra</m:t>
                    </m:r>
                    <m:r>
                      <a:rPr lang="vi-VN"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ADE</m:t>
                        </m:r>
                      </m:e>
                    </m:acc>
                    <m:r>
                      <a:rPr kumimoji="0" lang="vi-VN"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n</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ê</m:t>
                    </m:r>
                    <m:r>
                      <m:rPr>
                        <m:sty m:val="p"/>
                      </m:r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n</m:t>
                    </m:r>
                    <m:r>
                      <a:rPr lang="vi-VN"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871313" y="1245640"/>
                <a:ext cx="11514761" cy="4613442"/>
              </a:xfrm>
              <a:prstGeom prst="rect">
                <a:avLst/>
              </a:prstGeom>
              <a:blipFill>
                <a:blip r:embed="rId6"/>
                <a:stretch>
                  <a:fillRect l="-1652" b="-1918"/>
                </a:stretch>
              </a:blipFill>
            </p:spPr>
            <p:txBody>
              <a:bodyPr/>
              <a:lstStyle/>
              <a:p>
                <a:r>
                  <a:rPr lang="en-VN">
                    <a:noFill/>
                  </a:rPr>
                  <a:t> </a:t>
                </a:r>
              </a:p>
            </p:txBody>
          </p:sp>
        </mc:Fallback>
      </mc:AlternateContent>
      <p:pic>
        <p:nvPicPr>
          <p:cNvPr id="6" name="Picture 5"/>
          <p:cNvPicPr>
            <a:picLocks noChangeAspect="1"/>
          </p:cNvPicPr>
          <p:nvPr/>
        </p:nvPicPr>
        <p:blipFill>
          <a:blip r:embed="rId7"/>
          <a:stretch>
            <a:fillRect/>
          </a:stretch>
        </p:blipFill>
        <p:spPr>
          <a:xfrm>
            <a:off x="16633141" y="176518"/>
            <a:ext cx="1363624" cy="110164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85800" y="5647653"/>
                <a:ext cx="16078200" cy="4565545"/>
              </a:xfrm>
              <a:prstGeom prst="rect">
                <a:avLst/>
              </a:prstGeom>
            </p:spPr>
            <p:txBody>
              <a:bodyPr wrap="square">
                <a:spAutoFit/>
              </a:bodyPr>
              <a:lstStyle/>
              <a:p>
                <a:pPr algn="just">
                  <a:lnSpc>
                    <a:spcPct val="150000"/>
                  </a:lnSpc>
                </a:pPr>
                <a:r>
                  <a:rPr lang="en-US" sz="3800" dirty="0">
                    <a:latin typeface="Arial" panose="020B0604020202020204" pitchFamily="34" charset="0"/>
                    <a:ea typeface="Dotum" panose="020B0600000101010101" pitchFamily="34" charset="-127"/>
                    <a:cs typeface="Arial" panose="020B0604020202020204" pitchFamily="34" charset="0"/>
                  </a:rPr>
                  <a:t>Tương </a:t>
                </a:r>
                <a:r>
                  <a:rPr lang="en-US" sz="3800" dirty="0" err="1">
                    <a:latin typeface="Arial" panose="020B0604020202020204" pitchFamily="34" charset="0"/>
                    <a:ea typeface="Dotum" panose="020B0600000101010101" pitchFamily="34" charset="-127"/>
                    <a:cs typeface="Arial" panose="020B0604020202020204" pitchFamily="34" charset="0"/>
                  </a:rPr>
                  <a:t>tự</a:t>
                </a:r>
                <a:r>
                  <a:rPr lang="en-US" sz="3800" dirty="0">
                    <a:latin typeface="Arial" panose="020B0604020202020204" pitchFamily="34" charset="0"/>
                    <a:ea typeface="Dotum" panose="020B0600000101010101" pitchFamily="34" charset="-127"/>
                    <a:cs typeface="Arial" panose="020B0604020202020204" pitchFamily="34" charset="0"/>
                  </a:rPr>
                  <a:t> ta </a:t>
                </a:r>
                <a:r>
                  <a:rPr lang="en-US" sz="3800" dirty="0" err="1">
                    <a:latin typeface="Arial" panose="020B0604020202020204" pitchFamily="34" charset="0"/>
                    <a:ea typeface="Dotum" panose="020B0600000101010101" pitchFamily="34" charset="-127"/>
                    <a:cs typeface="Arial" panose="020B0604020202020204" pitchFamily="34" charset="0"/>
                  </a:rPr>
                  <a:t>chứng</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a:latin typeface="Arial" panose="020B0604020202020204" pitchFamily="34" charset="0"/>
                    <a:ea typeface="Dotum" panose="020B0600000101010101" pitchFamily="34" charset="-127"/>
                    <a:cs typeface="Arial" panose="020B0604020202020204" pitchFamily="34" charset="0"/>
                  </a:rPr>
                  <a:t>minh</a:t>
                </a:r>
                <a:r>
                  <a:rPr lang="en-US" sz="3800" dirty="0">
                    <a:latin typeface="Arial" panose="020B0604020202020204" pitchFamily="34" charset="0"/>
                    <a:ea typeface="Dotum" panose="020B0600000101010101" pitchFamily="34" charset="-127"/>
                    <a:cs typeface="Arial" panose="020B0604020202020204" pitchFamily="34" charset="0"/>
                  </a:rPr>
                  <a:t> </a:t>
                </a:r>
                <a:r>
                  <a:rPr lang="en-US" sz="3800" dirty="0" err="1">
                    <a:latin typeface="Arial" panose="020B0604020202020204" pitchFamily="34" charset="0"/>
                    <a:ea typeface="Dotum" panose="020B0600000101010101" pitchFamily="34" charset="-127"/>
                    <a:cs typeface="Arial" panose="020B0604020202020204" pitchFamily="34" charset="0"/>
                  </a:rPr>
                  <a:t>được</a:t>
                </a:r>
                <a:r>
                  <a:rPr lang="en-US" sz="3800" dirty="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b="0" i="1" dirty="0">
                        <a:latin typeface="Cambria Math" panose="02040503050406030204" pitchFamily="18" charset="0"/>
                        <a:ea typeface="Dotum" panose="020B0600000101010101" pitchFamily="34" charset="-127"/>
                        <a:cs typeface="Times New Roman" panose="02020603050405020304" pitchFamily="18" charset="0"/>
                      </a:rPr>
                      <m:t>suy</m:t>
                    </m:r>
                    <m:r>
                      <a:rPr lang="vi-VN" sz="3800" b="0" i="1" dirty="0" smtClean="0">
                        <a:latin typeface="Cambria Math" panose="02040503050406030204" pitchFamily="18" charset="0"/>
                        <a:ea typeface="Dotum" panose="020B0600000101010101" pitchFamily="34" charset="-127"/>
                        <a:cs typeface="Times New Roman" panose="02020603050405020304" pitchFamily="18" charset="0"/>
                      </a:rPr>
                      <m:t> </m:t>
                    </m:r>
                    <m:r>
                      <m:rPr>
                        <m:sty m:val="p"/>
                      </m:rPr>
                      <a:rPr lang="vi-VN" sz="3800" i="1" dirty="0">
                        <a:latin typeface="Cambria Math" panose="02040503050406030204" pitchFamily="18" charset="0"/>
                        <a:ea typeface="Dotum" panose="020B0600000101010101" pitchFamily="34" charset="-127"/>
                        <a:cs typeface="Times New Roman" panose="02020603050405020304" pitchFamily="18" charset="0"/>
                      </a:rPr>
                      <m:t>ra</m:t>
                    </m:r>
                    <m:r>
                      <a:rPr lang="vi-VN" sz="3800" b="0" i="1" dirty="0" smtClean="0">
                        <a:latin typeface="Cambria Math" panose="02040503050406030204" pitchFamily="18" charset="0"/>
                        <a:ea typeface="Dotum" panose="020B0600000101010101" pitchFamily="34" charset="-127"/>
                        <a:cs typeface="Times New Roman" panose="02020603050405020304" pitchFamily="18" charset="0"/>
                      </a:rPr>
                      <m:t> </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BCF</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cân</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tại</a:t>
                </a:r>
                <a:r>
                  <a:rPr lang="en-US" sz="3800" dirty="0">
                    <a:effectLst/>
                    <a:latin typeface="Arial" panose="020B0604020202020204" pitchFamily="34" charset="0"/>
                    <a:ea typeface="Dotum" panose="020B0600000101010101" pitchFamily="34" charset="-127"/>
                    <a:cs typeface="Arial" panose="020B0604020202020204" pitchFamily="34" charset="0"/>
                  </a:rPr>
                  <a:t> C.</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Xét</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và</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có</a:t>
                </a:r>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Dotum" panose="020B0600000101010101" pitchFamily="34" charset="-127"/>
                    <a:cs typeface="Arial" panose="020B0604020202020204" pitchFamily="34" charset="0"/>
                  </a:rPr>
                  <a:t>AD = BC (ABCD </a:t>
                </a:r>
                <a:r>
                  <a:rPr lang="en-US" sz="3800" dirty="0" err="1">
                    <a:effectLst/>
                    <a:latin typeface="Arial" panose="020B0604020202020204" pitchFamily="34" charset="0"/>
                    <a:ea typeface="Dotum" panose="020B0600000101010101" pitchFamily="34" charset="-127"/>
                    <a:cs typeface="Arial" panose="020B0604020202020204" pitchFamily="34" charset="0"/>
                  </a:rPr>
                  <a:t>là</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hình</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bình</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hành</a:t>
                </a:r>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AED</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latin typeface="Cambria Math" panose="02040503050406030204" pitchFamily="18" charset="0"/>
                              <a:ea typeface="Dotum" panose="020B0600000101010101" pitchFamily="34" charset="-127"/>
                              <a:cs typeface="Times New Roman" panose="02020603050405020304" pitchFamily="18" charset="0"/>
                            </a:rPr>
                            <m:t>CFB</m:t>
                          </m:r>
                        </m:e>
                      </m:acc>
                    </m:oMath>
                  </m:oMathPara>
                </a14:m>
                <a:endParaRPr lang="vi-VN" sz="3800" i="1" dirty="0">
                  <a:effectLst/>
                  <a:latin typeface="Cambria Math" panose="02040503050406030204" pitchFamily="18" charset="0"/>
                  <a:ea typeface="Dotum" panose="020B0600000101010101" pitchFamily="34" charset="-127"/>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latin typeface="Cambria Math" panose="02040503050406030204" pitchFamily="18" charset="0"/>
                              <a:ea typeface="Dotum" panose="020B0600000101010101" pitchFamily="34" charset="-127"/>
                              <a:cs typeface="Times New Roman" panose="02020603050405020304" pitchFamily="18" charset="0"/>
                            </a:rPr>
                            <m:t>ADE</m:t>
                          </m:r>
                        </m:e>
                      </m:acc>
                      <m:r>
                        <a:rPr lang="en-US" sz="380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latin typeface="Cambria Math" panose="02040503050406030204" pitchFamily="18" charset="0"/>
                              <a:ea typeface="Dotum" panose="020B0600000101010101" pitchFamily="34" charset="-127"/>
                              <a:cs typeface="Times New Roman" panose="02020603050405020304" pitchFamily="18" charset="0"/>
                            </a:rPr>
                            <m:t>CBF</m:t>
                          </m:r>
                        </m:e>
                      </m:acc>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85800" y="5647653"/>
                <a:ext cx="16078200" cy="4565545"/>
              </a:xfrm>
              <a:prstGeom prst="rect">
                <a:avLst/>
              </a:prstGeom>
              <a:blipFill>
                <a:blip r:embed="rId8"/>
                <a:stretch>
                  <a:fillRect l="-1343"/>
                </a:stretch>
              </a:blipFill>
            </p:spPr>
            <p:txBody>
              <a:bodyPr/>
              <a:lstStyle/>
              <a:p>
                <a:r>
                  <a:rPr lang="en-VN">
                    <a:noFill/>
                  </a:rPr>
                  <a:t> </a:t>
                </a:r>
              </a:p>
            </p:txBody>
          </p:sp>
        </mc:Fallback>
      </mc:AlternateContent>
      <p:pic>
        <p:nvPicPr>
          <p:cNvPr id="5" name="Picture 4"/>
          <p:cNvPicPr>
            <a:picLocks noChangeAspect="1"/>
          </p:cNvPicPr>
          <p:nvPr/>
        </p:nvPicPr>
        <p:blipFill>
          <a:blip r:embed="rId9"/>
          <a:stretch>
            <a:fillRect/>
          </a:stretch>
        </p:blipFill>
        <p:spPr>
          <a:xfrm>
            <a:off x="0" y="1408331"/>
            <a:ext cx="6865451" cy="3735169"/>
          </a:xfrm>
          <a:prstGeom prst="rect">
            <a:avLst/>
          </a:prstGeom>
        </p:spPr>
      </p:pic>
      <p:sp>
        <p:nvSpPr>
          <p:cNvPr id="8" name="Right Brace 7"/>
          <p:cNvSpPr/>
          <p:nvPr/>
        </p:nvSpPr>
        <p:spPr>
          <a:xfrm>
            <a:off x="8610600" y="7823934"/>
            <a:ext cx="685800" cy="192381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9325708" y="8197408"/>
                <a:ext cx="9144000" cy="861070"/>
              </a:xfrm>
              <a:prstGeom prst="rect">
                <a:avLst/>
              </a:prstGeom>
            </p:spPr>
            <p:txBody>
              <a:bodyPr>
                <a:spAutoFit/>
              </a:bodyPr>
              <a:lstStyle/>
              <a:p>
                <a:pPr>
                  <a:lnSpc>
                    <a:spcPct val="150000"/>
                  </a:lnSpc>
                  <a:spcAft>
                    <a:spcPts val="800"/>
                  </a:spcAft>
                </a:pPr>
                <a14:m>
                  <m:oMath xmlns:m="http://schemas.openxmlformats.org/officeDocument/2006/math">
                    <m:r>
                      <m:rPr>
                        <m:sty m:val="p"/>
                      </m:rPr>
                      <a:rPr lang="en-US" sz="3800" i="1" smtClean="0">
                        <a:latin typeface="Cambria Math" panose="02040503050406030204" pitchFamily="18" charset="0"/>
                        <a:ea typeface="Dotum" panose="020B0600000101010101" pitchFamily="34" charset="-127"/>
                        <a:cs typeface="Times New Roman" panose="02020603050405020304" pitchFamily="18" charset="0"/>
                      </a:rPr>
                      <m:t>V</m:t>
                    </m:r>
                    <m:r>
                      <a:rPr lang="en-US" sz="3800" i="1" smtClean="0">
                        <a:latin typeface="Cambria Math" panose="02040503050406030204" pitchFamily="18" charset="0"/>
                        <a:ea typeface="Dotum" panose="020B0600000101010101" pitchFamily="34" charset="-127"/>
                        <a:cs typeface="Times New Roman" panose="02020603050405020304" pitchFamily="18" charset="0"/>
                      </a:rPr>
                      <m:t>ậ</m:t>
                    </m:r>
                    <m:r>
                      <m:rPr>
                        <m:sty m:val="p"/>
                      </m:rPr>
                      <a:rPr lang="en-US" sz="3800" i="1" smtClean="0">
                        <a:latin typeface="Cambria Math" panose="02040503050406030204" pitchFamily="18" charset="0"/>
                        <a:ea typeface="Dotum" panose="020B0600000101010101" pitchFamily="34" charset="-127"/>
                        <a:cs typeface="Times New Roman" panose="02020603050405020304" pitchFamily="18" charset="0"/>
                      </a:rPr>
                      <m:t>y</m:t>
                    </m:r>
                    <m:r>
                      <a:rPr lang="vi-VN" sz="3800" b="0" i="1" smtClean="0">
                        <a:latin typeface="Cambria Math" panose="02040503050406030204" pitchFamily="18" charset="0"/>
                        <a:ea typeface="Dotum" panose="020B0600000101010101" pitchFamily="34" charset="-127"/>
                        <a:cs typeface="Times New Roman" panose="02020603050405020304" pitchFamily="18" charset="0"/>
                      </a:rPr>
                      <m:t> </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dirty="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g.c.g</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i="1">
                        <a:latin typeface="Cambria Math" panose="02040503050406030204" pitchFamily="18" charset="0"/>
                        <a:ea typeface="Dotum" panose="020B0600000101010101" pitchFamily="34" charset="-127"/>
                        <a:cs typeface="Arial" panose="020B0604020202020204" pitchFamily="34" charset="0"/>
                      </a:rPr>
                      <m:t>s</m:t>
                    </m:r>
                    <m:r>
                      <m:rPr>
                        <m:sty m:val="p"/>
                      </m:rPr>
                      <a:rPr lang="en-US" sz="3800" i="1" smtClean="0">
                        <a:effectLst/>
                        <a:latin typeface="Cambria Math" panose="02040503050406030204" pitchFamily="18" charset="0"/>
                        <a:ea typeface="Dotum" panose="020B0600000101010101" pitchFamily="34" charset="-127"/>
                        <a:cs typeface="Arial" panose="020B0604020202020204" pitchFamily="34" charset="0"/>
                      </a:rPr>
                      <m:t>uy</m:t>
                    </m:r>
                    <m:r>
                      <a:rPr lang="vi-VN" sz="3800" b="0" i="1" smtClean="0">
                        <a:effectLst/>
                        <a:latin typeface="Cambria Math" panose="02040503050406030204" pitchFamily="18" charset="0"/>
                        <a:ea typeface="Dotum" panose="020B0600000101010101" pitchFamily="34" charset="-127"/>
                        <a:cs typeface="Arial" panose="020B0604020202020204" pitchFamily="34" charset="0"/>
                      </a:rPr>
                      <m:t> </m:t>
                    </m:r>
                    <m:r>
                      <m:rPr>
                        <m:sty m:val="p"/>
                      </m:rPr>
                      <a:rPr lang="vi-VN" sz="3800" i="1">
                        <a:latin typeface="Cambria Math" panose="02040503050406030204" pitchFamily="18" charset="0"/>
                        <a:ea typeface="Dotum" panose="020B0600000101010101" pitchFamily="34" charset="-127"/>
                        <a:cs typeface="Arial" panose="020B0604020202020204" pitchFamily="34" charset="0"/>
                      </a:rPr>
                      <m:t>ra</m:t>
                    </m:r>
                    <m:r>
                      <a:rPr lang="vi-VN" sz="3800" b="0" i="1" smtClean="0">
                        <a:latin typeface="Cambria Math" panose="02040503050406030204" pitchFamily="18" charset="0"/>
                        <a:ea typeface="Dotum" panose="020B0600000101010101" pitchFamily="34" charset="-127"/>
                        <a:cs typeface="Arial" panose="020B0604020202020204" pitchFamily="34" charset="0"/>
                      </a:rPr>
                      <m:t> </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ED</m:t>
                    </m:r>
                    <m:r>
                      <a:rPr lang="en-US" sz="380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BF</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325708" y="8197408"/>
                <a:ext cx="9144000" cy="861070"/>
              </a:xfrm>
              <a:prstGeom prst="rect">
                <a:avLst/>
              </a:prstGeom>
              <a:blipFill>
                <a:blip r:embed="rId10"/>
                <a:stretch>
                  <a:fillRect l="-1526" b="-27536"/>
                </a:stretch>
              </a:blipFill>
            </p:spPr>
            <p:txBody>
              <a:bodyPr/>
              <a:lstStyle/>
              <a:p>
                <a:r>
                  <a:rPr lang="en-VN">
                    <a:noFill/>
                  </a:rPr>
                  <a:t> </a:t>
                </a:r>
              </a:p>
            </p:txBody>
          </p:sp>
        </mc:Fallback>
      </mc:AlternateContent>
    </p:spTree>
    <p:extLst>
      <p:ext uri="{BB962C8B-B14F-4D97-AF65-F5344CB8AC3E}">
        <p14:creationId xmlns:p14="http://schemas.microsoft.com/office/powerpoint/2010/main" val="2987632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up)">
                                      <p:cBhvr>
                                        <p:cTn id="40" dur="500"/>
                                        <p:tgtEl>
                                          <p:spTgt spid="2">
                                            <p:txEl>
                                              <p:pRg st="0" end="0"/>
                                            </p:txEl>
                                          </p:spTgt>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up)">
                                      <p:cBhvr>
                                        <p:cTn id="44" dur="500"/>
                                        <p:tgtEl>
                                          <p:spTgt spid="2">
                                            <p:txEl>
                                              <p:pRg st="1" end="1"/>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wipe(up)">
                                      <p:cBhvr>
                                        <p:cTn id="48" dur="500"/>
                                        <p:tgtEl>
                                          <p:spTgt spid="2">
                                            <p:txEl>
                                              <p:pRg st="2" end="2"/>
                                            </p:txEl>
                                          </p:spTgt>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wipe(up)">
                                      <p:cBhvr>
                                        <p:cTn id="52" dur="500"/>
                                        <p:tgtEl>
                                          <p:spTgt spid="2">
                                            <p:txEl>
                                              <p:pRg st="3" end="3"/>
                                            </p:txEl>
                                          </p:spTgt>
                                        </p:tgtEl>
                                      </p:cBhvr>
                                    </p:animEffect>
                                  </p:childTnLst>
                                </p:cTn>
                              </p:par>
                            </p:childTnLst>
                          </p:cTn>
                        </p:par>
                        <p:par>
                          <p:cTn id="53" fill="hold">
                            <p:stCondLst>
                              <p:cond delay="2500"/>
                            </p:stCondLst>
                            <p:childTnLst>
                              <p:par>
                                <p:cTn id="54" presetID="22" presetClass="entr" presetSubtype="1"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wipe(up)">
                                      <p:cBhvr>
                                        <p:cTn id="56" dur="500"/>
                                        <p:tgtEl>
                                          <p:spTgt spid="2">
                                            <p:txEl>
                                              <p:pRg st="4" end="4"/>
                                            </p:txEl>
                                          </p:spTgt>
                                        </p:tgtEl>
                                      </p:cBhvr>
                                    </p:animEffect>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482" y="9176444"/>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17" name="Oval Callout 16"/>
          <p:cNvSpPr/>
          <p:nvPr/>
        </p:nvSpPr>
        <p:spPr>
          <a:xfrm>
            <a:off x="8382000" y="637415"/>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6"/>
          <a:stretch>
            <a:fillRect/>
          </a:stretch>
        </p:blipFill>
        <p:spPr>
          <a:xfrm>
            <a:off x="16633141" y="176518"/>
            <a:ext cx="1363624" cy="1101641"/>
          </a:xfrm>
          <a:prstGeom prst="rect">
            <a:avLst/>
          </a:prstGeom>
        </p:spPr>
      </p:pic>
      <p:pic>
        <p:nvPicPr>
          <p:cNvPr id="5" name="Picture 4"/>
          <p:cNvPicPr>
            <a:picLocks noChangeAspect="1"/>
          </p:cNvPicPr>
          <p:nvPr/>
        </p:nvPicPr>
        <p:blipFill>
          <a:blip r:embed="rId7"/>
          <a:stretch>
            <a:fillRect/>
          </a:stretch>
        </p:blipFill>
        <p:spPr>
          <a:xfrm>
            <a:off x="5334000" y="1957658"/>
            <a:ext cx="6865451" cy="373516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057400" y="6158335"/>
                <a:ext cx="13487400" cy="1772986"/>
              </a:xfrm>
              <a:prstGeom prst="rect">
                <a:avLst/>
              </a:prstGeom>
            </p:spPr>
            <p:txBody>
              <a:bodyPr wrap="square">
                <a:spAutoFit/>
              </a:bodyPr>
              <a:lstStyle/>
              <a:p>
                <a:r>
                  <a:rPr lang="en-US" sz="3600" dirty="0">
                    <a:latin typeface="Arial" panose="020B0604020202020204" pitchFamily="34" charset="0"/>
                    <a:ea typeface="Dotum" panose="020B0600000101010101" pitchFamily="34" charset="-127"/>
                    <a:cs typeface="Arial" panose="020B0604020202020204" pitchFamily="34" charset="0"/>
                  </a:rPr>
                  <a:t>b) </a:t>
                </a: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VN" sz="3600" i="1">
                            <a:latin typeface="Cambria Math" panose="02040503050406030204" pitchFamily="18" charset="0"/>
                          </a:rPr>
                        </m:ctrlPr>
                      </m:accPr>
                      <m:e>
                        <m:r>
                          <m:rPr>
                            <m:sty m:val="p"/>
                          </m:rPr>
                          <a:rPr lang="en-US" sz="3600">
                            <a:latin typeface="Cambria Math" panose="02040503050406030204" pitchFamily="18" charset="0"/>
                          </a:rPr>
                          <m:t>AED</m:t>
                        </m:r>
                      </m:e>
                    </m:acc>
                    <m:r>
                      <a:rPr lang="en-US" sz="3600">
                        <a:latin typeface="Cambria Math" panose="02040503050406030204" pitchFamily="18" charset="0"/>
                      </a:rPr>
                      <m:t>=</m:t>
                    </m:r>
                    <m:acc>
                      <m:accPr>
                        <m:chr m:val="̂"/>
                        <m:ctrlPr>
                          <a:rPr lang="en-VN" sz="3600" i="1">
                            <a:latin typeface="Cambria Math" panose="02040503050406030204" pitchFamily="18" charset="0"/>
                          </a:rPr>
                        </m:ctrlPr>
                      </m:accPr>
                      <m:e>
                        <m:r>
                          <m:rPr>
                            <m:sty m:val="p"/>
                          </m:rPr>
                          <a:rPr lang="en-US" sz="3600">
                            <a:latin typeface="Cambria Math" panose="02040503050406030204" pitchFamily="18" charset="0"/>
                          </a:rPr>
                          <m:t>EBF</m:t>
                        </m:r>
                      </m:e>
                    </m:acc>
                  </m:oMath>
                </a14:m>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mà hai góc ở vị trí đồng vị nên </a:t>
                </a:r>
                <a:r>
                  <a:rPr lang="en-US" sz="3600" dirty="0">
                    <a:latin typeface="Arial" panose="020B0604020202020204" pitchFamily="34" charset="0"/>
                    <a:cs typeface="Arial" panose="020B0604020202020204" pitchFamily="34" charset="0"/>
                  </a:rPr>
                  <a:t>ED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BF </a:t>
                </a:r>
                <a:r>
                  <a:rPr lang="vi-VN" sz="3600" dirty="0">
                    <a:latin typeface="Arial" panose="020B0604020202020204" pitchFamily="34" charset="0"/>
                    <a:cs typeface="Arial" panose="020B0604020202020204" pitchFamily="34" charset="0"/>
                  </a:rPr>
                  <a:t>(1)</a:t>
                </a:r>
                <a:endParaRPr lang="en-VN"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ED = BF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câu</a:t>
                </a:r>
                <a:r>
                  <a:rPr lang="en-US" sz="3600" dirty="0">
                    <a:latin typeface="Arial" panose="020B0604020202020204" pitchFamily="34" charset="0"/>
                    <a:cs typeface="Arial" panose="020B0604020202020204" pitchFamily="34" charset="0"/>
                  </a:rPr>
                  <a:t> a) </a:t>
                </a:r>
                <a:r>
                  <a:rPr lang="vi-VN" sz="3600" dirty="0">
                    <a:latin typeface="Arial" panose="020B0604020202020204" pitchFamily="34" charset="0"/>
                    <a:cs typeface="Arial" panose="020B0604020202020204" pitchFamily="34" charset="0"/>
                  </a:rPr>
                  <a:t>(2)</a:t>
                </a:r>
                <a:endParaRPr lang="en-VN" sz="3600" dirty="0">
                  <a:latin typeface="Arial" panose="020B0604020202020204" pitchFamily="34" charset="0"/>
                  <a:cs typeface="Arial" panose="020B0604020202020204" pitchFamily="34" charset="0"/>
                </a:endParaRPr>
              </a:p>
              <a:p>
                <a:r>
                  <a:rPr lang="vi-VN" sz="3600" dirty="0">
                    <a:latin typeface="Arial" panose="020B0604020202020204" pitchFamily="34" charset="0"/>
                    <a:cs typeface="Arial" panose="020B0604020202020204" pitchFamily="34" charset="0"/>
                  </a:rPr>
                  <a:t>     Từ (1) và (2) </a:t>
                </a:r>
                <a:r>
                  <a:rPr lang="en-US" sz="3600" dirty="0" err="1">
                    <a:latin typeface="Arial" panose="020B0604020202020204" pitchFamily="34" charset="0"/>
                    <a:cs typeface="Arial" panose="020B0604020202020204" pitchFamily="34" charset="0"/>
                  </a:rPr>
                  <a:t>suy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DEBF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dirty="0"/>
                  <a:t>.</a:t>
                </a:r>
                <a:endParaRPr lang="en-VN" dirty="0"/>
              </a:p>
            </p:txBody>
          </p:sp>
        </mc:Choice>
        <mc:Fallback>
          <p:sp>
            <p:nvSpPr>
              <p:cNvPr id="7" name="Rectangle 6"/>
              <p:cNvSpPr>
                <a:spLocks noRot="1" noChangeAspect="1" noMove="1" noResize="1" noEditPoints="1" noAdjustHandles="1" noChangeArrowheads="1" noChangeShapeType="1" noTextEdit="1"/>
              </p:cNvSpPr>
              <p:nvPr/>
            </p:nvSpPr>
            <p:spPr>
              <a:xfrm>
                <a:off x="2057400" y="6158335"/>
                <a:ext cx="13487400" cy="1772986"/>
              </a:xfrm>
              <a:prstGeom prst="rect">
                <a:avLst/>
              </a:prstGeom>
              <a:blipFill>
                <a:blip r:embed="rId8"/>
                <a:stretch>
                  <a:fillRect l="-1412" t="-3546" b="-12057"/>
                </a:stretch>
              </a:blipFill>
            </p:spPr>
            <p:txBody>
              <a:bodyPr/>
              <a:lstStyle/>
              <a:p>
                <a:r>
                  <a:rPr lang="en-VN">
                    <a:noFill/>
                  </a:rPr>
                  <a:t> </a:t>
                </a:r>
              </a:p>
            </p:txBody>
          </p:sp>
        </mc:Fallback>
      </mc:AlternateContent>
      <p:pic>
        <p:nvPicPr>
          <p:cNvPr id="10" name="Picture 9"/>
          <p:cNvPicPr>
            <a:picLocks noChangeAspect="1"/>
          </p:cNvPicPr>
          <p:nvPr/>
        </p:nvPicPr>
        <p:blipFill>
          <a:blip r:embed="rId9"/>
          <a:stretch>
            <a:fillRect/>
          </a:stretch>
        </p:blipFill>
        <p:spPr>
          <a:xfrm>
            <a:off x="15925800" y="6210300"/>
            <a:ext cx="1831947" cy="3566450"/>
          </a:xfrm>
          <a:prstGeom prst="rect">
            <a:avLst/>
          </a:prstGeom>
        </p:spPr>
      </p:pic>
    </p:spTree>
    <p:extLst>
      <p:ext uri="{BB962C8B-B14F-4D97-AF65-F5344CB8AC3E}">
        <p14:creationId xmlns:p14="http://schemas.microsoft.com/office/powerpoint/2010/main" val="224791302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THỰC HÀNH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212315" y="9225998"/>
            <a:ext cx="683278" cy="1004820"/>
          </a:xfrm>
          <a:prstGeom prst="rect">
            <a:avLst/>
          </a:prstGeom>
        </p:spPr>
      </p:pic>
      <p:sp>
        <p:nvSpPr>
          <p:cNvPr id="4" name="Rectangle 3"/>
          <p:cNvSpPr/>
          <p:nvPr/>
        </p:nvSpPr>
        <p:spPr>
          <a:xfrm>
            <a:off x="762517" y="1776717"/>
            <a:ext cx="16922270" cy="3671583"/>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Chia một sợi dây xích thành bốn đoạn: hai đoạn dài bằng nhau, hai đoạn ngắn bằng nhau và đoạn dài, đoạn ngắn xen kẽ nhau. Hỏi khi móc hai đầu mút của sợi dây xích đó lại để được một tứ giác ABCD (có các đỉnh tại các điểm chia) như Hình 3.33 thì tứ giác ABCD là hình gì? Tại sao?</a:t>
            </a:r>
          </a:p>
        </p:txBody>
      </p:sp>
      <p:pic>
        <p:nvPicPr>
          <p:cNvPr id="7" name="Picture 6"/>
          <p:cNvPicPr>
            <a:picLocks noChangeAspect="1"/>
          </p:cNvPicPr>
          <p:nvPr/>
        </p:nvPicPr>
        <p:blipFill>
          <a:blip r:embed="rId4"/>
          <a:stretch>
            <a:fillRect/>
          </a:stretch>
        </p:blipFill>
        <p:spPr>
          <a:xfrm>
            <a:off x="381000" y="274482"/>
            <a:ext cx="1493752" cy="1143178"/>
          </a:xfrm>
          <a:prstGeom prst="rect">
            <a:avLst/>
          </a:prstGeom>
        </p:spPr>
      </p:pic>
      <p:pic>
        <p:nvPicPr>
          <p:cNvPr id="8" name="Picture 7"/>
          <p:cNvPicPr>
            <a:picLocks noChangeAspect="1"/>
          </p:cNvPicPr>
          <p:nvPr/>
        </p:nvPicPr>
        <p:blipFill>
          <a:blip r:embed="rId5"/>
          <a:stretch>
            <a:fillRect/>
          </a:stretch>
        </p:blipFill>
        <p:spPr>
          <a:xfrm>
            <a:off x="16611600" y="371872"/>
            <a:ext cx="1253517" cy="990778"/>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8806" y="5447382"/>
            <a:ext cx="6988629" cy="4420518"/>
          </a:xfrm>
          <a:prstGeom prst="rect">
            <a:avLst/>
          </a:prstGeom>
        </p:spPr>
      </p:pic>
      <p:pic>
        <p:nvPicPr>
          <p:cNvPr id="12" name="Picture 11"/>
          <p:cNvPicPr>
            <a:picLocks noChangeAspect="1"/>
          </p:cNvPicPr>
          <p:nvPr/>
        </p:nvPicPr>
        <p:blipFill>
          <a:blip r:embed="rId8"/>
          <a:stretch>
            <a:fillRect/>
          </a:stretch>
        </p:blipFill>
        <p:spPr>
          <a:xfrm>
            <a:off x="15163800" y="7810500"/>
            <a:ext cx="2280102" cy="2304488"/>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43000" y="5785339"/>
            <a:ext cx="15849600"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Theo định lí 2a: Tứ giác có các cạnh đối bằng nhau là một hình bình hành.</a:t>
            </a:r>
          </a:p>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Vì sợi xích có đoạn dài ngắn xen kẽ nhau, hai đoạn dài bằng nhau, hai đoạn ngắn bằng nhau nên tứ giác đó chính là hình bình hành.</a:t>
            </a:r>
          </a:p>
        </p:txBody>
      </p:sp>
      <p:pic>
        <p:nvPicPr>
          <p:cNvPr id="7" name="Picture 6"/>
          <p:cNvPicPr>
            <a:picLocks noChangeAspect="1"/>
          </p:cNvPicPr>
          <p:nvPr/>
        </p:nvPicPr>
        <p:blipFill>
          <a:blip r:embed="rId4"/>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5"/>
          <a:stretch>
            <a:fillRect/>
          </a:stretch>
        </p:blipFill>
        <p:spPr>
          <a:xfrm>
            <a:off x="16230600" y="266700"/>
            <a:ext cx="1722312" cy="1361313"/>
          </a:xfrm>
          <a:prstGeom prst="rect">
            <a:avLst/>
          </a:prstGeom>
        </p:spPr>
      </p:pic>
      <p:pic>
        <p:nvPicPr>
          <p:cNvPr id="19" name="Picture 1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83313" y="1628013"/>
            <a:ext cx="6368974" cy="3582318"/>
          </a:xfrm>
          <a:prstGeom prst="rect">
            <a:avLst/>
          </a:prstGeom>
        </p:spPr>
      </p:pic>
    </p:spTree>
    <p:extLst>
      <p:ext uri="{BB962C8B-B14F-4D97-AF65-F5344CB8AC3E}">
        <p14:creationId xmlns:p14="http://schemas.microsoft.com/office/powerpoint/2010/main" val="381182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anim calcmode="lin" valueType="num">
                                      <p:cBhvr>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57298" y="2378908"/>
            <a:ext cx="1607820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a:t>
            </a:r>
            <a:r>
              <a:rPr kumimoji="0" lang="vi-VN"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DẤU HIỆU NHẬN BIẾT HÌNH BÌNH HÀNH THEO GÓC VÀ ĐƯỜNG CHÉO</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8104073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6324600" y="6385084"/>
            <a:ext cx="5867400" cy="3624120"/>
          </a:xfrm>
          <a:prstGeom prst="rect">
            <a:avLst/>
          </a:prstGeom>
        </p:spPr>
      </p:pic>
      <p:sp>
        <p:nvSpPr>
          <p:cNvPr id="9" name="Rectangle 8"/>
          <p:cNvSpPr/>
          <p:nvPr/>
        </p:nvSpPr>
        <p:spPr>
          <a:xfrm>
            <a:off x="1441552" y="1527647"/>
            <a:ext cx="15229260" cy="1710853"/>
          </a:xfrm>
          <a:prstGeom prst="rect">
            <a:avLst/>
          </a:prstGeom>
        </p:spPr>
        <p:txBody>
          <a:bodyPr wrap="square">
            <a:spAutoFit/>
          </a:bodyPr>
          <a:lstStyle/>
          <a:p>
            <a:pPr lvl="0" algn="ctr">
              <a:lnSpc>
                <a:spcPct val="150000"/>
              </a:lnSpc>
              <a:defRPr/>
            </a:pPr>
            <a:r>
              <a:rPr lang="vi-VN" sz="8000" b="1" kern="0">
                <a:solidFill>
                  <a:srgbClr val="FF0000"/>
                </a:solidFill>
              </a:rPr>
              <a:t>CHƯƠNG III. TỨ GIÁC</a:t>
            </a:r>
            <a:endParaRPr lang="en-US" sz="8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514600" y="3762364"/>
            <a:ext cx="13438560" cy="1609736"/>
          </a:xfrm>
          <a:prstGeom prst="rect">
            <a:avLst/>
          </a:prstGeom>
        </p:spPr>
        <p:txBody>
          <a:bodyPr wrap="square">
            <a:spAutoFit/>
          </a:bodyPr>
          <a:lstStyle/>
          <a:p>
            <a:pPr lvl="0" algn="ctr">
              <a:lnSpc>
                <a:spcPct val="150000"/>
              </a:lnSpc>
              <a:defRPr/>
            </a:pPr>
            <a:r>
              <a:rPr lang="vi-VN" sz="7500" b="1" kern="0">
                <a:solidFill>
                  <a:schemeClr val="accent1"/>
                </a:solidFill>
                <a:ea typeface="Calibri" panose="020F0502020204030204" pitchFamily="34" charset="0"/>
                <a:cs typeface="Arial" panose="020B0604020202020204" pitchFamily="34" charset="0"/>
              </a:rPr>
              <a:t>BÀI 12. HÌNH BÌNH HÀNH </a:t>
            </a:r>
            <a:endParaRPr kumimoji="0" lang="en-US" sz="75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58" y="410833"/>
            <a:ext cx="17562142" cy="9829799"/>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85800" y="342900"/>
            <a:ext cx="3200400" cy="969496"/>
          </a:xfrm>
          <a:prstGeom prst="rect">
            <a:avLst/>
          </a:prstGeom>
        </p:spPr>
        <p:txBody>
          <a:bodyPr wrap="square">
            <a:spAutoFit/>
          </a:bodyPr>
          <a:lstStyle/>
          <a:p>
            <a:pPr lvl="0" algn="just">
              <a:lnSpc>
                <a:spcPct val="150000"/>
              </a:lnSpc>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lí</a:t>
            </a:r>
            <a:r>
              <a:rPr kumimoji="0" lang="en-US"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vi-VN" sz="3800">
              <a:solidFill>
                <a:prstClr val="black"/>
              </a:solidFill>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83000" y="85025"/>
            <a:ext cx="1524000" cy="1524000"/>
          </a:xfrm>
          <a:prstGeom prst="rect">
            <a:avLst/>
          </a:prstGeom>
        </p:spPr>
      </p:pic>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28581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59337"/>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167367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8"/>
                          <a:stretch>
                            <a:fillRect l="-11522" r="-86" b="-59273"/>
                          </a:stretch>
                        </a:blipFill>
                      </a:tcPr>
                    </a:tc>
                    <a:extLst>
                      <a:ext uri="{0D108BD9-81ED-4DB2-BD59-A6C34878D82A}">
                        <a16:rowId xmlns:a16="http://schemas.microsoft.com/office/drawing/2014/main" val="3738259337"/>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265426"/>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BD</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m:t>
                              </m:r>
                              <m:r>
                                <a:rPr lang="en-US" sz="360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OA</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OB</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67140"/>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1544257">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9"/>
                          <a:stretch>
                            <a:fillRect l="-13166" r="-81" b="-64173"/>
                          </a:stretch>
                        </a:blipFill>
                      </a:tcPr>
                    </a:tc>
                    <a:extLst>
                      <a:ext uri="{0D108BD9-81ED-4DB2-BD59-A6C34878D82A}">
                        <a16:rowId xmlns:a16="http://schemas.microsoft.com/office/drawing/2014/main" val="3615767140"/>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Fallback>
      </mc:AlternateContent>
      <p:sp>
        <p:nvSpPr>
          <p:cNvPr id="14" name="Rectangle 13"/>
          <p:cNvSpPr/>
          <p:nvPr/>
        </p:nvSpPr>
        <p:spPr>
          <a:xfrm>
            <a:off x="743929" y="5372100"/>
            <a:ext cx="16764000" cy="184665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b) Tứ giác có hai đường chéo cắt nhau tại trung điểm của mỗi đường là một hình bình hành.</a:t>
            </a:r>
          </a:p>
        </p:txBody>
      </p:sp>
      <p:sp>
        <p:nvSpPr>
          <p:cNvPr id="15" name="Rectangle 14"/>
          <p:cNvSpPr/>
          <p:nvPr/>
        </p:nvSpPr>
        <p:spPr>
          <a:xfrm>
            <a:off x="702040" y="1181100"/>
            <a:ext cx="14554200" cy="9694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a) Tứ giác có các góc đối bằng nhau là một hình bình hành.</a:t>
            </a:r>
          </a:p>
        </p:txBody>
      </p:sp>
      <p:cxnSp>
        <p:nvCxnSpPr>
          <p:cNvPr id="18" name="Straight Connector 17"/>
          <p:cNvCxnSpPr/>
          <p:nvPr/>
        </p:nvCxnSpPr>
        <p:spPr>
          <a:xfrm>
            <a:off x="703871" y="5219700"/>
            <a:ext cx="168221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0"/>
          <a:srcRect l="-5570" r="-1" b="-5648"/>
          <a:stretch/>
        </p:blipFill>
        <p:spPr>
          <a:xfrm>
            <a:off x="10515599" y="6749811"/>
            <a:ext cx="5620729" cy="2863898"/>
          </a:xfrm>
          <a:prstGeom prst="rect">
            <a:avLst/>
          </a:prstGeom>
        </p:spPr>
      </p:pic>
      <p:pic>
        <p:nvPicPr>
          <p:cNvPr id="25" name="Picture 24"/>
          <p:cNvPicPr>
            <a:picLocks noChangeAspect="1"/>
          </p:cNvPicPr>
          <p:nvPr/>
        </p:nvPicPr>
        <p:blipFill>
          <a:blip r:embed="rId21"/>
          <a:stretch>
            <a:fillRect/>
          </a:stretch>
        </p:blipFill>
        <p:spPr>
          <a:xfrm>
            <a:off x="10668000" y="2080140"/>
            <a:ext cx="5499189" cy="2529960"/>
          </a:xfrm>
          <a:prstGeom prst="rect">
            <a:avLst/>
          </a:prstGeom>
        </p:spPr>
      </p:pic>
      <p:pic>
        <p:nvPicPr>
          <p:cNvPr id="26" name="Picture 25"/>
          <p:cNvPicPr>
            <a:picLocks noChangeAspect="1"/>
          </p:cNvPicPr>
          <p:nvPr/>
        </p:nvPicPr>
        <p:blipFill>
          <a:blip r:embed="rId22"/>
          <a:stretch>
            <a:fillRect/>
          </a:stretch>
        </p:blipFill>
        <p:spPr>
          <a:xfrm>
            <a:off x="16535400" y="8724902"/>
            <a:ext cx="1581462" cy="1447798"/>
          </a:xfrm>
          <a:prstGeom prst="rect">
            <a:avLst/>
          </a:prstGeom>
        </p:spPr>
      </p:pic>
    </p:spTree>
    <p:extLst>
      <p:ext uri="{BB962C8B-B14F-4D97-AF65-F5344CB8AC3E}">
        <p14:creationId xmlns:p14="http://schemas.microsoft.com/office/powerpoint/2010/main" val="154881355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55821" y="3429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1"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tr60)</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111126" y="-116806"/>
            <a:ext cx="1158449" cy="1703601"/>
          </a:xfrm>
          <a:prstGeom prst="rect">
            <a:avLst/>
          </a:prstGeom>
        </p:spPr>
      </p:pic>
      <p:sp>
        <p:nvSpPr>
          <p:cNvPr id="4" name="Rectangle 3"/>
          <p:cNvSpPr/>
          <p:nvPr/>
        </p:nvSpPr>
        <p:spPr>
          <a:xfrm>
            <a:off x="620498" y="1409700"/>
            <a:ext cx="17210302" cy="1846659"/>
          </a:xfrm>
          <a:prstGeom prst="rect">
            <a:avLst/>
          </a:prstGeom>
        </p:spPr>
        <p:txBody>
          <a:bodyPr wrap="square">
            <a:spAutoFit/>
          </a:bodyPr>
          <a:lstStyle/>
          <a:p>
            <a:pPr>
              <a:lnSpc>
                <a:spcPct val="150000"/>
              </a:lnSpc>
            </a:pPr>
            <a:r>
              <a:rPr lang="en-US" sz="3800">
                <a:latin typeface="Arial" panose="020B0604020202020204" pitchFamily="34" charset="0"/>
                <a:ea typeface="Calibri" panose="020F0502020204030204" pitchFamily="34" charset="0"/>
                <a:cs typeface="Arial" panose="020B0604020202020204" pitchFamily="34" charset="0"/>
              </a:rPr>
              <a:t>Trong ba tứ giác dưới đây, tứ giác nào là hình bình hành, tứ giác nào không là hình bình hành? Vì sao?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71312" y="3314700"/>
            <a:ext cx="14287500" cy="3385109"/>
          </a:xfrm>
          <a:prstGeom prst="rect">
            <a:avLst/>
          </a:prstGeom>
        </p:spPr>
      </p:pic>
      <p:pic>
        <p:nvPicPr>
          <p:cNvPr id="5" name="Picture 4"/>
          <p:cNvPicPr>
            <a:picLocks noChangeAspect="1"/>
          </p:cNvPicPr>
          <p:nvPr/>
        </p:nvPicPr>
        <p:blipFill>
          <a:blip r:embed="rId5"/>
          <a:stretch>
            <a:fillRect/>
          </a:stretch>
        </p:blipFill>
        <p:spPr>
          <a:xfrm>
            <a:off x="16783448" y="3009900"/>
            <a:ext cx="807670" cy="1290360"/>
          </a:xfrm>
          <a:prstGeom prst="rect">
            <a:avLst/>
          </a:prstGeom>
        </p:spPr>
      </p:pic>
      <p:sp>
        <p:nvSpPr>
          <p:cNvPr id="7" name="Down Arrow 6"/>
          <p:cNvSpPr/>
          <p:nvPr/>
        </p:nvSpPr>
        <p:spPr>
          <a:xfrm>
            <a:off x="3200400" y="6743700"/>
            <a:ext cx="381000" cy="5334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 name="Rectangle 14"/>
          <p:cNvSpPr/>
          <p:nvPr/>
        </p:nvSpPr>
        <p:spPr>
          <a:xfrm>
            <a:off x="1484224" y="7505700"/>
            <a:ext cx="3773576" cy="87504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Hình bình hành</a:t>
            </a:r>
            <a:endParaRPr lang="en-US">
              <a:solidFill>
                <a:schemeClr val="bg1"/>
              </a:solidFill>
            </a:endParaRPr>
          </a:p>
        </p:txBody>
      </p:sp>
      <p:sp>
        <p:nvSpPr>
          <p:cNvPr id="19" name="Down Arrow 18"/>
          <p:cNvSpPr/>
          <p:nvPr/>
        </p:nvSpPr>
        <p:spPr>
          <a:xfrm>
            <a:off x="13507288" y="6738788"/>
            <a:ext cx="381000" cy="53340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Rectangle 19"/>
          <p:cNvSpPr/>
          <p:nvPr/>
        </p:nvSpPr>
        <p:spPr>
          <a:xfrm>
            <a:off x="11811000" y="7505700"/>
            <a:ext cx="3773576" cy="87504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Hình bình hành</a:t>
            </a:r>
            <a:endParaRPr lang="en-US">
              <a:solidFill>
                <a:schemeClr val="bg1"/>
              </a:solidFill>
            </a:endParaRPr>
          </a:p>
        </p:txBody>
      </p:sp>
      <p:grpSp>
        <p:nvGrpSpPr>
          <p:cNvPr id="18" name="Group 17"/>
          <p:cNvGrpSpPr/>
          <p:nvPr/>
        </p:nvGrpSpPr>
        <p:grpSpPr>
          <a:xfrm>
            <a:off x="1143000" y="8974604"/>
            <a:ext cx="16044283" cy="969496"/>
            <a:chOff x="948317" y="8972467"/>
            <a:chExt cx="16044283" cy="969496"/>
          </a:xfrm>
        </p:grpSpPr>
        <p:sp>
          <p:nvSpPr>
            <p:cNvPr id="16" name="Rectangle 15"/>
            <p:cNvSpPr/>
            <p:nvPr/>
          </p:nvSpPr>
          <p:spPr>
            <a:xfrm>
              <a:off x="1425314" y="8972467"/>
              <a:ext cx="15567286" cy="969496"/>
            </a:xfrm>
            <a:prstGeom prst="rect">
              <a:avLst/>
            </a:prstGeom>
          </p:spPr>
          <p:txBody>
            <a:bodyPr wrap="square">
              <a:spAutoFit/>
            </a:bodyPr>
            <a:lstStyle/>
            <a:p>
              <a:pPr lvl="0" algn="ctr">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Hình b: Không là hình bình hành vì hai góc A và C không bằng nhau</a:t>
              </a:r>
              <a:endParaRPr lang="en-US"/>
            </a:p>
          </p:txBody>
        </p:sp>
        <p:pic>
          <p:nvPicPr>
            <p:cNvPr id="17" name="Picture 16"/>
            <p:cNvPicPr>
              <a:picLocks noChangeAspect="1"/>
            </p:cNvPicPr>
            <p:nvPr/>
          </p:nvPicPr>
          <p:blipFill>
            <a:blip r:embed="rId6"/>
            <a:stretch>
              <a:fillRect/>
            </a:stretch>
          </p:blipFill>
          <p:spPr>
            <a:xfrm rot="16200000" flipH="1" flipV="1">
              <a:off x="979086" y="9138503"/>
              <a:ext cx="698628" cy="760166"/>
            </a:xfrm>
            <a:prstGeom prst="rect">
              <a:avLst/>
            </a:prstGeom>
          </p:spPr>
        </p:pic>
      </p:grpSp>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3" name="Rectangle 2"/>
          <p:cNvSpPr/>
          <p:nvPr/>
        </p:nvSpPr>
        <p:spPr>
          <a:xfrm>
            <a:off x="1087340" y="1562100"/>
            <a:ext cx="16191387"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hai điểm A, B phân biệt và điểm O không nằm trên đường thẳng AB. Gọi A’, B’ là các điểm sao cho O là trung điểm của AA’, BB’. Chứng minh rằng A’B’ = AB và đường thẳng A’B’ song song với đường thẳng AB.</a:t>
            </a:r>
          </a:p>
        </p:txBody>
      </p:sp>
      <p:pic>
        <p:nvPicPr>
          <p:cNvPr id="6" name="Picture 5"/>
          <p:cNvPicPr>
            <a:picLocks noChangeAspect="1"/>
          </p:cNvPicPr>
          <p:nvPr/>
        </p:nvPicPr>
        <p:blipFill>
          <a:blip r:embed="rId6"/>
          <a:stretch>
            <a:fillRect/>
          </a:stretch>
        </p:blipFill>
        <p:spPr>
          <a:xfrm>
            <a:off x="16633141" y="176518"/>
            <a:ext cx="1363624" cy="1101641"/>
          </a:xfrm>
          <a:prstGeom prst="rect">
            <a:avLst/>
          </a:prstGeom>
        </p:spPr>
      </p:pic>
      <p:pic>
        <p:nvPicPr>
          <p:cNvPr id="10" name="Picture 9" descr="A picture containing line, diagram&#10;&#10;Description automatically generated"/>
          <p:cNvPicPr/>
          <p:nvPr/>
        </p:nvPicPr>
        <p:blipFill>
          <a:blip r:embed="rId7"/>
          <a:stretch>
            <a:fillRect/>
          </a:stretch>
        </p:blipFill>
        <p:spPr>
          <a:xfrm>
            <a:off x="798834" y="6058408"/>
            <a:ext cx="6172200" cy="3352292"/>
          </a:xfrm>
          <a:prstGeom prst="rect">
            <a:avLst/>
          </a:prstGeom>
        </p:spPr>
      </p:pic>
      <p:sp>
        <p:nvSpPr>
          <p:cNvPr id="12" name="Oval Callout 11"/>
          <p:cNvSpPr/>
          <p:nvPr/>
        </p:nvSpPr>
        <p:spPr>
          <a:xfrm>
            <a:off x="8290353" y="4686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9758689"/>
              </p:ext>
            </p:extLst>
          </p:nvPr>
        </p:nvGraphicFramePr>
        <p:xfrm>
          <a:off x="8001000" y="6210300"/>
          <a:ext cx="8795410" cy="3259964"/>
        </p:xfrm>
        <a:graphic>
          <a:graphicData uri="http://schemas.openxmlformats.org/drawingml/2006/table">
            <a:tbl>
              <a:tblPr firstRow="1" firstCol="1" bandRow="1"/>
              <a:tblGrid>
                <a:gridCol w="1555382">
                  <a:extLst>
                    <a:ext uri="{9D8B030D-6E8A-4147-A177-3AD203B41FA5}">
                      <a16:colId xmlns:a16="http://schemas.microsoft.com/office/drawing/2014/main" val="951313369"/>
                    </a:ext>
                  </a:extLst>
                </a:gridCol>
                <a:gridCol w="7240028">
                  <a:extLst>
                    <a:ext uri="{9D8B030D-6E8A-4147-A177-3AD203B41FA5}">
                      <a16:colId xmlns:a16="http://schemas.microsoft.com/office/drawing/2014/main" val="154195181"/>
                    </a:ext>
                  </a:extLst>
                </a:gridCol>
              </a:tblGrid>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Cho điểm: A, B, A’, B’ phân biệt; O không nằm trên AB.</a:t>
                      </a:r>
                    </a:p>
                    <a:p>
                      <a:pPr algn="just">
                        <a:lnSpc>
                          <a:spcPct val="150000"/>
                        </a:lnSpc>
                        <a:spcAft>
                          <a:spcPts val="0"/>
                        </a:spcAft>
                      </a:pPr>
                      <a:r>
                        <a:rPr lang="en-US" sz="3800">
                          <a:effectLst/>
                          <a:latin typeface="Arial" panose="020B0604020202020204" pitchFamily="34" charset="0"/>
                          <a:ea typeface="Dotum" panose="020B0600000101010101" pitchFamily="34" charset="-127"/>
                          <a:cs typeface="Arial" panose="020B0604020202020204" pitchFamily="34" charset="0"/>
                        </a:rPr>
                        <a:t>O là trung điểm AA’ và BB’.</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52194"/>
                  </a:ext>
                </a:extLst>
              </a:tr>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AB; A’B’ // AB.</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72380207"/>
                  </a:ext>
                </a:extLst>
              </a:tr>
            </a:tbl>
          </a:graphicData>
        </a:graphic>
      </p:graphicFrame>
      <p:pic>
        <p:nvPicPr>
          <p:cNvPr id="16" name="Picture 15"/>
          <p:cNvPicPr>
            <a:picLocks noChangeAspect="1"/>
          </p:cNvPicPr>
          <p:nvPr/>
        </p:nvPicPr>
        <p:blipFill>
          <a:blip r:embed="rId8"/>
          <a:stretch>
            <a:fillRect/>
          </a:stretch>
        </p:blipFill>
        <p:spPr>
          <a:xfrm flipH="1">
            <a:off x="306420" y="4695989"/>
            <a:ext cx="1027672" cy="1742911"/>
          </a:xfrm>
          <a:prstGeom prst="rect">
            <a:avLst/>
          </a:prstGeom>
        </p:spPr>
      </p:pic>
    </p:spTree>
    <p:extLst>
      <p:ext uri="{BB962C8B-B14F-4D97-AF65-F5344CB8AC3E}">
        <p14:creationId xmlns:p14="http://schemas.microsoft.com/office/powerpoint/2010/main" val="26959754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1413" y="9105900"/>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90500"/>
            <a:ext cx="1140469" cy="1160782"/>
          </a:xfrm>
          <a:prstGeom prst="rect">
            <a:avLst/>
          </a:prstGeom>
        </p:spPr>
      </p:pic>
      <p:sp>
        <p:nvSpPr>
          <p:cNvPr id="17" name="Oval Callout 16"/>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872888" y="5600700"/>
            <a:ext cx="16542224" cy="875048"/>
          </a:xfrm>
          <a:prstGeom prst="rect">
            <a:avLst/>
          </a:prstGeom>
        </p:spPr>
        <p:txBody>
          <a:bodyPr wrap="square">
            <a:spAutoFit/>
          </a:bodyPr>
          <a:lstStyle/>
          <a:p>
            <a:pPr lvl="0" algn="just">
              <a:lnSpc>
                <a:spcPct val="150000"/>
              </a:lnSpc>
            </a:pPr>
            <a:r>
              <a:rPr lang="vi-VN" sz="3800" dirty="0">
                <a:solidFill>
                  <a:prstClr val="black"/>
                </a:solidFill>
                <a:ea typeface="Arial" panose="020B0604020202020204" pitchFamily="34" charset="0"/>
                <a:cs typeface="Arial" panose="020B0604020202020204" pitchFamily="34" charset="0"/>
              </a:rPr>
              <a:t>Xét tứ giác ABA'B' ta có: OA = OA’, OB = OB’</a:t>
            </a:r>
            <a:endParaRPr lang="en-US" sz="3800" dirty="0">
              <a:solidFill>
                <a:prstClr val="black"/>
              </a:solidFill>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6633141" y="176518"/>
            <a:ext cx="1363624" cy="1101641"/>
          </a:xfrm>
          <a:prstGeom prst="rect">
            <a:avLst/>
          </a:prstGeom>
        </p:spPr>
      </p:pic>
      <p:sp>
        <p:nvSpPr>
          <p:cNvPr id="2" name="Rectangle 1"/>
          <p:cNvSpPr/>
          <p:nvPr/>
        </p:nvSpPr>
        <p:spPr>
          <a:xfrm>
            <a:off x="872888" y="7657000"/>
            <a:ext cx="13722338" cy="905056"/>
          </a:xfrm>
          <a:prstGeom prst="rect">
            <a:avLst/>
          </a:prstGeom>
        </p:spPr>
        <p:txBody>
          <a:bodyPr wrap="square">
            <a:spAutoFit/>
          </a:bodyPr>
          <a:lstStyle/>
          <a:p>
            <a:pPr>
              <a:lnSpc>
                <a:spcPct val="150000"/>
              </a:lnSpc>
              <a:spcAft>
                <a:spcPts val="800"/>
              </a:spcAft>
            </a:pPr>
            <a:r>
              <a:rPr lang="en-US" sz="4000" dirty="0" err="1">
                <a:latin typeface="Arial" panose="020B0604020202020204" pitchFamily="34" charset="0"/>
                <a:ea typeface="Arial" panose="020B0604020202020204" pitchFamily="34" charset="0"/>
                <a:cs typeface="Arial" panose="020B0604020202020204" pitchFamily="34" charset="0"/>
              </a:rPr>
              <a:t>Suy</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ra</a:t>
            </a:r>
            <a:r>
              <a:rPr lang="en-US" sz="4000" dirty="0">
                <a:latin typeface="Arial" panose="020B0604020202020204" pitchFamily="34" charset="0"/>
                <a:ea typeface="Arial" panose="020B0604020202020204" pitchFamily="34" charset="0"/>
                <a:cs typeface="Arial" panose="020B0604020202020204" pitchFamily="34" charset="0"/>
              </a:rPr>
              <a:t> A'B' = AB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A'B' // AB</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descr="A picture containing line, diagram&#10;&#10;Description automatically generated"/>
          <p:cNvPicPr/>
          <p:nvPr/>
        </p:nvPicPr>
        <p:blipFill>
          <a:blip r:embed="rId7"/>
          <a:stretch>
            <a:fillRect/>
          </a:stretch>
        </p:blipFill>
        <p:spPr>
          <a:xfrm>
            <a:off x="5715000" y="1943100"/>
            <a:ext cx="6172200" cy="3352292"/>
          </a:xfrm>
          <a:prstGeom prst="rect">
            <a:avLst/>
          </a:prstGeom>
        </p:spPr>
      </p:pic>
      <p:sp>
        <p:nvSpPr>
          <p:cNvPr id="3" name="Rectangle 2"/>
          <p:cNvSpPr/>
          <p:nvPr/>
        </p:nvSpPr>
        <p:spPr>
          <a:xfrm>
            <a:off x="872888" y="6627762"/>
            <a:ext cx="16805512" cy="861070"/>
          </a:xfrm>
          <a:prstGeom prst="rect">
            <a:avLst/>
          </a:prstGeom>
        </p:spPr>
        <p:txBody>
          <a:bodyPr wrap="square">
            <a:spAutoFit/>
          </a:bodyPr>
          <a:lstStyle/>
          <a:p>
            <a:pPr lvl="0" algn="just">
              <a:lnSpc>
                <a:spcPct val="150000"/>
              </a:lnSpc>
            </a:pPr>
            <a:r>
              <a:rPr lang="vi-VN" sz="3800" dirty="0">
                <a:solidFill>
                  <a:prstClr val="black"/>
                </a:solidFill>
                <a:ea typeface="Arial" panose="020B0604020202020204" pitchFamily="34" charset="0"/>
                <a:cs typeface="Arial" panose="020B0604020202020204" pitchFamily="34" charset="0"/>
              </a:rPr>
              <a:t>Vậy ABA'B' là hình bình hành (định lí 3b).</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6462250" y="3356999"/>
            <a:ext cx="1313644" cy="2223090"/>
          </a:xfrm>
          <a:prstGeom prst="rect">
            <a:avLst/>
          </a:prstGeom>
        </p:spPr>
      </p:pic>
    </p:spTree>
    <p:extLst>
      <p:ext uri="{BB962C8B-B14F-4D97-AF65-F5344CB8AC3E}">
        <p14:creationId xmlns:p14="http://schemas.microsoft.com/office/powerpoint/2010/main" val="16200081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571500"/>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212315" y="9225998"/>
            <a:ext cx="683278" cy="1004820"/>
          </a:xfrm>
          <a:prstGeom prst="rect">
            <a:avLst/>
          </a:prstGeom>
        </p:spPr>
      </p:pic>
      <p:sp>
        <p:nvSpPr>
          <p:cNvPr id="4" name="Rectangle 3"/>
          <p:cNvSpPr/>
          <p:nvPr/>
        </p:nvSpPr>
        <p:spPr>
          <a:xfrm>
            <a:off x="914400" y="2433578"/>
            <a:ext cx="16230083"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Trở lại bài toán mở đầu. Em hãy vẽ hình và nêu cách vẽ con đường cần mở đi qua O sao cho theo con đường đó, hai đoạn đường từ O tới a và tới b bằng nhau.</a:t>
            </a:r>
          </a:p>
        </p:txBody>
      </p:sp>
      <p:pic>
        <p:nvPicPr>
          <p:cNvPr id="7" name="Picture 6"/>
          <p:cNvPicPr>
            <a:picLocks noChangeAspect="1"/>
          </p:cNvPicPr>
          <p:nvPr/>
        </p:nvPicPr>
        <p:blipFill>
          <a:blip r:embed="rId4"/>
          <a:stretch>
            <a:fillRect/>
          </a:stretch>
        </p:blipFill>
        <p:spPr>
          <a:xfrm>
            <a:off x="381000" y="274482"/>
            <a:ext cx="1493752" cy="1143178"/>
          </a:xfrm>
          <a:prstGeom prst="rect">
            <a:avLst/>
          </a:prstGeom>
        </p:spPr>
      </p:pic>
      <p:pic>
        <p:nvPicPr>
          <p:cNvPr id="8" name="Picture 7"/>
          <p:cNvPicPr>
            <a:picLocks noChangeAspect="1"/>
          </p:cNvPicPr>
          <p:nvPr/>
        </p:nvPicPr>
        <p:blipFill>
          <a:blip r:embed="rId5"/>
          <a:stretch>
            <a:fillRect/>
          </a:stretch>
        </p:blipFill>
        <p:spPr>
          <a:xfrm>
            <a:off x="16611600" y="371872"/>
            <a:ext cx="1253517" cy="990778"/>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7071" y="5686430"/>
            <a:ext cx="5372100" cy="3881775"/>
          </a:xfrm>
          <a:prstGeom prst="rect">
            <a:avLst/>
          </a:prstGeom>
        </p:spPr>
      </p:pic>
      <p:pic>
        <p:nvPicPr>
          <p:cNvPr id="5" name="Picture 4"/>
          <p:cNvPicPr>
            <a:picLocks noChangeAspect="1"/>
          </p:cNvPicPr>
          <p:nvPr/>
        </p:nvPicPr>
        <p:blipFill>
          <a:blip r:embed="rId8"/>
          <a:stretch>
            <a:fillRect/>
          </a:stretch>
        </p:blipFill>
        <p:spPr>
          <a:xfrm>
            <a:off x="15138688" y="6730801"/>
            <a:ext cx="1777711" cy="2814425"/>
          </a:xfrm>
          <a:prstGeom prst="rect">
            <a:avLst/>
          </a:prstGeom>
        </p:spPr>
      </p:pic>
    </p:spTree>
    <p:extLst>
      <p:ext uri="{BB962C8B-B14F-4D97-AF65-F5344CB8AC3E}">
        <p14:creationId xmlns:p14="http://schemas.microsoft.com/office/powerpoint/2010/main" val="23853002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212315" y="9225998"/>
            <a:ext cx="683278" cy="1004820"/>
          </a:xfrm>
          <a:prstGeom prst="rect">
            <a:avLst/>
          </a:prstGeom>
        </p:spPr>
      </p:pic>
      <p:pic>
        <p:nvPicPr>
          <p:cNvPr id="7" name="Picture 6"/>
          <p:cNvPicPr>
            <a:picLocks noChangeAspect="1"/>
          </p:cNvPicPr>
          <p:nvPr/>
        </p:nvPicPr>
        <p:blipFill>
          <a:blip r:embed="rId4"/>
          <a:stretch>
            <a:fillRect/>
          </a:stretch>
        </p:blipFill>
        <p:spPr>
          <a:xfrm>
            <a:off x="381000" y="274482"/>
            <a:ext cx="1493752" cy="1143178"/>
          </a:xfrm>
          <a:prstGeom prst="rect">
            <a:avLst/>
          </a:prstGeom>
        </p:spPr>
      </p:pic>
      <p:pic>
        <p:nvPicPr>
          <p:cNvPr id="8" name="Picture 7"/>
          <p:cNvPicPr>
            <a:picLocks noChangeAspect="1"/>
          </p:cNvPicPr>
          <p:nvPr/>
        </p:nvPicPr>
        <p:blipFill>
          <a:blip r:embed="rId5"/>
          <a:stretch>
            <a:fillRect/>
          </a:stretch>
        </p:blipFill>
        <p:spPr>
          <a:xfrm>
            <a:off x="16594440" y="8737630"/>
            <a:ext cx="1253517" cy="990778"/>
          </a:xfrm>
          <a:prstGeom prst="rect">
            <a:avLst/>
          </a:prstGeom>
        </p:spPr>
      </p:pic>
      <p:sp>
        <p:nvSpPr>
          <p:cNvPr id="11" name="Oval Callout 10"/>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04800" y="1638300"/>
            <a:ext cx="17678400" cy="5216813"/>
          </a:xfrm>
          <a:prstGeom prst="rect">
            <a:avLst/>
          </a:prstGeom>
        </p:spPr>
        <p:txBody>
          <a:bodyPr wrap="square">
            <a:spAutoFit/>
          </a:bodyPr>
          <a:lstStyle/>
          <a:p>
            <a:pPr>
              <a:lnSpc>
                <a:spcPct val="150000"/>
              </a:lnSpc>
            </a:pP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Gọi</a:t>
            </a:r>
            <a:r>
              <a:rPr lang="en-US" sz="3700" dirty="0">
                <a:latin typeface="Arial" panose="020B0604020202020204" pitchFamily="34" charset="0"/>
                <a:ea typeface="Arial" panose="020B0604020202020204" pitchFamily="34" charset="0"/>
                <a:cs typeface="Arial" panose="020B0604020202020204" pitchFamily="34" charset="0"/>
              </a:rPr>
              <a:t> C </a:t>
            </a:r>
            <a:r>
              <a:rPr lang="en-US" sz="3700" dirty="0" err="1">
                <a:latin typeface="Arial" panose="020B0604020202020204" pitchFamily="34" charset="0"/>
                <a:ea typeface="Arial" panose="020B0604020202020204" pitchFamily="34" charset="0"/>
                <a:cs typeface="Arial" panose="020B0604020202020204" pitchFamily="34" charset="0"/>
              </a:rPr>
              <a:t>là</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giao</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điểm</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của</a:t>
            </a:r>
            <a:r>
              <a:rPr lang="en-US" sz="3700" dirty="0">
                <a:latin typeface="Arial" panose="020B0604020202020204" pitchFamily="34" charset="0"/>
                <a:ea typeface="Arial" panose="020B0604020202020204" pitchFamily="34" charset="0"/>
                <a:cs typeface="Arial" panose="020B0604020202020204" pitchFamily="34" charset="0"/>
              </a:rPr>
              <a:t> a </a:t>
            </a:r>
            <a:r>
              <a:rPr lang="en-US" sz="3700" dirty="0" err="1">
                <a:latin typeface="Arial" panose="020B0604020202020204" pitchFamily="34" charset="0"/>
                <a:ea typeface="Arial" panose="020B0604020202020204" pitchFamily="34" charset="0"/>
                <a:cs typeface="Arial" panose="020B0604020202020204" pitchFamily="34" charset="0"/>
              </a:rPr>
              <a:t>và</a:t>
            </a:r>
            <a:r>
              <a:rPr lang="en-US" sz="3700" dirty="0">
                <a:latin typeface="Arial" panose="020B0604020202020204" pitchFamily="34" charset="0"/>
                <a:ea typeface="Arial" panose="020B0604020202020204" pitchFamily="34" charset="0"/>
                <a:cs typeface="Arial" panose="020B0604020202020204" pitchFamily="34" charset="0"/>
              </a:rPr>
              <a:t> b. </a:t>
            </a:r>
            <a:r>
              <a:rPr lang="en-US" sz="3700" dirty="0" err="1">
                <a:latin typeface="Arial" panose="020B0604020202020204" pitchFamily="34" charset="0"/>
                <a:ea typeface="Arial" panose="020B0604020202020204" pitchFamily="34" charset="0"/>
                <a:cs typeface="Arial" panose="020B0604020202020204" pitchFamily="34" charset="0"/>
              </a:rPr>
              <a:t>Lấy</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điểm</a:t>
            </a:r>
            <a:r>
              <a:rPr lang="en-US" sz="3700" dirty="0">
                <a:latin typeface="Arial" panose="020B0604020202020204" pitchFamily="34" charset="0"/>
                <a:ea typeface="Arial" panose="020B0604020202020204" pitchFamily="34" charset="0"/>
                <a:cs typeface="Arial" panose="020B0604020202020204" pitchFamily="34" charset="0"/>
              </a:rPr>
              <a:t> D </a:t>
            </a:r>
            <a:r>
              <a:rPr lang="en-US" sz="3700" dirty="0" err="1">
                <a:latin typeface="Arial" panose="020B0604020202020204" pitchFamily="34" charset="0"/>
                <a:ea typeface="Arial" panose="020B0604020202020204" pitchFamily="34" charset="0"/>
                <a:cs typeface="Arial" panose="020B0604020202020204" pitchFamily="34" charset="0"/>
              </a:rPr>
              <a:t>sao</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cho</a:t>
            </a:r>
            <a:r>
              <a:rPr lang="en-US" sz="3700" dirty="0">
                <a:latin typeface="Arial" panose="020B0604020202020204" pitchFamily="34" charset="0"/>
                <a:ea typeface="Arial" panose="020B0604020202020204" pitchFamily="34" charset="0"/>
                <a:cs typeface="Arial" panose="020B0604020202020204" pitchFamily="34" charset="0"/>
              </a:rPr>
              <a:t> O </a:t>
            </a:r>
            <a:r>
              <a:rPr lang="en-US" sz="3700" dirty="0" err="1">
                <a:latin typeface="Arial" panose="020B0604020202020204" pitchFamily="34" charset="0"/>
                <a:ea typeface="Arial" panose="020B0604020202020204" pitchFamily="34" charset="0"/>
                <a:cs typeface="Arial" panose="020B0604020202020204" pitchFamily="34" charset="0"/>
              </a:rPr>
              <a:t>là</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trung</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điểm</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của</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đoạn</a:t>
            </a:r>
            <a:r>
              <a:rPr lang="en-US" sz="3700" dirty="0">
                <a:latin typeface="Arial" panose="020B0604020202020204" pitchFamily="34" charset="0"/>
                <a:ea typeface="Arial" panose="020B0604020202020204" pitchFamily="34" charset="0"/>
                <a:cs typeface="Arial" panose="020B0604020202020204" pitchFamily="34" charset="0"/>
              </a:rPr>
              <a:t> CD. </a:t>
            </a:r>
          </a:p>
          <a:p>
            <a:pPr>
              <a:lnSpc>
                <a:spcPct val="150000"/>
              </a:lnSpc>
            </a:pP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Từ</a:t>
            </a:r>
            <a:r>
              <a:rPr lang="en-US" sz="3700" dirty="0">
                <a:latin typeface="Arial" panose="020B0604020202020204" pitchFamily="34" charset="0"/>
                <a:ea typeface="Arial" panose="020B0604020202020204" pitchFamily="34" charset="0"/>
                <a:cs typeface="Arial" panose="020B0604020202020204" pitchFamily="34" charset="0"/>
              </a:rPr>
              <a:t> D </a:t>
            </a:r>
            <a:r>
              <a:rPr lang="en-US" sz="3700" dirty="0" err="1">
                <a:latin typeface="Arial" panose="020B0604020202020204" pitchFamily="34" charset="0"/>
                <a:ea typeface="Arial" panose="020B0604020202020204" pitchFamily="34" charset="0"/>
                <a:cs typeface="Arial" panose="020B0604020202020204" pitchFamily="34" charset="0"/>
              </a:rPr>
              <a:t>vẽ</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đường</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thẳng</a:t>
            </a:r>
            <a:r>
              <a:rPr lang="en-US" sz="3700" dirty="0">
                <a:latin typeface="Arial" panose="020B0604020202020204" pitchFamily="34" charset="0"/>
                <a:ea typeface="Arial" panose="020B0604020202020204" pitchFamily="34" charset="0"/>
                <a:cs typeface="Arial" panose="020B0604020202020204" pitchFamily="34" charset="0"/>
              </a:rPr>
              <a:t> song song </a:t>
            </a:r>
            <a:r>
              <a:rPr lang="en-US" sz="3700" dirty="0" err="1">
                <a:latin typeface="Arial" panose="020B0604020202020204" pitchFamily="34" charset="0"/>
                <a:ea typeface="Arial" panose="020B0604020202020204" pitchFamily="34" charset="0"/>
                <a:cs typeface="Arial" panose="020B0604020202020204" pitchFamily="34" charset="0"/>
              </a:rPr>
              <a:t>với</a:t>
            </a:r>
            <a:r>
              <a:rPr lang="en-US" sz="3700" dirty="0">
                <a:latin typeface="Arial" panose="020B0604020202020204" pitchFamily="34" charset="0"/>
                <a:ea typeface="Arial" panose="020B0604020202020204" pitchFamily="34" charset="0"/>
                <a:cs typeface="Arial" panose="020B0604020202020204" pitchFamily="34" charset="0"/>
              </a:rPr>
              <a:t> b, </a:t>
            </a:r>
            <a:r>
              <a:rPr lang="en-US" sz="3700" dirty="0" err="1">
                <a:latin typeface="Arial" panose="020B0604020202020204" pitchFamily="34" charset="0"/>
                <a:ea typeface="Arial" panose="020B0604020202020204" pitchFamily="34" charset="0"/>
                <a:cs typeface="Arial" panose="020B0604020202020204" pitchFamily="34" charset="0"/>
              </a:rPr>
              <a:t>cắt</a:t>
            </a:r>
            <a:r>
              <a:rPr lang="en-US" sz="3700" dirty="0">
                <a:latin typeface="Arial" panose="020B0604020202020204" pitchFamily="34" charset="0"/>
                <a:ea typeface="Arial" panose="020B0604020202020204" pitchFamily="34" charset="0"/>
                <a:cs typeface="Arial" panose="020B0604020202020204" pitchFamily="34" charset="0"/>
              </a:rPr>
              <a:t> a </a:t>
            </a:r>
            <a:r>
              <a:rPr lang="en-US" sz="3700" dirty="0" err="1">
                <a:latin typeface="Arial" panose="020B0604020202020204" pitchFamily="34" charset="0"/>
                <a:ea typeface="Arial" panose="020B0604020202020204" pitchFamily="34" charset="0"/>
                <a:cs typeface="Arial" panose="020B0604020202020204" pitchFamily="34" charset="0"/>
              </a:rPr>
              <a:t>tại</a:t>
            </a:r>
            <a:r>
              <a:rPr lang="en-US" sz="3700" dirty="0">
                <a:latin typeface="Arial" panose="020B0604020202020204" pitchFamily="34" charset="0"/>
                <a:ea typeface="Arial" panose="020B0604020202020204" pitchFamily="34" charset="0"/>
                <a:cs typeface="Arial" panose="020B0604020202020204" pitchFamily="34" charset="0"/>
              </a:rPr>
              <a:t> A </a:t>
            </a:r>
            <a:r>
              <a:rPr lang="en-US" sz="3700" dirty="0" err="1">
                <a:latin typeface="Arial" panose="020B0604020202020204" pitchFamily="34" charset="0"/>
                <a:ea typeface="Arial" panose="020B0604020202020204" pitchFamily="34" charset="0"/>
                <a:cs typeface="Arial" panose="020B0604020202020204" pitchFamily="34" charset="0"/>
              </a:rPr>
              <a:t>và</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đường</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thẳng</a:t>
            </a:r>
            <a:r>
              <a:rPr lang="en-US" sz="3700" dirty="0">
                <a:latin typeface="Arial" panose="020B0604020202020204" pitchFamily="34" charset="0"/>
                <a:ea typeface="Arial" panose="020B0604020202020204" pitchFamily="34" charset="0"/>
                <a:cs typeface="Arial" panose="020B0604020202020204" pitchFamily="34" charset="0"/>
              </a:rPr>
              <a:t> song song </a:t>
            </a:r>
            <a:r>
              <a:rPr lang="en-US" sz="3700" dirty="0" err="1">
                <a:latin typeface="Arial" panose="020B0604020202020204" pitchFamily="34" charset="0"/>
                <a:ea typeface="Arial" panose="020B0604020202020204" pitchFamily="34" charset="0"/>
                <a:cs typeface="Arial" panose="020B0604020202020204" pitchFamily="34" charset="0"/>
              </a:rPr>
              <a:t>với</a:t>
            </a:r>
            <a:r>
              <a:rPr lang="en-US" sz="3700" dirty="0">
                <a:latin typeface="Arial" panose="020B0604020202020204" pitchFamily="34" charset="0"/>
                <a:ea typeface="Arial" panose="020B0604020202020204" pitchFamily="34" charset="0"/>
                <a:cs typeface="Arial" panose="020B0604020202020204" pitchFamily="34" charset="0"/>
              </a:rPr>
              <a:t> a, </a:t>
            </a:r>
            <a:r>
              <a:rPr lang="en-US" sz="3700" dirty="0" err="1">
                <a:latin typeface="Arial" panose="020B0604020202020204" pitchFamily="34" charset="0"/>
                <a:ea typeface="Arial" panose="020B0604020202020204" pitchFamily="34" charset="0"/>
                <a:cs typeface="Arial" panose="020B0604020202020204" pitchFamily="34" charset="0"/>
              </a:rPr>
              <a:t>cắt</a:t>
            </a:r>
            <a:r>
              <a:rPr lang="en-US" sz="3700" dirty="0">
                <a:latin typeface="Arial" panose="020B0604020202020204" pitchFamily="34" charset="0"/>
                <a:ea typeface="Arial" panose="020B0604020202020204" pitchFamily="34" charset="0"/>
                <a:cs typeface="Arial" panose="020B0604020202020204" pitchFamily="34" charset="0"/>
              </a:rPr>
              <a:t> b </a:t>
            </a:r>
            <a:r>
              <a:rPr lang="en-US" sz="3700" dirty="0" err="1">
                <a:latin typeface="Arial" panose="020B0604020202020204" pitchFamily="34" charset="0"/>
                <a:ea typeface="Arial" panose="020B0604020202020204" pitchFamily="34" charset="0"/>
                <a:cs typeface="Arial" panose="020B0604020202020204" pitchFamily="34" charset="0"/>
              </a:rPr>
              <a:t>tại</a:t>
            </a:r>
            <a:r>
              <a:rPr lang="en-US" sz="3700" dirty="0">
                <a:latin typeface="Arial" panose="020B0604020202020204" pitchFamily="34" charset="0"/>
                <a:ea typeface="Arial" panose="020B0604020202020204" pitchFamily="34" charset="0"/>
                <a:cs typeface="Arial" panose="020B0604020202020204" pitchFamily="34" charset="0"/>
              </a:rPr>
              <a:t> B.</a:t>
            </a:r>
          </a:p>
          <a:p>
            <a:pPr>
              <a:lnSpc>
                <a:spcPct val="150000"/>
              </a:lnSpc>
            </a:pPr>
            <a:r>
              <a:rPr lang="en-US" sz="3700" dirty="0">
                <a:latin typeface="Arial" panose="020B0604020202020204" pitchFamily="34" charset="0"/>
                <a:ea typeface="Arial" panose="020B0604020202020204" pitchFamily="34" charset="0"/>
                <a:cs typeface="Arial" panose="020B0604020202020204" pitchFamily="34" charset="0"/>
              </a:rPr>
              <a:t>- Ta </a:t>
            </a:r>
            <a:r>
              <a:rPr lang="en-US" sz="3700" dirty="0" err="1">
                <a:latin typeface="Arial" panose="020B0604020202020204" pitchFamily="34" charset="0"/>
                <a:ea typeface="Arial" panose="020B0604020202020204" pitchFamily="34" charset="0"/>
                <a:cs typeface="Arial" panose="020B0604020202020204" pitchFamily="34" charset="0"/>
              </a:rPr>
              <a:t>có</a:t>
            </a:r>
            <a:r>
              <a:rPr lang="en-US" sz="3700" dirty="0">
                <a:latin typeface="Arial" panose="020B0604020202020204" pitchFamily="34" charset="0"/>
                <a:ea typeface="Arial" panose="020B0604020202020204" pitchFamily="34" charset="0"/>
                <a:cs typeface="Arial" panose="020B0604020202020204" pitchFamily="34" charset="0"/>
              </a:rPr>
              <a:t> CD </a:t>
            </a:r>
            <a:r>
              <a:rPr lang="en-US" sz="3700" dirty="0" err="1">
                <a:latin typeface="Arial" panose="020B0604020202020204" pitchFamily="34" charset="0"/>
                <a:ea typeface="Arial" panose="020B0604020202020204" pitchFamily="34" charset="0"/>
                <a:cs typeface="Arial" panose="020B0604020202020204" pitchFamily="34" charset="0"/>
              </a:rPr>
              <a:t>và</a:t>
            </a:r>
            <a:r>
              <a:rPr lang="en-US" sz="3700" dirty="0">
                <a:latin typeface="Arial" panose="020B0604020202020204" pitchFamily="34" charset="0"/>
                <a:ea typeface="Arial" panose="020B0604020202020204" pitchFamily="34" charset="0"/>
                <a:cs typeface="Arial" panose="020B0604020202020204" pitchFamily="34" charset="0"/>
              </a:rPr>
              <a:t> AB </a:t>
            </a:r>
            <a:r>
              <a:rPr lang="en-US" sz="3700" dirty="0" err="1">
                <a:latin typeface="Arial" panose="020B0604020202020204" pitchFamily="34" charset="0"/>
                <a:ea typeface="Arial" panose="020B0604020202020204" pitchFamily="34" charset="0"/>
                <a:cs typeface="Arial" panose="020B0604020202020204" pitchFamily="34" charset="0"/>
              </a:rPr>
              <a:t>là</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hai</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đường</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chéo</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của</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hình</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bình</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hành</a:t>
            </a:r>
            <a:r>
              <a:rPr lang="en-US" sz="3700" dirty="0">
                <a:latin typeface="Arial" panose="020B0604020202020204" pitchFamily="34" charset="0"/>
                <a:ea typeface="Arial" panose="020B0604020202020204" pitchFamily="34" charset="0"/>
                <a:cs typeface="Arial" panose="020B0604020202020204" pitchFamily="34" charset="0"/>
              </a:rPr>
              <a:t> CADB, </a:t>
            </a:r>
            <a:r>
              <a:rPr lang="en-US" sz="3700" dirty="0" err="1">
                <a:latin typeface="Arial" panose="020B0604020202020204" pitchFamily="34" charset="0"/>
                <a:ea typeface="Arial" panose="020B0604020202020204" pitchFamily="34" charset="0"/>
                <a:cs typeface="Arial" panose="020B0604020202020204" pitchFamily="34" charset="0"/>
              </a:rPr>
              <a:t>chúng</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cắt</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nhau</a:t>
            </a:r>
            <a:r>
              <a:rPr lang="en-US" sz="3700" dirty="0">
                <a:latin typeface="Arial" panose="020B0604020202020204" pitchFamily="34" charset="0"/>
                <a:ea typeface="Arial" panose="020B0604020202020204" pitchFamily="34" charset="0"/>
                <a:cs typeface="Arial" panose="020B0604020202020204" pitchFamily="34" charset="0"/>
              </a:rPr>
              <a:t> </a:t>
            </a:r>
            <a:r>
              <a:rPr lang="en-US" sz="3700" dirty="0" err="1">
                <a:latin typeface="Arial" panose="020B0604020202020204" pitchFamily="34" charset="0"/>
                <a:ea typeface="Arial" panose="020B0604020202020204" pitchFamily="34" charset="0"/>
                <a:cs typeface="Arial" panose="020B0604020202020204" pitchFamily="34" charset="0"/>
              </a:rPr>
              <a:t>tại</a:t>
            </a:r>
            <a:r>
              <a:rPr lang="en-US" sz="3700" dirty="0">
                <a:latin typeface="Arial" panose="020B0604020202020204" pitchFamily="34" charset="0"/>
                <a:ea typeface="Arial" panose="020B0604020202020204" pitchFamily="34" charset="0"/>
                <a:cs typeface="Arial" panose="020B0604020202020204" pitchFamily="34" charset="0"/>
              </a:rPr>
              <a:t> O </a:t>
            </a:r>
            <a:r>
              <a:rPr lang="en-US" sz="3700" dirty="0" err="1">
                <a:latin typeface="Arial" panose="020B0604020202020204" pitchFamily="34" charset="0"/>
                <a:ea typeface="Arial" panose="020B0604020202020204" pitchFamily="34" charset="0"/>
                <a:cs typeface="Arial" panose="020B0604020202020204" pitchFamily="34" charset="0"/>
              </a:rPr>
              <a:t>nên</a:t>
            </a:r>
            <a:r>
              <a:rPr lang="en-US" sz="3700" dirty="0">
                <a:latin typeface="Arial" panose="020B0604020202020204" pitchFamily="34" charset="0"/>
                <a:ea typeface="Arial" panose="020B0604020202020204" pitchFamily="34" charset="0"/>
                <a:cs typeface="Arial" panose="020B0604020202020204" pitchFamily="34" charset="0"/>
              </a:rPr>
              <a:t> OA = OB.</a:t>
            </a:r>
          </a:p>
          <a:p>
            <a:pPr>
              <a:lnSpc>
                <a:spcPct val="150000"/>
              </a:lnSpc>
            </a:pPr>
            <a:r>
              <a:rPr lang="en-US" sz="3700" i="1" dirty="0" err="1">
                <a:latin typeface="Arial" panose="020B0604020202020204" pitchFamily="34" charset="0"/>
                <a:ea typeface="Arial" panose="020B0604020202020204" pitchFamily="34" charset="0"/>
                <a:cs typeface="Arial" panose="020B0604020202020204" pitchFamily="34" charset="0"/>
              </a:rPr>
              <a:t>Hình</a:t>
            </a:r>
            <a:r>
              <a:rPr lang="en-US" sz="3700" i="1" dirty="0">
                <a:latin typeface="Arial" panose="020B0604020202020204" pitchFamily="34" charset="0"/>
                <a:ea typeface="Arial" panose="020B0604020202020204" pitchFamily="34" charset="0"/>
                <a:cs typeface="Arial" panose="020B0604020202020204" pitchFamily="34" charset="0"/>
              </a:rPr>
              <a:t> </a:t>
            </a:r>
            <a:r>
              <a:rPr lang="en-US" sz="3700" i="1" dirty="0" err="1">
                <a:latin typeface="Arial" panose="020B0604020202020204" pitchFamily="34" charset="0"/>
                <a:ea typeface="Arial" panose="020B0604020202020204" pitchFamily="34" charset="0"/>
                <a:cs typeface="Arial" panose="020B0604020202020204" pitchFamily="34" charset="0"/>
              </a:rPr>
              <a:t>minh</a:t>
            </a:r>
            <a:r>
              <a:rPr lang="en-US" sz="3700" i="1" dirty="0">
                <a:latin typeface="Arial" panose="020B0604020202020204" pitchFamily="34" charset="0"/>
                <a:ea typeface="Arial" panose="020B0604020202020204" pitchFamily="34" charset="0"/>
                <a:cs typeface="Arial" panose="020B0604020202020204" pitchFamily="34" charset="0"/>
              </a:rPr>
              <a:t> </a:t>
            </a:r>
            <a:r>
              <a:rPr lang="en-US" sz="3700" i="1" dirty="0" err="1">
                <a:latin typeface="Arial" panose="020B0604020202020204" pitchFamily="34" charset="0"/>
                <a:ea typeface="Arial" panose="020B0604020202020204" pitchFamily="34" charset="0"/>
                <a:cs typeface="Arial" panose="020B0604020202020204" pitchFamily="34" charset="0"/>
              </a:rPr>
              <a:t>họa</a:t>
            </a:r>
            <a:r>
              <a:rPr lang="en-US" sz="3700" i="1" dirty="0">
                <a:latin typeface="Arial" panose="020B0604020202020204" pitchFamily="34" charset="0"/>
                <a:ea typeface="Arial" panose="020B0604020202020204" pitchFamily="34"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5619527" y="5727659"/>
            <a:ext cx="7048946" cy="4137426"/>
          </a:xfrm>
          <a:prstGeom prst="rect">
            <a:avLst/>
          </a:prstGeom>
        </p:spPr>
      </p:pic>
    </p:spTree>
    <p:extLst>
      <p:ext uri="{BB962C8B-B14F-4D97-AF65-F5344CB8AC3E}">
        <p14:creationId xmlns:p14="http://schemas.microsoft.com/office/powerpoint/2010/main" val="9579747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62000" y="2227997"/>
            <a:ext cx="16861745" cy="5734903"/>
          </a:xfrm>
          <a:prstGeom prst="rect">
            <a:avLst/>
          </a:prstGeom>
        </p:spPr>
        <p:txBody>
          <a:bodyPr wrap="square">
            <a:spAutoFit/>
          </a:bodyPr>
          <a:lstStyle/>
          <a:p>
            <a:pPr>
              <a:lnSpc>
                <a:spcPct val="150000"/>
              </a:lnSpc>
              <a:spcBef>
                <a:spcPts val="1200"/>
              </a:spcBef>
              <a:spcAft>
                <a:spcPts val="800"/>
              </a:spcAft>
            </a:pPr>
            <a:r>
              <a:rPr lang="vi-VN" sz="4000" b="1" dirty="0">
                <a:ea typeface="Calibri" panose="020F0502020204030204" pitchFamily="34" charset="0"/>
                <a:cs typeface="Times New Roman" panose="02020603050405020304" pitchFamily="18" charset="0"/>
              </a:rPr>
              <a:t>Câu 1. </a:t>
            </a:r>
            <a:r>
              <a:rPr lang="vi-VN" sz="4000" dirty="0">
                <a:ea typeface="Calibri" panose="020F0502020204030204" pitchFamily="34" charset="0"/>
                <a:cs typeface="Times New Roman" panose="02020603050405020304" pitchFamily="18" charset="0"/>
              </a:rPr>
              <a:t>Hãy chọn câu </a:t>
            </a:r>
            <a:r>
              <a:rPr lang="vi-VN" sz="4000" b="1" dirty="0">
                <a:ea typeface="Calibri" panose="020F0502020204030204" pitchFamily="34" charset="0"/>
                <a:cs typeface="Times New Roman" panose="02020603050405020304" pitchFamily="18" charset="0"/>
              </a:rPr>
              <a:t>sai.</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A. Hình bình hành có hai đường chéo vuông góc với nhau</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B. Hình bình hành có hai góc đối bằng nhau</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C. Hình bình hành có hai đường chéo cắt nhau tại trung điểm mỗi đường</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D. Hai bình hành có hai cặp cạnh đối song song</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p:pic>
        <p:nvPicPr>
          <p:cNvPr id="1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9423" y="8590512"/>
            <a:ext cx="1265457" cy="1335575"/>
          </a:xfrm>
          <a:prstGeom prst="rect">
            <a:avLst/>
          </a:prstGeom>
        </p:spPr>
      </p:pic>
      <p:sp>
        <p:nvSpPr>
          <p:cNvPr id="18" name="Rounded Rectangle 17"/>
          <p:cNvSpPr/>
          <p:nvPr/>
        </p:nvSpPr>
        <p:spPr>
          <a:xfrm>
            <a:off x="457200" y="3380339"/>
            <a:ext cx="14020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3" name="Rectangle 2"/>
          <p:cNvSpPr/>
          <p:nvPr/>
        </p:nvSpPr>
        <p:spPr>
          <a:xfrm>
            <a:off x="1755006" y="2266909"/>
            <a:ext cx="15799792" cy="6247864"/>
          </a:xfrm>
          <a:prstGeom prst="rect">
            <a:avLst/>
          </a:prstGeom>
        </p:spPr>
        <p:txBody>
          <a:bodyPr wrap="square">
            <a:spAutoFit/>
          </a:bodyPr>
          <a:lstStyle/>
          <a:p>
            <a:pPr>
              <a:lnSpc>
                <a:spcPct val="20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latin typeface="Arial" panose="020B0604020202020204" pitchFamily="34" charset="0"/>
                <a:ea typeface="Calibri" panose="020F0502020204030204" pitchFamily="34" charset="0"/>
                <a:cs typeface="Times New Roman" panose="02020603050405020304" pitchFamily="18" charset="0"/>
              </a:rPr>
              <a:t>Hãy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sai</a:t>
            </a:r>
            <a:r>
              <a:rPr lang="en-US" sz="4000" dirty="0">
                <a:latin typeface="Arial" panose="020B0604020202020204" pitchFamily="34" charset="0"/>
                <a:ea typeface="Calibri" panose="020F0502020204030204" pitchFamily="34" charset="0"/>
                <a:cs typeface="Times New Roman" panose="02020603050405020304" pitchFamily="18" charset="0"/>
              </a:rPr>
              <a:t>:</a:t>
            </a: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Tứ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cặp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song song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thang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kề</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đáy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Tứ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cặp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Tứ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cặp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bình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1524000" y="4918514"/>
            <a:ext cx="15468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4" name="Rectangle 3"/>
          <p:cNvSpPr/>
          <p:nvPr/>
        </p:nvSpPr>
        <p:spPr>
          <a:xfrm>
            <a:off x="1280160" y="2240125"/>
            <a:ext cx="15621000" cy="6863417"/>
          </a:xfrm>
          <a:prstGeom prst="rect">
            <a:avLst/>
          </a:prstGeom>
        </p:spPr>
        <p:txBody>
          <a:bodyPr wrap="square">
            <a:spAutoFit/>
          </a:bodyPr>
          <a:lstStyle/>
          <a:p>
            <a:pPr algn="just">
              <a:lnSpc>
                <a:spcPct val="150000"/>
              </a:lnSpc>
            </a:pPr>
            <a:r>
              <a:rPr lang="vi-VN" sz="4000" b="1" dirty="0">
                <a:ea typeface="Times New Roman" panose="02020603050405020304" pitchFamily="18" charset="0"/>
              </a:rPr>
              <a:t>Câu 3. </a:t>
            </a:r>
            <a:r>
              <a:rPr lang="vi-VN" sz="4000" dirty="0">
                <a:ea typeface="Times New Roman" panose="02020603050405020304" pitchFamily="18" charset="0"/>
              </a:rPr>
              <a:t>Điền cụm từ thích hợp vào chỗ trống: “Tứ giác có hai đường chéo … thì tứ giác đó là hình bình hành”.</a:t>
            </a:r>
          </a:p>
          <a:p>
            <a:pPr algn="just">
              <a:lnSpc>
                <a:spcPct val="200000"/>
              </a:lnSpc>
            </a:pPr>
            <a:r>
              <a:rPr lang="vi-VN" sz="4000" dirty="0">
                <a:ea typeface="Times New Roman" panose="02020603050405020304" pitchFamily="18" charset="0"/>
              </a:rPr>
              <a:t>A. </a:t>
            </a:r>
            <a:r>
              <a:rPr lang="en-US" sz="4000" dirty="0">
                <a:latin typeface="Arial" panose="020B0604020202020204" pitchFamily="34" charset="0"/>
                <a:ea typeface="Times New Roman" panose="02020603050405020304" pitchFamily="18" charset="0"/>
                <a:cs typeface="Arial" panose="020B0604020202020204" pitchFamily="34" charset="0"/>
              </a:rPr>
              <a:t>B</a:t>
            </a:r>
            <a:r>
              <a:rPr lang="vi-VN" sz="4000" dirty="0">
                <a:ea typeface="Times New Roman" panose="02020603050405020304" pitchFamily="18" charset="0"/>
              </a:rPr>
              <a:t>ằng nhau                          </a:t>
            </a:r>
          </a:p>
          <a:p>
            <a:pPr algn="just">
              <a:lnSpc>
                <a:spcPct val="200000"/>
              </a:lnSpc>
            </a:pPr>
            <a:r>
              <a:rPr lang="vi-VN" sz="4000" dirty="0">
                <a:ea typeface="Times New Roman" panose="02020603050405020304" pitchFamily="18" charset="0"/>
              </a:rPr>
              <a:t>B. </a:t>
            </a:r>
            <a:r>
              <a:rPr lang="en-US" sz="4000" dirty="0">
                <a:latin typeface="Arial" panose="020B0604020202020204" pitchFamily="34" charset="0"/>
                <a:ea typeface="Times New Roman" panose="02020603050405020304" pitchFamily="18" charset="0"/>
                <a:cs typeface="Arial" panose="020B0604020202020204" pitchFamily="34" charset="0"/>
              </a:rPr>
              <a:t>C</a:t>
            </a:r>
            <a:r>
              <a:rPr lang="vi-VN" sz="4000" dirty="0">
                <a:ea typeface="Times New Roman" panose="02020603050405020304" pitchFamily="18" charset="0"/>
              </a:rPr>
              <a:t>ắt nhau</a:t>
            </a:r>
          </a:p>
          <a:p>
            <a:pPr algn="just">
              <a:lnSpc>
                <a:spcPct val="200000"/>
              </a:lnSpc>
            </a:pPr>
            <a:r>
              <a:rPr lang="vi-VN" sz="4000" dirty="0">
                <a:ea typeface="Times New Roman" panose="02020603050405020304" pitchFamily="18" charset="0"/>
              </a:rPr>
              <a:t>C. </a:t>
            </a:r>
            <a:r>
              <a:rPr lang="en-US" sz="4000" dirty="0">
                <a:latin typeface="Arial" panose="020B0604020202020204" pitchFamily="34" charset="0"/>
                <a:ea typeface="Times New Roman" panose="02020603050405020304" pitchFamily="18" charset="0"/>
                <a:cs typeface="Arial" panose="020B0604020202020204" pitchFamily="34" charset="0"/>
              </a:rPr>
              <a:t>C</a:t>
            </a:r>
            <a:r>
              <a:rPr lang="vi-VN" sz="4000" dirty="0">
                <a:ea typeface="Times New Roman" panose="02020603050405020304" pitchFamily="18" charset="0"/>
              </a:rPr>
              <a:t>ắt nhau tại trung điểm mỗi đường</a:t>
            </a:r>
          </a:p>
          <a:p>
            <a:pPr algn="just">
              <a:lnSpc>
                <a:spcPct val="200000"/>
              </a:lnSpc>
            </a:pPr>
            <a:r>
              <a:rPr lang="vi-VN" sz="4000" dirty="0">
                <a:ea typeface="Times New Roman" panose="02020603050405020304" pitchFamily="18" charset="0"/>
              </a:rPr>
              <a:t>D. </a:t>
            </a:r>
            <a:r>
              <a:rPr lang="en-US" sz="4000" dirty="0">
                <a:latin typeface="Arial" panose="020B0604020202020204" pitchFamily="34" charset="0"/>
                <a:ea typeface="Times New Roman" panose="02020603050405020304" pitchFamily="18" charset="0"/>
                <a:cs typeface="Arial" panose="020B0604020202020204" pitchFamily="34" charset="0"/>
              </a:rPr>
              <a:t>S</a:t>
            </a:r>
            <a:r>
              <a:rPr lang="vi-VN" sz="4000" dirty="0">
                <a:ea typeface="Times New Roman" panose="02020603050405020304" pitchFamily="18" charset="0"/>
              </a:rPr>
              <a:t>ong song</a:t>
            </a:r>
          </a:p>
        </p:txBody>
      </p:sp>
      <p:sp>
        <p:nvSpPr>
          <p:cNvPr id="18" name="Rounded Rectangle 17"/>
          <p:cNvSpPr/>
          <p:nvPr/>
        </p:nvSpPr>
        <p:spPr>
          <a:xfrm>
            <a:off x="838200" y="6667500"/>
            <a:ext cx="96012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804297" y="3095315"/>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1</a:t>
            </a:r>
          </a:p>
        </p:txBody>
      </p:sp>
      <p:sp>
        <p:nvSpPr>
          <p:cNvPr id="7" name="Rectangle 6"/>
          <p:cNvSpPr/>
          <p:nvPr/>
        </p:nvSpPr>
        <p:spPr>
          <a:xfrm>
            <a:off x="8633299" y="3095315"/>
            <a:ext cx="9449001"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HÌNH BÌNH HÀNH VÀ TÍNH CHẤT</a:t>
            </a:r>
            <a:endParaRPr lang="en-US" sz="40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6834277" y="540337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2" name="Rectangle 11"/>
          <p:cNvSpPr/>
          <p:nvPr/>
        </p:nvSpPr>
        <p:spPr>
          <a:xfrm>
            <a:off x="8640794" y="4914900"/>
            <a:ext cx="9037606"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CỦA HÌNH BÌNH HÀNH</a:t>
            </a:r>
            <a:endParaRPr lang="en-US" sz="4000" dirty="0">
              <a:solidFill>
                <a:schemeClr val="tx2"/>
              </a:solidFill>
              <a:latin typeface="Arial" panose="020B0604020202020204" pitchFamily="34" charset="0"/>
              <a:cs typeface="Arial" panose="020B0604020202020204" pitchFamily="34" charset="0"/>
            </a:endParaRPr>
          </a:p>
        </p:txBody>
      </p:sp>
      <p:sp>
        <p:nvSpPr>
          <p:cNvPr id="13" name="Pentagon 12"/>
          <p:cNvSpPr/>
          <p:nvPr/>
        </p:nvSpPr>
        <p:spPr>
          <a:xfrm>
            <a:off x="6834277" y="7734783"/>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3</a:t>
            </a:r>
            <a:endParaRPr lang="en-US" sz="5500" b="1" dirty="0">
              <a:latin typeface="Arial" panose="020B0604020202020204" pitchFamily="34" charset="0"/>
              <a:cs typeface="Arial" panose="020B0604020202020204" pitchFamily="34" charset="0"/>
            </a:endParaRPr>
          </a:p>
        </p:txBody>
      </p:sp>
      <p:sp>
        <p:nvSpPr>
          <p:cNvPr id="14" name="Rectangle 13"/>
          <p:cNvSpPr/>
          <p:nvPr/>
        </p:nvSpPr>
        <p:spPr>
          <a:xfrm>
            <a:off x="8633299" y="7243108"/>
            <a:ext cx="9197501"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HÌNH BÌNH HÀNH THEO GÓC VÀ ĐƯỜNG CHÉO</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83643" y="8513626"/>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97943" y="834234"/>
            <a:ext cx="762000" cy="804222"/>
          </a:xfrm>
          <a:prstGeom prst="rect">
            <a:avLst/>
          </a:prstGeom>
        </p:spPr>
      </p:pic>
      <p:sp>
        <p:nvSpPr>
          <p:cNvPr id="4" name="Rectangle 3"/>
          <p:cNvSpPr/>
          <p:nvPr/>
        </p:nvSpPr>
        <p:spPr>
          <a:xfrm>
            <a:off x="874271" y="2213908"/>
            <a:ext cx="16535400" cy="182492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 </a:t>
            </a:r>
            <a:r>
              <a:rPr lang="vi-VN" sz="4000" dirty="0">
                <a:solidFill>
                  <a:srgbClr val="333333"/>
                </a:solidFill>
                <a:ea typeface="Times New Roman" panose="02020603050405020304" pitchFamily="18" charset="0"/>
              </a:rPr>
              <a:t>Hãy chọn câu đúng. Cho hình bình hành ABCD có các điều kiện như hình vẽ, trong hình có:</a:t>
            </a:r>
            <a:endParaRPr lang="en-US" sz="4000" dirty="0">
              <a:solidFill>
                <a:srgbClr val="333333"/>
              </a:solidFill>
              <a:latin typeface="Arial" panose="020B0604020202020204" pitchFamily="34" charset="0"/>
              <a:ea typeface="Times New Roman" panose="02020603050405020304" pitchFamily="18" charset="0"/>
            </a:endParaRPr>
          </a:p>
        </p:txBody>
      </p:sp>
      <p:sp>
        <p:nvSpPr>
          <p:cNvPr id="3" name="Rectangle 2"/>
          <p:cNvSpPr/>
          <p:nvPr/>
        </p:nvSpPr>
        <p:spPr>
          <a:xfrm>
            <a:off x="9622423" y="4081592"/>
            <a:ext cx="9144000" cy="4247317"/>
          </a:xfrm>
          <a:prstGeom prst="rect">
            <a:avLst/>
          </a:prstGeom>
        </p:spPr>
        <p:txBody>
          <a:bodyPr>
            <a:spAutoFit/>
          </a:bodyPr>
          <a:lstStyle/>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A. 3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B. 5 hình bình hành</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C. 4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D. 6 hình bình hành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Trắc nghiệm Hình bình hành có đáp án"/>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4271" y="4794859"/>
            <a:ext cx="7315200" cy="3169343"/>
          </a:xfrm>
          <a:prstGeom prst="rect">
            <a:avLst/>
          </a:prstGeom>
          <a:noFill/>
          <a:ln>
            <a:noFill/>
          </a:ln>
        </p:spPr>
      </p:pic>
      <p:sp>
        <p:nvSpPr>
          <p:cNvPr id="19" name="Rounded Rectangle 18"/>
          <p:cNvSpPr/>
          <p:nvPr/>
        </p:nvSpPr>
        <p:spPr>
          <a:xfrm>
            <a:off x="9296400" y="7277100"/>
            <a:ext cx="5181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38389">
            <a:off x="17660210" y="9024957"/>
            <a:ext cx="1169927" cy="1307845"/>
          </a:xfrm>
          <a:prstGeom prst="rect">
            <a:avLst/>
          </a:prstGeom>
        </p:spPr>
      </p:pic>
      <p:sp>
        <p:nvSpPr>
          <p:cNvPr id="2" name="Rectangle 1"/>
          <p:cNvSpPr/>
          <p:nvPr/>
        </p:nvSpPr>
        <p:spPr>
          <a:xfrm>
            <a:off x="234845" y="7468969"/>
            <a:ext cx="18071432" cy="1363258"/>
          </a:xfrm>
          <a:prstGeom prst="rect">
            <a:avLst/>
          </a:prstGeom>
        </p:spPr>
        <p:txBody>
          <a:bodyPr wrap="square">
            <a:spAutoFit/>
          </a:bodyPr>
          <a:lstStyle/>
          <a:p>
            <a:pPr>
              <a:lnSpc>
                <a:spcPct val="250000"/>
              </a:lnSpc>
            </a:pPr>
            <a:r>
              <a:rPr lang="en-US" sz="4000">
                <a:latin typeface="Arial" panose="020B0604020202020204" pitchFamily="34" charset="0"/>
                <a:ea typeface="Calibri" panose="020F0502020204030204" pitchFamily="34" charset="0"/>
                <a:cs typeface="Times New Roman" panose="02020603050405020304" pitchFamily="18" charset="0"/>
              </a:rPr>
              <a:t>c) Tứ giác có hai cạnh đối nào cũng song song là hình bình hành.</a:t>
            </a:r>
          </a:p>
        </p:txBody>
      </p:sp>
      <p:grpSp>
        <p:nvGrpSpPr>
          <p:cNvPr id="10" name="Group 9"/>
          <p:cNvGrpSpPr/>
          <p:nvPr/>
        </p:nvGrpSpPr>
        <p:grpSpPr>
          <a:xfrm>
            <a:off x="234845" y="407285"/>
            <a:ext cx="6096000"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3.13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152400" y="1562100"/>
            <a:ext cx="18669000" cy="1299715"/>
          </a:xfrm>
          <a:prstGeom prst="rect">
            <a:avLst/>
          </a:prstGeom>
        </p:spPr>
        <p:txBody>
          <a:bodyPr wrap="square">
            <a:spAutoFit/>
          </a:bodyPr>
          <a:lstStyle/>
          <a:p>
            <a:pPr lvl="0">
              <a:lnSpc>
                <a:spcPct val="2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Trong các khẳng định sau, khẳng định nào đúng, khẳng định nào sai? Vì sao?</a:t>
            </a:r>
          </a:p>
        </p:txBody>
      </p:sp>
      <p:sp>
        <p:nvSpPr>
          <p:cNvPr id="14" name="Rectangle 13"/>
          <p:cNvSpPr/>
          <p:nvPr/>
        </p:nvSpPr>
        <p:spPr>
          <a:xfrm>
            <a:off x="238593" y="3162300"/>
            <a:ext cx="161544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a) Hình thang có hai cạnh bên song song là hình bình hành.</a:t>
            </a:r>
            <a:endParaRPr lang="en-US" sz="3800"/>
          </a:p>
        </p:txBody>
      </p:sp>
      <p:sp>
        <p:nvSpPr>
          <p:cNvPr id="15" name="Rectangle 14"/>
          <p:cNvSpPr/>
          <p:nvPr/>
        </p:nvSpPr>
        <p:spPr>
          <a:xfrm>
            <a:off x="234845" y="4991100"/>
            <a:ext cx="15316200" cy="1631216"/>
          </a:xfrm>
          <a:prstGeom prst="rect">
            <a:avLst/>
          </a:prstGeom>
        </p:spPr>
        <p:txBody>
          <a:bodyPr wrap="square">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b) Hình thang có hai cạnh bên bằng nhau là hình bình hành.</a:t>
            </a:r>
          </a:p>
        </p:txBody>
      </p:sp>
      <p:sp>
        <p:nvSpPr>
          <p:cNvPr id="16" name="Rectangle 15"/>
          <p:cNvSpPr/>
          <p:nvPr/>
        </p:nvSpPr>
        <p:spPr>
          <a:xfrm>
            <a:off x="457200" y="4152900"/>
            <a:ext cx="14618104" cy="646331"/>
          </a:xfrm>
          <a:prstGeom prst="rect">
            <a:avLst/>
          </a:prstGeom>
        </p:spPr>
        <p:txBody>
          <a:bodyPr wrap="none">
            <a:spAutoFit/>
          </a:bodyPr>
          <a:lstStyle/>
          <a:p>
            <a:r>
              <a:rPr lang="nl-NL" sz="3600" i="1">
                <a:solidFill>
                  <a:srgbClr val="FF0000"/>
                </a:solidFill>
                <a:latin typeface="Arial" panose="020B0604020202020204" pitchFamily="34" charset="0"/>
                <a:ea typeface="Calibri" panose="020F0502020204030204" pitchFamily="34" charset="0"/>
                <a:cs typeface="Arial" panose="020B0604020202020204" pitchFamily="34" charset="0"/>
              </a:rPr>
              <a:t>Vì 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457200" y="6737985"/>
            <a:ext cx="18657757" cy="646331"/>
          </a:xfrm>
          <a:prstGeom prst="rect">
            <a:avLst/>
          </a:prstGeom>
        </p:spPr>
        <p:txBody>
          <a:bodyPr wrap="square">
            <a:spAutoFit/>
          </a:bodyPr>
          <a:lstStyle/>
          <a:p>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a:solidFill>
                  <a:srgbClr val="FF0000"/>
                </a:solidFill>
                <a:ea typeface="Calibri" panose="020F0502020204030204" pitchFamily="34" charset="0"/>
                <a:cs typeface="Arial" panose="020B0604020202020204" pitchFamily="34" charset="0"/>
              </a:rPr>
              <a:t>ì hình thang cân có hai cạnh bên bằng nhau nhưng nó không phải là hình bình hành</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457199" y="9145369"/>
            <a:ext cx="18657757" cy="646331"/>
          </a:xfrm>
          <a:prstGeom prst="rect">
            <a:avLst/>
          </a:prstGeom>
        </p:spPr>
        <p:txBody>
          <a:bodyPr wrap="square">
            <a:spAutoFit/>
          </a:bodyPr>
          <a:lstStyle/>
          <a:p>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a:solidFill>
                  <a:srgbClr val="FF0000"/>
                </a:solidFill>
                <a:ea typeface="Calibri" panose="020F0502020204030204" pitchFamily="34" charset="0"/>
                <a:cs typeface="Arial" panose="020B0604020202020204" pitchFamily="34" charset="0"/>
              </a:rPr>
              <a:t>ì 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6392993" y="342900"/>
            <a:ext cx="1539837" cy="1393186"/>
          </a:xfrm>
          <a:prstGeom prst="rect">
            <a:avLst/>
          </a:prstGeom>
        </p:spPr>
      </p:pic>
      <p:pic>
        <p:nvPicPr>
          <p:cNvPr id="25" name="Picture 24"/>
          <p:cNvPicPr>
            <a:picLocks noChangeAspect="1"/>
          </p:cNvPicPr>
          <p:nvPr/>
        </p:nvPicPr>
        <p:blipFill>
          <a:blip r:embed="rId6"/>
          <a:stretch>
            <a:fillRect/>
          </a:stretch>
        </p:blipFill>
        <p:spPr>
          <a:xfrm>
            <a:off x="13772211" y="3076044"/>
            <a:ext cx="804729" cy="763364"/>
          </a:xfrm>
          <a:prstGeom prst="rect">
            <a:avLst/>
          </a:prstGeom>
        </p:spPr>
      </p:pic>
      <p:pic>
        <p:nvPicPr>
          <p:cNvPr id="26" name="Picture 25"/>
          <p:cNvPicPr>
            <a:picLocks noChangeAspect="1"/>
          </p:cNvPicPr>
          <p:nvPr/>
        </p:nvPicPr>
        <p:blipFill>
          <a:blip r:embed="rId7"/>
          <a:stretch>
            <a:fillRect/>
          </a:stretch>
        </p:blipFill>
        <p:spPr>
          <a:xfrm>
            <a:off x="14174575" y="5573211"/>
            <a:ext cx="811067" cy="741448"/>
          </a:xfrm>
          <a:prstGeom prst="rect">
            <a:avLst/>
          </a:prstGeom>
        </p:spPr>
      </p:pic>
      <p:pic>
        <p:nvPicPr>
          <p:cNvPr id="27" name="Picture 26"/>
          <p:cNvPicPr>
            <a:picLocks noChangeAspect="1"/>
          </p:cNvPicPr>
          <p:nvPr/>
        </p:nvPicPr>
        <p:blipFill>
          <a:blip r:embed="rId6"/>
          <a:stretch>
            <a:fillRect/>
          </a:stretch>
        </p:blipFill>
        <p:spPr>
          <a:xfrm>
            <a:off x="15551045" y="8068863"/>
            <a:ext cx="804729" cy="763364"/>
          </a:xfrm>
          <a:prstGeom prst="rect">
            <a:avLst/>
          </a:prstGeom>
        </p:spPr>
      </p:pic>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2" name="Rectangle 1"/>
          <p:cNvSpPr/>
          <p:nvPr/>
        </p:nvSpPr>
        <p:spPr>
          <a:xfrm>
            <a:off x="533400" y="1985308"/>
            <a:ext cx="7831112"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Tính các góc còn lại của hình bình hành ABCD trong Hình 3.35</a:t>
            </a:r>
          </a:p>
        </p:txBody>
      </p:sp>
      <p:sp>
        <p:nvSpPr>
          <p:cNvPr id="15" name="Oval Callout 14"/>
          <p:cNvSpPr/>
          <p:nvPr/>
        </p:nvSpPr>
        <p:spPr>
          <a:xfrm>
            <a:off x="12725400" y="1597946"/>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p:grpSp>
        <p:nvGrpSpPr>
          <p:cNvPr id="13" name="Group 12"/>
          <p:cNvGrpSpPr/>
          <p:nvPr/>
        </p:nvGrpSpPr>
        <p:grpSpPr>
          <a:xfrm>
            <a:off x="533400" y="354874"/>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3.14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33400" y="4574340"/>
            <a:ext cx="7239000" cy="437083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029700" y="3004526"/>
                <a:ext cx="9144000" cy="5644174"/>
              </a:xfrm>
              <a:prstGeom prst="rect">
                <a:avLst/>
              </a:prstGeom>
            </p:spPr>
            <p:txBody>
              <a:bodyPr>
                <a:spAutoFit/>
              </a:bodyPr>
              <a:lstStyle/>
              <a:p>
                <a:pPr>
                  <a:lnSpc>
                    <a:spcPct val="150000"/>
                  </a:lnSpc>
                  <a:spcAft>
                    <a:spcPts val="0"/>
                  </a:spcAft>
                </a:pPr>
                <a:r>
                  <a:rPr lang="fr-FR" sz="4000" dirty="0">
                    <a:latin typeface="Arial" panose="020B0604020202020204" pitchFamily="34" charset="0"/>
                    <a:ea typeface="Calibri" panose="020F0502020204030204" pitchFamily="34" charset="0"/>
                    <a:cs typeface="Arial" panose="020B0604020202020204" pitchFamily="34" charset="0"/>
                  </a:rPr>
                  <a:t>Ta </a:t>
                </a:r>
                <a:r>
                  <a:rPr lang="fr-FR" sz="4000" dirty="0" err="1">
                    <a:latin typeface="Arial" panose="020B0604020202020204" pitchFamily="34" charset="0"/>
                    <a:ea typeface="Calibri" panose="020F0502020204030204" pitchFamily="34" charset="0"/>
                    <a:cs typeface="Arial" panose="020B0604020202020204" pitchFamily="34" charset="0"/>
                  </a:rPr>
                  <a:t>có</a:t>
                </a:r>
                <a:r>
                  <a:rPr lang="fr-FR" sz="4000" dirty="0">
                    <a:latin typeface="Arial" panose="020B0604020202020204" pitchFamily="34" charset="0"/>
                    <a:ea typeface="Calibri" panose="020F0502020204030204" pitchFamily="34" charset="0"/>
                    <a:cs typeface="Arial" panose="020B0604020202020204" pitchFamily="34" charset="0"/>
                  </a:rPr>
                  <a:t> ABCD là </a:t>
                </a:r>
                <a:r>
                  <a:rPr lang="fr-FR" sz="4000" dirty="0" err="1">
                    <a:latin typeface="Arial" panose="020B0604020202020204" pitchFamily="34" charset="0"/>
                    <a:ea typeface="Calibri" panose="020F0502020204030204" pitchFamily="34" charset="0"/>
                    <a:cs typeface="Arial" panose="020B0604020202020204" pitchFamily="34" charset="0"/>
                  </a:rPr>
                  <a:t>hình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bình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hành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nên</a:t>
                </a:r>
                <a:r>
                  <a:rPr lang="fr-FR"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và</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dirty="0">
                    <a:effectLst/>
                    <a:latin typeface="Arial" panose="020B0604020202020204" pitchFamily="34" charset="0"/>
                    <a:ea typeface="Calibri" panose="020F0502020204030204" pitchFamily="34" charset="0"/>
                    <a:cs typeface="Arial" panose="020B0604020202020204" pitchFamily="34" charset="0"/>
                  </a:rPr>
                  <a:t>Ta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dirty="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000" i="1" dirty="0">
                          <a:latin typeface="Cambria Math" panose="02040503050406030204" pitchFamily="18" charset="0"/>
                          <a:ea typeface="Calibri" panose="020F0502020204030204" pitchFamily="34" charset="0"/>
                          <a:cs typeface="Times New Roman" panose="02020603050405020304" pitchFamily="18" charset="0"/>
                        </a:rPr>
                        <m:t>Suy</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i="1" dirty="0">
                          <a:latin typeface="Cambria Math" panose="02040503050406030204" pitchFamily="18" charset="0"/>
                          <a:ea typeface="Calibri" panose="020F0502020204030204" pitchFamily="34" charset="0"/>
                          <a:cs typeface="Times New Roman" panose="02020603050405020304" pitchFamily="18" charset="0"/>
                        </a:rPr>
                        <m:t>ra</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000" i="1" dirty="0">
                          <a:latin typeface="Cambria Math" panose="02040503050406030204" pitchFamily="18" charset="0"/>
                          <a:ea typeface="Calibri" panose="020F0502020204030204" pitchFamily="34" charset="0"/>
                          <a:cs typeface="Times New Roman" panose="02020603050405020304" pitchFamily="18" charset="0"/>
                        </a:rPr>
                        <m:t>V</m:t>
                      </m:r>
                      <m:r>
                        <a:rPr lang="en-US" sz="4000" i="1" dirty="0">
                          <a:latin typeface="Cambria Math" panose="02040503050406030204" pitchFamily="18" charset="0"/>
                          <a:ea typeface="Calibri" panose="020F0502020204030204" pitchFamily="34" charset="0"/>
                          <a:cs typeface="Times New Roman" panose="02020603050405020304" pitchFamily="18" charset="0"/>
                        </a:rPr>
                        <m:t>ậ</m:t>
                      </m:r>
                      <m:r>
                        <m:rPr>
                          <m:sty m:val="p"/>
                        </m:rPr>
                        <a:rPr lang="en-US" sz="4000" i="1" dirty="0">
                          <a:latin typeface="Cambria Math" panose="02040503050406030204" pitchFamily="18" charset="0"/>
                          <a:ea typeface="Calibri" panose="020F0502020204030204" pitchFamily="34" charset="0"/>
                          <a:cs typeface="Times New Roman" panose="02020603050405020304" pitchFamily="18" charset="0"/>
                        </a:rPr>
                        <m:t>y</m:t>
                      </m:r>
                      <m:r>
                        <a:rPr lang="vi-VN" sz="4000" b="0" i="1" dirty="0"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num>
                        <m:den>
                          <m:r>
                            <a:rPr lang="fr-FR" sz="40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029700" y="3004526"/>
                <a:ext cx="9144000" cy="5644174"/>
              </a:xfrm>
              <a:prstGeom prst="rect">
                <a:avLst/>
              </a:prstGeom>
              <a:blipFill>
                <a:blip r:embed="rId7"/>
                <a:stretch>
                  <a:fillRect l="-2219"/>
                </a:stretch>
              </a:blipFill>
            </p:spPr>
            <p:txBody>
              <a:bodyPr/>
              <a:lstStyle/>
              <a:p>
                <a:r>
                  <a:rPr lang="en-VN">
                    <a:noFill/>
                  </a:rPr>
                  <a:t> </a:t>
                </a:r>
              </a:p>
            </p:txBody>
          </p:sp>
        </mc:Fallback>
      </mc:AlternateContent>
      <p:cxnSp>
        <p:nvCxnSpPr>
          <p:cNvPr id="8" name="Straight Connector 7"/>
          <p:cNvCxnSpPr/>
          <p:nvPr/>
        </p:nvCxnSpPr>
        <p:spPr>
          <a:xfrm>
            <a:off x="8763000" y="190500"/>
            <a:ext cx="0" cy="947270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5559">
            <a:off x="17298730" y="8878220"/>
            <a:ext cx="1828800" cy="2044390"/>
          </a:xfrm>
          <a:prstGeom prst="rect">
            <a:avLst/>
          </a:prstGeom>
        </p:spPr>
      </p:pic>
      <p:pic>
        <p:nvPicPr>
          <p:cNvPr id="22" name="Picture 21"/>
          <p:cNvPicPr>
            <a:picLocks noChangeAspect="1"/>
          </p:cNvPicPr>
          <p:nvPr/>
        </p:nvPicPr>
        <p:blipFill>
          <a:blip r:embed="rId5"/>
          <a:srcRect/>
          <a:stretch>
            <a:fillRect/>
          </a:stretch>
        </p:blipFill>
        <p:spPr>
          <a:xfrm>
            <a:off x="16690460" y="342900"/>
            <a:ext cx="1295400" cy="1064927"/>
          </a:xfrm>
          <a:prstGeom prst="rect">
            <a:avLst/>
          </a:prstGeom>
        </p:spPr>
      </p:pic>
      <p:grpSp>
        <p:nvGrpSpPr>
          <p:cNvPr id="13" name="Group 12"/>
          <p:cNvGrpSpPr/>
          <p:nvPr/>
        </p:nvGrpSpPr>
        <p:grpSpPr>
          <a:xfrm>
            <a:off x="785428" y="276266"/>
            <a:ext cx="6096000" cy="1239224"/>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228600" y="286222"/>
              <a:ext cx="5348515"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3.15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 name="Rectangle 1"/>
              <p:cNvSpPr/>
              <p:nvPr/>
            </p:nvSpPr>
            <p:spPr>
              <a:xfrm>
                <a:off x="422031" y="1453637"/>
                <a:ext cx="10820400" cy="1839606"/>
              </a:xfrm>
              <a:prstGeom prst="rect">
                <a:avLst/>
              </a:prstGeom>
            </p:spPr>
            <p:txBody>
              <a:bodyPr wrap="square">
                <a:spAutoFit/>
              </a:bodyPr>
              <a:lstStyle/>
              <a:p>
                <a:pPr>
                  <a:lnSpc>
                    <a:spcPct val="150000"/>
                  </a:lnSpc>
                </a:pPr>
                <a:r>
                  <a:rPr lang="vi-VN" sz="4000" dirty="0">
                    <a:solidFill>
                      <a:srgbClr val="000000"/>
                    </a:solidFill>
                  </a:rPr>
                  <a:t>Cho hình bình hành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𝐴𝐵𝐶𝐷</m:t>
                    </m:r>
                  </m:oMath>
                </a14:m>
                <a:r>
                  <a:rPr lang="vi-VN" sz="4000" dirty="0">
                    <a:solidFill>
                      <a:srgbClr val="000000"/>
                    </a:solidFill>
                  </a:rPr>
                  <a:t>. Gọi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𝐸</m:t>
                    </m:r>
                  </m:oMath>
                </a14:m>
                <a:r>
                  <a:rPr lang="vi-VN" sz="4000" dirty="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𝐹</m:t>
                    </m:r>
                  </m:oMath>
                </a14:m>
                <a:r>
                  <a:rPr lang="vi-VN" sz="4000" dirty="0">
                    <a:solidFill>
                      <a:srgbClr val="000000"/>
                    </a:solidFill>
                  </a:rPr>
                  <a:t> lần lượt là trung điểm của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m:t>
                    </m:r>
                  </m:oMath>
                </a14:m>
                <a:r>
                  <a:rPr lang="vi-VN" sz="4000" dirty="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𝐶</m:t>
                    </m:r>
                    <m:r>
                      <a:rPr lang="en-US" sz="4000" b="0" i="1" smtClean="0">
                        <a:latin typeface="Cambria Math" panose="02040503050406030204" pitchFamily="18" charset="0"/>
                        <a:ea typeface="Calibri" panose="020F0502020204030204" pitchFamily="34" charset="0"/>
                        <a:cs typeface="Arial" panose="020B0604020202020204" pitchFamily="34" charset="0"/>
                      </a:rPr>
                      <m:t>𝐷</m:t>
                    </m:r>
                  </m:oMath>
                </a14:m>
                <a:r>
                  <a:rPr lang="vi-VN" sz="4000" dirty="0">
                    <a:solidFill>
                      <a:srgbClr val="000000"/>
                    </a:solidFill>
                  </a:rPr>
                  <a:t>. Chứng minh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𝐵𝐹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𝐷𝐸</m:t>
                    </m:r>
                    <m:r>
                      <a:rPr lang="en-US" sz="4000" b="0" i="0" smtClean="0">
                        <a:latin typeface="Cambria Math" panose="02040503050406030204" pitchFamily="18" charset="0"/>
                        <a:ea typeface="Calibri" panose="020F0502020204030204" pitchFamily="34" charset="0"/>
                        <a:cs typeface="Arial" panose="020B0604020202020204" pitchFamily="34" charset="0"/>
                      </a:rPr>
                      <m:t>.</m:t>
                    </m:r>
                  </m:oMath>
                </a14:m>
                <a:endParaRPr lang="en-US" sz="4000" dirty="0"/>
              </a:p>
            </p:txBody>
          </p:sp>
        </mc:Choice>
        <mc:Fallback xmlns="">
          <p:sp>
            <p:nvSpPr>
              <p:cNvPr id="2" name="Rectangle 1"/>
              <p:cNvSpPr>
                <a:spLocks noRot="1" noChangeAspect="1" noMove="1" noResize="1" noEditPoints="1" noAdjustHandles="1" noChangeArrowheads="1" noChangeShapeType="1" noTextEdit="1"/>
              </p:cNvSpPr>
              <p:nvPr/>
            </p:nvSpPr>
            <p:spPr>
              <a:xfrm>
                <a:off x="422031" y="1453637"/>
                <a:ext cx="10820400" cy="1839606"/>
              </a:xfrm>
              <a:prstGeom prst="rect">
                <a:avLst/>
              </a:prstGeom>
              <a:blipFill>
                <a:blip r:embed="rId6"/>
                <a:stretch>
                  <a:fillRect l="-1993" r="-2227" b="-12329"/>
                </a:stretch>
              </a:blipFill>
            </p:spPr>
            <p:txBody>
              <a:bodyPr/>
              <a:lstStyle/>
              <a:p>
                <a:r>
                  <a:rPr lang="en-VN">
                    <a:noFill/>
                  </a:rPr>
                  <a:t> </a:t>
                </a:r>
              </a:p>
            </p:txBody>
          </p:sp>
        </mc:Fallback>
      </mc:AlternateContent>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1271739" y="371988"/>
            <a:ext cx="6565381" cy="3276600"/>
          </a:xfrm>
          <a:prstGeom prst="rect">
            <a:avLst/>
          </a:prstGeom>
        </p:spPr>
      </p:pic>
      <p:sp>
        <p:nvSpPr>
          <p:cNvPr id="16" name="Oval Callout 15"/>
          <p:cNvSpPr/>
          <p:nvPr/>
        </p:nvSpPr>
        <p:spPr>
          <a:xfrm>
            <a:off x="656492" y="3293243"/>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7" name="Rectangle 6"/>
              <p:cNvSpPr/>
              <p:nvPr/>
            </p:nvSpPr>
            <p:spPr>
              <a:xfrm>
                <a:off x="2438400" y="3901618"/>
                <a:ext cx="15075895" cy="5925276"/>
              </a:xfrm>
              <a:prstGeom prst="rect">
                <a:avLst/>
              </a:prstGeom>
            </p:spPr>
            <p:txBody>
              <a:bodyPr wrap="square">
                <a:spAutoFit/>
              </a:bodyPr>
              <a:lstStyle/>
              <a:p>
                <a:pPr>
                  <a:lnSpc>
                    <a:spcPct val="150000"/>
                  </a:lnSpc>
                </a:pPr>
                <a:r>
                  <a:rPr lang="fr-FR" sz="4000" dirty="0">
                    <a:latin typeface="Arial" panose="020B0604020202020204" pitchFamily="34" charset="0"/>
                    <a:cs typeface="Arial" panose="020B0604020202020204" pitchFamily="34" charset="0"/>
                  </a:rPr>
                  <a:t>+ Ta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ABCD là </a:t>
                </a:r>
                <a:r>
                  <a:rPr lang="fr-FR" sz="4000" dirty="0" err="1">
                    <a:latin typeface="Arial" panose="020B0604020202020204" pitchFamily="34" charset="0"/>
                    <a:cs typeface="Arial" panose="020B0604020202020204" pitchFamily="34" charset="0"/>
                  </a:rPr>
                  <a:t>hình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hành</a:t>
                </a:r>
                <a:r>
                  <a:rPr lang="vi-VN" sz="4000" dirty="0">
                    <a:latin typeface="Arial" panose="020B0604020202020204" pitchFamily="34" charset="0"/>
                    <a:cs typeface="Arial" panose="020B0604020202020204" pitchFamily="34" charset="0"/>
                  </a:rPr>
                  <a:t> nên </a:t>
                </a:r>
                <a:r>
                  <a:rPr lang="fr-FR" sz="4000"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 </a:t>
                </a:r>
                <a:r>
                  <a:rPr lang="fr-FR" sz="4000" dirty="0">
                    <a:latin typeface="Arial" panose="020B0604020202020204" pitchFamily="34" charset="0"/>
                    <a:cs typeface="Arial" panose="020B0604020202020204" pitchFamily="34" charset="0"/>
                  </a:rPr>
                  <a:t>CD</a:t>
                </a:r>
                <a:r>
                  <a:rPr lang="vi-VN" sz="4000" dirty="0">
                    <a:latin typeface="Arial" panose="020B0604020202020204" pitchFamily="34" charset="0"/>
                    <a:cs typeface="Arial" panose="020B0604020202020204" pitchFamily="34" charset="0"/>
                  </a:rPr>
                  <a:t>, </a:t>
                </a:r>
                <a:r>
                  <a:rPr lang="fr-FR" sz="4000"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 </a:t>
                </a:r>
                <a:r>
                  <a:rPr lang="fr-FR" sz="4000" dirty="0">
                    <a:latin typeface="Arial" panose="020B0604020202020204" pitchFamily="34" charset="0"/>
                    <a:cs typeface="Arial" panose="020B0604020202020204" pitchFamily="34" charset="0"/>
                  </a:rPr>
                  <a:t>CD (1)</a:t>
                </a:r>
                <a:endParaRPr lang="en-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Mà</a:t>
                </a:r>
                <a:r>
                  <a:rPr lang="fr-FR" sz="4000" dirty="0">
                    <a:latin typeface="Arial" panose="020B0604020202020204" pitchFamily="34" charset="0"/>
                    <a:cs typeface="Arial" panose="020B0604020202020204" pitchFamily="34" charset="0"/>
                  </a:rPr>
                  <a:t> E là </a:t>
                </a:r>
                <a:r>
                  <a:rPr lang="fr-FR" sz="4000" dirty="0" err="1">
                    <a:latin typeface="Arial" panose="020B0604020202020204" pitchFamily="34" charset="0"/>
                    <a:cs typeface="Arial" panose="020B0604020202020204" pitchFamily="34" charset="0"/>
                  </a:rPr>
                  <a:t>trung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điểm</a:t>
                </a:r>
                <a:r>
                  <a:rPr lang="fr-FR" sz="4000" dirty="0">
                    <a:latin typeface="Arial" panose="020B0604020202020204" pitchFamily="34" charset="0"/>
                    <a:cs typeface="Arial" panose="020B0604020202020204" pitchFamily="34" charset="0"/>
                  </a:rPr>
                  <a:t> AB, F là </a:t>
                </a:r>
                <a:r>
                  <a:rPr lang="fr-FR" sz="4000" dirty="0" err="1">
                    <a:latin typeface="Arial" panose="020B0604020202020204" pitchFamily="34" charset="0"/>
                    <a:cs typeface="Arial" panose="020B0604020202020204" pitchFamily="34" charset="0"/>
                  </a:rPr>
                  <a:t>trung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điểm</a:t>
                </a:r>
                <a:r>
                  <a:rPr lang="fr-FR" sz="4000" dirty="0">
                    <a:latin typeface="Arial" panose="020B0604020202020204" pitchFamily="34" charset="0"/>
                    <a:cs typeface="Arial" panose="020B0604020202020204" pitchFamily="34" charset="0"/>
                  </a:rPr>
                  <a:t> CD </a:t>
                </a:r>
              </a:p>
              <a:p>
                <a:pPr>
                  <a:lnSpc>
                    <a:spcPct val="150000"/>
                  </a:lnSpc>
                </a:pPr>
                <a:r>
                  <a:rPr lang="fr-FR" sz="4000" dirty="0" err="1">
                    <a:latin typeface="Arial" panose="020B0604020202020204" pitchFamily="34" charset="0"/>
                    <a:cs typeface="Arial" panose="020B0604020202020204" pitchFamily="34" charset="0"/>
                  </a:rPr>
                  <a:t>nên</a:t>
                </a:r>
                <a:r>
                  <a:rPr lang="fr-FR" sz="4000" dirty="0">
                    <a:latin typeface="Arial" panose="020B0604020202020204" pitchFamily="34" charset="0"/>
                    <a:cs typeface="Arial" panose="020B0604020202020204" pitchFamily="34" charset="0"/>
                  </a:rPr>
                  <a:t> AE = EB = </a:t>
                </a:r>
                <a14:m>
                  <m:oMath xmlns:m="http://schemas.openxmlformats.org/officeDocument/2006/math">
                    <m:f>
                      <m:fPr>
                        <m:ctrlPr>
                          <a:rPr lang="fr-FR" sz="4000" i="1" smtClean="0">
                            <a:latin typeface="Cambria Math" panose="02040503050406030204" pitchFamily="18" charset="0"/>
                            <a:cs typeface="Arial" panose="020B0604020202020204" pitchFamily="34" charset="0"/>
                          </a:rPr>
                        </m:ctrlPr>
                      </m:fPr>
                      <m:num>
                        <m:r>
                          <m:rPr>
                            <m:sty m:val="p"/>
                          </m:rPr>
                          <a:rPr lang="fr-FR" sz="4000" i="1">
                            <a:latin typeface="Cambria Math" panose="02040503050406030204" pitchFamily="18" charset="0"/>
                            <a:cs typeface="Arial" panose="020B0604020202020204" pitchFamily="34" charset="0"/>
                          </a:rPr>
                          <m:t>AB</m:t>
                        </m:r>
                      </m:num>
                      <m:den>
                        <m:r>
                          <a:rPr lang="vi-VN" sz="40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cs typeface="Arial" panose="020B0604020202020204" pitchFamily="34" charset="0"/>
                  </a:rPr>
                  <a:t> ; DF = FC = </a:t>
                </a:r>
                <a14:m>
                  <m:oMath xmlns:m="http://schemas.openxmlformats.org/officeDocument/2006/math">
                    <m:f>
                      <m:fPr>
                        <m:ctrlPr>
                          <a:rPr lang="fr-FR" sz="4000" i="1">
                            <a:latin typeface="Cambria Math" panose="02040503050406030204" pitchFamily="18" charset="0"/>
                            <a:cs typeface="Arial" panose="020B0604020202020204" pitchFamily="34" charset="0"/>
                          </a:rPr>
                        </m:ctrlPr>
                      </m:fPr>
                      <m:num>
                        <m:r>
                          <m:rPr>
                            <m:sty m:val="p"/>
                          </m:rPr>
                          <a:rPr lang="fr-FR" sz="4000" i="1" smtClean="0">
                            <a:latin typeface="Cambria Math" panose="02040503050406030204" pitchFamily="18" charset="0"/>
                            <a:cs typeface="Arial" panose="020B0604020202020204" pitchFamily="34" charset="0"/>
                          </a:rPr>
                          <m:t>CD</m:t>
                        </m:r>
                      </m:num>
                      <m:den>
                        <m:r>
                          <a:rPr lang="vi-VN" sz="4000" i="1">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cs typeface="Arial" panose="020B0604020202020204" pitchFamily="34" charset="0"/>
                  </a:rPr>
                  <a:t> (2)</a:t>
                </a:r>
              </a:p>
              <a:p>
                <a:pPr>
                  <a:lnSpc>
                    <a:spcPct val="150000"/>
                  </a:lnSpc>
                </a:pPr>
                <a:r>
                  <a:rPr lang="fr-FR" sz="4000" dirty="0" err="1">
                    <a:latin typeface="Arial" panose="020B0604020202020204" pitchFamily="34" charset="0"/>
                    <a:cs typeface="Arial" panose="020B0604020202020204" pitchFamily="34" charset="0"/>
                  </a:rPr>
                  <a:t>Từ</a:t>
                </a:r>
                <a:r>
                  <a:rPr lang="fr-FR" sz="4000" dirty="0">
                    <a:latin typeface="Arial" panose="020B0604020202020204" pitchFamily="34" charset="0"/>
                    <a:cs typeface="Arial" panose="020B0604020202020204" pitchFamily="34" charset="0"/>
                  </a:rPr>
                  <a:t> (1)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(2) =&gt; AE = EB = DF = FC.</a:t>
                </a:r>
                <a:endParaRPr lang="en-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 Ta có: </a:t>
                </a:r>
                <a:r>
                  <a:rPr lang="fr-FR" sz="4000" dirty="0">
                    <a:latin typeface="Arial" panose="020B0604020202020204" pitchFamily="34" charset="0"/>
                    <a:cs typeface="Arial" panose="020B0604020202020204" pitchFamily="34" charset="0"/>
                  </a:rPr>
                  <a:t>EB // DF</a:t>
                </a:r>
                <a:r>
                  <a:rPr lang="vi-VN" sz="4000" dirty="0">
                    <a:latin typeface="Arial" panose="020B0604020202020204" pitchFamily="34" charset="0"/>
                    <a:cs typeface="Arial" panose="020B0604020202020204" pitchFamily="34" charset="0"/>
                  </a:rPr>
                  <a:t> ( vì </a:t>
                </a:r>
                <a:r>
                  <a:rPr lang="fr-FR" sz="4000"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 </a:t>
                </a:r>
                <a:r>
                  <a:rPr lang="fr-FR" sz="4000" dirty="0">
                    <a:latin typeface="Arial" panose="020B0604020202020204" pitchFamily="34" charset="0"/>
                    <a:cs typeface="Arial" panose="020B0604020202020204" pitchFamily="34" charset="0"/>
                  </a:rPr>
                  <a:t>CD</a:t>
                </a:r>
                <a:r>
                  <a:rPr lang="vi-VN" sz="4000" dirty="0">
                    <a:latin typeface="Arial" panose="020B0604020202020204" pitchFamily="34" charset="0"/>
                    <a:cs typeface="Arial" panose="020B0604020202020204" pitchFamily="34" charset="0"/>
                  </a:rPr>
                  <a:t>)</a:t>
                </a:r>
                <a:r>
                  <a:rPr lang="fr-FR" sz="4000" dirty="0">
                    <a:latin typeface="Arial" panose="020B0604020202020204" pitchFamily="34" charset="0"/>
                    <a:cs typeface="Arial" panose="020B0604020202020204" pitchFamily="34" charset="0"/>
                  </a:rPr>
                  <a:t> ; EB = DF</a:t>
                </a:r>
                <a:r>
                  <a:rPr lang="vi-VN" sz="4000" dirty="0">
                    <a:latin typeface="Arial" panose="020B0604020202020204" pitchFamily="34" charset="0"/>
                    <a:cs typeface="Arial" panose="020B0604020202020204" pitchFamily="34" charset="0"/>
                  </a:rPr>
                  <a:t> (cmt)</a:t>
                </a:r>
                <a:r>
                  <a:rPr lang="en-VN" sz="4000" dirty="0">
                    <a:latin typeface="Arial" panose="020B0604020202020204" pitchFamily="34" charset="0"/>
                    <a:cs typeface="Arial" panose="020B0604020202020204" pitchFamily="34" charset="0"/>
                  </a:rPr>
                  <a:t> </a:t>
                </a:r>
              </a:p>
              <a:p>
                <a:pPr>
                  <a:lnSpc>
                    <a:spcPct val="150000"/>
                  </a:lnSpc>
                </a:pPr>
                <a:r>
                  <a:rPr lang="en-VN" sz="4000" dirty="0">
                    <a:latin typeface="Arial" panose="020B0604020202020204" pitchFamily="34" charset="0"/>
                    <a:cs typeface="Arial" panose="020B0604020202020204" pitchFamily="34" charset="0"/>
                  </a:rPr>
                  <a:t>Suy ra t</a:t>
                </a:r>
                <a:r>
                  <a:rPr lang="fr-FR" sz="4000" dirty="0" err="1">
                    <a:latin typeface="Arial" panose="020B0604020202020204" pitchFamily="34" charset="0"/>
                    <a:cs typeface="Arial" panose="020B0604020202020204" pitchFamily="34" charset="0"/>
                  </a:rPr>
                  <a:t>ứ</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giác</a:t>
                </a:r>
                <a:r>
                  <a:rPr lang="fr-FR" sz="4000" dirty="0">
                    <a:latin typeface="Arial" panose="020B0604020202020204" pitchFamily="34" charset="0"/>
                    <a:cs typeface="Arial" panose="020B0604020202020204" pitchFamily="34" charset="0"/>
                  </a:rPr>
                  <a:t> DEBF là </a:t>
                </a:r>
                <a:r>
                  <a:rPr lang="fr-FR" sz="4000" dirty="0" err="1">
                    <a:latin typeface="Arial" panose="020B0604020202020204" pitchFamily="34" charset="0"/>
                    <a:cs typeface="Arial" panose="020B0604020202020204" pitchFamily="34" charset="0"/>
                  </a:rPr>
                  <a:t>hình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hành</a:t>
                </a:r>
                <a:r>
                  <a:rPr lang="vi-VN"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Vậy</a:t>
                </a:r>
                <a:r>
                  <a:rPr lang="fr-FR" sz="4000" dirty="0">
                    <a:latin typeface="Arial" panose="020B0604020202020204" pitchFamily="34" charset="0"/>
                    <a:cs typeface="Arial" panose="020B0604020202020204" pitchFamily="34" charset="0"/>
                  </a:rPr>
                  <a:t> DE = BF.</a:t>
                </a:r>
                <a:endParaRPr lang="en-VN" sz="4000" dirty="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438400" y="3901618"/>
                <a:ext cx="15075895" cy="5925276"/>
              </a:xfrm>
              <a:prstGeom prst="rect">
                <a:avLst/>
              </a:prstGeom>
              <a:blipFill>
                <a:blip r:embed="rId9"/>
                <a:stretch>
                  <a:fillRect l="-1431" b="-3640"/>
                </a:stretch>
              </a:blipFill>
            </p:spPr>
            <p:txBody>
              <a:bodyPr/>
              <a:lstStyle/>
              <a:p>
                <a:r>
                  <a:rPr lang="en-VN">
                    <a:noFill/>
                  </a:rPr>
                  <a:t> </a:t>
                </a:r>
              </a:p>
            </p:txBody>
          </p:sp>
        </mc:Fallback>
      </mc:AlternateContent>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1" dur="5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6" dur="500"/>
                                        <p:tgtEl>
                                          <p:spTgt spid="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randombar(horizontal)">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946558">
            <a:off x="-351021" y="7325698"/>
            <a:ext cx="1828800" cy="2044390"/>
          </a:xfrm>
          <a:prstGeom prst="rect">
            <a:avLst/>
          </a:prstGeom>
        </p:spPr>
      </p:pic>
      <p:pic>
        <p:nvPicPr>
          <p:cNvPr id="6" name="Picture 5"/>
          <p:cNvPicPr>
            <a:picLocks noChangeAspect="1"/>
          </p:cNvPicPr>
          <p:nvPr/>
        </p:nvPicPr>
        <p:blipFill>
          <a:blip r:embed="rId5"/>
          <a:stretch>
            <a:fillRect/>
          </a:stretch>
        </p:blipFill>
        <p:spPr>
          <a:xfrm>
            <a:off x="16154400" y="373607"/>
            <a:ext cx="1865384" cy="1721893"/>
          </a:xfrm>
          <a:prstGeom prst="rect">
            <a:avLst/>
          </a:prstGeom>
        </p:spPr>
      </p:pic>
      <p:grpSp>
        <p:nvGrpSpPr>
          <p:cNvPr id="10" name="Group 9"/>
          <p:cNvGrpSpPr/>
          <p:nvPr/>
        </p:nvGrpSpPr>
        <p:grpSpPr>
          <a:xfrm>
            <a:off x="685800" y="770723"/>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3.16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563380" y="2324100"/>
            <a:ext cx="16953984" cy="1839606"/>
          </a:xfrm>
          <a:prstGeom prst="rect">
            <a:avLst/>
          </a:prstGeom>
        </p:spPr>
        <p:txBody>
          <a:bodyPr wrap="square">
            <a:spAutoFit/>
          </a:bodyPr>
          <a:lstStyle/>
          <a:p>
            <a:pPr>
              <a:lnSpc>
                <a:spcPct val="150000"/>
              </a:lnSpc>
            </a:pPr>
            <a:r>
              <a:rPr lang="vi-VN" sz="4000">
                <a:solidFill>
                  <a:srgbClr val="000000"/>
                </a:solidFill>
              </a:rPr>
              <a:t>Trong mỗi trường hợp sau đây, tứ giác nào là hình bình hành, tứ giác nào không là hình bình hành? Vì sao?</a:t>
            </a:r>
            <a:endParaRPr lang="en-US" sz="400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072" y="4845507"/>
            <a:ext cx="13834855" cy="3631428"/>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7155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6636106" y="8343899"/>
            <a:ext cx="1549697" cy="1321469"/>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230600" y="290764"/>
            <a:ext cx="1676400" cy="1571624"/>
          </a:xfrm>
          <a:prstGeom prst="rect">
            <a:avLst/>
          </a:prstGeom>
        </p:spPr>
      </p:pic>
      <p:sp>
        <p:nvSpPr>
          <p:cNvPr id="9" name="Oval Callout 8"/>
          <p:cNvSpPr/>
          <p:nvPr/>
        </p:nvSpPr>
        <p:spPr>
          <a:xfrm>
            <a:off x="7810500" y="547047"/>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1410752"/>
                <a:ext cx="16383000" cy="7622600"/>
              </a:xfrm>
              <a:prstGeom prst="rect">
                <a:avLst/>
              </a:prstGeom>
            </p:spPr>
            <p:txBody>
              <a:bodyPr wrap="square">
                <a:spAutoFit/>
              </a:bodyPr>
              <a:lstStyle/>
              <a:p>
                <a:pPr marL="571500" indent="-571500">
                  <a:lnSpc>
                    <a:spcPct val="150000"/>
                  </a:lnSpc>
                  <a:spcAft>
                    <a:spcPts val="0"/>
                  </a:spcAft>
                  <a:buFont typeface="Arial" panose="020B0604020202020204" pitchFamily="34" charset="0"/>
                  <a:buChar char="•"/>
                </a:pPr>
                <a:r>
                  <a:rPr lang="fr-FR" sz="4000" dirty="0">
                    <a:latin typeface="Arial" panose="020B0604020202020204" pitchFamily="34" charset="0"/>
                    <a:ea typeface="Calibri" panose="020F0502020204030204" pitchFamily="34" charset="0"/>
                    <a:cs typeface="Arial" panose="020B0604020202020204" pitchFamily="34" charset="0"/>
                  </a:rPr>
                  <a:t>Hình 3.36 a là </a:t>
                </a:r>
                <a:r>
                  <a:rPr lang="fr-FR" sz="4000" dirty="0" err="1">
                    <a:latin typeface="Arial" panose="020B0604020202020204" pitchFamily="34" charset="0"/>
                    <a:ea typeface="Calibri" panose="020F0502020204030204" pitchFamily="34" charset="0"/>
                    <a:cs typeface="Arial" panose="020B0604020202020204" pitchFamily="34" charset="0"/>
                  </a:rPr>
                  <a:t>hình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bình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hành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vì</a:t>
                </a:r>
                <a:r>
                  <a:rPr lang="fr-FR"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dirty="0">
                    <a:effectLst/>
                    <a:latin typeface="Arial" panose="020B0604020202020204" pitchFamily="34" charset="0"/>
                    <a:ea typeface="Calibri" panose="020F0502020204030204" pitchFamily="34" charset="0"/>
                    <a:cs typeface="Arial" panose="020B0604020202020204" pitchFamily="34" charset="0"/>
                  </a:rPr>
                  <a:t>Hai </a:t>
                </a:r>
                <a:r>
                  <a:rPr lang="fr-FR" sz="4000" dirty="0" err="1">
                    <a:effectLst/>
                    <a:latin typeface="Arial" panose="020B0604020202020204" pitchFamily="34" charset="0"/>
                    <a:ea typeface="Calibri" panose="020F0502020204030204" pitchFamily="34" charset="0"/>
                    <a:cs typeface="Arial" panose="020B0604020202020204" pitchFamily="34" charset="0"/>
                  </a:rPr>
                  <a:t>góc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đối</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4000" dirty="0">
                    <a:ea typeface="Calibri" panose="020F0502020204030204" pitchFamily="34" charset="0"/>
                    <a:cs typeface="Times New Roman" panose="02020603050405020304" pitchFamily="18" charset="0"/>
                  </a:rPr>
                  <a:t>Ta </a:t>
                </a:r>
                <a:r>
                  <a:rPr lang="en-US" sz="4000" dirty="0" err="1">
                    <a:ea typeface="Calibri" panose="020F0502020204030204" pitchFamily="34" charset="0"/>
                    <a:cs typeface="Times New Roman" panose="02020603050405020304" pitchFamily="18" charset="0"/>
                  </a:rPr>
                  <a:t>có</a:t>
                </a:r>
                <a:r>
                  <a:rPr lang="en-US" sz="4000"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dirty="0">
                    <a:effectLst/>
                    <a:latin typeface="Arial" panose="020B0604020202020204" pitchFamily="34" charset="0"/>
                    <a:ea typeface="Arial" panose="020B0604020202020204" pitchFamily="34" charset="0"/>
                    <a:cs typeface="Arial" panose="020B0604020202020204" pitchFamily="34" charset="0"/>
                  </a:rPr>
                  <a:t>. </a:t>
                </a:r>
                <a:r>
                  <a:rPr lang="fr-FR" sz="4000" dirty="0">
                    <a:latin typeface="Arial" panose="020B0604020202020204" pitchFamily="34" charset="0"/>
                    <a:ea typeface="Calibri" panose="020F0502020204030204" pitchFamily="34" charset="0"/>
                    <a:cs typeface="Arial" panose="020B0604020202020204" pitchFamily="34" charset="0"/>
                  </a:rPr>
                  <a:t>Hai </a:t>
                </a:r>
                <a:r>
                  <a:rPr lang="fr-FR" sz="4000" dirty="0" err="1">
                    <a:latin typeface="Arial" panose="020B0604020202020204" pitchFamily="34" charset="0"/>
                    <a:ea typeface="Calibri" panose="020F0502020204030204" pitchFamily="34" charset="0"/>
                    <a:cs typeface="Arial" panose="020B0604020202020204" pitchFamily="34" charset="0"/>
                  </a:rPr>
                  <a:t>góc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đối</a:t>
                </a: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B</m:t>
                        </m:r>
                      </m:e>
                    </m:acc>
                    <m:r>
                      <a:rPr lang="fr-FR" sz="40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D</m:t>
                        </m:r>
                      </m:e>
                    </m:acc>
                    <m:r>
                      <a:rPr lang="fr-FR"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3.36 b </a:t>
                </a:r>
                <a:r>
                  <a:rPr lang="fr-FR" sz="4000" dirty="0" err="1">
                    <a:effectLst/>
                    <a:latin typeface="Arial" panose="020B0604020202020204" pitchFamily="34" charset="0"/>
                    <a:ea typeface="Calibri" panose="020F0502020204030204" pitchFamily="34" charset="0"/>
                    <a:cs typeface="Arial" panose="020B0604020202020204" pitchFamily="34" charset="0"/>
                  </a:rPr>
                  <a:t>không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phải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bình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vì</a:t>
                </a:r>
                <a:r>
                  <a:rPr lang="fr-FR"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dirty="0">
                    <a:effectLst/>
                    <a:latin typeface="Arial" panose="020B0604020202020204" pitchFamily="34" charset="0"/>
                    <a:ea typeface="Arial" panose="020B0604020202020204" pitchFamily="34" charset="0"/>
                    <a:cs typeface="Arial" panose="020B0604020202020204" pitchFamily="34" charset="0"/>
                  </a:rPr>
                  <a:t>. </a:t>
                </a:r>
                <a:r>
                  <a:rPr lang="fr-FR" sz="4000" dirty="0">
                    <a:latin typeface="Arial" panose="020B0604020202020204" pitchFamily="34" charset="0"/>
                    <a:ea typeface="Calibri" panose="020F0502020204030204" pitchFamily="34" charset="0"/>
                    <a:cs typeface="Arial" panose="020B0604020202020204" pitchFamily="34" charset="0"/>
                  </a:rPr>
                  <a:t>Hai </a:t>
                </a:r>
                <a:r>
                  <a:rPr lang="fr-FR" sz="4000" dirty="0" err="1">
                    <a:latin typeface="Arial" panose="020B0604020202020204" pitchFamily="34" charset="0"/>
                    <a:ea typeface="Calibri" panose="020F0502020204030204" pitchFamily="34" charset="0"/>
                    <a:cs typeface="Arial" panose="020B0604020202020204" pitchFamily="34" charset="0"/>
                  </a:rPr>
                  <a:t>góc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đối</a:t>
                </a:r>
                <a:r>
                  <a:rPr lang="fr-FR"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D</m:t>
                        </m:r>
                      </m:e>
                    </m:acc>
                    <m:r>
                      <a:rPr lang="fr-FR"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sSupPr>
                      <m:e>
                        <m:r>
                          <a:rPr lang="fr-FR" sz="4000" smtClean="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latin typeface="Cambria Math" panose="02040503050406030204" pitchFamily="18" charset="0"/>
                            <a:ea typeface="Calibri" panose="020F0502020204030204" pitchFamily="34" charset="0"/>
                            <a:cs typeface="Times New Roman" panose="02020603050405020304" pitchFamily="18" charset="0"/>
                          </a:rPr>
                          <m:t>o</m:t>
                        </m:r>
                      </m:sup>
                    </m:sSup>
                    <m:r>
                      <a:rPr lang="fr-FR" sz="40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400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3.36 c là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bình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vì</a:t>
                </a:r>
                <a:r>
                  <a:rPr lang="fr-FR"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dirty="0">
                    <a:effectLst/>
                    <a:latin typeface="Arial" panose="020B0604020202020204" pitchFamily="34" charset="0"/>
                    <a:ea typeface="Calibri" panose="020F0502020204030204" pitchFamily="34" charset="0"/>
                    <a:cs typeface="Arial" panose="020B0604020202020204" pitchFamily="34" charset="0"/>
                  </a:rPr>
                  <a:t>Hai </a:t>
                </a:r>
                <a:r>
                  <a:rPr lang="fr-FR" sz="4000" dirty="0" err="1">
                    <a:effectLst/>
                    <a:latin typeface="Arial" panose="020B0604020202020204" pitchFamily="34" charset="0"/>
                    <a:ea typeface="Calibri" panose="020F0502020204030204" pitchFamily="34" charset="0"/>
                    <a:cs typeface="Arial" panose="020B0604020202020204" pitchFamily="34" charset="0"/>
                  </a:rPr>
                  <a:t>góc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đối</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4000" dirty="0">
                    <a:effectLst/>
                    <a:ea typeface="Calibri" panose="020F0502020204030204" pitchFamily="34" charset="0"/>
                    <a:cs typeface="Times New Roman" panose="02020603050405020304" pitchFamily="18" charset="0"/>
                  </a:rPr>
                  <a:t>Ta </a:t>
                </a:r>
                <a:r>
                  <a:rPr lang="en-US" sz="4000" dirty="0" err="1">
                    <a:effectLst/>
                    <a:ea typeface="Calibri" panose="020F0502020204030204" pitchFamily="34" charset="0"/>
                    <a:cs typeface="Times New Roman" panose="02020603050405020304" pitchFamily="18" charset="0"/>
                  </a:rPr>
                  <a:t>có</a:t>
                </a:r>
                <a:r>
                  <a:rPr lang="en-US" sz="4000"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dirty="0">
                    <a:effectLst/>
                    <a:latin typeface="Arial" panose="020B0604020202020204" pitchFamily="34" charset="0"/>
                    <a:ea typeface="Arial" panose="020B0604020202020204" pitchFamily="34" charset="0"/>
                    <a:cs typeface="Arial" panose="020B0604020202020204" pitchFamily="34" charset="0"/>
                  </a:rPr>
                  <a:t>. </a:t>
                </a:r>
                <a:r>
                  <a:rPr lang="fr-FR" sz="4000" dirty="0">
                    <a:latin typeface="Arial" panose="020B0604020202020204" pitchFamily="34" charset="0"/>
                    <a:ea typeface="Calibri" panose="020F0502020204030204" pitchFamily="34" charset="0"/>
                    <a:cs typeface="Arial" panose="020B0604020202020204" pitchFamily="34" charset="0"/>
                  </a:rPr>
                  <a:t>Hai </a:t>
                </a:r>
                <a:r>
                  <a:rPr lang="fr-FR" sz="4000" dirty="0" err="1">
                    <a:latin typeface="Arial" panose="020B0604020202020204" pitchFamily="34" charset="0"/>
                    <a:ea typeface="Calibri" panose="020F0502020204030204" pitchFamily="34" charset="0"/>
                    <a:cs typeface="Arial" panose="020B0604020202020204" pitchFamily="34" charset="0"/>
                  </a:rPr>
                  <a:t>góc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đối</a:t>
                </a: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A</m:t>
                        </m:r>
                      </m:e>
                    </m:acc>
                    <m:r>
                      <a:rPr lang="fr-FR" sz="40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1" smtClean="0">
                                <a:latin typeface="Cambria Math" panose="02040503050406030204" pitchFamily="18" charset="0"/>
                                <a:ea typeface="Calibri" panose="020F0502020204030204" pitchFamily="34" charset="0"/>
                                <a:cs typeface="Times New Roman" panose="02020603050405020304" pitchFamily="18" charset="0"/>
                              </a:rPr>
                              <m:t>C</m:t>
                            </m:r>
                          </m:e>
                        </m:acc>
                        <m:r>
                          <a:rPr lang="fr-FR"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latin typeface="Cambria Math" panose="02040503050406030204" pitchFamily="18" charset="0"/>
                                <a:ea typeface="Calibri" panose="020F0502020204030204" pitchFamily="34" charset="0"/>
                                <a:cs typeface="Times New Roman" panose="02020603050405020304" pitchFamily="18" charset="0"/>
                              </a:rPr>
                              <m:t>o</m:t>
                            </m:r>
                          </m:sup>
                        </m:sSup>
                      </m:e>
                    </m:acc>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1410752"/>
                <a:ext cx="16383000" cy="7622600"/>
              </a:xfrm>
              <a:prstGeom prst="rect">
                <a:avLst/>
              </a:prstGeom>
              <a:blipFill>
                <a:blip r:embed="rId5"/>
                <a:stretch>
                  <a:fillRect l="-1317" b="-2492"/>
                </a:stretch>
              </a:blipFill>
            </p:spPr>
            <p:txBody>
              <a:bodyPr/>
              <a:lstStyle/>
              <a:p>
                <a:r>
                  <a:rPr lang="en-VN">
                    <a:noFill/>
                  </a:rPr>
                  <a:t> </a:t>
                </a:r>
              </a:p>
            </p:txBody>
          </p:sp>
        </mc:Fallback>
      </mc:AlternateContent>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108077"/>
            <a:ext cx="17513968" cy="3492623"/>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Cho hình bình hành ABCD. Gọi E, F lần lượt là trung điểm của các cạnh AB, CD. Chứng minh rằng:</a:t>
            </a:r>
          </a:p>
          <a:p>
            <a:pPr algn="just">
              <a:lnSpc>
                <a:spcPct val="150000"/>
              </a:lnSpc>
            </a:pPr>
            <a:r>
              <a:rPr lang="vi-VN" sz="3800">
                <a:ea typeface="Calibri" panose="020F0502020204030204" pitchFamily="34" charset="0"/>
                <a:cs typeface="Times New Roman" panose="02020603050405020304" pitchFamily="18" charset="0"/>
              </a:rPr>
              <a:t>a) Hai tứ giác AEFD, AECF là những hình bình hành;</a:t>
            </a:r>
          </a:p>
          <a:p>
            <a:pPr algn="just">
              <a:lnSpc>
                <a:spcPct val="150000"/>
              </a:lnSpc>
            </a:pPr>
            <a:r>
              <a:rPr lang="vi-VN" sz="3800">
                <a:ea typeface="Calibri" panose="020F0502020204030204" pitchFamily="34" charset="0"/>
                <a:cs typeface="Times New Roman" panose="02020603050405020304" pitchFamily="18" charset="0"/>
              </a:rPr>
              <a:t>b) EF = AD, AF = EC.</a:t>
            </a:r>
          </a:p>
        </p:txBody>
      </p:sp>
      <p:grpSp>
        <p:nvGrpSpPr>
          <p:cNvPr id="7" name="Group 6"/>
          <p:cNvGrpSpPr/>
          <p:nvPr/>
        </p:nvGrpSpPr>
        <p:grpSpPr>
          <a:xfrm>
            <a:off x="381000" y="475276"/>
            <a:ext cx="6096000" cy="1239224"/>
            <a:chOff x="0" y="190500"/>
            <a:chExt cx="6096000" cy="1239224"/>
          </a:xfrm>
        </p:grpSpPr>
        <p:sp>
          <p:nvSpPr>
            <p:cNvPr id="9" name="Pentagon 8"/>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3.17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14"/>
          <p:cNvPicPr>
            <a:picLocks noChangeAspect="1"/>
          </p:cNvPicPr>
          <p:nvPr/>
        </p:nvPicPr>
        <p:blipFill>
          <a:blip r:embed="rId3"/>
          <a:stretch>
            <a:fillRect/>
          </a:stretch>
        </p:blipFill>
        <p:spPr>
          <a:xfrm>
            <a:off x="6013784" y="5761420"/>
            <a:ext cx="6248400" cy="4021959"/>
          </a:xfrm>
          <a:prstGeom prst="rect">
            <a:avLst/>
          </a:prstGeom>
        </p:spPr>
      </p:pic>
      <p:pic>
        <p:nvPicPr>
          <p:cNvPr id="5" name="Picture 4"/>
          <p:cNvPicPr>
            <a:picLocks noChangeAspect="1"/>
          </p:cNvPicPr>
          <p:nvPr/>
        </p:nvPicPr>
        <p:blipFill>
          <a:blip r:embed="rId4"/>
          <a:stretch>
            <a:fillRect/>
          </a:stretch>
        </p:blipFill>
        <p:spPr>
          <a:xfrm>
            <a:off x="15858728" y="6959554"/>
            <a:ext cx="2036240" cy="3036071"/>
          </a:xfrm>
          <a:prstGeom prst="rect">
            <a:avLst/>
          </a:prstGeom>
        </p:spPr>
      </p:pic>
      <p:pic>
        <p:nvPicPr>
          <p:cNvPr id="6" name="Picture 5"/>
          <p:cNvPicPr>
            <a:picLocks noChangeAspect="1"/>
          </p:cNvPicPr>
          <p:nvPr/>
        </p:nvPicPr>
        <p:blipFill>
          <a:blip r:embed="rId5"/>
          <a:stretch>
            <a:fillRect/>
          </a:stretch>
        </p:blipFill>
        <p:spPr>
          <a:xfrm>
            <a:off x="16306800" y="153545"/>
            <a:ext cx="1791925" cy="1433116"/>
          </a:xfrm>
          <a:prstGeom prst="rect">
            <a:avLst/>
          </a:prstGeom>
        </p:spPr>
      </p:pic>
      <p:sp>
        <p:nvSpPr>
          <p:cNvPr id="16" name="Rounded Rectangle 15"/>
          <p:cNvSpPr/>
          <p:nvPr/>
        </p:nvSpPr>
        <p:spPr>
          <a:xfrm>
            <a:off x="-1066800" y="99441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1569">
            <a:off x="-588059" y="8896603"/>
            <a:ext cx="2395318" cy="1110556"/>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4" name="Rectangle 13"/>
              <p:cNvSpPr/>
              <p:nvPr/>
            </p:nvSpPr>
            <p:spPr>
              <a:xfrm>
                <a:off x="6781800" y="1955794"/>
                <a:ext cx="11277600" cy="7001212"/>
              </a:xfrm>
              <a:prstGeom prst="rect">
                <a:avLst/>
              </a:prstGeom>
            </p:spPr>
            <p:txBody>
              <a:bodyPr wrap="square">
                <a:spAutoFit/>
              </a:bodyPr>
              <a:lstStyle/>
              <a:p>
                <a:pPr lvl="0">
                  <a:lnSpc>
                    <a:spcPct val="150000"/>
                  </a:lnSpc>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ABCD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bình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3800" b="0" i="0"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endParaRPr>
              </a:p>
              <a:p>
                <a:pPr lvl="0">
                  <a:lnSpc>
                    <a:spcPct val="150000"/>
                  </a:lnSpc>
                  <a:defRPr/>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n</a:t>
                </a:r>
                <a:r>
                  <a:rPr kumimoji="0" lang="en-US" sz="3800" b="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ên</a:t>
                </a:r>
                <a:r>
                  <a:rPr kumimoji="0" lang="en-US" sz="3800" b="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𝐶𝐷</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r>
                      <a:rPr lang="vi-VN"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lần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lượt</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CD.</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dirty="0" err="1">
                    <a:latin typeface="Arial" panose="020B0604020202020204" pitchFamily="34" charset="0"/>
                    <a:cs typeface="Arial" panose="020B0604020202020204" pitchFamily="34" charset="0"/>
                  </a:rPr>
                  <a:t>nên</a:t>
                </a:r>
                <a:r>
                  <a:rPr lang="en-US" sz="3800" dirty="0">
                    <a:latin typeface="Arial" panose="020B0604020202020204" pitchFamily="34" charset="0"/>
                    <a:cs typeface="Arial" panose="020B0604020202020204" pitchFamily="34" charset="0"/>
                  </a:rPr>
                  <a:t> AE // </a:t>
                </a:r>
                <a:r>
                  <a:rPr lang="vi-VN" sz="3800" dirty="0">
                    <a:latin typeface="Arial" panose="020B0604020202020204" pitchFamily="34" charset="0"/>
                    <a:cs typeface="Arial" panose="020B0604020202020204" pitchFamily="34" charset="0"/>
                  </a:rPr>
                  <a:t>DF</a:t>
                </a:r>
                <a:r>
                  <a:rPr lang="en-US" sz="3800" dirty="0">
                    <a:latin typeface="Arial" panose="020B0604020202020204" pitchFamily="34" charset="0"/>
                    <a:cs typeface="Arial" panose="020B0604020202020204" pitchFamily="34" charset="0"/>
                  </a:rPr>
                  <a:t>; EB // DF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AE = EB = CF = F</a:t>
                </a:r>
                <a:r>
                  <a:rPr lang="vi-VN" sz="3800" dirty="0">
                    <a:latin typeface="Arial" panose="020B0604020202020204" pitchFamily="34" charset="0"/>
                    <a:cs typeface="Arial" panose="020B0604020202020204" pitchFamily="34" charset="0"/>
                  </a:rPr>
                  <a:t>D</a:t>
                </a:r>
                <a:r>
                  <a:rPr lang="en-US" sz="3800" dirty="0">
                    <a:latin typeface="Arial" panose="020B0604020202020204" pitchFamily="34" charset="0"/>
                    <a:cs typeface="Arial" panose="020B0604020202020204" pitchFamily="34" charset="0"/>
                  </a:rPr>
                  <a:t>.</a:t>
                </a:r>
                <a:endParaRPr lang="en-VN" sz="3800" dirty="0">
                  <a:latin typeface="Arial" panose="020B0604020202020204" pitchFamily="34" charset="0"/>
                  <a:cs typeface="Arial" panose="020B0604020202020204" pitchFamily="34" charset="0"/>
                </a:endParaRPr>
              </a:p>
              <a:p>
                <a:pPr>
                  <a:lnSpc>
                    <a:spcPct val="150000"/>
                  </a:lnSpc>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Xét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giác</a:t>
                </a:r>
                <a:r>
                  <a:rPr lang="en-US" sz="3800" dirty="0">
                    <a:latin typeface="Arial" panose="020B0604020202020204" pitchFamily="34" charset="0"/>
                    <a:cs typeface="Arial" panose="020B0604020202020204" pitchFamily="34" charset="0"/>
                  </a:rPr>
                  <a:t> AEFD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AE // DF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AE = DF </a:t>
                </a:r>
              </a:p>
              <a:p>
                <a:pPr>
                  <a:lnSpc>
                    <a:spcPct val="150000"/>
                  </a:lnSpc>
                </a:pPr>
                <a:r>
                  <a:rPr lang="en-US" sz="3800" dirty="0" err="1">
                    <a:latin typeface="Arial" panose="020B0604020202020204" pitchFamily="34" charset="0"/>
                    <a:cs typeface="Arial" panose="020B0604020202020204" pitchFamily="34" charset="0"/>
                  </a:rPr>
                  <a:t>Suy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AEFD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hành</a:t>
                </a:r>
                <a:r>
                  <a:rPr lang="en-US" sz="3800" dirty="0">
                    <a:latin typeface="Arial" panose="020B0604020202020204" pitchFamily="34" charset="0"/>
                    <a:cs typeface="Arial" panose="020B0604020202020204" pitchFamily="34" charset="0"/>
                  </a:rPr>
                  <a:t>.</a:t>
                </a:r>
                <a:endParaRPr lang="en-VN" sz="3800" dirty="0">
                  <a:latin typeface="Arial" panose="020B0604020202020204" pitchFamily="34" charset="0"/>
                  <a:cs typeface="Arial" panose="020B0604020202020204" pitchFamily="34" charset="0"/>
                </a:endParaRPr>
              </a:p>
              <a:p>
                <a:pPr>
                  <a:lnSpc>
                    <a:spcPct val="150000"/>
                  </a:lnSpc>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Xét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giác</a:t>
                </a:r>
                <a:r>
                  <a:rPr lang="en-US" sz="3800" dirty="0">
                    <a:latin typeface="Arial" panose="020B0604020202020204" pitchFamily="34" charset="0"/>
                    <a:cs typeface="Arial" panose="020B0604020202020204" pitchFamily="34" charset="0"/>
                  </a:rPr>
                  <a:t> AECF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AE // CF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AE = CF </a:t>
                </a:r>
              </a:p>
              <a:p>
                <a:pPr>
                  <a:lnSpc>
                    <a:spcPct val="150000"/>
                  </a:lnSpc>
                </a:pPr>
                <a:r>
                  <a:rPr lang="en-US" sz="3800" dirty="0" err="1">
                    <a:latin typeface="Arial" panose="020B0604020202020204" pitchFamily="34" charset="0"/>
                    <a:cs typeface="Arial" panose="020B0604020202020204" pitchFamily="34" charset="0"/>
                  </a:rPr>
                  <a:t>Suy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AECF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hành</a:t>
                </a:r>
                <a:r>
                  <a:rPr lang="en-US" sz="3800" dirty="0">
                    <a:latin typeface="Arial" panose="020B0604020202020204" pitchFamily="34" charset="0"/>
                    <a:cs typeface="Arial" panose="020B0604020202020204" pitchFamily="34" charset="0"/>
                  </a:rPr>
                  <a:t>.</a:t>
                </a:r>
                <a:endParaRPr lang="en-VN" sz="3800" dirty="0">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781800" y="1955794"/>
                <a:ext cx="11277600" cy="7001212"/>
              </a:xfrm>
              <a:prstGeom prst="rect">
                <a:avLst/>
              </a:prstGeom>
              <a:blipFill>
                <a:blip r:embed="rId5"/>
                <a:stretch>
                  <a:fillRect l="-1912" b="-2536"/>
                </a:stretch>
              </a:blipFill>
            </p:spPr>
            <p:txBody>
              <a:bodyPr/>
              <a:lstStyle/>
              <a:p>
                <a:r>
                  <a:rPr lang="en-VN">
                    <a:noFill/>
                  </a:rPr>
                  <a:t> </a:t>
                </a:r>
              </a:p>
            </p:txBody>
          </p:sp>
        </mc:Fallback>
      </mc:AlternateContent>
      <p:pic>
        <p:nvPicPr>
          <p:cNvPr id="15" name="Picture 14"/>
          <p:cNvPicPr>
            <a:picLocks noChangeAspect="1"/>
          </p:cNvPicPr>
          <p:nvPr/>
        </p:nvPicPr>
        <p:blipFill>
          <a:blip r:embed="rId6"/>
          <a:srcRect l="2439"/>
          <a:stretch/>
        </p:blipFill>
        <p:spPr>
          <a:xfrm>
            <a:off x="398585" y="748526"/>
            <a:ext cx="6194950" cy="4087243"/>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9"/>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9250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anim calcmode="lin" valueType="num">
                                      <p:cBhvr>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500"/>
                                        <p:tgtEl>
                                          <p:spTgt spid="14">
                                            <p:txEl>
                                              <p:pRg st="1" end="1"/>
                                            </p:txEl>
                                          </p:spTgt>
                                        </p:tgtEl>
                                      </p:cBhvr>
                                    </p:animEffect>
                                    <p:anim calcmode="lin" valueType="num">
                                      <p:cBhvr>
                                        <p:cTn id="2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fade">
                                      <p:cBhvr>
                                        <p:cTn id="30" dur="500"/>
                                        <p:tgtEl>
                                          <p:spTgt spid="14">
                                            <p:txEl>
                                              <p:pRg st="2" end="2"/>
                                            </p:txEl>
                                          </p:spTgt>
                                        </p:tgtEl>
                                      </p:cBhvr>
                                    </p:animEffect>
                                    <p:anim calcmode="lin" valueType="num">
                                      <p:cBhvr>
                                        <p:cTn id="31"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anim calcmode="lin" valueType="num">
                                      <p:cBhvr>
                                        <p:cTn id="38"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fade">
                                      <p:cBhvr>
                                        <p:cTn id="44" dur="500"/>
                                        <p:tgtEl>
                                          <p:spTgt spid="14">
                                            <p:txEl>
                                              <p:pRg st="4" end="4"/>
                                            </p:txEl>
                                          </p:spTgt>
                                        </p:tgtEl>
                                      </p:cBhvr>
                                    </p:animEffect>
                                    <p:anim calcmode="lin" valueType="num">
                                      <p:cBhvr>
                                        <p:cTn id="4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xEl>
                                              <p:pRg st="5" end="5"/>
                                            </p:txEl>
                                          </p:spTgt>
                                        </p:tgtEl>
                                        <p:attrNameLst>
                                          <p:attrName>style.visibility</p:attrName>
                                        </p:attrNameLst>
                                      </p:cBhvr>
                                      <p:to>
                                        <p:strVal val="visible"/>
                                      </p:to>
                                    </p:set>
                                    <p:animEffect transition="in" filter="fade">
                                      <p:cBhvr>
                                        <p:cTn id="51" dur="500"/>
                                        <p:tgtEl>
                                          <p:spTgt spid="14">
                                            <p:txEl>
                                              <p:pRg st="5" end="5"/>
                                            </p:txEl>
                                          </p:spTgt>
                                        </p:tgtEl>
                                      </p:cBhvr>
                                    </p:animEffect>
                                    <p:anim calcmode="lin" valueType="num">
                                      <p:cBhvr>
                                        <p:cTn id="52"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4">
                                            <p:txEl>
                                              <p:pRg st="6" end="6"/>
                                            </p:txEl>
                                          </p:spTgt>
                                        </p:tgtEl>
                                        <p:attrNameLst>
                                          <p:attrName>style.visibility</p:attrName>
                                        </p:attrNameLst>
                                      </p:cBhvr>
                                      <p:to>
                                        <p:strVal val="visible"/>
                                      </p:to>
                                    </p:set>
                                    <p:animEffect transition="in" filter="fade">
                                      <p:cBhvr>
                                        <p:cTn id="58" dur="500"/>
                                        <p:tgtEl>
                                          <p:spTgt spid="14">
                                            <p:txEl>
                                              <p:pRg st="6" end="6"/>
                                            </p:txEl>
                                          </p:spTgt>
                                        </p:tgtEl>
                                      </p:cBhvr>
                                    </p:animEffect>
                                    <p:anim calcmode="lin" valueType="num">
                                      <p:cBhvr>
                                        <p:cTn id="59"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4">
                                            <p:txEl>
                                              <p:pRg st="7" end="7"/>
                                            </p:txEl>
                                          </p:spTgt>
                                        </p:tgtEl>
                                        <p:attrNameLst>
                                          <p:attrName>style.visibility</p:attrName>
                                        </p:attrNameLst>
                                      </p:cBhvr>
                                      <p:to>
                                        <p:strVal val="visible"/>
                                      </p:to>
                                    </p:set>
                                    <p:animEffect transition="in" filter="fade">
                                      <p:cBhvr>
                                        <p:cTn id="65" dur="500"/>
                                        <p:tgtEl>
                                          <p:spTgt spid="14">
                                            <p:txEl>
                                              <p:pRg st="7" end="7"/>
                                            </p:txEl>
                                          </p:spTgt>
                                        </p:tgtEl>
                                      </p:cBhvr>
                                    </p:animEffect>
                                    <p:anim calcmode="lin" valueType="num">
                                      <p:cBhvr>
                                        <p:cTn id="66"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67" dur="5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7391400" y="2290819"/>
            <a:ext cx="10668000" cy="4985339"/>
          </a:xfrm>
          <a:prstGeom prst="rect">
            <a:avLst/>
          </a:prstGeom>
        </p:spPr>
        <p:txBody>
          <a:bodyPr wrap="square">
            <a:spAutoFit/>
          </a:bodyPr>
          <a:lstStyle/>
          <a:p>
            <a:pPr lvl="0">
              <a:lnSpc>
                <a:spcPct val="150000"/>
              </a:lnSpc>
              <a:spcBef>
                <a:spcPts val="1200"/>
              </a:spcBef>
              <a:spcAft>
                <a:spcPts val="12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AEFD là hình bình hành (theo câu a) nên EF = AD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AECF là hình bình hành (theo câu a) nên AF = EC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8"/>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14397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a:solidFill>
                  <a:prstClr val="black"/>
                </a:solidFill>
                <a:latin typeface="Arial" panose="020B0604020202020204" pitchFamily="34" charset="0"/>
                <a:cs typeface="Arial" panose="020B0604020202020204" pitchFamily="34" charset="0"/>
              </a:rPr>
              <a:t>1. HÌNH BÌNH HÀNH VÀ TÍNH CHẤT</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48872" y="98679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14" name="Picture 24"/>
          <p:cNvPicPr>
            <a:picLocks noChangeAspect="1"/>
          </p:cNvPicPr>
          <p:nvPr/>
        </p:nvPicPr>
        <p:blipFill>
          <a:blip r:embed="rId5"/>
          <a:srcRect/>
          <a:stretch>
            <a:fillRect/>
          </a:stretch>
        </p:blipFill>
        <p:spPr>
          <a:xfrm>
            <a:off x="15468600" y="8191500"/>
            <a:ext cx="2017486" cy="1510594"/>
          </a:xfrm>
          <a:prstGeom prst="rect">
            <a:avLst/>
          </a:prstGeom>
        </p:spPr>
      </p:pic>
      <p:grpSp>
        <p:nvGrpSpPr>
          <p:cNvPr id="10" name="Group 9"/>
          <p:cNvGrpSpPr/>
          <p:nvPr/>
        </p:nvGrpSpPr>
        <p:grpSpPr>
          <a:xfrm>
            <a:off x="6172200" y="551476"/>
            <a:ext cx="6096000" cy="1239224"/>
            <a:chOff x="0" y="190500"/>
            <a:chExt cx="6096000" cy="1239224"/>
          </a:xfrm>
        </p:grpSpPr>
        <p:sp>
          <p:nvSpPr>
            <p:cNvPr id="11" name="Pentagon 10"/>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3.18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182914" y="2119848"/>
            <a:ext cx="15922172" cy="3785652"/>
          </a:xfrm>
          <a:prstGeom prst="rect">
            <a:avLst/>
          </a:prstGeom>
        </p:spPr>
        <p:txBody>
          <a:bodyPr wrap="square">
            <a:spAutoFit/>
          </a:bodyPr>
          <a:lstStyle/>
          <a:p>
            <a:pPr algn="just">
              <a:lnSpc>
                <a:spcPct val="150000"/>
              </a:lnSpc>
            </a:pPr>
            <a:r>
              <a:rPr lang="vi-VN" sz="4000">
                <a:solidFill>
                  <a:srgbClr val="000000"/>
                </a:solidFill>
              </a:rPr>
              <a:t>Gọi O là giao điểm của hai đường chéo của hình bình hành ABCD. Một đường thẳng đi qua O lần lượt cắt các cạnh AB, CD của hình bình hành tại hai điểm M, N. Chứng minh ∆OAM = ∆OCN. Từ đó suy ra tứ giác MBND là hình bình hành.</a:t>
            </a: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6061528" y="5981700"/>
            <a:ext cx="6019800" cy="3813714"/>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10" name="Oval Callout 9"/>
          <p:cNvSpPr/>
          <p:nvPr/>
        </p:nvSpPr>
        <p:spPr>
          <a:xfrm>
            <a:off x="7664346" y="50843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8324538" y="1770766"/>
                <a:ext cx="9144000" cy="861133"/>
              </a:xfrm>
              <a:prstGeom prst="rect">
                <a:avLst/>
              </a:prstGeom>
            </p:spPr>
            <p:txBody>
              <a:bodyPr>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effectLst/>
                    <a:latin typeface="Arial" panose="020B0604020202020204" pitchFamily="34" charset="0"/>
                    <a:ea typeface="Calibri" panose="020F0502020204030204" pitchFamily="34" charset="0"/>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324538" y="1770766"/>
                <a:ext cx="9144000" cy="861133"/>
              </a:xfrm>
              <a:prstGeom prst="rect">
                <a:avLst/>
              </a:prstGeom>
              <a:blipFill>
                <a:blip r:embed="rId14"/>
                <a:stretch>
                  <a:fillRect l="-2200" b="-27465"/>
                </a:stretch>
              </a:blipFill>
            </p:spPr>
            <p:txBody>
              <a:bodyPr/>
              <a:lstStyle/>
              <a:p>
                <a:r>
                  <a:rPr lang="en-US">
                    <a:noFill/>
                  </a:rPr>
                  <a:t> </a:t>
                </a:r>
              </a:p>
            </p:txBody>
          </p:sp>
        </mc:Fallback>
      </mc:AlternateContent>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1151934" y="1185419"/>
            <a:ext cx="6019800" cy="381371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867400" y="5113347"/>
                <a:ext cx="11601138" cy="3492559"/>
              </a:xfrm>
              <a:prstGeom prst="rect">
                <a:avLst/>
              </a:prstGeom>
            </p:spPr>
            <p:txBody>
              <a:bodyPr wrap="square">
                <a:spAutoFit/>
              </a:bodyPr>
              <a:lstStyle/>
              <a:p>
                <a:pPr lvl="0">
                  <a:lnSpc>
                    <a:spcPct val="150000"/>
                  </a:lnSpc>
                </a:pPr>
                <a:endPar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pP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AB = CD </a:t>
                </a:r>
                <a14:m>
                  <m:oMath xmlns:m="http://schemas.openxmlformats.org/officeDocument/2006/math">
                    <m:r>
                      <m:rPr>
                        <m:sty m:val="p"/>
                      </m:rPr>
                      <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hay</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AB - AM = CD - CN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suy</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MB = ND</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BM // DN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AB // CD)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BM = DN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cmt</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800" dirty="0">
                    <a:solidFill>
                      <a:prstClr val="black"/>
                    </a:solidFill>
                    <a:ea typeface="Calibri" panose="020F0502020204030204" pitchFamily="34" charset="0"/>
                    <a:cs typeface="Times New Roman" panose="02020603050405020304" pitchFamily="18" charset="0"/>
                  </a:rPr>
                  <a:t> </a:t>
                </a:r>
              </a:p>
              <a:p>
                <a:pPr lvl="0" algn="just">
                  <a:lnSpc>
                    <a:spcPct val="150000"/>
                  </a:lnSpc>
                </a:pPr>
                <a14:m>
                  <m:oMath xmlns:m="http://schemas.openxmlformats.org/officeDocument/2006/math">
                    <m:r>
                      <m:rPr>
                        <m:sty m:val="p"/>
                      </m:rPr>
                      <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V</m:t>
                    </m:r>
                    <m:r>
                      <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ậ</m:t>
                    </m:r>
                    <m:r>
                      <m:rPr>
                        <m:sty m:val="p"/>
                      </m:rPr>
                      <a:rPr lang="en-US" sz="38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Tứ</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MBND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hành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867400" y="5113347"/>
                <a:ext cx="11601138" cy="3492559"/>
              </a:xfrm>
              <a:prstGeom prst="rect">
                <a:avLst/>
              </a:prstGeom>
              <a:blipFill>
                <a:blip r:embed="rId17"/>
                <a:stretch>
                  <a:fillRect l="-1860" r="-1094" b="-6522"/>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8324538" y="2737656"/>
                <a:ext cx="6418937" cy="2257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AOM</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CON</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đố</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đỉ</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nh</m:t>
                                  </m:r>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MAO</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m:rPr>
                                      <m:sty m:val="p"/>
                                    </m:r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CO</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so</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le</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trong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qArr>
                        </m:e>
                      </m:d>
                    </m:oMath>
                  </m:oMathPara>
                </a14:m>
                <a:endParaRPr lang="en-US" dirty="0"/>
              </a:p>
            </p:txBody>
          </p:sp>
        </mc:Choice>
        <mc:Fallback>
          <p:sp>
            <p:nvSpPr>
              <p:cNvPr id="4" name="Rectangle 3"/>
              <p:cNvSpPr>
                <a:spLocks noRot="1" noChangeAspect="1" noMove="1" noResize="1" noEditPoints="1" noAdjustHandles="1" noChangeArrowheads="1" noChangeShapeType="1" noTextEdit="1"/>
              </p:cNvSpPr>
              <p:nvPr/>
            </p:nvSpPr>
            <p:spPr>
              <a:xfrm>
                <a:off x="8324538" y="2737656"/>
                <a:ext cx="6418937" cy="2257606"/>
              </a:xfrm>
              <a:prstGeom prst="rect">
                <a:avLst/>
              </a:prstGeom>
              <a:blipFill>
                <a:blip r:embed="rId18"/>
                <a:stretch>
                  <a:fillRect l="-61538" t="-221788" r="-986" b="-316201"/>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844338" y="5023847"/>
                <a:ext cx="6155852" cy="861070"/>
              </a:xfrm>
              <a:prstGeom prst="rect">
                <a:avLst/>
              </a:prstGeom>
            </p:spPr>
            <p:txBody>
              <a:bodyPr wrap="none">
                <a:spAutoFit/>
              </a:bodyPr>
              <a:lstStyle/>
              <a:p>
                <a:pPr lvl="0">
                  <a:lnSpc>
                    <a:spcPct val="150000"/>
                  </a:lnSpc>
                </a:pPr>
                <a14:m>
                  <m:oMath xmlns:m="http://schemas.openxmlformats.org/officeDocument/2006/math">
                    <m:r>
                      <m:rPr>
                        <m:sty m:val="p"/>
                      </m:r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Suy</m:t>
                    </m:r>
                    <m:r>
                      <a:rPr lang="vi-VN"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ra</m:t>
                    </m:r>
                    <m:r>
                      <a:rPr lang="vi-VN"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OCN</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g.c.g</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844338" y="5023847"/>
                <a:ext cx="6155852" cy="861070"/>
              </a:xfrm>
              <a:prstGeom prst="rect">
                <a:avLst/>
              </a:prstGeom>
              <a:blipFill>
                <a:blip r:embed="rId19"/>
                <a:stretch>
                  <a:fillRect l="-2058" r="-2263" b="-27536"/>
                </a:stretch>
              </a:blipFill>
            </p:spPr>
            <p:txBody>
              <a:bodyPr/>
              <a:lstStyle/>
              <a:p>
                <a:r>
                  <a:rPr lang="en-VN">
                    <a:noFill/>
                  </a:rPr>
                  <a:t> </a:t>
                </a:r>
              </a:p>
            </p:txBody>
          </p:sp>
        </mc:Fallback>
      </mc:AlternateContent>
      <p:sp>
        <p:nvSpPr>
          <p:cNvPr id="7" name="Rectangle 6"/>
          <p:cNvSpPr/>
          <p:nvPr/>
        </p:nvSpPr>
        <p:spPr>
          <a:xfrm>
            <a:off x="12023252" y="5267992"/>
            <a:ext cx="3096104" cy="677108"/>
          </a:xfrm>
          <a:prstGeom prst="rect">
            <a:avLst/>
          </a:prstGeom>
        </p:spPr>
        <p:txBody>
          <a:bodyPr wrap="none">
            <a:spAutoFit/>
          </a:bodyPr>
          <a:lstStyle/>
          <a:p>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AM = CN</a:t>
            </a:r>
            <a:endParaRPr lang="en-US" dirty="0"/>
          </a:p>
        </p:txBody>
      </p:sp>
      <p:pic>
        <p:nvPicPr>
          <p:cNvPr id="14" name="Picture 13"/>
          <p:cNvPicPr>
            <a:picLocks noChangeAspect="1"/>
          </p:cNvPicPr>
          <p:nvPr/>
        </p:nvPicPr>
        <p:blipFill>
          <a:blip r:embed="rId20"/>
          <a:stretch>
            <a:fillRect/>
          </a:stretch>
        </p:blipFill>
        <p:spPr>
          <a:xfrm>
            <a:off x="2895600" y="7817675"/>
            <a:ext cx="2057400" cy="1793316"/>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down)">
                                      <p:cBhvr>
                                        <p:cTn id="16" dur="500"/>
                                        <p:tgtEl>
                                          <p:spTgt spid="11">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par>
                          <p:cTn id="35" fill="hold">
                            <p:stCondLst>
                              <p:cond delay="2500"/>
                            </p:stCondLst>
                            <p:childTnLst>
                              <p:par>
                                <p:cTn id="36" presetID="14" presetClass="entr" presetSubtype="10"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8" dur="500"/>
                                        <p:tgtEl>
                                          <p:spTgt spid="3">
                                            <p:txEl>
                                              <p:pRg st="2" end="2"/>
                                            </p:txEl>
                                          </p:spTgt>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275338" y="4962947"/>
              <a:ext cx="4360209" cy="274825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err="1">
                  <a:latin typeface="Arial"/>
                  <a:ea typeface="Calibri" panose="020F0502020204030204" pitchFamily="34" charset="0"/>
                  <a:cs typeface="Times New Roman" panose="02020603050405020304" pitchFamily="18" charset="0"/>
                  <a:sym typeface="Arial"/>
                </a:rPr>
                <a:t>Hoàn</a:t>
              </a:r>
              <a:r>
                <a:rPr lang="pt-BR" sz="4000" kern="0" dirty="0">
                  <a:latin typeface="Arial"/>
                  <a:ea typeface="Calibri" panose="020F0502020204030204" pitchFamily="34" charset="0"/>
                  <a:cs typeface="Times New Roman" panose="02020603050405020304" pitchFamily="18" charset="0"/>
                  <a:sym typeface="Arial"/>
                </a:rPr>
                <a:t> </a:t>
              </a:r>
              <a:r>
                <a:rPr lang="pt-BR" sz="4000" kern="0" dirty="0" err="1">
                  <a:latin typeface="Arial"/>
                  <a:ea typeface="Calibri" panose="020F0502020204030204" pitchFamily="34" charset="0"/>
                  <a:cs typeface="Times New Roman" panose="02020603050405020304" pitchFamily="18" charset="0"/>
                  <a:sym typeface="Arial"/>
                </a:rPr>
                <a:t>thành</a:t>
              </a:r>
              <a:r>
                <a:rPr lang="pt-BR" sz="4000" kern="0" dirty="0">
                  <a:latin typeface="Arial"/>
                  <a:ea typeface="Calibri" panose="020F0502020204030204" pitchFamily="34" charset="0"/>
                  <a:cs typeface="Times New Roman" panose="02020603050405020304" pitchFamily="18" charset="0"/>
                  <a:sym typeface="Arial"/>
                </a:rPr>
                <a:t> </a:t>
              </a:r>
              <a:r>
                <a:rPr lang="pt-BR" sz="4000" kern="0" dirty="0" err="1">
                  <a:latin typeface="Arial"/>
                  <a:ea typeface="Calibri" panose="020F0502020204030204" pitchFamily="34" charset="0"/>
                  <a:cs typeface="Times New Roman" panose="02020603050405020304" pitchFamily="18" charset="0"/>
                  <a:sym typeface="Arial"/>
                </a:rPr>
                <a:t>bài</a:t>
              </a:r>
              <a:r>
                <a:rPr lang="pt-BR" sz="4000" kern="0" dirty="0">
                  <a:latin typeface="Arial"/>
                  <a:ea typeface="Calibri" panose="020F0502020204030204" pitchFamily="34" charset="0"/>
                  <a:cs typeface="Times New Roman" panose="02020603050405020304" pitchFamily="18" charset="0"/>
                  <a:sym typeface="Arial"/>
                </a:rPr>
                <a:t> </a:t>
              </a:r>
              <a:r>
                <a:rPr lang="pt-BR" sz="4000" kern="0" dirty="0" err="1">
                  <a:latin typeface="Arial"/>
                  <a:ea typeface="Calibri" panose="020F0502020204030204" pitchFamily="34" charset="0"/>
                  <a:cs typeface="Times New Roman" panose="02020603050405020304" pitchFamily="18" charset="0"/>
                  <a:sym typeface="Arial"/>
                </a:rPr>
                <a:t>tập</a:t>
              </a:r>
              <a:r>
                <a:rPr lang="pt-BR" sz="4000" kern="0" dirty="0">
                  <a:latin typeface="Arial"/>
                  <a:ea typeface="Calibri" panose="020F0502020204030204" pitchFamily="34" charset="0"/>
                  <a:cs typeface="Times New Roman" panose="02020603050405020304" pitchFamily="18" charset="0"/>
                  <a:sym typeface="Arial"/>
                </a:rPr>
                <a:t> </a:t>
              </a:r>
              <a:r>
                <a:rPr lang="pt-BR" sz="4000" kern="0" dirty="0" err="1">
                  <a:latin typeface="Arial"/>
                  <a:ea typeface="Calibri" panose="020F0502020204030204" pitchFamily="34" charset="0"/>
                  <a:cs typeface="Times New Roman" panose="02020603050405020304" pitchFamily="18" charset="0"/>
                  <a:sym typeface="Arial"/>
                </a:rPr>
                <a:t>trong</a:t>
              </a:r>
              <a:r>
                <a:rPr lang="pt-BR" sz="4000" kern="0" dirty="0">
                  <a:latin typeface="Arial"/>
                  <a:ea typeface="Calibri" panose="020F0502020204030204" pitchFamily="34" charset="0"/>
                  <a:cs typeface="Times New Roman" panose="02020603050405020304" pitchFamily="18" charset="0"/>
                  <a:sym typeface="Arial"/>
                </a:rPr>
                <a:t> SGK </a:t>
              </a:r>
              <a:r>
                <a:rPr lang="pt-BR" sz="4000" kern="0" dirty="0" err="1">
                  <a:latin typeface="Arial"/>
                  <a:ea typeface="Calibri" panose="020F0502020204030204" pitchFamily="34" charset="0"/>
                  <a:cs typeface="Times New Roman" panose="02020603050405020304" pitchFamily="18" charset="0"/>
                  <a:sym typeface="Arial"/>
                </a:rPr>
                <a:t>và</a:t>
              </a:r>
              <a:r>
                <a:rPr lang="pt-BR" sz="4000" kern="0" dirty="0">
                  <a:latin typeface="Arial"/>
                  <a:ea typeface="Calibri" panose="020F0502020204030204" pitchFamily="34" charset="0"/>
                  <a:cs typeface="Times New Roman" panose="02020603050405020304" pitchFamily="18" charset="0"/>
                  <a:sym typeface="Arial"/>
                </a:rPr>
                <a:t> SBT. </a:t>
              </a:r>
            </a:p>
          </p:txBody>
        </p:sp>
      </p:grpSp>
      <p:grpSp>
        <p:nvGrpSpPr>
          <p:cNvPr id="22" name="Group 21"/>
          <p:cNvGrpSpPr/>
          <p:nvPr/>
        </p:nvGrpSpPr>
        <p:grpSpPr>
          <a:xfrm>
            <a:off x="12302970" y="3162300"/>
            <a:ext cx="5448131" cy="5013608"/>
            <a:chOff x="12618786" y="3479846"/>
            <a:chExt cx="5448131"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18786" y="4828894"/>
              <a:ext cx="5369731" cy="1821477"/>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Luyện tập chung</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366140"/>
            <a:ext cx="11506200" cy="1002710"/>
          </a:xfrm>
          <a:prstGeom prst="rect">
            <a:avLst/>
          </a:prstGeom>
        </p:spPr>
        <p:txBody>
          <a:bodyPr wrap="square">
            <a:spAutoFit/>
          </a:bodyPr>
          <a:lstStyle/>
          <a:p>
            <a:pPr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Khái niệm hình bình hành</a:t>
            </a:r>
            <a:endParaRPr lang="vi-VN" sz="4500" b="1" dirty="0">
              <a:solidFill>
                <a:srgbClr val="FF0000"/>
              </a:solidFill>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687800" y="321007"/>
            <a:ext cx="1405113" cy="1317293"/>
          </a:xfrm>
          <a:prstGeom prst="rect">
            <a:avLst/>
          </a:prstGeom>
        </p:spPr>
      </p:pic>
      <p:sp>
        <p:nvSpPr>
          <p:cNvPr id="15" name="TextBox 14"/>
          <p:cNvSpPr txBox="1"/>
          <p:nvPr/>
        </p:nvSpPr>
        <p:spPr>
          <a:xfrm>
            <a:off x="342900" y="1946977"/>
            <a:ext cx="17526000" cy="1938992"/>
          </a:xfrm>
          <a:prstGeom prst="rect">
            <a:avLst/>
          </a:prstGeom>
          <a:noFill/>
        </p:spPr>
        <p:txBody>
          <a:bodyPr wrap="square" rtlCol="0">
            <a:spAutoFit/>
          </a:bodyPr>
          <a:lstStyle/>
          <a:p>
            <a:pPr algn="just">
              <a:lnSpc>
                <a:spcPct val="150000"/>
              </a:lnSpc>
            </a:pPr>
            <a:r>
              <a:rPr lang="nl-NL" sz="4000" b="1" dirty="0">
                <a:solidFill>
                  <a:srgbClr val="C00000"/>
                </a:solidFill>
                <a:latin typeface="Arial" panose="020B0604020202020204" pitchFamily="34" charset="0"/>
                <a:cs typeface="Arial" panose="020B0604020202020204" pitchFamily="34" charset="0"/>
              </a:rPr>
              <a:t>HĐ 1</a:t>
            </a:r>
            <a:r>
              <a:rPr lang="nl-NL" sz="4000" b="1">
                <a:solidFill>
                  <a:srgbClr val="C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Trong Hình 3.28, có một hình bình hành. Đó là hình nào? Em có thể giải thích tại sao không?</a:t>
            </a:r>
          </a:p>
        </p:txBody>
      </p:sp>
      <p:grpSp>
        <p:nvGrpSpPr>
          <p:cNvPr id="4" name="Group 3"/>
          <p:cNvGrpSpPr/>
          <p:nvPr/>
        </p:nvGrpSpPr>
        <p:grpSpPr>
          <a:xfrm>
            <a:off x="2762175" y="4078358"/>
            <a:ext cx="12782625" cy="3884542"/>
            <a:chOff x="1371600" y="4522990"/>
            <a:chExt cx="13232079" cy="4492307"/>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71600" y="4522990"/>
              <a:ext cx="7449436" cy="447919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753600" y="4915659"/>
              <a:ext cx="4850079" cy="4099638"/>
            </a:xfrm>
            <a:prstGeom prst="rect">
              <a:avLst/>
            </a:prstGeom>
          </p:spPr>
        </p:pic>
      </p:grpSp>
      <p:sp>
        <p:nvSpPr>
          <p:cNvPr id="5" name="Rectangle 4"/>
          <p:cNvSpPr/>
          <p:nvPr/>
        </p:nvSpPr>
        <p:spPr>
          <a:xfrm>
            <a:off x="1170199" y="8115300"/>
            <a:ext cx="16584401" cy="182492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Hình 3.28 c) là hình bình hành, vì có hai hai cặp cạnh đối song song với nhau:  AB // CD; AD // BC.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6" name="Right Arrow 5"/>
          <p:cNvSpPr/>
          <p:nvPr/>
        </p:nvSpPr>
        <p:spPr>
          <a:xfrm>
            <a:off x="457200" y="846582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rot="20977493">
            <a:off x="882814" y="4686819"/>
            <a:ext cx="959768" cy="1428840"/>
          </a:xfrm>
          <a:prstGeom prst="rect">
            <a:avLst/>
          </a:prstGeom>
        </p:spPr>
      </p:pic>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479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p>
        </p:txBody>
      </p:sp>
      <p:sp>
        <p:nvSpPr>
          <p:cNvPr id="11" name="Rounded Rectangular Callout 10"/>
          <p:cNvSpPr/>
          <p:nvPr/>
        </p:nvSpPr>
        <p:spPr>
          <a:xfrm>
            <a:off x="1676400" y="2628900"/>
            <a:ext cx="14782800" cy="22098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4294845" y="5600700"/>
            <a:ext cx="2715555" cy="4246589"/>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526798" y="1062416"/>
            <a:ext cx="1073402" cy="1185484"/>
          </a:xfrm>
          <a:prstGeom prst="rect">
            <a:avLst/>
          </a:prstGeom>
        </p:spPr>
      </p:pic>
      <p:sp>
        <p:nvSpPr>
          <p:cNvPr id="12" name="Rectangle 11"/>
          <p:cNvSpPr/>
          <p:nvPr/>
        </p:nvSpPr>
        <p:spPr>
          <a:xfrm>
            <a:off x="2255867" y="3146975"/>
            <a:ext cx="14796501" cy="1131079"/>
          </a:xfrm>
          <a:prstGeom prst="rect">
            <a:avLst/>
          </a:prstGeom>
        </p:spPr>
        <p:txBody>
          <a:bodyPr wrap="square">
            <a:spAutoFit/>
          </a:bodyPr>
          <a:lstStyle/>
          <a:p>
            <a:pPr algn="just">
              <a:lnSpc>
                <a:spcPct val="150000"/>
              </a:lnSpc>
              <a:spcAft>
                <a:spcPts val="600"/>
              </a:spcAft>
            </a:pPr>
            <a:r>
              <a:rPr lang="vi-VN" sz="4500" b="1">
                <a:solidFill>
                  <a:schemeClr val="bg1"/>
                </a:solidFill>
                <a:ea typeface="Times New Roman" panose="02020603050405020304" pitchFamily="18" charset="0"/>
                <a:cs typeface="Arial" panose="020B0604020202020204" pitchFamily="34" charset="0"/>
              </a:rPr>
              <a:t>Hình bình hành</a:t>
            </a:r>
            <a:r>
              <a:rPr lang="en-US" sz="4500" b="1">
                <a:solidFill>
                  <a:schemeClr val="bg1"/>
                </a:solidFill>
                <a:ea typeface="Times New Roman" panose="02020603050405020304" pitchFamily="18" charset="0"/>
                <a:cs typeface="Arial" panose="020B0604020202020204" pitchFamily="34" charset="0"/>
              </a:rPr>
              <a:t> </a:t>
            </a:r>
            <a:r>
              <a:rPr lang="vi-VN" sz="4500">
                <a:solidFill>
                  <a:schemeClr val="bg1"/>
                </a:solidFill>
                <a:ea typeface="Times New Roman" panose="02020603050405020304" pitchFamily="18" charset="0"/>
                <a:cs typeface="Arial" panose="020B0604020202020204" pitchFamily="34" charset="0"/>
              </a:rPr>
              <a:t>là tứ giác có các cạnh đối song song.</a:t>
            </a:r>
            <a:endParaRPr lang="vi-VN" sz="4500" dirty="0">
              <a:solidFill>
                <a:schemeClr val="bg1"/>
              </a:solidFill>
              <a:ea typeface="Times New Roman" panose="02020603050405020304" pitchFamily="18" charset="0"/>
              <a:cs typeface="Arial" panose="020B0604020202020204" pitchFamily="34" charset="0"/>
            </a:endParaRPr>
          </a:p>
        </p:txBody>
      </p:sp>
      <p:sp>
        <p:nvSpPr>
          <p:cNvPr id="6" name="Parallelogram 5"/>
          <p:cNvSpPr/>
          <p:nvPr/>
        </p:nvSpPr>
        <p:spPr>
          <a:xfrm>
            <a:off x="8686800" y="6809594"/>
            <a:ext cx="4876800" cy="1828800"/>
          </a:xfrm>
          <a:prstGeom prst="parallelogram">
            <a:avLst>
              <a:gd name="adj" fmla="val 377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6840200" y="8151360"/>
            <a:ext cx="994945" cy="1695929"/>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43177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tr57)</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535400" y="233983"/>
            <a:ext cx="1507867" cy="1413625"/>
          </a:xfrm>
          <a:prstGeom prst="rect">
            <a:avLst/>
          </a:prstGeom>
        </p:spPr>
      </p:pic>
      <p:sp>
        <p:nvSpPr>
          <p:cNvPr id="7" name="Rectangle 6"/>
          <p:cNvSpPr/>
          <p:nvPr/>
        </p:nvSpPr>
        <p:spPr>
          <a:xfrm>
            <a:off x="1193533" y="1393183"/>
            <a:ext cx="15574057" cy="1824923"/>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Trong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3.29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ABCD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ABCD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a:t>
            </a:r>
          </a:p>
        </p:txBody>
      </p:sp>
      <p:sp>
        <p:nvSpPr>
          <p:cNvPr id="15" name="Oval Callout 14"/>
          <p:cNvSpPr/>
          <p:nvPr/>
        </p:nvSpPr>
        <p:spPr>
          <a:xfrm>
            <a:off x="11277600" y="3313982"/>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11" name="Picture 10"/>
          <p:cNvPicPr>
            <a:picLocks noChangeAspect="1"/>
          </p:cNvPicPr>
          <p:nvPr/>
        </p:nvPicPr>
        <p:blipFill>
          <a:blip r:embed="rId4"/>
          <a:srcRect l="9284" b="4860"/>
          <a:stretch/>
        </p:blipFill>
        <p:spPr>
          <a:xfrm>
            <a:off x="418578" y="3695700"/>
            <a:ext cx="5513984" cy="433855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920370" y="4214577"/>
                <a:ext cx="11623918" cy="4656852"/>
              </a:xfrm>
              <a:prstGeom prst="rect">
                <a:avLst/>
              </a:prstGeom>
            </p:spPr>
            <p:txBody>
              <a:bodyPr wrap="square">
                <a:spAutoFit/>
              </a:bodyPr>
              <a:lstStyle/>
              <a:p>
                <a:pPr>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𝑥𝐷𝐴</m:t>
                        </m:r>
                      </m:e>
                    </m:acc>
                    <m:r>
                      <m:rPr>
                        <m:nor/>
                      </m:rPr>
                      <a:rPr lang="en-US" sz="4000" b="0" i="0" smtClean="0">
                        <a:solidFill>
                          <a:prstClr val="black"/>
                        </a:solidFill>
                        <a:latin typeface="Arial" panose="020B0604020202020204" pitchFamily="34" charset="0"/>
                        <a:ea typeface="Calibri" panose="020F0502020204030204" pitchFamily="34" charset="0"/>
                        <a:cs typeface="Arial" panose="020B0604020202020204" pitchFamily="34" charset="0"/>
                      </a:rPr>
                      <m:t> = </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𝐷𝐴</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so le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𝐴𝐵</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𝐶𝐷</m:t>
                    </m:r>
                  </m:oMath>
                </a14:m>
                <a:r>
                  <a:rPr lang="en-US" sz="4000" dirty="0">
                    <a:latin typeface="Arial" panose="020B0604020202020204" pitchFamily="34" charset="0"/>
                    <a:cs typeface="Arial" panose="020B0604020202020204" pitchFamily="34" charset="0"/>
                  </a:rPr>
                  <a:t> (1)</a:t>
                </a:r>
              </a:p>
              <a:p>
                <a:pPr>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vi-VN"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m:rPr>
                            <m:sty m:val="p"/>
                          </m:r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m:t>
                        </m:r>
                      </m:e>
                    </m:acc>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 </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𝐷𝐴𝐵</m:t>
                        </m:r>
                      </m:e>
                    </m:acc>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so le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𝐴𝐷</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𝐶𝐵</m:t>
                    </m:r>
                  </m:oMath>
                </a14:m>
                <a:r>
                  <a:rPr lang="en-US" sz="4000" dirty="0">
                    <a:latin typeface="Arial" panose="020B0604020202020204" pitchFamily="34" charset="0"/>
                    <a:cs typeface="Arial" panose="020B0604020202020204" pitchFamily="34" charset="0"/>
                  </a:rPr>
                  <a:t> (2)</a:t>
                </a:r>
              </a:p>
              <a:p>
                <a:pPr>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=&gt;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a:t>
                </a:r>
              </a:p>
            </p:txBody>
          </p:sp>
        </mc:Choice>
        <mc:Fallback xmlns="">
          <p:sp>
            <p:nvSpPr>
              <p:cNvPr id="17" name="Rectangle 16"/>
              <p:cNvSpPr>
                <a:spLocks noRot="1" noChangeAspect="1" noMove="1" noResize="1" noEditPoints="1" noAdjustHandles="1" noChangeArrowheads="1" noChangeShapeType="1" noTextEdit="1"/>
              </p:cNvSpPr>
              <p:nvPr/>
            </p:nvSpPr>
            <p:spPr>
              <a:xfrm>
                <a:off x="5920370" y="4214577"/>
                <a:ext cx="11623918" cy="4656852"/>
              </a:xfrm>
              <a:prstGeom prst="rect">
                <a:avLst/>
              </a:prstGeom>
              <a:blipFill>
                <a:blip r:embed="rId5"/>
                <a:stretch>
                  <a:fillRect l="-1856" b="-4620"/>
                </a:stretch>
              </a:blipFill>
            </p:spPr>
            <p:txBody>
              <a:bodyPr/>
              <a:lstStyle/>
              <a:p>
                <a:r>
                  <a:rPr lang="en-VN">
                    <a:noFill/>
                  </a:rPr>
                  <a:t> </a:t>
                </a:r>
              </a:p>
            </p:txBody>
          </p:sp>
        </mc:Fallback>
      </mc:AlternateContent>
      <p:pic>
        <p:nvPicPr>
          <p:cNvPr id="18" name="Picture 17"/>
          <p:cNvPicPr>
            <a:picLocks noChangeAspect="1"/>
          </p:cNvPicPr>
          <p:nvPr/>
        </p:nvPicPr>
        <p:blipFill>
          <a:blip r:embed="rId6"/>
          <a:stretch>
            <a:fillRect/>
          </a:stretch>
        </p:blipFill>
        <p:spPr>
          <a:xfrm rot="10951864">
            <a:off x="342275" y="8862050"/>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fade">
                                      <p:cBhvr>
                                        <p:cTn id="34" dur="500"/>
                                        <p:tgtEl>
                                          <p:spTgt spid="1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fade">
                                      <p:cBhvr>
                                        <p:cTn id="39" dur="500"/>
                                        <p:tgtEl>
                                          <p:spTgt spid="1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4" end="4"/>
                                            </p:txEl>
                                          </p:spTgt>
                                        </p:tgtEl>
                                        <p:attrNameLst>
                                          <p:attrName>style.visibility</p:attrName>
                                        </p:attrNameLst>
                                      </p:cBhvr>
                                      <p:to>
                                        <p:strVal val="visible"/>
                                      </p:to>
                                    </p:set>
                                    <p:animEffect transition="in" filter="fade">
                                      <p:cBhvr>
                                        <p:cTn id="4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THỰC HÀNH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212315" y="9225998"/>
            <a:ext cx="683278" cy="100482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85800" y="1761134"/>
                <a:ext cx="16922270" cy="27482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 hình bình hành, biết hai cạnh liên tiếp bằng 3 cm, 4 cm và góc xen giữa hai cạnh đó bằng </a:t>
                </a:r>
                <a14:m>
                  <m:oMath xmlns:m="http://schemas.openxmlformats.org/officeDocument/2006/math">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Hãy mô tả cách vẽ và giải thích tại sao hình vẽ được là hình bình hành.</a:t>
                </a:r>
              </a:p>
            </p:txBody>
          </p:sp>
        </mc:Choice>
        <mc:Fallback xmlns="">
          <p:sp>
            <p:nvSpPr>
              <p:cNvPr id="4" name="Rectangle 3"/>
              <p:cNvSpPr>
                <a:spLocks noRot="1" noChangeAspect="1" noMove="1" noResize="1" noEditPoints="1" noAdjustHandles="1" noChangeArrowheads="1" noChangeShapeType="1" noTextEdit="1"/>
              </p:cNvSpPr>
              <p:nvPr/>
            </p:nvSpPr>
            <p:spPr>
              <a:xfrm>
                <a:off x="685800" y="1761134"/>
                <a:ext cx="16922270" cy="2748253"/>
              </a:xfrm>
              <a:prstGeom prst="rect">
                <a:avLst/>
              </a:prstGeom>
              <a:blipFill>
                <a:blip r:embed="rId10"/>
                <a:stretch>
                  <a:fillRect l="-1297" r="-1297" b="-8647"/>
                </a:stretch>
              </a:blipFill>
            </p:spPr>
            <p:txBody>
              <a:bodyPr/>
              <a:lstStyle/>
              <a:p>
                <a:r>
                  <a:rPr lang="en-US">
                    <a:noFill/>
                  </a:rPr>
                  <a:t> </a:t>
                </a:r>
              </a:p>
            </p:txBody>
          </p:sp>
        </mc:Fallback>
      </mc:AlternateContent>
      <p:sp>
        <p:nvSpPr>
          <p:cNvPr id="13" name="Oval Callout 12"/>
          <p:cNvSpPr/>
          <p:nvPr/>
        </p:nvSpPr>
        <p:spPr>
          <a:xfrm>
            <a:off x="8016821" y="448393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712033" y="5670278"/>
                <a:ext cx="11784767" cy="381662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Kẻ cạnh AB có độ dài bằng 3cm. </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Đặt tâm của thước đo góc trùng với điểm A, đường kẻ 0º trùng với đoạn AB, và xác định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BAD</m:t>
                        </m:r>
                      </m:e>
                    </m:acc>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cho AD = 4cm.</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2033" y="5670278"/>
                <a:ext cx="11784767" cy="3816622"/>
              </a:xfrm>
              <a:prstGeom prst="rect">
                <a:avLst/>
              </a:prstGeom>
              <a:blipFill>
                <a:blip r:embed="rId11"/>
                <a:stretch>
                  <a:fillRect l="-1655" r="-1811" b="-2716"/>
                </a:stretch>
              </a:blipFill>
            </p:spPr>
            <p:txBody>
              <a:bodyPr/>
              <a:lstStyle/>
              <a:p>
                <a:r>
                  <a:rPr lang="en-US">
                    <a:noFill/>
                  </a:rPr>
                  <a:t> </a:t>
                </a:r>
              </a:p>
            </p:txBody>
          </p:sp>
        </mc:Fallback>
      </mc:AlternateContent>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Lst>
          </a:blip>
          <a:stretch>
            <a:fillRect/>
          </a:stretch>
        </p:blipFill>
        <p:spPr>
          <a:xfrm>
            <a:off x="13335000" y="5424450"/>
            <a:ext cx="4068513" cy="4367250"/>
          </a:xfrm>
          <a:prstGeom prst="rect">
            <a:avLst/>
          </a:prstGeom>
        </p:spPr>
      </p:pic>
      <p:pic>
        <p:nvPicPr>
          <p:cNvPr id="7" name="Picture 6"/>
          <p:cNvPicPr>
            <a:picLocks noChangeAspect="1"/>
          </p:cNvPicPr>
          <p:nvPr/>
        </p:nvPicPr>
        <p:blipFill>
          <a:blip r:embed="rId14"/>
          <a:stretch>
            <a:fillRect/>
          </a:stretch>
        </p:blipFill>
        <p:spPr>
          <a:xfrm>
            <a:off x="381000" y="274482"/>
            <a:ext cx="1493752" cy="1143178"/>
          </a:xfrm>
          <a:prstGeom prst="rect">
            <a:avLst/>
          </a:prstGeom>
        </p:spPr>
      </p:pic>
      <p:pic>
        <p:nvPicPr>
          <p:cNvPr id="8" name="Picture 7"/>
          <p:cNvPicPr>
            <a:picLocks noChangeAspect="1"/>
          </p:cNvPicPr>
          <p:nvPr/>
        </p:nvPicPr>
        <p:blipFill>
          <a:blip r:embed="rId15"/>
          <a:stretch>
            <a:fillRect/>
          </a:stretch>
        </p:blipFill>
        <p:spPr>
          <a:xfrm>
            <a:off x="16611600" y="371872"/>
            <a:ext cx="1253517" cy="990778"/>
          </a:xfrm>
          <a:prstGeom prst="rect">
            <a:avLst/>
          </a:prstGeom>
        </p:spPr>
      </p:pic>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TotalTime>
  <Words>3297</Words>
  <Application>Microsoft Macintosh PowerPoint</Application>
  <PresentationFormat>Custom</PresentationFormat>
  <Paragraphs>327</Paragraphs>
  <Slides>53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Times New Roman</vt:lpstr>
      <vt:lpstr>Calibri</vt:lpstr>
      <vt:lpstr>Cambria Math</vt:lpstr>
      <vt:lpstr>Londrina Solid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Hà Ngân</dc:creator>
  <cp:lastModifiedBy>Thu Trang Single</cp:lastModifiedBy>
  <cp:revision>231</cp:revision>
  <dcterms:created xsi:type="dcterms:W3CDTF">2006-08-16T00:00:00Z</dcterms:created>
  <dcterms:modified xsi:type="dcterms:W3CDTF">2024-10-06T02:59:52Z</dcterms:modified>
  <dc:identifier>DAFKAZ1_Ljc</dc:identifier>
</cp:coreProperties>
</file>