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9" r:id="rId3"/>
    <p:sldId id="257" r:id="rId4"/>
    <p:sldId id="260" r:id="rId5"/>
    <p:sldId id="258" r:id="rId6"/>
    <p:sldId id="332" r:id="rId7"/>
    <p:sldId id="333" r:id="rId8"/>
    <p:sldId id="263" r:id="rId9"/>
    <p:sldId id="262" r:id="rId10"/>
    <p:sldId id="285" r:id="rId11"/>
    <p:sldId id="334" r:id="rId12"/>
    <p:sldId id="281" r:id="rId13"/>
    <p:sldId id="320" r:id="rId14"/>
    <p:sldId id="261" r:id="rId15"/>
    <p:sldId id="272" r:id="rId16"/>
    <p:sldId id="335" r:id="rId17"/>
    <p:sldId id="271" r:id="rId18"/>
    <p:sldId id="267" r:id="rId19"/>
    <p:sldId id="264" r:id="rId20"/>
    <p:sldId id="290" r:id="rId21"/>
    <p:sldId id="295" r:id="rId22"/>
    <p:sldId id="291" r:id="rId23"/>
    <p:sldId id="337" r:id="rId24"/>
    <p:sldId id="292" r:id="rId25"/>
    <p:sldId id="269" r:id="rId26"/>
    <p:sldId id="265" r:id="rId27"/>
  </p:sldIdLst>
  <p:sldSz cx="18288000" cy="10287000"/>
  <p:notesSz cx="6858000" cy="9144000"/>
  <p:embeddedFontLst>
    <p:embeddedFont>
      <p:font typeface="Cambria Math" panose="0204050305040603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22" autoAdjust="0"/>
  </p:normalViewPr>
  <p:slideViewPr>
    <p:cSldViewPr>
      <p:cViewPr varScale="1">
        <p:scale>
          <a:sx n="61" d="100"/>
          <a:sy n="61" d="100"/>
        </p:scale>
        <p:origin x="232" y="6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10/4/24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5</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svg"/><Relationship Id="rId7"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7.wdp"/><Relationship Id="rId3" Type="http://schemas.openxmlformats.org/officeDocument/2006/relationships/image" Target="../media/image32.svg"/><Relationship Id="rId7" Type="http://schemas.openxmlformats.org/officeDocument/2006/relationships/image" Target="../media/image38.svg"/><Relationship Id="rId12" Type="http://schemas.openxmlformats.org/officeDocument/2006/relationships/image" Target="../media/image6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4.svg"/><Relationship Id="rId5" Type="http://schemas.openxmlformats.org/officeDocument/2006/relationships/image" Target="../media/image34.svg"/><Relationship Id="rId10" Type="http://schemas.openxmlformats.org/officeDocument/2006/relationships/image" Target="../media/image63.png"/><Relationship Id="rId4" Type="http://schemas.openxmlformats.org/officeDocument/2006/relationships/image" Target="../media/image33.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13" Type="http://schemas.openxmlformats.org/officeDocument/2006/relationships/image" Target="../media/image141.png"/><Relationship Id="rId3" Type="http://schemas.microsoft.com/office/2007/relationships/hdphoto" Target="../media/hdphoto7.wdp"/><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27.svg"/><Relationship Id="rId15" Type="http://schemas.openxmlformats.org/officeDocument/2006/relationships/image" Target="../media/image45.png"/><Relationship Id="rId4" Type="http://schemas.openxmlformats.org/officeDocument/2006/relationships/image" Target="../media/image26.png"/><Relationship Id="rId1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10" Type="http://schemas.openxmlformats.org/officeDocument/2006/relationships/image" Target="../media/image70.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39" Type="http://schemas.microsoft.com/office/2007/relationships/hdphoto" Target="../media/hdphoto8.wdp"/><Relationship Id="rId3" Type="http://schemas.openxmlformats.org/officeDocument/2006/relationships/image" Target="../media/image72.svg"/><Relationship Id="rId38"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7.xml"/><Relationship Id="rId37" Type="http://schemas.openxmlformats.org/officeDocument/2006/relationships/image" Target="../media/image73.png"/><Relationship Id="rId5" Type="http://schemas.openxmlformats.org/officeDocument/2006/relationships/image" Target="../media/image25.svg"/><Relationship Id="rId36" Type="http://schemas.openxmlformats.org/officeDocument/2006/relationships/image" Target="../media/image148.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6.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75.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11" Type="http://schemas.microsoft.com/office/2007/relationships/hdphoto" Target="../media/hdphoto1.wdp"/><Relationship Id="rId5" Type="http://schemas.openxmlformats.org/officeDocument/2006/relationships/image" Target="../media/image80.svg"/><Relationship Id="rId10" Type="http://schemas.openxmlformats.org/officeDocument/2006/relationships/image" Target="../media/image21.png"/><Relationship Id="rId4" Type="http://schemas.openxmlformats.org/officeDocument/2006/relationships/image" Target="../media/image79.png"/><Relationship Id="rId9"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84.svg"/><Relationship Id="rId21" Type="http://schemas.openxmlformats.org/officeDocument/2006/relationships/image" Target="../media/image25.svg"/><Relationship Id="rId7" Type="http://schemas.microsoft.com/office/2007/relationships/hdphoto" Target="../media/hdphoto10.wdp"/><Relationship Id="rId2" Type="http://schemas.openxmlformats.org/officeDocument/2006/relationships/image" Target="../media/image83.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60.svg"/><Relationship Id="rId23" Type="http://schemas.openxmlformats.org/officeDocument/2006/relationships/image" Target="../media/image72.svg"/><Relationship Id="rId19" Type="http://schemas.openxmlformats.org/officeDocument/2006/relationships/image" Target="../media/image156.png"/><Relationship Id="rId4" Type="http://schemas.openxmlformats.org/officeDocument/2006/relationships/image" Target="../media/image59.png"/><Relationship Id="rId22"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6" Type="http://schemas.openxmlformats.org/officeDocument/2006/relationships/image" Target="../media/image86.png"/><Relationship Id="rId21" Type="http://schemas.openxmlformats.org/officeDocument/2006/relationships/image" Target="../media/image25.svg"/><Relationship Id="rId25" Type="http://schemas.openxmlformats.org/officeDocument/2006/relationships/image" Target="../media/image14.svg"/><Relationship Id="rId20" Type="http://schemas.openxmlformats.org/officeDocument/2006/relationships/image" Target="../media/image24.png"/><Relationship Id="rId1" Type="http://schemas.openxmlformats.org/officeDocument/2006/relationships/slideLayout" Target="../slideLayouts/slideLayout7.xml"/><Relationship Id="rId24" Type="http://schemas.openxmlformats.org/officeDocument/2006/relationships/image" Target="../media/image13.png"/><Relationship Id="rId23" Type="http://schemas.openxmlformats.org/officeDocument/2006/relationships/image" Target="../media/image60.svg"/><Relationship Id="rId28" Type="http://schemas.openxmlformats.org/officeDocument/2006/relationships/image" Target="../media/image87.png"/><Relationship Id="rId19" Type="http://schemas.openxmlformats.org/officeDocument/2006/relationships/image" Target="../media/image157.png"/><Relationship Id="rId22" Type="http://schemas.openxmlformats.org/officeDocument/2006/relationships/image" Target="../media/image59.png"/><Relationship Id="rId27"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7" Type="http://schemas.microsoft.com/office/2007/relationships/hdphoto" Target="../media/hdphoto12.wd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5.svg"/><Relationship Id="rId4" Type="http://schemas.openxmlformats.org/officeDocument/2006/relationships/image" Target="../media/image24.png"/><Relationship Id="rId14" Type="http://schemas.openxmlformats.org/officeDocument/2006/relationships/image" Target="../media/image690.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8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9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svg"/><Relationship Id="rId7" Type="http://schemas.openxmlformats.org/officeDocument/2006/relationships/image" Target="../media/image9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8.sv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0.svg"/><Relationship Id="rId3" Type="http://schemas.openxmlformats.org/officeDocument/2006/relationships/image" Target="../media/image78.svg"/><Relationship Id="rId7" Type="http://schemas.openxmlformats.org/officeDocument/2006/relationships/image" Target="../media/image89.svg"/><Relationship Id="rId12" Type="http://schemas.openxmlformats.org/officeDocument/2006/relationships/image" Target="../media/image59.png"/><Relationship Id="rId17" Type="http://schemas.openxmlformats.org/officeDocument/2006/relationships/image" Target="../media/image80.svg"/><Relationship Id="rId2" Type="http://schemas.openxmlformats.org/officeDocument/2006/relationships/image" Target="../media/image77.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25.svg"/><Relationship Id="rId5" Type="http://schemas.openxmlformats.org/officeDocument/2006/relationships/image" Target="../media/image97.svg"/><Relationship Id="rId15" Type="http://schemas.openxmlformats.org/officeDocument/2006/relationships/image" Target="../media/image14.svg"/><Relationship Id="rId10" Type="http://schemas.openxmlformats.org/officeDocument/2006/relationships/image" Target="../media/image24.png"/><Relationship Id="rId4" Type="http://schemas.openxmlformats.org/officeDocument/2006/relationships/image" Target="../media/image96.png"/><Relationship Id="rId9" Type="http://schemas.openxmlformats.org/officeDocument/2006/relationships/image" Target="../media/image82.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1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11" Type="http://schemas.microsoft.com/office/2007/relationships/hdphoto" Target="../media/hdphoto3.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sv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image" Target="../media/image35.png"/><Relationship Id="rId12"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7.xml"/><Relationship Id="rId15" Type="http://schemas.microsoft.com/office/2007/relationships/hdphoto" Target="../media/hdphoto2.wdp"/><Relationship Id="rId4" Type="http://schemas.openxmlformats.org/officeDocument/2006/relationships/image" Target="../media/image36.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0176" y="69426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TẬP 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54329" y="770460"/>
            <a:ext cx="9461871"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Quan sát tứ giác ABCD trong Hình 3.4.</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74534" y="1684700"/>
            <a:ext cx="5351466" cy="5476597"/>
          </a:xfrm>
          <a:prstGeom prst="rect">
            <a:avLst/>
          </a:prstGeom>
        </p:spPr>
      </p:pic>
      <p:sp>
        <p:nvSpPr>
          <p:cNvPr id="8" name="Rectangle 7"/>
          <p:cNvSpPr/>
          <p:nvPr/>
        </p:nvSpPr>
        <p:spPr>
          <a:xfrm>
            <a:off x="914400" y="6472178"/>
            <a:ext cx="15019128" cy="2862322"/>
          </a:xfrm>
          <a:prstGeom prst="rect">
            <a:avLst/>
          </a:prstGeom>
        </p:spPr>
        <p:txBody>
          <a:bodyPr wrap="square">
            <a:spAutoFit/>
          </a:bodyPr>
          <a:lstStyle/>
          <a:p>
            <a:pPr algn="just">
              <a:lnSpc>
                <a:spcPct val="150000"/>
              </a:lnSpc>
            </a:pPr>
            <a:r>
              <a:rPr lang="vi-VN" sz="4000">
                <a:solidFill>
                  <a:srgbClr val="000000"/>
                </a:solidFill>
              </a:rPr>
              <a:t>Kể tên đường chéo còn lại.</a:t>
            </a:r>
          </a:p>
          <a:p>
            <a:pPr algn="just">
              <a:lnSpc>
                <a:spcPct val="150000"/>
              </a:lnSpc>
            </a:pPr>
            <a:r>
              <a:rPr lang="vi-VN" sz="4000">
                <a:solidFill>
                  <a:srgbClr val="000000"/>
                </a:solidFill>
              </a:rPr>
              <a:t>- Cặp cạnh AB, CD là cặp cạnh đối. Chỉ ra cặp cạnh đối còn lại.</a:t>
            </a:r>
          </a:p>
          <a:p>
            <a:pPr algn="just">
              <a:lnSpc>
                <a:spcPct val="150000"/>
              </a:lnSpc>
            </a:pPr>
            <a:r>
              <a:rPr lang="vi-VN" sz="4000">
                <a:solidFill>
                  <a:srgbClr val="000000"/>
                </a:solidFill>
              </a:rPr>
              <a:t>- Cặp góc A, C là cặp góc đối. Hãy kể tên cặp góc đối còn lại.</a:t>
            </a:r>
          </a:p>
        </p:txBody>
      </p:sp>
      <p:sp>
        <p:nvSpPr>
          <p:cNvPr id="9" name="Rectangle 8"/>
          <p:cNvSpPr/>
          <p:nvPr/>
        </p:nvSpPr>
        <p:spPr>
          <a:xfrm>
            <a:off x="914400" y="2400300"/>
            <a:ext cx="10461620" cy="3785652"/>
          </a:xfrm>
          <a:prstGeom prst="rect">
            <a:avLst/>
          </a:prstGeom>
        </p:spPr>
        <p:txBody>
          <a:bodyPr wrap="square">
            <a:spAutoFit/>
          </a:bodyPr>
          <a:lstStyle/>
          <a:p>
            <a:pPr lvl="0" algn="just">
              <a:lnSpc>
                <a:spcPct val="150000"/>
              </a:lnSpc>
            </a:pPr>
            <a:r>
              <a:rPr lang="vi-VN" sz="4000">
                <a:solidFill>
                  <a:srgbClr val="000000"/>
                </a:solidFill>
              </a:rPr>
              <a:t>Hai đỉnh không cùng thuộc một cạnh gọi là </a:t>
            </a:r>
            <a:r>
              <a:rPr lang="vi-VN" sz="4000" b="1" i="1">
                <a:solidFill>
                  <a:srgbClr val="000000"/>
                </a:solidFill>
              </a:rPr>
              <a:t>hai đỉnh đối nhau</a:t>
            </a:r>
            <a:r>
              <a:rPr lang="vi-VN" sz="4000">
                <a:solidFill>
                  <a:srgbClr val="000000"/>
                </a:solidFill>
              </a:rPr>
              <a:t>. Đoạn thẳng nối hai đỉnh đối nhau là một đường chéo, chẳng hạn AC là một </a:t>
            </a:r>
            <a:r>
              <a:rPr lang="vi-VN" sz="4000" b="1" i="1">
                <a:solidFill>
                  <a:srgbClr val="000000"/>
                </a:solidFill>
              </a:rPr>
              <a:t>đường chéo</a:t>
            </a:r>
            <a:r>
              <a:rPr lang="vi-VN" sz="4000">
                <a:solidFill>
                  <a:srgbClr val="000000"/>
                </a:solidFill>
              </a:rPr>
              <a:t>. </a:t>
            </a:r>
            <a:endParaRPr lang="en-US" sz="4000">
              <a:solidFill>
                <a:srgbClr val="000000"/>
              </a:solidFill>
            </a:endParaRPr>
          </a:p>
        </p:txBody>
      </p:sp>
      <p:pic>
        <p:nvPicPr>
          <p:cNvPr id="10" name="Picture 9"/>
          <p:cNvPicPr>
            <a:picLocks noChangeAspect="1"/>
          </p:cNvPicPr>
          <p:nvPr/>
        </p:nvPicPr>
        <p:blipFill>
          <a:blip r:embed="rId5"/>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19" y="9563100"/>
            <a:ext cx="846172" cy="45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68800" y="308597"/>
            <a:ext cx="863709" cy="771057"/>
          </a:xfrm>
          <a:prstGeom prst="rect">
            <a:avLst/>
          </a:prstGeom>
        </p:spPr>
      </p:pic>
      <p:pic>
        <p:nvPicPr>
          <p:cNvPr id="58"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22859">
            <a:off x="157189" y="7974502"/>
            <a:ext cx="1064088" cy="2209800"/>
          </a:xfrm>
          <a:prstGeom prst="rect">
            <a:avLst/>
          </a:prstGeom>
        </p:spPr>
      </p:pic>
      <p:sp>
        <p:nvSpPr>
          <p:cNvPr id="19" name="TextBox 18"/>
          <p:cNvSpPr txBox="1"/>
          <p:nvPr/>
        </p:nvSpPr>
        <p:spPr>
          <a:xfrm>
            <a:off x="609600" y="72571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638800" y="1714500"/>
            <a:ext cx="12039600" cy="7364901"/>
          </a:xfrm>
          <a:prstGeom prst="rect">
            <a:avLst/>
          </a:prstGeom>
        </p:spPr>
        <p:txBody>
          <a:bodyPr wrap="square">
            <a:spAutoFit/>
          </a:bodyPr>
          <a:lstStyle/>
          <a:p>
            <a:pPr marL="601980" marR="30480" lvl="0" indent="-571500" algn="just">
              <a:lnSpc>
                <a:spcPct val="150000"/>
              </a:lnSpc>
              <a:buFont typeface="Arial" panose="020B0604020202020204" pitchFamily="34" charset="0"/>
              <a:buChar char="•"/>
              <a:defRPr/>
            </a:pPr>
            <a:r>
              <a:rPr lang="vi-VN" sz="4000">
                <a:solidFill>
                  <a:srgbClr val="000000"/>
                </a:solidFill>
                <a:ea typeface="Times New Roman" panose="02020603050405020304" pitchFamily="18" charset="0"/>
                <a:cs typeface="Arial" panose="020B0604020202020204" pitchFamily="34" charset="0"/>
              </a:rPr>
              <a:t>Hai đỉnh không cùng thuộc một cạnh gọi là hai đỉnh đối nhau. Đoạn thẳng nối hai đỉnh đối nhau là một đường chéo. Ví dụ AC là một đường chéo. Đường chéo còn lại là BD.</a:t>
            </a:r>
          </a:p>
          <a:p>
            <a:pPr marL="601980" marR="30480" lvl="0" indent="-571500" algn="just">
              <a:lnSpc>
                <a:spcPct val="150000"/>
              </a:lnSpc>
              <a:buFont typeface="Arial" panose="020B0604020202020204" pitchFamily="34" charset="0"/>
              <a:buChar char="•"/>
              <a:defRPr/>
            </a:pPr>
            <a:r>
              <a:rPr lang="vi-VN" sz="4000">
                <a:solidFill>
                  <a:srgbClr val="000000"/>
                </a:solidFill>
                <a:ea typeface="Times New Roman" panose="02020603050405020304" pitchFamily="18" charset="0"/>
                <a:cs typeface="Arial" panose="020B0604020202020204" pitchFamily="34" charset="0"/>
              </a:rPr>
              <a:t>Cặp cạnh AB, CD là cặp cạnh đối. Cặp cạnh AD, BC cũng là cặp cạnh đối.</a:t>
            </a:r>
          </a:p>
          <a:p>
            <a:pPr marL="601980" marR="30480" lvl="0" indent="-571500" algn="just">
              <a:lnSpc>
                <a:spcPct val="150000"/>
              </a:lnSpc>
              <a:buFont typeface="Arial" panose="020B0604020202020204" pitchFamily="34" charset="0"/>
              <a:buChar char="•"/>
              <a:defRPr/>
            </a:pPr>
            <a:r>
              <a:rPr lang="vi-VN" sz="4000">
                <a:solidFill>
                  <a:srgbClr val="000000"/>
                </a:solidFill>
                <a:ea typeface="Times New Roman" panose="02020603050405020304" pitchFamily="18" charset="0"/>
                <a:cs typeface="Arial" panose="020B0604020202020204" pitchFamily="34" charset="0"/>
              </a:rPr>
              <a:t>Cặp góc A, C là cặp góc đối. </a:t>
            </a:r>
            <a:endParaRPr lang="en-US" sz="4000">
              <a:solidFill>
                <a:srgbClr val="000000"/>
              </a:solidFill>
              <a:ea typeface="Times New Roman" panose="02020603050405020304" pitchFamily="18" charset="0"/>
              <a:cs typeface="Arial" panose="020B0604020202020204" pitchFamily="34" charset="0"/>
            </a:endParaRPr>
          </a:p>
          <a:p>
            <a:pPr marL="30480" marR="30480" lvl="0" algn="just">
              <a:lnSpc>
                <a:spcPct val="150000"/>
              </a:lnSpc>
              <a:defRPr/>
            </a:pP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Cặp góc B, D cũng là cặp góc đối.</a:t>
            </a:r>
            <a:endParaRPr lang="vi-VN" sz="4000" dirty="0">
              <a:solidFill>
                <a:srgbClr val="000000"/>
              </a:solidFill>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336774" y="1943100"/>
            <a:ext cx="5073426" cy="5192056"/>
          </a:xfrm>
          <a:prstGeom prst="rect">
            <a:avLst/>
          </a:prstGeom>
        </p:spPr>
      </p:pic>
      <p:pic>
        <p:nvPicPr>
          <p:cNvPr id="2" name="Picture 1"/>
          <p:cNvPicPr>
            <a:picLocks noChangeAspect="1"/>
          </p:cNvPicPr>
          <p:nvPr/>
        </p:nvPicPr>
        <p:blipFill>
          <a:blip r:embed="rId8"/>
          <a:stretch>
            <a:fillRect/>
          </a:stretch>
        </p:blipFill>
        <p:spPr>
          <a:xfrm>
            <a:off x="16535400" y="8322348"/>
            <a:ext cx="1633870" cy="1749704"/>
          </a:xfrm>
          <a:prstGeom prst="rect">
            <a:avLst/>
          </a:prstGeom>
        </p:spPr>
      </p:pic>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762" y="249703"/>
            <a:ext cx="1006238" cy="1006238"/>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 y="9166462"/>
            <a:ext cx="1006238" cy="100623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70393" y="249703"/>
            <a:ext cx="1006238" cy="1006238"/>
          </a:xfrm>
          <a:prstGeom prst="rect">
            <a:avLst/>
          </a:prstGeom>
        </p:spPr>
      </p:pic>
      <p:grpSp>
        <p:nvGrpSpPr>
          <p:cNvPr id="28" name="Group 27"/>
          <p:cNvGrpSpPr/>
          <p:nvPr/>
        </p:nvGrpSpPr>
        <p:grpSpPr>
          <a:xfrm>
            <a:off x="4495800" y="616220"/>
            <a:ext cx="9753600" cy="2165080"/>
            <a:chOff x="1524000" y="4406143"/>
            <a:chExt cx="9753600" cy="2165080"/>
          </a:xfrm>
        </p:grpSpPr>
        <p:sp>
          <p:nvSpPr>
            <p:cNvPr id="6" name="Freeform 6"/>
            <p:cNvSpPr/>
            <p:nvPr/>
          </p:nvSpPr>
          <p:spPr>
            <a:xfrm>
              <a:off x="1524000" y="4455326"/>
              <a:ext cx="9753600" cy="1054823"/>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6" name="Rectangle 25"/>
            <p:cNvSpPr/>
            <p:nvPr/>
          </p:nvSpPr>
          <p:spPr>
            <a:xfrm>
              <a:off x="1899407" y="4406143"/>
              <a:ext cx="9002786" cy="2165080"/>
            </a:xfrm>
            <a:prstGeom prst="rect">
              <a:avLst/>
            </a:prstGeom>
          </p:spPr>
          <p:txBody>
            <a:bodyPr wrap="none">
              <a:spAutoFit/>
            </a:bodyPr>
            <a:lstStyle/>
            <a:p>
              <a:pPr>
                <a:lnSpc>
                  <a:spcPct val="150000"/>
                </a:lnSpc>
                <a:spcAft>
                  <a:spcPts val="800"/>
                </a:spcAft>
                <a:defRPr/>
              </a:pPr>
              <a:r>
                <a:rPr lang="en-US" sz="4500" b="1">
                  <a:solidFill>
                    <a:srgbClr val="C00000"/>
                  </a:solidFill>
                  <a:latin typeface="Arial" panose="020B0604020202020204" pitchFamily="34" charset="0"/>
                  <a:ea typeface="Calibri" panose="020F0502020204030204" pitchFamily="34" charset="0"/>
                  <a:cs typeface="Times New Roman" panose="02020603050405020304" pitchFamily="18" charset="0"/>
                </a:rPr>
                <a:t>2. </a:t>
              </a:r>
              <a:r>
                <a:rPr lang="vi-VN" sz="4500" b="1">
                  <a:solidFill>
                    <a:srgbClr val="C00000"/>
                  </a:solidFill>
                  <a:ea typeface="Calibri" panose="020F0502020204030204" pitchFamily="34" charset="0"/>
                  <a:cs typeface="Arial" panose="020B0604020202020204" pitchFamily="34" charset="0"/>
                </a:rPr>
                <a:t>Tổng các góc của một tứ giác</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5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
          <p:cNvSpPr>
            <a:spLocks noChangeArrowheads="1"/>
          </p:cNvSpPr>
          <p:nvPr/>
        </p:nvSpPr>
        <p:spPr bwMode="auto">
          <a:xfrm>
            <a:off x="5504393" y="2122597"/>
            <a:ext cx="7736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4000" b="1" u="none" strike="noStrike" cap="none" normalizeH="0" baseline="0">
                <a:ln>
                  <a:noFill/>
                </a:ln>
                <a:solidFill>
                  <a:schemeClr val="tx1"/>
                </a:solidFill>
                <a:effectLst/>
                <a:latin typeface="Arial" panose="020B0604020202020204" pitchFamily="34" charset="0"/>
              </a:rPr>
              <a:t>  </a:t>
            </a:r>
            <a:r>
              <a:rPr lang="en-US" altLang="en-US" sz="4000" b="1">
                <a:solidFill>
                  <a:srgbClr val="000000"/>
                </a:solidFill>
                <a:latin typeface="Arial" panose="020B0604020202020204" pitchFamily="34" charset="0"/>
                <a:cs typeface="Arial" panose="020B0604020202020204" pitchFamily="34" charset="0"/>
              </a:rPr>
              <a:t>Tổng các góc của một tứ giác</a:t>
            </a:r>
            <a:endParaRPr kumimoji="0" lang="en-US" altLang="en-US" sz="4000" b="1" u="none" strike="noStrike" cap="none" normalizeH="0" baseline="0" dirty="0">
              <a:ln>
                <a:noFill/>
              </a:ln>
              <a:solidFill>
                <a:schemeClr val="tx1"/>
              </a:solidFill>
              <a:effectLst/>
              <a:latin typeface="Arial" panose="020B0604020202020204" pitchFamily="34" charset="0"/>
            </a:endParaRPr>
          </a:p>
        </p:txBody>
      </p:sp>
      <p:grpSp>
        <p:nvGrpSpPr>
          <p:cNvPr id="7" name="Group 6"/>
          <p:cNvGrpSpPr/>
          <p:nvPr/>
        </p:nvGrpSpPr>
        <p:grpSpPr>
          <a:xfrm>
            <a:off x="762000" y="2705100"/>
            <a:ext cx="3021522" cy="1502896"/>
            <a:chOff x="1007533" y="3162300"/>
            <a:chExt cx="3021522" cy="1502896"/>
          </a:xfrm>
        </p:grpSpPr>
        <p:pic>
          <p:nvPicPr>
            <p:cNvPr id="29" name="Picture 28"/>
            <p:cNvPicPr>
              <a:picLocks noChangeAspect="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1" name="Group 10"/>
            <p:cNvGrpSpPr/>
            <p:nvPr/>
          </p:nvGrpSpPr>
          <p:grpSpPr>
            <a:xfrm>
              <a:off x="2057436" y="3251692"/>
              <a:ext cx="1971619" cy="1413504"/>
              <a:chOff x="524298" y="1852071"/>
              <a:chExt cx="4029043" cy="1413504"/>
            </a:xfrm>
          </p:grpSpPr>
          <p:sp>
            <p:nvSpPr>
              <p:cNvPr id="30" name="TextBox 29"/>
              <p:cNvSpPr txBox="1"/>
              <p:nvPr/>
            </p:nvSpPr>
            <p:spPr>
              <a:xfrm>
                <a:off x="524298" y="185207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35" name="Picture 4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13848" y="7505700"/>
            <a:ext cx="1982152" cy="1248285"/>
          </a:xfrm>
          <a:prstGeom prst="rect">
            <a:avLst/>
          </a:prstGeom>
        </p:spPr>
      </p:pic>
      <p:sp>
        <p:nvSpPr>
          <p:cNvPr id="2" name="Rectangle 1"/>
          <p:cNvSpPr/>
          <p:nvPr/>
        </p:nvSpPr>
        <p:spPr>
          <a:xfrm>
            <a:off x="737936" y="3576578"/>
            <a:ext cx="16864263" cy="2862322"/>
          </a:xfrm>
          <a:prstGeom prst="rect">
            <a:avLst/>
          </a:prstGeom>
        </p:spPr>
        <p:txBody>
          <a:bodyPr wrap="square">
            <a:spAutoFit/>
          </a:bodyPr>
          <a:lstStyle/>
          <a:p>
            <a:pPr algn="just">
              <a:lnSpc>
                <a:spcPct val="150000"/>
              </a:lnSpc>
            </a:pPr>
            <a:r>
              <a:rPr lang="vi-VN" sz="4000">
                <a:solidFill>
                  <a:srgbClr val="000000"/>
                </a:solidFill>
              </a:rPr>
              <a:t>Cho tứ giác ABCD. Kẻ đường chéo BD (H.3.5). Vận dụng định lí về tổng ba góc trong một tam giác đối với tam giác ABD và CBD</a:t>
            </a:r>
            <a:r>
              <a:rPr lang="en-US" sz="4000">
                <a:solidFill>
                  <a:srgbClr val="000000"/>
                </a:solidFill>
              </a:rPr>
              <a:t>.</a:t>
            </a:r>
          </a:p>
          <a:p>
            <a:pPr algn="just">
              <a:lnSpc>
                <a:spcPct val="150000"/>
              </a:lnSpc>
            </a:pPr>
            <a:r>
              <a:rPr lang="en-US" sz="4000">
                <a:solidFill>
                  <a:srgbClr val="000000"/>
                </a:solidFill>
                <a:latin typeface="Arial" panose="020B0604020202020204" pitchFamily="34" charset="0"/>
                <a:cs typeface="Arial" panose="020B0604020202020204" pitchFamily="34" charset="0"/>
              </a:rPr>
              <a:t>T</a:t>
            </a:r>
            <a:r>
              <a:rPr lang="vi-VN" sz="4000">
                <a:solidFill>
                  <a:srgbClr val="000000"/>
                </a:solidFill>
              </a:rPr>
              <a:t>ính tổng các góc của tứ giác ABCD.</a:t>
            </a:r>
            <a:endParaRPr lang="en-US" sz="4000"/>
          </a:p>
        </p:txBody>
      </p:sp>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Lst>
          </a:blip>
          <a:stretch>
            <a:fillRect/>
          </a:stretch>
        </p:blipFill>
        <p:spPr>
          <a:xfrm>
            <a:off x="10317996" y="5372100"/>
            <a:ext cx="7111993" cy="4876800"/>
          </a:xfrm>
          <a:prstGeom prst="rect">
            <a:avLst/>
          </a:prstGeom>
        </p:spPr>
      </p:pic>
    </p:spTree>
    <p:extLst>
      <p:ext uri="{BB962C8B-B14F-4D97-AF65-F5344CB8AC3E}">
        <p14:creationId xmlns:p14="http://schemas.microsoft.com/office/powerpoint/2010/main" val="22079472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490207" y="1866900"/>
            <a:ext cx="7111993" cy="5105400"/>
          </a:xfrm>
          <a:prstGeom prst="rect">
            <a:avLst/>
          </a:prstGeom>
        </p:spPr>
      </p:pic>
      <p:pic>
        <p:nvPicPr>
          <p:cNvPr id="2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40200" y="366944"/>
            <a:ext cx="983577" cy="618760"/>
          </a:xfrm>
          <a:prstGeom prst="rect">
            <a:avLst/>
          </a:prstGeom>
        </p:spPr>
      </p:pic>
      <p:sp>
        <p:nvSpPr>
          <p:cNvPr id="18" name="TextBox 17"/>
          <p:cNvSpPr txBox="1"/>
          <p:nvPr/>
        </p:nvSpPr>
        <p:spPr>
          <a:xfrm>
            <a:off x="1600200" y="549414"/>
            <a:ext cx="1295400" cy="707886"/>
          </a:xfrm>
          <a:prstGeom prst="rect">
            <a:avLst/>
          </a:prstGeom>
          <a:noFill/>
        </p:spPr>
        <p:txBody>
          <a:bodyPr wrap="square" rtlCol="0">
            <a:spAutoFit/>
          </a:bodyPr>
          <a:lstStyle/>
          <a:p>
            <a:r>
              <a:rPr lang="en-US" sz="4000" b="1" u="sng" dirty="0" err="1">
                <a:solidFill>
                  <a:schemeClr val="tx2"/>
                </a:solidFill>
                <a:latin typeface="Arial" panose="020B0604020202020204" pitchFamily="34" charset="0"/>
                <a:cs typeface="Arial" panose="020B0604020202020204" pitchFamily="34" charset="0"/>
              </a:rPr>
              <a:t>Giải</a:t>
            </a:r>
            <a:endParaRPr lang="en-US" sz="4000" b="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600200" y="1442982"/>
                <a:ext cx="9220200" cy="8218404"/>
              </a:xfrm>
              <a:prstGeom prst="rect">
                <a:avLst/>
              </a:prstGeom>
            </p:spPr>
            <p:txBody>
              <a:bodyPr wrap="squar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Áp dụng định lí tổng ba góc trong một tam giác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1442982"/>
                <a:ext cx="9220200" cy="8218404"/>
              </a:xfrm>
              <a:prstGeom prst="rect">
                <a:avLst/>
              </a:prstGeom>
              <a:blipFill>
                <a:blip r:embed="rId13"/>
                <a:stretch>
                  <a:fillRect l="-2381" r="-1190"/>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a:off x="15825971" y="8218557"/>
            <a:ext cx="2028458" cy="1622286"/>
          </a:xfrm>
          <a:prstGeom prst="rect">
            <a:avLst/>
          </a:prstGeom>
        </p:spPr>
      </p:pic>
      <p:pic>
        <p:nvPicPr>
          <p:cNvPr id="7" name="Picture 6"/>
          <p:cNvPicPr>
            <a:picLocks noChangeAspect="1"/>
          </p:cNvPicPr>
          <p:nvPr/>
        </p:nvPicPr>
        <p:blipFill>
          <a:blip r:embed="rId15"/>
          <a:stretch>
            <a:fillRect/>
          </a:stretch>
        </p:blipFill>
        <p:spPr>
          <a:xfrm rot="17858824">
            <a:off x="-144291" y="8895591"/>
            <a:ext cx="1273130" cy="974335"/>
          </a:xfrm>
          <a:prstGeom prst="rect">
            <a:avLst/>
          </a:prstGeom>
        </p:spPr>
      </p:pic>
    </p:spTree>
    <p:extLst>
      <p:ext uri="{BB962C8B-B14F-4D97-AF65-F5344CB8AC3E}">
        <p14:creationId xmlns:p14="http://schemas.microsoft.com/office/powerpoint/2010/main" val="125247165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par>
                          <p:cTn id="33" fill="hold">
                            <p:stCondLst>
                              <p:cond delay="2500"/>
                            </p:stCondLst>
                            <p:childTnLst>
                              <p:par>
                                <p:cTn id="34" presetID="14" presetClass="entr" presetSubtype="1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6" dur="500"/>
                                        <p:tgtEl>
                                          <p:spTgt spid="4">
                                            <p:txEl>
                                              <p:pRg st="5" end="5"/>
                                            </p:txEl>
                                          </p:spTgt>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p:cTn id="40"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554217"/>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a:solidFill>
                    <a:srgbClr val="000000"/>
                  </a:solidFill>
                  <a:latin typeface="Arial" panose="020B0604020202020204" pitchFamily="34" charset="0"/>
                  <a:cs typeface="Arial" panose="020B0604020202020204" pitchFamily="34" charset="0"/>
                </a:rPr>
                <a:t>KẾT LUẬN</a:t>
              </a: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99810">
            <a:off x="699171" y="809755"/>
            <a:ext cx="1302539" cy="1685639"/>
          </a:xfrm>
          <a:prstGeom prst="rect">
            <a:avLst/>
          </a:prstGeom>
        </p:spPr>
      </p:pic>
      <p:sp>
        <p:nvSpPr>
          <p:cNvPr id="21" name="Rectangle 20"/>
          <p:cNvSpPr/>
          <p:nvPr/>
        </p:nvSpPr>
        <p:spPr>
          <a:xfrm>
            <a:off x="1263030" y="4023337"/>
            <a:ext cx="4548501" cy="1131079"/>
          </a:xfrm>
          <a:prstGeom prst="rect">
            <a:avLst/>
          </a:prstGeom>
        </p:spPr>
        <p:txBody>
          <a:bodyPr wrap="square">
            <a:spAutoFit/>
          </a:bodyPr>
          <a:lstStyle/>
          <a:p>
            <a:pPr marL="571500" indent="-571500">
              <a:lnSpc>
                <a:spcPct val="150000"/>
              </a:lnSpc>
              <a:spcBef>
                <a:spcPts val="200"/>
              </a:spcBef>
              <a:spcAft>
                <a:spcPts val="200"/>
              </a:spcAft>
              <a:buFont typeface="Arial" panose="020B0604020202020204" pitchFamily="34" charset="0"/>
              <a:buChar char="•"/>
            </a:pPr>
            <a:r>
              <a:rPr lang="en-US" sz="4500" b="1">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lang="en-US" sz="45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505200" y="5588786"/>
                <a:ext cx="10620151" cy="784830"/>
              </a:xfrm>
              <a:prstGeom prst="rect">
                <a:avLst/>
              </a:prstGeom>
            </p:spPr>
            <p:txBody>
              <a:bodyPr wrap="none">
                <a:spAutoFit/>
              </a:bodyPr>
              <a:lstStyle/>
              <a:p>
                <a:r>
                  <a:rPr lang="en-US" sz="4500">
                    <a:latin typeface="Arial" panose="020B0604020202020204" pitchFamily="34" charset="0"/>
                    <a:ea typeface="Times New Roman" panose="02020603050405020304" pitchFamily="18" charset="0"/>
                    <a:cs typeface="Arial" panose="020B0604020202020204" pitchFamily="34" charset="0"/>
                  </a:rPr>
                  <a:t>Tổng các góc của một tứ giác bằng </a:t>
                </a:r>
                <a14:m>
                  <m:oMath xmlns:m="http://schemas.openxmlformats.org/officeDocument/2006/math">
                    <m:sSup>
                      <m:sSup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5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505200" y="5588786"/>
                <a:ext cx="10620151" cy="784830"/>
              </a:xfrm>
              <a:prstGeom prst="rect">
                <a:avLst/>
              </a:prstGeom>
              <a:blipFill>
                <a:blip r:embed="rId8"/>
                <a:stretch>
                  <a:fillRect l="-2411" t="-16279" b="-37209"/>
                </a:stretch>
              </a:blipFill>
            </p:spPr>
            <p:txBody>
              <a:bodyPr/>
              <a:lstStyle/>
              <a:p>
                <a:r>
                  <a:rPr lang="en-US">
                    <a:noFill/>
                  </a:rPr>
                  <a:t> </a:t>
                </a:r>
              </a:p>
            </p:txBody>
          </p:sp>
        </mc:Fallback>
      </mc:AlternateContent>
      <p:pic>
        <p:nvPicPr>
          <p:cNvPr id="20" name="Picture 19"/>
          <p:cNvPicPr>
            <a:picLocks noChangeAspect="1"/>
          </p:cNvPicPr>
          <p:nvPr/>
        </p:nvPicPr>
        <p:blipFill>
          <a:blip r:embed="rId9"/>
          <a:stretch>
            <a:fillRect/>
          </a:stretch>
        </p:blipFill>
        <p:spPr>
          <a:xfrm>
            <a:off x="7103746" y="8390181"/>
            <a:ext cx="3923480" cy="1736236"/>
          </a:xfrm>
          <a:prstGeom prst="rect">
            <a:avLst/>
          </a:prstGeom>
        </p:spPr>
      </p:pic>
      <p:pic>
        <p:nvPicPr>
          <p:cNvPr id="22" name="Picture 21"/>
          <p:cNvPicPr>
            <a:picLocks noChangeAspect="1"/>
          </p:cNvPicPr>
          <p:nvPr/>
        </p:nvPicPr>
        <p:blipFill>
          <a:blip r:embed="rId10"/>
          <a:stretch>
            <a:fillRect/>
          </a:stretch>
        </p:blipFill>
        <p:spPr>
          <a:xfrm flipH="1">
            <a:off x="14937971" y="6219132"/>
            <a:ext cx="2660798" cy="2217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0238" y="493330"/>
            <a:ext cx="2588497" cy="1210674"/>
            <a:chOff x="0" y="-152150"/>
            <a:chExt cx="13241067" cy="2417368"/>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41" y="-152150"/>
              <a:ext cx="11136500" cy="2304530"/>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VÍ </a:t>
              </a:r>
              <a:r>
                <a:rPr kumimoji="0" lang="en-US" sz="4000" b="1" i="0" u="none" strike="noStrike" kern="1200" cap="none" spc="-112" normalizeH="0" baseline="0" noProof="0">
                  <a:ln>
                    <a:noFill/>
                  </a:ln>
                  <a:solidFill>
                    <a:prstClr val="white"/>
                  </a:solidFill>
                  <a:effectLst/>
                  <a:uLnTx/>
                  <a:uFillTx/>
                  <a:latin typeface="Arial" panose="020B0604020202020204" pitchFamily="34" charset="0"/>
                  <a:ea typeface="+mn-ea"/>
                  <a:cs typeface="Arial" panose="020B0604020202020204" pitchFamily="34" charset="0"/>
                </a:rPr>
                <a:t>DỤ </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11201400" y="2225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437408" y="635604"/>
            <a:ext cx="12160049" cy="916276"/>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Cho tứ giác ABCD như Hình 3.6. Hãy tính góc 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04749" y="8839639"/>
            <a:ext cx="2266410" cy="399712"/>
          </a:xfrm>
          <a:prstGeom prst="rect">
            <a:avLst/>
          </a:prstGeom>
        </p:spPr>
      </p:pic>
      <p:pic>
        <p:nvPicPr>
          <p:cNvPr id="17"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36652" flipH="1">
            <a:off x="16976551" y="7809939"/>
            <a:ext cx="1218991" cy="232793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807008" y="3178844"/>
                <a:ext cx="11430000" cy="5393656"/>
              </a:xfrm>
              <a:prstGeom prst="rect">
                <a:avLst/>
              </a:prstGeom>
            </p:spPr>
            <p:txBody>
              <a:bodyPr wrap="square">
                <a:spAutoFit/>
              </a:bodyPr>
              <a:lstStyle/>
              <a:p>
                <a:pPr>
                  <a:lnSpc>
                    <a:spcPct val="150000"/>
                  </a:lnSpc>
                  <a:spcBef>
                    <a:spcPts val="600"/>
                  </a:spcBef>
                  <a:spcAft>
                    <a:spcPts val="600"/>
                  </a:spcAft>
                </a:pPr>
                <a:r>
                  <a:rPr lang="en-US" sz="4000">
                    <a:latin typeface="Arial" panose="020B0604020202020204" pitchFamily="34" charset="0"/>
                    <a:ea typeface="Calibri" panose="020F0502020204030204" pitchFamily="34" charset="0"/>
                    <a:cs typeface="Times New Roman" panose="02020603050405020304" pitchFamily="18" charset="0"/>
                  </a:rPr>
                  <a:t>Theo định lí về tổng các góc của một tứ giác ta có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360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m:t>
                        </m:r>
                      </m:e>
                    </m:acc>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b="0" i="1" smtClean="0">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e>
                    </m:d>
                  </m:oMath>
                </a14:m>
                <a:endParaRPr lang="en-US" sz="4000" b="0" i="1">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b="0">
                    <a:ea typeface="Calibri" panose="020F050202020403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i="1">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latin typeface="Cambria Math" panose="02040503050406030204" pitchFamily="18" charset="0"/>
                            <a:ea typeface="Calibri" panose="020F0502020204030204" pitchFamily="34" charset="0"/>
                            <a:cs typeface="Arial" panose="020B0604020202020204" pitchFamily="34" charset="0"/>
                          </a:rPr>
                        </m:ctrlPr>
                      </m:dPr>
                      <m:e>
                        <m:r>
                          <a:rPr lang="en-US" sz="4000" b="0" i="0" smtClean="0">
                            <a:latin typeface="Cambria Math" panose="02040503050406030204" pitchFamily="18" charset="0"/>
                            <a:ea typeface="Calibri" panose="020F0502020204030204" pitchFamily="34" charset="0"/>
                            <a:cs typeface="Arial" panose="020B0604020202020204" pitchFamily="34" charset="0"/>
                          </a:rPr>
                          <m:t>110</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120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80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e>
                    </m:d>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807008" y="3178844"/>
                <a:ext cx="11430000" cy="5393656"/>
              </a:xfrm>
              <a:prstGeom prst="rect">
                <a:avLst/>
              </a:prstGeom>
              <a:blipFill>
                <a:blip r:embed="rId36"/>
                <a:stretch>
                  <a:fillRect l="-1920" r="-1813" b="-3616"/>
                </a:stretch>
              </a:blipFill>
            </p:spPr>
            <p:txBody>
              <a:bodyPr/>
              <a:lstStyle/>
              <a:p>
                <a:r>
                  <a:rPr lang="en-US">
                    <a:noFill/>
                  </a:rPr>
                  <a:t> </a:t>
                </a:r>
              </a:p>
            </p:txBody>
          </p:sp>
        </mc:Fallback>
      </mc:AlternateContent>
      <p:pic>
        <p:nvPicPr>
          <p:cNvPr id="18" name="Picture 35"/>
          <p:cNvPicPr>
            <a:picLocks noChangeAspect="1"/>
          </p:cNvPicPr>
          <p:nvPr/>
        </p:nvPicPr>
        <p:blipFill>
          <a:blip r:embed="rId37"/>
          <a:srcRect/>
          <a:stretch>
            <a:fillRect/>
          </a:stretch>
        </p:blipFill>
        <p:spPr>
          <a:xfrm>
            <a:off x="16658710" y="703653"/>
            <a:ext cx="1095890" cy="858447"/>
          </a:xfrm>
          <a:prstGeom prst="rect">
            <a:avLst/>
          </a:prstGeom>
        </p:spPr>
      </p:pic>
      <p:pic>
        <p:nvPicPr>
          <p:cNvPr id="14" name="Picture 13"/>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3765" y="2940963"/>
            <a:ext cx="4508293" cy="5929627"/>
          </a:xfrm>
          <a:prstGeom prst="rect">
            <a:avLst/>
          </a:prstGeom>
        </p:spPr>
      </p:pic>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6" dur="500"/>
                                        <p:tgtEl>
                                          <p:spTgt spid="12">
                                            <p:txEl>
                                              <p:pRg st="3" end="3"/>
                                            </p:txEl>
                                          </p:spTgt>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p:cTn id="40"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084" y="3429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LUYỆN TẬP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1714500"/>
            <a:ext cx="11290671" cy="1015663"/>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Cho tứ giác EFGH như Hình 3.7. Hãy tính góc F.</a:t>
            </a:r>
          </a:p>
        </p:txBody>
      </p:sp>
      <p:pic>
        <p:nvPicPr>
          <p:cNvPr id="10" name="Picture 9"/>
          <p:cNvPicPr>
            <a:picLocks noChangeAspect="1"/>
          </p:cNvPicPr>
          <p:nvPr/>
        </p:nvPicPr>
        <p:blipFill>
          <a:blip r:embed="rId3"/>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36" y="9366767"/>
            <a:ext cx="1073110" cy="577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1770721" y="2963072"/>
            <a:ext cx="6264616" cy="4237828"/>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950176" y="3848100"/>
                <a:ext cx="13639800" cy="5110373"/>
              </a:xfrm>
              <a:prstGeom prst="rect">
                <a:avLst/>
              </a:prstGeom>
            </p:spPr>
            <p:txBody>
              <a:bodyPr wrap="square">
                <a:spAutoFit/>
              </a:bodyPr>
              <a:lstStyle/>
              <a:p>
                <a:pPr>
                  <a:lnSpc>
                    <a:spcPct val="150000"/>
                  </a:lnSpc>
                  <a:spcAft>
                    <a:spcPts val="800"/>
                  </a:spcAft>
                </a:pPr>
                <a:r>
                  <a:rPr lang="en-US" sz="4000" dirty="0">
                    <a:latin typeface="Arial" panose="020B0604020202020204" pitchFamily="34" charset="0"/>
                    <a:ea typeface="Arial" panose="020B0604020202020204" pitchFamily="34" charset="0"/>
                    <a:cs typeface="Arial" panose="020B0604020202020204" pitchFamily="34" charset="0"/>
                  </a:rPr>
                  <a:t>Xét </a:t>
                </a:r>
                <a:r>
                  <a:rPr lang="en-US" sz="4000" dirty="0" err="1">
                    <a:latin typeface="Arial" panose="020B0604020202020204" pitchFamily="34" charset="0"/>
                    <a:ea typeface="Arial" panose="020B0604020202020204" pitchFamily="34" charset="0"/>
                    <a:cs typeface="Arial" panose="020B0604020202020204" pitchFamily="34" charset="0"/>
                  </a:rPr>
                  <a:t>tứ</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giác</a:t>
                </a:r>
                <a:r>
                  <a:rPr lang="en-US" sz="4000" dirty="0">
                    <a:latin typeface="Arial" panose="020B0604020202020204" pitchFamily="34" charset="0"/>
                    <a:ea typeface="Arial" panose="020B0604020202020204" pitchFamily="34" charset="0"/>
                    <a:cs typeface="Arial" panose="020B0604020202020204" pitchFamily="34" charset="0"/>
                  </a:rPr>
                  <a:t> EFGH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H</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dirty="0" err="1">
                    <a:effectLst/>
                    <a:latin typeface="Arial" panose="020B0604020202020204" pitchFamily="34" charset="0"/>
                    <a:ea typeface="Arial" panose="020B0604020202020204" pitchFamily="34" charset="0"/>
                    <a:cs typeface="Arial" panose="020B0604020202020204" pitchFamily="34" charset="0"/>
                  </a:rPr>
                  <a:t>Mà</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theo</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định</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lí</a:t>
                </a:r>
                <a:r>
                  <a:rPr lang="en-US" sz="4000" dirty="0">
                    <a:effectLst/>
                    <a:latin typeface="Arial" panose="020B0604020202020204" pitchFamily="34" charset="0"/>
                    <a:ea typeface="Arial" panose="020B0604020202020204" pitchFamily="34" charset="0"/>
                    <a:cs typeface="Arial" panose="020B0604020202020204" pitchFamily="34" charset="0"/>
                  </a:rPr>
                  <a:t> ta </a:t>
                </a:r>
                <a:r>
                  <a:rPr lang="en-US" sz="4000" dirty="0" err="1">
                    <a:effectLst/>
                    <a:latin typeface="Arial" panose="020B0604020202020204" pitchFamily="34" charset="0"/>
                    <a:ea typeface="Arial" panose="020B0604020202020204" pitchFamily="34" charset="0"/>
                    <a:cs typeface="Arial" panose="020B0604020202020204" pitchFamily="34" charset="0"/>
                  </a:rPr>
                  <a:t>có</a:t>
                </a:r>
                <a:r>
                  <a:rPr lang="en-US" sz="4000" dirty="0">
                    <a:effectLst/>
                    <a:latin typeface="Arial" panose="020B0604020202020204" pitchFamily="34" charset="0"/>
                    <a:ea typeface="Arial" panose="020B0604020202020204" pitchFamily="34" charset="0"/>
                    <a:cs typeface="Arial" panose="020B0604020202020204" pitchFamily="34" charset="0"/>
                  </a:rPr>
                  <a:t>:</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H</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dirty="0">
                    <a:effectLst/>
                    <a:latin typeface="Arial" panose="020B0604020202020204" pitchFamily="34" charset="0"/>
                    <a:ea typeface="Dotum" panose="020B0600000101010101" pitchFamily="34" charset="-127"/>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dirty="0" err="1">
                    <a:effectLst/>
                    <a:latin typeface="Arial" panose="020B0604020202020204" pitchFamily="34" charset="0"/>
                    <a:ea typeface="Arial" panose="020B0604020202020204" pitchFamily="34" charset="0"/>
                    <a:cs typeface="Arial" panose="020B0604020202020204" pitchFamily="34" charset="0"/>
                  </a:rPr>
                  <a:t>Suy</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ra</a:t>
                </a:r>
                <a:r>
                  <a:rPr lang="en-US" sz="4000" dirty="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55</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Arial" panose="020B0604020202020204" pitchFamily="34" charset="0"/>
                    <a:cs typeface="Arial" panose="020B0604020202020204" pitchFamily="34" charset="0"/>
                  </a:rPr>
                  <a:t>Suy</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ra</a:t>
                </a:r>
                <a:r>
                  <a:rPr lang="en-US" sz="4000" dirty="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latin typeface="Cambria Math" panose="02040503050406030204" pitchFamily="18" charset="0"/>
                            <a:ea typeface="Dotum" panose="020B0600000101010101" pitchFamily="34" charset="-127"/>
                            <a:cs typeface="Times New Roman" panose="02020603050405020304" pitchFamily="18" charset="0"/>
                          </a:rPr>
                          <m:t>F</m:t>
                        </m:r>
                      </m:e>
                    </m:acc>
                    <m:r>
                      <a:rPr lang="en-US" sz="4000">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latin typeface="Cambria Math" panose="02040503050406030204" pitchFamily="18" charset="0"/>
                            <a:ea typeface="Dotum" panose="020B0600000101010101" pitchFamily="34" charset="-127"/>
                            <a:cs typeface="Times New Roman" panose="02020603050405020304" pitchFamily="18" charset="0"/>
                          </a:rPr>
                        </m:ctrlPr>
                      </m:sSupPr>
                      <m:e>
                        <m:r>
                          <a:rPr lang="en-US" sz="4000">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latin typeface="Cambria Math" panose="02040503050406030204" pitchFamily="18" charset="0"/>
                            <a:ea typeface="Dotum" panose="020B0600000101010101" pitchFamily="34" charset="-127"/>
                            <a:cs typeface="Times New Roman" panose="02020603050405020304" pitchFamily="18" charset="0"/>
                          </a:rPr>
                          <m:t>o</m:t>
                        </m:r>
                      </m:sup>
                    </m:sSup>
                    <m:r>
                      <a:rPr lang="en-US" sz="4000" i="1">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latin typeface="Cambria Math" panose="02040503050406030204" pitchFamily="18" charset="0"/>
                                <a:ea typeface="Dotum" panose="020B0600000101010101" pitchFamily="34" charset="-127"/>
                                <a:cs typeface="Times New Roman" panose="02020603050405020304" pitchFamily="18" charset="0"/>
                              </a:rPr>
                            </m:ctrlPr>
                          </m:sSupPr>
                          <m:e>
                            <m:r>
                              <a:rPr lang="en-US" sz="4000">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latin typeface="Cambria Math" panose="02040503050406030204" pitchFamily="18" charset="0"/>
                                <a:ea typeface="Dotum" panose="020B0600000101010101" pitchFamily="34" charset="-127"/>
                                <a:cs typeface="Times New Roman" panose="02020603050405020304" pitchFamily="18" charset="0"/>
                              </a:rPr>
                              <m:t>o</m:t>
                            </m:r>
                          </m:sup>
                        </m:sSup>
                        <m:r>
                          <a:rPr lang="en-US" sz="4000">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latin typeface="Cambria Math" panose="02040503050406030204" pitchFamily="18" charset="0"/>
                                <a:ea typeface="Dotum" panose="020B0600000101010101" pitchFamily="34" charset="-127"/>
                                <a:cs typeface="Times New Roman" panose="02020603050405020304" pitchFamily="18" charset="0"/>
                              </a:rPr>
                            </m:ctrlPr>
                          </m:sSupPr>
                          <m:e>
                            <m:r>
                              <a:rPr lang="en-US" sz="4000">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latin typeface="Cambria Math" panose="02040503050406030204" pitchFamily="18" charset="0"/>
                                <a:ea typeface="Dotum" panose="020B0600000101010101" pitchFamily="34" charset="-127"/>
                                <a:cs typeface="Times New Roman" panose="02020603050405020304" pitchFamily="18" charset="0"/>
                              </a:rPr>
                              <m:t>o</m:t>
                            </m:r>
                          </m:sup>
                        </m:sSup>
                        <m:r>
                          <a:rPr lang="en-US" sz="4000">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latin typeface="Cambria Math" panose="02040503050406030204" pitchFamily="18" charset="0"/>
                                <a:ea typeface="Dotum" panose="020B0600000101010101" pitchFamily="34" charset="-127"/>
                                <a:cs typeface="Times New Roman" panose="02020603050405020304" pitchFamily="18" charset="0"/>
                              </a:rPr>
                            </m:ctrlPr>
                          </m:sSupPr>
                          <m:e>
                            <m:r>
                              <a:rPr lang="en-US" sz="4000">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latin typeface="Cambria Math" panose="02040503050406030204" pitchFamily="18" charset="0"/>
                                <a:ea typeface="Dotum" panose="020B0600000101010101" pitchFamily="34" charset="-127"/>
                                <a:cs typeface="Times New Roman" panose="02020603050405020304" pitchFamily="18" charset="0"/>
                              </a:rPr>
                              <m:t>o</m:t>
                            </m:r>
                          </m:sup>
                        </m:sSup>
                      </m:e>
                    </m:d>
                    <m:r>
                      <a:rPr lang="en-US" sz="4000">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latin typeface="Cambria Math" panose="02040503050406030204" pitchFamily="18" charset="0"/>
                            <a:ea typeface="Dotum" panose="020B0600000101010101" pitchFamily="34" charset="-127"/>
                            <a:cs typeface="Times New Roman" panose="02020603050405020304" pitchFamily="18" charset="0"/>
                          </a:rPr>
                        </m:ctrlPr>
                      </m:sSupPr>
                      <m:e>
                        <m:r>
                          <a:rPr lang="en-US" sz="4000">
                            <a:latin typeface="Cambria Math" panose="02040503050406030204" pitchFamily="18" charset="0"/>
                            <a:ea typeface="Dotum" panose="020B0600000101010101" pitchFamily="34" charset="-127"/>
                            <a:cs typeface="Times New Roman" panose="02020603050405020304" pitchFamily="18" charset="0"/>
                          </a:rPr>
                          <m:t>125</m:t>
                        </m:r>
                      </m:e>
                      <m:sup>
                        <m:r>
                          <m:rPr>
                            <m:sty m:val="p"/>
                          </m:rPr>
                          <a:rPr lang="en-US" sz="4000">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50176" y="3848100"/>
                <a:ext cx="13639800" cy="5110373"/>
              </a:xfrm>
              <a:prstGeom prst="rect">
                <a:avLst/>
              </a:prstGeom>
              <a:blipFill>
                <a:blip r:embed="rId7"/>
                <a:stretch>
                  <a:fillRect l="-1581" b="-3960"/>
                </a:stretch>
              </a:blipFill>
            </p:spPr>
            <p:txBody>
              <a:bodyPr/>
              <a:lstStyle/>
              <a:p>
                <a:r>
                  <a:rPr lang="en-VN">
                    <a:noFill/>
                  </a:rPr>
                  <a:t> </a:t>
                </a:r>
              </a:p>
            </p:txBody>
          </p:sp>
        </mc:Fallback>
      </mc:AlternateContent>
      <p:sp>
        <p:nvSpPr>
          <p:cNvPr id="16" name="TextBox 15"/>
          <p:cNvSpPr txBox="1"/>
          <p:nvPr/>
        </p:nvSpPr>
        <p:spPr>
          <a:xfrm>
            <a:off x="4876800" y="3009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9" dur="5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341925" y="2606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79266" y="126907"/>
            <a:ext cx="819161" cy="1014726"/>
          </a:xfrm>
          <a:prstGeom prst="rect">
            <a:avLst/>
          </a:prstGeom>
        </p:spPr>
      </p:pic>
      <p:pic>
        <p:nvPicPr>
          <p:cNvPr id="17"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17111" y="740010"/>
            <a:ext cx="379973" cy="1034580"/>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74039">
            <a:off x="16911897" y="8928872"/>
            <a:ext cx="1770374" cy="114591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8008" y="9276934"/>
            <a:ext cx="880333" cy="877132"/>
          </a:xfrm>
          <a:prstGeom prst="rect">
            <a:avLst/>
          </a:prstGeom>
        </p:spPr>
      </p:pic>
      <p:sp>
        <p:nvSpPr>
          <p:cNvPr id="13" name="Rectangle 12"/>
          <p:cNvSpPr/>
          <p:nvPr/>
        </p:nvSpPr>
        <p:spPr>
          <a:xfrm>
            <a:off x="5432722" y="1066839"/>
            <a:ext cx="5621176" cy="1015663"/>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Giải bài toán mở đầu.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862263" y="977642"/>
            <a:ext cx="4267200" cy="1194058"/>
            <a:chOff x="4397152" y="4379126"/>
            <a:chExt cx="4267200" cy="1194058"/>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4" name="Rectangle 23"/>
            <p:cNvSpPr/>
            <p:nvPr/>
          </p:nvSpPr>
          <p:spPr>
            <a:xfrm>
              <a:off x="4988444" y="4386272"/>
              <a:ext cx="3262432" cy="1002710"/>
            </a:xfrm>
            <a:prstGeom prst="rect">
              <a:avLst/>
            </a:prstGeom>
          </p:spPr>
          <p:txBody>
            <a:bodyPr wrap="none">
              <a:spAutoFit/>
            </a:bodyPr>
            <a:lstStyle/>
            <a:p>
              <a:pPr lvl="0">
                <a:lnSpc>
                  <a:spcPct val="150000"/>
                </a:lnSpc>
                <a:spcAft>
                  <a:spcPts val="800"/>
                </a:spcAft>
                <a:defRPr/>
              </a:pPr>
              <a:r>
                <a:rPr lang="en-US" sz="4500" b="1">
                  <a:solidFill>
                    <a:srgbClr val="C00000"/>
                  </a:solidFill>
                  <a:latin typeface="Arial" panose="020B0604020202020204" pitchFamily="34" charset="0"/>
                  <a:ea typeface="Calibri" panose="020F0502020204030204" pitchFamily="34" charset="0"/>
                  <a:cs typeface="Times New Roman" panose="02020603050405020304" pitchFamily="18" charset="0"/>
                </a:rPr>
                <a:t>VẬN DỤNG</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7696200" y="3543870"/>
            <a:ext cx="9601200" cy="4708981"/>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Có thể ghép được 4 tứ giác khít nhau như hình.</a:t>
            </a:r>
          </a:p>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Khi xếp khít nhau, có 1 điểm chung tại 4 đỉnh của 4 tứ giác. Tổng số đo góc của 4 góc đó bằng 360º.</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Effect>
                      <a14:brightnessContrast contrast="40000"/>
                    </a14:imgEffect>
                  </a14:imgLayer>
                </a14:imgProps>
              </a:ext>
            </a:extLst>
          </a:blip>
          <a:stretch>
            <a:fillRect/>
          </a:stretch>
        </p:blipFill>
        <p:spPr>
          <a:xfrm>
            <a:off x="838200" y="3802141"/>
            <a:ext cx="6081165" cy="4084559"/>
          </a:xfrm>
          <a:prstGeom prst="rect">
            <a:avLst/>
          </a:prstGeom>
        </p:spPr>
      </p:pic>
    </p:spTree>
    <p:extLst>
      <p:ext uri="{BB962C8B-B14F-4D97-AF65-F5344CB8AC3E}">
        <p14:creationId xmlns:p14="http://schemas.microsoft.com/office/powerpoint/2010/main" val="1124931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09382"/>
              <a:ext cx="7426524" cy="886514"/>
            </a:xfrm>
            <a:prstGeom prst="rect">
              <a:avLst/>
            </a:prstGeom>
          </p:spPr>
          <p:txBody>
            <a:bodyPr lIns="0" tIns="0" rIns="0" bIns="0" rtlCol="0" anchor="t">
              <a:spAutoFit/>
            </a:bodyPr>
            <a:lstStyle/>
            <a:p>
              <a:pPr algn="ctr">
                <a:lnSpc>
                  <a:spcPts val="9003"/>
                </a:lnSpc>
              </a:pPr>
              <a:r>
                <a:rPr lang="en-US" sz="7502" b="1" spc="-112" dirty="0">
                  <a:solidFill>
                    <a:srgbClr val="000000"/>
                  </a:solidFill>
                  <a:latin typeface="Arial" panose="020B0604020202020204" pitchFamily="34" charset="0"/>
                  <a:cs typeface="Arial" panose="020B0604020202020204" pitchFamily="34" charset="0"/>
                </a:rPr>
                <a:t>LUYỆN TẬP</a:t>
              </a: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670575" y="8349030"/>
            <a:ext cx="1359891" cy="1759859"/>
          </a:xfrm>
          <a:prstGeom prst="rect">
            <a:avLst/>
          </a:prstGeom>
        </p:spPr>
      </p:pic>
      <p:sp>
        <p:nvSpPr>
          <p:cNvPr id="17" name="Rectangle 16"/>
          <p:cNvSpPr/>
          <p:nvPr/>
        </p:nvSpPr>
        <p:spPr>
          <a:xfrm>
            <a:off x="1243262" y="603335"/>
            <a:ext cx="684596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spcBef>
                <a:spcPts val="600"/>
              </a:spcBef>
              <a:spcAft>
                <a:spcPts val="600"/>
              </a:spcAft>
            </a:pP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3.1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trang</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51)</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3733800" y="456410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247273" y="2105679"/>
            <a:ext cx="6845968" cy="1824923"/>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Tính góc chưa biết của các tứ giác trong Hình 3.8.</a:t>
            </a:r>
          </a:p>
        </p:txBody>
      </p:sp>
      <p:pic>
        <p:nvPicPr>
          <p:cNvPr id="10"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2630"/>
            <a:ext cx="838200" cy="748284"/>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27166" y="1181100"/>
            <a:ext cx="8775034" cy="40529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43262" y="5905500"/>
                <a:ext cx="15209359" cy="3903504"/>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U</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V</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2" y="5905500"/>
                <a:ext cx="15209359" cy="3903504"/>
              </a:xfrm>
              <a:prstGeom prst="rect">
                <a:avLst/>
              </a:prstGeom>
              <a:blipFill>
                <a:blip r:embed="rId19"/>
                <a:stretch>
                  <a:fillRect l="-1443"/>
                </a:stretch>
              </a:blipFill>
            </p:spPr>
            <p:txBody>
              <a:bodyPr/>
              <a:lstStyle/>
              <a:p>
                <a:r>
                  <a:rPr lang="en-US">
                    <a:noFill/>
                  </a:rPr>
                  <a:t> </a:t>
                </a:r>
              </a:p>
            </p:txBody>
          </p:sp>
        </mc:Fallback>
      </mc:AlternateContent>
      <p:pic>
        <p:nvPicPr>
          <p:cNvPr id="13" name="Picture 3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4422093">
            <a:off x="16882776" y="-134329"/>
            <a:ext cx="772536" cy="1475329"/>
          </a:xfrm>
          <a:prstGeom prst="rect">
            <a:avLst/>
          </a:prstGeom>
        </p:spPr>
      </p:pic>
      <p:pic>
        <p:nvPicPr>
          <p:cNvPr id="14" name="Picture 3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5400000">
            <a:off x="-483125" y="9156175"/>
            <a:ext cx="1728249"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604190" y="2324100"/>
            <a:ext cx="17130778"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a:solidFill>
                    <a:schemeClr val="bg1"/>
                  </a:solidFill>
                  <a:latin typeface="Arial" panose="020B0604020202020204" pitchFamily="34" charset="0"/>
                  <a:cs typeface="Arial" panose="020B0604020202020204" pitchFamily="34" charset="0"/>
                </a:rPr>
                <a:t>KHỞI ĐỘNG</a:t>
              </a: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0641">
            <a:off x="1140557" y="972272"/>
            <a:ext cx="1828505" cy="1241059"/>
          </a:xfrm>
          <a:prstGeom prst="rect">
            <a:avLst/>
          </a:prstGeom>
        </p:spPr>
      </p:pic>
      <p:sp>
        <p:nvSpPr>
          <p:cNvPr id="17" name="Rectangle 16"/>
          <p:cNvSpPr/>
          <p:nvPr/>
        </p:nvSpPr>
        <p:spPr>
          <a:xfrm>
            <a:off x="990600" y="2400300"/>
            <a:ext cx="16382999" cy="3785652"/>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Cắt bốn tứ giác như nhau bằng giấy rồi đánh số bốn góc của mỗi tứ giác như tứ giác ABCD trong Hình 3.1a. Ghép bốn tứ giác giấy đó để được hình như Hình 3.1b.</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 Em có thể ghép bốn tứ giác khít nhau như vậy không?</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1" y="8496300"/>
            <a:ext cx="1371600" cy="1173289"/>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12398308" y="6409776"/>
            <a:ext cx="4822892" cy="3239410"/>
          </a:xfrm>
          <a:prstGeom prst="rect">
            <a:avLst/>
          </a:prstGeom>
        </p:spPr>
      </p:pic>
      <p:sp>
        <p:nvSpPr>
          <p:cNvPr id="20" name="Rectangle 19"/>
          <p:cNvSpPr/>
          <p:nvPr/>
        </p:nvSpPr>
        <p:spPr>
          <a:xfrm>
            <a:off x="990600" y="6176308"/>
            <a:ext cx="10896600" cy="2862322"/>
          </a:xfrm>
          <a:prstGeom prst="rect">
            <a:avLst/>
          </a:prstGeom>
        </p:spPr>
        <p:txBody>
          <a:bodyPr wrap="square">
            <a:spAutoFit/>
          </a:bodyPr>
          <a:lstStyle/>
          <a:p>
            <a:pPr lvl="0" algn="just">
              <a:lnSpc>
                <a:spcPct val="150000"/>
              </a:lnSpc>
            </a:pP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 Em có nhận xét gì về bốn góc tại điểm chung của bốn tứ giác? Hãy cho biết tổng số đo của bốn góc đó.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38702" y="571500"/>
            <a:ext cx="706335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3.2 (SGK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201400" y="330636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311444" y="1893094"/>
                <a:ext cx="17145000" cy="1040606"/>
              </a:xfrm>
              <a:prstGeom prst="rect">
                <a:avLst/>
              </a:prstGeom>
            </p:spPr>
            <p:txBody>
              <a:bodyPr wrap="square">
                <a:spAutoFit/>
              </a:bodyPr>
              <a:lstStyle/>
              <a:p>
                <a:pPr algn="just">
                  <a:lnSpc>
                    <a:spcPct val="150000"/>
                  </a:lnSpc>
                </a:pPr>
                <a:r>
                  <a:rPr lang="vi-VN" sz="4000">
                    <a:solidFill>
                      <a:srgbClr val="000000"/>
                    </a:solidFill>
                    <a:latin typeface="OpenSans"/>
                  </a:rPr>
                  <a:t>Tính góc chưa biết của tứ giác trong Hình 3.9. Biết rằng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1444" y="1893094"/>
                <a:ext cx="17145000" cy="1040606"/>
              </a:xfrm>
              <a:prstGeom prst="rect">
                <a:avLst/>
              </a:prstGeom>
              <a:blipFill>
                <a:blip r:embed="rId19"/>
                <a:stretch>
                  <a:fillRect l="-1244" b="-13529"/>
                </a:stretch>
              </a:blipFill>
            </p:spPr>
            <p:txBody>
              <a:bodyPr/>
              <a:lstStyle/>
              <a:p>
                <a:r>
                  <a:rPr lang="en-US">
                    <a:noFill/>
                  </a:rPr>
                  <a:t> </a:t>
                </a:r>
              </a:p>
            </p:txBody>
          </p:sp>
        </mc:Fallback>
      </mc:AlternateContent>
      <p:pic>
        <p:nvPicPr>
          <p:cNvPr id="9" name="Picture 2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183991">
            <a:off x="16998548" y="-630468"/>
            <a:ext cx="1038797" cy="1983814"/>
          </a:xfrm>
          <a:prstGeom prst="rect">
            <a:avLst/>
          </a:prstGeom>
        </p:spPr>
      </p:pic>
      <p:pic>
        <p:nvPicPr>
          <p:cNvPr id="11" name="Picture 2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060746" y="9203954"/>
            <a:ext cx="914400" cy="816310"/>
          </a:xfrm>
          <a:prstGeom prst="rect">
            <a:avLst/>
          </a:prstGeom>
        </p:spPr>
      </p:pic>
      <p:pic>
        <p:nvPicPr>
          <p:cNvPr id="12" name="Picture 2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28600" y="9175575"/>
            <a:ext cx="876254" cy="873068"/>
          </a:xfrm>
          <a:prstGeom prst="rect">
            <a:avLst/>
          </a:prstGeom>
        </p:spPr>
      </p:pic>
      <p:pic>
        <p:nvPicPr>
          <p:cNvPr id="4" name="Picture 3"/>
          <p:cNvPicPr>
            <a:picLocks noChangeAspect="1"/>
          </p:cNvPicPr>
          <p:nvPr/>
        </p:nvPicPr>
        <p:blipFill>
          <a:blip r:embed="rId26">
            <a:extLst>
              <a:ext uri="{BEBA8EAE-BF5A-486C-A8C5-ECC9F3942E4B}">
                <a14:imgProps xmlns:a14="http://schemas.microsoft.com/office/drawing/2010/main">
                  <a14:imgLayer r:embed="rId27">
                    <a14:imgEffect>
                      <a14:sharpenSoften amount="50000"/>
                    </a14:imgEffect>
                    <a14:imgEffect>
                      <a14:saturation sat="200000"/>
                    </a14:imgEffect>
                  </a14:imgLayer>
                </a14:imgProps>
              </a:ext>
            </a:extLst>
          </a:blip>
          <a:stretch>
            <a:fillRect/>
          </a:stretch>
        </p:blipFill>
        <p:spPr>
          <a:xfrm>
            <a:off x="1311444" y="4610100"/>
            <a:ext cx="5452376" cy="340041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763820" y="4277380"/>
                <a:ext cx="10762180" cy="4845750"/>
              </a:xfrm>
              <a:prstGeom prst="rect">
                <a:avLst/>
              </a:prstGeom>
            </p:spPr>
            <p:txBody>
              <a:bodyPr wrap="square">
                <a:spAutoFit/>
              </a:bodyPr>
              <a:lstStyle/>
              <a:p>
                <a:pPr>
                  <a:lnSpc>
                    <a:spcPct val="150000"/>
                  </a:lnSpc>
                  <a:spcAft>
                    <a:spcPts val="0"/>
                  </a:spcAft>
                </a:pPr>
                <a:r>
                  <a:rPr lang="fr-FR" sz="4000" dirty="0">
                    <a:latin typeface="Arial" panose="020B0604020202020204" pitchFamily="34" charset="0"/>
                    <a:ea typeface="Calibri" panose="020F0502020204030204" pitchFamily="34" charset="0"/>
                    <a:cs typeface="Arial" panose="020B0604020202020204" pitchFamily="34" charset="0"/>
                  </a:rPr>
                  <a:t>Ta </a:t>
                </a:r>
                <a:r>
                  <a:rPr lang="fr-FR" sz="4000" dirty="0" err="1">
                    <a:latin typeface="Arial" panose="020B0604020202020204" pitchFamily="34" charset="0"/>
                    <a:ea typeface="Calibri" panose="020F0502020204030204" pitchFamily="34" charset="0"/>
                    <a:cs typeface="Arial" panose="020B0604020202020204" pitchFamily="34" charset="0"/>
                  </a:rPr>
                  <a:t>có</a:t>
                </a:r>
                <a:r>
                  <a:rPr lang="fr-FR" sz="4000" dirty="0">
                    <a:latin typeface="Arial" panose="020B0604020202020204" pitchFamily="34" charset="0"/>
                    <a:ea typeface="Calibri" panose="020F0502020204030204" pitchFamily="34" charset="0"/>
                    <a:cs typeface="Arial" panose="020B0604020202020204" pitchFamily="34" charset="0"/>
                  </a:rPr>
                  <a:t>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dirty="0">
                    <a:effectLst/>
                    <a:latin typeface="Arial" panose="020B0604020202020204" pitchFamily="34" charset="0"/>
                    <a:ea typeface="Calibri" panose="020F0502020204030204" pitchFamily="34" charset="0"/>
                    <a:cs typeface="Arial" panose="020B0604020202020204" pitchFamily="34" charset="0"/>
                  </a:rPr>
                  <a:t> (1)</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dirty="0" err="1">
                    <a:effectLst/>
                    <a:latin typeface="Arial" panose="020B0604020202020204" pitchFamily="34" charset="0"/>
                    <a:ea typeface="Calibri" panose="020F0502020204030204" pitchFamily="34" charset="0"/>
                    <a:cs typeface="Arial" panose="020B0604020202020204" pitchFamily="34" charset="0"/>
                  </a:rPr>
                  <a:t>Mà</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thay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vào</a:t>
                </a:r>
                <a:r>
                  <a:rPr lang="fr-FR" sz="4000" dirty="0">
                    <a:effectLst/>
                    <a:latin typeface="Arial" panose="020B0604020202020204" pitchFamily="34" charset="0"/>
                    <a:ea typeface="Calibri" panose="020F0502020204030204" pitchFamily="34" charset="0"/>
                    <a:cs typeface="Arial" panose="020B0604020202020204" pitchFamily="34" charset="0"/>
                  </a:rPr>
                  <a:t> (1) ta </a:t>
                </a:r>
                <a:r>
                  <a:rPr lang="fr-FR" sz="4000" dirty="0" err="1">
                    <a:effectLst/>
                    <a:latin typeface="Arial" panose="020B0604020202020204" pitchFamily="34" charset="0"/>
                    <a:ea typeface="Calibri" panose="020F0502020204030204" pitchFamily="34" charset="0"/>
                    <a:cs typeface="Arial" panose="020B0604020202020204" pitchFamily="34" charset="0"/>
                  </a:rPr>
                  <a:t>có</a:t>
                </a:r>
                <a:r>
                  <a:rPr lang="fr-FR"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m:rPr>
                          <m:sty m:val="p"/>
                        </m:rPr>
                        <a:rPr lang="fr-FR" sz="4000" i="1" dirty="0">
                          <a:latin typeface="Cambria Math" panose="02040503050406030204" pitchFamily="18" charset="0"/>
                          <a:ea typeface="Calibri" panose="020F0502020204030204" pitchFamily="34" charset="0"/>
                          <a:cs typeface="Times New Roman" panose="02020603050405020304" pitchFamily="18" charset="0"/>
                        </a:rPr>
                        <m:t>Suy</m:t>
                      </m:r>
                      <m:r>
                        <a:rPr lang="vi-VN" sz="4000" b="0" i="1" dirty="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i="1" dirty="0">
                          <a:latin typeface="Cambria Math" panose="02040503050406030204" pitchFamily="18" charset="0"/>
                          <a:ea typeface="Calibri" panose="020F0502020204030204" pitchFamily="34" charset="0"/>
                          <a:cs typeface="Times New Roman" panose="02020603050405020304" pitchFamily="18" charset="0"/>
                        </a:rPr>
                        <m:t>ra</m:t>
                      </m:r>
                      <m:r>
                        <a:rPr lang="vi-VN" sz="4000" b="0" i="1" dirty="0" smtClean="0">
                          <a:latin typeface="Cambria Math" panose="02040503050406030204" pitchFamily="18" charset="0"/>
                          <a:ea typeface="Calibri" panose="020F0502020204030204" pitchFamily="34" charset="0"/>
                          <a:cs typeface="Times New Roman" panose="02020603050405020304" pitchFamily="18" charset="0"/>
                        </a:rPr>
                        <m:t> </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50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240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m:rPr>
                          <m:sty m:val="p"/>
                        </m:rPr>
                        <a:rPr lang="en-VN" sz="4000" b="0" i="1" dirty="0">
                          <a:latin typeface="Cambria Math" panose="02040503050406030204" pitchFamily="18" charset="0"/>
                          <a:ea typeface="Calibri" panose="020F0502020204030204" pitchFamily="34" charset="0"/>
                          <a:cs typeface="Times New Roman" panose="02020603050405020304" pitchFamily="18" charset="0"/>
                        </a:rPr>
                        <m:t>H</m:t>
                      </m:r>
                      <m:r>
                        <m:rPr>
                          <m:sty m:val="p"/>
                        </m:rPr>
                        <a:rPr lang="en-US" sz="4000" i="1" dirty="0">
                          <a:latin typeface="Cambria Math" panose="02040503050406030204" pitchFamily="18" charset="0"/>
                          <a:ea typeface="Calibri" panose="020F0502020204030204" pitchFamily="34" charset="0"/>
                          <a:cs typeface="Times New Roman" panose="02020603050405020304" pitchFamily="18" charset="0"/>
                        </a:rPr>
                        <m:t>ay</m:t>
                      </m:r>
                      <m:r>
                        <a:rPr lang="vi-VN" sz="4000" b="0" i="1" dirty="0"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vi-VN" sz="40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i="1">
                          <a:latin typeface="Cambria Math" panose="02040503050406030204" pitchFamily="18" charset="0"/>
                          <a:ea typeface="Calibri" panose="020F0502020204030204" pitchFamily="34" charset="0"/>
                          <a:cs typeface="Times New Roman" panose="02020603050405020304" pitchFamily="18" charset="0"/>
                        </a:rPr>
                        <m:t>V</m:t>
                      </m:r>
                      <m:r>
                        <a:rPr lang="vi-VN" sz="4000" i="1">
                          <a:latin typeface="Cambria Math" panose="02040503050406030204" pitchFamily="18" charset="0"/>
                          <a:ea typeface="Calibri" panose="020F0502020204030204" pitchFamily="34" charset="0"/>
                          <a:cs typeface="Times New Roman" panose="02020603050405020304" pitchFamily="18" charset="0"/>
                        </a:rPr>
                        <m:t>ậ</m:t>
                      </m:r>
                      <m:r>
                        <m:rPr>
                          <m:sty m:val="p"/>
                        </m:rPr>
                        <a:rPr lang="vi-VN" sz="4000" i="1">
                          <a:latin typeface="Cambria Math" panose="02040503050406030204" pitchFamily="18" charset="0"/>
                          <a:ea typeface="Calibri" panose="020F0502020204030204" pitchFamily="34" charset="0"/>
                          <a:cs typeface="Times New Roman" panose="02020603050405020304" pitchFamily="18" charset="0"/>
                        </a:rPr>
                        <m:t>y</m:t>
                      </m:r>
                      <m:r>
                        <a:rPr lang="vi-VN" sz="4000" b="0" i="1"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130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763820" y="4277380"/>
                <a:ext cx="10762180" cy="4845750"/>
              </a:xfrm>
              <a:prstGeom prst="rect">
                <a:avLst/>
              </a:prstGeom>
              <a:blipFill>
                <a:blip r:embed="rId28"/>
                <a:stretch>
                  <a:fillRect l="-2005" b="-783"/>
                </a:stretch>
              </a:blipFill>
            </p:spPr>
            <p:txBody>
              <a:bodyPr/>
              <a:lstStyle/>
              <a:p>
                <a:r>
                  <a:rPr lang="en-VN">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50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dirty="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934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66800" y="660633"/>
            <a:ext cx="7162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3.3 (SGK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63503">
            <a:off x="16607633" y="-240646"/>
            <a:ext cx="1666800" cy="1054630"/>
          </a:xfrm>
          <a:prstGeom prst="rect">
            <a:avLst/>
          </a:prstGeom>
        </p:spPr>
      </p:pic>
      <p:pic>
        <p:nvPicPr>
          <p:cNvPr id="13"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3991">
            <a:off x="16761926" y="8040103"/>
            <a:ext cx="1038797" cy="1983814"/>
          </a:xfrm>
          <a:prstGeom prst="rect">
            <a:avLst/>
          </a:prstGeom>
        </p:spPr>
      </p:pic>
      <p:sp>
        <p:nvSpPr>
          <p:cNvPr id="2" name="Rectangle 1"/>
          <p:cNvSpPr/>
          <p:nvPr/>
        </p:nvSpPr>
        <p:spPr>
          <a:xfrm>
            <a:off x="986589" y="1921703"/>
            <a:ext cx="15625012" cy="1938992"/>
          </a:xfrm>
          <a:prstGeom prst="rect">
            <a:avLst/>
          </a:prstGeom>
        </p:spPr>
        <p:txBody>
          <a:bodyPr wrap="square">
            <a:spAutoFit/>
          </a:bodyPr>
          <a:lstStyle/>
          <a:p>
            <a:pPr algn="just">
              <a:lnSpc>
                <a:spcPct val="150000"/>
              </a:lnSpc>
              <a:spcAft>
                <a:spcPts val="1200"/>
              </a:spcAft>
            </a:pPr>
            <a:r>
              <a:rPr lang="vi-VN" sz="4000">
                <a:solidFill>
                  <a:srgbClr val="000000"/>
                </a:solidFill>
                <a:latin typeface="OpenSans"/>
              </a:rPr>
              <a:t>Tứ giác ABCD trong Hình 3.10 có AB = AD, CB = CD, được gọi là hình “cái diều”.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4400" y="3790894"/>
            <a:ext cx="10058400" cy="409997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7925408"/>
                <a:ext cx="15925800" cy="1847685"/>
              </a:xfrm>
              <a:prstGeom prst="rect">
                <a:avLst/>
              </a:prstGeom>
            </p:spPr>
            <p:txBody>
              <a:bodyPr wrap="square">
                <a:spAutoFit/>
              </a:bodyPr>
              <a:lstStyle/>
              <a:p>
                <a:pPr>
                  <a:lnSpc>
                    <a:spcPct val="150000"/>
                  </a:lnSpc>
                </a:pPr>
                <a:r>
                  <a:rPr lang="vi-VN" sz="4000">
                    <a:solidFill>
                      <a:srgbClr val="000000"/>
                    </a:solidFill>
                  </a:rPr>
                  <a:t>a) Chứng minh rằng AC là đường trung trực của đoạn thẳng BD.</a:t>
                </a:r>
              </a:p>
              <a:p>
                <a:pPr>
                  <a:lnSpc>
                    <a:spcPct val="150000"/>
                  </a:lnSpc>
                </a:pPr>
                <a:r>
                  <a:rPr lang="vi-VN" sz="4000">
                    <a:solidFill>
                      <a:srgbClr val="000000"/>
                    </a:solidFill>
                  </a:rPr>
                  <a:t>b) Tính các góc B, D biết rằng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10</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b="0" i="0" smtClean="0">
                            <a:latin typeface="Cambria Math" panose="02040503050406030204" pitchFamily="18" charset="0"/>
                            <a:ea typeface="Calibri" panose="020F0502020204030204" pitchFamily="34" charset="0"/>
                            <a:cs typeface="Times New Roman" panose="02020603050405020304" pitchFamily="18" charset="0"/>
                          </a:rPr>
                          <m:t>C</m:t>
                        </m:r>
                      </m:e>
                    </m:acc>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latin typeface="Cambria Math" panose="02040503050406030204" pitchFamily="18" charset="0"/>
                            <a:ea typeface="Calibri" panose="020F0502020204030204" pitchFamily="34" charset="0"/>
                            <a:cs typeface="Times New Roman" panose="02020603050405020304" pitchFamily="18" charset="0"/>
                          </a:rPr>
                          <m:t>6</m:t>
                        </m:r>
                        <m:r>
                          <a:rPr lang="en-US" sz="4000">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vi-VN" sz="400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7925408"/>
                <a:ext cx="15925800" cy="1847685"/>
              </a:xfrm>
              <a:prstGeom prst="rect">
                <a:avLst/>
              </a:prstGeom>
              <a:blipFill>
                <a:blip r:embed="rId14"/>
                <a:stretch>
                  <a:fillRect l="-1339" b="-13201"/>
                </a:stretch>
              </a:blipFill>
            </p:spPr>
            <p:txBody>
              <a:bodyPr/>
              <a:lstStyle/>
              <a:p>
                <a:r>
                  <a:rPr lang="en-US">
                    <a:noFill/>
                  </a:rPr>
                  <a:t> </a:t>
                </a:r>
              </a:p>
            </p:txBody>
          </p:sp>
        </mc:Fallback>
      </mc:AlternateContent>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45702">
            <a:off x="14284023" y="8099400"/>
            <a:ext cx="1038797" cy="1983814"/>
          </a:xfrm>
          <a:prstGeom prst="rect">
            <a:avLst/>
          </a:prstGeom>
        </p:spPr>
      </p:pic>
      <p:sp>
        <p:nvSpPr>
          <p:cNvPr id="12" name="TextBox 11"/>
          <p:cNvSpPr txBox="1"/>
          <p:nvPr/>
        </p:nvSpPr>
        <p:spPr>
          <a:xfrm>
            <a:off x="1062925" y="1159014"/>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4"/>
          <a:stretch>
            <a:fillRect/>
          </a:stretch>
        </p:blipFill>
        <p:spPr>
          <a:xfrm>
            <a:off x="12192000" y="2095500"/>
            <a:ext cx="5410200" cy="458721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066800" y="2072461"/>
                <a:ext cx="11353800" cy="5246886"/>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Nối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AC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BD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cắt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nhau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AD = AB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Suy</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đ</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ường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trục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BD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(1).</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CB = CD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đường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trực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BD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 (2).</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AC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trực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BD.</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66800" y="2072461"/>
                <a:ext cx="11353800" cy="5246886"/>
              </a:xfrm>
              <a:prstGeom prst="rect">
                <a:avLst/>
              </a:prstGeom>
              <a:blipFill>
                <a:blip r:embed="rId5"/>
                <a:stretch>
                  <a:fillRect l="-1788" r="-894" b="-3623"/>
                </a:stretch>
              </a:blipFill>
            </p:spPr>
            <p:txBody>
              <a:bodyPr/>
              <a:lstStyle/>
              <a:p>
                <a:r>
                  <a:rPr lang="en-VN">
                    <a:noFill/>
                  </a:rPr>
                  <a:t> </a:t>
                </a:r>
              </a:p>
            </p:txBody>
          </p:sp>
        </mc:Fallback>
      </mc:AlternateContent>
      <p:pic>
        <p:nvPicPr>
          <p:cNvPr id="13"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925247">
            <a:off x="15995760" y="419738"/>
            <a:ext cx="1815294" cy="1148586"/>
          </a:xfrm>
          <a:prstGeom prst="rect">
            <a:avLst/>
          </a:prstGeom>
        </p:spPr>
      </p:pic>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45702">
            <a:off x="11885814" y="8052384"/>
            <a:ext cx="1038797" cy="1983814"/>
          </a:xfrm>
          <a:prstGeom prst="rect">
            <a:avLst/>
          </a:prstGeom>
        </p:spPr>
      </p:pic>
      <p:sp>
        <p:nvSpPr>
          <p:cNvPr id="12" name="TextBox 11"/>
          <p:cNvSpPr txBox="1"/>
          <p:nvPr/>
        </p:nvSpPr>
        <p:spPr>
          <a:xfrm>
            <a:off x="1066800" y="142683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4"/>
          <a:stretch>
            <a:fillRect/>
          </a:stretch>
        </p:blipFill>
        <p:spPr>
          <a:xfrm>
            <a:off x="12344400" y="2801675"/>
            <a:ext cx="5410200" cy="4587217"/>
          </a:xfrm>
          <a:prstGeom prst="rect">
            <a:avLst/>
          </a:prstGeom>
        </p:spPr>
      </p:pic>
      <p:pic>
        <p:nvPicPr>
          <p:cNvPr id="13"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925247">
            <a:off x="15995760" y="419738"/>
            <a:ext cx="1815294" cy="114858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089185" y="1357716"/>
                <a:ext cx="10591800" cy="7890943"/>
              </a:xfrm>
              <a:prstGeom prst="rect">
                <a:avLst/>
              </a:prstGeom>
            </p:spPr>
            <p:txBody>
              <a:bodyPr wrap="square">
                <a:spAutoFit/>
              </a:bodyPr>
              <a:lstStyle/>
              <a:p>
                <a:pPr lvl="0">
                  <a:lnSpc>
                    <a:spcPct val="150000"/>
                  </a:lnSpc>
                  <a:spcBef>
                    <a:spcPts val="600"/>
                  </a:spcBef>
                  <a:defRPr/>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Xét</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chung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3800" b="0" i="0" dirty="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defRPr/>
                </a:pPr>
                <a14:m>
                  <m:oMath xmlns:m="http://schemas.openxmlformats.org/officeDocument/2006/math">
                    <m:r>
                      <m:rPr>
                        <m:sty m:val="p"/>
                      </m:rPr>
                      <a:rPr lang="en-US" sz="38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V</m:t>
                    </m:r>
                    <m:r>
                      <a:rPr lang="en-US" sz="38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ậ</m:t>
                    </m:r>
                    <m:r>
                      <m:rPr>
                        <m:sty m:val="p"/>
                      </m:rPr>
                      <a:rPr lang="en-US" sz="38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3800" b="0" i="0"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c.c.c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acc>
                  </m:oMath>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CDA</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DAB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m:rPr>
                          <m:sty m:val="p"/>
                        </m:rPr>
                        <a:rPr lang="en-US" sz="3800" b="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r>
                        <m:rPr>
                          <m:sty m:val="p"/>
                        </m:rPr>
                        <a:rPr lang="en-US" sz="38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ay</m:t>
                      </m:r>
                      <m:r>
                        <a:rPr lang="vi-VN" sz="3800" b="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m:rPr>
                          <m:sty m:val="p"/>
                        </m:rPr>
                        <a:rPr lang="en-US" sz="3800" b="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Suy</m:t>
                      </m:r>
                      <m:r>
                        <a:rPr lang="vi-VN" sz="3800" b="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38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ra</m:t>
                      </m:r>
                      <m:r>
                        <a:rPr lang="vi-VN" sz="3800" b="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acc>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89185" y="1357716"/>
                <a:ext cx="10591800" cy="7890943"/>
              </a:xfrm>
              <a:prstGeom prst="rect">
                <a:avLst/>
              </a:prstGeom>
              <a:blipFill>
                <a:blip r:embed="rId7"/>
                <a:stretch>
                  <a:fillRect l="-1916" t="-50482" b="-33119"/>
                </a:stretch>
              </a:blipFill>
            </p:spPr>
            <p:txBody>
              <a:bodyPr/>
              <a:lstStyle/>
              <a:p>
                <a:r>
                  <a:rPr lang="en-VN">
                    <a:noFill/>
                  </a:rPr>
                  <a:t> </a:t>
                </a:r>
              </a:p>
            </p:txBody>
          </p:sp>
        </mc:Fallback>
      </mc:AlternateContent>
    </p:spTree>
    <p:extLst>
      <p:ext uri="{BB962C8B-B14F-4D97-AF65-F5344CB8AC3E}">
        <p14:creationId xmlns:p14="http://schemas.microsoft.com/office/powerpoint/2010/main" val="5560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54" name="Group 153"/>
          <p:cNvGrpSpPr/>
          <p:nvPr/>
        </p:nvGrpSpPr>
        <p:grpSpPr>
          <a:xfrm>
            <a:off x="45720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34" name="Rectangle 133"/>
            <p:cNvSpPr/>
            <p:nvPr/>
          </p:nvSpPr>
          <p:spPr>
            <a:xfrm>
              <a:off x="1003283" y="4514352"/>
              <a:ext cx="4406917" cy="274825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err="1">
                  <a:latin typeface="Arial"/>
                  <a:ea typeface="Calibri" panose="020F0502020204030204" pitchFamily="34" charset="0"/>
                  <a:cs typeface="Times New Roman" panose="02020603050405020304" pitchFamily="18" charset="0"/>
                  <a:sym typeface="Arial"/>
                </a:rPr>
                <a:t>Hoàn</a:t>
              </a:r>
              <a:r>
                <a:rPr lang="pt-BR" sz="4000" kern="0" dirty="0">
                  <a:latin typeface="Arial"/>
                  <a:ea typeface="Calibri" panose="020F0502020204030204" pitchFamily="34" charset="0"/>
                  <a:cs typeface="Times New Roman" panose="02020603050405020304" pitchFamily="18" charset="0"/>
                  <a:sym typeface="Arial"/>
                </a:rPr>
                <a:t> thành các bài </a:t>
              </a:r>
              <a:r>
                <a:rPr lang="pt-BR" sz="4000" kern="0" dirty="0" err="1">
                  <a:latin typeface="Arial"/>
                  <a:ea typeface="Calibri" panose="020F0502020204030204" pitchFamily="34" charset="0"/>
                  <a:cs typeface="Times New Roman" panose="02020603050405020304" pitchFamily="18" charset="0"/>
                  <a:sym typeface="Arial"/>
                </a:rPr>
                <a:t>tập</a:t>
              </a:r>
              <a:r>
                <a:rPr lang="pt-BR" sz="4000" kern="0" dirty="0">
                  <a:latin typeface="Arial"/>
                  <a:ea typeface="Calibri" panose="020F0502020204030204" pitchFamily="34" charset="0"/>
                  <a:cs typeface="Times New Roman" panose="02020603050405020304" pitchFamily="18" charset="0"/>
                  <a:sym typeface="Arial"/>
                </a:rPr>
                <a:t> </a:t>
              </a:r>
              <a:r>
                <a:rPr lang="pt-BR" sz="4000" kern="0" dirty="0" err="1">
                  <a:latin typeface="Arial"/>
                  <a:ea typeface="Calibri" panose="020F0502020204030204" pitchFamily="34" charset="0"/>
                  <a:cs typeface="Times New Roman" panose="02020603050405020304" pitchFamily="18" charset="0"/>
                  <a:sym typeface="Arial"/>
                </a:rPr>
                <a:t>trong</a:t>
              </a:r>
              <a:r>
                <a:rPr lang="pt-BR" sz="4000" kern="0" dirty="0">
                  <a:latin typeface="Arial"/>
                  <a:ea typeface="Calibri" panose="020F0502020204030204" pitchFamily="34" charset="0"/>
                  <a:cs typeface="Times New Roman" panose="02020603050405020304" pitchFamily="18" charset="0"/>
                  <a:sym typeface="Arial"/>
                </a:rPr>
                <a:t> SGK </a:t>
              </a:r>
              <a:r>
                <a:rPr lang="pt-BR" sz="4000" kern="0" dirty="0" err="1">
                  <a:latin typeface="Arial"/>
                  <a:ea typeface="Calibri" panose="020F0502020204030204" pitchFamily="34" charset="0"/>
                  <a:cs typeface="Times New Roman" panose="02020603050405020304" pitchFamily="18" charset="0"/>
                  <a:sym typeface="Arial"/>
                </a:rPr>
                <a:t>và</a:t>
              </a:r>
              <a:r>
                <a:rPr lang="pt-BR" sz="4000" kern="0" dirty="0">
                  <a:latin typeface="Arial"/>
                  <a:ea typeface="Calibri" panose="020F0502020204030204" pitchFamily="34" charset="0"/>
                  <a:cs typeface="Times New Roman" panose="02020603050405020304" pitchFamily="18" charset="0"/>
                  <a:sym typeface="Arial"/>
                </a:rPr>
                <a:t> SBT. </a:t>
              </a: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00512" y="9066212"/>
            <a:ext cx="877888" cy="877888"/>
          </a:xfrm>
          <a:prstGeom prst="rect">
            <a:avLst/>
          </a:prstGeom>
        </p:spPr>
      </p:pic>
      <p:grpSp>
        <p:nvGrpSpPr>
          <p:cNvPr id="156" name="Group 155"/>
          <p:cNvGrpSpPr/>
          <p:nvPr/>
        </p:nvGrpSpPr>
        <p:grpSpPr>
          <a:xfrm>
            <a:off x="651643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8" name="Group 157"/>
          <p:cNvGrpSpPr/>
          <p:nvPr/>
        </p:nvGrpSpPr>
        <p:grpSpPr>
          <a:xfrm>
            <a:off x="1257021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a:t>
              </a:r>
              <a:r>
                <a:rPr lang="en-US" sz="4000" b="1" kern="0">
                  <a:latin typeface="Arial"/>
                  <a:ea typeface="Calibri" panose="020F0502020204030204" pitchFamily="34" charset="0"/>
                  <a:cs typeface="Times New Roman" panose="02020603050405020304" pitchFamily="18" charset="0"/>
                  <a:sym typeface="Arial"/>
                </a:rPr>
                <a:t>Bài 11. Hình thang cân</a:t>
              </a:r>
              <a:r>
                <a:rPr lang="vi-VN"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a:solidFill>
                  <a:prstClr val="black"/>
                </a:solidFill>
                <a:latin typeface="Arial" panose="020B0604020202020204" pitchFamily="34" charset="0"/>
                <a:cs typeface="Arial" panose="020B0604020202020204" pitchFamily="34" charset="0"/>
              </a:rPr>
              <a:t>HẸN GẶP LẠI CÁC EM!</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36343">
            <a:off x="16146725" y="7979430"/>
            <a:ext cx="1620310" cy="2082174"/>
          </a:xfrm>
          <a:prstGeom prst="rect">
            <a:avLst/>
          </a:prstGeom>
        </p:spPr>
      </p:pic>
      <p:grpSp>
        <p:nvGrpSpPr>
          <p:cNvPr id="38" name="Group 37"/>
          <p:cNvGrpSpPr/>
          <p:nvPr/>
        </p:nvGrpSpPr>
        <p:grpSpPr>
          <a:xfrm>
            <a:off x="4038600" y="1405582"/>
            <a:ext cx="9829800"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sp>
        </p:grpSp>
        <p:sp>
          <p:nvSpPr>
            <p:cNvPr id="35" name="Rectangle 34"/>
            <p:cNvSpPr/>
            <p:nvPr/>
          </p:nvSpPr>
          <p:spPr>
            <a:xfrm>
              <a:off x="4614196" y="2438330"/>
              <a:ext cx="8908485" cy="2422848"/>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III. </a:t>
              </a:r>
              <a:endParaRPr lang="en-US" sz="6000" b="1">
                <a:solidFill>
                  <a:srgbClr val="000000"/>
                </a:solidFill>
                <a:ea typeface="Times New Roman" panose="02020603050405020304" pitchFamily="18" charset="0"/>
                <a:cs typeface="Times New Roman" panose="02020603050405020304" pitchFamily="18" charset="0"/>
              </a:endParaRPr>
            </a:p>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TỨ GIÁC</a:t>
              </a:r>
              <a:endParaRPr lang="vi-VN" sz="6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roup 36"/>
          <p:cNvGrpSpPr/>
          <p:nvPr/>
        </p:nvGrpSpPr>
        <p:grpSpPr>
          <a:xfrm>
            <a:off x="2827545" y="4662071"/>
            <a:ext cx="12424647" cy="3200400"/>
            <a:chOff x="2967753" y="5262999"/>
            <a:chExt cx="12424647" cy="4310336"/>
          </a:xfrm>
        </p:grpSpPr>
        <p:grpSp>
          <p:nvGrpSpPr>
            <p:cNvPr id="4" name="Group 4"/>
            <p:cNvGrpSpPr/>
            <p:nvPr/>
          </p:nvGrpSpPr>
          <p:grpSpPr>
            <a:xfrm>
              <a:off x="2967753" y="6554920"/>
              <a:ext cx="12424647" cy="3018415"/>
              <a:chOff x="0" y="0"/>
              <a:chExt cx="27962470"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sp>
          <p:sp>
            <p:nvSpPr>
              <p:cNvPr id="6" name="Freeform 6"/>
              <p:cNvSpPr/>
              <p:nvPr/>
            </p:nvSpPr>
            <p:spPr>
              <a:xfrm>
                <a:off x="0" y="0"/>
                <a:ext cx="27962470"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sp>
        </p:grpSp>
        <p:sp>
          <p:nvSpPr>
            <p:cNvPr id="36" name="Rectangle 35"/>
            <p:cNvSpPr/>
            <p:nvPr/>
          </p:nvSpPr>
          <p:spPr>
            <a:xfrm>
              <a:off x="3324497" y="5262999"/>
              <a:ext cx="11548768" cy="3855009"/>
            </a:xfrm>
            <a:prstGeom prst="rect">
              <a:avLst/>
            </a:prstGeom>
          </p:spPr>
          <p:txBody>
            <a:bodyPr wrap="square">
              <a:spAutoFit/>
            </a:bodyPr>
            <a:lstStyle/>
            <a:p>
              <a:pPr algn="ctr">
                <a:lnSpc>
                  <a:spcPct val="150000"/>
                </a:lnSpc>
                <a:spcAft>
                  <a:spcPts val="0"/>
                </a:spcAft>
              </a:pPr>
              <a:br>
                <a:rPr lang="en-US" sz="6000">
                  <a:solidFill>
                    <a:srgbClr val="2F5496"/>
                  </a:solidFill>
                  <a:latin typeface="Arial" panose="020B0604020202020204" pitchFamily="34" charset="0"/>
                  <a:ea typeface="Times New Roman" panose="02020603050405020304" pitchFamily="18" charset="0"/>
                </a:rPr>
              </a:br>
              <a:r>
                <a:rPr lang="pl-PL" sz="60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10. TỨ GIÁC </a:t>
              </a:r>
              <a:endParaRPr lang="en-US" sz="60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96355">
            <a:off x="1336968" y="62954"/>
            <a:ext cx="1169234" cy="2232913"/>
          </a:xfrm>
          <a:prstGeom prst="rect">
            <a:avLst/>
          </a:prstGeom>
        </p:spPr>
      </p:pic>
      <p:sp>
        <p:nvSpPr>
          <p:cNvPr id="7" name="Isosceles Triangle 6"/>
          <p:cNvSpPr/>
          <p:nvPr/>
        </p:nvSpPr>
        <p:spPr>
          <a:xfrm>
            <a:off x="699237" y="8334717"/>
            <a:ext cx="2305733" cy="1371600"/>
          </a:xfrm>
          <a:prstGeom prst="triangle">
            <a:avLst/>
          </a:prstGeom>
          <a:ln w="762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a:solidFill>
                  <a:srgbClr val="FFFFFF"/>
                </a:solidFill>
                <a:latin typeface="Arial" panose="020B0604020202020204" pitchFamily="34" charset="0"/>
                <a:cs typeface="Arial" panose="020B0604020202020204" pitchFamily="34" charset="0"/>
              </a:rPr>
              <a:t>I</a:t>
            </a: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a:solidFill>
                  <a:srgbClr val="000000"/>
                </a:solidFill>
                <a:latin typeface="Arial" panose="020B0604020202020204" pitchFamily="34" charset="0"/>
                <a:cs typeface="Arial" panose="020B0604020202020204" pitchFamily="34" charset="0"/>
              </a:rPr>
              <a:t>NỘI DUNG BÀI HỌC</a:t>
            </a: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a:solidFill>
                  <a:srgbClr val="FFFFFF"/>
                </a:solidFill>
                <a:latin typeface="Arial" panose="020B0604020202020204" pitchFamily="34" charset="0"/>
                <a:cs typeface="Arial" panose="020B0604020202020204" pitchFamily="34" charset="0"/>
              </a:rPr>
              <a:t>III</a:t>
            </a:r>
          </a:p>
        </p:txBody>
      </p:sp>
      <p:grpSp>
        <p:nvGrpSpPr>
          <p:cNvPr id="45" name="Group 44"/>
          <p:cNvGrpSpPr/>
          <p:nvPr/>
        </p:nvGrpSpPr>
        <p:grpSpPr>
          <a:xfrm>
            <a:off x="3284053" y="4462665"/>
            <a:ext cx="1450738"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4983212" y="4462665"/>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 lồi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3059" y="6977265"/>
            <a:ext cx="1450738"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8366" y="6993218"/>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8"/>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4257" y="149926"/>
            <a:ext cx="1006238" cy="100623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0438" y="7277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84072" y="9791700"/>
            <a:ext cx="1173249" cy="362641"/>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122637" y="149926"/>
            <a:ext cx="1006238" cy="1006238"/>
          </a:xfrm>
          <a:prstGeom prst="rect">
            <a:avLst/>
          </a:prstGeom>
        </p:spPr>
      </p:pic>
      <p:grpSp>
        <p:nvGrpSpPr>
          <p:cNvPr id="28" name="Group 27"/>
          <p:cNvGrpSpPr/>
          <p:nvPr/>
        </p:nvGrpSpPr>
        <p:grpSpPr>
          <a:xfrm>
            <a:off x="6115851" y="163604"/>
            <a:ext cx="6668748" cy="1246096"/>
            <a:chOff x="1676400" y="4254240"/>
            <a:chExt cx="6668748" cy="1246096"/>
          </a:xfrm>
        </p:grpSpPr>
        <p:grpSp>
          <p:nvGrpSpPr>
            <p:cNvPr id="4" name="Group 4"/>
            <p:cNvGrpSpPr/>
            <p:nvPr/>
          </p:nvGrpSpPr>
          <p:grpSpPr>
            <a:xfrm>
              <a:off x="1676400" y="4254240"/>
              <a:ext cx="6668748" cy="1246096"/>
              <a:chOff x="384919" y="72389"/>
              <a:chExt cx="33686733" cy="3278343"/>
            </a:xfrm>
          </p:grpSpPr>
          <p:sp>
            <p:nvSpPr>
              <p:cNvPr id="5" name="Freeform 5"/>
              <p:cNvSpPr/>
              <p:nvPr/>
            </p:nvSpPr>
            <p:spPr>
              <a:xfrm>
                <a:off x="457311" y="72389"/>
                <a:ext cx="32459583" cy="3159377"/>
              </a:xfrm>
              <a:custGeom>
                <a:avLst/>
                <a:gdLst/>
                <a:ahLst/>
                <a:cxnLst/>
                <a:rect l="l" t="t" r="r" b="b"/>
                <a:pathLst>
                  <a:path w="40855416" h="3670473">
                    <a:moveTo>
                      <a:pt x="0" y="0"/>
                    </a:moveTo>
                    <a:lnTo>
                      <a:pt x="40855416" y="0"/>
                    </a:lnTo>
                    <a:lnTo>
                      <a:pt x="40855416" y="3670473"/>
                    </a:lnTo>
                    <a:lnTo>
                      <a:pt x="0" y="3670473"/>
                    </a:lnTo>
                    <a:lnTo>
                      <a:pt x="0" y="0"/>
                    </a:lnTo>
                    <a:close/>
                  </a:path>
                </a:pathLst>
              </a:custGeom>
              <a:solidFill>
                <a:srgbClr val="FFFFFF"/>
              </a:solidFill>
            </p:spPr>
          </p:sp>
          <p:sp>
            <p:nvSpPr>
              <p:cNvPr id="6" name="Freeform 6"/>
              <p:cNvSpPr/>
              <p:nvPr/>
            </p:nvSpPr>
            <p:spPr>
              <a:xfrm>
                <a:off x="384919" y="601422"/>
                <a:ext cx="33686733" cy="2749310"/>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sp>
          <p:nvSpPr>
            <p:cNvPr id="26" name="Rectangle 25"/>
            <p:cNvSpPr/>
            <p:nvPr/>
          </p:nvSpPr>
          <p:spPr>
            <a:xfrm>
              <a:off x="3159408" y="4379624"/>
              <a:ext cx="3744936" cy="1002710"/>
            </a:xfrm>
            <a:prstGeom prst="rect">
              <a:avLst/>
            </a:prstGeom>
          </p:spPr>
          <p:txBody>
            <a:bodyPr wrap="none">
              <a:spAutoFit/>
            </a:bodyPr>
            <a:lstStyle/>
            <a:p>
              <a:pPr>
                <a:lnSpc>
                  <a:spcPct val="150000"/>
                </a:lnSpc>
                <a:spcAft>
                  <a:spcPts val="800"/>
                </a:spcAft>
              </a:pPr>
              <a:r>
                <a:rPr lang="en-US" sz="4500" b="1">
                  <a:solidFill>
                    <a:srgbClr val="C00000"/>
                  </a:solidFill>
                  <a:latin typeface="Arial" panose="020B0604020202020204" pitchFamily="34" charset="0"/>
                  <a:ea typeface="Calibri" panose="020F0502020204030204" pitchFamily="34" charset="0"/>
                  <a:cs typeface="Times New Roman" panose="02020603050405020304" pitchFamily="18" charset="0"/>
                </a:rPr>
                <a:t>1. Tứ giác lồi</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862931" y="2846511"/>
            <a:ext cx="16510669" cy="1938992"/>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vi-VN" sz="4000" b="1" u="sng" dirty="0">
                <a:solidFill>
                  <a:schemeClr val="tx2"/>
                </a:solidFill>
                <a:ea typeface="Calibri" panose="020F0502020204030204" pitchFamily="34" charset="0"/>
                <a:cs typeface="Times New Roman" panose="02020603050405020304" pitchFamily="18" charset="0"/>
              </a:rPr>
              <a:t>Tứ giác</a:t>
            </a:r>
            <a:r>
              <a:rPr lang="vi-VN" sz="4000" b="1" dirty="0">
                <a:solidFill>
                  <a:schemeClr val="tx2"/>
                </a:solidFill>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ABCD là hình gồm 4 đoạn thẳng AB, BC, CD, DA trong đó không có hai đoạn thẳng nào nằm trên cùng một đường thẳng.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p:cNvGrpSpPr/>
          <p:nvPr/>
        </p:nvGrpSpPr>
        <p:grpSpPr>
          <a:xfrm>
            <a:off x="4114800" y="1714500"/>
            <a:ext cx="9445383" cy="862753"/>
            <a:chOff x="1611219" y="2044475"/>
            <a:chExt cx="9445383" cy="862753"/>
          </a:xfrm>
        </p:grpSpPr>
        <p:sp>
          <p:nvSpPr>
            <p:cNvPr id="20" name="Rectangle 19"/>
            <p:cNvSpPr/>
            <p:nvPr/>
          </p:nvSpPr>
          <p:spPr>
            <a:xfrm>
              <a:off x="2977146" y="2169578"/>
              <a:ext cx="8079456"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Tứ giác lồi và các yếu tố của nó.</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4" name="Rectangle 13"/>
          <p:cNvSpPr/>
          <p:nvPr/>
        </p:nvSpPr>
        <p:spPr>
          <a:xfrm>
            <a:off x="862931" y="8953500"/>
            <a:ext cx="12111879" cy="1015663"/>
          </a:xfrm>
          <a:prstGeom prst="rect">
            <a:avLst/>
          </a:prstGeom>
        </p:spPr>
        <p:txBody>
          <a:bodyPr wrap="square">
            <a:spAutoFit/>
          </a:bodyPr>
          <a:lstStyle/>
          <a:p>
            <a:pPr algn="just">
              <a:lnSpc>
                <a:spcPct val="150000"/>
              </a:lnSpc>
              <a:spcAft>
                <a:spcPts val="8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3.2d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tứ</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giác</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nó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có 3 </a:t>
            </a:r>
            <a:r>
              <a:rPr lang="nl-NL"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cạnh</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2"/>
          <a:stretch>
            <a:fillRect/>
          </a:stretch>
        </p:blipFill>
        <p:spPr>
          <a:xfrm>
            <a:off x="2972246" y="4798033"/>
            <a:ext cx="12638103"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4072" y="9791700"/>
            <a:ext cx="1173249" cy="362641"/>
          </a:xfrm>
          <a:prstGeom prst="rect">
            <a:avLst/>
          </a:prstGeom>
        </p:spPr>
      </p:pic>
      <p:sp>
        <p:nvSpPr>
          <p:cNvPr id="14" name="Rectangle 13"/>
          <p:cNvSpPr/>
          <p:nvPr/>
        </p:nvSpPr>
        <p:spPr>
          <a:xfrm>
            <a:off x="445813" y="571500"/>
            <a:ext cx="15403787" cy="1938992"/>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Trong tứ giác ABCD, các điểm A, B, C, D là các đỉnh; Các đoạn thẳng AB, BC, CD, DA là các cạnh.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stretch>
            <a:fillRect/>
          </a:stretch>
        </p:blipFill>
        <p:spPr>
          <a:xfrm>
            <a:off x="16980061" y="266700"/>
            <a:ext cx="1173248" cy="927334"/>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762000" y="2996135"/>
            <a:ext cx="4813682" cy="5423965"/>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6781801" y="2974056"/>
            <a:ext cx="4793516" cy="4836444"/>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12695883" y="2922731"/>
            <a:ext cx="4711861" cy="4862252"/>
          </a:xfrm>
          <a:prstGeom prst="rect">
            <a:avLst/>
          </a:prstGeom>
        </p:spPr>
      </p:pic>
      <p:sp>
        <p:nvSpPr>
          <p:cNvPr id="10" name="Rectangle 9"/>
          <p:cNvSpPr/>
          <p:nvPr/>
        </p:nvSpPr>
        <p:spPr>
          <a:xfrm>
            <a:off x="2051631"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3.2a</a:t>
            </a:r>
            <a:endParaRPr lang="en-US" sz="4000">
              <a:latin typeface="Arial" panose="020B0604020202020204" pitchFamily="34" charset="0"/>
              <a:cs typeface="Arial" panose="020B0604020202020204" pitchFamily="34" charset="0"/>
            </a:endParaRPr>
          </a:p>
        </p:txBody>
      </p:sp>
      <p:sp>
        <p:nvSpPr>
          <p:cNvPr id="27" name="Rectangle 26"/>
          <p:cNvSpPr/>
          <p:nvPr/>
        </p:nvSpPr>
        <p:spPr>
          <a:xfrm>
            <a:off x="7973742"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3.2b</a:t>
            </a:r>
            <a:endParaRPr lang="en-US" sz="4000">
              <a:latin typeface="Arial" panose="020B0604020202020204" pitchFamily="34" charset="0"/>
              <a:cs typeface="Arial" panose="020B0604020202020204" pitchFamily="34" charset="0"/>
            </a:endParaRPr>
          </a:p>
        </p:txBody>
      </p:sp>
      <p:sp>
        <p:nvSpPr>
          <p:cNvPr id="29" name="Rectangle 28"/>
          <p:cNvSpPr/>
          <p:nvPr/>
        </p:nvSpPr>
        <p:spPr>
          <a:xfrm>
            <a:off x="13697420" y="8828157"/>
            <a:ext cx="2380780"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3.2c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86975" y="279340"/>
            <a:ext cx="1173249" cy="362641"/>
          </a:xfrm>
          <a:prstGeom prst="rect">
            <a:avLst/>
          </a:prstGeom>
        </p:spPr>
      </p:pic>
      <p:sp>
        <p:nvSpPr>
          <p:cNvPr id="14" name="Rectangle 13"/>
          <p:cNvSpPr/>
          <p:nvPr/>
        </p:nvSpPr>
        <p:spPr>
          <a:xfrm>
            <a:off x="1066800" y="1183407"/>
            <a:ext cx="16533867" cy="1938992"/>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b="1" u="sng">
                <a:solidFill>
                  <a:schemeClr val="tx2"/>
                </a:solidFill>
                <a:effectLst/>
                <a:latin typeface="Arial" panose="020B0604020202020204" pitchFamily="34" charset="0"/>
                <a:ea typeface="Calibri" panose="020F0502020204030204" pitchFamily="34" charset="0"/>
                <a:cs typeface="Arial" panose="020B0604020202020204" pitchFamily="34" charset="0"/>
              </a:rPr>
              <a:t>Tứ giác lồi</a:t>
            </a:r>
            <a:r>
              <a:rPr lang="nl-NL" sz="400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mà hai đỉnh thuộc một cạnh bất kì luôn nằm về một phía của đường thẳng đi qua hai đỉnh còn lại.</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98884" y="5145807"/>
                <a:ext cx="11430000" cy="2893293"/>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Trong tứ giác lồi ABCD, các góc ABC, BCD, CDA và DAB gọi là các góc của tứ giác. </a:t>
                </a:r>
              </a:p>
              <a:p>
                <a:pPr lvl="0" algn="just">
                  <a:lnSpc>
                    <a:spcPct val="150000"/>
                  </a:lnSpc>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    Kí hiệu đơn giản lần lượt là: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C</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98884" y="5145807"/>
                <a:ext cx="11430000" cy="2893293"/>
              </a:xfrm>
              <a:prstGeom prst="rect">
                <a:avLst/>
              </a:prstGeom>
              <a:blipFill>
                <a:blip r:embed="rId12"/>
                <a:stretch>
                  <a:fillRect l="-1707" r="-1920" b="-7368"/>
                </a:stretch>
              </a:blipFill>
            </p:spPr>
            <p:txBody>
              <a:bodyPr/>
              <a:lstStyle/>
              <a:p>
                <a:r>
                  <a:rPr lang="en-US">
                    <a:noFill/>
                  </a:rPr>
                  <a:t> </a:t>
                </a:r>
              </a:p>
            </p:txBody>
          </p:sp>
        </mc:Fallback>
      </mc:AlternateContent>
      <p:pic>
        <p:nvPicPr>
          <p:cNvPr id="3" name="Picture 2"/>
          <p:cNvPicPr>
            <a:picLocks noChangeAspect="1"/>
          </p:cNvPicPr>
          <p:nvPr/>
        </p:nvPicPr>
        <p:blipFill>
          <a:blip r:embed="rId13"/>
          <a:stretch>
            <a:fillRect/>
          </a:stretch>
        </p:blipFill>
        <p:spPr>
          <a:xfrm rot="20944727">
            <a:off x="-659619" y="391041"/>
            <a:ext cx="1908626" cy="1460683"/>
          </a:xfrm>
          <a:prstGeom prst="rect">
            <a:avLst/>
          </a:prstGeom>
        </p:spPr>
      </p:pic>
      <p:pic>
        <p:nvPicPr>
          <p:cNvPr id="29" name="Picture 2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3329854" y="2781300"/>
            <a:ext cx="4119946" cy="4642276"/>
          </a:xfrm>
          <a:prstGeom prst="rect">
            <a:avLst/>
          </a:prstGeom>
        </p:spPr>
      </p:pic>
      <p:sp>
        <p:nvSpPr>
          <p:cNvPr id="30" name="Rectangle 29"/>
          <p:cNvSpPr/>
          <p:nvPr/>
        </p:nvSpPr>
        <p:spPr>
          <a:xfrm>
            <a:off x="14478000" y="7468969"/>
            <a:ext cx="2185214" cy="646331"/>
          </a:xfrm>
          <a:prstGeom prst="rect">
            <a:avLst/>
          </a:prstGeom>
        </p:spPr>
        <p:txBody>
          <a:bodyPr wrap="none">
            <a:spAutoFit/>
          </a:bodyPr>
          <a:lstStyle/>
          <a:p>
            <a:r>
              <a:rPr lang="nl-NL" sz="3600" i="1">
                <a:solidFill>
                  <a:srgbClr val="000000"/>
                </a:solidFill>
                <a:latin typeface="Arial" panose="020B0604020202020204" pitchFamily="34" charset="0"/>
                <a:ea typeface="Calibri" panose="020F0502020204030204" pitchFamily="34" charset="0"/>
                <a:cs typeface="Arial" panose="020B0604020202020204" pitchFamily="34" charset="0"/>
              </a:rPr>
              <a:t>Hình 3.2a</a:t>
            </a:r>
            <a:endParaRPr lang="en-US" sz="3600" i="1">
              <a:latin typeface="Arial" panose="020B0604020202020204" pitchFamily="34" charset="0"/>
              <a:cs typeface="Arial" panose="020B0604020202020204" pitchFamily="34" charset="0"/>
            </a:endParaRPr>
          </a:p>
        </p:txBody>
      </p:sp>
      <p:sp>
        <p:nvSpPr>
          <p:cNvPr id="8" name="TextBox 7"/>
          <p:cNvSpPr txBox="1"/>
          <p:nvPr/>
        </p:nvSpPr>
        <p:spPr>
          <a:xfrm>
            <a:off x="1752600" y="3523521"/>
            <a:ext cx="89916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 Hình 3.2 a là một tứ giác lồi.</a:t>
            </a:r>
          </a:p>
        </p:txBody>
      </p:sp>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CB79D"/>
        </a:solidFill>
        <a:effectLst/>
      </p:bgPr>
    </p:bg>
    <p:spTree>
      <p:nvGrpSpPr>
        <p:cNvPr id="1" name=""/>
        <p:cNvGrpSpPr/>
        <p:nvPr/>
      </p:nvGrpSpPr>
      <p:grpSpPr>
        <a:xfrm>
          <a:off x="0" y="0"/>
          <a:ext cx="0" cy="0"/>
          <a:chOff x="0" y="0"/>
          <a:chExt cx="0" cy="0"/>
        </a:xfrm>
      </p:grpSpPr>
      <p:grpSp>
        <p:nvGrpSpPr>
          <p:cNvPr id="10" name="Group 10"/>
          <p:cNvGrpSpPr/>
          <p:nvPr/>
        </p:nvGrpSpPr>
        <p:grpSpPr>
          <a:xfrm>
            <a:off x="990600" y="1790700"/>
            <a:ext cx="16306800" cy="5439249"/>
            <a:chOff x="0" y="0"/>
            <a:chExt cx="41000197" cy="18337832"/>
          </a:xfrm>
        </p:grpSpPr>
        <p:sp>
          <p:nvSpPr>
            <p:cNvPr id="11" name="Freeform 11"/>
            <p:cNvSpPr/>
            <p:nvPr/>
          </p:nvSpPr>
          <p:spPr>
            <a:xfrm>
              <a:off x="72390" y="72390"/>
              <a:ext cx="40855416" cy="18193052"/>
            </a:xfrm>
            <a:custGeom>
              <a:avLst/>
              <a:gdLst/>
              <a:ahLst/>
              <a:cxnLst/>
              <a:rect l="l" t="t" r="r" b="b"/>
              <a:pathLst>
                <a:path w="40855416" h="18193052">
                  <a:moveTo>
                    <a:pt x="0" y="0"/>
                  </a:moveTo>
                  <a:lnTo>
                    <a:pt x="40855416" y="0"/>
                  </a:lnTo>
                  <a:lnTo>
                    <a:pt x="40855416" y="18193052"/>
                  </a:lnTo>
                  <a:lnTo>
                    <a:pt x="0" y="18193052"/>
                  </a:lnTo>
                  <a:lnTo>
                    <a:pt x="0" y="0"/>
                  </a:lnTo>
                  <a:close/>
                </a:path>
              </a:pathLst>
            </a:custGeom>
            <a:solidFill>
              <a:srgbClr val="FFFFFF"/>
            </a:solidFill>
          </p:spPr>
        </p:sp>
        <p:sp>
          <p:nvSpPr>
            <p:cNvPr id="12" name="Freeform 12"/>
            <p:cNvSpPr/>
            <p:nvPr/>
          </p:nvSpPr>
          <p:spPr>
            <a:xfrm>
              <a:off x="0" y="0"/>
              <a:ext cx="41000198" cy="18337833"/>
            </a:xfrm>
            <a:custGeom>
              <a:avLst/>
              <a:gdLst/>
              <a:ahLst/>
              <a:cxnLst/>
              <a:rect l="l" t="t" r="r" b="b"/>
              <a:pathLst>
                <a:path w="41000198" h="18337833">
                  <a:moveTo>
                    <a:pt x="40855416" y="18193052"/>
                  </a:moveTo>
                  <a:lnTo>
                    <a:pt x="41000198" y="18193052"/>
                  </a:lnTo>
                  <a:lnTo>
                    <a:pt x="41000198" y="18337833"/>
                  </a:lnTo>
                  <a:lnTo>
                    <a:pt x="40855416" y="18337833"/>
                  </a:lnTo>
                  <a:lnTo>
                    <a:pt x="40855416" y="18193052"/>
                  </a:lnTo>
                  <a:close/>
                  <a:moveTo>
                    <a:pt x="0" y="144780"/>
                  </a:moveTo>
                  <a:lnTo>
                    <a:pt x="144780" y="144780"/>
                  </a:lnTo>
                  <a:lnTo>
                    <a:pt x="144780" y="18193052"/>
                  </a:lnTo>
                  <a:lnTo>
                    <a:pt x="0" y="18193052"/>
                  </a:lnTo>
                  <a:lnTo>
                    <a:pt x="0" y="144780"/>
                  </a:lnTo>
                  <a:close/>
                  <a:moveTo>
                    <a:pt x="0" y="18193052"/>
                  </a:moveTo>
                  <a:lnTo>
                    <a:pt x="144780" y="18193052"/>
                  </a:lnTo>
                  <a:lnTo>
                    <a:pt x="144780" y="18337833"/>
                  </a:lnTo>
                  <a:lnTo>
                    <a:pt x="0" y="18337833"/>
                  </a:lnTo>
                  <a:lnTo>
                    <a:pt x="0" y="18193052"/>
                  </a:lnTo>
                  <a:close/>
                  <a:moveTo>
                    <a:pt x="40855416" y="144780"/>
                  </a:moveTo>
                  <a:lnTo>
                    <a:pt x="41000198" y="144780"/>
                  </a:lnTo>
                  <a:lnTo>
                    <a:pt x="41000198" y="18193052"/>
                  </a:lnTo>
                  <a:lnTo>
                    <a:pt x="40855416" y="18193052"/>
                  </a:lnTo>
                  <a:lnTo>
                    <a:pt x="40855416" y="144780"/>
                  </a:lnTo>
                  <a:close/>
                  <a:moveTo>
                    <a:pt x="144780" y="18193052"/>
                  </a:moveTo>
                  <a:lnTo>
                    <a:pt x="40855416" y="18193052"/>
                  </a:lnTo>
                  <a:lnTo>
                    <a:pt x="40855416" y="18337833"/>
                  </a:lnTo>
                  <a:lnTo>
                    <a:pt x="144780" y="18337833"/>
                  </a:lnTo>
                  <a:lnTo>
                    <a:pt x="144780" y="18193052"/>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37432" y="647700"/>
            <a:ext cx="983577" cy="618760"/>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255386"/>
            <a:ext cx="915941" cy="912611"/>
          </a:xfrm>
          <a:prstGeom prst="rect">
            <a:avLst/>
          </a:prstGeom>
        </p:spPr>
      </p:pic>
      <p:pic>
        <p:nvPicPr>
          <p:cNvPr id="30" name="Picture 5"/>
          <p:cNvPicPr>
            <a:picLocks noChangeAspect="1"/>
          </p:cNvPicPr>
          <p:nvPr/>
        </p:nvPicPr>
        <p:blipFill rotWithShape="1">
          <a:blip r:embed="rId6"/>
          <a:srcRect l="71258" t="36429"/>
          <a:stretch/>
        </p:blipFill>
        <p:spPr>
          <a:xfrm>
            <a:off x="1672389" y="7732123"/>
            <a:ext cx="1743258" cy="2211977"/>
          </a:xfrm>
          <a:prstGeom prst="rect">
            <a:avLst/>
          </a:prstGeom>
        </p:spPr>
      </p:pic>
      <p:sp>
        <p:nvSpPr>
          <p:cNvPr id="13" name="Rectangle 12"/>
          <p:cNvSpPr/>
          <p:nvPr/>
        </p:nvSpPr>
        <p:spPr>
          <a:xfrm>
            <a:off x="1524000" y="2736780"/>
            <a:ext cx="15114390" cy="382547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4000">
                <a:ea typeface="Calibri" panose="020F0502020204030204" pitchFamily="34" charset="0"/>
                <a:cs typeface="Times New Roman" panose="02020603050405020304" pitchFamily="18" charset="0"/>
              </a:rPr>
              <a:t>Khi nói đến tứ giác mà không chú thích gì thêm, ta hiểu đó là tứ giác lồi.</a:t>
            </a:r>
          </a:p>
          <a:p>
            <a:pPr marL="571500" indent="-571500">
              <a:lnSpc>
                <a:spcPct val="150000"/>
              </a:lnSpc>
              <a:spcBef>
                <a:spcPts val="600"/>
              </a:spcBef>
              <a:spcAft>
                <a:spcPts val="600"/>
              </a:spcAft>
              <a:buFont typeface="Arial" panose="020B0604020202020204" pitchFamily="34" charset="0"/>
              <a:buChar char="•"/>
            </a:pPr>
            <a:r>
              <a:rPr lang="vi-VN" sz="4000">
                <a:ea typeface="Calibri" panose="020F0502020204030204" pitchFamily="34" charset="0"/>
                <a:cs typeface="Times New Roman" panose="02020603050405020304" pitchFamily="18" charset="0"/>
              </a:rPr>
              <a:t>Tứ giác ABCD trong hình 3.2a còn được gọi tên là tứ giác</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BCDA, CDAB, DABC, ADCB, DCBA, CBAD, BADC.</a:t>
            </a:r>
            <a:endParaRPr lang="vi-VN" sz="4000" dirty="0">
              <a:ea typeface="Calibri" panose="020F0502020204030204" pitchFamily="34" charset="0"/>
              <a:cs typeface="Times New Roman" panose="02020603050405020304" pitchFamily="18" charset="0"/>
            </a:endParaRPr>
          </a:p>
        </p:txBody>
      </p:sp>
      <p:grpSp>
        <p:nvGrpSpPr>
          <p:cNvPr id="20" name="Group 19"/>
          <p:cNvGrpSpPr/>
          <p:nvPr/>
        </p:nvGrpSpPr>
        <p:grpSpPr>
          <a:xfrm>
            <a:off x="1676400" y="950115"/>
            <a:ext cx="14313266" cy="1295400"/>
            <a:chOff x="1262629" y="219549"/>
            <a:chExt cx="14313266" cy="1519640"/>
          </a:xfrm>
        </p:grpSpPr>
        <p:grpSp>
          <p:nvGrpSpPr>
            <p:cNvPr id="21" name="Group 4"/>
            <p:cNvGrpSpPr/>
            <p:nvPr/>
          </p:nvGrpSpPr>
          <p:grpSpPr>
            <a:xfrm>
              <a:off x="5110729" y="219549"/>
              <a:ext cx="6858000" cy="1519640"/>
              <a:chOff x="0" y="0"/>
              <a:chExt cx="9181877" cy="1000967"/>
            </a:xfrm>
          </p:grpSpPr>
          <p:sp>
            <p:nvSpPr>
              <p:cNvPr id="24" name="Freeform 5"/>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25" name="Freeform 6"/>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26" name="Freeform 7"/>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6CD9FF"/>
              </a:solidFill>
            </p:spPr>
          </p:sp>
          <p:sp>
            <p:nvSpPr>
              <p:cNvPr id="27" name="Freeform 8"/>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23" name="TextBox 9"/>
            <p:cNvSpPr txBox="1"/>
            <p:nvPr/>
          </p:nvSpPr>
          <p:spPr>
            <a:xfrm>
              <a:off x="1262629" y="250052"/>
              <a:ext cx="14313266" cy="1220965"/>
            </a:xfrm>
            <a:prstGeom prst="rect">
              <a:avLst/>
            </a:prstGeom>
          </p:spPr>
          <p:txBody>
            <a:bodyPr lIns="0" tIns="0" rIns="0" bIns="0" rtlCol="0" anchor="t">
              <a:spAutoFit/>
            </a:bodyPr>
            <a:lstStyle/>
            <a:p>
              <a:pPr algn="ctr">
                <a:lnSpc>
                  <a:spcPts val="9003"/>
                </a:lnSpc>
              </a:pPr>
              <a:r>
                <a:rPr lang="en-US" sz="6000" b="1" spc="-112" dirty="0" err="1">
                  <a:solidFill>
                    <a:srgbClr val="000000"/>
                  </a:solidFill>
                  <a:latin typeface="Arial" panose="020B0604020202020204" pitchFamily="34" charset="0"/>
                  <a:cs typeface="Arial" panose="020B0604020202020204" pitchFamily="34" charset="0"/>
                </a:rPr>
                <a:t>Chú</a:t>
              </a:r>
              <a:r>
                <a:rPr lang="en-US" sz="6000" b="1" spc="-112" dirty="0">
                  <a:solidFill>
                    <a:srgbClr val="000000"/>
                  </a:solidFill>
                  <a:latin typeface="Arial" panose="020B0604020202020204" pitchFamily="34" charset="0"/>
                  <a:cs typeface="Arial" panose="020B0604020202020204" pitchFamily="34" charset="0"/>
                </a:rPr>
                <a:t> ý</a:t>
              </a:r>
            </a:p>
          </p:txBody>
        </p:sp>
      </p:grpSp>
      <p:pic>
        <p:nvPicPr>
          <p:cNvPr id="16" name="Picture 15"/>
          <p:cNvPicPr>
            <a:picLocks noChangeAspect="1"/>
          </p:cNvPicPr>
          <p:nvPr/>
        </p:nvPicPr>
        <p:blipFill>
          <a:blip r:embed="rId7"/>
          <a:stretch>
            <a:fillRect/>
          </a:stretch>
        </p:blipFill>
        <p:spPr>
          <a:xfrm>
            <a:off x="14899414" y="6210300"/>
            <a:ext cx="242677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565160"/>
            <a:ext cx="3048000" cy="1225539"/>
            <a:chOff x="0" y="-18042"/>
            <a:chExt cx="13241067" cy="2283260"/>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731743" y="-18042"/>
              <a:ext cx="11136502" cy="1857365"/>
            </a:xfrm>
            <a:prstGeom prst="rect">
              <a:avLst/>
            </a:prstGeom>
          </p:spPr>
          <p:txBody>
            <a:bodyPr lIns="0" tIns="0" rIns="0" bIns="0" rtlCol="0" anchor="t">
              <a:spAutoFit/>
            </a:bodyPr>
            <a:lstStyle/>
            <a:p>
              <a:pPr algn="ctr">
                <a:lnSpc>
                  <a:spcPts val="9003"/>
                </a:lnSpc>
              </a:pPr>
              <a:r>
                <a:rPr lang="en-US" sz="4500" b="1" spc="-112">
                  <a:solidFill>
                    <a:schemeClr val="bg1"/>
                  </a:solidFill>
                  <a:latin typeface="Arial" panose="020B0604020202020204" pitchFamily="34" charset="0"/>
                  <a:cs typeface="Arial" panose="020B0604020202020204" pitchFamily="34" charset="0"/>
                </a:rPr>
                <a:t>CÂU HỎI</a:t>
              </a:r>
              <a:endParaRPr lang="en-US" sz="4500" b="1" spc="-112" dirty="0">
                <a:solidFill>
                  <a:schemeClr val="bg1"/>
                </a:solidFill>
                <a:latin typeface="Arial" panose="020B0604020202020204" pitchFamily="34" charset="0"/>
                <a:cs typeface="Arial" panose="020B0604020202020204" pitchFamily="34" charset="0"/>
              </a:endParaRPr>
            </a:p>
          </p:txBody>
        </p:sp>
      </p:grpSp>
      <p:sp>
        <p:nvSpPr>
          <p:cNvPr id="14" name="Rectangle 13"/>
          <p:cNvSpPr/>
          <p:nvPr/>
        </p:nvSpPr>
        <p:spPr>
          <a:xfrm>
            <a:off x="609600" y="2156710"/>
            <a:ext cx="17263013" cy="1015663"/>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Cho 4 điểm E, F, G, H. Kể tên một tứ giác có các đỉnh là bốn điểm đã cho.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461386"/>
            <a:ext cx="799801" cy="1232126"/>
          </a:xfrm>
          <a:prstGeom prst="rect">
            <a:avLst/>
          </a:prstGeom>
        </p:spPr>
      </p:pic>
      <p:pic>
        <p:nvPicPr>
          <p:cNvPr id="19" name="Picture 18" descr="A picture containing screenshot, circle&#10;&#10;Description automatically generated"/>
          <p:cNvPicPr/>
          <p:nvPr/>
        </p:nvPicPr>
        <p:blipFill>
          <a:blip r:embed="rId4"/>
          <a:stretch>
            <a:fillRect/>
          </a:stretch>
        </p:blipFill>
        <p:spPr>
          <a:xfrm>
            <a:off x="5715000" y="3751580"/>
            <a:ext cx="6442710" cy="3982720"/>
          </a:xfrm>
          <a:prstGeom prst="rect">
            <a:avLst/>
          </a:prstGeom>
        </p:spPr>
      </p:pic>
      <p:sp>
        <p:nvSpPr>
          <p:cNvPr id="3" name="Rectangle 2"/>
          <p:cNvSpPr/>
          <p:nvPr/>
        </p:nvSpPr>
        <p:spPr>
          <a:xfrm>
            <a:off x="967878" y="8495417"/>
            <a:ext cx="5513048" cy="707886"/>
          </a:xfrm>
          <a:prstGeom prst="rect">
            <a:avLst/>
          </a:prstGeom>
        </p:spPr>
        <p:txBody>
          <a:bodyPr wrap="none">
            <a:spAutoFit/>
          </a:bodyPr>
          <a:lstStyle/>
          <a:p>
            <a:r>
              <a:rPr lang="nl-NL" sz="4000" b="1" i="1" u="sng">
                <a:solidFill>
                  <a:schemeClr val="tx2"/>
                </a:solidFill>
                <a:latin typeface="Arial" panose="020B0604020202020204" pitchFamily="34" charset="0"/>
                <a:ea typeface="Calibri" panose="020F0502020204030204" pitchFamily="34" charset="0"/>
                <a:cs typeface="Arial" panose="020B0604020202020204" pitchFamily="34" charset="0"/>
              </a:rPr>
              <a:t>- Ví dụ:</a:t>
            </a:r>
            <a:r>
              <a:rPr lang="nl-NL" sz="4000" b="1" i="1">
                <a:solidFill>
                  <a:schemeClr val="tx2"/>
                </a:solidFill>
                <a:latin typeface="Arial" panose="020B0604020202020204" pitchFamily="34" charset="0"/>
                <a:ea typeface="Calibri" panose="020F0502020204030204" pitchFamily="34" charset="0"/>
                <a:cs typeface="Arial" panose="020B0604020202020204" pitchFamily="34" charset="0"/>
              </a:rPr>
              <a:t>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Tứ giác EGFH</a:t>
            </a:r>
            <a:endParaRPr lang="en-US" sz="4000">
              <a:latin typeface="Arial" panose="020B0604020202020204" pitchFamily="34" charset="0"/>
              <a:cs typeface="Arial" panose="020B0604020202020204" pitchFamily="34" charset="0"/>
            </a:endParaRPr>
          </a:p>
        </p:txBody>
      </p:sp>
      <p:cxnSp>
        <p:nvCxnSpPr>
          <p:cNvPr id="17" name="Straight Connector 16"/>
          <p:cNvCxnSpPr/>
          <p:nvPr/>
        </p:nvCxnSpPr>
        <p:spPr>
          <a:xfrm flipH="1">
            <a:off x="6160905" y="4400140"/>
            <a:ext cx="2775450" cy="1942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6160905" y="6342380"/>
            <a:ext cx="46482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36355" y="4361180"/>
            <a:ext cx="2787149" cy="10100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809105" y="5332300"/>
            <a:ext cx="891407" cy="20006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5"/>
          <a:stretch>
            <a:fillRect/>
          </a:stretch>
        </p:blipFill>
        <p:spPr>
          <a:xfrm flipH="1">
            <a:off x="15497009" y="6332640"/>
            <a:ext cx="2156175" cy="3703354"/>
          </a:xfrm>
          <a:prstGeom prst="rect">
            <a:avLst/>
          </a:prstGeom>
        </p:spPr>
      </p:pic>
      <p:pic>
        <p:nvPicPr>
          <p:cNvPr id="32" name="Picture 31"/>
          <p:cNvPicPr>
            <a:picLocks noChangeAspect="1"/>
          </p:cNvPicPr>
          <p:nvPr/>
        </p:nvPicPr>
        <p:blipFill>
          <a:blip r:embed="rId6"/>
          <a:stretch>
            <a:fillRect/>
          </a:stretch>
        </p:blipFill>
        <p:spPr>
          <a:xfrm rot="11858322">
            <a:off x="-718899" y="6236660"/>
            <a:ext cx="2181001" cy="213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TotalTime>
  <Words>1325</Words>
  <Application>Microsoft Macintosh PowerPoint</Application>
  <PresentationFormat>Custom</PresentationFormat>
  <Paragraphs>129</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Calibri Light</vt:lpstr>
      <vt:lpstr>Arial</vt:lpstr>
      <vt:lpstr>OpenSans</vt:lpstr>
      <vt:lpstr>Kavoon</vt:lpstr>
      <vt:lpstr>Times New Roman</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Yellow Green Black Lined Grids and Frames Senior High to Uni Education Presentation</dc:title>
  <cp:lastModifiedBy>Thu Trang Single</cp:lastModifiedBy>
  <cp:revision>104</cp:revision>
  <dcterms:created xsi:type="dcterms:W3CDTF">2006-08-16T00:00:00Z</dcterms:created>
  <dcterms:modified xsi:type="dcterms:W3CDTF">2024-10-04T05:30:50Z</dcterms:modified>
  <dc:identifier>DAFSQ6U-uu0</dc:identifier>
</cp:coreProperties>
</file>