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62" r:id="rId3"/>
    <p:sldId id="361" r:id="rId4"/>
    <p:sldId id="363" r:id="rId5"/>
    <p:sldId id="310" r:id="rId6"/>
    <p:sldId id="314" r:id="rId8"/>
    <p:sldId id="315" r:id="rId9"/>
    <p:sldId id="316" r:id="rId10"/>
    <p:sldId id="318" r:id="rId11"/>
    <p:sldId id="319" r:id="rId12"/>
    <p:sldId id="320" r:id="rId13"/>
    <p:sldId id="364" r:id="rId14"/>
    <p:sldId id="321" r:id="rId15"/>
    <p:sldId id="322" r:id="rId16"/>
    <p:sldId id="323" r:id="rId17"/>
    <p:sldId id="366" r:id="rId18"/>
    <p:sldId id="367" r:id="rId19"/>
    <p:sldId id="368" r:id="rId20"/>
    <p:sldId id="369" r:id="rId21"/>
    <p:sldId id="371" r:id="rId22"/>
    <p:sldId id="372" r:id="rId23"/>
    <p:sldId id="373" r:id="rId24"/>
    <p:sldId id="370" r:id="rId25"/>
    <p:sldId id="308" r:id="rId26"/>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5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0000" units="dev"/>
        </inkml:traceFormat>
        <inkml:channelProperties>
          <inkml:channelProperty channel="X" name="resolution" value="6301.34619" units="1/cm"/>
          <inkml:channelProperty channel="Y" name="resolution" value="6301.34619" units="1/cm"/>
          <inkml:channelProperty channel="F" name="resolution" value="3999.51147" units="1/cm"/>
          <inkml:channelProperty channel="T" name="resolution" value="1" units="1/dev"/>
        </inkml:channelProperties>
      </inkml:inkSource>
      <inkml:timestamp xml:id="ts0" timeString="2021-08-10T10:16:29"/>
    </inkml:context>
    <inkml:brush xml:id="br0">
      <inkml:brushProperty name="width" value="0.05292" units="cm"/>
      <inkml:brushProperty name="height" value="0.05292" units="cm"/>
      <inkml:brushProperty name="color" value="#ff0000"/>
    </inkml:brush>
  </inkml:definitions>
  <inkml:trace contextRef="#ctx0" brushRef="#br0">9871.000 17723.000 31 0,'0.000'8.000'201'16,"0.000"0.000"-10"-16,0.000-2.000-89 0,0.000 2.000-128 16,0.000-4.000-86-16,0.000 5.000-52 0,0.000-3.000-25 0</inkml:trace>
  <inkml:trace contextRef="#ctx0" brushRef="#br0">26222.000 4222.000 135 0,'126.000'-75.000'82'0,"-24.000"19.000"-39"0,-17.000-3.000-89 16,-7.000 16.000-110-16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5A4B45B-5C2E-4832-AD1C-C4F54B3CD8A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endParaRPr lang="en-US" smtClean="0"/>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5A4B45B-5C2E-4832-AD1C-C4F54B3CD8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5A4B45B-5C2E-4832-AD1C-C4F54B3CD8A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pn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37.png"/><Relationship Id="rId2" Type="http://schemas.openxmlformats.org/officeDocument/2006/relationships/customXml" Target="../ink/ink1.xml"/><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3.xml"/><Relationship Id="rId4" Type="http://schemas.openxmlformats.org/officeDocument/2006/relationships/image" Target="../media/image41.wmf"/><Relationship Id="rId3" Type="http://schemas.openxmlformats.org/officeDocument/2006/relationships/oleObject" Target="../embeddings/oleObject11.bin"/><Relationship Id="rId2" Type="http://schemas.openxmlformats.org/officeDocument/2006/relationships/image" Target="../media/image4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2.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GIF"/></Relationships>
</file>

<file path=ppt/slides/_rels/slide7.xml.rels><?xml version="1.0" encoding="UTF-8" standalone="yes"?>
<Relationships xmlns="http://schemas.openxmlformats.org/package/2006/relationships"><Relationship Id="rId9" Type="http://schemas.openxmlformats.org/officeDocument/2006/relationships/image" Target="../media/image23.wmf"/><Relationship Id="rId8" Type="http://schemas.openxmlformats.org/officeDocument/2006/relationships/oleObject" Target="../embeddings/oleObject2.bin"/><Relationship Id="rId7" Type="http://schemas.openxmlformats.org/officeDocument/2006/relationships/image" Target="../media/image18.png"/><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7.GIF"/><Relationship Id="rId19" Type="http://schemas.openxmlformats.org/officeDocument/2006/relationships/vmlDrawing" Target="../drawings/vmlDrawing1.vml"/><Relationship Id="rId18" Type="http://schemas.openxmlformats.org/officeDocument/2006/relationships/slideLayout" Target="../slideLayouts/slideLayout12.xml"/><Relationship Id="rId17" Type="http://schemas.openxmlformats.org/officeDocument/2006/relationships/image" Target="../media/image27.wmf"/><Relationship Id="rId16" Type="http://schemas.openxmlformats.org/officeDocument/2006/relationships/oleObject" Target="../embeddings/oleObject6.bin"/><Relationship Id="rId15" Type="http://schemas.openxmlformats.org/officeDocument/2006/relationships/image" Target="../media/image26.wmf"/><Relationship Id="rId14" Type="http://schemas.openxmlformats.org/officeDocument/2006/relationships/oleObject" Target="../embeddings/oleObject5.bin"/><Relationship Id="rId13" Type="http://schemas.openxmlformats.org/officeDocument/2006/relationships/image" Target="../media/image25.wmf"/><Relationship Id="rId12" Type="http://schemas.openxmlformats.org/officeDocument/2006/relationships/oleObject" Target="../embeddings/oleObject4.bin"/><Relationship Id="rId11" Type="http://schemas.openxmlformats.org/officeDocument/2006/relationships/image" Target="../media/image24.wmf"/><Relationship Id="rId10" Type="http://schemas.openxmlformats.org/officeDocument/2006/relationships/oleObject" Target="../embeddings/oleObject3.bin"/><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32.wmf"/><Relationship Id="rId7" Type="http://schemas.openxmlformats.org/officeDocument/2006/relationships/oleObject" Target="../embeddings/oleObject9.bin"/><Relationship Id="rId6" Type="http://schemas.openxmlformats.org/officeDocument/2006/relationships/image" Target="../media/image31.wmf"/><Relationship Id="rId5" Type="http://schemas.openxmlformats.org/officeDocument/2006/relationships/oleObject" Target="../embeddings/oleObject8.bin"/><Relationship Id="rId4" Type="http://schemas.openxmlformats.org/officeDocument/2006/relationships/image" Target="../media/image30.wmf"/><Relationship Id="rId3" Type="http://schemas.openxmlformats.org/officeDocument/2006/relationships/oleObject" Target="../embeddings/oleObject7.bin"/><Relationship Id="rId2" Type="http://schemas.openxmlformats.org/officeDocument/2006/relationships/image" Target="../media/image29.emf"/><Relationship Id="rId13" Type="http://schemas.openxmlformats.org/officeDocument/2006/relationships/notesSlide" Target="../notesSlides/notesSlide2.xml"/><Relationship Id="rId12" Type="http://schemas.openxmlformats.org/officeDocument/2006/relationships/vmlDrawing" Target="../drawings/vmlDrawing2.vml"/><Relationship Id="rId11" Type="http://schemas.openxmlformats.org/officeDocument/2006/relationships/slideLayout" Target="../slideLayouts/slideLayout12.xml"/><Relationship Id="rId10" Type="http://schemas.openxmlformats.org/officeDocument/2006/relationships/image" Target="../media/image33.wmf"/><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6866" t="11163" r="6866" b="10742"/>
          <a:stretch>
            <a:fillRect/>
          </a:stretch>
        </p:blipFill>
        <p:spPr>
          <a:xfrm>
            <a:off x="923109" y="0"/>
            <a:ext cx="12993188" cy="82949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836023" y="1353413"/>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panose="02020603050405020304"/>
                <a:ea typeface="Times New Roman" panose="02020603050405020304"/>
              </a:rPr>
              <a:t>Khi mô tả tập hợp L các chữ cái trong từ NHA TRANG bằng cách liệt kê  các phần tử, bạn Nam viết :</a:t>
            </a:r>
            <a:endParaRPr lang="en-US" sz="3360">
              <a:solidFill>
                <a:prstClr val="black"/>
              </a:solidFill>
              <a:latin typeface="Times New Roman" panose="02020603050405020304"/>
              <a:ea typeface="Times New Roman" panose="02020603050405020304"/>
            </a:endParaRPr>
          </a:p>
          <a:p>
            <a:pPr>
              <a:lnSpc>
                <a:spcPct val="150000"/>
              </a:lnSpc>
            </a:pPr>
            <a:r>
              <a:rPr lang="en-US" sz="3360">
                <a:solidFill>
                  <a:prstClr val="black"/>
                </a:solidFill>
                <a:latin typeface="Times New Roman" panose="02020603050405020304"/>
                <a:ea typeface="Times New Roman" panose="02020603050405020304"/>
              </a:rPr>
              <a:t>     L = {N; H; A; T; R; A; N; G}.	</a:t>
            </a:r>
            <a:endParaRPr lang="en-US" sz="3360">
              <a:solidFill>
                <a:prstClr val="black"/>
              </a:solidFill>
              <a:latin typeface="Times New Roman" panose="02020603050405020304"/>
              <a:ea typeface="Times New Roman" panose="02020603050405020304"/>
            </a:endParaRPr>
          </a:p>
          <a:p>
            <a:pPr>
              <a:lnSpc>
                <a:spcPct val="150000"/>
              </a:lnSpc>
              <a:tabLst>
                <a:tab pos="548640" algn="l"/>
              </a:tabLst>
            </a:pPr>
            <a:r>
              <a:rPr lang="en-US" sz="3360">
                <a:solidFill>
                  <a:prstClr val="black"/>
                </a:solidFill>
                <a:latin typeface="Times New Roman" panose="02020603050405020304"/>
                <a:ea typeface="Times New Roman" panose="02020603050405020304"/>
              </a:rPr>
              <a:t>Theo em, bạn Nam viết đúng hay sai?  Nếu sai hãy sửa lại cho đúng.</a:t>
            </a:r>
            <a:endParaRPr lang="en-US" sz="3360">
              <a:solidFill>
                <a:prstClr val="black"/>
              </a:solidFill>
              <a:latin typeface="Times New Roman" panose="02020603050405020304"/>
              <a:ea typeface="Times New Roman" panose="02020603050405020304"/>
            </a:endParaRPr>
          </a:p>
          <a:p>
            <a:pPr>
              <a:lnSpc>
                <a:spcPct val="150000"/>
              </a:lnSpc>
              <a:tabLst>
                <a:tab pos="548640" algn="l"/>
              </a:tabLst>
            </a:pPr>
            <a:r>
              <a:rPr lang="en-US" sz="3360">
                <a:solidFill>
                  <a:prstClr val="black"/>
                </a:solidFill>
                <a:latin typeface="Times New Roman" panose="02020603050405020304"/>
                <a:ea typeface="Times New Roman" panose="02020603050405020304"/>
              </a:rPr>
              <a:t>………………………………………………………………...</a:t>
            </a:r>
            <a:endParaRPr lang="en-US" sz="3360" dirty="0">
              <a:solidFill>
                <a:prstClr val="black"/>
              </a:solidFill>
              <a:latin typeface="Times New Roman" panose="02020603050405020304"/>
              <a:ea typeface="Times New Roman" panose="02020603050405020304"/>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endParaRPr lang="en-US" sz="3840">
              <a:latin typeface="SVN-A Love Of Thunder" panose="020406030505060202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1; 2; 3;...</a:t>
                </a:r>
                <a:endParaRPr lang="en-US" sz="2880" dirty="0">
                  <a:solidFill>
                    <a:prstClr val="black"/>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 {0; 1; 2; 3;...}.</a:t>
                </a:r>
                <a:endParaRPr lang="en-US" sz="2880" dirty="0">
                  <a:solidFill>
                    <a:prstClr val="black"/>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&lt; 6}. </a:t>
                </a:r>
                <a:endPar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 P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r>
                      <a:rPr lang="en-US" sz="2880" i="1">
                        <a:solidFill>
                          <a:prstClr val="black"/>
                        </a:solidFill>
                        <a:latin typeface="Cambria Math" panose="02040503050406030204"/>
                        <a:ea typeface="Cambria Math" panose="02040503050406030204"/>
                        <a:cs typeface="Times New Roman" panose="02020603050405020304" pitchFamily="18" charset="0"/>
                      </a:rPr>
                      <m:t>𝑁</m:t>
                    </m:r>
                  </m:oMath>
                </a14:m>
                <a:r>
                  <a:rPr lang="en-US" sz="2880" dirty="0">
                    <a:solidFill>
                      <a:prstClr val="black"/>
                    </a:solidFill>
                    <a:latin typeface="Times New Roman" panose="02020603050405020304" pitchFamily="18" charset="0"/>
                    <a:cs typeface="Times New Roman" panose="02020603050405020304" pitchFamily="18" charset="0"/>
                  </a:rPr>
                  <a:t>, n &lt; </a:t>
                </a:r>
                <a:r>
                  <a:rPr lang="en-US" sz="2880">
                    <a:solidFill>
                      <a:prstClr val="black"/>
                    </a:solidFill>
                    <a:latin typeface="Times New Roman" panose="02020603050405020304" pitchFamily="18" charset="0"/>
                    <a:cs typeface="Times New Roman" panose="02020603050405020304" pitchFamily="18" charset="0"/>
                  </a:rPr>
                  <a:t>6}</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rotWithShape="1">
                <a:blip r:embed="rId2"/>
                <a:stretch>
                  <a:fillRect l="-2" t="-12" r="3" b="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eaLnBrk="0" fontAlgn="base" hangingPunct="0">
              <a:lnSpc>
                <a:spcPct val="150000"/>
              </a:lnSpc>
              <a:spcBef>
                <a:spcPct val="0"/>
              </a:spcBef>
              <a:spcAft>
                <a:spcPct val="0"/>
              </a:spcAft>
              <a:tabLst>
                <a:tab pos="5876925" algn="l"/>
              </a:tabLs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876925" algn="l"/>
              </a:tabLs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viết: 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{1; 2; 3;...}.</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anose="02020603050405020304" pitchFamily="18" charset="0"/>
                <a:cs typeface="Times New Roman" panose="02020603050405020304" pitchFamily="18" charset="0"/>
              </a:rPr>
              <a:t>* Chú ý:</a:t>
            </a:r>
            <a:endParaRPr lang="en-US" sz="4800"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Shape 1051"/>
        <p:cNvGrpSpPr/>
        <p:nvPr/>
      </p:nvGrpSpPr>
      <p:grpSpPr>
        <a:xfrm>
          <a:off x="0" y="0"/>
          <a:ext cx="0" cy="0"/>
          <a:chOff x="0" y="0"/>
          <a:chExt cx="0" cy="0"/>
        </a:xfrm>
      </p:grpSpPr>
      <p:grpSp>
        <p:nvGrpSpPr>
          <p:cNvPr id="6" name="Group 5"/>
          <p:cNvGrpSpPr/>
          <p:nvPr/>
        </p:nvGrpSpPr>
        <p:grpSpPr>
          <a:xfrm>
            <a:off x="921527" y="1763947"/>
            <a:ext cx="10979184" cy="2542171"/>
            <a:chOff x="1649228" y="1465215"/>
            <a:chExt cx="9149320" cy="2118476"/>
          </a:xfrm>
        </p:grpSpPr>
        <p:cxnSp>
          <p:nvCxnSpPr>
            <p:cNvPr id="7" name="Straight Arrow Connector 6"/>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9" name="Oval 8"/>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0" name="Oval 9"/>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1" name="Oval 10"/>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2" name="Oval 11"/>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3" name="Rectangle 12"/>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endPar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Oval 18"/>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0" name="Oval 19"/>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1" name="Rectangle 20"/>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endParaRPr lang="en-US" sz="2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2" name="Right Brace 21"/>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3" name="Right Brace 22"/>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4" name="Rectangle 23"/>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endPar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endParaRPr lang="en-US" sz="2880">
              <a:solidFill>
                <a:schemeClr val="bg1"/>
              </a:solidFill>
              <a:latin typeface="+mj-lt"/>
            </a:endParaRP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r:id="rId2" p14:bwMode="auto">
            <p14:nvContentPartPr>
              <p14:cNvPr id="29" name="Ink 28"/>
              <p14:cNvContentPartPr/>
              <p14:nvPr/>
            </p14:nvContentPartPr>
            <p14:xfrm>
              <a:off x="3453973" y="761017"/>
              <a:ext cx="6027264" cy="4962384"/>
            </p14:xfrm>
          </p:contentPart>
        </mc:Choice>
        <mc:Fallback xmlns="">
          <p:pic>
            <p:nvPicPr>
              <p:cNvPr id="29" name="Ink 28"/>
            </p:nvPicPr>
            <p:blipFill>
              <a:blip r:embed="rId3"/>
            </p:blipFill>
            <p:spPr>
              <a:xfrm>
                <a:off x="3453973" y="761017"/>
                <a:ext cx="6027264" cy="4962384"/>
              </a:xfrm>
              <a:prstGeom prst="rect"/>
            </p:spPr>
          </p:pic>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4735662" y="1093561"/>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p:cNvGrpSpPr/>
          <p:nvPr/>
        </p:nvGrpSpPr>
        <p:grpSpPr>
          <a:xfrm>
            <a:off x="1" y="4457111"/>
            <a:ext cx="1546556" cy="3223891"/>
            <a:chOff x="-4018550" y="6383788"/>
            <a:chExt cx="831350" cy="1733000"/>
          </a:xfrm>
        </p:grpSpPr>
        <p:sp>
          <p:nvSpPr>
            <p:cNvPr id="110"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1"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2"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3"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4"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5"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6"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7"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8"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9"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0"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1"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2"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3"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4"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5"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6"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7"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8"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9"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0"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1"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2"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3"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4"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5"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6"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7"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8"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9"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0"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1"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2"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3"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4"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5"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6"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7"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8"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9"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0"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1"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2"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3"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4"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5"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6"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7"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8"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9"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0"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1"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2"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3"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4"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5"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6"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7"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8"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9"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0"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1"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2"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3"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4"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5"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6"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7"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mc:AlternateContent xmlns:mc="http://schemas.openxmlformats.org/markup-compatibility/2006">
        <mc:Choice xmlns:a14="http://schemas.microsoft.com/office/drawing/2010/main"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anose="02020603050405020304" pitchFamily="18" charset="0"/>
                    <a:cs typeface="Times New Roman" panose="02020603050405020304" pitchFamily="18" charset="0"/>
                  </a:rPr>
                  <a:t>Viết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hợp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sau</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bằng</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cách</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liệt</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kê</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phần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tử</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của</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chúng</a:t>
                </a:r>
                <a:endParaRPr lang="en-US" sz="2880" b="1" dirty="0">
                  <a:solidFill>
                    <a:prstClr val="black"/>
                  </a:solidFill>
                  <a:latin typeface="Times New Roman" panose="02020603050405020304" pitchFamily="18" charset="0"/>
                  <a:cs typeface="Times New Roman" panose="02020603050405020304" pitchFamily="18" charset="0"/>
                </a:endParaRPr>
              </a:p>
              <a:p>
                <a:pPr>
                  <a:lnSpc>
                    <a:spcPct val="150000"/>
                  </a:lnSpc>
                  <a:spcAft>
                    <a:spcPts val="1200"/>
                  </a:spcAft>
                </a:pPr>
                <a:r>
                  <a:rPr lang="en-US" sz="2880" b="1" dirty="0">
                    <a:solidFill>
                      <a:prstClr val="black"/>
                    </a:solidFill>
                    <a:latin typeface="Times New Roman" panose="02020603050405020304" pitchFamily="18" charset="0"/>
                    <a:cs typeface="Times New Roman" panose="02020603050405020304" pitchFamily="18" charset="0"/>
                  </a:rPr>
                  <a:t>    A = </a:t>
                </a:r>
                <a:r>
                  <a:rPr lang="nl-NL" sz="2880" dirty="0">
                    <a:solidFill>
                      <a:prstClr val="black"/>
                    </a:solidFill>
                    <a:latin typeface="Times New Roman" panose="02020603050405020304"/>
                    <a:ea typeface="Calibri" panose="020F0502020204030204"/>
                  </a:rPr>
                  <a:t>{ x </a:t>
                </a:r>
                <a14:m>
                  <m:oMath xmlns:m="http://schemas.openxmlformats.org/officeDocument/2006/math">
                    <m:r>
                      <a:rPr lang="nl-NL" sz="2880" i="1">
                        <a:solidFill>
                          <a:prstClr val="black"/>
                        </a:solidFill>
                        <a:latin typeface="Cambria Math" panose="02040503050406030204"/>
                        <a:ea typeface="Calibri" panose="020F0502020204030204"/>
                      </a:rPr>
                      <m:t>∈</m:t>
                    </m:r>
                  </m:oMath>
                </a14:m>
                <a:r>
                  <a:rPr lang="nl-NL" sz="2880" dirty="0">
                    <a:solidFill>
                      <a:prstClr val="black"/>
                    </a:solidFill>
                    <a:latin typeface="Times New Roman" panose="02020603050405020304"/>
                    <a:ea typeface="Calibri" panose="020F0502020204030204"/>
                  </a:rPr>
                  <a:t> </a:t>
                </a:r>
                <a14:m>
                  <m:oMath xmlns:m="http://schemas.openxmlformats.org/officeDocument/2006/math">
                    <m:r>
                      <a:rPr lang="nl-NL" sz="2880" i="1">
                        <a:solidFill>
                          <a:prstClr val="black"/>
                        </a:solidFill>
                        <a:latin typeface="Cambria Math" panose="02040503050406030204"/>
                        <a:ea typeface="Calibri" panose="020F0502020204030204"/>
                      </a:rPr>
                      <m:t>ℕ</m:t>
                    </m:r>
                  </m:oMath>
                </a14:m>
                <a:r>
                  <a:rPr lang="nl-NL" sz="2880" dirty="0">
                    <a:solidFill>
                      <a:prstClr val="black"/>
                    </a:solidFill>
                    <a:latin typeface="Times New Roman" panose="02020603050405020304"/>
                    <a:ea typeface="Calibri" panose="020F0502020204030204"/>
                  </a:rPr>
                  <a:t>, x &lt; 5}</a:t>
                </a:r>
                <a:endParaRPr lang="nl-NL" sz="2880" dirty="0">
                  <a:solidFill>
                    <a:prstClr val="black"/>
                  </a:solidFill>
                  <a:latin typeface="Times New Roman" panose="02020603050405020304"/>
                  <a:ea typeface="Calibri" panose="020F0502020204030204"/>
                </a:endParaRPr>
              </a:p>
              <a:p>
                <a:pPr>
                  <a:lnSpc>
                    <a:spcPct val="150000"/>
                  </a:lnSpc>
                  <a:spcAft>
                    <a:spcPts val="1200"/>
                  </a:spcAft>
                </a:pPr>
                <a:r>
                  <a:rPr lang="nl-NL" sz="2880" dirty="0">
                    <a:solidFill>
                      <a:prstClr val="black"/>
                    </a:solidFill>
                    <a:latin typeface="Times New Roman" panose="02020603050405020304"/>
                    <a:ea typeface="Calibri" panose="020F0502020204030204"/>
                  </a:rPr>
                  <a:t>    B = { x </a:t>
                </a:r>
                <a14:m>
                  <m:oMath xmlns:m="http://schemas.openxmlformats.org/officeDocument/2006/math">
                    <m:r>
                      <a:rPr lang="nl-NL" sz="2880" i="1">
                        <a:solidFill>
                          <a:prstClr val="black"/>
                        </a:solidFill>
                        <a:latin typeface="Cambria Math" panose="02040503050406030204"/>
                        <a:ea typeface="Calibri" panose="020F0502020204030204"/>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panose="02040503050406030204"/>
                            <a:ea typeface="Cambria Math" panose="02040503050406030204"/>
                          </a:rPr>
                          <m:t>ℕ</m:t>
                        </m:r>
                      </m:e>
                      <m:sup>
                        <m:r>
                          <a:rPr lang="en-US" sz="2880" i="1">
                            <a:solidFill>
                              <a:prstClr val="black"/>
                            </a:solidFill>
                            <a:latin typeface="Cambria Math" panose="02040503050406030204"/>
                          </a:rPr>
                          <m:t>∗</m:t>
                        </m:r>
                      </m:sup>
                    </m:sSup>
                  </m:oMath>
                </a14:m>
                <a:r>
                  <a:rPr lang="nl-NL" sz="2880" dirty="0">
                    <a:solidFill>
                      <a:prstClr val="black"/>
                    </a:solidFill>
                    <a:latin typeface="Times New Roman" panose="02020603050405020304"/>
                    <a:ea typeface="Calibri" panose="020F0502020204030204"/>
                  </a:rPr>
                  <a:t>, x &lt; </a:t>
                </a:r>
                <a:r>
                  <a:rPr lang="nl-NL" sz="2880">
                    <a:solidFill>
                      <a:prstClr val="black"/>
                    </a:solidFill>
                    <a:latin typeface="Times New Roman" panose="02020603050405020304"/>
                    <a:ea typeface="Calibri" panose="020F0502020204030204"/>
                  </a:rPr>
                  <a:t>5}</a:t>
                </a:r>
                <a:endParaRPr lang="nl-NL" sz="2880" dirty="0">
                  <a:solidFill>
                    <a:prstClr val="black"/>
                  </a:solidFill>
                  <a:latin typeface="Times New Roman" panose="02020603050405020304"/>
                  <a:ea typeface="Calibri" panose="020F0502020204030204"/>
                </a:endParaRPr>
              </a:p>
            </p:txBody>
          </p:sp>
        </mc:Choice>
        <mc:Fallback>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rotWithShape="1">
                <a:blip r:embed="rId1"/>
                <a:stretch>
                  <a:fillRect l="-2" t="-2" r="1" b="19"/>
                </a:stretch>
              </a:blipFill>
            </p:spPr>
            <p:txBody>
              <a:bodyPr/>
              <a:lstStyle/>
              <a:p>
                <a:r>
                  <a:rPr lang="en-US" alt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2</a:t>
            </a:r>
            <a:endParaRPr lang="en-US" sz="3360" b="1"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p:cNvGrpSpPr/>
          <p:nvPr/>
        </p:nvGrpSpPr>
        <p:grpSpPr>
          <a:xfrm flipH="1">
            <a:off x="4735662" y="1093561"/>
            <a:ext cx="4492801" cy="331810"/>
            <a:chOff x="4345425" y="2175475"/>
            <a:chExt cx="800750" cy="176025"/>
          </a:xfrm>
        </p:grpSpPr>
        <p:sp>
          <p:nvSpPr>
            <p:cNvPr id="179"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p:cNvGrpSpPr/>
          <p:nvPr/>
        </p:nvGrpSpPr>
        <p:grpSpPr>
          <a:xfrm>
            <a:off x="1" y="4457111"/>
            <a:ext cx="1546556" cy="3223891"/>
            <a:chOff x="-4018550" y="6383788"/>
            <a:chExt cx="831350" cy="1733000"/>
          </a:xfrm>
        </p:grpSpPr>
        <p:sp>
          <p:nvSpPr>
            <p:cNvPr id="182"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3"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4"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5"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6"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7"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8"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9"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0"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1"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2"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3"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4"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5"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6"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7"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8"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9"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0"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1"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2"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3"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4"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5"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6"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7"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8"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9"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0"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1"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2"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3"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4"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5"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6"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7"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8"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9"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0"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1"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2"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3"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4"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5"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6"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7"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8"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9"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0"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1"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2"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3"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4"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5"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6"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7"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8"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9"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0"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1"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2"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3"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4"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5"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6"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7"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8"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9"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3</a:t>
            </a:r>
            <a:endParaRPr lang="en-US" sz="3360" b="1" dirty="0">
              <a:solidFill>
                <a:prstClr val="black"/>
              </a:solidFill>
              <a:latin typeface="SVN-A Love Of Thunder" panose="020406030505060202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anose="02020603050405020304" pitchFamily="18" charset="0"/>
                  <a:cs typeface="Times New Roman" panose="02020603050405020304" pitchFamily="18" charset="0"/>
                </a:endParaRPr>
              </a:p>
              <a:p>
                <a:r>
                  <a:rPr lang="en-US" sz="3840" dirty="0" err="1">
                    <a:solidFill>
                      <a:prstClr val="black"/>
                    </a:solidFill>
                    <a:latin typeface="Times New Roman" panose="02020603050405020304" pitchFamily="18" charset="0"/>
                    <a:cs typeface="Times New Roman" panose="02020603050405020304" pitchFamily="18" charset="0"/>
                  </a:rPr>
                  <a:t>Gọi</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là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số</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tự</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nhiên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lớn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6 </a:t>
                </a:r>
                <a:r>
                  <a:rPr lang="en-US" sz="3840" dirty="0" err="1">
                    <a:solidFill>
                      <a:prstClr val="black"/>
                    </a:solidFill>
                    <a:latin typeface="Times New Roman" panose="02020603050405020304" pitchFamily="18" charset="0"/>
                    <a:cs typeface="Times New Roman" panose="02020603050405020304" pitchFamily="18" charset="0"/>
                  </a:rPr>
                  <a:t>và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nhỏ</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10</a:t>
                </a:r>
                <a:endParaRPr lang="en-US" sz="3840" dirty="0">
                  <a:solidFill>
                    <a:prstClr val="black"/>
                  </a:solidFill>
                  <a:latin typeface="Times New Roman" panose="02020603050405020304" pitchFamily="18" charset="0"/>
                  <a:cs typeface="Times New Roman" panose="02020603050405020304" pitchFamily="18" charset="0"/>
                </a:endParaRPr>
              </a:p>
              <a:p>
                <a:r>
                  <a:rPr lang="en-US" sz="3840" dirty="0">
                    <a:solidFill>
                      <a:prstClr val="black"/>
                    </a:solidFill>
                    <a:latin typeface="Times New Roman" panose="02020603050405020304" pitchFamily="18" charset="0"/>
                    <a:cs typeface="Times New Roman" panose="02020603050405020304" pitchFamily="18" charset="0"/>
                  </a:rPr>
                  <a:t>a) </a:t>
                </a:r>
                <a:r>
                  <a:rPr lang="en-US" sz="3840" dirty="0" err="1">
                    <a:solidFill>
                      <a:prstClr val="black"/>
                    </a:solidFill>
                    <a:latin typeface="Times New Roman" panose="02020603050405020304" pitchFamily="18" charset="0"/>
                    <a:cs typeface="Times New Roman" panose="02020603050405020304" pitchFamily="18" charset="0"/>
                  </a:rPr>
                  <a:t>Thay</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thế</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m:t>
                    </m:r>
                  </m:oMath>
                </a14:m>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hoặc</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 </m:t>
                    </m:r>
                  </m:oMath>
                </a14:m>
                <a:r>
                  <a:rPr lang="en-US" sz="3840" dirty="0">
                    <a:solidFill>
                      <a:prstClr val="black"/>
                    </a:solidFill>
                    <a:latin typeface="Times New Roman" panose="02020603050405020304" pitchFamily="18" charset="0"/>
                    <a:cs typeface="Times New Roman" panose="02020603050405020304" pitchFamily="18" charset="0"/>
                  </a:rPr>
                  <a:t>:   5        M ;    9       M ;  </a:t>
                </a:r>
                <a:endParaRPr lang="en-US" sz="3840" dirty="0">
                  <a:solidFill>
                    <a:prstClr val="black"/>
                  </a:solidFill>
                  <a:latin typeface="Times New Roman" panose="02020603050405020304" pitchFamily="18" charset="0"/>
                  <a:cs typeface="Times New Roman" panose="02020603050405020304" pitchFamily="18" charset="0"/>
                </a:endParaRPr>
              </a:p>
              <a:p>
                <a:r>
                  <a:rPr lang="en-US" sz="3840" dirty="0">
                    <a:solidFill>
                      <a:prstClr val="black"/>
                    </a:solidFill>
                    <a:latin typeface="Times New Roman" panose="02020603050405020304" pitchFamily="18" charset="0"/>
                    <a:cs typeface="Times New Roman" panose="02020603050405020304" pitchFamily="18" charset="0"/>
                  </a:rPr>
                  <a:t>b) </a:t>
                </a:r>
                <a:r>
                  <a:rPr lang="en-US" sz="3840" dirty="0" err="1">
                    <a:solidFill>
                      <a:prstClr val="black"/>
                    </a:solidFill>
                    <a:latin typeface="Times New Roman" panose="02020603050405020304" pitchFamily="18" charset="0"/>
                    <a:cs typeface="Times New Roman" panose="02020603050405020304" pitchFamily="18" charset="0"/>
                  </a:rPr>
                  <a:t>Mô</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tả</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tập</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hợp</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hai</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cách</a:t>
                </a:r>
                <a:r>
                  <a:rPr lang="en-US" sz="3840" dirty="0">
                    <a:solidFill>
                      <a:prstClr val="black"/>
                    </a:solidFill>
                    <a:latin typeface="Times New Roman" panose="02020603050405020304" pitchFamily="18" charset="0"/>
                    <a:cs typeface="Times New Roman" panose="02020603050405020304" pitchFamily="18" charset="0"/>
                  </a:rPr>
                  <a:t>.</a:t>
                </a:r>
                <a:endParaRPr lang="en-US" sz="3840" dirty="0">
                  <a:solidFill>
                    <a:prstClr val="black"/>
                  </a:solidFill>
                  <a:latin typeface="Times New Roman" panose="02020603050405020304" pitchFamily="18" charset="0"/>
                  <a:cs typeface="Times New Roman" panose="02020603050405020304" pitchFamily="18" charset="0"/>
                </a:endParaRPr>
              </a:p>
            </p:txBody>
          </p:sp>
        </mc:Choice>
        <mc:Fallback>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rotWithShape="1">
                <a:blip r:embed="rId1"/>
                <a:stretch>
                  <a:fillRect l="-4" t="-4" r="3" b="25"/>
                </a:stretch>
              </a:blipFill>
            </p:spPr>
            <p:txBody>
              <a:bodyPr/>
              <a:lstStyle/>
              <a:p>
                <a:r>
                  <a:rPr lang="en-US" alt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a:ea typeface="Times New Roman" panose="02020603050405020304"/>
              </a:rPr>
              <a:t>Các</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viết</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tập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hợp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nào</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sau</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đây</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đúng</a:t>
            </a:r>
            <a:r>
              <a:rPr lang="en-US" dirty="0">
                <a:solidFill>
                  <a:srgbClr val="000000"/>
                </a:solidFill>
                <a:latin typeface="Times New Roman" panose="02020603050405020304"/>
                <a:ea typeface="Times New Roman" panose="02020603050405020304"/>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panose="020F0302020204030204"/>
                <a:ea typeface="+mj-ea"/>
                <a:cs typeface="Times New Roman" panose="02020603050405020304" pitchFamily="18" charset="0"/>
              </a:rPr>
              <a:t> </a:t>
            </a:r>
            <a:r>
              <a:rPr lang="en-US" sz="3840">
                <a:solidFill>
                  <a:srgbClr val="000000"/>
                </a:solidFill>
                <a:latin typeface="Times New Roman" panose="02020603050405020304"/>
                <a:ea typeface="Times New Roman" panose="02020603050405020304"/>
                <a:cs typeface="Times New Roman" panose="02020603050405020304"/>
              </a:rPr>
              <a:t>A = [1; 2; 3; 4]     </a:t>
            </a:r>
            <a:endParaRPr lang="en-US" sz="3840">
              <a:latin typeface="Times New Roman" panose="02020603050405020304"/>
              <a:ea typeface="Calibri" panose="020F0502020204030204"/>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panose="02020603050405020304"/>
                <a:ea typeface="Calibri" panose="020F0502020204030204"/>
              </a:rPr>
              <a:t>A = {1; 2; 3; 4}</a:t>
            </a:r>
            <a:endParaRPr lang="en-US" sz="3840" dirty="0">
              <a:latin typeface="Times New Roman" panose="02020603050405020304"/>
              <a:ea typeface="Calibri" panose="020F0502020204030204"/>
            </a:endParaRP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D</a:t>
            </a:r>
            <a:endParaRPr lang="en-US" sz="3840" kern="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panose="02020603050405020304"/>
                <a:ea typeface="Times New Roman" panose="02020603050405020304"/>
              </a:rPr>
              <a:t>Cho B = {2; 3; 4; 5}. </a:t>
            </a:r>
            <a:r>
              <a:rPr lang="en-US" sz="5280" dirty="0" err="1">
                <a:solidFill>
                  <a:srgbClr val="000000"/>
                </a:solidFill>
                <a:latin typeface="Times New Roman" panose="02020603050405020304"/>
                <a:ea typeface="Times New Roman" panose="02020603050405020304"/>
              </a:rPr>
              <a:t>Chọn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sai</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trong</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các</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sau</a:t>
            </a:r>
            <a:r>
              <a:rPr lang="en-US" sz="5280" dirty="0">
                <a:solidFill>
                  <a:srgbClr val="000000"/>
                </a:solidFill>
                <a:latin typeface="Times New Roman" panose="02020603050405020304"/>
                <a:ea typeface="Times New Roman" panose="02020603050405020304"/>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 A. 2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B. 5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a:ea typeface="Calibri" panose="020F0502020204030204"/>
              </a:rPr>
              <a:t> C.  6 </a:t>
            </a:r>
            <a:r>
              <a:rPr lang="en-US" sz="3840" dirty="0">
                <a:solidFill>
                  <a:prstClr val="black"/>
                </a:solidFill>
                <a:latin typeface="Cambria Math" panose="02040503050406030204"/>
                <a:ea typeface="Calibri" panose="020F0502020204030204"/>
                <a:cs typeface="Cambria Math" panose="02040503050406030204"/>
              </a:rPr>
              <a:t>∈</a:t>
            </a:r>
            <a:r>
              <a:rPr lang="en-US" sz="3840" dirty="0">
                <a:solidFill>
                  <a:prstClr val="black"/>
                </a:solidFill>
                <a:latin typeface="Times New Roman" panose="02020603050405020304"/>
                <a:ea typeface="Calibri" panose="020F0502020204030204"/>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panose="02020603050405020304"/>
                <a:ea typeface="Calibri" panose="020F0502020204030204"/>
              </a:rPr>
              <a:t>D. </a:t>
            </a:r>
            <a:r>
              <a:rPr lang="en-US" sz="3840" dirty="0">
                <a:solidFill>
                  <a:srgbClr val="000000"/>
                </a:solidFill>
                <a:latin typeface="Times New Roman" panose="02020603050405020304"/>
                <a:ea typeface="Times New Roman" panose="02020603050405020304"/>
              </a:rPr>
              <a:t>1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C</a:t>
            </a:r>
            <a:endParaRPr lang="en-US" sz="3840" kern="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a:ea typeface="Times New Roman" panose="02020603050405020304"/>
                <a:cs typeface="Times New Roman" panose="02020603050405020304"/>
              </a:rPr>
              <a:t>Viết</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tập</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hợp</a:t>
            </a:r>
            <a:r>
              <a:rPr lang="en-US" sz="4800" dirty="0">
                <a:solidFill>
                  <a:srgbClr val="000000"/>
                </a:solidFill>
                <a:latin typeface="Times New Roman" panose="02020603050405020304"/>
                <a:ea typeface="Times New Roman" panose="02020603050405020304"/>
                <a:cs typeface="Times New Roman" panose="02020603050405020304"/>
              </a:rPr>
              <a:t> A </a:t>
            </a:r>
            <a:r>
              <a:rPr lang="en-US" sz="4800" dirty="0" err="1">
                <a:solidFill>
                  <a:srgbClr val="000000"/>
                </a:solidFill>
                <a:latin typeface="Times New Roman" panose="02020603050405020304"/>
                <a:ea typeface="Times New Roman" panose="02020603050405020304"/>
                <a:cs typeface="Times New Roman" panose="02020603050405020304"/>
              </a:rPr>
              <a:t>các</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số</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tự</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nhiên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lớn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5 </a:t>
            </a:r>
            <a:r>
              <a:rPr lang="en-US" sz="4800" dirty="0" err="1">
                <a:solidFill>
                  <a:srgbClr val="000000"/>
                </a:solidFill>
                <a:latin typeface="Times New Roman" panose="02020603050405020304"/>
                <a:ea typeface="Times New Roman" panose="02020603050405020304"/>
                <a:cs typeface="Times New Roman" panose="02020603050405020304"/>
              </a:rPr>
              <a:t>và</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nhỏ</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10.</a:t>
            </a:r>
            <a:endParaRPr lang="en-US" sz="4800" dirty="0">
              <a:latin typeface="Times New Roman" panose="02020603050405020304"/>
              <a:ea typeface="Calibri" panose="020F0502020204030204"/>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panose="02020603050405020304"/>
                <a:ea typeface="Calibri" panose="020F0502020204030204"/>
              </a:rPr>
              <a:t>A. A = {6; 7; 8; 9}     </a:t>
            </a:r>
            <a:endParaRPr lang="en-US" sz="3840" dirty="0">
              <a:latin typeface="Times New Roman" panose="02020603050405020304"/>
              <a:ea typeface="Calibri" panose="020F0502020204030204"/>
            </a:endParaRP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panose="02020603050405020304"/>
                <a:ea typeface="Times New Roman" panose="02020603050405020304"/>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panose="02020603050405020304"/>
                <a:ea typeface="Times New Roman" panose="02020603050405020304"/>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panose="02020603050405020304"/>
                <a:ea typeface="Times New Roman" panose="02020603050405020304"/>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A</a:t>
            </a:r>
            <a:endParaRPr lang="en-US" sz="3840" kern="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panose="02020603050405020304"/>
                <a:ea typeface="Times New Roman" panose="02020603050405020304"/>
                <a:cs typeface="Times New Roman" panose="02020603050405020304"/>
              </a:rPr>
              <a:t>Viết</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tập</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hợp</a:t>
            </a:r>
            <a:r>
              <a:rPr lang="en-US" sz="3360" dirty="0">
                <a:solidFill>
                  <a:srgbClr val="000000"/>
                </a:solidFill>
                <a:latin typeface="Times New Roman" panose="02020603050405020304"/>
                <a:ea typeface="Times New Roman" panose="02020603050405020304"/>
                <a:cs typeface="Times New Roman" panose="02020603050405020304"/>
              </a:rPr>
              <a:t> P </a:t>
            </a:r>
            <a:r>
              <a:rPr lang="en-US" sz="3360" dirty="0" err="1">
                <a:solidFill>
                  <a:srgbClr val="000000"/>
                </a:solidFill>
                <a:latin typeface="Times New Roman" panose="02020603050405020304"/>
                <a:ea typeface="Times New Roman" panose="02020603050405020304"/>
                <a:cs typeface="Times New Roman" panose="02020603050405020304"/>
              </a:rPr>
              <a:t>các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chữ</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cái</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khác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nhau</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trong</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cụm</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từ</a:t>
            </a:r>
            <a:r>
              <a:rPr lang="en-US" sz="3360" dirty="0">
                <a:solidFill>
                  <a:srgbClr val="000000"/>
                </a:solidFill>
                <a:latin typeface="Times New Roman" panose="02020603050405020304"/>
                <a:ea typeface="Times New Roman" panose="02020603050405020304"/>
                <a:cs typeface="Times New Roman" panose="02020603050405020304"/>
              </a:rPr>
              <a:t>: “HOC SINH”</a:t>
            </a:r>
            <a:endParaRPr lang="en-US" sz="3360" dirty="0">
              <a:latin typeface="Times New Roman" panose="02020603050405020304"/>
              <a:ea typeface="Calibri" panose="020F0502020204030204"/>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panose="020F0302020204030204"/>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B</a:t>
            </a:r>
            <a:endParaRPr lang="en-US" sz="3840" kern="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A. P = {H; O; C; S; I; N; H}     </a:t>
            </a:r>
            <a:endParaRPr lang="en-US" sz="3840" dirty="0">
              <a:latin typeface="Times New Roman" panose="02020603050405020304"/>
              <a:ea typeface="Calibri" panose="020F0502020204030204"/>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panose="02020603050405020304"/>
                <a:ea typeface="Calibri" panose="020F0502020204030204"/>
              </a:rPr>
              <a:t>B. P = {H; O; C; S; I; N}</a:t>
            </a:r>
            <a:endParaRPr lang="en-US" sz="3840" dirty="0">
              <a:latin typeface="Times New Roman" panose="02020603050405020304"/>
              <a:ea typeface="Calibri" panose="020F0502020204030204"/>
            </a:endParaRP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panose="02020603050405020304"/>
                <a:ea typeface="Times New Roman" panose="02020603050405020304"/>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 D. P = {H; O; C; H; I; N}</a:t>
            </a:r>
            <a:endParaRPr lang="en-US" sz="3840" dirty="0">
              <a:latin typeface="Times New Roman" panose="02020603050405020304"/>
              <a:ea typeface="Calibri" panose="020F0502020204030204"/>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endParaRPr lang="en-US" sz="3840">
                  <a:latin typeface="Times New Roman" panose="02020603050405020304" pitchFamily="18" charset="0"/>
                  <a:cs typeface="Times New Roman" panose="02020603050405020304" pitchFamily="18" charset="0"/>
                </a:endParaRP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panose="02040503050406030204"/>
                        <a:cs typeface="Times New Roman" panose="02020603050405020304" pitchFamily="18" charset="0"/>
                      </a:rPr>
                      <m:t> </m:t>
                    </m:r>
                    <m:r>
                      <a:rPr lang="en-US" sz="3840" i="1">
                        <a:latin typeface="Cambria Math" panose="02040503050406030204"/>
                        <a:ea typeface="Cambria Math" panose="02040503050406030204"/>
                        <a:cs typeface="Times New Roman" panose="02020603050405020304" pitchFamily="18" charset="0"/>
                      </a:rPr>
                      <m:t>∉</m:t>
                    </m:r>
                    <m:r>
                      <a:rPr lang="en-US" sz="3840">
                        <a:latin typeface="Cambria Math" panose="02040503050406030204" pitchFamily="18" charset="0"/>
                        <a:ea typeface="Cambria Math" panose="02040503050406030204"/>
                        <a:cs typeface="Times New Roman" panose="02020603050405020304"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endParaRPr lang="en-US" sz="384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rotWithShape="1">
                <a:blip r:embed="rId2"/>
                <a:stretch>
                  <a:fillRect l="-6" t="-3" r="5" b="4"/>
                </a:stretch>
              </a:blipFill>
            </p:spPr>
            <p:txBody>
              <a:bodyPr/>
              <a:lstStyle/>
              <a:p>
                <a:r>
                  <a:rPr lang="en-US" altLang="en-US">
                    <a:noFill/>
                  </a:rPr>
                  <a:t> </a:t>
                </a:r>
              </a:p>
            </p:txBody>
          </p:sp>
        </mc:Fallback>
      </mc:AlternateContent>
      <p:graphicFrame>
        <p:nvGraphicFramePr>
          <p:cNvPr id="6" name="Object 5"/>
          <p:cNvGraphicFramePr>
            <a:graphicFrameLocks noChangeAspect="1"/>
          </p:cNvGraphicFramePr>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6" name="Equation" r:id="rId3" imgW="3962400" imgH="6400800" progId="Equation.DSMT4">
                  <p:embed/>
                </p:oleObj>
              </mc:Choice>
              <mc:Fallback>
                <p:oleObj name="Equation" r:id="rId3" imgW="3962400" imgH="6400800" progId="Equation.DSMT4">
                  <p:embed/>
                  <p:pic>
                    <p:nvPicPr>
                      <p:cNvPr id="0" name="Picture 7175"/>
                      <p:cNvPicPr/>
                      <p:nvPr/>
                    </p:nvPicPr>
                    <p:blipFill>
                      <a:blip r:embed="rId4"/>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57" t="8928" r="49905" b="8482"/>
          <a:stretch>
            <a:fillRect/>
          </a:stretch>
        </p:blipFill>
        <p:spPr>
          <a:xfrm>
            <a:off x="470263" y="3344094"/>
            <a:ext cx="3518264" cy="4476205"/>
          </a:xfrm>
          <a:prstGeom prst="rect">
            <a:avLst/>
          </a:prstGeom>
          <a:blipFill>
            <a:blip r:embed="rId3"/>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nh</a:t>
            </a:r>
            <a:r>
              <a:rPr lang="en-US" sz="2400">
                <a:latin typeface="+mj-lt"/>
              </a:rPr>
              <a:t>ở</a:t>
            </a:r>
            <a:r>
              <a:rPr lang="vi-VN" sz="2400">
                <a:latin typeface="+mj-lt"/>
              </a:rPr>
              <a:t> "Học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endParaRPr lang="en-US" sz="4320">
              <a:latin typeface="SVN-A Love Of Thunder"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endParaRPr lang="en-US" sz="3840">
              <a:latin typeface="Times New Roman" panose="02020603050405020304" pitchFamily="18" charset="0"/>
              <a:cs typeface="Times New Roman" panose="02020603050405020304" pitchFamily="18" charset="0"/>
            </a:endParaRP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endParaRPr lang="en-US" altLang="en-US" sz="2880">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endParaRPr lang="en-US" altLang="en-US" sz="2880">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endParaRPr lang="en-US" altLang="en-US" sz="2880">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endParaRPr lang="en-US" altLang="en-US" sz="288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spAutoFit/>
          </a:bodyPr>
          <a:lstStyle/>
          <a:p>
            <a:endParaRPr lang="en-US" sz="2590"/>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endParaRPr lang="en-US" sz="2590"/>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lstStyle/>
          <a:p>
            <a:endParaRPr lang="en-US" sz="2590"/>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7418" y="433533"/>
            <a:ext cx="10070944" cy="62986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GB"/>
              <a:t>Thanks!</a:t>
            </a:r>
            <a:endParaRPr lang="en-GB"/>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80" y="2"/>
            <a:ext cx="3064763" cy="2244056"/>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23" name="Nhóm 22"/>
          <p:cNvGrpSpPr/>
          <p:nvPr/>
        </p:nvGrpSpPr>
        <p:grpSpPr>
          <a:xfrm>
            <a:off x="799092" y="679269"/>
            <a:ext cx="1723381" cy="720273"/>
            <a:chOff x="135275" y="1055962"/>
            <a:chExt cx="1521443" cy="503650"/>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25" name="Hộp Văn bản 24"/>
            <p:cNvSpPr txBox="1"/>
            <p:nvPr/>
          </p:nvSpPr>
          <p:spPr>
            <a:xfrm>
              <a:off x="272238" y="1157213"/>
              <a:ext cx="1338485" cy="340035"/>
            </a:xfrm>
            <a:prstGeom prst="rect">
              <a:avLst/>
            </a:prstGeom>
            <a:noFill/>
          </p:spPr>
          <p:txBody>
            <a:bodyPr wrap="square" rtlCol="0">
              <a:spAutoFit/>
            </a:bodyPr>
            <a:lstStyle/>
            <a:p>
              <a:pPr algn="ctr" defTabSz="1463040">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endParaRPr lang="en-US" sz="4320">
              <a:latin typeface="SVN-A Love Of Thunder" panose="02040603050506020204" pitchFamily="18" charset="0"/>
            </a:endParaRPr>
          </a:p>
        </p:txBody>
      </p:sp>
      <p:pic>
        <p:nvPicPr>
          <p:cNvPr id="31" name="Picture 30"/>
          <p:cNvPicPr>
            <a:picLocks noChangeAspect="1"/>
          </p:cNvPicPr>
          <p:nvPr/>
        </p:nvPicPr>
        <p:blipFill>
          <a:blip r:embed="rId2"/>
          <a:stretch>
            <a:fillRect/>
          </a:stretch>
        </p:blipFill>
        <p:spPr>
          <a:xfrm>
            <a:off x="9305119" y="1857937"/>
            <a:ext cx="5066549" cy="245734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endParaRPr lang="en-US" sz="3480">
              <a:latin typeface="+mj-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endParaRPr lang="en-US" sz="7920">
              <a:solidFill>
                <a:srgbClr val="FF0000"/>
              </a:solidFill>
              <a:latin typeface="SVN-A Love Of Thunder" panose="02040603050506020204" pitchFamily="18" charset="0"/>
            </a:endParaRPr>
          </a:p>
        </p:txBody>
      </p:sp>
      <p:pic>
        <p:nvPicPr>
          <p:cNvPr id="12" name="Picture 11"/>
          <p:cNvPicPr>
            <a:picLocks noChangeAspect="1"/>
          </p:cNvPicPr>
          <p:nvPr/>
        </p:nvPicPr>
        <p:blipFill>
          <a:blip r:embed="rId2"/>
          <a:stretch>
            <a:fillRect/>
          </a:stretch>
        </p:blipFill>
        <p:spPr>
          <a:xfrm>
            <a:off x="1724410" y="4208417"/>
            <a:ext cx="11898630" cy="21945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79" y="2"/>
            <a:ext cx="3364438" cy="2088540"/>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p>
          </p:txBody>
        </p:sp>
      </p:grpSp>
      <p:pic>
        <p:nvPicPr>
          <p:cNvPr id="22" name="Picture 2" descr="Tongue Frog Sticker by Fruit by the Foot for iOS &amp; Android | GIPHY"/>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p:cNvGrpSpPr/>
          <p:nvPr/>
        </p:nvGrpSpPr>
        <p:grpSpPr>
          <a:xfrm>
            <a:off x="920477" y="1299195"/>
            <a:ext cx="1945403" cy="573088"/>
            <a:chOff x="135275" y="1055962"/>
            <a:chExt cx="1717449" cy="505937"/>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grpSp>
        <p:sp>
          <p:nvSpPr>
            <p:cNvPr id="25" name="Hộp Văn bản 24"/>
            <p:cNvSpPr txBox="1"/>
            <p:nvPr/>
          </p:nvSpPr>
          <p:spPr>
            <a:xfrm>
              <a:off x="135275" y="1132592"/>
              <a:ext cx="1717449" cy="429307"/>
            </a:xfrm>
            <a:prstGeom prst="rect">
              <a:avLst/>
            </a:prstGeom>
            <a:noFill/>
          </p:spPr>
          <p:txBody>
            <a:bodyPr wrap="square" rtlCol="0">
              <a:spAutoFit/>
            </a:bodyPr>
            <a:lstStyle/>
            <a:p>
              <a:pPr algn="ctr" defTabSz="1463040">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3"/>
          <a:srcRect t="11706" r="5112"/>
          <a:stretch>
            <a:fillRect/>
          </a:stretch>
        </p:blipFill>
        <p:spPr>
          <a:xfrm>
            <a:off x="9687913" y="1822168"/>
            <a:ext cx="4033019" cy="2349932"/>
          </a:xfrm>
          <a:prstGeom prst="rect">
            <a:avLst/>
          </a:prstGeom>
        </p:spPr>
      </p:pic>
      <p:sp>
        <p:nvSpPr>
          <p:cNvPr id="31" name="Rectangle 30"/>
          <p:cNvSpPr/>
          <p:nvPr/>
        </p:nvSpPr>
        <p:spPr>
          <a:xfrm>
            <a:off x="1407830" y="4116889"/>
            <a:ext cx="2787815" cy="1289007"/>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p:cNvSpPr/>
          <p:nvPr/>
        </p:nvSpPr>
        <p:spPr>
          <a:xfrm>
            <a:off x="5375119" y="4116890"/>
            <a:ext cx="3205872" cy="890115"/>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p:cNvSpPr/>
          <p:nvPr/>
        </p:nvSpPr>
        <p:spPr>
          <a:xfrm>
            <a:off x="5596791" y="7139135"/>
            <a:ext cx="2762528" cy="890115"/>
          </a:xfrm>
          <a:prstGeom prst="rect">
            <a:avLst/>
          </a:prstGeom>
        </p:spPr>
        <p:txBody>
          <a:bodyPr wrap="square">
            <a:spAutoFit/>
          </a:bodyPr>
          <a:lstStyle/>
          <a:p>
            <a:pPr algn="ctr"/>
            <a:r>
              <a:rPr lang="nl-NL" sz="2590">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0" dirty="0">
              <a:latin typeface="Arial" panose="020B0604020202020204" pitchFamily="34" charset="0"/>
              <a:cs typeface="Arial" panose="020B0604020202020204" pitchFamily="34" charset="0"/>
            </a:endParaRPr>
          </a:p>
        </p:txBody>
      </p:sp>
      <p:sp>
        <p:nvSpPr>
          <p:cNvPr id="36" name="Rectangle 35"/>
          <p:cNvSpPr/>
          <p:nvPr/>
        </p:nvSpPr>
        <p:spPr>
          <a:xfrm>
            <a:off x="1443268" y="7041073"/>
            <a:ext cx="3195333" cy="890115"/>
          </a:xfrm>
          <a:prstGeom prst="rect">
            <a:avLst/>
          </a:prstGeom>
        </p:spPr>
        <p:txBody>
          <a:bodyPr wrap="square">
            <a:spAutoFit/>
          </a:bodyPr>
          <a:lstStyle/>
          <a:p>
            <a:pPr algn="ctr"/>
            <a:r>
              <a:rPr lang="en-US" sz="2590"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0" dirty="0">
              <a:latin typeface="Arial" panose="020B0604020202020204" pitchFamily="34" charset="0"/>
              <a:cs typeface="Arial" panose="020B0604020202020204" pitchFamily="34" charset="0"/>
            </a:endParaRPr>
          </a:p>
        </p:txBody>
      </p:sp>
      <p:pic>
        <p:nvPicPr>
          <p:cNvPr id="37" name="Picture 36" descr="Địa chỉ thanh lý bàn học cũ tại Hà Nội"/>
          <p:cNvPicPr>
            <a:picLocks noChangeAspect="1" noChangeArrowheads="1"/>
          </p:cNvPicPr>
          <p:nvPr/>
        </p:nvPicPr>
        <p:blipFill>
          <a:blip r:embed="rId4"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p:cNvPicPr>
            <a:picLocks noChangeAspect="1" noChangeArrowheads="1"/>
          </p:cNvPicPr>
          <p:nvPr/>
        </p:nvPicPr>
        <p:blipFill>
          <a:blip r:embed="rId5"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p:cNvPicPr>
            <a:picLocks noChangeAspect="1" noChangeArrowheads="1"/>
          </p:cNvPicPr>
          <p:nvPr/>
        </p:nvPicPr>
        <p:blipFill>
          <a:blip r:embed="rId6">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p:cNvPicPr>
            <a:picLocks noChangeAspect="1" noChangeArrowheads="1"/>
          </p:cNvPicPr>
          <p:nvPr/>
        </p:nvPicPr>
        <p:blipFill>
          <a:blip r:embed="rId7"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p:cNvGrpSpPr/>
          <p:nvPr/>
        </p:nvGrpSpPr>
        <p:grpSpPr>
          <a:xfrm>
            <a:off x="140422" y="-98232"/>
            <a:ext cx="3064763" cy="2244056"/>
            <a:chOff x="194111" y="0"/>
            <a:chExt cx="1915477" cy="1402535"/>
          </a:xfrm>
        </p:grpSpPr>
        <p:sp>
          <p:nvSpPr>
            <p:cNvPr id="6"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7"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9" name="Google Shape;1018;p41"/>
          <p:cNvGrpSpPr/>
          <p:nvPr/>
        </p:nvGrpSpPr>
        <p:grpSpPr>
          <a:xfrm rot="5400000">
            <a:off x="1080853" y="629570"/>
            <a:ext cx="570497" cy="1723381"/>
            <a:chOff x="3226403" y="2109272"/>
            <a:chExt cx="691049" cy="2087545"/>
          </a:xfrm>
        </p:grpSpPr>
        <p:sp>
          <p:nvSpPr>
            <p:cNvPr id="11"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2"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3"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15" name="Hộp Văn bản 14"/>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p:cNvSpPr txBox="1"/>
          <p:nvPr/>
        </p:nvSpPr>
        <p:spPr>
          <a:xfrm>
            <a:off x="740641" y="1258375"/>
            <a:ext cx="1516140" cy="486287"/>
          </a:xfrm>
          <a:prstGeom prst="rect">
            <a:avLst/>
          </a:prstGeom>
          <a:noFill/>
        </p:spPr>
        <p:txBody>
          <a:bodyPr wrap="square" rtlCol="0">
            <a:spAutoFit/>
          </a:bodyPr>
          <a:lstStyle/>
          <a:p>
            <a:pPr algn="ctr" defTabSz="1463040">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endParaRPr lang="en-US" sz="3360">
              <a:latin typeface="Times New Roman" panose="02020603050405020304" pitchFamily="18" charset="0"/>
              <a:cs typeface="Times New Roman" panose="02020603050405020304" pitchFamily="18" charset="0"/>
            </a:endParaRP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endParaRPr lang="en-US" sz="3360">
              <a:latin typeface="Times New Roman" panose="02020603050405020304" pitchFamily="18" charset="0"/>
              <a:cs typeface="Times New Roman" panose="02020603050405020304" pitchFamily="18" charset="0"/>
            </a:endParaRPr>
          </a:p>
        </p:txBody>
      </p:sp>
      <p:pic>
        <p:nvPicPr>
          <p:cNvPr id="1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54"/>
          <a:stretch>
            <a:fill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Google Shape;1322;p51"/>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p:cNvGrpSpPr/>
          <p:nvPr/>
        </p:nvGrpSpPr>
        <p:grpSpPr>
          <a:xfrm>
            <a:off x="-63679" y="-178884"/>
            <a:ext cx="3658139" cy="1846192"/>
            <a:chOff x="194111" y="0"/>
            <a:chExt cx="1915477" cy="1402535"/>
          </a:xfrm>
        </p:grpSpPr>
        <p:sp>
          <p:nvSpPr>
            <p:cNvPr id="399"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400"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pic>
        <p:nvPicPr>
          <p:cNvPr id="401" name="Picture 2" descr="Gambar terkait | Cosas lindas para dibujar, Protectores de pantalla lindos,  Gif lindo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p:cNvSpPr txBox="1"/>
          <p:nvPr/>
        </p:nvSpPr>
        <p:spPr>
          <a:xfrm>
            <a:off x="830926" y="1093904"/>
            <a:ext cx="1516140" cy="486287"/>
          </a:xfrm>
          <a:prstGeom prst="rect">
            <a:avLst/>
          </a:prstGeom>
          <a:noFill/>
        </p:spPr>
        <p:txBody>
          <a:bodyPr wrap="square" rtlCol="0">
            <a:spAutoFit/>
          </a:bodyPr>
          <a:lstStyle/>
          <a:p>
            <a:pPr algn="ctr" defTabSz="1463040">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y không thuộc A</a:t>
                </a:r>
                <a:endParaRPr lang="en-US" sz="2880">
                  <a:latin typeface="Times New Roman" panose="02020603050405020304" pitchFamily="18" charset="0"/>
                  <a:cs typeface="Times New Roman" panose="02020603050405020304" pitchFamily="18" charset="0"/>
                </a:endParaRPr>
              </a:p>
            </p:txBody>
          </p:sp>
        </mc:Choice>
        <mc:Fallback>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rotWithShape="1">
                <a:blip r:embed="rId4"/>
                <a:stretch>
                  <a:fillRect l="-8" t="-20" r="-362" b="22"/>
                </a:stretch>
              </a:blipFill>
            </p:spPr>
            <p:txBody>
              <a:bodyPr/>
              <a:lstStyle/>
              <a:p>
                <a:r>
                  <a:rPr lang="en-US" altLang="en-US">
                    <a:noFill/>
                  </a:rPr>
                  <a:t> </a:t>
                </a:r>
              </a:p>
            </p:txBody>
          </p:sp>
        </mc:Fallback>
      </mc:AlternateContent>
      <p:graphicFrame>
        <p:nvGraphicFramePr>
          <p:cNvPr id="397" name="Object 396"/>
          <p:cNvGraphicFramePr>
            <a:graphicFrameLocks noChangeAspect="1"/>
          </p:cNvGraphicFramePr>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33" name="Equation" r:id="rId5" imgW="17068800" imgH="8229600" progId="Equation.DSMT4">
                  <p:embed/>
                </p:oleObj>
              </mc:Choice>
              <mc:Fallback>
                <p:oleObj name="Equation" r:id="rId5" imgW="17068800" imgH="8229600" progId="Equation.DSMT4">
                  <p:embed/>
                  <p:pic>
                    <p:nvPicPr>
                      <p:cNvPr id="0" name="Picture 1132"/>
                      <p:cNvPicPr/>
                      <p:nvPr/>
                    </p:nvPicPr>
                    <p:blipFill>
                      <a:blip r:embed="rId6"/>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854"/>
          <a:stretch>
            <a:fill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34" name="Equation" r:id="rId8" imgW="10058400" imgH="3962400" progId="Equation.DSMT4">
                  <p:embed/>
                </p:oleObj>
              </mc:Choice>
              <mc:Fallback>
                <p:oleObj name="Equation" r:id="rId8" imgW="10058400" imgH="3962400" progId="Equation.DSMT4">
                  <p:embed/>
                  <p:pic>
                    <p:nvPicPr>
                      <p:cNvPr id="0" name="Object 1"/>
                      <p:cNvPicPr>
                        <a:picLocks noChangeAspect="1" noChangeArrowheads="1"/>
                      </p:cNvPicPr>
                      <p:nvPr/>
                    </p:nvPicPr>
                    <p:blipFill>
                      <a:blip r:embed="rId9"/>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35" name="Equation" r:id="rId10" imgW="10058400" imgH="4267200" progId="Equation.DSMT4">
                  <p:embed/>
                </p:oleObj>
              </mc:Choice>
              <mc:Fallback>
                <p:oleObj name="Equation" r:id="rId10" imgW="10058400" imgH="4267200" progId="Equation.DSMT4">
                  <p:embed/>
                  <p:pic>
                    <p:nvPicPr>
                      <p:cNvPr id="0" name="Object 2"/>
                      <p:cNvPicPr>
                        <a:picLocks noChangeAspect="1" noChangeArrowheads="1"/>
                      </p:cNvPicPr>
                      <p:nvPr/>
                    </p:nvPicPr>
                    <p:blipFill>
                      <a:blip r:embed="rId11"/>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36" name="Equation" r:id="rId12" imgW="10058400" imgH="4267200" progId="Equation.DSMT4">
                  <p:embed/>
                </p:oleObj>
              </mc:Choice>
              <mc:Fallback>
                <p:oleObj name="Equation" r:id="rId12" imgW="10058400" imgH="4267200" progId="Equation.DSMT4">
                  <p:embed/>
                  <p:pic>
                    <p:nvPicPr>
                      <p:cNvPr id="0" name="Object 3"/>
                      <p:cNvPicPr>
                        <a:picLocks noChangeAspect="1" noChangeArrowheads="1"/>
                      </p:cNvPicPr>
                      <p:nvPr/>
                    </p:nvPicPr>
                    <p:blipFill>
                      <a:blip r:embed="rId13"/>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37" name="Equation" r:id="rId14" imgW="17068800" imgH="6400800" progId="Equation.DSMT4">
                  <p:embed/>
                </p:oleObj>
              </mc:Choice>
              <mc:Fallback>
                <p:oleObj name="Equation" r:id="rId14" imgW="17068800" imgH="6400800" progId="Equation.DSMT4">
                  <p:embed/>
                  <p:pic>
                    <p:nvPicPr>
                      <p:cNvPr id="0" name="Picture 1136"/>
                      <p:cNvPicPr/>
                      <p:nvPr/>
                    </p:nvPicPr>
                    <p:blipFill>
                      <a:blip r:embed="rId15"/>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38" name="Equation" r:id="rId16" imgW="16154400" imgH="6096000" progId="Equation.DSMT4">
                  <p:embed/>
                </p:oleObj>
              </mc:Choice>
              <mc:Fallback>
                <p:oleObj name="Equation" r:id="rId16" imgW="16154400" imgH="6096000" progId="Equation.DSMT4">
                  <p:embed/>
                  <p:pic>
                    <p:nvPicPr>
                      <p:cNvPr id="0" name="Picture 1137"/>
                      <p:cNvPicPr/>
                      <p:nvPr/>
                    </p:nvPicPr>
                    <p:blipFill>
                      <a:blip r:embed="rId17"/>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Người ta thường đặt tên tập hợp bằng chữ cái in hoa : A,B,C,...</a:t>
            </a:r>
            <a:endParaRPr lang="en-US" sz="288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3360" dirty="0">
              <a:solidFill>
                <a:prstClr val="black"/>
              </a:solidFill>
              <a:latin typeface="Times New Roman" panose="02020603050405020304" pitchFamily="18" charset="0"/>
              <a:cs typeface="Times New Roman" panose="02020603050405020304"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fontAlgn="base">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14:m>
                  <m:oMath xmlns:m="http://schemas.openxmlformats.org/officeDocument/2006/math">
                    <m:r>
                      <a:rPr lang="en-US" sz="2880">
                        <a:solidFill>
                          <a:prstClr val="black"/>
                        </a:solidFill>
                        <a:latin typeface="Cambria Math" panose="02040503050406030204"/>
                        <a:ea typeface="Cambria Math" panose="02040503050406030204"/>
                        <a:cs typeface="Times New Roman" panose="02020603050405020304" pitchFamily="18" charset="0"/>
                      </a:rPr>
                      <m:t> </m:t>
                    </m:r>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vào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rotWithShape="1">
                <a:blip r:embed="rId1"/>
                <a:stretch>
                  <a:fillRect t="-88" r="3" b="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7.... A ;        5.... A;      6 ....A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phần tử nằm trong A gồm các số:.......................</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không chứa các phần tử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Người ta đặt tên tập hợp bằng ............................................</a:t>
            </a:r>
            <a:endParaRPr lang="nl-NL" sz="2880" dirty="0">
              <a:solidFill>
                <a:prstClr val="black"/>
              </a:solidFill>
              <a:latin typeface="Times New Roman" panose="02020603050405020304" pitchFamily="18" charset="0"/>
              <a:cs typeface="Times New Roman" panose="02020603050405020304" pitchFamily="18" charset="0"/>
            </a:endParaRPr>
          </a:p>
        </p:txBody>
      </p:sp>
      <p:pic>
        <p:nvPicPr>
          <p:cNvPr id="2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78" name="Equation" r:id="rId3" imgW="3048000" imgH="3048000" progId="Equation.DSMT4">
                  <p:embed/>
                </p:oleObj>
              </mc:Choice>
              <mc:Fallback>
                <p:oleObj name="Equation" r:id="rId3" imgW="3048000" imgH="3048000" progId="Equation.DSMT4">
                  <p:embed/>
                  <p:pic>
                    <p:nvPicPr>
                      <p:cNvPr id="0" name="Object 32"/>
                      <p:cNvPicPr>
                        <a:picLocks noChangeAspect="1" noChangeArrowheads="1"/>
                      </p:cNvPicPr>
                      <p:nvPr/>
                    </p:nvPicPr>
                    <p:blipFill>
                      <a:blip r:embed="rId4"/>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79" name="Equation" r:id="rId5" imgW="3048000" imgH="3657600" progId="Equation.DSMT4">
                  <p:embed/>
                </p:oleObj>
              </mc:Choice>
              <mc:Fallback>
                <p:oleObj name="Equation" r:id="rId5" imgW="3048000" imgH="3657600" progId="Equation.DSMT4">
                  <p:embed/>
                  <p:pic>
                    <p:nvPicPr>
                      <p:cNvPr id="0" name="Object 27"/>
                      <p:cNvPicPr/>
                      <p:nvPr/>
                    </p:nvPicPr>
                    <p:blipFill>
                      <a:blip r:embed="rId6"/>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80" name="Equation" r:id="rId7" imgW="127000" imgH="127000" progId="Equation.DSMT4">
                  <p:embed/>
                </p:oleObj>
              </mc:Choice>
              <mc:Fallback>
                <p:oleObj name="Equation" r:id="rId7" imgW="127000" imgH="127000" progId="Equation.DSMT4">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81" name="Equation" r:id="rId9" imgW="127000" imgH="152400" progId="Equation.DSMT4">
                  <p:embed/>
                </p:oleObj>
              </mc:Choice>
              <mc:Fallback>
                <p:oleObj name="Equation" r:id="rId9" imgW="127000" imgH="152400" progId="Equation.DSMT4">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2; 4; 5</a:t>
            </a:r>
            <a:endParaRPr lang="en-US" sz="288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6; 7</a:t>
            </a:r>
            <a:endParaRPr lang="en-US" sz="288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panose="02020603050405020304"/>
                <a:ea typeface="Times New Roman" panose="02020603050405020304"/>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anose="02020603050405020304" pitchFamily="18" charset="0"/>
                <a:cs typeface="Times New Roman" panose="02020603050405020304" pitchFamily="18" charset="0"/>
              </a:rPr>
              <a:t>Luyện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1: </a:t>
            </a:r>
            <a:endParaRPr lang="en-US" sz="2880" b="1" dirty="0">
              <a:solidFill>
                <a:prstClr val="black"/>
              </a:solidFill>
              <a:latin typeface="Times New Roman" panose="02020603050405020304" pitchFamily="18" charset="0"/>
              <a:cs typeface="Times New Roman" panose="02020603050405020304" pitchFamily="18" charset="0"/>
            </a:endParaRPr>
          </a:p>
          <a:p>
            <a:r>
              <a:rPr lang="en-US" sz="2880" dirty="0" err="1">
                <a:solidFill>
                  <a:prstClr val="black"/>
                </a:solidFill>
                <a:latin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tổ</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trưởng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trong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lớp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a:p>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hãy</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ra</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và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không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a:t>
            </a:r>
            <a:endParaRPr lang="en-US" sz="288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1410476" y="1112046"/>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algn="just" fontAlgn="base">
              <a:spcBef>
                <a:spcPct val="0"/>
              </a:spcBef>
              <a:spcAft>
                <a:spcPct val="0"/>
              </a:spcAft>
            </a:pP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65335" y="1537070"/>
            <a:ext cx="7054239" cy="535531"/>
          </a:xfrm>
          <a:prstGeom prst="rect">
            <a:avLst/>
          </a:prstGeom>
        </p:spPr>
        <p:txBody>
          <a:bodyPr wrap="none">
            <a:spAutoFit/>
          </a:bodyPr>
          <a:lstStyle/>
          <a:p>
            <a:r>
              <a:rPr lang="en-US" sz="2880" dirty="0" err="1">
                <a:latin typeface="Times New Roman" panose="02020603050405020304" pitchFamily="18" charset="0"/>
                <a:cs typeface="Times New Roman" panose="02020603050405020304" pitchFamily="18" charset="0"/>
              </a:rPr>
              <a:t>Nêu</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các</a:t>
            </a:r>
            <a:r>
              <a:rPr lang="en-US" sz="2880" dirty="0">
                <a:latin typeface="Times New Roman" panose="02020603050405020304" pitchFamily="18" charset="0"/>
                <a:cs typeface="Times New Roman" panose="02020603050405020304" pitchFamily="18" charset="0"/>
              </a:rPr>
              <a:t> </a:t>
            </a:r>
            <a:r>
              <a:rPr lang="en-US" sz="2880" dirty="0" err="1" smtClean="0">
                <a:latin typeface="Times New Roman" panose="02020603050405020304" pitchFamily="18" charset="0"/>
                <a:cs typeface="Times New Roman" panose="02020603050405020304" pitchFamily="18" charset="0"/>
              </a:rPr>
              <a:t>cách</a:t>
            </a:r>
            <a:r>
              <a:rPr lang="en-US" sz="2880" dirty="0" smtClean="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xác</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định</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phần</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của</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tập</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hợp</a:t>
            </a:r>
            <a:r>
              <a:rPr lang="en-US" sz="2880" dirty="0">
                <a:latin typeface="Times New Roman" panose="02020603050405020304" pitchFamily="18" charset="0"/>
                <a:cs typeface="Times New Roman" panose="02020603050405020304" pitchFamily="18" charset="0"/>
              </a:rPr>
              <a:t> P ?</a:t>
            </a:r>
            <a:endParaRPr lang="en-US" sz="2880" dirty="0">
              <a:latin typeface="Times New Roman" panose="02020603050405020304" pitchFamily="18" charset="0"/>
              <a:cs typeface="Times New Roman" panose="02020603050405020304" pitchFamily="18" charset="0"/>
            </a:endParaRPr>
          </a:p>
        </p:txBody>
      </p:sp>
      <p:grpSp>
        <p:nvGrpSpPr>
          <p:cNvPr id="26" name="Google Shape;3682;p80"/>
          <p:cNvGrpSpPr/>
          <p:nvPr/>
        </p:nvGrpSpPr>
        <p:grpSpPr>
          <a:xfrm>
            <a:off x="789882" y="1666827"/>
            <a:ext cx="1546556" cy="3223891"/>
            <a:chOff x="-4018550" y="6383788"/>
            <a:chExt cx="831350" cy="1733000"/>
          </a:xfrm>
        </p:grpSpPr>
        <p:sp>
          <p:nvSpPr>
            <p:cNvPr id="27"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8"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9"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4"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5"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6"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7"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8"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9"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0"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1"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2"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3"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4"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5"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6"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7"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8"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9"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0"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1"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2"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3"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4"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5"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6"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7"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8"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9"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0"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1"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2"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3"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4"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5"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6"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7"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8"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9"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0"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1"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2"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3"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4"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5"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6"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7"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8"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9"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0"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1"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2"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3"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4"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5"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6"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7"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8"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9"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0"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1"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2"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3"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4"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5"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6"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7"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8"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endParaRPr lang="en-US" altLang="en-US" sz="2880" i="1">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endParaRPr lang="en-US" altLang="en-US" sz="2880">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endParaRPr lang="en-US" sz="2590"/>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eaLnBrk="0" fontAlgn="base" hangingPunct="0">
              <a:spcBef>
                <a:spcPct val="0"/>
              </a:spcBef>
              <a:spcAft>
                <a:spcPct val="0"/>
              </a:spcAft>
            </a:pPr>
            <a:r>
              <a:rPr lang="en-US" sz="2880" i="1">
                <a:solidFill>
                  <a:srgbClr val="FF0000"/>
                </a:solidFill>
                <a:latin typeface="Times New Roman" panose="02020603050405020304" pitchFamily="18" charset="0"/>
                <a:cs typeface="Times New Roman" panose="02020603050405020304" pitchFamily="18" charset="0"/>
              </a:rPr>
              <a:t>Cách </a:t>
            </a:r>
            <a:r>
              <a:rPr lang="en-US" sz="2880" i="1" dirty="0">
                <a:solidFill>
                  <a:srgbClr val="FF0000"/>
                </a:solidFill>
                <a:latin typeface="Times New Roman" panose="02020603050405020304" pitchFamily="18" charset="0"/>
                <a:cs typeface="Times New Roman" panose="02020603050405020304" pitchFamily="18" charset="0"/>
              </a:rPr>
              <a:t>2.</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Nêu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dấu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hiệu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đặc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trưng</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cho</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các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phần</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tử</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của</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cs typeface="Times New Roman" panose="02020603050405020304" pitchFamily="18" charset="0"/>
              </a:rPr>
              <a:t> </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Ví</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dụ</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với</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xem</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H.1.4) ta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cũng</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a:t>
            </a:r>
            <a:endPar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endParaRPr>
          </a:p>
          <a:p>
            <a:pPr>
              <a:lnSpc>
                <a:spcPct val="115000"/>
              </a:lnSpc>
            </a:pP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P</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 = {n </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6}.</a:t>
            </a:r>
            <a:endPar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endParaRPr>
          </a:p>
        </p:txBody>
      </p:sp>
      <p:sp>
        <p:nvSpPr>
          <p:cNvPr id="101" name="Hộp Văn bản 14"/>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5413</Words>
  <Application>WPS Presentation</Application>
  <PresentationFormat>Tùy chỉnh</PresentationFormat>
  <Paragraphs>224</Paragraphs>
  <Slides>23</Slides>
  <Notes>8</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11</vt:i4>
      </vt:variant>
      <vt:variant>
        <vt:lpstr>幻灯片标题</vt:lpstr>
      </vt:variant>
      <vt:variant>
        <vt:i4>23</vt:i4>
      </vt:variant>
    </vt:vector>
  </HeadingPairs>
  <TitlesOfParts>
    <vt:vector size="53" baseType="lpstr">
      <vt:lpstr>Arial</vt:lpstr>
      <vt:lpstr>SimSun</vt:lpstr>
      <vt:lpstr>Wingdings</vt:lpstr>
      <vt:lpstr>Merriweather</vt:lpstr>
      <vt:lpstr>Segoe Print</vt:lpstr>
      <vt:lpstr>SVN-A Love Of Thunder</vt:lpstr>
      <vt:lpstr>Times New Roman</vt:lpstr>
      <vt:lpstr>Patrick Hand</vt:lpstr>
      <vt:lpstr>Cambria Math</vt:lpstr>
      <vt:lpstr>Cambria Math</vt:lpstr>
      <vt:lpstr>Times New Roman</vt:lpstr>
      <vt:lpstr>Arial</vt:lpstr>
      <vt:lpstr>Microsoft YaHei</vt:lpstr>
      <vt:lpstr>Arial Unicode MS</vt:lpstr>
      <vt:lpstr>Calibri</vt:lpstr>
      <vt:lpstr>Calibri</vt:lpstr>
      <vt:lpstr>Calibri Light</vt:lpstr>
      <vt:lpstr>Yu Gothic UI Semilight</vt:lpstr>
      <vt:lpstr>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Câu hỏi: Các viết tập hợp nào sau đây đúng?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 PC</cp:lastModifiedBy>
  <cp:revision>40</cp:revision>
  <dcterms:created xsi:type="dcterms:W3CDTF">2021-08-10T03:48:00Z</dcterms:created>
  <dcterms:modified xsi:type="dcterms:W3CDTF">2024-10-01T01:27:43Z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03C18A6CD3384AA498DA6E50AAD0C758_13</vt:lpwstr>
  </property>
  <property fmtid="{D5CDD505-2E9C-101B-9397-08002B2CF9AE}" pid="3" name="KSOProductBuildVer">
    <vt:lpwstr>1033-12.2.0.17562</vt:lpwstr>
  </property>
</Properties>
</file>