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74" r:id="rId2"/>
    <p:sldId id="264" r:id="rId3"/>
    <p:sldId id="276" r:id="rId4"/>
    <p:sldId id="258" r:id="rId5"/>
    <p:sldId id="256" r:id="rId6"/>
    <p:sldId id="279" r:id="rId7"/>
    <p:sldId id="278" r:id="rId8"/>
    <p:sldId id="273" r:id="rId9"/>
    <p:sldId id="280" r:id="rId10"/>
    <p:sldId id="267" r:id="rId11"/>
    <p:sldId id="265" r:id="rId12"/>
    <p:sldId id="271" r:id="rId13"/>
    <p:sldId id="270" r:id="rId14"/>
    <p:sldId id="269" r:id="rId15"/>
    <p:sldId id="281" r:id="rId16"/>
    <p:sldId id="282" r:id="rId17"/>
    <p:sldId id="283" r:id="rId18"/>
    <p:sldId id="284" r:id="rId19"/>
    <p:sldId id="28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2C519-724C-4BD5-81F8-B6C9898C241C}" type="datetimeFigureOut">
              <a:rPr lang="en-US" smtClean="0"/>
              <a:t>9/15/2024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C95C-CDFB-478B-9D77-579147726D29}" type="slidenum">
              <a:rPr lang="en-US" smtClean="0"/>
              <a:t>‹#›</a:t>
            </a:fld>
            <a:endParaRPr lang="en-US"/>
          </a:p>
        </p:txBody>
      </p:sp>
    </p:spTree>
    <p:extLst>
      <p:ext uri="{BB962C8B-B14F-4D97-AF65-F5344CB8AC3E}">
        <p14:creationId xmlns:p14="http://schemas.microsoft.com/office/powerpoint/2010/main" val="335743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2C95C-CDFB-478B-9D77-579147726D29}" type="slidenum">
              <a:rPr lang="en-US" smtClean="0"/>
              <a:t>5</a:t>
            </a:fld>
            <a:endParaRPr lang="en-US"/>
          </a:p>
        </p:txBody>
      </p:sp>
    </p:spTree>
    <p:extLst>
      <p:ext uri="{BB962C8B-B14F-4D97-AF65-F5344CB8AC3E}">
        <p14:creationId xmlns:p14="http://schemas.microsoft.com/office/powerpoint/2010/main" val="396684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2956-1D6D-47DF-9ACB-17C5E0A71C61}" type="datetimeFigureOut">
              <a:rPr lang="en-US" smtClean="0"/>
              <a:t>9/15/2024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6254-2992-4CC1-98DE-6008967544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3.jpe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15.jpeg"/><Relationship Id="rId10" Type="http://schemas.openxmlformats.org/officeDocument/2006/relationships/oleObject" Target="../embeddings/oleObject7.bin"/><Relationship Id="rId4" Type="http://schemas.openxmlformats.org/officeDocument/2006/relationships/image" Target="../media/image14.jpe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ĐẶT VẤN ĐỀ</a:t>
            </a:r>
            <a:endParaRPr lang="en-US" sz="3200" b="1">
              <a:solidFill>
                <a:srgbClr val="FF0000"/>
              </a:solidFill>
              <a:latin typeface="+mj-lt"/>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a:latin typeface="+mj-lt"/>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3600" dirty="0">
              <a:latin typeface="+mj-lt"/>
            </a:endParaRPr>
          </a:p>
        </p:txBody>
      </p:sp>
      <p:sp>
        <p:nvSpPr>
          <p:cNvPr id="6" name="Cloud Callout 5"/>
          <p:cNvSpPr/>
          <p:nvPr/>
        </p:nvSpPr>
        <p:spPr>
          <a:xfrm>
            <a:off x="0" y="990600"/>
            <a:ext cx="8991600" cy="3810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Trong đời sống, ta thường nói sắt nặng hơn nhôm. Nói như thế có đúng không? Làm thế nào để trả lời câu hỏi này?</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 viền PowerPoint đẹp"/>
          <p:cNvPicPr>
            <a:picLocks noChangeAspect="1" noChangeArrowheads="1"/>
          </p:cNvPicPr>
          <p:nvPr/>
        </p:nvPicPr>
        <p:blipFill>
          <a:blip r:embed="rId2"/>
          <a:srcRect/>
          <a:stretch>
            <a:fillRect/>
          </a:stretch>
        </p:blipFill>
        <p:spPr bwMode="auto">
          <a:xfrm>
            <a:off x="-762000" y="-1219200"/>
            <a:ext cx="11049000" cy="8569040"/>
          </a:xfrm>
          <a:prstGeom prst="rect">
            <a:avLst/>
          </a:prstGeom>
          <a:noFill/>
        </p:spPr>
      </p:pic>
      <p:sp>
        <p:nvSpPr>
          <p:cNvPr id="12289" name="Rectangle 1"/>
          <p:cNvSpPr>
            <a:spLocks noChangeArrowheads="1"/>
          </p:cNvSpPr>
          <p:nvPr/>
        </p:nvSpPr>
        <p:spPr bwMode="auto">
          <a:xfrm>
            <a:off x="1447800" y="1066800"/>
            <a:ext cx="6629400" cy="25545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nhôm</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vi-VN"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kumimoji="0" lang="en-US"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vi-VN"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vi-VN"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Vcủa</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nhôm</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1371600" y="3581400"/>
            <a:ext cx="1781257" cy="584775"/>
          </a:xfrm>
          <a:prstGeom prst="rect">
            <a:avLst/>
          </a:prstGeom>
        </p:spPr>
        <p:txBody>
          <a:bodyPr wrap="none">
            <a:spAutoFit/>
          </a:bodyPr>
          <a:lstStyle/>
          <a:p>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p>
        </p:txBody>
      </p:sp>
      <p:sp>
        <p:nvSpPr>
          <p:cNvPr id="5" name="Rectangle 4"/>
          <p:cNvSpPr/>
          <p:nvPr/>
        </p:nvSpPr>
        <p:spPr>
          <a:xfrm>
            <a:off x="762000" y="4058455"/>
            <a:ext cx="8001000" cy="1077218"/>
          </a:xfrm>
          <a:prstGeom prst="rect">
            <a:avLst/>
          </a:prstGeom>
        </p:spPr>
        <p:txBody>
          <a:bodyPr wrap="square">
            <a:spAutoFit/>
          </a:bodyPr>
          <a:lstStyle/>
          <a:p>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 cùng một loại vật liệu tỉ số m/v là không đổi</a:t>
            </a:r>
            <a:endParaRPr lang="en-US" sz="3200" dirty="0"/>
          </a:p>
        </p:txBody>
      </p:sp>
      <p:sp>
        <p:nvSpPr>
          <p:cNvPr id="6" name="Rectangle 5"/>
          <p:cNvSpPr/>
          <p:nvPr/>
        </p:nvSpPr>
        <p:spPr>
          <a:xfrm>
            <a:off x="834683" y="5074119"/>
            <a:ext cx="7086600" cy="1077218"/>
          </a:xfrm>
          <a:prstGeom prst="rect">
            <a:avLst/>
          </a:prstGeom>
        </p:spPr>
        <p:txBody>
          <a:bodyPr wrap="square">
            <a:spAutoFit/>
          </a:bodyPr>
          <a:lstStyle/>
          <a:p>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 các vật liệu khác nhau, tỉ số m/v là khác nhau</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50551" y="44335"/>
            <a:ext cx="9144000" cy="6858000"/>
          </a:xfrm>
          <a:prstGeom prst="rect">
            <a:avLst/>
          </a:prstGeom>
          <a:noFill/>
        </p:spPr>
      </p:pic>
      <p:sp>
        <p:nvSpPr>
          <p:cNvPr id="11265" name="Rectangle 1"/>
          <p:cNvSpPr>
            <a:spLocks noChangeArrowheads="1"/>
          </p:cNvSpPr>
          <p:nvPr/>
        </p:nvSpPr>
        <p:spPr bwMode="auto">
          <a:xfrm>
            <a:off x="1143000" y="762000"/>
            <a:ext cx="803938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Khối lượng riêng, đơn vị khối lượng riêng</a:t>
            </a:r>
            <a:endPar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11266" name="Rectangle 2"/>
          <p:cNvSpPr>
            <a:spLocks noChangeArrowheads="1"/>
          </p:cNvSpPr>
          <p:nvPr/>
        </p:nvSpPr>
        <p:spPr bwMode="auto">
          <a:xfrm>
            <a:off x="1143000" y="1219200"/>
            <a:ext cx="8001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riêng của một chất cho ta biết khối lượng của một đơn vị thể tích chất đó.</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3" cstate="print"/>
          <a:srcRect/>
          <a:stretch>
            <a:fillRect/>
          </a:stretch>
        </p:blipFill>
        <p:spPr bwMode="auto">
          <a:xfrm>
            <a:off x="914400" y="2209800"/>
            <a:ext cx="1447800" cy="1263535"/>
          </a:xfrm>
          <a:prstGeom prst="rect">
            <a:avLst/>
          </a:prstGeom>
          <a:noFill/>
          <a:ln w="9525">
            <a:noFill/>
            <a:miter lim="800000"/>
            <a:headEnd/>
            <a:tailEnd/>
          </a:ln>
        </p:spPr>
      </p:pic>
      <p:sp>
        <p:nvSpPr>
          <p:cNvPr id="11268" name="Rectangle 4"/>
          <p:cNvSpPr>
            <a:spLocks noChangeArrowheads="1"/>
          </p:cNvSpPr>
          <p:nvPr/>
        </p:nvSpPr>
        <p:spPr bwMode="auto">
          <a:xfrm>
            <a:off x="4114801" y="3352800"/>
            <a:ext cx="4213076"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2438400" y="2286000"/>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Trong đó:</a:t>
            </a:r>
          </a:p>
        </p:txBody>
      </p:sp>
      <p:sp>
        <p:nvSpPr>
          <p:cNvPr id="8" name="Rectangle 7"/>
          <p:cNvSpPr/>
          <p:nvPr/>
        </p:nvSpPr>
        <p:spPr>
          <a:xfrm>
            <a:off x="4114800" y="2286000"/>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D là khối lượng riêng.</a:t>
            </a:r>
          </a:p>
        </p:txBody>
      </p:sp>
      <p:sp>
        <p:nvSpPr>
          <p:cNvPr id="9" name="Rectangle 8"/>
          <p:cNvSpPr/>
          <p:nvPr/>
        </p:nvSpPr>
        <p:spPr>
          <a:xfrm>
            <a:off x="4096223" y="2803268"/>
            <a:ext cx="4514377" cy="584775"/>
          </a:xfrm>
          <a:prstGeom prst="rect">
            <a:avLst/>
          </a:prstGeom>
        </p:spPr>
        <p:txBody>
          <a:bodyPr wrap="none">
            <a:spAutoFit/>
          </a:bodyPr>
          <a:lstStyle/>
          <a:p>
            <a:pPr lvl="0" algn="just" eaLnBrk="0" fontAlgn="base" hangingPunct="0">
              <a:spcBef>
                <a:spcPct val="0"/>
              </a:spcBef>
              <a:spcAft>
                <a:spcPct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1269" name="Rectangle 5"/>
          <p:cNvSpPr>
            <a:spLocks noChangeArrowheads="1"/>
          </p:cNvSpPr>
          <p:nvPr/>
        </p:nvSpPr>
        <p:spPr bwMode="auto">
          <a:xfrm>
            <a:off x="914401" y="3962400"/>
            <a:ext cx="7696199" cy="206210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-Đơn vị thường dùng của khối lượng riêng là: </a:t>
            </a:r>
            <a:r>
              <a:rPr kumimoji="0" lang="vi-VN"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kg/m</a:t>
            </a:r>
            <a:r>
              <a:rPr kumimoji="0" lang="en-US" sz="3200" b="0"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g/cm</a:t>
            </a:r>
            <a:r>
              <a:rPr kumimoji="0" lang="en-US" sz="3200" b="0"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hoặc g/mL</a:t>
            </a:r>
          </a:p>
          <a:p>
            <a:pPr marL="0" marR="0" lvl="0" indent="0" algn="just" defTabSz="914400" rtl="0" eaLnBrk="0" fontAlgn="base" latinLnBrk="0" hangingPunct="0">
              <a:lnSpc>
                <a:spcPct val="100000"/>
              </a:lnSpc>
              <a:spcBef>
                <a:spcPct val="0"/>
              </a:spcBef>
              <a:spcAft>
                <a:spcPct val="0"/>
              </a:spcAft>
              <a:buClrTx/>
              <a:buSzTx/>
              <a:buFontTx/>
              <a:buNone/>
            </a:pP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kg/m</a:t>
            </a:r>
            <a:r>
              <a:rPr kumimoji="0" lang="en-US" sz="3200" b="0"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0,001 g/cm</a:t>
            </a:r>
            <a:r>
              <a:rPr kumimoji="0" lang="en-US" sz="3200" b="0"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g/cm</a:t>
            </a:r>
            <a:r>
              <a:rPr kumimoji="0" lang="en-US" sz="3200" b="0"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1 g/mL</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plus(in)">
                                      <p:cBhvr>
                                        <p:cTn id="38" dur="2000"/>
                                        <p:tgtEl>
                                          <p:spTgt spid="112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linds(horizontal)">
                                      <p:cBhvr>
                                        <p:cTn id="4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6628"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9217" name="Rectangle 1"/>
          <p:cNvSpPr>
            <a:spLocks noChangeArrowheads="1"/>
          </p:cNvSpPr>
          <p:nvPr/>
        </p:nvSpPr>
        <p:spPr bwMode="auto">
          <a:xfrm>
            <a:off x="0" y="0"/>
            <a:ext cx="8672567"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riêng của một số chất ở nhiệt độ phòng.</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0" y="762000"/>
            <a:ext cx="8991600" cy="4495800"/>
          </a:xfrm>
          <a:prstGeom prst="rect">
            <a:avLst/>
          </a:prstGeom>
          <a:noFill/>
          <a:ln w="9525">
            <a:noFill/>
            <a:miter lim="800000"/>
            <a:headEnd/>
            <a:tailEnd/>
          </a:ln>
        </p:spPr>
      </p:pic>
      <p:sp>
        <p:nvSpPr>
          <p:cNvPr id="9219" name="Rectangle 3"/>
          <p:cNvSpPr>
            <a:spLocks noChangeArrowheads="1"/>
          </p:cNvSpPr>
          <p:nvPr/>
        </p:nvSpPr>
        <p:spPr bwMode="auto">
          <a:xfrm>
            <a:off x="0" y="5334000"/>
            <a:ext cx="9144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ta còn sử dụng đại lượng khác là trọng lượng riêng để nói tới một chất nặng hay nhẹ hơn chất khác.</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 y="0"/>
            <a:ext cx="9144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 lượng của một mét khối một chất gọi là trọng lượng riêng d của chất đó.</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28600" y="1066800"/>
            <a:ext cx="2117887"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209800" y="914400"/>
            <a:ext cx="1143000" cy="1119673"/>
          </a:xfrm>
          <a:prstGeom prst="rect">
            <a:avLst/>
          </a:prstGeom>
          <a:noFill/>
          <a:ln w="9525">
            <a:noFill/>
            <a:miter lim="800000"/>
            <a:headEnd/>
            <a:tailEnd/>
          </a:ln>
        </p:spPr>
      </p:pic>
      <p:sp>
        <p:nvSpPr>
          <p:cNvPr id="8195" name="Rectangle 3"/>
          <p:cNvSpPr>
            <a:spLocks noChangeArrowheads="1"/>
          </p:cNvSpPr>
          <p:nvPr/>
        </p:nvSpPr>
        <p:spPr bwMode="auto">
          <a:xfrm>
            <a:off x="1981200" y="3200400"/>
            <a:ext cx="6553200"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là trọng lượng riêng (N/m</a:t>
            </a:r>
            <a:r>
              <a:rPr kumimoji="0" lang="en-US" sz="3200" b="0" i="0" u="none" strike="noStrike" cap="none" normalizeH="0" baseline="3000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0" y="2057400"/>
            <a:ext cx="1901483" cy="584775"/>
          </a:xfrm>
          <a:prstGeom prst="rect">
            <a:avLst/>
          </a:prstGeom>
        </p:spPr>
        <p:txBody>
          <a:bodyPr wrap="none">
            <a:spAutoFit/>
          </a:bodyPr>
          <a:lstStyle/>
          <a:p>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đó:</a:t>
            </a:r>
            <a:r>
              <a:rPr lang="vi-VN" sz="32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7" name="Rectangle 6"/>
          <p:cNvSpPr/>
          <p:nvPr/>
        </p:nvSpPr>
        <p:spPr>
          <a:xfrm>
            <a:off x="1828800" y="2057400"/>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 là trọng lượng (N).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1905000" y="2667000"/>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 là thể tích (m</a:t>
            </a:r>
            <a:r>
              <a:rPr lang="en-US" sz="32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381000" y="3733800"/>
            <a:ext cx="2133600" cy="609600"/>
          </a:xfrm>
          <a:prstGeom prst="rect">
            <a:avLst/>
          </a:prstGeom>
          <a:noFill/>
          <a:ln w="9525">
            <a:noFill/>
            <a:miter lim="800000"/>
            <a:headEnd/>
            <a:tailEnd/>
          </a:ln>
        </p:spPr>
      </p:pic>
      <p:sp>
        <p:nvSpPr>
          <p:cNvPr id="10" name="Rectangle 9"/>
          <p:cNvSpPr/>
          <p:nvPr/>
        </p:nvSpPr>
        <p:spPr>
          <a:xfrm>
            <a:off x="0" y="4343400"/>
            <a:ext cx="9144000"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Như vậy, ta cũng có thể dựa vào trọng lượng riêng của vật liệu để so sánh các vật liệu (nặng, nhẹ).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0"/>
            <a:ext cx="8610600" cy="2133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latin typeface="+mj-lt"/>
              </a:rPr>
              <a:t>Dựa vào đại lượng nào,người ta nói </a:t>
            </a:r>
            <a:r>
              <a:rPr lang="vi-VN" sz="3600" dirty="0">
                <a:latin typeface="+mj-lt"/>
              </a:rPr>
              <a:t>sắt nặng </a:t>
            </a:r>
            <a:r>
              <a:rPr lang="vi-VN" sz="3600">
                <a:latin typeface="+mj-lt"/>
              </a:rPr>
              <a:t>hơn nhôm?</a:t>
            </a:r>
            <a:endParaRPr lang="en-US" sz="3600" dirty="0">
              <a:latin typeface="+mj-lt"/>
            </a:endParaRPr>
          </a:p>
        </p:txBody>
      </p:sp>
      <p:sp>
        <p:nvSpPr>
          <p:cNvPr id="5" name="Cloud 4"/>
          <p:cNvSpPr/>
          <p:nvPr/>
        </p:nvSpPr>
        <p:spPr>
          <a:xfrm>
            <a:off x="0" y="914400"/>
            <a:ext cx="9144000" cy="44958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000" dirty="0">
                <a:latin typeface="Times New Roman" panose="02020603050405020304" pitchFamily="18" charset="0"/>
                <a:cs typeface="Times New Roman" panose="02020603050405020304" pitchFamily="18" charset="0"/>
              </a:rPr>
              <a:t>Dựa vào khối lượng riêng hoặc trọng lượng riêng,người ta nói sắt nặng hơn nhôm.</a:t>
            </a:r>
          </a:p>
          <a:p>
            <a:pPr algn="ctr"/>
            <a:r>
              <a:rPr lang="vi-VN" sz="4000" dirty="0">
                <a:latin typeface="Times New Roman" panose="02020603050405020304" pitchFamily="18" charset="0"/>
                <a:cs typeface="Times New Roman" panose="02020603050405020304" pitchFamily="18" charset="0"/>
              </a:rPr>
              <a:t>D sắt = 7800kg/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4000"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vi-VN" sz="4000"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5400" baseline="30000" dirty="0">
                <a:solidFill>
                  <a:schemeClr val="bg1"/>
                </a:solidFill>
                <a:latin typeface="Times New Roman" panose="02020603050405020304" pitchFamily="18" charset="0"/>
                <a:cs typeface="Times New Roman" panose="02020603050405020304" pitchFamily="18" charset="0"/>
              </a:rPr>
              <a:t>D </a:t>
            </a:r>
            <a:r>
              <a:rPr lang="vi-VN" sz="4800" baseline="30000" dirty="0">
                <a:solidFill>
                  <a:schemeClr val="bg1"/>
                </a:solidFill>
                <a:latin typeface="Times New Roman" panose="02020603050405020304" pitchFamily="18" charset="0"/>
                <a:cs typeface="Times New Roman" panose="02020603050405020304" pitchFamily="18" charset="0"/>
              </a:rPr>
              <a:t>nhôm</a:t>
            </a:r>
            <a:r>
              <a:rPr lang="vi-VN" sz="4800" dirty="0">
                <a:solidFill>
                  <a:schemeClr val="bg1"/>
                </a:solidFill>
                <a:latin typeface="Times New Roman" panose="02020603050405020304" pitchFamily="18" charset="0"/>
                <a:cs typeface="Times New Roman" panose="02020603050405020304" pitchFamily="18" charset="0"/>
              </a:rPr>
              <a:t>  = </a:t>
            </a:r>
            <a:r>
              <a:rPr lang="vi-VN" sz="4000" dirty="0">
                <a:solidFill>
                  <a:schemeClr val="bg1"/>
                </a:solidFill>
                <a:latin typeface="Times New Roman" panose="02020603050405020304" pitchFamily="18" charset="0"/>
                <a:cs typeface="Times New Roman" panose="02020603050405020304" pitchFamily="18" charset="0"/>
              </a:rPr>
              <a:t>2700kg/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4000"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4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vi-VN" sz="32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 người</a:t>
            </a:r>
            <a:r>
              <a:rPr kumimoji="0" lang="vi-VN" sz="3200" b="1" i="0" u="none" strike="noStrike" cap="none" normalizeH="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nói “ Sắt nặng hơn bông” ta ngầm hiểu đang nói đến khối lượng riêng của sắt &gt; khối lượng riêng của bông.</a:t>
            </a:r>
            <a:endPar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5" name="Cloud Callout 4"/>
          <p:cNvSpPr/>
          <p:nvPr/>
        </p:nvSpPr>
        <p:spPr>
          <a:xfrm>
            <a:off x="0" y="1371600"/>
            <a:ext cx="91440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Bài tập1: Một khối gang  hình hộp chữ nhật có chiều dài các cạnh tương ứng là 2cm, 3cm, 5cm  và có khối lượng 210g. Hãy tính khối lượng riêng của gang</a:t>
            </a:r>
            <a:endParaRPr lang="en-US" sz="3200">
              <a:latin typeface="Times New Roman" panose="02020603050405020304" pitchFamily="18" charset="0"/>
              <a:cs typeface="Times New Roman" panose="02020603050405020304" pitchFamily="18" charset="0"/>
            </a:endParaRPr>
          </a:p>
        </p:txBody>
      </p:sp>
      <p:sp>
        <p:nvSpPr>
          <p:cNvPr id="6" name="Flowchart: Process 5"/>
          <p:cNvSpPr/>
          <p:nvPr/>
        </p:nvSpPr>
        <p:spPr>
          <a:xfrm>
            <a:off x="0" y="2057400"/>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Bài giải</a:t>
            </a:r>
            <a:endParaRPr lang="en-US" sz="3200" dirty="0"/>
          </a:p>
          <a:p>
            <a:pPr algn="ctr"/>
            <a:r>
              <a:rPr lang="vi-VN" sz="3200" dirty="0">
                <a:solidFill>
                  <a:schemeClr val="tx1"/>
                </a:solidFill>
                <a:latin typeface="Times New Roman" panose="02020603050405020304" pitchFamily="18" charset="0"/>
                <a:cs typeface="Times New Roman" panose="02020603050405020304" pitchFamily="18" charset="0"/>
              </a:rPr>
              <a:t>  Thể tích của khối gang là:</a:t>
            </a:r>
          </a:p>
          <a:p>
            <a:pPr algn="ctr"/>
            <a:r>
              <a:rPr lang="vi-VN" sz="3200" dirty="0">
                <a:solidFill>
                  <a:schemeClr val="tx1"/>
                </a:solidFill>
                <a:latin typeface="Times New Roman" panose="02020603050405020304" pitchFamily="18" charset="0"/>
                <a:cs typeface="Times New Roman" panose="02020603050405020304" pitchFamily="18" charset="0"/>
              </a:rPr>
              <a:t>V  =  2. 3. 5. =  30 c</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3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vi-VN" sz="3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vi-VN" sz="3200" baseline="300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   Khối lượng riêng của gang là:</a:t>
            </a:r>
          </a:p>
          <a:p>
            <a:pPr algn="ctr"/>
            <a:r>
              <a:rPr lang="vi-VN" sz="3200" dirty="0">
                <a:solidFill>
                  <a:schemeClr val="tx1"/>
                </a:solidFill>
                <a:latin typeface="Times New Roman" panose="02020603050405020304" pitchFamily="18" charset="0"/>
                <a:cs typeface="Times New Roman" panose="02020603050405020304" pitchFamily="18" charset="0"/>
              </a:rPr>
              <a:t>D = m/v  = 210/ 30 = 7g/ c</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3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vi-VN"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15400" cy="1569660"/>
          </a:xfrm>
          <a:prstGeom prst="rect">
            <a:avLst/>
          </a:prstGeom>
        </p:spPr>
        <p:txBody>
          <a:bodyPr wrap="square">
            <a:spAutoFit/>
          </a:bodyPr>
          <a:lstStyle/>
          <a:p>
            <a:r>
              <a:rPr lang="vi-VN" sz="3200">
                <a:latin typeface="Times New Roman" panose="02020603050405020304" pitchFamily="18" charset="0"/>
                <a:cs typeface="Times New Roman" panose="02020603050405020304" pitchFamily="18" charset="0"/>
              </a:rPr>
              <a:t>Bài tập 2</a:t>
            </a:r>
            <a:r>
              <a:rPr lang="en-US" sz="3200">
                <a:latin typeface="Times New Roman" panose="02020603050405020304" pitchFamily="18" charset="0"/>
                <a:cs typeface="Times New Roman" panose="02020603050405020304" pitchFamily="18" charset="0"/>
              </a:rPr>
              <a:t>: Một hộp sữa ông Thọ có khối lượng 397 g và có thể tích 320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Hãy tính khối lượng riêng của sữa trong hộp theo đơn vị kg/ 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8" name="Rectangle 7"/>
          <p:cNvSpPr/>
          <p:nvPr/>
        </p:nvSpPr>
        <p:spPr>
          <a:xfrm>
            <a:off x="3276600" y="1600200"/>
            <a:ext cx="1473480" cy="584775"/>
          </a:xfrm>
          <a:prstGeom prst="rect">
            <a:avLst/>
          </a:prstGeom>
        </p:spPr>
        <p:txBody>
          <a:bodyPr wrap="none">
            <a:spAutoFit/>
          </a:bodyPr>
          <a:lstStyle/>
          <a:p>
            <a:r>
              <a:rPr lang="vi-VN" sz="3200" dirty="0">
                <a:latin typeface="Times New Roman" panose="02020603050405020304" pitchFamily="18" charset="0"/>
                <a:cs typeface="Times New Roman" panose="02020603050405020304" pitchFamily="18" charset="0"/>
              </a:rPr>
              <a:t>Bài giải</a:t>
            </a:r>
            <a:endParaRPr lang="en-US" sz="3200" dirty="0"/>
          </a:p>
        </p:txBody>
      </p:sp>
      <p:sp>
        <p:nvSpPr>
          <p:cNvPr id="9" name="Rectangle 8"/>
          <p:cNvSpPr/>
          <p:nvPr/>
        </p:nvSpPr>
        <p:spPr>
          <a:xfrm>
            <a:off x="304800" y="2209800"/>
            <a:ext cx="8534400"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Ta có: 397 g = 0,397 kg.</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320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 0,00032 m</a:t>
            </a:r>
            <a:r>
              <a:rPr lang="en-US" sz="3200" baseline="30000">
                <a:latin typeface="Times New Roman" panose="02020603050405020304" pitchFamily="18" charset="0"/>
                <a:cs typeface="Times New Roman" panose="02020603050405020304" pitchFamily="18" charset="0"/>
              </a:rPr>
              <a:t>3</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10" name="Rectangle 9"/>
          <p:cNvSpPr/>
          <p:nvPr/>
        </p:nvSpPr>
        <p:spPr>
          <a:xfrm>
            <a:off x="228600" y="3276600"/>
            <a:ext cx="6660798"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1828800" y="3886200"/>
            <a:ext cx="4750837"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Bài tập</a:t>
            </a:r>
            <a:r>
              <a:rPr lang="en-US" sz="3200" b="1">
                <a:latin typeface="Times New Roman" panose="02020603050405020304" pitchFamily="18" charset="0"/>
                <a:cs typeface="Times New Roman" panose="02020603050405020304" pitchFamily="18" charset="0"/>
              </a:rPr>
              <a:t> 3:</a:t>
            </a:r>
            <a:r>
              <a:rPr lang="en-US" sz="3200">
                <a:latin typeface="Times New Roman" panose="02020603050405020304" pitchFamily="18" charset="0"/>
                <a:cs typeface="Times New Roman" panose="02020603050405020304" pitchFamily="18" charset="0"/>
              </a:rPr>
              <a:t> 1 kg kem giặt VISO có thể tích 900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Tính khối lượng riêng của kem giặt VISO và so sánh với khối lượng riêng của nước.</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3581400" y="1600200"/>
            <a:ext cx="1518364" cy="584775"/>
          </a:xfrm>
          <a:prstGeom prst="rect">
            <a:avLst/>
          </a:prstGeom>
        </p:spPr>
        <p:txBody>
          <a:bodyPr wrap="none">
            <a:spAutoFit/>
          </a:bodyPr>
          <a:lstStyle/>
          <a:p>
            <a:r>
              <a:rPr lang="vi-VN" sz="3200" b="1">
                <a:latin typeface="Times New Roman" panose="02020603050405020304" pitchFamily="18" charset="0"/>
                <a:cs typeface="Times New Roman" panose="02020603050405020304" pitchFamily="18" charset="0"/>
              </a:rPr>
              <a:t>Bài giải</a:t>
            </a:r>
            <a:endParaRPr lang="en-US" sz="3200"/>
          </a:p>
        </p:txBody>
      </p:sp>
      <p:sp>
        <p:nvSpPr>
          <p:cNvPr id="6" name="Rectangle 5"/>
          <p:cNvSpPr/>
          <p:nvPr/>
        </p:nvSpPr>
        <p:spPr>
          <a:xfrm>
            <a:off x="228600" y="2133600"/>
            <a:ext cx="4876848"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Ta có: 900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 0,0009 m</a:t>
            </a:r>
            <a:r>
              <a:rPr lang="en-US" sz="3200" baseline="30000">
                <a:latin typeface="Times New Roman" panose="02020603050405020304" pitchFamily="18" charset="0"/>
                <a:cs typeface="Times New Roman" panose="02020603050405020304" pitchFamily="18" charset="0"/>
              </a:rPr>
              <a:t>3</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34817" name="Rectangle 1"/>
          <p:cNvSpPr>
            <a:spLocks noChangeArrowheads="1"/>
          </p:cNvSpPr>
          <p:nvPr/>
        </p:nvSpPr>
        <p:spPr bwMode="auto">
          <a:xfrm>
            <a:off x="228600" y="2667000"/>
            <a:ext cx="6669390" cy="58477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riêng của kem giặt VISO là</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1447800" y="3429000"/>
            <a:ext cx="5187576" cy="1066800"/>
          </a:xfrm>
          <a:prstGeom prst="rect">
            <a:avLst/>
          </a:prstGeom>
          <a:noFill/>
          <a:ln w="9525">
            <a:noFill/>
            <a:miter lim="800000"/>
            <a:headEnd/>
            <a:tailEnd/>
          </a:ln>
        </p:spPr>
      </p:pic>
      <p:sp>
        <p:nvSpPr>
          <p:cNvPr id="9" name="Rectangle 8"/>
          <p:cNvSpPr/>
          <p:nvPr/>
        </p:nvSpPr>
        <p:spPr>
          <a:xfrm>
            <a:off x="0" y="4572000"/>
            <a:ext cx="9144000"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So sánh với khối lượng riêng của nước (1000 kg/m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thì khối lượng riêng của kem giặt VISO lớn hơn.</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Bài tập</a:t>
            </a:r>
            <a:r>
              <a:rPr lang="en-US" sz="3200" b="1">
                <a:latin typeface="Times New Roman" panose="02020603050405020304" pitchFamily="18" charset="0"/>
                <a:cs typeface="Times New Roman" panose="02020603050405020304" pitchFamily="18" charset="0"/>
              </a:rPr>
              <a:t> 4:</a:t>
            </a:r>
            <a:r>
              <a:rPr lang="en-US" sz="3200">
                <a:latin typeface="Times New Roman" panose="02020603050405020304" pitchFamily="18" charset="0"/>
                <a:cs typeface="Times New Roman" panose="02020603050405020304" pitchFamily="18" charset="0"/>
              </a:rPr>
              <a:t> Hòn gạch có khối lượng là 1,6 kg và thể tích 1200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Hòn gạch có hai lỗ, mỗi lỗ có thể tích 192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Tính khối lượng riêng và trọng lượng riêng của gạch.</a:t>
            </a:r>
            <a:endParaRPr lang="en-US" sz="3200"/>
          </a:p>
        </p:txBody>
      </p:sp>
      <p:sp>
        <p:nvSpPr>
          <p:cNvPr id="5" name="Rectangle 4"/>
          <p:cNvSpPr/>
          <p:nvPr/>
        </p:nvSpPr>
        <p:spPr>
          <a:xfrm>
            <a:off x="3276600" y="1981200"/>
            <a:ext cx="1518364" cy="584775"/>
          </a:xfrm>
          <a:prstGeom prst="rect">
            <a:avLst/>
          </a:prstGeom>
        </p:spPr>
        <p:txBody>
          <a:bodyPr wrap="none">
            <a:spAutoFit/>
          </a:bodyPr>
          <a:lstStyle/>
          <a:p>
            <a:r>
              <a:rPr lang="vi-VN" sz="3200" b="1">
                <a:latin typeface="Times New Roman" panose="02020603050405020304" pitchFamily="18" charset="0"/>
                <a:cs typeface="Times New Roman" panose="02020603050405020304" pitchFamily="18" charset="0"/>
              </a:rPr>
              <a:t>Bài giải</a:t>
            </a:r>
            <a:endParaRPr lang="en-US" sz="3200"/>
          </a:p>
        </p:txBody>
      </p:sp>
      <p:sp>
        <p:nvSpPr>
          <p:cNvPr id="6" name="Rectangle 5"/>
          <p:cNvSpPr/>
          <p:nvPr/>
        </p:nvSpPr>
        <p:spPr>
          <a:xfrm>
            <a:off x="0" y="2590800"/>
            <a:ext cx="8991600" cy="58477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Thế tích thực của hòn gạch là:</a:t>
            </a:r>
          </a:p>
        </p:txBody>
      </p:sp>
      <p:sp>
        <p:nvSpPr>
          <p:cNvPr id="7" name="Rectangle 6"/>
          <p:cNvSpPr/>
          <p:nvPr/>
        </p:nvSpPr>
        <p:spPr>
          <a:xfrm>
            <a:off x="152400" y="3124200"/>
            <a:ext cx="8534400" cy="58477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V = 1200 – (192 . 2) = 816 (cm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 0,000816 (m</a:t>
            </a:r>
            <a:r>
              <a:rPr lang="en-US" sz="3200" baseline="30000">
                <a:latin typeface="Times New Roman" panose="02020603050405020304" pitchFamily="18" charset="0"/>
                <a:cs typeface="Times New Roman" panose="02020603050405020304" pitchFamily="18" charset="0"/>
              </a:rPr>
              <a:t>3</a:t>
            </a:r>
            <a:r>
              <a:rPr lang="en-US" sz="3200">
                <a:latin typeface="Times New Roman" panose="02020603050405020304" pitchFamily="18" charset="0"/>
                <a:cs typeface="Times New Roman" panose="02020603050405020304" pitchFamily="18" charset="0"/>
              </a:rPr>
              <a:t>). </a:t>
            </a:r>
            <a:endParaRPr lang="en-US" sz="3200"/>
          </a:p>
        </p:txBody>
      </p:sp>
      <p:sp>
        <p:nvSpPr>
          <p:cNvPr id="8" name="Rectangle 7"/>
          <p:cNvSpPr/>
          <p:nvPr/>
        </p:nvSpPr>
        <p:spPr>
          <a:xfrm>
            <a:off x="609600" y="3733800"/>
            <a:ext cx="4785284"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1828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0" y="5257800"/>
            <a:ext cx="6450805" cy="1077218"/>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 lượng riêng của gạch: </a:t>
            </a:r>
            <a:endParaRPr kumimoji="0" 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 10.D </a:t>
            </a:r>
            <a:r>
              <a:rPr kumimoji="0" lang="vi-VN" sz="3200" b="0" i="0" u="none" strike="noStrike" cap="none" normalizeH="0" baseline="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10.1960,8 = 19608 N/m</a:t>
            </a:r>
            <a:r>
              <a:rPr kumimoji="0" lang="en-US" sz="32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05000" cy="3505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anose="02020603050405020304" pitchFamily="18" charset="0"/>
                <a:cs typeface="Times New Roman" panose="02020603050405020304" pitchFamily="18" charset="0"/>
              </a:rPr>
              <a:t>NỘI </a:t>
            </a:r>
          </a:p>
          <a:p>
            <a:pPr algn="ctr"/>
            <a:r>
              <a:rPr lang="vi-VN" sz="3200">
                <a:latin typeface="Times New Roman" panose="02020603050405020304" pitchFamily="18" charset="0"/>
                <a:cs typeface="Times New Roman" panose="02020603050405020304" pitchFamily="18" charset="0"/>
              </a:rPr>
              <a:t>DUNG</a:t>
            </a:r>
          </a:p>
          <a:p>
            <a:pPr algn="ctr"/>
            <a:r>
              <a:rPr lang="vi-VN" sz="3200">
                <a:latin typeface="Times New Roman" panose="02020603050405020304" pitchFamily="18" charset="0"/>
                <a:cs typeface="Times New Roman" panose="02020603050405020304" pitchFamily="18" charset="0"/>
              </a:rPr>
              <a:t>CẦN </a:t>
            </a:r>
          </a:p>
          <a:p>
            <a:pPr algn="ctr"/>
            <a:r>
              <a:rPr lang="vi-VN" sz="3200">
                <a:latin typeface="Times New Roman" panose="02020603050405020304" pitchFamily="18" charset="0"/>
                <a:cs typeface="Times New Roman" panose="02020603050405020304" pitchFamily="18" charset="0"/>
              </a:rPr>
              <a:t>NHỚ </a:t>
            </a:r>
            <a:endParaRPr lang="en-US" sz="3200">
              <a:latin typeface="Times New Roman" panose="02020603050405020304" pitchFamily="18" charset="0"/>
              <a:cs typeface="Times New Roman" panose="02020603050405020304" pitchFamily="18" charset="0"/>
            </a:endParaRPr>
          </a:p>
        </p:txBody>
      </p:sp>
      <p:sp>
        <p:nvSpPr>
          <p:cNvPr id="5" name="Right Arrow 4"/>
          <p:cNvSpPr/>
          <p:nvPr/>
        </p:nvSpPr>
        <p:spPr>
          <a:xfrm>
            <a:off x="2209800" y="1752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p:cNvSpPr/>
          <p:nvPr/>
        </p:nvSpPr>
        <p:spPr>
          <a:xfrm>
            <a:off x="2971800" y="228600"/>
            <a:ext cx="6019800" cy="31242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Khối lượng riêng của một chất cho ta biết khối lượng của một đơn vị thể tích chất đó.</a:t>
            </a:r>
            <a:endParaRPr lang="vi-VN"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vi-VN">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a:p>
        </p:txBody>
      </p:sp>
      <p:sp>
        <p:nvSpPr>
          <p:cNvPr id="7" name="Right Arrow 6"/>
          <p:cNvSpPr/>
          <p:nvPr/>
        </p:nvSpPr>
        <p:spPr>
          <a:xfrm rot="1698326">
            <a:off x="2133600" y="4038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2895600" y="3886200"/>
            <a:ext cx="6019800" cy="2667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Đơn vị thường dùng của khối lượng riêng là: </a:t>
            </a:r>
            <a:r>
              <a:rPr lang="vi-VN"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lvl="0" fontAlgn="base">
              <a:spcBef>
                <a:spcPct val="0"/>
              </a:spcBef>
              <a:spcAft>
                <a:spcPct val="0"/>
              </a:spcAft>
            </a:pPr>
            <a:r>
              <a:rPr lang="vi-VN"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kg/m</a:t>
            </a:r>
            <a:r>
              <a:rPr lang="en-US" sz="3200" baseline="30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g/cm</a:t>
            </a:r>
            <a:r>
              <a:rPr lang="en-US" sz="3200" baseline="30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hoặc g/mL</a:t>
            </a:r>
          </a:p>
          <a:p>
            <a:pPr lvl="0" algn="just" eaLnBrk="0" fontAlgn="base" hangingPunct="0">
              <a:spcBef>
                <a:spcPct val="0"/>
              </a:spcBef>
              <a:spcAft>
                <a:spcPct val="0"/>
              </a:spcAft>
            </a:pP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kg/m</a:t>
            </a:r>
            <a:r>
              <a:rPr lang="en-US" sz="3200" baseline="30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 0,001 g/cm</a:t>
            </a:r>
            <a:r>
              <a:rPr lang="en-US" sz="3200" baseline="30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g/cm</a:t>
            </a:r>
            <a:r>
              <a:rPr lang="en-US" sz="3200" baseline="30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 1 g/mL</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9"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5181600" y="2180706"/>
            <a:ext cx="1219200" cy="1064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0"/>
            <a:ext cx="6629400" cy="1491276"/>
          </a:xfrm>
          <a:prstGeom prst="rect">
            <a:avLst/>
          </a:prstGeom>
          <a:noFill/>
          <a:ln w="9525" algn="ctr">
            <a:noFill/>
            <a:miter lim="800000"/>
          </a:ln>
        </p:spPr>
        <p:txBody>
          <a:bodyPr wrap="square" lIns="135733" tIns="67867" rIns="135733" bIns="67867">
            <a:spAutoFit/>
          </a:bodyPr>
          <a:lstStyle/>
          <a:p>
            <a:pPr algn="ctr" eaLnBrk="0" hangingPunct="0"/>
            <a:r>
              <a:rPr lang="vi-VN" sz="4400" b="1" dirty="0">
                <a:solidFill>
                  <a:srgbClr val="0000FF"/>
                </a:solidFill>
                <a:latin typeface="Times New Roman" panose="02020603050405020304" pitchFamily="18" charset="0"/>
                <a:cs typeface="Times New Roman" panose="02020603050405020304" pitchFamily="18" charset="0"/>
              </a:rPr>
              <a:t>BÀI 13:</a:t>
            </a:r>
            <a:endParaRPr lang="en-US" sz="4400" b="1" dirty="0">
              <a:solidFill>
                <a:srgbClr val="0000FF"/>
              </a:solidFill>
              <a:latin typeface="Times New Roman" panose="02020603050405020304" pitchFamily="18" charset="0"/>
              <a:cs typeface="Times New Roman" panose="02020603050405020304" pitchFamily="18" charset="0"/>
            </a:endParaRPr>
          </a:p>
          <a:p>
            <a:pPr algn="ctr" eaLnBrk="0" hangingPunct="0"/>
            <a:r>
              <a:rPr lang="en-US" sz="4400" dirty="0">
                <a:solidFill>
                  <a:schemeClr val="accent2"/>
                </a:solidFill>
                <a:latin typeface="Times New Roman" panose="02020603050405020304" pitchFamily="18" charset="0"/>
                <a:cs typeface="Times New Roman" panose="02020603050405020304" pitchFamily="18" charset="0"/>
              </a:rPr>
              <a:t> </a:t>
            </a:r>
            <a:r>
              <a:rPr lang="vi-VN" sz="4400" b="1" dirty="0">
                <a:solidFill>
                  <a:srgbClr val="FF0000"/>
                </a:solidFill>
                <a:latin typeface="Times New Roman" panose="02020603050405020304" pitchFamily="18" charset="0"/>
                <a:cs typeface="Times New Roman" panose="02020603050405020304" pitchFamily="18" charset="0"/>
              </a:rPr>
              <a:t>KHỐI LƯỢNG RIÊNG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0" y="2286000"/>
            <a:ext cx="6553200" cy="1200329"/>
          </a:xfrm>
          <a:prstGeom prst="rect">
            <a:avLst/>
          </a:prstGeom>
        </p:spPr>
        <p:txBody>
          <a:bodyPr wrap="square">
            <a:spAutoFit/>
          </a:bodyPr>
          <a:lstStyle/>
          <a:p>
            <a:pPr algn="ctr" eaLnBrk="0" hangingPunct="0"/>
            <a:r>
              <a:rPr lang="vi-VN" sz="3600" b="1">
                <a:solidFill>
                  <a:srgbClr val="7030A0"/>
                </a:solidFill>
                <a:latin typeface="Times New Roman" panose="02020603050405020304" pitchFamily="18" charset="0"/>
                <a:cs typeface="Times New Roman" panose="02020603050405020304" pitchFamily="18" charset="0"/>
              </a:rPr>
              <a:t>CHƯƠNG 3: KHỐI LƯỢNG RIÊNG VÀ ÁP SUẤT</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i tiết nhiều hơn 101 hình nền powerpoint ngộ nghĩnh đáng yêu tuyệt vời  nhất - thdonghoadian"/>
          <p:cNvPicPr>
            <a:picLocks noChangeAspect="1" noChangeArrowheads="1"/>
          </p:cNvPicPr>
          <p:nvPr/>
        </p:nvPicPr>
        <p:blipFill>
          <a:blip r:embed="rId2"/>
          <a:srcRect/>
          <a:stretch>
            <a:fillRect/>
          </a:stretch>
        </p:blipFill>
        <p:spPr bwMode="auto">
          <a:xfrm>
            <a:off x="0" y="0"/>
            <a:ext cx="9138446" cy="6858000"/>
          </a:xfrm>
          <a:prstGeom prst="rect">
            <a:avLst/>
          </a:prstGeom>
          <a:noFill/>
        </p:spPr>
      </p:pic>
      <p:sp>
        <p:nvSpPr>
          <p:cNvPr id="5" name="TextBox 4"/>
          <p:cNvSpPr txBox="1"/>
          <p:nvPr/>
        </p:nvSpPr>
        <p:spPr>
          <a:xfrm>
            <a:off x="2438400" y="1600200"/>
            <a:ext cx="4967707" cy="646331"/>
          </a:xfrm>
          <a:prstGeom prst="rect">
            <a:avLst/>
          </a:prstGeom>
          <a:noFill/>
        </p:spPr>
        <p:txBody>
          <a:bodyPr wrap="none">
            <a:spAutoFit/>
          </a:bodyPr>
          <a:lstStyle/>
          <a:p>
            <a:pPr>
              <a:defRPr/>
            </a:pPr>
            <a:r>
              <a:rPr lang="vi-VN" sz="3600" b="1" dirty="0">
                <a:solidFill>
                  <a:srgbClr val="FF0000"/>
                </a:solidFill>
                <a:latin typeface="+mj-lt"/>
              </a:rPr>
              <a:t>HƯỚNG DẪN VỀ NHÀ</a:t>
            </a:r>
            <a:endParaRPr lang="en-US" sz="3600" b="1" dirty="0">
              <a:solidFill>
                <a:srgbClr val="FF0000"/>
              </a:solidFill>
              <a:latin typeface="+mj-lt"/>
            </a:endParaRPr>
          </a:p>
        </p:txBody>
      </p:sp>
      <p:sp>
        <p:nvSpPr>
          <p:cNvPr id="4" name="Rectangle 3"/>
          <p:cNvSpPr/>
          <p:nvPr/>
        </p:nvSpPr>
        <p:spPr>
          <a:xfrm>
            <a:off x="1828800" y="2209800"/>
            <a:ext cx="5943600" cy="1569660"/>
          </a:xfrm>
          <a:prstGeom prst="rect">
            <a:avLst/>
          </a:prstGeom>
        </p:spPr>
        <p:txBody>
          <a:bodyPr wrap="square">
            <a:spAutoFit/>
          </a:bodyPr>
          <a:lstStyle/>
          <a:p>
            <a:pPr marL="285750" indent="-285750"/>
            <a:r>
              <a:rPr lang="en-US" sz="3200">
                <a:latin typeface="Times New Roman" panose="02020603050405020304" pitchFamily="18" charset="0"/>
                <a:cs typeface="Times New Roman" panose="02020603050405020304" pitchFamily="18" charset="0"/>
              </a:rPr>
              <a:t>Đo và tính khối lượng riêng của</a:t>
            </a:r>
            <a:endParaRPr lang="vi-VN" sz="3200">
              <a:latin typeface="Times New Roman" panose="02020603050405020304" pitchFamily="18" charset="0"/>
              <a:cs typeface="Times New Roman" panose="02020603050405020304" pitchFamily="18" charset="0"/>
            </a:endParaRPr>
          </a:p>
          <a:p>
            <a:pPr marL="285750" indent="-285750"/>
            <a:r>
              <a:rPr lang="en-US" sz="3200">
                <a:latin typeface="Times New Roman" panose="02020603050405020304" pitchFamily="18" charset="0"/>
                <a:cs typeface="Times New Roman" panose="02020603050405020304" pitchFamily="18" charset="0"/>
              </a:rPr>
              <a:t>một số vật đơn chất ở nhà, GV gợi </a:t>
            </a:r>
            <a:endParaRPr lang="vi-VN" sz="3200">
              <a:latin typeface="Times New Roman" panose="02020603050405020304" pitchFamily="18" charset="0"/>
              <a:cs typeface="Times New Roman" panose="02020603050405020304" pitchFamily="18" charset="0"/>
            </a:endParaRPr>
          </a:p>
          <a:p>
            <a:pPr marL="285750" indent="-285750"/>
            <a:r>
              <a:rPr lang="en-US" sz="3200">
                <a:latin typeface="Times New Roman" panose="02020603050405020304" pitchFamily="18" charset="0"/>
                <a:cs typeface="Times New Roman" panose="02020603050405020304" pitchFamily="18" charset="0"/>
              </a:rPr>
              <a:t>ý: thìa nhôm, đũa nhôm…</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3733800"/>
            <a:ext cx="5943600" cy="584775"/>
          </a:xfrm>
          <a:prstGeom prst="rect">
            <a:avLst/>
          </a:prstGeom>
        </p:spPr>
        <p:txBody>
          <a:bodyPr wrap="square">
            <a:spAutoFit/>
          </a:bodyPr>
          <a:lstStyle/>
          <a:p>
            <a:r>
              <a:rPr lang="vi-VN" sz="3200">
                <a:latin typeface="Times New Roman" panose="02020603050405020304" pitchFamily="18" charset="0"/>
                <a:ea typeface="Times New Roman" panose="02020603050405020304" pitchFamily="18" charset="0"/>
                <a:cs typeface="Times New Roman" panose="02020603050405020304" pitchFamily="18" charset="0"/>
              </a:rPr>
              <a:t>Làm các bài tập trong SBT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1143000"/>
            <a:ext cx="1371600" cy="304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t> </a:t>
            </a:r>
            <a:endParaRPr lang="en-US" b="1"/>
          </a:p>
        </p:txBody>
      </p:sp>
      <p:sp>
        <p:nvSpPr>
          <p:cNvPr id="4" name="Right Arrow 3"/>
          <p:cNvSpPr/>
          <p:nvPr/>
        </p:nvSpPr>
        <p:spPr>
          <a:xfrm>
            <a:off x="1981200" y="18288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1981200" y="32004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124200" y="1676400"/>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a:latin typeface="+mj-lt"/>
              </a:rPr>
              <a:t>I. THÍ NGHIỆM </a:t>
            </a:r>
            <a:endParaRPr lang="en-US" sz="3200">
              <a:latin typeface="+mj-lt"/>
            </a:endParaRPr>
          </a:p>
        </p:txBody>
      </p:sp>
      <p:sp>
        <p:nvSpPr>
          <p:cNvPr id="7" name="Rectangle 6"/>
          <p:cNvSpPr/>
          <p:nvPr/>
        </p:nvSpPr>
        <p:spPr>
          <a:xfrm>
            <a:off x="3048000" y="2971800"/>
            <a:ext cx="4724400" cy="1600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a:solidFill>
                  <a:schemeClr val="tx1"/>
                </a:solidFill>
                <a:latin typeface="+mj-lt"/>
              </a:rPr>
              <a:t>II. KHỐI LƯỢNG RIÊNG, ĐƠN VỊ KHỐI LƯỢNG RIÊNG</a:t>
            </a:r>
            <a:endParaRPr lang="en-US" sz="32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sp>
        <p:nvSpPr>
          <p:cNvPr id="5" name="Rectangle 4"/>
          <p:cNvSpPr/>
          <p:nvPr/>
        </p:nvSpPr>
        <p:spPr>
          <a:xfrm>
            <a:off x="0" y="0"/>
            <a:ext cx="3021981" cy="646331"/>
          </a:xfrm>
          <a:prstGeom prst="rect">
            <a:avLst/>
          </a:prstGeom>
        </p:spPr>
        <p:txBody>
          <a:bodyPr wrap="none">
            <a:spAutoFit/>
          </a:bodyPr>
          <a:lstStyle/>
          <a:p>
            <a:r>
              <a:rPr lang="vi-VN" sz="3600" dirty="0">
                <a:solidFill>
                  <a:srgbClr val="FF0000"/>
                </a:solidFill>
                <a:latin typeface="+mj-lt"/>
              </a:rPr>
              <a:t>1.</a:t>
            </a:r>
            <a:r>
              <a:rPr lang="en-US" sz="3600" dirty="0" err="1">
                <a:solidFill>
                  <a:srgbClr val="FF0000"/>
                </a:solidFill>
                <a:latin typeface="Times New Roman" panose="02020603050405020304" pitchFamily="18" charset="0"/>
                <a:cs typeface="Times New Roman" panose="02020603050405020304" pitchFamily="18" charset="0"/>
              </a:rPr>
              <a:t>Thí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nghiệm</a:t>
            </a:r>
            <a:r>
              <a:rPr lang="en-US" sz="3600" dirty="0">
                <a:solidFill>
                  <a:srgbClr val="FF0000"/>
                </a:solidFill>
                <a:latin typeface="Times New Roman" panose="02020603050405020304" pitchFamily="18" charset="0"/>
                <a:cs typeface="Times New Roman" panose="02020603050405020304" pitchFamily="18" charset="0"/>
              </a:rPr>
              <a:t> 1</a:t>
            </a:r>
          </a:p>
        </p:txBody>
      </p:sp>
      <p:sp>
        <p:nvSpPr>
          <p:cNvPr id="6" name="Rectangle 5"/>
          <p:cNvSpPr/>
          <p:nvPr/>
        </p:nvSpPr>
        <p:spPr>
          <a:xfrm>
            <a:off x="0" y="533400"/>
            <a:ext cx="9144000"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Chuẩn bị: Ba thỏi sắt có thể tích lần lượt là V</a:t>
            </a:r>
            <a:r>
              <a:rPr lang="vi-VN" sz="3200" baseline="-250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 V, V</a:t>
            </a:r>
            <a:r>
              <a:rPr lang="vi-VN" sz="3200" baseline="-250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 2V, V</a:t>
            </a:r>
            <a:r>
              <a:rPr lang="vi-VN" sz="3200" baseline="-25000" dirty="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 = 3V (Hình 13.1); cân điện tử.</a:t>
            </a:r>
            <a:endParaRPr lang="en-US" sz="3200" dirty="0">
              <a:latin typeface="Times New Roman" panose="02020603050405020304" pitchFamily="18" charset="0"/>
              <a:cs typeface="Times New Roman" panose="02020603050405020304"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3"/>
          <a:srcRect/>
          <a:stretch>
            <a:fillRect/>
          </a:stretch>
        </p:blipFill>
        <p:spPr bwMode="auto">
          <a:xfrm>
            <a:off x="0" y="1752600"/>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6388" name="AutoShape 4"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16390" name="Picture 6" descr="Cân diện tử shinko, độ chính xác cực cao, bảo hành 1 năm"/>
          <p:cNvPicPr>
            <a:picLocks noChangeAspect="1" noChangeArrowheads="1"/>
          </p:cNvPicPr>
          <p:nvPr/>
        </p:nvPicPr>
        <p:blipFill>
          <a:blip r:embed="rId4"/>
          <a:srcRect/>
          <a:stretch>
            <a:fillRect/>
          </a:stretch>
        </p:blipFill>
        <p:spPr bwMode="auto">
          <a:xfrm>
            <a:off x="5334000" y="1905000"/>
            <a:ext cx="3454797" cy="460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20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randombar(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4" name="Rectangle 3"/>
          <p:cNvSpPr/>
          <p:nvPr/>
        </p:nvSpPr>
        <p:spPr>
          <a:xfrm>
            <a:off x="0" y="0"/>
            <a:ext cx="210243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Tiến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0" y="381000"/>
            <a:ext cx="9144000"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Bước 1: Dùng cân điện tử để xác định khối lượng từng thỏi sắt tương ứng m</a:t>
            </a:r>
            <a:r>
              <a:rPr lang="vi-VN" sz="3200" baseline="-250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m</a:t>
            </a:r>
            <a:r>
              <a:rPr lang="vi-VN" sz="3200" baseline="-250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m</a:t>
            </a:r>
            <a:r>
              <a:rPr lang="vi-VN" sz="3200" baseline="-25000" dirty="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0" y="1295400"/>
            <a:ext cx="9144000"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Bước 2: Ghi số liệu, tính tỉ số khối lượng và thể tích tương ứng  vào vở theo mẫu Bảng 13.1.</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0" y="2286000"/>
            <a:ext cx="9144000" cy="1077218"/>
          </a:xfrm>
          <a:prstGeom prst="rect">
            <a:avLst/>
          </a:prstGeom>
        </p:spPr>
        <p:txBody>
          <a:bodyPr wrap="square">
            <a:spAutoFit/>
          </a:bodyPr>
          <a:lstStyle/>
          <a:p>
            <a:r>
              <a:rPr lang="vi-VN" sz="3200" b="1" dirty="0">
                <a:latin typeface="Times New Roman" panose="02020603050405020304" pitchFamily="18" charset="0"/>
                <a:cs typeface="Times New Roman" panose="02020603050405020304" pitchFamily="18" charset="0"/>
              </a:rPr>
              <a:t>Bảng 13.1.</a:t>
            </a:r>
            <a:r>
              <a:rPr lang="vi-VN" sz="3200" dirty="0">
                <a:latin typeface="Times New Roman" panose="02020603050405020304" pitchFamily="18" charset="0"/>
                <a:cs typeface="Times New Roman" panose="02020603050405020304" pitchFamily="18" charset="0"/>
              </a:rPr>
              <a:t> Tỉ số giữa khối lượng và thể tích của ba thỏi sắt</a:t>
            </a:r>
            <a:endParaRPr lang="en-US" sz="32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96343407"/>
              </p:ext>
            </p:extLst>
          </p:nvPr>
        </p:nvGraphicFramePr>
        <p:xfrm>
          <a:off x="228600" y="3494783"/>
          <a:ext cx="8763000" cy="2253333"/>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75936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2800" b="0" dirty="0">
                          <a:solidFill>
                            <a:srgbClr val="000000"/>
                          </a:solidFill>
                          <a:latin typeface="Times New Roman" panose="02020603050405020304" pitchFamily="18" charset="0"/>
                          <a:cs typeface="Times New Roman" panose="02020603050405020304" pitchFamily="18" charset="0"/>
                        </a:rPr>
                        <a:t>Đại lượng</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dirty="0" err="1">
                          <a:solidFill>
                            <a:srgbClr val="000000"/>
                          </a:solidFill>
                          <a:latin typeface="Times New Roman" panose="02020603050405020304" pitchFamily="18" charset="0"/>
                          <a:cs typeface="Times New Roman" panose="02020603050405020304" pitchFamily="18" charset="0"/>
                        </a:rPr>
                        <a:t>Thỏi</a:t>
                      </a:r>
                      <a:r>
                        <a:rPr lang="en-US" sz="2800" b="1" dirty="0">
                          <a:solidFill>
                            <a:srgbClr val="000000"/>
                          </a:solidFill>
                          <a:latin typeface="Times New Roman" panose="02020603050405020304" pitchFamily="18" charset="0"/>
                          <a:cs typeface="Times New Roman" panose="02020603050405020304" pitchFamily="18" charset="0"/>
                        </a:rPr>
                        <a:t> 1</a:t>
                      </a:r>
                      <a:endParaRPr lang="en-US" sz="28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dirty="0" err="1">
                          <a:solidFill>
                            <a:srgbClr val="000000"/>
                          </a:solidFill>
                          <a:latin typeface="Times New Roman" panose="02020603050405020304" pitchFamily="18" charset="0"/>
                          <a:cs typeface="Times New Roman" panose="02020603050405020304" pitchFamily="18" charset="0"/>
                        </a:rPr>
                        <a:t>Thỏi</a:t>
                      </a:r>
                      <a:r>
                        <a:rPr lang="en-US" sz="2800" b="1"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2</a:t>
                      </a:r>
                      <a:endParaRPr lang="en-US" sz="28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a:solidFill>
                            <a:srgbClr val="000000"/>
                          </a:solidFill>
                          <a:latin typeface="Times New Roman" panose="02020603050405020304" pitchFamily="18" charset="0"/>
                          <a:cs typeface="Times New Roman" panose="02020603050405020304" pitchFamily="18" charset="0"/>
                        </a:rPr>
                        <a:t>Thỏi </a:t>
                      </a:r>
                      <a:r>
                        <a:rPr lang="vi-VN" sz="2800" b="1">
                          <a:solidFill>
                            <a:srgbClr val="000000"/>
                          </a:solidFill>
                          <a:latin typeface="Times New Roman" panose="02020603050405020304" pitchFamily="18" charset="0"/>
                          <a:cs typeface="Times New Roman" panose="02020603050405020304" pitchFamily="18" charset="0"/>
                        </a:rPr>
                        <a:t>3</a:t>
                      </a:r>
                      <a:endParaRPr lang="en-US" sz="2800">
                        <a:solidFill>
                          <a:srgbClr val="000000"/>
                        </a:solidFill>
                        <a:latin typeface="Times New Roman" panose="02020603050405020304" pitchFamily="18" charset="0"/>
                        <a:cs typeface="Times New Roman" panose="02020603050405020304" pitchFamily="18" charset="0"/>
                      </a:endParaRPr>
                    </a:p>
                    <a:p>
                      <a:pPr algn="ctr"/>
                      <a:endParaRPr lang="en-US" sz="2800"/>
                    </a:p>
                  </a:txBody>
                  <a:tcPr/>
                </a:tc>
                <a:extLst>
                  <a:ext uri="{0D108BD9-81ED-4DB2-BD59-A6C34878D82A}">
                    <a16:rowId xmlns:a16="http://schemas.microsoft.com/office/drawing/2014/main" val="10000"/>
                  </a:ext>
                </a:extLst>
              </a:tr>
              <a:tr h="436151">
                <a:tc>
                  <a:txBody>
                    <a:bodyPr/>
                    <a:lstStyle/>
                    <a:p>
                      <a:pPr algn="just"/>
                      <a:r>
                        <a:rPr lang="en-US" sz="2800" b="0" dirty="0" err="1">
                          <a:solidFill>
                            <a:srgbClr val="000000"/>
                          </a:solidFill>
                          <a:latin typeface="Times New Roman" panose="02020603050405020304" pitchFamily="18" charset="0"/>
                          <a:cs typeface="Times New Roman" panose="02020603050405020304" pitchFamily="18" charset="0"/>
                        </a:rPr>
                        <a:t>Thể</a:t>
                      </a:r>
                      <a:r>
                        <a:rPr lang="en-US" sz="2800" b="0" dirty="0">
                          <a:solidFill>
                            <a:srgbClr val="000000"/>
                          </a:solidFill>
                          <a:latin typeface="Times New Roman" panose="02020603050405020304" pitchFamily="18" charset="0"/>
                          <a:cs typeface="Times New Roman" panose="02020603050405020304" pitchFamily="18" charset="0"/>
                        </a:rPr>
                        <a:t> </a:t>
                      </a:r>
                      <a:r>
                        <a:rPr lang="en-US" sz="2800" b="0" dirty="0" err="1">
                          <a:solidFill>
                            <a:srgbClr val="000000"/>
                          </a:solidFill>
                          <a:latin typeface="Times New Roman" panose="02020603050405020304" pitchFamily="18" charset="0"/>
                          <a:cs typeface="Times New Roman" panose="02020603050405020304" pitchFamily="18" charset="0"/>
                        </a:rPr>
                        <a:t>tích</a:t>
                      </a:r>
                      <a:endParaRPr lang="en-US" sz="2800" b="0" dirty="0">
                        <a:solidFill>
                          <a:srgbClr val="000000"/>
                        </a:solidFill>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dirty="0">
                          <a:solidFill>
                            <a:srgbClr val="000000"/>
                          </a:solidFill>
                          <a:latin typeface="Times New Roman" panose="02020603050405020304" pitchFamily="18" charset="0"/>
                          <a:cs typeface="Times New Roman" panose="02020603050405020304" pitchFamily="18" charset="0"/>
                        </a:rPr>
                        <a:t>V</a:t>
                      </a:r>
                      <a:r>
                        <a:rPr lang="en-US" sz="2800" baseline="-25000" dirty="0">
                          <a:solidFill>
                            <a:srgbClr val="000000"/>
                          </a:solidFill>
                          <a:latin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cs typeface="Times New Roman" panose="02020603050405020304" pitchFamily="18" charset="0"/>
                        </a:rPr>
                        <a:t> = V</a:t>
                      </a:r>
                    </a:p>
                  </a:txBody>
                  <a:tcPr marL="0" marR="0" marT="0" marB="0"/>
                </a:tc>
                <a:tc>
                  <a:txBody>
                    <a:bodyPr/>
                    <a:lstStyle/>
                    <a:p>
                      <a:pPr algn="just"/>
                      <a:r>
                        <a:rPr lang="en-US" sz="2800" dirty="0">
                          <a:solidFill>
                            <a:srgbClr val="000000"/>
                          </a:solidFill>
                          <a:latin typeface="Times New Roman" panose="02020603050405020304" pitchFamily="18" charset="0"/>
                          <a:cs typeface="Times New Roman" panose="02020603050405020304" pitchFamily="18" charset="0"/>
                        </a:rPr>
                        <a:t>V</a:t>
                      </a:r>
                      <a:r>
                        <a:rPr lang="en-US" sz="2800" baseline="-25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 = 2V</a:t>
                      </a:r>
                    </a:p>
                  </a:txBody>
                  <a:tcPr marL="0" marR="0" marT="0" marB="0"/>
                </a:tc>
                <a:tc>
                  <a:txBody>
                    <a:bodyPr/>
                    <a:lstStyle/>
                    <a:p>
                      <a:pPr algn="just"/>
                      <a:r>
                        <a:rPr lang="en-US" sz="2800" dirty="0">
                          <a:solidFill>
                            <a:srgbClr val="000000"/>
                          </a:solidFill>
                          <a:latin typeface="Times New Roman" panose="02020603050405020304" pitchFamily="18" charset="0"/>
                          <a:cs typeface="Times New Roman" panose="02020603050405020304" pitchFamily="18" charset="0"/>
                        </a:rPr>
                        <a:t>V</a:t>
                      </a:r>
                      <a:r>
                        <a:rPr lang="en-US" sz="2800" baseline="-25000" dirty="0">
                          <a:solidFill>
                            <a:srgbClr val="000000"/>
                          </a:solidFill>
                          <a:latin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cs typeface="Times New Roman" panose="02020603050405020304" pitchFamily="18" charset="0"/>
                        </a:rPr>
                        <a:t> = 3V</a:t>
                      </a:r>
                    </a:p>
                  </a:txBody>
                  <a:tcPr marL="0" marR="0" marT="0" marB="0"/>
                </a:tc>
                <a:extLst>
                  <a:ext uri="{0D108BD9-81ED-4DB2-BD59-A6C34878D82A}">
                    <a16:rowId xmlns:a16="http://schemas.microsoft.com/office/drawing/2014/main" val="10001"/>
                  </a:ext>
                </a:extLst>
              </a:tr>
              <a:tr h="436151">
                <a:tc>
                  <a:txBody>
                    <a:bodyPr/>
                    <a:lstStyle/>
                    <a:p>
                      <a:pPr algn="just"/>
                      <a:r>
                        <a:rPr lang="vi-VN" sz="2800" b="0" dirty="0">
                          <a:solidFill>
                            <a:srgbClr val="000000"/>
                          </a:solidFill>
                          <a:latin typeface="Times New Roman" panose="02020603050405020304" pitchFamily="18" charset="0"/>
                          <a:cs typeface="Times New Roman" panose="02020603050405020304" pitchFamily="18" charset="0"/>
                        </a:rPr>
                        <a:t>Khối lượng</a:t>
                      </a:r>
                    </a:p>
                  </a:txBody>
                  <a:tcPr marL="0" marR="0" marT="0" marB="0"/>
                </a:tc>
                <a:tc>
                  <a:txBody>
                    <a:bodyPr/>
                    <a:lstStyle/>
                    <a:p>
                      <a:pPr algn="just"/>
                      <a:r>
                        <a:rPr lang="en-US" sz="2800">
                          <a:solidFill>
                            <a:srgbClr val="000000"/>
                          </a:solidFill>
                          <a:latin typeface="Times New Roman" panose="02020603050405020304" pitchFamily="18" charset="0"/>
                          <a:cs typeface="Times New Roman" panose="02020603050405020304" pitchFamily="18" charset="0"/>
                        </a:rPr>
                        <a:t>m</a:t>
                      </a:r>
                      <a:r>
                        <a:rPr lang="en-US" sz="2800" baseline="-25000">
                          <a:solidFill>
                            <a:srgbClr val="000000"/>
                          </a:solidFill>
                          <a:latin typeface="Times New Roman" panose="02020603050405020304" pitchFamily="18" charset="0"/>
                          <a:cs typeface="Times New Roman" panose="02020603050405020304" pitchFamily="18" charset="0"/>
                        </a:rPr>
                        <a:t>1</a:t>
                      </a:r>
                      <a:r>
                        <a:rPr lang="en-US" sz="2800">
                          <a:solidFill>
                            <a:srgbClr val="000000"/>
                          </a:solidFill>
                          <a:latin typeface="Times New Roman" panose="02020603050405020304" pitchFamily="18" charset="0"/>
                          <a:cs typeface="Times New Roman" panose="02020603050405020304" pitchFamily="18" charset="0"/>
                        </a:rPr>
                        <a:t> = ?</a:t>
                      </a:r>
                    </a:p>
                  </a:txBody>
                  <a:tcPr marL="0" marR="0" marT="0" marB="0"/>
                </a:tc>
                <a:tc>
                  <a:txBody>
                    <a:bodyPr/>
                    <a:lstStyle/>
                    <a:p>
                      <a:pPr algn="just"/>
                      <a:r>
                        <a:rPr lang="en-US" sz="2800" dirty="0">
                          <a:solidFill>
                            <a:srgbClr val="000000"/>
                          </a:solidFill>
                          <a:latin typeface="Times New Roman" panose="02020603050405020304" pitchFamily="18" charset="0"/>
                          <a:cs typeface="Times New Roman" panose="02020603050405020304" pitchFamily="18" charset="0"/>
                        </a:rPr>
                        <a:t>m</a:t>
                      </a:r>
                      <a:r>
                        <a:rPr lang="en-US" sz="2800" baseline="-25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 = ?</a:t>
                      </a:r>
                    </a:p>
                  </a:txBody>
                  <a:tcPr marL="0" marR="0" marT="0" marB="0"/>
                </a:tc>
                <a:tc>
                  <a:txBody>
                    <a:bodyPr/>
                    <a:lstStyle/>
                    <a:p>
                      <a:pPr algn="just"/>
                      <a:r>
                        <a:rPr lang="en-US" sz="2800" dirty="0">
                          <a:solidFill>
                            <a:srgbClr val="000000"/>
                          </a:solidFill>
                          <a:latin typeface="Times New Roman" panose="02020603050405020304" pitchFamily="18" charset="0"/>
                          <a:cs typeface="Times New Roman" panose="02020603050405020304" pitchFamily="18" charset="0"/>
                        </a:rPr>
                        <a:t>m</a:t>
                      </a:r>
                      <a:r>
                        <a:rPr lang="en-US" sz="2800" baseline="-25000" dirty="0">
                          <a:solidFill>
                            <a:srgbClr val="000000"/>
                          </a:solidFill>
                          <a:latin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cs typeface="Times New Roman" panose="02020603050405020304" pitchFamily="18" charset="0"/>
                        </a:rPr>
                        <a:t> = ?</a:t>
                      </a:r>
                    </a:p>
                  </a:txBody>
                  <a:tcPr marL="0" marR="0" marT="0" marB="0"/>
                </a:tc>
                <a:extLst>
                  <a:ext uri="{0D108BD9-81ED-4DB2-BD59-A6C34878D82A}">
                    <a16:rowId xmlns:a16="http://schemas.microsoft.com/office/drawing/2014/main" val="10002"/>
                  </a:ext>
                </a:extLst>
              </a:tr>
              <a:tr h="436151">
                <a:tc>
                  <a:txBody>
                    <a:bodyPr/>
                    <a:lstStyle/>
                    <a:p>
                      <a:pPr algn="just"/>
                      <a:endParaRPr lang="en-US" sz="2800" b="0" dirty="0">
                        <a:solidFill>
                          <a:srgbClr val="000000"/>
                        </a:solidFill>
                        <a:latin typeface="Times New Roman" panose="02020603050405020304" pitchFamily="18" charset="0"/>
                        <a:cs typeface="Times New Roman" panose="02020603050405020304" pitchFamily="18" charset="0"/>
                      </a:endParaRPr>
                    </a:p>
                  </a:txBody>
                  <a:tcPr marL="0" marR="0" marT="0" marB="0"/>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tc>
                <a:tc>
                  <a:txBody>
                    <a:bodyPr/>
                    <a:lstStyle/>
                    <a:p>
                      <a:pPr algn="just"/>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graphicFrame>
        <p:nvGraphicFramePr>
          <p:cNvPr id="2" name="Object 1">
            <a:extLst>
              <a:ext uri="{FF2B5EF4-FFF2-40B4-BE49-F238E27FC236}">
                <a16:creationId xmlns:a16="http://schemas.microsoft.com/office/drawing/2014/main" id="{D8DF7D19-3D14-4924-87B5-5944E8C98847}"/>
              </a:ext>
            </a:extLst>
          </p:cNvPr>
          <p:cNvGraphicFramePr>
            <a:graphicFrameLocks noChangeAspect="1"/>
          </p:cNvGraphicFramePr>
          <p:nvPr>
            <p:extLst>
              <p:ext uri="{D42A27DB-BD31-4B8C-83A1-F6EECF244321}">
                <p14:modId xmlns:p14="http://schemas.microsoft.com/office/powerpoint/2010/main" val="954631723"/>
              </p:ext>
            </p:extLst>
          </p:nvPr>
        </p:nvGraphicFramePr>
        <p:xfrm>
          <a:off x="2586586" y="5294991"/>
          <a:ext cx="603250" cy="789709"/>
        </p:xfrm>
        <a:graphic>
          <a:graphicData uri="http://schemas.openxmlformats.org/presentationml/2006/ole">
            <mc:AlternateContent xmlns:mc="http://schemas.openxmlformats.org/markup-compatibility/2006">
              <mc:Choice xmlns:v="urn:schemas-microsoft-com:vml" Requires="v">
                <p:oleObj spid="_x0000_s2074" name="Equation" r:id="rId4" imgW="279360" imgH="482400" progId="Equation.DSMT4">
                  <p:embed/>
                </p:oleObj>
              </mc:Choice>
              <mc:Fallback>
                <p:oleObj name="Equation" r:id="rId4" imgW="279360" imgH="482400" progId="Equation.DSMT4">
                  <p:embed/>
                  <p:pic>
                    <p:nvPicPr>
                      <p:cNvPr id="0" name=""/>
                      <p:cNvPicPr/>
                      <p:nvPr/>
                    </p:nvPicPr>
                    <p:blipFill>
                      <a:blip r:embed="rId5"/>
                      <a:stretch>
                        <a:fillRect/>
                      </a:stretch>
                    </p:blipFill>
                    <p:spPr>
                      <a:xfrm>
                        <a:off x="2586586" y="5294991"/>
                        <a:ext cx="603250" cy="78970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587C9B7-675E-4A4D-A7C4-A073E7043DB1}"/>
              </a:ext>
            </a:extLst>
          </p:cNvPr>
          <p:cNvGraphicFramePr>
            <a:graphicFrameLocks noChangeAspect="1"/>
          </p:cNvGraphicFramePr>
          <p:nvPr>
            <p:extLst>
              <p:ext uri="{D42A27DB-BD31-4B8C-83A1-F6EECF244321}">
                <p14:modId xmlns:p14="http://schemas.microsoft.com/office/powerpoint/2010/main" val="2557418536"/>
              </p:ext>
            </p:extLst>
          </p:nvPr>
        </p:nvGraphicFramePr>
        <p:xfrm>
          <a:off x="4862022" y="5294991"/>
          <a:ext cx="685800" cy="789709"/>
        </p:xfrm>
        <a:graphic>
          <a:graphicData uri="http://schemas.openxmlformats.org/presentationml/2006/ole">
            <mc:AlternateContent xmlns:mc="http://schemas.openxmlformats.org/markup-compatibility/2006">
              <mc:Choice xmlns:v="urn:schemas-microsoft-com:vml" Requires="v">
                <p:oleObj spid="_x0000_s2075" name="Equation" r:id="rId6" imgW="291960" imgH="482400" progId="Equation.DSMT4">
                  <p:embed/>
                </p:oleObj>
              </mc:Choice>
              <mc:Fallback>
                <p:oleObj name="Equation" r:id="rId6" imgW="291960" imgH="482400" progId="Equation.DSMT4">
                  <p:embed/>
                  <p:pic>
                    <p:nvPicPr>
                      <p:cNvPr id="0" name=""/>
                      <p:cNvPicPr/>
                      <p:nvPr/>
                    </p:nvPicPr>
                    <p:blipFill>
                      <a:blip r:embed="rId7"/>
                      <a:stretch>
                        <a:fillRect/>
                      </a:stretch>
                    </p:blipFill>
                    <p:spPr>
                      <a:xfrm>
                        <a:off x="4862022" y="5294991"/>
                        <a:ext cx="685800" cy="78970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385E3C4-7354-4046-B231-C0BDCC7DC600}"/>
              </a:ext>
            </a:extLst>
          </p:cNvPr>
          <p:cNvGraphicFramePr>
            <a:graphicFrameLocks noChangeAspect="1"/>
          </p:cNvGraphicFramePr>
          <p:nvPr>
            <p:extLst>
              <p:ext uri="{D42A27DB-BD31-4B8C-83A1-F6EECF244321}">
                <p14:modId xmlns:p14="http://schemas.microsoft.com/office/powerpoint/2010/main" val="529349733"/>
              </p:ext>
            </p:extLst>
          </p:nvPr>
        </p:nvGraphicFramePr>
        <p:xfrm>
          <a:off x="6968086" y="5249227"/>
          <a:ext cx="603250" cy="711752"/>
        </p:xfrm>
        <a:graphic>
          <a:graphicData uri="http://schemas.openxmlformats.org/presentationml/2006/ole">
            <mc:AlternateContent xmlns:mc="http://schemas.openxmlformats.org/markup-compatibility/2006">
              <mc:Choice xmlns:v="urn:schemas-microsoft-com:vml" Requires="v">
                <p:oleObj spid="_x0000_s2076" name="Equation" r:id="rId8" imgW="291960" imgH="495000" progId="Equation.DSMT4">
                  <p:embed/>
                </p:oleObj>
              </mc:Choice>
              <mc:Fallback>
                <p:oleObj name="Equation" r:id="rId8" imgW="291960" imgH="495000" progId="Equation.DSMT4">
                  <p:embed/>
                  <p:pic>
                    <p:nvPicPr>
                      <p:cNvPr id="0" name=""/>
                      <p:cNvPicPr/>
                      <p:nvPr/>
                    </p:nvPicPr>
                    <p:blipFill>
                      <a:blip r:embed="rId9"/>
                      <a:stretch>
                        <a:fillRect/>
                      </a:stretch>
                    </p:blipFill>
                    <p:spPr>
                      <a:xfrm>
                        <a:off x="6968086" y="5249227"/>
                        <a:ext cx="603250" cy="71175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0407AB3-140C-4FCF-9DE4-F1721B496190}"/>
              </a:ext>
            </a:extLst>
          </p:cNvPr>
          <p:cNvGraphicFramePr>
            <a:graphicFrameLocks noChangeAspect="1"/>
          </p:cNvGraphicFramePr>
          <p:nvPr>
            <p:extLst>
              <p:ext uri="{D42A27DB-BD31-4B8C-83A1-F6EECF244321}">
                <p14:modId xmlns:p14="http://schemas.microsoft.com/office/powerpoint/2010/main" val="297751102"/>
              </p:ext>
            </p:extLst>
          </p:nvPr>
        </p:nvGraphicFramePr>
        <p:xfrm>
          <a:off x="829041" y="5322390"/>
          <a:ext cx="685800" cy="851452"/>
        </p:xfrm>
        <a:graphic>
          <a:graphicData uri="http://schemas.openxmlformats.org/presentationml/2006/ole">
            <mc:AlternateContent xmlns:mc="http://schemas.openxmlformats.org/markup-compatibility/2006">
              <mc:Choice xmlns:v="urn:schemas-microsoft-com:vml" Requires="v">
                <p:oleObj spid="_x0000_s2077" name="Equation" r:id="rId10" imgW="177480" imgH="393480" progId="Equation.DSMT4">
                  <p:embed/>
                </p:oleObj>
              </mc:Choice>
              <mc:Fallback>
                <p:oleObj name="Equation" r:id="rId10" imgW="177480" imgH="393480" progId="Equation.DSMT4">
                  <p:embed/>
                  <p:pic>
                    <p:nvPicPr>
                      <p:cNvPr id="0" name=""/>
                      <p:cNvPicPr/>
                      <p:nvPr/>
                    </p:nvPicPr>
                    <p:blipFill>
                      <a:blip r:embed="rId11"/>
                      <a:stretch>
                        <a:fillRect/>
                      </a:stretch>
                    </p:blipFill>
                    <p:spPr>
                      <a:xfrm>
                        <a:off x="829041" y="5322390"/>
                        <a:ext cx="685800" cy="85145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a:latin typeface="+mj-lt"/>
              </a:rPr>
              <a:t>1.Hãy nhận xét về tỉ số giữa khối lượng và thể tích của ba thỏi sắt</a:t>
            </a:r>
            <a:endParaRPr lang="en-US" sz="3200">
              <a:latin typeface="+mj-lt"/>
            </a:endParaRPr>
          </a:p>
        </p:txBody>
      </p:sp>
      <p:sp>
        <p:nvSpPr>
          <p:cNvPr id="4" name="Rectangle 3"/>
          <p:cNvSpPr/>
          <p:nvPr/>
        </p:nvSpPr>
        <p:spPr>
          <a:xfrm>
            <a:off x="0" y="1219200"/>
            <a:ext cx="9144000" cy="584775"/>
          </a:xfrm>
          <a:prstGeom prst="rect">
            <a:avLst/>
          </a:prstGeom>
        </p:spPr>
        <p:txBody>
          <a:bodyPr wrap="square">
            <a:spAutoFit/>
          </a:bodyPr>
          <a:lstStyle/>
          <a:p>
            <a:r>
              <a:rPr lang="vi-VN" sz="3200">
                <a:latin typeface="+mj-lt"/>
              </a:rPr>
              <a:t>2. Dự đoán về tỉ số này với các vật liệu khác nhau </a:t>
            </a:r>
            <a:endParaRPr lang="en-US" sz="3200">
              <a:latin typeface="+mj-lt"/>
            </a:endParaRPr>
          </a:p>
        </p:txBody>
      </p:sp>
      <p:graphicFrame>
        <p:nvGraphicFramePr>
          <p:cNvPr id="6" name="Table 5"/>
          <p:cNvGraphicFramePr>
            <a:graphicFrameLocks noGrp="1"/>
          </p:cNvGraphicFramePr>
          <p:nvPr/>
        </p:nvGraphicFramePr>
        <p:xfrm>
          <a:off x="0" y="2133600"/>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2397760">
                  <a:extLst>
                    <a:ext uri="{9D8B030D-6E8A-4147-A177-3AD203B41FA5}">
                      <a16:colId xmlns:a16="http://schemas.microsoft.com/office/drawing/2014/main"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2800" b="0">
                          <a:solidFill>
                            <a:srgbClr val="000000"/>
                          </a:solidFill>
                          <a:latin typeface="Times New Roman" panose="02020603050405020304" pitchFamily="18" charset="0"/>
                          <a:cs typeface="Times New Roman" panose="02020603050405020304"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a:solidFill>
                            <a:srgbClr val="000000"/>
                          </a:solidFill>
                          <a:latin typeface="Times New Roman" panose="02020603050405020304" pitchFamily="18" charset="0"/>
                          <a:cs typeface="Times New Roman" panose="02020603050405020304" pitchFamily="18" charset="0"/>
                        </a:rPr>
                        <a:t>Thỏi 1</a:t>
                      </a:r>
                      <a:endParaRPr lang="en-US" sz="280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a:solidFill>
                            <a:srgbClr val="000000"/>
                          </a:solidFill>
                          <a:latin typeface="Times New Roman" panose="02020603050405020304" pitchFamily="18" charset="0"/>
                          <a:cs typeface="Times New Roman" panose="02020603050405020304" pitchFamily="18" charset="0"/>
                        </a:rPr>
                        <a:t>Thỏi </a:t>
                      </a:r>
                      <a:r>
                        <a:rPr lang="vi-VN" sz="2800" b="1">
                          <a:solidFill>
                            <a:srgbClr val="000000"/>
                          </a:solidFill>
                          <a:latin typeface="Times New Roman" panose="02020603050405020304" pitchFamily="18" charset="0"/>
                          <a:cs typeface="Times New Roman" panose="02020603050405020304" pitchFamily="18" charset="0"/>
                        </a:rPr>
                        <a:t>2</a:t>
                      </a:r>
                      <a:endParaRPr lang="en-US" sz="280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a:solidFill>
                            <a:srgbClr val="000000"/>
                          </a:solidFill>
                          <a:latin typeface="Times New Roman" panose="02020603050405020304" pitchFamily="18" charset="0"/>
                          <a:cs typeface="Times New Roman" panose="02020603050405020304" pitchFamily="18" charset="0"/>
                        </a:rPr>
                        <a:t>Thỏi </a:t>
                      </a:r>
                      <a:r>
                        <a:rPr lang="vi-VN" sz="2800" b="1">
                          <a:solidFill>
                            <a:srgbClr val="000000"/>
                          </a:solidFill>
                          <a:latin typeface="Times New Roman" panose="02020603050405020304" pitchFamily="18" charset="0"/>
                          <a:cs typeface="Times New Roman" panose="02020603050405020304" pitchFamily="18" charset="0"/>
                        </a:rPr>
                        <a:t>3</a:t>
                      </a:r>
                      <a:endParaRPr lang="en-US" sz="2800">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76354">
                <a:tc>
                  <a:txBody>
                    <a:bodyPr/>
                    <a:lstStyle/>
                    <a:p>
                      <a:pPr algn="ctr"/>
                      <a:r>
                        <a:rPr lang="en-US" sz="2800" b="0">
                          <a:solidFill>
                            <a:srgbClr val="000000"/>
                          </a:solidFill>
                          <a:latin typeface="Times New Roman" panose="02020603050405020304" pitchFamily="18" charset="0"/>
                          <a:cs typeface="Times New Roman" panose="02020603050405020304" pitchFamily="18" charset="0"/>
                        </a:rPr>
                        <a:t>Thể </a:t>
                      </a:r>
                      <a:r>
                        <a:rPr lang="en-US" sz="2800" b="0" dirty="0" err="1">
                          <a:solidFill>
                            <a:srgbClr val="000000"/>
                          </a:solidFill>
                          <a:latin typeface="Times New Roman" panose="02020603050405020304" pitchFamily="18" charset="0"/>
                          <a:cs typeface="Times New Roman" panose="02020603050405020304" pitchFamily="18" charset="0"/>
                        </a:rPr>
                        <a:t>tích</a:t>
                      </a:r>
                      <a:endParaRPr lang="en-US" sz="2800" b="0" dirty="0">
                        <a:solidFill>
                          <a:srgbClr val="000000"/>
                        </a:solidFill>
                        <a:latin typeface="Times New Roman" panose="02020603050405020304" pitchFamily="18" charset="0"/>
                        <a:cs typeface="Times New Roman" panose="02020603050405020304"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anose="02020603050405020304" pitchFamily="18" charset="0"/>
                          <a:cs typeface="Times New Roman" panose="02020603050405020304" pitchFamily="18" charset="0"/>
                        </a:rPr>
                        <a:t>V</a:t>
                      </a:r>
                      <a:r>
                        <a:rPr lang="en-US" sz="2800" b="0" i="0" u="none" strike="noStrike" baseline="-25000">
                          <a:solidFill>
                            <a:srgbClr val="000000"/>
                          </a:solidFill>
                          <a:latin typeface="Times New Roman" panose="02020603050405020304" pitchFamily="18" charset="0"/>
                          <a:cs typeface="Times New Roman" panose="02020603050405020304" pitchFamily="18" charset="0"/>
                        </a:rPr>
                        <a:t>1</a:t>
                      </a:r>
                      <a:r>
                        <a:rPr lang="en-US" sz="2800" b="0" i="0" u="none" strike="noStrike">
                          <a:solidFill>
                            <a:srgbClr val="000000"/>
                          </a:solidFill>
                          <a:latin typeface="Times New Roman" panose="02020603050405020304" pitchFamily="18" charset="0"/>
                          <a:cs typeface="Times New Roman" panose="02020603050405020304" pitchFamily="18" charset="0"/>
                        </a:rPr>
                        <a:t> = V = 1 cm</a:t>
                      </a:r>
                      <a:r>
                        <a:rPr lang="en-US" sz="2800" b="0" i="0" u="none" strike="noStrike" baseline="30000">
                          <a:solidFill>
                            <a:srgbClr val="000000"/>
                          </a:solidFill>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anose="02020603050405020304" pitchFamily="18" charset="0"/>
                          <a:cs typeface="Times New Roman" panose="02020603050405020304" pitchFamily="18" charset="0"/>
                        </a:rPr>
                        <a:t>V</a:t>
                      </a:r>
                      <a:r>
                        <a:rPr lang="en-US" sz="2800" b="0" i="0" u="none" strike="noStrike" baseline="-25000">
                          <a:solidFill>
                            <a:srgbClr val="000000"/>
                          </a:solidFill>
                          <a:latin typeface="Times New Roman" panose="02020603050405020304" pitchFamily="18" charset="0"/>
                          <a:cs typeface="Times New Roman" panose="02020603050405020304" pitchFamily="18" charset="0"/>
                        </a:rPr>
                        <a:t>2</a:t>
                      </a:r>
                      <a:r>
                        <a:rPr lang="en-US" sz="2800" b="0" i="0" u="none" strike="noStrike">
                          <a:solidFill>
                            <a:srgbClr val="000000"/>
                          </a:solidFill>
                          <a:latin typeface="Times New Roman" panose="02020603050405020304" pitchFamily="18" charset="0"/>
                          <a:cs typeface="Times New Roman" panose="02020603050405020304" pitchFamily="18" charset="0"/>
                        </a:rPr>
                        <a:t> =2V= 2 cm</a:t>
                      </a:r>
                      <a:r>
                        <a:rPr lang="en-US" sz="2800" b="0" i="0" u="none" strike="noStrike" baseline="30000">
                          <a:solidFill>
                            <a:srgbClr val="000000"/>
                          </a:solidFill>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anose="02020603050405020304" pitchFamily="18" charset="0"/>
                          <a:cs typeface="Times New Roman" panose="02020603050405020304" pitchFamily="18" charset="0"/>
                        </a:rPr>
                        <a:t>V</a:t>
                      </a:r>
                      <a:r>
                        <a:rPr lang="en-US" sz="2800" b="0" i="0" u="none" strike="noStrike" baseline="-25000">
                          <a:solidFill>
                            <a:srgbClr val="000000"/>
                          </a:solidFill>
                          <a:latin typeface="Times New Roman" panose="02020603050405020304" pitchFamily="18" charset="0"/>
                          <a:cs typeface="Times New Roman" panose="02020603050405020304" pitchFamily="18" charset="0"/>
                        </a:rPr>
                        <a:t>3</a:t>
                      </a:r>
                      <a:r>
                        <a:rPr lang="en-US" sz="2800" b="0" i="0" u="none" strike="noStrike">
                          <a:solidFill>
                            <a:srgbClr val="000000"/>
                          </a:solidFill>
                          <a:latin typeface="Times New Roman" panose="02020603050405020304" pitchFamily="18" charset="0"/>
                          <a:cs typeface="Times New Roman" panose="02020603050405020304" pitchFamily="18" charset="0"/>
                        </a:rPr>
                        <a:t> =3V =3 cm</a:t>
                      </a:r>
                      <a:r>
                        <a:rPr lang="en-US" sz="2800" b="0" i="0" u="none" strike="noStrike" baseline="30000">
                          <a:solidFill>
                            <a:srgbClr val="000000"/>
                          </a:solidFill>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val="10001"/>
                  </a:ext>
                </a:extLst>
              </a:tr>
              <a:tr h="876354">
                <a:tc>
                  <a:txBody>
                    <a:bodyPr/>
                    <a:lstStyle/>
                    <a:p>
                      <a:pPr algn="ctr"/>
                      <a:r>
                        <a:rPr lang="vi-VN" sz="2800" b="0" dirty="0">
                          <a:solidFill>
                            <a:srgbClr val="000000"/>
                          </a:solidFill>
                          <a:latin typeface="Times New Roman" panose="02020603050405020304" pitchFamily="18" charset="0"/>
                          <a:cs typeface="Times New Roman" panose="02020603050405020304"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anose="02020603050405020304" pitchFamily="18" charset="0"/>
                          <a:cs typeface="Times New Roman" panose="02020603050405020304" pitchFamily="18" charset="0"/>
                        </a:rPr>
                        <a:t>= 7,8 g</a:t>
                      </a:r>
                      <a:endParaRPr lang="en-US" sz="2800">
                        <a:latin typeface="Times New Roman" panose="02020603050405020304" pitchFamily="18" charset="0"/>
                        <a:cs typeface="Times New Roman" panose="02020603050405020304"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anose="02020603050405020304" pitchFamily="18" charset="0"/>
                          <a:cs typeface="Times New Roman" panose="02020603050405020304" pitchFamily="18" charset="0"/>
                        </a:rPr>
                        <a:t> = 15,6 g</a:t>
                      </a:r>
                      <a:endParaRPr lang="en-US" sz="2800">
                        <a:latin typeface="Times New Roman" panose="02020603050405020304" pitchFamily="18" charset="0"/>
                        <a:cs typeface="Times New Roman" panose="02020603050405020304"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anose="02020603050405020304" pitchFamily="18" charset="0"/>
                          <a:cs typeface="Times New Roman" panose="02020603050405020304" pitchFamily="18" charset="0"/>
                        </a:rPr>
                        <a:t> = 23,4 g</a:t>
                      </a:r>
                      <a:endParaRPr lang="en-US" sz="2800">
                        <a:latin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0">
                          <a:solidFill>
                            <a:srgbClr val="000000"/>
                          </a:solidFill>
                          <a:latin typeface="Times New Roman" panose="02020603050405020304" pitchFamily="18" charset="0"/>
                          <a:cs typeface="Times New Roman" panose="02020603050405020304" pitchFamily="18" charset="0"/>
                        </a:rPr>
                        <a:t>Tỉ số </a:t>
                      </a:r>
                      <a:r>
                        <a:rPr lang="en-US" sz="2800" b="0" i="0">
                          <a:solidFill>
                            <a:srgbClr val="000000"/>
                          </a:solidFill>
                          <a:latin typeface="Times New Roman" panose="02020603050405020304" pitchFamily="18" charset="0"/>
                          <a:cs typeface="Times New Roman" panose="02020603050405020304" pitchFamily="18" charset="0"/>
                        </a:rPr>
                        <a:t>m</a:t>
                      </a:r>
                      <a:r>
                        <a:rPr lang="vi-VN" sz="2800" b="0" i="0">
                          <a:solidFill>
                            <a:srgbClr val="000000"/>
                          </a:solidFill>
                          <a:latin typeface="Times New Roman" panose="02020603050405020304" pitchFamily="18" charset="0"/>
                          <a:cs typeface="Times New Roman" panose="02020603050405020304" pitchFamily="18" charset="0"/>
                        </a:rPr>
                        <a:t>/</a:t>
                      </a:r>
                      <a:r>
                        <a:rPr lang="en-US" sz="2800" b="0" i="0">
                          <a:solidFill>
                            <a:srgbClr val="000000"/>
                          </a:solidFill>
                          <a:latin typeface="Times New Roman" panose="02020603050405020304" pitchFamily="18" charset="0"/>
                          <a:cs typeface="Times New Roman" panose="02020603050405020304" pitchFamily="18" charset="0"/>
                        </a:rPr>
                        <a:t>V</a:t>
                      </a:r>
                      <a:endParaRPr lang="en-US" sz="2800" b="0">
                        <a:solidFill>
                          <a:srgbClr val="000000"/>
                        </a:solidFill>
                        <a:latin typeface="Times New Roman" panose="02020603050405020304" pitchFamily="18" charset="0"/>
                        <a:cs typeface="Times New Roman" panose="02020603050405020304" pitchFamily="18" charset="0"/>
                      </a:endParaRPr>
                    </a:p>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3"/>
          <a:srcRect/>
          <a:stretch>
            <a:fillRect/>
          </a:stretch>
        </p:blipFill>
        <p:spPr bwMode="auto">
          <a:xfrm>
            <a:off x="2057400" y="4800600"/>
            <a:ext cx="1800772" cy="783336"/>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4"/>
          <a:srcRect/>
          <a:stretch>
            <a:fillRect/>
          </a:stretch>
        </p:blipFill>
        <p:spPr bwMode="auto">
          <a:xfrm>
            <a:off x="4572000" y="4876800"/>
            <a:ext cx="1600200" cy="82964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5"/>
          <a:srcRect/>
          <a:stretch>
            <a:fillRect/>
          </a:stretch>
        </p:blipFill>
        <p:spPr bwMode="auto">
          <a:xfrm>
            <a:off x="6934200" y="4953000"/>
            <a:ext cx="1782456" cy="762000"/>
          </a:xfrm>
          <a:prstGeom prst="rect">
            <a:avLst/>
          </a:prstGeom>
          <a:noFill/>
        </p:spPr>
      </p:pic>
      <p:graphicFrame>
        <p:nvGraphicFramePr>
          <p:cNvPr id="7" name="Object 6"/>
          <p:cNvGraphicFramePr/>
          <p:nvPr/>
        </p:nvGraphicFramePr>
        <p:xfrm>
          <a:off x="2032000" y="3813810"/>
          <a:ext cx="477520" cy="469900"/>
        </p:xfrm>
        <a:graphic>
          <a:graphicData uri="http://schemas.openxmlformats.org/presentationml/2006/ole">
            <mc:AlternateContent xmlns:mc="http://schemas.openxmlformats.org/markup-compatibility/2006">
              <mc:Choice xmlns:v="urn:schemas-microsoft-com:vml" Requires="v">
                <p:oleObj spid="_x0000_s1046" r:id="rId6" imgW="433070" imgH="502285" progId="Equation.DSMT4">
                  <p:embed/>
                </p:oleObj>
              </mc:Choice>
              <mc:Fallback>
                <p:oleObj r:id="rId6" imgW="433070" imgH="502285" progId="Equation.DSMT4">
                  <p:embed/>
                  <p:pic>
                    <p:nvPicPr>
                      <p:cNvPr id="0" name="Picture 7"/>
                      <p:cNvPicPr/>
                      <p:nvPr/>
                    </p:nvPicPr>
                    <p:blipFill>
                      <a:blip r:embed="rId7"/>
                      <a:stretch>
                        <a:fillRect/>
                      </a:stretch>
                    </p:blipFill>
                    <p:spPr>
                      <a:xfrm>
                        <a:off x="2032000" y="3813810"/>
                        <a:ext cx="477520" cy="469900"/>
                      </a:xfrm>
                      <a:prstGeom prst="rect">
                        <a:avLst/>
                      </a:prstGeom>
                    </p:spPr>
                  </p:pic>
                </p:oleObj>
              </mc:Fallback>
            </mc:AlternateContent>
          </a:graphicData>
        </a:graphic>
      </p:graphicFrame>
      <p:graphicFrame>
        <p:nvGraphicFramePr>
          <p:cNvPr id="9" name="Object 8"/>
          <p:cNvGraphicFramePr/>
          <p:nvPr/>
        </p:nvGraphicFramePr>
        <p:xfrm>
          <a:off x="4159250" y="3810000"/>
          <a:ext cx="744855" cy="500380"/>
        </p:xfrm>
        <a:graphic>
          <a:graphicData uri="http://schemas.openxmlformats.org/presentationml/2006/ole">
            <mc:AlternateContent xmlns:mc="http://schemas.openxmlformats.org/markup-compatibility/2006">
              <mc:Choice xmlns:v="urn:schemas-microsoft-com:vml" Requires="v">
                <p:oleObj spid="_x0000_s1047" r:id="rId8" imgW="626745" imgH="537845" progId="Equation.DSMT4">
                  <p:embed/>
                </p:oleObj>
              </mc:Choice>
              <mc:Fallback>
                <p:oleObj r:id="rId8" imgW="626745" imgH="537845" progId="Equation.DSMT4">
                  <p:embed/>
                  <p:pic>
                    <p:nvPicPr>
                      <p:cNvPr id="0" name="Picture 9"/>
                      <p:cNvPicPr/>
                      <p:nvPr/>
                    </p:nvPicPr>
                    <p:blipFill>
                      <a:blip r:embed="rId9"/>
                      <a:stretch>
                        <a:fillRect/>
                      </a:stretch>
                    </p:blipFill>
                    <p:spPr>
                      <a:xfrm>
                        <a:off x="4159250" y="3810000"/>
                        <a:ext cx="744855" cy="500380"/>
                      </a:xfrm>
                      <a:prstGeom prst="rect">
                        <a:avLst/>
                      </a:prstGeom>
                    </p:spPr>
                  </p:pic>
                </p:oleObj>
              </mc:Fallback>
            </mc:AlternateContent>
          </a:graphicData>
        </a:graphic>
      </p:graphicFrame>
      <p:graphicFrame>
        <p:nvGraphicFramePr>
          <p:cNvPr id="15" name="Object 14"/>
          <p:cNvGraphicFramePr/>
          <p:nvPr/>
        </p:nvGraphicFramePr>
        <p:xfrm>
          <a:off x="6671310" y="3813810"/>
          <a:ext cx="566420" cy="469265"/>
        </p:xfrm>
        <a:graphic>
          <a:graphicData uri="http://schemas.openxmlformats.org/presentationml/2006/ole">
            <mc:AlternateContent xmlns:mc="http://schemas.openxmlformats.org/markup-compatibility/2006">
              <mc:Choice xmlns:v="urn:schemas-microsoft-com:vml" Requires="v">
                <p:oleObj spid="_x0000_s1048" r:id="rId10" imgW="494030" imgH="428625" progId="Equation.DSMT4">
                  <p:embed/>
                </p:oleObj>
              </mc:Choice>
              <mc:Fallback>
                <p:oleObj r:id="rId10" imgW="494030" imgH="428625" progId="Equation.DSMT4">
                  <p:embed/>
                  <p:pic>
                    <p:nvPicPr>
                      <p:cNvPr id="0" name="Picture 15"/>
                      <p:cNvPicPr/>
                      <p:nvPr/>
                    </p:nvPicPr>
                    <p:blipFill>
                      <a:blip r:embed="rId11"/>
                      <a:stretch>
                        <a:fillRect/>
                      </a:stretch>
                    </p:blipFill>
                    <p:spPr>
                      <a:xfrm>
                        <a:off x="6671310" y="3813810"/>
                        <a:ext cx="566420" cy="46926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 khung nền đẹp, miễn phí dành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66800" y="914400"/>
            <a:ext cx="6466835" cy="584775"/>
          </a:xfrm>
          <a:prstGeom prst="rect">
            <a:avLst/>
          </a:prstGeom>
        </p:spPr>
        <p:txBody>
          <a:bodyPr wrap="none">
            <a:spAutoFit/>
          </a:bodyPr>
          <a:lstStyle/>
          <a:p>
            <a:r>
              <a:rPr lang="vi-VN" sz="3200">
                <a:latin typeface="Times New Roman" panose="02020603050405020304" pitchFamily="18" charset="0"/>
                <a:cs typeface="Times New Roman" panose="02020603050405020304" pitchFamily="18" charset="0"/>
              </a:rPr>
              <a:t>Từ số liệu thu được trên bảng, ta thấy:</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1143000" y="1447800"/>
            <a:ext cx="7543800" cy="1077218"/>
          </a:xfrm>
          <a:prstGeom prst="rect">
            <a:avLst/>
          </a:prstGeom>
        </p:spPr>
        <p:txBody>
          <a:bodyPr wrap="square">
            <a:spAutoFit/>
          </a:bodyPr>
          <a:lstStyle/>
          <a:p>
            <a:r>
              <a:rPr lang="vi-VN" sz="3200">
                <a:latin typeface="Times New Roman" panose="02020603050405020304" pitchFamily="18" charset="0"/>
                <a:cs typeface="Times New Roman" panose="02020603050405020304" pitchFamily="18" charset="0"/>
              </a:rPr>
              <a:t>1. Tỉ số giữa khối lượng và thể tích của ba thỏi sắt có giá trị như nhau.</a:t>
            </a:r>
          </a:p>
        </p:txBody>
      </p:sp>
      <p:sp>
        <p:nvSpPr>
          <p:cNvPr id="5" name="Rectangle 4"/>
          <p:cNvSpPr/>
          <p:nvPr/>
        </p:nvSpPr>
        <p:spPr>
          <a:xfrm>
            <a:off x="1143000" y="2514600"/>
            <a:ext cx="7467600" cy="1077218"/>
          </a:xfrm>
          <a:prstGeom prst="rect">
            <a:avLst/>
          </a:prstGeom>
        </p:spPr>
        <p:txBody>
          <a:bodyPr wrap="square">
            <a:spAutoFit/>
          </a:bodyPr>
          <a:lstStyle/>
          <a:p>
            <a:r>
              <a:rPr lang="vi-VN" sz="3200">
                <a:latin typeface="Times New Roman" panose="02020603050405020304" pitchFamily="18" charset="0"/>
                <a:cs typeface="Times New Roman" panose="02020603050405020304" pitchFamily="18" charset="0"/>
              </a:rPr>
              <a:t>2. Dự đoán với các vật liệu khác nhau thì tỉ số thu được có giá trị khác nhau.</a:t>
            </a:r>
          </a:p>
        </p:txBody>
      </p:sp>
      <p:sp>
        <p:nvSpPr>
          <p:cNvPr id="6" name="Rectangle 5"/>
          <p:cNvSpPr/>
          <p:nvPr/>
        </p:nvSpPr>
        <p:spPr>
          <a:xfrm>
            <a:off x="1066800" y="3505200"/>
            <a:ext cx="3018775" cy="646331"/>
          </a:xfrm>
          <a:prstGeom prst="rect">
            <a:avLst/>
          </a:prstGeom>
        </p:spPr>
        <p:txBody>
          <a:bodyPr wrap="none">
            <a:spAutoFit/>
          </a:bodyPr>
          <a:lstStyle/>
          <a:p>
            <a:r>
              <a:rPr lang="vi-VN" sz="3600" dirty="0">
                <a:solidFill>
                  <a:srgbClr val="FF0000"/>
                </a:solidFill>
                <a:latin typeface="+mj-lt"/>
              </a:rPr>
              <a:t>2</a:t>
            </a:r>
            <a:r>
              <a:rPr lang="vi-VN" sz="3600">
                <a:solidFill>
                  <a:srgbClr val="FF0000"/>
                </a:solidFill>
                <a:latin typeface="+mj-lt"/>
              </a:rPr>
              <a:t>.</a:t>
            </a:r>
            <a:r>
              <a:rPr lang="en-US" sz="3600" dirty="0" err="1">
                <a:solidFill>
                  <a:srgbClr val="FF0000"/>
                </a:solidFill>
                <a:latin typeface="Times New Roman" panose="02020603050405020304" pitchFamily="18" charset="0"/>
                <a:cs typeface="Times New Roman" panose="02020603050405020304" pitchFamily="18" charset="0"/>
              </a:rPr>
              <a:t>Thí</a:t>
            </a:r>
            <a:r>
              <a:rPr lang="en-US" sz="3600" dirty="0">
                <a:solidFill>
                  <a:srgbClr val="FF0000"/>
                </a:solidFill>
                <a:latin typeface="Times New Roman" panose="02020603050405020304" pitchFamily="18" charset="0"/>
                <a:cs typeface="Times New Roman" panose="02020603050405020304" pitchFamily="18" charset="0"/>
              </a:rPr>
              <a:t> </a:t>
            </a:r>
            <a:r>
              <a:rPr lang="en-US" sz="3600" err="1">
                <a:solidFill>
                  <a:srgbClr val="FF0000"/>
                </a:solidFill>
                <a:latin typeface="Times New Roman" panose="02020603050405020304" pitchFamily="18" charset="0"/>
                <a:cs typeface="Times New Roman" panose="02020603050405020304" pitchFamily="18" charset="0"/>
              </a:rPr>
              <a:t>nghiệm</a:t>
            </a:r>
            <a:r>
              <a:rPr lang="en-US" sz="3600">
                <a:solidFill>
                  <a:srgbClr val="FF0000"/>
                </a:solidFill>
                <a:latin typeface="Times New Roman" panose="02020603050405020304" pitchFamily="18" charset="0"/>
                <a:cs typeface="Times New Roman" panose="02020603050405020304" pitchFamily="18" charset="0"/>
              </a:rPr>
              <a:t> </a:t>
            </a:r>
            <a:r>
              <a:rPr lang="vi-VN" sz="360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19200" y="4114800"/>
            <a:ext cx="4495800" cy="2062103"/>
          </a:xfrm>
          <a:prstGeom prst="rect">
            <a:avLst/>
          </a:prstGeom>
        </p:spPr>
        <p:txBody>
          <a:bodyPr wrap="square">
            <a:spAutoFit/>
          </a:bodyPr>
          <a:lstStyle/>
          <a:p>
            <a:r>
              <a:rPr lang="vi-VN" sz="3200">
                <a:latin typeface="Times New Roman" panose="02020603050405020304" pitchFamily="18" charset="0"/>
                <a:cs typeface="Times New Roman" panose="02020603050405020304" pitchFamily="18" charset="0"/>
              </a:rPr>
              <a:t>Chuẩn bị:- Ba thỏi sắt có thể tích lần lượt là V</a:t>
            </a:r>
            <a:r>
              <a:rPr lang="vi-VN" sz="3200" baseline="-25000">
                <a:latin typeface="Times New Roman" panose="02020603050405020304" pitchFamily="18" charset="0"/>
                <a:cs typeface="Times New Roman" panose="02020603050405020304" pitchFamily="18" charset="0"/>
              </a:rPr>
              <a:t>1</a:t>
            </a:r>
            <a:r>
              <a:rPr lang="vi-VN" sz="3200">
                <a:latin typeface="Times New Roman" panose="02020603050405020304" pitchFamily="18" charset="0"/>
                <a:cs typeface="Times New Roman" panose="02020603050405020304" pitchFamily="18" charset="0"/>
              </a:rPr>
              <a:t> = V</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 = V</a:t>
            </a:r>
            <a:r>
              <a:rPr lang="vi-VN" sz="3200" baseline="-25000">
                <a:latin typeface="Times New Roman" panose="02020603050405020304" pitchFamily="18" charset="0"/>
                <a:cs typeface="Times New Roman" panose="02020603050405020304" pitchFamily="18" charset="0"/>
              </a:rPr>
              <a:t>3</a:t>
            </a:r>
            <a:r>
              <a:rPr lang="vi-VN" sz="3200">
                <a:latin typeface="Times New Roman" panose="02020603050405020304" pitchFamily="18" charset="0"/>
                <a:cs typeface="Times New Roman" panose="02020603050405020304" pitchFamily="18" charset="0"/>
              </a:rPr>
              <a:t> = V (Hình 13.2)</a:t>
            </a:r>
          </a:p>
          <a:p>
            <a:r>
              <a:rPr lang="vi-VN" sz="3200">
                <a:latin typeface="Times New Roman" panose="02020603050405020304" pitchFamily="18" charset="0"/>
                <a:cs typeface="Times New Roman" panose="02020603050405020304" pitchFamily="18" charset="0"/>
              </a:rPr>
              <a:t> -  cân điện tử.</a:t>
            </a:r>
            <a:endParaRPr lang="en-US" sz="3200" dirty="0">
              <a:latin typeface="Times New Roman" panose="02020603050405020304" pitchFamily="18" charset="0"/>
              <a:cs typeface="Times New Roman" panose="02020603050405020304"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3"/>
          <a:srcRect/>
          <a:stretch>
            <a:fillRect/>
          </a:stretch>
        </p:blipFill>
        <p:spPr bwMode="auto">
          <a:xfrm>
            <a:off x="5791200" y="3886200"/>
            <a:ext cx="3124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edg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0243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Tiến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a:t>
            </a:r>
          </a:p>
        </p:txBody>
      </p:sp>
      <p:sp>
        <p:nvSpPr>
          <p:cNvPr id="3" name="Rectangle 2"/>
          <p:cNvSpPr/>
          <p:nvPr/>
        </p:nvSpPr>
        <p:spPr>
          <a:xfrm>
            <a:off x="0" y="457200"/>
            <a:ext cx="9144000"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Bước 1: Dùng cân điện tử để xác định khối lượng từng thỏi sắt tương ứng m</a:t>
            </a:r>
            <a:r>
              <a:rPr lang="vi-VN" sz="3200" baseline="-250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m</a:t>
            </a:r>
            <a:r>
              <a:rPr lang="vi-VN" sz="3200" baseline="-25000"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m</a:t>
            </a:r>
            <a:r>
              <a:rPr lang="vi-VN" sz="3200" baseline="-25000" dirty="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4337" name="Rectangle 1"/>
          <p:cNvSpPr>
            <a:spLocks noChangeArrowheads="1"/>
          </p:cNvSpPr>
          <p:nvPr/>
        </p:nvSpPr>
        <p:spPr bwMode="auto">
          <a:xfrm>
            <a:off x="0" y="1524000"/>
            <a:ext cx="9144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Tính tỉ số giữa khối lượng và thể tích,ghi số liệu vào vở theo mẫu Bảng 13.</a:t>
            </a:r>
            <a:r>
              <a:rPr kumimoji="0" lang="en-US" sz="14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338" name="Rectangle 2"/>
          <p:cNvSpPr>
            <a:spLocks noChangeArrowheads="1"/>
          </p:cNvSpPr>
          <p:nvPr/>
        </p:nvSpPr>
        <p:spPr bwMode="auto">
          <a:xfrm>
            <a:off x="0" y="2590800"/>
            <a:ext cx="9144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13.2.</a:t>
            </a:r>
            <a:r>
              <a:rPr kumimoji="0" lang="en-US" sz="32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 y="3886200"/>
          <a:ext cx="9144001" cy="2666999"/>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01064">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Đại lượng</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Thỏi 1</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Thỏi 2</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Thỏi 3</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Thể tích</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V</a:t>
                      </a:r>
                      <a:r>
                        <a:rPr lang="en-US" sz="3200" baseline="-25000">
                          <a:solidFill>
                            <a:srgbClr val="000000"/>
                          </a:solidFill>
                          <a:latin typeface="Times New Roman" panose="02020603050405020304"/>
                          <a:ea typeface="Times New Roman" panose="02020603050405020304"/>
                          <a:cs typeface="Times New Roman" panose="02020603050405020304"/>
                        </a:rPr>
                        <a:t>1</a:t>
                      </a:r>
                      <a:r>
                        <a:rPr lang="en-US" sz="3200">
                          <a:solidFill>
                            <a:srgbClr val="000000"/>
                          </a:solidFill>
                          <a:latin typeface="Times New Roman" panose="02020603050405020304"/>
                          <a:ea typeface="Times New Roman" panose="02020603050405020304"/>
                          <a:cs typeface="Times New Roman" panose="02020603050405020304"/>
                        </a:rPr>
                        <a:t> = V</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V</a:t>
                      </a:r>
                      <a:r>
                        <a:rPr lang="en-US" sz="3200" baseline="-25000">
                          <a:solidFill>
                            <a:srgbClr val="000000"/>
                          </a:solidFill>
                          <a:latin typeface="Times New Roman" panose="02020603050405020304"/>
                          <a:ea typeface="Times New Roman" panose="02020603050405020304"/>
                          <a:cs typeface="Times New Roman" panose="02020603050405020304"/>
                        </a:rPr>
                        <a:t>2</a:t>
                      </a:r>
                      <a:r>
                        <a:rPr lang="en-US" sz="3200">
                          <a:solidFill>
                            <a:srgbClr val="000000"/>
                          </a:solidFill>
                          <a:latin typeface="Times New Roman" panose="02020603050405020304"/>
                          <a:ea typeface="Times New Roman" panose="02020603050405020304"/>
                          <a:cs typeface="Times New Roman" panose="02020603050405020304"/>
                        </a:rPr>
                        <a:t> = V</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V</a:t>
                      </a:r>
                      <a:r>
                        <a:rPr lang="en-US" sz="3200" baseline="-25000">
                          <a:solidFill>
                            <a:srgbClr val="000000"/>
                          </a:solidFill>
                          <a:latin typeface="Times New Roman" panose="02020603050405020304"/>
                          <a:ea typeface="Times New Roman" panose="02020603050405020304"/>
                          <a:cs typeface="Times New Roman" panose="02020603050405020304"/>
                        </a:rPr>
                        <a:t>3</a:t>
                      </a:r>
                      <a:r>
                        <a:rPr lang="en-US" sz="3200">
                          <a:solidFill>
                            <a:srgbClr val="000000"/>
                          </a:solidFill>
                          <a:latin typeface="Times New Roman" panose="02020603050405020304"/>
                          <a:ea typeface="Times New Roman" panose="02020603050405020304"/>
                          <a:cs typeface="Times New Roman" panose="02020603050405020304"/>
                        </a:rPr>
                        <a:t> = V</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Khối lượng</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m</a:t>
                      </a:r>
                      <a:r>
                        <a:rPr lang="en-US" sz="3200" baseline="-25000">
                          <a:solidFill>
                            <a:srgbClr val="000000"/>
                          </a:solidFill>
                          <a:latin typeface="Times New Roman" panose="02020603050405020304"/>
                          <a:ea typeface="Times New Roman" panose="02020603050405020304"/>
                          <a:cs typeface="Times New Roman" panose="02020603050405020304"/>
                        </a:rPr>
                        <a:t>1</a:t>
                      </a:r>
                      <a:r>
                        <a:rPr lang="en-US" sz="3200">
                          <a:solidFill>
                            <a:srgbClr val="000000"/>
                          </a:solidFill>
                          <a:latin typeface="Times New Roman" panose="02020603050405020304"/>
                          <a:ea typeface="Times New Roman" panose="02020603050405020304"/>
                          <a:cs typeface="Times New Roman" panose="02020603050405020304"/>
                        </a:rPr>
                        <a:t> = ?</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m</a:t>
                      </a:r>
                      <a:r>
                        <a:rPr lang="en-US" sz="3200" baseline="-25000">
                          <a:solidFill>
                            <a:srgbClr val="000000"/>
                          </a:solidFill>
                          <a:latin typeface="Times New Roman" panose="02020603050405020304"/>
                          <a:ea typeface="Times New Roman" panose="02020603050405020304"/>
                          <a:cs typeface="Times New Roman" panose="02020603050405020304"/>
                        </a:rPr>
                        <a:t>2</a:t>
                      </a:r>
                      <a:r>
                        <a:rPr lang="en-US" sz="3200">
                          <a:solidFill>
                            <a:srgbClr val="000000"/>
                          </a:solidFill>
                          <a:latin typeface="Times New Roman" panose="02020603050405020304"/>
                          <a:ea typeface="Times New Roman" panose="02020603050405020304"/>
                          <a:cs typeface="Times New Roman" panose="02020603050405020304"/>
                        </a:rPr>
                        <a:t> = ?</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m</a:t>
                      </a:r>
                      <a:r>
                        <a:rPr lang="en-US" sz="3200" baseline="-25000">
                          <a:solidFill>
                            <a:srgbClr val="000000"/>
                          </a:solidFill>
                          <a:latin typeface="Times New Roman" panose="02020603050405020304"/>
                          <a:ea typeface="Times New Roman" panose="02020603050405020304"/>
                          <a:cs typeface="Times New Roman" panose="02020603050405020304"/>
                        </a:rPr>
                        <a:t>3</a:t>
                      </a:r>
                      <a:r>
                        <a:rPr lang="en-US" sz="3200">
                          <a:solidFill>
                            <a:srgbClr val="000000"/>
                          </a:solidFill>
                          <a:latin typeface="Times New Roman" panose="02020603050405020304"/>
                          <a:ea typeface="Times New Roman" panose="02020603050405020304"/>
                          <a:cs typeface="Times New Roman" panose="02020603050405020304"/>
                        </a:rPr>
                        <a:t> = ?</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pPr algn="ctr">
                        <a:lnSpc>
                          <a:spcPct val="115000"/>
                        </a:lnSpc>
                        <a:spcAft>
                          <a:spcPts val="0"/>
                        </a:spcAft>
                      </a:pPr>
                      <a:r>
                        <a:rPr lang="en-US" sz="3200">
                          <a:solidFill>
                            <a:srgbClr val="000000"/>
                          </a:solidFill>
                          <a:latin typeface="Times New Roman" panose="02020603050405020304"/>
                          <a:ea typeface="Times New Roman" panose="02020603050405020304"/>
                          <a:cs typeface="Times New Roman" panose="02020603050405020304"/>
                        </a:rPr>
                        <a:t>Tỉ số </a:t>
                      </a:r>
                      <a:endParaRPr lang="en-US" sz="32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1752600" y="5638799"/>
            <a:ext cx="381000" cy="831273"/>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2895600" y="5791200"/>
            <a:ext cx="914400" cy="734291"/>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5105400" y="5791200"/>
            <a:ext cx="914400" cy="68580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7239000" y="5638800"/>
            <a:ext cx="990600" cy="93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1"/>
            <a:ext cx="9144000" cy="6843695"/>
          </a:xfrm>
          <a:prstGeom prst="rect">
            <a:avLst/>
          </a:prstGeom>
          <a:noFill/>
        </p:spPr>
      </p:pic>
      <p:sp>
        <p:nvSpPr>
          <p:cNvPr id="33793" name="Rectangle 1"/>
          <p:cNvSpPr>
            <a:spLocks noChangeArrowheads="1"/>
          </p:cNvSpPr>
          <p:nvPr/>
        </p:nvSpPr>
        <p:spPr bwMode="auto">
          <a:xfrm>
            <a:off x="1" y="0"/>
            <a:ext cx="9144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 nhận xét về tỉ số giữa khối lượng và thể tích của các thỏi sắt, nhôm, đồng.</a:t>
            </a:r>
            <a:endPar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33794" name="Rectangle 2"/>
          <p:cNvSpPr>
            <a:spLocks noChangeArrowheads="1"/>
          </p:cNvSpPr>
          <p:nvPr/>
        </p:nvSpPr>
        <p:spPr bwMode="auto">
          <a:xfrm>
            <a:off x="0" y="990600"/>
            <a:ext cx="9144000"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13.2.</a:t>
            </a:r>
            <a:r>
              <a:rPr kumimoji="0" lang="en-US" sz="3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 y="2057400"/>
          <a:ext cx="9144001" cy="4306824"/>
        </p:xfrm>
        <a:graphic>
          <a:graphicData uri="http://schemas.openxmlformats.org/drawingml/2006/table">
            <a:tbl>
              <a:tblPr/>
              <a:tblGrid>
                <a:gridCol w="13716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600">
                <a:tc>
                  <a:txBody>
                    <a:bodyPr/>
                    <a:lstStyle/>
                    <a:p>
                      <a:pPr algn="ctr">
                        <a:lnSpc>
                          <a:spcPct val="115000"/>
                        </a:lnSpc>
                        <a:spcAft>
                          <a:spcPts val="0"/>
                        </a:spcAft>
                      </a:pPr>
                      <a:r>
                        <a:rPr lang="en-US" sz="3200" b="0">
                          <a:latin typeface="Times New Roman" panose="02020603050405020304" pitchFamily="18" charset="0"/>
                          <a:ea typeface="Times New Roman" panose="02020603050405020304"/>
                          <a:cs typeface="Times New Roman" panose="02020603050405020304" pitchFamily="18" charset="0"/>
                        </a:rPr>
                        <a:t>Đại lượng</a:t>
                      </a:r>
                      <a:endParaRPr lang="en-US" sz="3200" b="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anose="02020603050405020304" pitchFamily="18" charset="0"/>
                          <a:ea typeface="Times New Roman" panose="02020603050405020304"/>
                          <a:cs typeface="Times New Roman" panose="02020603050405020304" pitchFamily="18" charset="0"/>
                        </a:rPr>
                        <a:t>Thỏi 1</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anose="02020603050405020304" pitchFamily="18" charset="0"/>
                          <a:ea typeface="Times New Roman" panose="02020603050405020304"/>
                          <a:cs typeface="Times New Roman" panose="02020603050405020304" pitchFamily="18" charset="0"/>
                        </a:rPr>
                        <a:t>Thỏi 2</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anose="02020603050405020304" pitchFamily="18" charset="0"/>
                          <a:ea typeface="Times New Roman" panose="02020603050405020304"/>
                          <a:cs typeface="Times New Roman" panose="02020603050405020304" pitchFamily="18" charset="0"/>
                        </a:rPr>
                        <a:t>Thỏi 3</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9600">
                <a:tc>
                  <a:txBody>
                    <a:bodyPr/>
                    <a:lstStyle/>
                    <a:p>
                      <a:pPr algn="ctr">
                        <a:lnSpc>
                          <a:spcPct val="115000"/>
                        </a:lnSpc>
                        <a:spcAft>
                          <a:spcPts val="0"/>
                        </a:spcAft>
                      </a:pPr>
                      <a:r>
                        <a:rPr lang="en-US" sz="3200" b="0">
                          <a:latin typeface="Times New Roman" panose="02020603050405020304" pitchFamily="18" charset="0"/>
                          <a:ea typeface="Times New Roman" panose="02020603050405020304"/>
                          <a:cs typeface="Times New Roman" panose="02020603050405020304" pitchFamily="18" charset="0"/>
                        </a:rPr>
                        <a:t>Thể tích</a:t>
                      </a:r>
                      <a:endParaRPr lang="en-US" sz="3200" b="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anose="02020603050405020304" pitchFamily="18" charset="0"/>
                          <a:ea typeface="Times New Roman" panose="02020603050405020304"/>
                          <a:cs typeface="Times New Roman" panose="02020603050405020304" pitchFamily="18" charset="0"/>
                        </a:rPr>
                        <a:t>V</a:t>
                      </a:r>
                      <a:r>
                        <a:rPr lang="en-US" sz="3200" baseline="-25000">
                          <a:latin typeface="Times New Roman" panose="02020603050405020304" pitchFamily="18" charset="0"/>
                          <a:ea typeface="Times New Roman" panose="02020603050405020304"/>
                          <a:cs typeface="Times New Roman" panose="02020603050405020304" pitchFamily="18" charset="0"/>
                        </a:rPr>
                        <a:t>1</a:t>
                      </a:r>
                      <a:r>
                        <a:rPr lang="en-US" sz="3200">
                          <a:latin typeface="Times New Roman" panose="02020603050405020304" pitchFamily="18" charset="0"/>
                          <a:ea typeface="Times New Roman" panose="02020603050405020304"/>
                          <a:cs typeface="Times New Roman" panose="02020603050405020304" pitchFamily="18" charset="0"/>
                        </a:rPr>
                        <a:t>= V = 1cm</a:t>
                      </a:r>
                      <a:r>
                        <a:rPr lang="en-US" sz="3200" baseline="30000">
                          <a:latin typeface="Times New Roman" panose="02020603050405020304" pitchFamily="18" charset="0"/>
                          <a:ea typeface="Times New Roman" panose="02020603050405020304"/>
                          <a:cs typeface="Times New Roman" panose="02020603050405020304" pitchFamily="18" charset="0"/>
                        </a:rPr>
                        <a:t>3</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anose="02020603050405020304" pitchFamily="18" charset="0"/>
                          <a:ea typeface="Times New Roman" panose="02020603050405020304"/>
                          <a:cs typeface="Times New Roman" panose="02020603050405020304" pitchFamily="18" charset="0"/>
                        </a:rPr>
                        <a:t>V</a:t>
                      </a:r>
                      <a:r>
                        <a:rPr lang="en-US" sz="3200" baseline="-25000">
                          <a:latin typeface="Times New Roman" panose="02020603050405020304" pitchFamily="18" charset="0"/>
                          <a:ea typeface="Times New Roman" panose="02020603050405020304"/>
                          <a:cs typeface="Times New Roman" panose="02020603050405020304" pitchFamily="18" charset="0"/>
                        </a:rPr>
                        <a:t>2</a:t>
                      </a:r>
                      <a:r>
                        <a:rPr lang="en-US" sz="3200">
                          <a:latin typeface="Times New Roman" panose="02020603050405020304" pitchFamily="18" charset="0"/>
                          <a:ea typeface="Times New Roman" panose="02020603050405020304"/>
                          <a:cs typeface="Times New Roman" panose="02020603050405020304" pitchFamily="18" charset="0"/>
                        </a:rPr>
                        <a:t>= V = 1cm</a:t>
                      </a:r>
                      <a:r>
                        <a:rPr lang="en-US" sz="3200" baseline="30000">
                          <a:latin typeface="Times New Roman" panose="02020603050405020304" pitchFamily="18" charset="0"/>
                          <a:ea typeface="Times New Roman" panose="02020603050405020304"/>
                          <a:cs typeface="Times New Roman" panose="02020603050405020304" pitchFamily="18" charset="0"/>
                        </a:rPr>
                        <a:t>3</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anose="02020603050405020304" pitchFamily="18" charset="0"/>
                          <a:ea typeface="Times New Roman" panose="02020603050405020304"/>
                          <a:cs typeface="Times New Roman" panose="02020603050405020304" pitchFamily="18" charset="0"/>
                        </a:rPr>
                        <a:t>V</a:t>
                      </a:r>
                      <a:r>
                        <a:rPr lang="en-US" sz="3200" baseline="-25000">
                          <a:latin typeface="Times New Roman" panose="02020603050405020304" pitchFamily="18" charset="0"/>
                          <a:ea typeface="Times New Roman" panose="02020603050405020304"/>
                          <a:cs typeface="Times New Roman" panose="02020603050405020304" pitchFamily="18" charset="0"/>
                        </a:rPr>
                        <a:t>3</a:t>
                      </a:r>
                      <a:r>
                        <a:rPr lang="en-US" sz="3200">
                          <a:latin typeface="Times New Roman" panose="02020603050405020304" pitchFamily="18" charset="0"/>
                          <a:ea typeface="Times New Roman" panose="02020603050405020304"/>
                          <a:cs typeface="Times New Roman" panose="02020603050405020304" pitchFamily="18" charset="0"/>
                        </a:rPr>
                        <a:t> =V = 1cm</a:t>
                      </a:r>
                      <a:r>
                        <a:rPr lang="en-US" sz="3200" baseline="30000">
                          <a:latin typeface="Times New Roman" panose="02020603050405020304" pitchFamily="18" charset="0"/>
                          <a:ea typeface="Times New Roman" panose="02020603050405020304"/>
                          <a:cs typeface="Times New Roman" panose="02020603050405020304" pitchFamily="18" charset="0"/>
                        </a:rPr>
                        <a:t>3</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9600">
                <a:tc>
                  <a:txBody>
                    <a:bodyPr/>
                    <a:lstStyle/>
                    <a:p>
                      <a:pPr algn="ctr">
                        <a:lnSpc>
                          <a:spcPct val="115000"/>
                        </a:lnSpc>
                        <a:spcAft>
                          <a:spcPts val="0"/>
                        </a:spcAft>
                      </a:pPr>
                      <a:r>
                        <a:rPr lang="en-US" sz="3200" b="0">
                          <a:latin typeface="Times New Roman" panose="02020603050405020304" pitchFamily="18" charset="0"/>
                          <a:ea typeface="Times New Roman" panose="02020603050405020304"/>
                          <a:cs typeface="Times New Roman" panose="02020603050405020304" pitchFamily="18" charset="0"/>
                        </a:rPr>
                        <a:t>Khối lượng</a:t>
                      </a:r>
                      <a:endParaRPr lang="en-US" sz="3200" b="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anose="02020603050405020304" pitchFamily="18" charset="0"/>
                          <a:ea typeface="Times New Roman" panose="02020603050405020304"/>
                          <a:cs typeface="Times New Roman" panose="02020603050405020304" pitchFamily="18" charset="0"/>
                        </a:rPr>
                        <a:t>m</a:t>
                      </a:r>
                      <a:r>
                        <a:rPr lang="en-US" sz="3200" baseline="-25000">
                          <a:latin typeface="Times New Roman" panose="02020603050405020304" pitchFamily="18" charset="0"/>
                          <a:ea typeface="Times New Roman" panose="02020603050405020304"/>
                          <a:cs typeface="Times New Roman" panose="02020603050405020304" pitchFamily="18" charset="0"/>
                        </a:rPr>
                        <a:t>1</a:t>
                      </a:r>
                      <a:r>
                        <a:rPr lang="en-US" sz="3200">
                          <a:latin typeface="Times New Roman" panose="02020603050405020304" pitchFamily="18" charset="0"/>
                          <a:ea typeface="Times New Roman" panose="02020603050405020304"/>
                          <a:cs typeface="Times New Roman" panose="02020603050405020304" pitchFamily="18" charset="0"/>
                        </a:rPr>
                        <a:t> = 7,8 g</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anose="02020603050405020304" pitchFamily="18" charset="0"/>
                          <a:ea typeface="Times New Roman" panose="02020603050405020304"/>
                          <a:cs typeface="Times New Roman" panose="02020603050405020304" pitchFamily="18" charset="0"/>
                        </a:rPr>
                        <a:t>m</a:t>
                      </a:r>
                      <a:r>
                        <a:rPr lang="en-US" sz="3200" baseline="-25000">
                          <a:latin typeface="Times New Roman" panose="02020603050405020304" pitchFamily="18" charset="0"/>
                          <a:ea typeface="Times New Roman" panose="02020603050405020304"/>
                          <a:cs typeface="Times New Roman" panose="02020603050405020304" pitchFamily="18" charset="0"/>
                        </a:rPr>
                        <a:t>2</a:t>
                      </a:r>
                      <a:r>
                        <a:rPr lang="en-US" sz="3200">
                          <a:latin typeface="Times New Roman" panose="02020603050405020304" pitchFamily="18" charset="0"/>
                          <a:ea typeface="Times New Roman" panose="02020603050405020304"/>
                          <a:cs typeface="Times New Roman" panose="02020603050405020304" pitchFamily="18" charset="0"/>
                        </a:rPr>
                        <a:t> = 2,7 g</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anose="02020603050405020304" pitchFamily="18" charset="0"/>
                          <a:ea typeface="Times New Roman" panose="02020603050405020304"/>
                          <a:cs typeface="Times New Roman" panose="02020603050405020304" pitchFamily="18" charset="0"/>
                        </a:rPr>
                        <a:t>m</a:t>
                      </a:r>
                      <a:r>
                        <a:rPr lang="en-US" sz="3200" baseline="-25000">
                          <a:latin typeface="Times New Roman" panose="02020603050405020304" pitchFamily="18" charset="0"/>
                          <a:ea typeface="Times New Roman" panose="02020603050405020304"/>
                          <a:cs typeface="Times New Roman" panose="02020603050405020304" pitchFamily="18" charset="0"/>
                        </a:rPr>
                        <a:t>3</a:t>
                      </a:r>
                      <a:r>
                        <a:rPr lang="en-US" sz="3200">
                          <a:latin typeface="Times New Roman" panose="02020603050405020304" pitchFamily="18" charset="0"/>
                          <a:ea typeface="Times New Roman" panose="02020603050405020304"/>
                          <a:cs typeface="Times New Roman" panose="02020603050405020304" pitchFamily="18" charset="0"/>
                        </a:rPr>
                        <a:t> = 8,96 g</a:t>
                      </a: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09600">
                <a:tc>
                  <a:txBody>
                    <a:bodyPr/>
                    <a:lstStyle/>
                    <a:p>
                      <a:pPr algn="ctr">
                        <a:lnSpc>
                          <a:spcPct val="115000"/>
                        </a:lnSpc>
                        <a:spcAft>
                          <a:spcPts val="0"/>
                        </a:spcAft>
                      </a:pPr>
                      <a:r>
                        <a:rPr lang="en-US" sz="3200" b="0">
                          <a:latin typeface="Times New Roman" panose="02020603050405020304" pitchFamily="18" charset="0"/>
                          <a:ea typeface="Times New Roman" panose="02020603050405020304"/>
                          <a:cs typeface="Times New Roman" panose="02020603050405020304" pitchFamily="18" charset="0"/>
                        </a:rPr>
                        <a:t>Tỉ số</a:t>
                      </a:r>
                      <a:endParaRPr lang="vi-VN" sz="3200" b="0">
                        <a:latin typeface="Times New Roman" panose="02020603050405020304" pitchFamily="18" charset="0"/>
                        <a:ea typeface="Times New Roman" panose="02020603050405020304"/>
                        <a:cs typeface="Times New Roman" panose="02020603050405020304" pitchFamily="18" charset="0"/>
                      </a:endParaRPr>
                    </a:p>
                    <a:p>
                      <a:pPr algn="ctr">
                        <a:lnSpc>
                          <a:spcPct val="115000"/>
                        </a:lnSpc>
                        <a:spcAft>
                          <a:spcPts val="0"/>
                        </a:spcAft>
                      </a:pPr>
                      <a:r>
                        <a:rPr lang="en-US" sz="3200" b="0">
                          <a:latin typeface="Times New Roman" panose="02020603050405020304" pitchFamily="18" charset="0"/>
                          <a:ea typeface="Times New Roman" panose="02020603050405020304"/>
                          <a:cs typeface="Times New Roman" panose="02020603050405020304" pitchFamily="18" charset="0"/>
                        </a:rPr>
                        <a:t> m</a:t>
                      </a:r>
                      <a:r>
                        <a:rPr lang="vi-VN" sz="3200" b="0">
                          <a:latin typeface="Times New Roman" panose="02020603050405020304" pitchFamily="18" charset="0"/>
                          <a:ea typeface="Times New Roman" panose="02020603050405020304"/>
                          <a:cs typeface="Times New Roman" panose="02020603050405020304" pitchFamily="18" charset="0"/>
                        </a:rPr>
                        <a:t>/V</a:t>
                      </a:r>
                      <a:endParaRPr lang="en-US" sz="3200" b="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anose="02020603050405020304" pitchFamily="18" charset="0"/>
                        <a:ea typeface="Calibri" panose="020F0502020204030204"/>
                        <a:cs typeface="Times New Roman" panose="02020603050405020304"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1676400" y="5486400"/>
            <a:ext cx="2094924" cy="866775"/>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267200" y="5486400"/>
            <a:ext cx="2094386" cy="895350"/>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705600" y="5562600"/>
            <a:ext cx="2258699"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1379</Words>
  <Application>Microsoft Office PowerPoint</Application>
  <PresentationFormat>On-screen Show (4:3)</PresentationFormat>
  <Paragraphs>148</Paragraphs>
  <Slides>20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6" baseType="lpstr">
      <vt:lpstr>Arial</vt:lpstr>
      <vt:lpstr>Calibri</vt:lpstr>
      <vt:lpstr>Times New Roman</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69</cp:revision>
  <dcterms:created xsi:type="dcterms:W3CDTF">2023-04-05T15:25:00Z</dcterms:created>
  <dcterms:modified xsi:type="dcterms:W3CDTF">2024-09-15T05:08:45Z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F1253FD417E14CDCB90914461131B537_13</vt:lpwstr>
  </property>
  <property fmtid="{D5CDD505-2E9C-101B-9397-08002B2CF9AE}" pid="3" name="KSOProductBuildVer">
    <vt:lpwstr>1033-12.2.0.17562</vt:lpwstr>
  </property>
</Properties>
</file>