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414" r:id="rId3"/>
    <p:sldId id="402" r:id="rId4"/>
    <p:sldId id="403" r:id="rId5"/>
    <p:sldId id="398" r:id="rId6"/>
    <p:sldId id="404" r:id="rId7"/>
    <p:sldId id="411" r:id="rId8"/>
    <p:sldId id="408" r:id="rId9"/>
    <p:sldId id="280" r:id="rId10"/>
    <p:sldId id="283" r:id="rId11"/>
    <p:sldId id="265" r:id="rId12"/>
    <p:sldId id="269" r:id="rId13"/>
    <p:sldId id="409" r:id="rId14"/>
    <p:sldId id="410" r:id="rId15"/>
    <p:sldId id="400" r:id="rId16"/>
    <p:sldId id="406" r:id="rId17"/>
    <p:sldId id="2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90A23F-7422-4E69-85B0-45BDCC431382}" type="datetimeFigureOut">
              <a:rPr lang="en-US" smtClean="0"/>
              <a:t>3/25/2025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2D2F02-91A1-4BEF-BE58-6EDB9C03861B}" type="slidenum">
              <a:rPr lang="en-US" smtClean="0"/>
              <a:t>‹#›</a:t>
            </a:fld>
            <a:endParaRPr lang="en-US"/>
          </a:p>
        </p:txBody>
      </p:sp>
    </p:spTree>
    <p:extLst>
      <p:ext uri="{BB962C8B-B14F-4D97-AF65-F5344CB8AC3E}">
        <p14:creationId xmlns:p14="http://schemas.microsoft.com/office/powerpoint/2010/main" val="4033801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E35DFD-13CB-47C2-AB78-5159657A14CB}" type="slidenum">
              <a:rPr lang="en-US" smtClean="0"/>
              <a:t>3</a:t>
            </a:fld>
            <a:endParaRPr lang="en-US"/>
          </a:p>
        </p:txBody>
      </p:sp>
    </p:spTree>
    <p:extLst>
      <p:ext uri="{BB962C8B-B14F-4D97-AF65-F5344CB8AC3E}">
        <p14:creationId xmlns:p14="http://schemas.microsoft.com/office/powerpoint/2010/main" val="1410952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707EA91-AF98-429C-BC03-D8FD33A19A5A}"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693704-E545-4B09-983F-BAEEA51D148E}" type="slidenum">
              <a:rPr lang="en-US" smtClean="0"/>
              <a:pPr/>
              <a:t>‹#›</a:t>
            </a:fld>
            <a:endParaRPr lang="en-US"/>
          </a:p>
        </p:txBody>
      </p:sp>
    </p:spTree>
    <p:extLst>
      <p:ext uri="{BB962C8B-B14F-4D97-AF65-F5344CB8AC3E}">
        <p14:creationId xmlns:p14="http://schemas.microsoft.com/office/powerpoint/2010/main" val="1702640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07EA91-AF98-429C-BC03-D8FD33A19A5A}"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693704-E545-4B09-983F-BAEEA51D148E}" type="slidenum">
              <a:rPr lang="en-US" smtClean="0"/>
              <a:pPr/>
              <a:t>‹#›</a:t>
            </a:fld>
            <a:endParaRPr lang="en-US"/>
          </a:p>
        </p:txBody>
      </p:sp>
    </p:spTree>
    <p:extLst>
      <p:ext uri="{BB962C8B-B14F-4D97-AF65-F5344CB8AC3E}">
        <p14:creationId xmlns:p14="http://schemas.microsoft.com/office/powerpoint/2010/main" val="2089008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07EA91-AF98-429C-BC03-D8FD33A19A5A}"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693704-E545-4B09-983F-BAEEA51D148E}" type="slidenum">
              <a:rPr lang="en-US" smtClean="0"/>
              <a:pPr/>
              <a:t>‹#›</a:t>
            </a:fld>
            <a:endParaRPr lang="en-US"/>
          </a:p>
        </p:txBody>
      </p:sp>
    </p:spTree>
    <p:extLst>
      <p:ext uri="{BB962C8B-B14F-4D97-AF65-F5344CB8AC3E}">
        <p14:creationId xmlns:p14="http://schemas.microsoft.com/office/powerpoint/2010/main" val="184990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07EA91-AF98-429C-BC03-D8FD33A19A5A}"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693704-E545-4B09-983F-BAEEA51D148E}" type="slidenum">
              <a:rPr lang="en-US" smtClean="0"/>
              <a:pPr/>
              <a:t>‹#›</a:t>
            </a:fld>
            <a:endParaRPr lang="en-US"/>
          </a:p>
        </p:txBody>
      </p:sp>
    </p:spTree>
    <p:extLst>
      <p:ext uri="{BB962C8B-B14F-4D97-AF65-F5344CB8AC3E}">
        <p14:creationId xmlns:p14="http://schemas.microsoft.com/office/powerpoint/2010/main" val="594094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707EA91-AF98-429C-BC03-D8FD33A19A5A}"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693704-E545-4B09-983F-BAEEA51D148E}" type="slidenum">
              <a:rPr lang="en-US" smtClean="0"/>
              <a:pPr/>
              <a:t>‹#›</a:t>
            </a:fld>
            <a:endParaRPr lang="en-US"/>
          </a:p>
        </p:txBody>
      </p:sp>
    </p:spTree>
    <p:extLst>
      <p:ext uri="{BB962C8B-B14F-4D97-AF65-F5344CB8AC3E}">
        <p14:creationId xmlns:p14="http://schemas.microsoft.com/office/powerpoint/2010/main" val="2020130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07EA91-AF98-429C-BC03-D8FD33A19A5A}" type="datetimeFigureOut">
              <a:rPr lang="en-US" smtClean="0"/>
              <a:pPr/>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693704-E545-4B09-983F-BAEEA51D148E}" type="slidenum">
              <a:rPr lang="en-US" smtClean="0"/>
              <a:pPr/>
              <a:t>‹#›</a:t>
            </a:fld>
            <a:endParaRPr lang="en-US"/>
          </a:p>
        </p:txBody>
      </p:sp>
    </p:spTree>
    <p:extLst>
      <p:ext uri="{BB962C8B-B14F-4D97-AF65-F5344CB8AC3E}">
        <p14:creationId xmlns:p14="http://schemas.microsoft.com/office/powerpoint/2010/main" val="3723821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07EA91-AF98-429C-BC03-D8FD33A19A5A}" type="datetimeFigureOut">
              <a:rPr lang="en-US" smtClean="0"/>
              <a:pPr/>
              <a:t>3/25/2025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693704-E545-4B09-983F-BAEEA51D148E}" type="slidenum">
              <a:rPr lang="en-US" smtClean="0"/>
              <a:pPr/>
              <a:t>‹#›</a:t>
            </a:fld>
            <a:endParaRPr lang="en-US"/>
          </a:p>
        </p:txBody>
      </p:sp>
    </p:spTree>
    <p:extLst>
      <p:ext uri="{BB962C8B-B14F-4D97-AF65-F5344CB8AC3E}">
        <p14:creationId xmlns:p14="http://schemas.microsoft.com/office/powerpoint/2010/main" val="2276213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07EA91-AF98-429C-BC03-D8FD33A19A5A}" type="datetimeFigureOut">
              <a:rPr lang="en-US" smtClean="0"/>
              <a:pPr/>
              <a:t>3/25/2025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693704-E545-4B09-983F-BAEEA51D148E}" type="slidenum">
              <a:rPr lang="en-US" smtClean="0"/>
              <a:pPr/>
              <a:t>‹#›</a:t>
            </a:fld>
            <a:endParaRPr lang="en-US"/>
          </a:p>
        </p:txBody>
      </p:sp>
    </p:spTree>
    <p:extLst>
      <p:ext uri="{BB962C8B-B14F-4D97-AF65-F5344CB8AC3E}">
        <p14:creationId xmlns:p14="http://schemas.microsoft.com/office/powerpoint/2010/main" val="1264215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07EA91-AF98-429C-BC03-D8FD33A19A5A}" type="datetimeFigureOut">
              <a:rPr lang="en-US" smtClean="0"/>
              <a:pPr/>
              <a:t>3/25/2025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693704-E545-4B09-983F-BAEEA51D148E}" type="slidenum">
              <a:rPr lang="en-US" smtClean="0"/>
              <a:pPr/>
              <a:t>‹#›</a:t>
            </a:fld>
            <a:endParaRPr lang="en-US"/>
          </a:p>
        </p:txBody>
      </p:sp>
    </p:spTree>
    <p:extLst>
      <p:ext uri="{BB962C8B-B14F-4D97-AF65-F5344CB8AC3E}">
        <p14:creationId xmlns:p14="http://schemas.microsoft.com/office/powerpoint/2010/main" val="1227460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707EA91-AF98-429C-BC03-D8FD33A19A5A}" type="datetimeFigureOut">
              <a:rPr lang="en-US" smtClean="0"/>
              <a:pPr/>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693704-E545-4B09-983F-BAEEA51D148E}" type="slidenum">
              <a:rPr lang="en-US" smtClean="0"/>
              <a:pPr/>
              <a:t>‹#›</a:t>
            </a:fld>
            <a:endParaRPr lang="en-US"/>
          </a:p>
        </p:txBody>
      </p:sp>
    </p:spTree>
    <p:extLst>
      <p:ext uri="{BB962C8B-B14F-4D97-AF65-F5344CB8AC3E}">
        <p14:creationId xmlns:p14="http://schemas.microsoft.com/office/powerpoint/2010/main" val="3255760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707EA91-AF98-429C-BC03-D8FD33A19A5A}" type="datetimeFigureOut">
              <a:rPr lang="en-US" smtClean="0"/>
              <a:pPr/>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693704-E545-4B09-983F-BAEEA51D148E}" type="slidenum">
              <a:rPr lang="en-US" smtClean="0"/>
              <a:pPr/>
              <a:t>‹#›</a:t>
            </a:fld>
            <a:endParaRPr lang="en-US"/>
          </a:p>
        </p:txBody>
      </p:sp>
    </p:spTree>
    <p:extLst>
      <p:ext uri="{BB962C8B-B14F-4D97-AF65-F5344CB8AC3E}">
        <p14:creationId xmlns:p14="http://schemas.microsoft.com/office/powerpoint/2010/main" val="1974384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07EA91-AF98-429C-BC03-D8FD33A19A5A}" type="datetimeFigureOut">
              <a:rPr lang="en-US" smtClean="0"/>
              <a:pPr/>
              <a:t>3/25/2025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693704-E545-4B09-983F-BAEEA51D148E}" type="slidenum">
              <a:rPr lang="en-US" smtClean="0"/>
              <a:pPr/>
              <a:t>‹#›</a:t>
            </a:fld>
            <a:endParaRPr lang="en-US"/>
          </a:p>
        </p:txBody>
      </p:sp>
    </p:spTree>
    <p:extLst>
      <p:ext uri="{BB962C8B-B14F-4D97-AF65-F5344CB8AC3E}">
        <p14:creationId xmlns:p14="http://schemas.microsoft.com/office/powerpoint/2010/main" val="3858273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3"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3.png"/><Relationship Id="rId12" Type="http://schemas.openxmlformats.org/officeDocument/2006/relationships/image" Target="../media/image85.svg"/><Relationship Id="rId2" Type="http://schemas.openxmlformats.org/officeDocument/2006/relationships/notesSlide" Target="../notesSlides/notesSlide1.xml"/><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7.svg"/><Relationship Id="rId11" Type="http://schemas.openxmlformats.org/officeDocument/2006/relationships/image" Target="../media/image4.png"/><Relationship Id="rId15" Type="http://schemas.openxmlformats.org/officeDocument/2006/relationships/image" Target="../media/image7.png"/><Relationship Id="rId10" Type="http://schemas.openxmlformats.org/officeDocument/2006/relationships/image" Target="../media/image83.svg"/><Relationship Id="rId1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w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J023"/>
          <p:cNvPicPr>
            <a:picLocks noChangeAspect="1" noChangeArrowheads="1"/>
          </p:cNvPicPr>
          <p:nvPr/>
        </p:nvPicPr>
        <p:blipFill>
          <a:blip r:embed="rId2">
            <a:extLst>
              <a:ext uri="{28A0092B-C50C-407E-A947-70E740481C1C}">
                <a14:useLocalDpi xmlns:a14="http://schemas.microsoft.com/office/drawing/2010/main" val="0"/>
              </a:ext>
            </a:extLst>
          </a:blip>
          <a:srcRect l="10834" t="5556" r="5833" b="3333"/>
          <a:stretch>
            <a:fillRect/>
          </a:stretch>
        </p:blipFill>
        <p:spPr bwMode="auto">
          <a:xfrm>
            <a:off x="0" y="0"/>
            <a:ext cx="12192000" cy="6784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059710" y="1387872"/>
            <a:ext cx="7823200" cy="1828386"/>
          </a:xfrm>
          <a:prstGeom prst="rect">
            <a:avLst/>
          </a:prstGeom>
        </p:spPr>
        <p:txBody>
          <a:bodyPr wrap="square">
            <a:spAutoFit/>
          </a:bodyPr>
          <a:lstStyle/>
          <a:p>
            <a:pPr algn="ctr">
              <a:lnSpc>
                <a:spcPct val="150000"/>
              </a:lnSpc>
              <a:spcBef>
                <a:spcPct val="0"/>
              </a:spcBef>
            </a:pPr>
            <a:r>
              <a:rPr lang="en-GB" altLang="en-US" sz="4000" b="1" dirty="0">
                <a:solidFill>
                  <a:srgbClr val="000000"/>
                </a:solidFill>
                <a:latin typeface="Times New Roman" panose="02020603050405020304" pitchFamily="18" charset="0"/>
                <a:cs typeface="Times New Roman" panose="02020603050405020304" pitchFamily="18" charset="0"/>
              </a:rPr>
              <a:t>CHÀO MỪNG QUÝ THẦY CÔ </a:t>
            </a:r>
          </a:p>
          <a:p>
            <a:pPr algn="ctr">
              <a:lnSpc>
                <a:spcPct val="150000"/>
              </a:lnSpc>
              <a:spcBef>
                <a:spcPct val="0"/>
              </a:spcBef>
            </a:pPr>
            <a:r>
              <a:rPr lang="en-GB" altLang="en-US" sz="4000" b="1" dirty="0">
                <a:solidFill>
                  <a:srgbClr val="000000"/>
                </a:solidFill>
                <a:latin typeface="Times New Roman" panose="02020603050405020304" pitchFamily="18" charset="0"/>
                <a:cs typeface="Times New Roman" panose="02020603050405020304" pitchFamily="18" charset="0"/>
              </a:rPr>
              <a:t>VÀ CÁC EM HỌC SINH!</a:t>
            </a:r>
          </a:p>
        </p:txBody>
      </p:sp>
      <p:sp>
        <p:nvSpPr>
          <p:cNvPr id="6" name="TextBox 5"/>
          <p:cNvSpPr txBox="1"/>
          <p:nvPr/>
        </p:nvSpPr>
        <p:spPr>
          <a:xfrm>
            <a:off x="3408218" y="4959927"/>
            <a:ext cx="4945585" cy="954107"/>
          </a:xfrm>
          <a:prstGeom prst="rect">
            <a:avLst/>
          </a:prstGeom>
          <a:noFill/>
        </p:spPr>
        <p:txBody>
          <a:bodyPr wrap="none" rtlCol="0">
            <a:spAutoFit/>
          </a:bodyPr>
          <a:lstStyle/>
          <a:p>
            <a:r>
              <a:rPr lang="en-US" sz="2800" b="1" i="1" dirty="0" err="1">
                <a:latin typeface="Times New Roman" panose="02020603050405020304" pitchFamily="18" charset="0"/>
                <a:cs typeface="Times New Roman" panose="02020603050405020304" pitchFamily="18" charset="0"/>
              </a:rPr>
              <a:t>Giáo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viên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Phạm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Thị</a:t>
            </a:r>
            <a:r>
              <a:rPr lang="en-US" sz="2800" b="1" i="1" dirty="0">
                <a:latin typeface="Times New Roman" panose="02020603050405020304" pitchFamily="18" charset="0"/>
                <a:cs typeface="Times New Roman" panose="02020603050405020304" pitchFamily="18" charset="0"/>
              </a:rPr>
              <a:t> Thu </a:t>
            </a:r>
            <a:r>
              <a:rPr lang="en-US" sz="2800" b="1" i="1" dirty="0" err="1">
                <a:latin typeface="Times New Roman" panose="02020603050405020304" pitchFamily="18" charset="0"/>
                <a:cs typeface="Times New Roman" panose="02020603050405020304" pitchFamily="18" charset="0"/>
              </a:rPr>
              <a:t>Hồng</a:t>
            </a:r>
            <a:endParaRPr lang="en-US" sz="2800" b="1" i="1" dirty="0">
              <a:latin typeface="Times New Roman" panose="02020603050405020304" pitchFamily="18" charset="0"/>
              <a:cs typeface="Times New Roman" panose="02020603050405020304" pitchFamily="18" charset="0"/>
            </a:endParaRPr>
          </a:p>
          <a:p>
            <a:r>
              <a:rPr lang="en-US" sz="2800" b="1" i="1" dirty="0" err="1" smtClean="0">
                <a:latin typeface="Times New Roman" panose="02020603050405020304" pitchFamily="18" charset="0"/>
                <a:cs typeface="Times New Roman" panose="02020603050405020304" pitchFamily="18" charset="0"/>
              </a:rPr>
              <a:t>Tổ</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Khoa</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học</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xã</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hội</a:t>
            </a:r>
            <a:endParaRPr lang="en-US" sz="2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050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5815D6-1B5E-4C75-9807-A4DEDCFA18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496" y="179078"/>
            <a:ext cx="8605907" cy="5452598"/>
          </a:xfrm>
          <a:prstGeom prst="rect">
            <a:avLst/>
          </a:prstGeom>
        </p:spPr>
      </p:pic>
      <p:sp>
        <p:nvSpPr>
          <p:cNvPr id="9" name="Text Box 15">
            <a:extLst>
              <a:ext uri="{FF2B5EF4-FFF2-40B4-BE49-F238E27FC236}">
                <a16:creationId xmlns:a16="http://schemas.microsoft.com/office/drawing/2014/main" id="{ED73FFC2-0A0A-44D0-A650-986BEA06E220}"/>
              </a:ext>
            </a:extLst>
          </p:cNvPr>
          <p:cNvSpPr txBox="1">
            <a:spLocks noChangeArrowheads="1"/>
          </p:cNvSpPr>
          <p:nvPr/>
        </p:nvSpPr>
        <p:spPr bwMode="auto">
          <a:xfrm>
            <a:off x="3849188" y="5808626"/>
            <a:ext cx="3209453" cy="520450"/>
          </a:xfrm>
          <a:prstGeom prst="rect">
            <a:avLst/>
          </a:prstGeom>
          <a:solidFill>
            <a:srgbClr val="FFFF00"/>
          </a:solidFill>
          <a:ln w="9525" algn="ctr">
            <a:solidFill>
              <a:srgbClr val="00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err="1">
                <a:latin typeface="Times New Roman" panose="02020603050405020304" pitchFamily="18" charset="0"/>
              </a:rPr>
              <a:t>Tích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tiểu</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thành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đại</a:t>
            </a:r>
            <a:endParaRPr lang="en-US" altLang="en-US" sz="2800" b="1" dirty="0">
              <a:latin typeface="Times New Roman" panose="02020603050405020304" pitchFamily="18" charset="0"/>
            </a:endParaRPr>
          </a:p>
        </p:txBody>
      </p:sp>
    </p:spTree>
    <p:extLst>
      <p:ext uri="{BB962C8B-B14F-4D97-AF65-F5344CB8AC3E}">
        <p14:creationId xmlns:p14="http://schemas.microsoft.com/office/powerpoint/2010/main" val="294066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025BF6-F00C-47F1-B882-E16BB6418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1785" y="41390"/>
            <a:ext cx="8677275" cy="5133975"/>
          </a:xfrm>
          <a:prstGeom prst="rect">
            <a:avLst/>
          </a:prstGeom>
        </p:spPr>
      </p:pic>
      <p:sp>
        <p:nvSpPr>
          <p:cNvPr id="6" name="Text Box 15">
            <a:extLst>
              <a:ext uri="{FF2B5EF4-FFF2-40B4-BE49-F238E27FC236}">
                <a16:creationId xmlns:a16="http://schemas.microsoft.com/office/drawing/2014/main" id="{AE474905-FABA-47FE-B6B1-CB4E87E60E5C}"/>
              </a:ext>
            </a:extLst>
          </p:cNvPr>
          <p:cNvSpPr txBox="1">
            <a:spLocks noChangeArrowheads="1"/>
          </p:cNvSpPr>
          <p:nvPr/>
        </p:nvSpPr>
        <p:spPr bwMode="auto">
          <a:xfrm>
            <a:off x="3509554" y="5625737"/>
            <a:ext cx="5298945" cy="523220"/>
          </a:xfrm>
          <a:prstGeom prst="rect">
            <a:avLst/>
          </a:prstGeom>
          <a:solidFill>
            <a:srgbClr val="FFFF00"/>
          </a:solidFill>
          <a:ln w="9525" algn="ctr">
            <a:solidFill>
              <a:srgbClr val="00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smtClean="0">
                <a:latin typeface="Times New Roman" panose="02020603050405020304" pitchFamily="18" charset="0"/>
              </a:rPr>
              <a:t>      </a:t>
            </a:r>
            <a:r>
              <a:rPr lang="en-US" altLang="en-US" sz="2800" b="1" dirty="0" err="1" smtClean="0">
                <a:latin typeface="Times New Roman" panose="02020603050405020304" pitchFamily="18" charset="0"/>
              </a:rPr>
              <a:t>Kiến</a:t>
            </a:r>
            <a:r>
              <a:rPr lang="en-US" altLang="en-US" sz="2800" b="1" dirty="0" smtClean="0">
                <a:latin typeface="Times New Roman" panose="02020603050405020304" pitchFamily="18" charset="0"/>
              </a:rPr>
              <a:t> </a:t>
            </a:r>
            <a:r>
              <a:rPr lang="en-US" altLang="en-US" sz="2800" b="1" dirty="0" err="1">
                <a:latin typeface="Times New Roman" panose="02020603050405020304" pitchFamily="18" charset="0"/>
              </a:rPr>
              <a:t>tha</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lâu</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cũng</a:t>
            </a:r>
            <a:r>
              <a:rPr lang="en-US" altLang="en-US" sz="2800" b="1" dirty="0">
                <a:latin typeface="Times New Roman" panose="02020603050405020304" pitchFamily="18" charset="0"/>
              </a:rPr>
              <a:t> </a:t>
            </a:r>
            <a:r>
              <a:rPr lang="en-US" altLang="en-US" sz="2800" b="1" dirty="0" err="1" smtClean="0">
                <a:latin typeface="Times New Roman" panose="02020603050405020304" pitchFamily="18" charset="0"/>
              </a:rPr>
              <a:t>đầy</a:t>
            </a:r>
            <a:r>
              <a:rPr lang="en-US" altLang="en-US" sz="2800" b="1" dirty="0" smtClean="0">
                <a:latin typeface="Times New Roman" panose="02020603050405020304" pitchFamily="18" charset="0"/>
              </a:rPr>
              <a:t> </a:t>
            </a:r>
            <a:r>
              <a:rPr lang="en-US" altLang="en-US" sz="2800" b="1" dirty="0" err="1">
                <a:latin typeface="Times New Roman" panose="02020603050405020304" pitchFamily="18" charset="0"/>
              </a:rPr>
              <a:t>tổ</a:t>
            </a:r>
            <a:endParaRPr lang="en-US" altLang="en-US" sz="2800" b="1" dirty="0">
              <a:latin typeface="Times New Roman" panose="02020603050405020304" pitchFamily="18" charset="0"/>
            </a:endParaRPr>
          </a:p>
        </p:txBody>
      </p:sp>
    </p:spTree>
    <p:extLst>
      <p:ext uri="{BB962C8B-B14F-4D97-AF65-F5344CB8AC3E}">
        <p14:creationId xmlns:p14="http://schemas.microsoft.com/office/powerpoint/2010/main" val="1999354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3E638A-E87B-4068-9E58-C79E4F13AD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6232" y="524731"/>
            <a:ext cx="7196328" cy="4147853"/>
          </a:xfrm>
          <a:prstGeom prst="rect">
            <a:avLst/>
          </a:prstGeom>
          <a:ln>
            <a:solidFill>
              <a:schemeClr val="tx1"/>
            </a:solidFill>
          </a:ln>
        </p:spPr>
      </p:pic>
      <p:sp>
        <p:nvSpPr>
          <p:cNvPr id="6" name="Text Box 15">
            <a:extLst>
              <a:ext uri="{FF2B5EF4-FFF2-40B4-BE49-F238E27FC236}">
                <a16:creationId xmlns:a16="http://schemas.microsoft.com/office/drawing/2014/main" id="{9EFE0A92-86D3-4A95-A4AB-883FAC86148E}"/>
              </a:ext>
            </a:extLst>
          </p:cNvPr>
          <p:cNvSpPr txBox="1">
            <a:spLocks noChangeArrowheads="1"/>
          </p:cNvSpPr>
          <p:nvPr/>
        </p:nvSpPr>
        <p:spPr bwMode="auto">
          <a:xfrm>
            <a:off x="4145966" y="5237335"/>
            <a:ext cx="3157640" cy="523220"/>
          </a:xfrm>
          <a:prstGeom prst="rect">
            <a:avLst/>
          </a:prstGeom>
          <a:solidFill>
            <a:srgbClr val="FFFF00"/>
          </a:solidFill>
          <a:ln w="9525" algn="ctr">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err="1">
                <a:latin typeface="Times New Roman" panose="02020603050405020304" pitchFamily="18" charset="0"/>
              </a:rPr>
              <a:t>Thời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gian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là</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vàng</a:t>
            </a:r>
            <a:endParaRPr lang="en-US" altLang="en-US" sz="2800" b="1" dirty="0">
              <a:latin typeface="Times New Roman" panose="02020603050405020304" pitchFamily="18" charset="0"/>
            </a:endParaRPr>
          </a:p>
        </p:txBody>
      </p:sp>
      <p:sp>
        <p:nvSpPr>
          <p:cNvPr id="2" name="Rectangle 1">
            <a:extLst>
              <a:ext uri="{FF2B5EF4-FFF2-40B4-BE49-F238E27FC236}">
                <a16:creationId xmlns:a16="http://schemas.microsoft.com/office/drawing/2014/main" id="{BE2CB360-61CD-4F9C-AAA7-F1F3D76A2B22}"/>
              </a:ext>
            </a:extLst>
          </p:cNvPr>
          <p:cNvSpPr/>
          <p:nvPr/>
        </p:nvSpPr>
        <p:spPr>
          <a:xfrm>
            <a:off x="4881186" y="710469"/>
            <a:ext cx="1124909" cy="3420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723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423" y="103868"/>
            <a:ext cx="11643360" cy="4459424"/>
          </a:xfrm>
        </p:spPr>
        <p:txBody>
          <a:bodyPr>
            <a:noAutofit/>
          </a:bodyPr>
          <a:lstStyle/>
          <a:p>
            <a:r>
              <a:rPr lang="en-US" sz="2400" b="1" dirty="0" smtClean="0">
                <a:latin typeface="Times New Roman" panose="02020603050405020304" pitchFamily="18" charset="0"/>
                <a:cs typeface="Times New Roman" panose="02020603050405020304" pitchFamily="18" charset="0"/>
              </a:rPr>
              <a:t>PHIẾU </a:t>
            </a:r>
            <a:r>
              <a:rPr lang="en-US" sz="2400" b="1" dirty="0">
                <a:latin typeface="Times New Roman" panose="02020603050405020304" pitchFamily="18" charset="0"/>
                <a:cs typeface="Times New Roman" panose="02020603050405020304" pitchFamily="18" charset="0"/>
              </a:rPr>
              <a:t>HỌC TẬP SỐ </a:t>
            </a:r>
            <a:r>
              <a:rPr lang="en-US" sz="2400" b="1" dirty="0" smtClean="0">
                <a:latin typeface="Times New Roman" panose="02020603050405020304" pitchFamily="18" charset="0"/>
                <a:cs typeface="Times New Roman" panose="02020603050405020304" pitchFamily="18" charset="0"/>
              </a:rPr>
              <a:t>2</a:t>
            </a:r>
            <a:br>
              <a:rPr lang="en-US" sz="2400" b="1" dirty="0" smtClean="0">
                <a:latin typeface="Times New Roman" panose="02020603050405020304" pitchFamily="18" charset="0"/>
                <a:cs typeface="Times New Roman" panose="02020603050405020304" pitchFamily="18" charset="0"/>
              </a:rPr>
            </a:br>
            <a:r>
              <a:rPr lang="en-US" sz="2400" b="1" dirty="0" smtClean="0">
                <a:latin typeface="Times New Roman" panose="02020603050405020304" pitchFamily="18" charset="0"/>
                <a:cs typeface="Times New Roman" panose="02020603050405020304" pitchFamily="18" charset="0"/>
              </a:rPr>
              <a:t>                                                      XỬ </a:t>
            </a:r>
            <a:r>
              <a:rPr lang="en-US" sz="2400" b="1" dirty="0">
                <a:latin typeface="Times New Roman" panose="02020603050405020304" pitchFamily="18" charset="0"/>
                <a:cs typeface="Times New Roman" panose="02020603050405020304" pitchFamily="18" charset="0"/>
              </a:rPr>
              <a:t>LÍ TÌNH </a:t>
            </a:r>
            <a:r>
              <a:rPr lang="en-US" sz="2400" b="1" dirty="0" smtClean="0">
                <a:latin typeface="Times New Roman" panose="02020603050405020304" pitchFamily="18" charset="0"/>
                <a:cs typeface="Times New Roman" panose="02020603050405020304" pitchFamily="18" charset="0"/>
              </a:rPr>
              <a:t>HUỐNG</a:t>
            </a:r>
            <a:r>
              <a:rPr lang="en-US" sz="2400" dirty="0" smtClean="0">
                <a:latin typeface="Times New Roman" panose="02020603050405020304" pitchFamily="18" charset="0"/>
                <a:cs typeface="Times New Roman" panose="02020603050405020304" pitchFamily="18" charset="0"/>
              </a:rPr>
              <a:t/>
            </a:r>
            <a:br>
              <a:rPr lang="en-US" sz="2400" dirty="0" smtClean="0">
                <a:latin typeface="Times New Roman" panose="02020603050405020304" pitchFamily="18" charset="0"/>
                <a:cs typeface="Times New Roman" panose="02020603050405020304" pitchFamily="18" charset="0"/>
              </a:rPr>
            </a:br>
            <a:r>
              <a:rPr lang="en-US" sz="2400" b="1" dirty="0" err="1" smtClean="0">
                <a:latin typeface="Times New Roman" panose="02020603050405020304" pitchFamily="18" charset="0"/>
                <a:cs typeface="Times New Roman" panose="02020603050405020304" pitchFamily="18" charset="0"/>
              </a:rPr>
              <a:t>Tình</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huống</a:t>
            </a:r>
            <a:r>
              <a:rPr lang="en-US" sz="2400" b="1" dirty="0">
                <a:latin typeface="Times New Roman" panose="02020603050405020304" pitchFamily="18" charset="0"/>
                <a:cs typeface="Times New Roman" panose="02020603050405020304" pitchFamily="18" charset="0"/>
              </a:rPr>
              <a:t> 1</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Từ</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hôm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mua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chiếc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điện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thoại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để</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tiện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liên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Hùng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muốn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rời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lúc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Ngoài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giờ</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học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lớp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Hùng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mở</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điện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thoại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lướt</a:t>
            </a:r>
            <a:r>
              <a:rPr lang="en-US" sz="2400" i="1" dirty="0">
                <a:latin typeface="Times New Roman" panose="02020603050405020304" pitchFamily="18" charset="0"/>
                <a:cs typeface="Times New Roman" panose="02020603050405020304" pitchFamily="18" charset="0"/>
              </a:rPr>
              <a:t> Web, </a:t>
            </a:r>
            <a:r>
              <a:rPr lang="en-US" sz="2400" i="1" dirty="0" err="1">
                <a:latin typeface="Times New Roman" panose="02020603050405020304" pitchFamily="18" charset="0"/>
                <a:cs typeface="Times New Roman" panose="02020603050405020304" pitchFamily="18" charset="0"/>
              </a:rPr>
              <a:t>lên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xã</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hội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tán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chuyện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bạn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bè</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điện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tử</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đã</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sao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nhãng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chuyện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học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hành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Cô</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giáo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bố</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đã</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nhắc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nhở</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nhưng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Hùng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vẫn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thay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đổi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vì</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rằng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cách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thư</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giãn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giảm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bớt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căng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thẳng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sau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giờ</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học</a:t>
            </a:r>
            <a:r>
              <a:rPr lang="en-US" sz="2400" i="1" dirty="0" smtClean="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a:t>
            </a:r>
            <a:br>
              <a:rPr lang="en-US" sz="2400" dirty="0">
                <a:latin typeface="Times New Roman" panose="02020603050405020304" pitchFamily="18" charset="0"/>
                <a:cs typeface="Times New Roman" panose="02020603050405020304" pitchFamily="18" charset="0"/>
              </a:rPr>
            </a:br>
            <a:r>
              <a:rPr lang="en-US" sz="2400" dirty="0" smtClean="0">
                <a:latin typeface="Times New Roman" panose="02020603050405020304" pitchFamily="18" charset="0"/>
                <a:cs typeface="Times New Roman" panose="02020603050405020304" pitchFamily="18" charset="0"/>
              </a:rPr>
              <a:t>………………………………………………………………………………………………….</a:t>
            </a:r>
            <a:br>
              <a:rPr lang="en-US" sz="2400" dirty="0" smtClean="0">
                <a:latin typeface="Times New Roman" panose="02020603050405020304" pitchFamily="18" charset="0"/>
                <a:cs typeface="Times New Roman" panose="02020603050405020304" pitchFamily="18" charset="0"/>
              </a:rPr>
            </a:br>
            <a:r>
              <a:rPr lang="en-US" sz="2400" dirty="0" smtClean="0">
                <a:latin typeface="Times New Roman" panose="02020603050405020304" pitchFamily="18" charset="0"/>
                <a:cs typeface="Times New Roman" panose="02020603050405020304" pitchFamily="18" charset="0"/>
              </a:rPr>
              <a:t> b.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Hùng</a:t>
            </a:r>
            <a:r>
              <a:rPr lang="en-US" sz="2400" dirty="0">
                <a:latin typeface="Times New Roman" panose="02020603050405020304" pitchFamily="18" charset="0"/>
                <a:cs typeface="Times New Roman" panose="02020603050405020304" pitchFamily="18" charset="0"/>
              </a:rPr>
              <a:t>?</a:t>
            </a:r>
            <a:br>
              <a:rPr lang="en-US" sz="2400" dirty="0">
                <a:latin typeface="Times New Roman" panose="02020603050405020304" pitchFamily="18" charset="0"/>
                <a:cs typeface="Times New Roman" panose="02020603050405020304" pitchFamily="18" charset="0"/>
              </a:rPr>
            </a:br>
            <a:r>
              <a:rPr lang="en-US" sz="2400" dirty="0" smtClean="0">
                <a:latin typeface="Times New Roman" panose="02020603050405020304" pitchFamily="18" charset="0"/>
                <a:cs typeface="Times New Roman" panose="02020603050405020304" pitchFamily="18" charset="0"/>
              </a:rPr>
              <a:t>………………………………………………………………………………………</a:t>
            </a:r>
            <a:br>
              <a:rPr lang="en-US" sz="2400" dirty="0" smtClean="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226423" y="2795450"/>
            <a:ext cx="11730446" cy="48942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latin typeface="Times New Roman" panose="02020603050405020304" pitchFamily="18" charset="0"/>
                <a:cs typeface="Times New Roman" panose="02020603050405020304" pitchFamily="18" charset="0"/>
              </a:rPr>
              <a:t/>
            </a:r>
            <a:br>
              <a:rPr lang="en-US" sz="2800" b="1" dirty="0" smtClean="0">
                <a:latin typeface="Times New Roman" panose="02020603050405020304" pitchFamily="18" charset="0"/>
                <a:cs typeface="Times New Roman" panose="02020603050405020304" pitchFamily="18" charset="0"/>
              </a:rPr>
            </a:br>
            <a:r>
              <a:rPr lang="en-US" sz="2400" b="1" dirty="0" err="1" smtClean="0">
                <a:latin typeface="Times New Roman" panose="02020603050405020304" pitchFamily="18" charset="0"/>
                <a:cs typeface="Times New Roman" panose="02020603050405020304" pitchFamily="18" charset="0"/>
              </a:rPr>
              <a:t>Tình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huống</a:t>
            </a:r>
            <a:r>
              <a:rPr lang="en-US" sz="2400" b="1" dirty="0" smtClean="0">
                <a:latin typeface="Times New Roman" panose="02020603050405020304" pitchFamily="18" charset="0"/>
                <a:cs typeface="Times New Roman" panose="02020603050405020304" pitchFamily="18" charset="0"/>
              </a:rPr>
              <a:t> 2</a:t>
            </a:r>
            <a:r>
              <a:rPr lang="en-US" sz="2400"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Tuyết</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luôn</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nhận</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mình</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là</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người</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sống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tiết</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kiệm</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thích</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mua</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hàng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giá</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rẻ</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nhưng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không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rõ</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nguồn</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gốc</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xuất</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xứ</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Bạn</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thường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không</a:t>
            </a:r>
            <a:r>
              <a:rPr lang="en-US" sz="2400" i="1" dirty="0" smtClean="0">
                <a:latin typeface="Times New Roman" panose="02020603050405020304" pitchFamily="18" charset="0"/>
                <a:cs typeface="Times New Roman" panose="02020603050405020304" pitchFamily="18" charset="0"/>
              </a:rPr>
              <a:t> chia </a:t>
            </a:r>
            <a:r>
              <a:rPr lang="en-US" sz="2400" i="1" dirty="0" err="1" smtClean="0">
                <a:latin typeface="Times New Roman" panose="02020603050405020304" pitchFamily="18" charset="0"/>
                <a:cs typeface="Times New Roman" panose="02020603050405020304" pitchFamily="18" charset="0"/>
              </a:rPr>
              <a:t>sẻ</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đồ</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dùng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của</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mình</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với</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các</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bạn</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vì</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cho</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rằng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cần</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phải</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tiết</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kiệm</a:t>
            </a:r>
            <a:r>
              <a:rPr lang="en-US" sz="2400" i="1"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r>
            <a:br>
              <a:rPr lang="en-US" sz="2400" dirty="0" smtClean="0">
                <a:latin typeface="Times New Roman" panose="02020603050405020304" pitchFamily="18" charset="0"/>
                <a:cs typeface="Times New Roman" panose="02020603050405020304" pitchFamily="18" charset="0"/>
              </a:rPr>
            </a:b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đồng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kiệm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Tuyết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vì</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sao</a:t>
            </a:r>
            <a:r>
              <a:rPr lang="en-US" sz="2400" dirty="0" smtClean="0">
                <a:latin typeface="Times New Roman" panose="02020603050405020304" pitchFamily="18" charset="0"/>
                <a:cs typeface="Times New Roman" panose="02020603050405020304" pitchFamily="18" charset="0"/>
              </a:rPr>
              <a:t>?</a:t>
            </a:r>
            <a:br>
              <a:rPr lang="en-US" sz="2400" dirty="0" smtClean="0">
                <a:latin typeface="Times New Roman" panose="02020603050405020304" pitchFamily="18" charset="0"/>
                <a:cs typeface="Times New Roman" panose="02020603050405020304" pitchFamily="18" charset="0"/>
              </a:rPr>
            </a:b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52261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365" y="164827"/>
            <a:ext cx="10918371" cy="5896338"/>
          </a:xfrm>
        </p:spPr>
        <p:txBody>
          <a:bodyPr>
            <a:normAutofit/>
          </a:bodyPr>
          <a:lstStyle/>
          <a:p>
            <a:r>
              <a:rPr lang="en-US" sz="3600" b="1" dirty="0" err="1" smtClean="0">
                <a:latin typeface="Times New Roman" panose="02020603050405020304" pitchFamily="18" charset="0"/>
                <a:cs typeface="Times New Roman" panose="02020603050405020304" pitchFamily="18" charset="0"/>
              </a:rPr>
              <a:t>Tình</a:t>
            </a:r>
            <a:r>
              <a:rPr lang="en-US" sz="3600" b="1" dirty="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huống</a:t>
            </a:r>
            <a:r>
              <a:rPr lang="en-US" sz="3600" b="1" dirty="0" smtClean="0">
                <a:latin typeface="Times New Roman" panose="02020603050405020304" pitchFamily="18" charset="0"/>
                <a:cs typeface="Times New Roman" panose="02020603050405020304" pitchFamily="18" charset="0"/>
              </a:rPr>
              <a:t> 1:</a:t>
            </a:r>
            <a:r>
              <a:rPr lang="en-US" sz="3600" dirty="0" smtClean="0">
                <a:latin typeface="Times New Roman" panose="02020603050405020304" pitchFamily="18" charset="0"/>
                <a:cs typeface="Times New Roman" panose="02020603050405020304" pitchFamily="18" charset="0"/>
              </a:rPr>
              <a:t/>
            </a:r>
            <a:br>
              <a:rPr lang="en-US" sz="3600" dirty="0" smtClean="0">
                <a:latin typeface="Times New Roman" panose="02020603050405020304" pitchFamily="18" charset="0"/>
                <a:cs typeface="Times New Roman" panose="02020603050405020304" pitchFamily="18" charset="0"/>
              </a:rPr>
            </a:br>
            <a:r>
              <a:rPr lang="en-US" sz="3600" dirty="0" smtClean="0">
                <a:latin typeface="Times New Roman" panose="02020603050405020304" pitchFamily="18" charset="0"/>
                <a:cs typeface="Times New Roman" panose="02020603050405020304" pitchFamily="18" charset="0"/>
              </a:rPr>
              <a:t>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Hùng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chưa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kiệm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gian</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Gây</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lãng</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phí</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gian</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kéo</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dài</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kết</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quả</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học</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tập</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sẽ</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đi</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xuống</a:t>
            </a:r>
            <a:r>
              <a:rPr lang="en-US" sz="3600" dirty="0">
                <a:latin typeface="Times New Roman" panose="02020603050405020304" pitchFamily="18" charset="0"/>
                <a:cs typeface="Times New Roman" panose="02020603050405020304" pitchFamily="18" charset="0"/>
                <a:sym typeface="Wingdings" panose="05000000000000000000" pitchFamily="2" charset="2"/>
              </a:rPr>
              <a:t>.</a:t>
            </a:r>
            <a:br>
              <a:rPr lang="en-US" sz="3600" dirty="0">
                <a:latin typeface="Times New Roman" panose="02020603050405020304" pitchFamily="18" charset="0"/>
                <a:cs typeface="Times New Roman" panose="02020603050405020304" pitchFamily="18" charset="0"/>
                <a:sym typeface="Wingdings" panose="05000000000000000000" pitchFamily="2" charset="2"/>
              </a:rPr>
            </a:br>
            <a:r>
              <a:rPr lang="en-US" sz="3600" dirty="0">
                <a:latin typeface="Times New Roman" panose="02020603050405020304" pitchFamily="18" charset="0"/>
                <a:cs typeface="Times New Roman" panose="02020603050405020304" pitchFamily="18" charset="0"/>
              </a:rPr>
              <a:t>b) </a:t>
            </a:r>
            <a:r>
              <a:rPr lang="en-US" sz="3600" dirty="0" err="1">
                <a:latin typeface="Times New Roman" panose="02020603050405020304" pitchFamily="18" charset="0"/>
                <a:cs typeface="Times New Roman" panose="02020603050405020304" pitchFamily="18" charset="0"/>
              </a:rPr>
              <a:t>Hùng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nhắc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gian</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sử</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dụng</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thoại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rõ</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hưởng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a:t>
            </a:r>
            <a:br>
              <a:rPr lang="en-US" sz="3600" dirty="0">
                <a:latin typeface="Times New Roman" panose="02020603050405020304" pitchFamily="18" charset="0"/>
                <a:cs typeface="Times New Roman" panose="02020603050405020304" pitchFamily="18" charset="0"/>
              </a:rPr>
            </a:br>
            <a:endParaRPr lang="en-US" sz="3600" dirty="0"/>
          </a:p>
        </p:txBody>
      </p:sp>
    </p:spTree>
    <p:extLst>
      <p:ext uri="{BB962C8B-B14F-4D97-AF65-F5344CB8AC3E}">
        <p14:creationId xmlns:p14="http://schemas.microsoft.com/office/powerpoint/2010/main" val="5545909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Times New Roman" panose="02020603050405020304" pitchFamily="18" charset="0"/>
                <a:cs typeface="Times New Roman" panose="02020603050405020304" pitchFamily="18" charset="0"/>
              </a:rPr>
              <a:t/>
            </a:r>
            <a:br>
              <a:rPr lang="en-US" dirty="0" smtClean="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
            </a:r>
            <a:br>
              <a:rPr lang="en-US" dirty="0" smtClean="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
            </a:r>
            <a:br>
              <a:rPr lang="en-US" dirty="0" smtClean="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
            </a:r>
            <a:br>
              <a:rPr lang="en-US" dirty="0" smtClean="0">
                <a:latin typeface="Times New Roman" panose="02020603050405020304" pitchFamily="18" charset="0"/>
                <a:cs typeface="Times New Roman" panose="02020603050405020304" pitchFamily="18" charset="0"/>
              </a:rPr>
            </a:br>
            <a:r>
              <a:rPr lang="en-US" b="1" dirty="0" err="1" smtClean="0">
                <a:latin typeface="Times New Roman" panose="02020603050405020304" pitchFamily="18" charset="0"/>
                <a:cs typeface="Times New Roman" panose="02020603050405020304" pitchFamily="18" charset="0"/>
              </a:rPr>
              <a:t>Tình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huống</a:t>
            </a:r>
            <a:r>
              <a:rPr lang="en-US" b="1" dirty="0" smtClean="0">
                <a:latin typeface="Times New Roman" panose="02020603050405020304" pitchFamily="18" charset="0"/>
                <a:cs typeface="Times New Roman" panose="02020603050405020304" pitchFamily="18" charset="0"/>
              </a:rPr>
              <a:t> 2</a:t>
            </a:r>
            <a:br>
              <a:rPr lang="en-US" b="1" dirty="0" smtClean="0">
                <a:latin typeface="Times New Roman" panose="02020603050405020304" pitchFamily="18" charset="0"/>
                <a:cs typeface="Times New Roman" panose="02020603050405020304" pitchFamily="18" charset="0"/>
              </a:rPr>
            </a:br>
            <a:r>
              <a:rPr lang="en-US" dirty="0" err="1" smtClean="0">
                <a:latin typeface="Times New Roman" panose="02020603050405020304" pitchFamily="18" charset="0"/>
                <a:cs typeface="Times New Roman" panose="02020603050405020304" pitchFamily="18" charset="0"/>
              </a:rPr>
              <a:t>Bạn</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Tuyết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kiệm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đúng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vì</a:t>
            </a:r>
            <a:r>
              <a:rPr lang="en-US" dirty="0">
                <a:latin typeface="Times New Roman" panose="02020603050405020304" pitchFamily="18" charset="0"/>
                <a:cs typeface="Times New Roman" panose="02020603050405020304" pitchFamily="18" charset="0"/>
              </a:rPr>
              <a:t>:</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rõ</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nguồn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gốc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hưởng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khoẻ</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mua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err="1" smtClean="0">
                <a:latin typeface="Times New Roman" panose="02020603050405020304" pitchFamily="18" charset="0"/>
                <a:cs typeface="Times New Roman" panose="02020603050405020304" pitchFamily="18" charset="0"/>
                <a:sym typeface="Wingdings" panose="05000000000000000000" pitchFamily="2" charset="2"/>
              </a:rPr>
              <a:t>sử</a:t>
            </a:r>
            <a:r>
              <a:rPr lang="en-US"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dirty="0" err="1" smtClean="0">
                <a:latin typeface="Times New Roman" panose="02020603050405020304" pitchFamily="18" charset="0"/>
                <a:cs typeface="Times New Roman" panose="02020603050405020304" pitchFamily="18" charset="0"/>
                <a:sym typeface="Wingdings" panose="05000000000000000000" pitchFamily="2" charset="2"/>
              </a:rPr>
              <a:t>dụng</a:t>
            </a:r>
            <a:r>
              <a:rPr lang="en-US"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dirty="0" err="1">
                <a:latin typeface="Times New Roman" panose="02020603050405020304" pitchFamily="18" charset="0"/>
                <a:cs typeface="Times New Roman" panose="02020603050405020304" pitchFamily="18" charset="0"/>
                <a:sym typeface="Wingdings" panose="05000000000000000000" pitchFamily="2" charset="2"/>
              </a:rPr>
              <a:t>tới</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err="1">
                <a:latin typeface="Times New Roman" panose="02020603050405020304" pitchFamily="18" charset="0"/>
                <a:cs typeface="Times New Roman" panose="02020603050405020304" pitchFamily="18" charset="0"/>
                <a:sym typeface="Wingdings" panose="05000000000000000000" pitchFamily="2" charset="2"/>
              </a:rPr>
              <a:t>lãng</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err="1">
                <a:latin typeface="Times New Roman" panose="02020603050405020304" pitchFamily="18" charset="0"/>
                <a:cs typeface="Times New Roman" panose="02020603050405020304" pitchFamily="18" charset="0"/>
                <a:sym typeface="Wingdings" panose="05000000000000000000" pitchFamily="2" charset="2"/>
              </a:rPr>
              <a:t>phí</a:t>
            </a:r>
            <a:r>
              <a:rPr lang="en-US" dirty="0">
                <a:latin typeface="Times New Roman" panose="02020603050405020304" pitchFamily="18" charset="0"/>
                <a:cs typeface="Times New Roman" panose="02020603050405020304" pitchFamily="18" charset="0"/>
                <a:sym typeface="Wingdings" panose="05000000000000000000" pitchFamily="2" charset="2"/>
              </a:rPr>
              <a:t>.</a:t>
            </a:r>
            <a:br>
              <a:rPr lang="en-US" dirty="0">
                <a:latin typeface="Times New Roman" panose="02020603050405020304" pitchFamily="18" charset="0"/>
                <a:cs typeface="Times New Roman" panose="02020603050405020304" pitchFamily="18" charset="0"/>
                <a:sym typeface="Wingdings" panose="05000000000000000000" pitchFamily="2" charset="2"/>
              </a:rPr>
            </a:br>
            <a:r>
              <a:rPr lang="en-US" dirty="0" err="1">
                <a:latin typeface="Times New Roman" panose="02020603050405020304" pitchFamily="18" charset="0"/>
                <a:cs typeface="Times New Roman" panose="02020603050405020304" pitchFamily="18" charset="0"/>
              </a:rPr>
              <a:t>Tuyết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chia </a:t>
            </a:r>
            <a:r>
              <a:rPr lang="en-US" dirty="0" err="1">
                <a:latin typeface="Times New Roman" panose="02020603050405020304" pitchFamily="18" charset="0"/>
                <a:cs typeface="Times New Roman" panose="02020603050405020304" pitchFamily="18" charset="0"/>
              </a:rPr>
              <a:t>sẻ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đúng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xỉn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a:t>
            </a:r>
            <a:endParaRPr lang="en-US" dirty="0"/>
          </a:p>
        </p:txBody>
      </p:sp>
    </p:spTree>
    <p:extLst>
      <p:ext uri="{BB962C8B-B14F-4D97-AF65-F5344CB8AC3E}">
        <p14:creationId xmlns:p14="http://schemas.microsoft.com/office/powerpoint/2010/main" val="17861230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1193074" y="644434"/>
            <a:ext cx="9544595" cy="2908489"/>
          </a:xfrm>
          <a:prstGeom prst="rect">
            <a:avLst/>
          </a:prstGeom>
          <a:no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HƯỚNG DẪN HỌC BÀI Ở NHÀ</a:t>
            </a:r>
          </a:p>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nội</a:t>
            </a:r>
            <a:r>
              <a:rPr lang="en-US" sz="2400" dirty="0" smtClean="0">
                <a:latin typeface="Times New Roman" panose="02020603050405020304" pitchFamily="18" charset="0"/>
                <a:cs typeface="Times New Roman" panose="02020603050405020304" pitchFamily="18" charset="0"/>
              </a:rPr>
              <a:t> dung </a:t>
            </a:r>
            <a:r>
              <a:rPr lang="en-US" sz="2400" dirty="0" err="1" smtClean="0">
                <a:latin typeface="Times New Roman" panose="02020603050405020304" pitchFamily="18" charset="0"/>
                <a:cs typeface="Times New Roman" panose="02020603050405020304" pitchFamily="18" charset="0"/>
              </a:rPr>
              <a:t>bài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endParaRPr lang="en-US" sz="24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tập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vở</a:t>
            </a:r>
            <a:endParaRPr lang="en-US" sz="24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Sắm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vai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huống</a:t>
            </a:r>
            <a:r>
              <a:rPr lang="en-US" sz="2400" dirty="0" smtClean="0">
                <a:latin typeface="Times New Roman" panose="02020603050405020304" pitchFamily="18" charset="0"/>
                <a:cs typeface="Times New Roman" panose="02020603050405020304" pitchFamily="18" charset="0"/>
              </a:rPr>
              <a:t> ở </a:t>
            </a:r>
            <a:r>
              <a:rPr lang="en-US" sz="2400" dirty="0" err="1" smtClean="0">
                <a:latin typeface="Times New Roman" panose="02020603050405020304" pitchFamily="18" charset="0"/>
                <a:cs typeface="Times New Roman" panose="02020603050405020304" pitchFamily="18" charset="0"/>
              </a:rPr>
              <a:t>bài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tập</a:t>
            </a:r>
            <a:r>
              <a:rPr lang="en-US" sz="2400" dirty="0" smtClean="0">
                <a:latin typeface="Times New Roman" panose="02020603050405020304" pitchFamily="18" charset="0"/>
                <a:cs typeface="Times New Roman" panose="02020603050405020304" pitchFamily="18" charset="0"/>
              </a:rPr>
              <a:t> 3( </a:t>
            </a:r>
            <a:r>
              <a:rPr lang="en-US" sz="2400" dirty="0" err="1" smtClean="0">
                <a:latin typeface="Times New Roman" panose="02020603050405020304" pitchFamily="18" charset="0"/>
                <a:cs typeface="Times New Roman" panose="02020603050405020304" pitchFamily="18" charset="0"/>
              </a:rPr>
              <a:t>mỗi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tổ</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huống</a:t>
            </a:r>
            <a:r>
              <a:rPr lang="en-US" sz="2400" dirty="0" smtClean="0">
                <a:latin typeface="Times New Roman" panose="02020603050405020304" pitchFamily="18" charset="0"/>
                <a:cs typeface="Times New Roman" panose="02020603050405020304" pitchFamily="18" charset="0"/>
              </a:rPr>
              <a:t>)</a:t>
            </a:r>
          </a:p>
          <a:p>
            <a:pPr marL="342900" indent="-342900">
              <a:buFontTx/>
              <a:buChar char="-"/>
            </a:pPr>
            <a:r>
              <a:rPr lang="en-US" sz="2400" dirty="0" err="1" smtClean="0">
                <a:latin typeface="Times New Roman" panose="02020603050405020304" pitchFamily="18" charset="0"/>
                <a:cs typeface="Times New Roman" panose="02020603050405020304" pitchFamily="18" charset="0"/>
              </a:rPr>
              <a:t>Chuẩn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bài</a:t>
            </a:r>
            <a:r>
              <a:rPr lang="en-US" sz="2400" dirty="0" smtClean="0">
                <a:latin typeface="Times New Roman" panose="02020603050405020304" pitchFamily="18" charset="0"/>
                <a:cs typeface="Times New Roman" panose="02020603050405020304" pitchFamily="18" charset="0"/>
              </a:rPr>
              <a:t> 9: </a:t>
            </a:r>
            <a:r>
              <a:rPr lang="en-US" sz="2400" dirty="0" err="1" smtClean="0">
                <a:latin typeface="Times New Roman" panose="02020603050405020304" pitchFamily="18" charset="0"/>
                <a:cs typeface="Times New Roman" panose="02020603050405020304" pitchFamily="18" charset="0"/>
              </a:rPr>
              <a:t>Công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t>
            </a:r>
            <a:r>
              <a:rPr lang="en-US" sz="2400" dirty="0" err="1" smtClean="0">
                <a:latin typeface="Times New Roman" panose="02020603050405020304" pitchFamily="18" charset="0"/>
                <a:cs typeface="Times New Roman" panose="02020603050405020304" pitchFamily="18" charset="0"/>
              </a:rPr>
              <a:t>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hòa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hội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chủ</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nghĩa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Việt</a:t>
            </a:r>
            <a:r>
              <a:rPr lang="en-US" sz="2400" dirty="0" smtClean="0">
                <a:latin typeface="Times New Roman" panose="02020603050405020304" pitchFamily="18" charset="0"/>
                <a:cs typeface="Times New Roman" panose="02020603050405020304" pitchFamily="18" charset="0"/>
              </a:rPr>
              <a:t> Nam</a:t>
            </a:r>
          </a:p>
          <a:p>
            <a:pPr marR="30480" algn="just">
              <a:lnSpc>
                <a:spcPts val="1800"/>
              </a:lnSpc>
              <a:spcAft>
                <a:spcPts val="0"/>
              </a:spcAft>
            </a:pPr>
            <a:endParaRPr lang="en-US" sz="2400" dirty="0" smtClean="0">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Tìm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hiểu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niệm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dân</a:t>
            </a:r>
            <a:endParaRPr lang="en-US" sz="24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định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t>
            </a:r>
            <a:r>
              <a:rPr lang="en-US" sz="2400" dirty="0" err="1" smtClean="0">
                <a:latin typeface="Times New Roman" panose="02020603050405020304" pitchFamily="18" charset="0"/>
                <a:cs typeface="Times New Roman" panose="02020603050405020304" pitchFamily="18" charset="0"/>
              </a:rPr>
              <a:t>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hòa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hội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chủ</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nghĩa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Việt</a:t>
            </a:r>
            <a:r>
              <a:rPr lang="en-US" sz="2400" dirty="0" smtClean="0">
                <a:latin typeface="Times New Roman" panose="02020603050405020304" pitchFamily="18" charset="0"/>
                <a:cs typeface="Times New Roman" panose="02020603050405020304" pitchFamily="18" charset="0"/>
              </a:rPr>
              <a:t> Nam</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89787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11"/>
          <p:cNvSpPr txBox="1">
            <a:spLocks noChangeArrowheads="1"/>
          </p:cNvSpPr>
          <p:nvPr/>
        </p:nvSpPr>
        <p:spPr bwMode="auto">
          <a:xfrm>
            <a:off x="3581400" y="6338888"/>
            <a:ext cx="2730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en-US" altLang="en-US" sz="2800" b="1">
                <a:solidFill>
                  <a:srgbClr val="FF0000"/>
                </a:solidFill>
                <a:latin typeface="Constantia" panose="02030602050306030303" pitchFamily="18" charset="0"/>
                <a:cs typeface="Arial" panose="020B0604020202020204" pitchFamily="34" charset="0"/>
              </a:rPr>
              <a:t> </a:t>
            </a:r>
          </a:p>
        </p:txBody>
      </p:sp>
      <p:pic>
        <p:nvPicPr>
          <p:cNvPr id="124931" name="Picture 4" descr="k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0"/>
          <p:cNvSpPr txBox="1">
            <a:spLocks noChangeArrowheads="1"/>
          </p:cNvSpPr>
          <p:nvPr/>
        </p:nvSpPr>
        <p:spPr bwMode="auto">
          <a:xfrm>
            <a:off x="2819400" y="4800601"/>
            <a:ext cx="5943600" cy="519113"/>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a:spAutoFit/>
          </a:bodyPr>
          <a:lstStyle/>
          <a:p>
            <a:pPr>
              <a:defRPr/>
            </a:pPr>
            <a:r>
              <a:rPr lang="en-US" sz="2800" dirty="0">
                <a:solidFill>
                  <a:prstClr val="black"/>
                </a:solidFill>
              </a:rPr>
              <a:t>       </a:t>
            </a:r>
            <a:endParaRPr lang="en-US" sz="2800" b="1" dirty="0">
              <a:solidFill>
                <a:prstClr val="black"/>
              </a:solidFill>
            </a:endParaRPr>
          </a:p>
        </p:txBody>
      </p:sp>
      <p:sp>
        <p:nvSpPr>
          <p:cNvPr id="124933" name="WordArt 12"/>
          <p:cNvSpPr>
            <a:spLocks noChangeArrowheads="1" noChangeShapeType="1" noTextEdit="1"/>
          </p:cNvSpPr>
          <p:nvPr/>
        </p:nvSpPr>
        <p:spPr bwMode="auto">
          <a:xfrm>
            <a:off x="2971800" y="2438400"/>
            <a:ext cx="6781800" cy="3429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3600" b="1" kern="10">
              <a:solidFill>
                <a:srgbClr val="860000"/>
              </a:solidFill>
              <a:cs typeface="Times New Roman" panose="02020603050405020304" pitchFamily="18" charset="0"/>
            </a:endParaRPr>
          </a:p>
        </p:txBody>
      </p:sp>
      <p:sp>
        <p:nvSpPr>
          <p:cNvPr id="124934" name="TextBox 1"/>
          <p:cNvSpPr txBox="1">
            <a:spLocks noChangeArrowheads="1"/>
          </p:cNvSpPr>
          <p:nvPr/>
        </p:nvSpPr>
        <p:spPr bwMode="auto">
          <a:xfrm>
            <a:off x="2995613" y="2055814"/>
            <a:ext cx="60198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ctr"/>
            <a:r>
              <a:rPr lang="en-GB" altLang="en-US" sz="3600">
                <a:solidFill>
                  <a:srgbClr val="C00000"/>
                </a:solidFill>
              </a:rPr>
              <a:t>CHÚC QUÝ THẦY CÔ VÀ CÁC EM MẠNH KHỎE, HẠNH PHÚC!</a:t>
            </a:r>
          </a:p>
        </p:txBody>
      </p:sp>
    </p:spTree>
    <p:extLst>
      <p:ext uri="{BB962C8B-B14F-4D97-AF65-F5344CB8AC3E}">
        <p14:creationId xmlns:p14="http://schemas.microsoft.com/office/powerpoint/2010/main" val="14347529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0273714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5621"/>
            <a:ext cx="12192000" cy="6853595"/>
          </a:xfrm>
          <a:custGeom>
            <a:avLst/>
            <a:gdLst/>
            <a:ahLst/>
            <a:cxnLst/>
            <a:rect l="l" t="t" r="r" b="b"/>
            <a:pathLst>
              <a:path w="18288000" h="10280393">
                <a:moveTo>
                  <a:pt x="0" y="0"/>
                </a:moveTo>
                <a:lnTo>
                  <a:pt x="18288000" y="0"/>
                </a:lnTo>
                <a:lnTo>
                  <a:pt x="18288000" y="10280393"/>
                </a:lnTo>
                <a:lnTo>
                  <a:pt x="0" y="10280393"/>
                </a:lnTo>
                <a:lnTo>
                  <a:pt x="0" y="0"/>
                </a:lnTo>
                <a:close/>
              </a:path>
            </a:pathLst>
          </a:custGeom>
          <a:blipFill>
            <a:blip r:embed="rId3">
              <a:alphaModFix amt="4000"/>
              <a:extLst>
                <a:ext uri="{96DAC541-7B7A-43D3-8B79-37D633B846F1}">
                  <asvg:svgBlip xmlns:asvg="http://schemas.microsoft.com/office/drawing/2016/SVG/main" xmlns="" r:embed="rId6"/>
                </a:ext>
              </a:extLst>
            </a:blip>
            <a:stretch>
              <a:fillRect b="-77892"/>
            </a:stretch>
          </a:blipFill>
        </p:spPr>
      </p:sp>
      <p:sp>
        <p:nvSpPr>
          <p:cNvPr id="12" name="Freeform 12"/>
          <p:cNvSpPr/>
          <p:nvPr/>
        </p:nvSpPr>
        <p:spPr>
          <a:xfrm>
            <a:off x="-583934" y="5432513"/>
            <a:ext cx="2074315" cy="1783911"/>
          </a:xfrm>
          <a:custGeom>
            <a:avLst/>
            <a:gdLst/>
            <a:ahLst/>
            <a:cxnLst/>
            <a:rect l="l" t="t" r="r" b="b"/>
            <a:pathLst>
              <a:path w="3111473" h="2675867">
                <a:moveTo>
                  <a:pt x="0" y="0"/>
                </a:moveTo>
                <a:lnTo>
                  <a:pt x="3111474" y="0"/>
                </a:lnTo>
                <a:lnTo>
                  <a:pt x="3111474" y="2675867"/>
                </a:lnTo>
                <a:lnTo>
                  <a:pt x="0" y="2675867"/>
                </a:lnTo>
                <a:lnTo>
                  <a:pt x="0" y="0"/>
                </a:lnTo>
                <a:close/>
              </a:path>
            </a:pathLst>
          </a:custGeom>
          <a:blipFill>
            <a:blip r:embed="rId7">
              <a:extLst>
                <a:ext uri="{96DAC541-7B7A-43D3-8B79-37D633B846F1}">
                  <asvg:svgBlip xmlns:asvg="http://schemas.microsoft.com/office/drawing/2016/SVG/main" xmlns="" r:embed="rId10"/>
                </a:ext>
              </a:extLst>
            </a:blip>
            <a:stretch>
              <a:fillRect/>
            </a:stretch>
          </a:blipFill>
        </p:spPr>
      </p:sp>
      <p:sp>
        <p:nvSpPr>
          <p:cNvPr id="13" name="Freeform 13"/>
          <p:cNvSpPr/>
          <p:nvPr/>
        </p:nvSpPr>
        <p:spPr>
          <a:xfrm rot="-2700000">
            <a:off x="11014706" y="254430"/>
            <a:ext cx="1334341" cy="1484033"/>
          </a:xfrm>
          <a:custGeom>
            <a:avLst/>
            <a:gdLst/>
            <a:ahLst/>
            <a:cxnLst/>
            <a:rect l="l" t="t" r="r" b="b"/>
            <a:pathLst>
              <a:path w="2668908" h="2919884">
                <a:moveTo>
                  <a:pt x="0" y="0"/>
                </a:moveTo>
                <a:lnTo>
                  <a:pt x="2668908" y="0"/>
                </a:lnTo>
                <a:lnTo>
                  <a:pt x="2668908" y="2919883"/>
                </a:lnTo>
                <a:lnTo>
                  <a:pt x="0" y="291988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14" name="Group 13"/>
          <p:cNvGrpSpPr/>
          <p:nvPr/>
        </p:nvGrpSpPr>
        <p:grpSpPr>
          <a:xfrm>
            <a:off x="453223" y="240225"/>
            <a:ext cx="9119286" cy="909892"/>
            <a:chOff x="1023320" y="780434"/>
            <a:chExt cx="13678929" cy="1364839"/>
          </a:xfrm>
        </p:grpSpPr>
        <p:sp>
          <p:nvSpPr>
            <p:cNvPr id="15" name="TextBox 14">
              <a:extLst>
                <a:ext uri="{FF2B5EF4-FFF2-40B4-BE49-F238E27FC236}">
                  <a16:creationId xmlns:a16="http://schemas.microsoft.com/office/drawing/2014/main" id="{98145AD4-0D74-1EF8-35FC-7C6EEC974A07}"/>
                </a:ext>
              </a:extLst>
            </p:cNvPr>
            <p:cNvSpPr txBox="1"/>
            <p:nvPr/>
          </p:nvSpPr>
          <p:spPr>
            <a:xfrm>
              <a:off x="1023320" y="780434"/>
              <a:ext cx="13678929" cy="646331"/>
            </a:xfrm>
            <a:prstGeom prst="rect">
              <a:avLst/>
            </a:prstGeom>
          </p:spPr>
          <p:txBody>
            <a:bodyPr wrap="square" lIns="0" tIns="0" rIns="0" bIns="0" rtlCol="0" anchor="t">
              <a:spAutoFit/>
            </a:bodyPr>
            <a:lstStyle/>
            <a:p>
              <a:pPr algn="ctr" defTabSz="609630"/>
              <a:endParaRPr lang="en-US" sz="2800" b="1" dirty="0">
                <a:solidFill>
                  <a:srgbClr val="9F0002"/>
                </a:solidFill>
                <a:latin typeface="Times New Roman" panose="02020603050405020304" pitchFamily="18" charset="0"/>
                <a:cs typeface="Times New Roman" panose="02020603050405020304" pitchFamily="18" charset="0"/>
              </a:endParaRPr>
            </a:p>
          </p:txBody>
        </p:sp>
        <p:cxnSp>
          <p:nvCxnSpPr>
            <p:cNvPr id="16" name="Google Shape;558;p28">
              <a:extLst>
                <a:ext uri="{FF2B5EF4-FFF2-40B4-BE49-F238E27FC236}">
                  <a16:creationId xmlns:a16="http://schemas.microsoft.com/office/drawing/2014/main" id="{3A13DC2F-BEB9-A673-DFAD-663C07D71A43}"/>
                </a:ext>
              </a:extLst>
            </p:cNvPr>
            <p:cNvCxnSpPr>
              <a:cxnSpLocks/>
            </p:cNvCxnSpPr>
            <p:nvPr/>
          </p:nvCxnSpPr>
          <p:spPr>
            <a:xfrm>
              <a:off x="5937842" y="2145273"/>
              <a:ext cx="4398935" cy="0"/>
            </a:xfrm>
            <a:prstGeom prst="straightConnector1">
              <a:avLst/>
            </a:prstGeom>
            <a:noFill/>
            <a:ln w="38100" cap="flat" cmpd="sng">
              <a:solidFill>
                <a:srgbClr val="9F0002"/>
              </a:solidFill>
              <a:prstDash val="solid"/>
              <a:round/>
              <a:headEnd type="oval" w="med" len="med"/>
              <a:tailEnd type="oval" w="med" len="med"/>
            </a:ln>
          </p:spPr>
        </p:cxnSp>
      </p:grpSp>
      <p:pic>
        <p:nvPicPr>
          <p:cNvPr id="17" name="Picture 16">
            <a:extLst>
              <a:ext uri="{FF2B5EF4-FFF2-40B4-BE49-F238E27FC236}">
                <a16:creationId xmlns:a16="http://schemas.microsoft.com/office/drawing/2014/main" id="{1A138E94-6CBE-A50F-4583-1E8A527A8D5E}"/>
              </a:ext>
            </a:extLst>
          </p:cNvPr>
          <p:cNvPicPr>
            <a:picLocks noChangeAspect="1"/>
          </p:cNvPicPr>
          <p:nvPr/>
        </p:nvPicPr>
        <p:blipFill>
          <a:blip r:embed="rId13"/>
          <a:stretch>
            <a:fillRect/>
          </a:stretch>
        </p:blipFill>
        <p:spPr>
          <a:xfrm>
            <a:off x="-18876" y="1150117"/>
            <a:ext cx="6353175" cy="2793371"/>
          </a:xfrm>
          <a:prstGeom prst="rect">
            <a:avLst/>
          </a:prstGeom>
          <a:ln w="3175">
            <a:solidFill>
              <a:schemeClr val="tx1"/>
            </a:solidFill>
          </a:ln>
        </p:spPr>
      </p:pic>
      <p:pic>
        <p:nvPicPr>
          <p:cNvPr id="20" name="Picture 19">
            <a:extLst>
              <a:ext uri="{FF2B5EF4-FFF2-40B4-BE49-F238E27FC236}">
                <a16:creationId xmlns:a16="http://schemas.microsoft.com/office/drawing/2014/main" id="{4BC1D1A0-18A4-14A4-9A31-9C5C3D44051D}"/>
              </a:ext>
            </a:extLst>
          </p:cNvPr>
          <p:cNvPicPr>
            <a:picLocks noChangeAspect="1"/>
          </p:cNvPicPr>
          <p:nvPr/>
        </p:nvPicPr>
        <p:blipFill>
          <a:blip r:embed="rId14"/>
          <a:stretch>
            <a:fillRect/>
          </a:stretch>
        </p:blipFill>
        <p:spPr>
          <a:xfrm>
            <a:off x="6368812" y="1146189"/>
            <a:ext cx="6003183" cy="2843875"/>
          </a:xfrm>
          <a:prstGeom prst="rect">
            <a:avLst/>
          </a:prstGeom>
          <a:ln w="3175">
            <a:solidFill>
              <a:schemeClr val="tx1"/>
            </a:solidFill>
          </a:ln>
        </p:spPr>
      </p:pic>
      <p:pic>
        <p:nvPicPr>
          <p:cNvPr id="22" name="Picture 21">
            <a:extLst>
              <a:ext uri="{FF2B5EF4-FFF2-40B4-BE49-F238E27FC236}">
                <a16:creationId xmlns:a16="http://schemas.microsoft.com/office/drawing/2014/main" id="{1DF88834-1F56-4FD6-63EF-D31AD7CCC7AC}"/>
              </a:ext>
            </a:extLst>
          </p:cNvPr>
          <p:cNvPicPr>
            <a:picLocks noChangeAspect="1"/>
          </p:cNvPicPr>
          <p:nvPr/>
        </p:nvPicPr>
        <p:blipFill>
          <a:blip r:embed="rId15"/>
          <a:stretch>
            <a:fillRect/>
          </a:stretch>
        </p:blipFill>
        <p:spPr>
          <a:xfrm>
            <a:off x="-18876" y="3975133"/>
            <a:ext cx="6180311" cy="3103723"/>
          </a:xfrm>
          <a:prstGeom prst="rect">
            <a:avLst/>
          </a:prstGeom>
          <a:ln w="3175">
            <a:solidFill>
              <a:schemeClr val="tx1"/>
            </a:solidFill>
          </a:ln>
        </p:spPr>
      </p:pic>
      <p:pic>
        <p:nvPicPr>
          <p:cNvPr id="24" name="Picture 23">
            <a:extLst>
              <a:ext uri="{FF2B5EF4-FFF2-40B4-BE49-F238E27FC236}">
                <a16:creationId xmlns:a16="http://schemas.microsoft.com/office/drawing/2014/main" id="{70BB72C5-E7A3-F326-5919-082643F71FDC}"/>
              </a:ext>
            </a:extLst>
          </p:cNvPr>
          <p:cNvPicPr>
            <a:picLocks noChangeAspect="1"/>
          </p:cNvPicPr>
          <p:nvPr/>
        </p:nvPicPr>
        <p:blipFill>
          <a:blip r:embed="rId16"/>
          <a:stretch>
            <a:fillRect/>
          </a:stretch>
        </p:blipFill>
        <p:spPr>
          <a:xfrm>
            <a:off x="6166046" y="4293331"/>
            <a:ext cx="6086475" cy="2560264"/>
          </a:xfrm>
          <a:prstGeom prst="rect">
            <a:avLst/>
          </a:prstGeom>
          <a:ln w="3175">
            <a:solidFill>
              <a:schemeClr val="tx1"/>
            </a:solidFill>
          </a:ln>
        </p:spPr>
      </p:pic>
    </p:spTree>
    <p:extLst>
      <p:ext uri="{BB962C8B-B14F-4D97-AF65-F5344CB8AC3E}">
        <p14:creationId xmlns:p14="http://schemas.microsoft.com/office/powerpoint/2010/main" val="3969667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fill="hold"/>
                                        <p:tgtEl>
                                          <p:spTgt spid="24"/>
                                        </p:tgtEl>
                                        <p:attrNameLst>
                                          <p:attrName>ppt_x</p:attrName>
                                        </p:attrNameLst>
                                      </p:cBhvr>
                                      <p:tavLst>
                                        <p:tav tm="0">
                                          <p:val>
                                            <p:strVal val="#ppt_x"/>
                                          </p:val>
                                        </p:tav>
                                        <p:tav tm="100000">
                                          <p:val>
                                            <p:strVal val="#ppt_x"/>
                                          </p:val>
                                        </p:tav>
                                      </p:tavLst>
                                    </p:anim>
                                    <p:anim calcmode="lin" valueType="num">
                                      <p:cBhvr additive="base">
                                        <p:cTn id="2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9267381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97634-2160-44BD-B14D-EA677DD8ABBB}"/>
              </a:ext>
            </a:extLst>
          </p:cNvPr>
          <p:cNvSpPr>
            <a:spLocks noGrp="1"/>
          </p:cNvSpPr>
          <p:nvPr>
            <p:ph type="title"/>
          </p:nvPr>
        </p:nvSpPr>
        <p:spPr/>
        <p:txBody>
          <a:bodyPr/>
          <a:lstStyle/>
          <a:p>
            <a:endParaRPr lang="en-US" dirty="0"/>
          </a:p>
        </p:txBody>
      </p:sp>
      <p:graphicFrame>
        <p:nvGraphicFramePr>
          <p:cNvPr id="3" name="Table 3">
            <a:extLst>
              <a:ext uri="{FF2B5EF4-FFF2-40B4-BE49-F238E27FC236}">
                <a16:creationId xmlns:a16="http://schemas.microsoft.com/office/drawing/2014/main" id="{9194DE0F-40C4-4468-B4EA-2CF8EEF76254}"/>
              </a:ext>
            </a:extLst>
          </p:cNvPr>
          <p:cNvGraphicFramePr>
            <a:graphicFrameLocks noGrp="1"/>
          </p:cNvGraphicFramePr>
          <p:nvPr>
            <p:extLst>
              <p:ext uri="{D42A27DB-BD31-4B8C-83A1-F6EECF244321}">
                <p14:modId xmlns:p14="http://schemas.microsoft.com/office/powerpoint/2010/main" val="3270498577"/>
              </p:ext>
            </p:extLst>
          </p:nvPr>
        </p:nvGraphicFramePr>
        <p:xfrm>
          <a:off x="202424" y="90743"/>
          <a:ext cx="11852299" cy="6751701"/>
        </p:xfrm>
        <a:graphic>
          <a:graphicData uri="http://schemas.openxmlformats.org/drawingml/2006/table">
            <a:tbl>
              <a:tblPr firstRow="1" bandRow="1">
                <a:tableStyleId>{5C22544A-7EE6-4342-B048-85BDC9FD1C3A}</a:tableStyleId>
              </a:tblPr>
              <a:tblGrid>
                <a:gridCol w="2881039">
                  <a:extLst>
                    <a:ext uri="{9D8B030D-6E8A-4147-A177-3AD203B41FA5}">
                      <a16:colId xmlns:a16="http://schemas.microsoft.com/office/drawing/2014/main" val="3691641928"/>
                    </a:ext>
                  </a:extLst>
                </a:gridCol>
                <a:gridCol w="2990420">
                  <a:extLst>
                    <a:ext uri="{9D8B030D-6E8A-4147-A177-3AD203B41FA5}">
                      <a16:colId xmlns:a16="http://schemas.microsoft.com/office/drawing/2014/main" val="12127790"/>
                    </a:ext>
                  </a:extLst>
                </a:gridCol>
                <a:gridCol w="2990420">
                  <a:extLst>
                    <a:ext uri="{9D8B030D-6E8A-4147-A177-3AD203B41FA5}">
                      <a16:colId xmlns:a16="http://schemas.microsoft.com/office/drawing/2014/main" val="2422954957"/>
                    </a:ext>
                  </a:extLst>
                </a:gridCol>
                <a:gridCol w="2990420">
                  <a:extLst>
                    <a:ext uri="{9D8B030D-6E8A-4147-A177-3AD203B41FA5}">
                      <a16:colId xmlns:a16="http://schemas.microsoft.com/office/drawing/2014/main" val="457518908"/>
                    </a:ext>
                  </a:extLst>
                </a:gridCol>
              </a:tblGrid>
              <a:tr h="881443">
                <a:tc>
                  <a:txBody>
                    <a:bodyPr/>
                    <a:lstStyle/>
                    <a:p>
                      <a:pPr marL="0" marR="0">
                        <a:lnSpc>
                          <a:spcPct val="107000"/>
                        </a:lnSpc>
                        <a:spcBef>
                          <a:spcPts val="0"/>
                        </a:spcBef>
                        <a:spcAft>
                          <a:spcPts val="0"/>
                        </a:spcAft>
                        <a:tabLst>
                          <a:tab pos="662940" algn="l"/>
                        </a:tabLst>
                      </a:pPr>
                      <a:r>
                        <a:rPr lang="en-US" sz="24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Thực</a:t>
                      </a: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tiết</a:t>
                      </a: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kiệm</a:t>
                      </a: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tiền</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marL="0" marR="0">
                        <a:lnSpc>
                          <a:spcPct val="107000"/>
                        </a:lnSpc>
                        <a:spcBef>
                          <a:spcPts val="0"/>
                        </a:spcBef>
                        <a:spcAft>
                          <a:spcPts val="0"/>
                        </a:spcAft>
                        <a:tabLst>
                          <a:tab pos="662940" algn="l"/>
                        </a:tabLst>
                      </a:pPr>
                      <a:r>
                        <a:rPr lang="en-US" sz="24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Thực</a:t>
                      </a: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tiết</a:t>
                      </a: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kiệm</a:t>
                      </a: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gian</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662940" algn="l"/>
                        </a:tabLst>
                      </a:pPr>
                      <a:r>
                        <a:rPr lang="en-US" sz="24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Thực</a:t>
                      </a: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tiết</a:t>
                      </a: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kiệm</a:t>
                      </a: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dirty="0" err="1"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điện</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662940" algn="l"/>
                        </a:tabLst>
                      </a:pPr>
                      <a:r>
                        <a:rPr lang="en-US" sz="24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Thưc</a:t>
                      </a: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tiết</a:t>
                      </a: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kiệm</a:t>
                      </a: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dirty="0" err="1"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nước</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86670618"/>
                  </a:ext>
                </a:extLst>
              </a:tr>
              <a:tr h="5798563">
                <a:tc>
                  <a:txBody>
                    <a:bodyPr/>
                    <a:lstStyle/>
                    <a:p>
                      <a:pPr marL="30480" marR="30480" algn="just">
                        <a:lnSpc>
                          <a:spcPct val="107000"/>
                        </a:lnSpc>
                        <a:spcBef>
                          <a:spcPts val="0"/>
                        </a:spcBef>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giấy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mua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tránh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lãng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phí</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bỏ</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mừng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lợn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vặt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quản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4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662940" algn="l"/>
                        </a:tabLs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0480" marR="30480" algn="just">
                        <a:lnSpc>
                          <a:spcPct val="107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nghiêm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túc</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Luôn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luôn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giờ</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662940" algn="l"/>
                        </a:tabLs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marL="30480" marR="30480" algn="just">
                        <a:lnSpc>
                          <a:spcPct val="107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đèn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đèn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tắc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Giặt</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rửa</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lạnh</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Tắt</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662940" algn="l"/>
                        </a:tabLst>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0480" marR="30480" algn="just">
                        <a:lnSpc>
                          <a:spcPct val="107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Tắt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Kiểm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rò</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rỉ</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bồn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vòi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07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chai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nhựa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phao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nổi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ngăn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bồn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662940" algn="l"/>
                        </a:tabLs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vòi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sen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62518527"/>
                  </a:ext>
                </a:extLst>
              </a:tr>
            </a:tbl>
          </a:graphicData>
        </a:graphic>
      </p:graphicFrame>
    </p:spTree>
    <p:extLst>
      <p:ext uri="{BB962C8B-B14F-4D97-AF65-F5344CB8AC3E}">
        <p14:creationId xmlns:p14="http://schemas.microsoft.com/office/powerpoint/2010/main" val="210858748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Khi cả thế giới tắt đèn để hưởng ứng Giờ Trái Đất 2024 - VTV24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13806" y="703216"/>
            <a:ext cx="10458994" cy="5514704"/>
          </a:xfrm>
          <a:prstGeom prst="rect">
            <a:avLst/>
          </a:prstGeom>
        </p:spPr>
      </p:pic>
    </p:spTree>
    <p:extLst>
      <p:ext uri="{BB962C8B-B14F-4D97-AF65-F5344CB8AC3E}">
        <p14:creationId xmlns:p14="http://schemas.microsoft.com/office/powerpoint/2010/main" val="35510858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mute="1">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0229" y="3849190"/>
            <a:ext cx="10633165" cy="3046988"/>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suốt</a:t>
            </a:r>
            <a:r>
              <a:rPr lang="en-US" sz="2400" dirty="0">
                <a:latin typeface="Times New Roman" panose="02020603050405020304" pitchFamily="18" charset="0"/>
                <a:cs typeface="Times New Roman" panose="02020603050405020304" pitchFamily="18" charset="0"/>
              </a:rPr>
              <a:t> 15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dặn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hè</a:t>
            </a:r>
            <a:r>
              <a:rPr lang="en-US" sz="2400" dirty="0">
                <a:latin typeface="Times New Roman" panose="02020603050405020304" pitchFamily="18" charset="0"/>
                <a:cs typeface="Times New Roman" panose="02020603050405020304" pitchFamily="18" charset="0"/>
              </a:rPr>
              <a:t> oi </a:t>
            </a:r>
            <a:r>
              <a:rPr lang="en-US" sz="2400" dirty="0" err="1">
                <a:latin typeface="Times New Roman" panose="02020603050405020304" pitchFamily="18" charset="0"/>
                <a:cs typeface="Times New Roman" panose="02020603050405020304" pitchFamily="18" charset="0"/>
              </a:rPr>
              <a:t>bức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cọ</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đèn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đèn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xem</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phí</a:t>
            </a:r>
            <a:r>
              <a:rPr lang="en-US" sz="2400" dirty="0">
                <a:latin typeface="Times New Roman" panose="02020603050405020304" pitchFamily="18" charset="0"/>
                <a:cs typeface="Times New Roman" panose="02020603050405020304" pitchFamily="18" charset="0"/>
              </a:rPr>
              <a:t>…</a:t>
            </a:r>
          </a:p>
        </p:txBody>
      </p:sp>
      <p:sp>
        <p:nvSpPr>
          <p:cNvPr id="5" name="TextBox 4"/>
          <p:cNvSpPr txBox="1"/>
          <p:nvPr/>
        </p:nvSpPr>
        <p:spPr>
          <a:xfrm>
            <a:off x="1463041" y="775063"/>
            <a:ext cx="1212668" cy="369332"/>
          </a:xfrm>
          <a:prstGeom prst="rect">
            <a:avLst/>
          </a:prstGeom>
          <a:noFill/>
        </p:spPr>
        <p:txBody>
          <a:bodyPr wrap="square" rtlCol="0">
            <a:spAutoFit/>
          </a:bodyPr>
          <a:lstStyle/>
          <a:p>
            <a:endParaRPr lang="en-US" dirty="0"/>
          </a:p>
        </p:txBody>
      </p:sp>
      <p:pic>
        <p:nvPicPr>
          <p:cNvPr id="6" name="Picture 5" descr="Tấm gương đạo đức Hồ Chí Minh"/>
          <p:cNvPicPr/>
          <p:nvPr/>
        </p:nvPicPr>
        <p:blipFill>
          <a:blip r:embed="rId2">
            <a:extLst>
              <a:ext uri="{28A0092B-C50C-407E-A947-70E740481C1C}">
                <a14:useLocalDpi xmlns:a14="http://schemas.microsoft.com/office/drawing/2010/main" val="0"/>
              </a:ext>
            </a:extLst>
          </a:blip>
          <a:srcRect/>
          <a:stretch>
            <a:fillRect/>
          </a:stretch>
        </p:blipFill>
        <p:spPr bwMode="auto">
          <a:xfrm>
            <a:off x="2830286" y="487680"/>
            <a:ext cx="5366883" cy="3253740"/>
          </a:xfrm>
          <a:prstGeom prst="rect">
            <a:avLst/>
          </a:prstGeom>
          <a:noFill/>
          <a:ln>
            <a:noFill/>
          </a:ln>
        </p:spPr>
      </p:pic>
    </p:spTree>
    <p:extLst>
      <p:ext uri="{BB962C8B-B14F-4D97-AF65-F5344CB8AC3E}">
        <p14:creationId xmlns:p14="http://schemas.microsoft.com/office/powerpoint/2010/main" val="28090456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3033" y="456769"/>
            <a:ext cx="9873344"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BÀI TẬP: </a:t>
            </a:r>
            <a:r>
              <a:rPr lang="en-US" sz="2800" b="1" dirty="0" err="1" smtClean="0">
                <a:latin typeface="Times New Roman" panose="02020603050405020304" pitchFamily="18" charset="0"/>
                <a:cs typeface="Times New Roman" panose="02020603050405020304" pitchFamily="18" charset="0"/>
              </a:rPr>
              <a:t>Em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hãy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nhận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xét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hành</a:t>
            </a:r>
            <a:r>
              <a:rPr lang="en-US" sz="2800" b="1" dirty="0" smtClean="0">
                <a:latin typeface="Times New Roman" panose="02020603050405020304" pitchFamily="18" charset="0"/>
                <a:cs typeface="Times New Roman" panose="02020603050405020304" pitchFamily="18" charset="0"/>
              </a:rPr>
              <a:t> vi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bạn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dưới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đây</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873033" y="978308"/>
            <a:ext cx="9355618"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a. </a:t>
            </a: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chọn</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nhà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hàng</a:t>
            </a:r>
            <a:r>
              <a:rPr lang="en-US" sz="2800" dirty="0" smtClean="0">
                <a:latin typeface="Times New Roman" panose="02020603050405020304" pitchFamily="18" charset="0"/>
                <a:cs typeface="Times New Roman" panose="02020603050405020304" pitchFamily="18" charset="0"/>
              </a:rPr>
              <a:t>, Lan </a:t>
            </a:r>
            <a:r>
              <a:rPr lang="en-US" sz="2800" dirty="0" err="1" smtClean="0">
                <a:latin typeface="Times New Roman" panose="02020603050405020304" pitchFamily="18" charset="0"/>
                <a:cs typeface="Times New Roman" panose="02020603050405020304" pitchFamily="18" charset="0"/>
              </a:rPr>
              <a:t>chỉ</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lấy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vừa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đủ</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ăn</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848975" y="2244554"/>
            <a:ext cx="10289069" cy="954107"/>
          </a:xfrm>
          <a:prstGeom prst="rect">
            <a:avLst/>
          </a:prstGeom>
          <a:noFill/>
        </p:spPr>
        <p:txBody>
          <a:bodyPr wrap="square" rtlCol="0">
            <a:spAutoFit/>
          </a:bodyPr>
          <a:lstStyle/>
          <a:p>
            <a:r>
              <a:rPr lang="en-US" sz="2400" dirty="0" smtClean="0"/>
              <a:t>b</a:t>
            </a:r>
            <a:r>
              <a:rPr lang="en-US" sz="24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Dương</a:t>
            </a:r>
            <a:r>
              <a:rPr lang="en-US" sz="24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hòa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a:t>
            </a:r>
            <a:r>
              <a:rPr lang="en-US" sz="2800" dirty="0" smtClean="0">
                <a:latin typeface="Times New Roman" panose="02020603050405020304" pitchFamily="18" charset="0"/>
                <a:cs typeface="Times New Roman" panose="02020603050405020304" pitchFamily="18" charset="0"/>
              </a:rPr>
              <a:t> vi </a:t>
            </a:r>
            <a:r>
              <a:rPr lang="en-US" sz="2800" dirty="0" err="1" smtClean="0">
                <a:latin typeface="Times New Roman" panose="02020603050405020304" pitchFamily="18" charset="0"/>
                <a:cs typeface="Times New Roman" panose="02020603050405020304" pitchFamily="18" charset="0"/>
              </a:rPr>
              <a:t>suốt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ngày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ngay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bạn</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8" name="TextBox 7"/>
          <p:cNvSpPr txBox="1"/>
          <p:nvPr/>
        </p:nvSpPr>
        <p:spPr>
          <a:xfrm flipH="1">
            <a:off x="848976" y="4543012"/>
            <a:ext cx="10540202" cy="954107"/>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c. </a:t>
            </a:r>
            <a:r>
              <a:rPr lang="en-US" sz="2800" dirty="0" err="1" smtClean="0">
                <a:latin typeface="Times New Roman" panose="02020603050405020304" pitchFamily="18" charset="0"/>
                <a:cs typeface="Times New Roman" panose="02020603050405020304" pitchFamily="18" charset="0"/>
              </a:rPr>
              <a:t>Quân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rủ</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Tuấn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tiền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mẹ</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mua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sách</a:t>
            </a:r>
            <a:endParaRPr lang="en-US" sz="28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848976" y="1434512"/>
            <a:ext cx="10699787" cy="954107"/>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-&gt; Lan </a:t>
            </a:r>
            <a:r>
              <a:rPr lang="en-US" sz="2800" dirty="0" err="1" smtClean="0">
                <a:latin typeface="Times New Roman" panose="02020603050405020304" pitchFamily="18" charset="0"/>
                <a:cs typeface="Times New Roman" panose="02020603050405020304" pitchFamily="18" charset="0"/>
              </a:rPr>
              <a:t>đã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tính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kiệm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chọn</a:t>
            </a:r>
            <a:r>
              <a:rPr lang="en-US" sz="2800" dirty="0" smtClean="0">
                <a:latin typeface="Times New Roman" panose="02020603050405020304" pitchFamily="18" charset="0"/>
                <a:cs typeface="Times New Roman" panose="02020603050405020304" pitchFamily="18" charset="0"/>
              </a:rPr>
              <a:t> Lan </a:t>
            </a:r>
            <a:r>
              <a:rPr lang="en-US" sz="2800" dirty="0" err="1" smtClean="0">
                <a:latin typeface="Times New Roman" panose="02020603050405020304" pitchFamily="18" charset="0"/>
                <a:cs typeface="Times New Roman" panose="02020603050405020304" pitchFamily="18" charset="0"/>
              </a:rPr>
              <a:t>chỉ</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lấy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vừa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đủ</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tránh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phí</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849520" y="3198661"/>
            <a:ext cx="9379131" cy="1384995"/>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-&gt; </a:t>
            </a:r>
            <a:r>
              <a:rPr lang="en-US" sz="2800" dirty="0" err="1" smtClean="0">
                <a:latin typeface="Times New Roman" panose="02020603050405020304" pitchFamily="18" charset="0"/>
                <a:cs typeface="Times New Roman" panose="02020603050405020304" pitchFamily="18" charset="0"/>
              </a:rPr>
              <a:t>Hành</a:t>
            </a:r>
            <a:r>
              <a:rPr lang="en-US" sz="2800" dirty="0" smtClean="0">
                <a:latin typeface="Times New Roman" panose="02020603050405020304" pitchFamily="18" charset="0"/>
                <a:cs typeface="Times New Roman" panose="02020603050405020304" pitchFamily="18" charset="0"/>
              </a:rPr>
              <a:t> vi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xuyên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hòa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a:t>
            </a:r>
            <a:r>
              <a:rPr lang="en-US" sz="2800" dirty="0" smtClean="0">
                <a:latin typeface="Times New Roman" panose="02020603050405020304" pitchFamily="18" charset="0"/>
                <a:cs typeface="Times New Roman" panose="02020603050405020304" pitchFamily="18" charset="0"/>
              </a:rPr>
              <a:t> vi </a:t>
            </a:r>
            <a:r>
              <a:rPr lang="en-US" sz="2800" dirty="0" err="1" smtClean="0">
                <a:latin typeface="Times New Roman" panose="02020603050405020304" pitchFamily="18" charset="0"/>
                <a:cs typeface="Times New Roman" panose="02020603050405020304" pitchFamily="18" charset="0"/>
              </a:rPr>
              <a:t>cả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ngay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bạn</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783553" y="5497119"/>
            <a:ext cx="10354492" cy="954107"/>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-&gt; </a:t>
            </a:r>
            <a:r>
              <a:rPr lang="en-US" sz="2800" dirty="0" err="1" smtClean="0">
                <a:latin typeface="Times New Roman" panose="02020603050405020304" pitchFamily="18" charset="0"/>
                <a:cs typeface="Times New Roman" panose="02020603050405020304" pitchFamily="18" charset="0"/>
              </a:rPr>
              <a:t>Hành</a:t>
            </a:r>
            <a:r>
              <a:rPr lang="en-US" sz="2800" dirty="0" smtClean="0">
                <a:latin typeface="Times New Roman" panose="02020603050405020304" pitchFamily="18" charset="0"/>
                <a:cs typeface="Times New Roman" panose="02020603050405020304" pitchFamily="18" charset="0"/>
              </a:rPr>
              <a:t> vi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kiệm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tiền</a:t>
            </a:r>
            <a:r>
              <a:rPr lang="en-US" sz="2800" dirty="0" smtClean="0">
                <a:latin typeface="Times New Roman" panose="02020603050405020304" pitchFamily="18" charset="0"/>
                <a:cs typeface="Times New Roman" panose="02020603050405020304" pitchFamily="18" charset="0"/>
              </a:rPr>
              <a:t>. Chi </a:t>
            </a:r>
            <a:r>
              <a:rPr lang="en-US" sz="2800" dirty="0" err="1" smtClean="0">
                <a:latin typeface="Times New Roman" panose="02020603050405020304" pitchFamily="18" charset="0"/>
                <a:cs typeface="Times New Roman" panose="02020603050405020304" pitchFamily="18" charset="0"/>
              </a:rPr>
              <a:t>tiêu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đúng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mục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đích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việc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thiết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21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2" grpId="0"/>
      <p:bldP spid="3"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1" descr="j02321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87082">
            <a:off x="1828800" y="2819401"/>
            <a:ext cx="2971800" cy="283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18" descr="Cau ho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143000"/>
            <a:ext cx="14668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AutoShape 6"/>
          <p:cNvSpPr>
            <a:spLocks noChangeArrowheads="1"/>
          </p:cNvSpPr>
          <p:nvPr/>
        </p:nvSpPr>
        <p:spPr bwMode="auto">
          <a:xfrm rot="20649494">
            <a:off x="4442967" y="92562"/>
            <a:ext cx="7092950" cy="5301276"/>
          </a:xfrm>
          <a:prstGeom prst="irregularSeal1">
            <a:avLst/>
          </a:prstGeom>
          <a:solidFill>
            <a:srgbClr val="FFFFCC"/>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lnSpc>
                <a:spcPct val="90000"/>
              </a:lnSpc>
            </a:pPr>
            <a:r>
              <a:rPr lang="en-US" altLang="en-US" sz="4800" b="1" dirty="0">
                <a:solidFill>
                  <a:srgbClr val="FF3300"/>
                </a:solidFill>
              </a:rPr>
              <a:t>ĐUỔI HÌNH BẮT </a:t>
            </a:r>
          </a:p>
          <a:p>
            <a:pPr algn="ctr" eaLnBrk="1" hangingPunct="1">
              <a:lnSpc>
                <a:spcPct val="90000"/>
              </a:lnSpc>
            </a:pPr>
            <a:r>
              <a:rPr lang="en-US" altLang="en-US" sz="4800" b="1" dirty="0">
                <a:solidFill>
                  <a:srgbClr val="FF3300"/>
                </a:solidFill>
              </a:rPr>
              <a:t>CHỮ</a:t>
            </a:r>
          </a:p>
        </p:txBody>
      </p:sp>
    </p:spTree>
    <p:extLst>
      <p:ext uri="{BB962C8B-B14F-4D97-AF65-F5344CB8AC3E}">
        <p14:creationId xmlns:p14="http://schemas.microsoft.com/office/powerpoint/2010/main" val="882253947"/>
      </p:ext>
    </p:extLst>
  </p:cSld>
  <p:clrMapOvr>
    <a:masterClrMapping/>
  </p:clrMapOvr>
  <p:transition>
    <p:plus/>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782</TotalTime>
  <Words>602</Words>
  <Application>Microsoft Office PowerPoint</Application>
  <PresentationFormat>Widescreen</PresentationFormat>
  <Paragraphs>58</Paragraphs>
  <Slides>17</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Constantia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 SỐ 2                                                       XỬ LÍ TÌNH HUỐNG Tình huống 1: Từ hôm mẹ mua cho chiếc điện thoại để tiện liên lạc, Hùng không muốn rời nó lúc nào. Ngoài những giờ học trên lớp, Hùng lại mở điện thoại lướt Web, lên mạng xã hội tán chuyện với bạn bè, chơi điện tử nên đã sao nhãng chuyện học hành. Cô giáo và bố mẹ đã nhắc nhở nhưng Hùng vẫn không thay đổi vì cho rằng đó là cách thư giãn, giảm bớt căng thẳng sau giờ học. a. Em có nhận xét gì về việc sử dụng thời gian của Hùng? Điều này sẽ ảnh hưởng gì đến kết quả học tập. ………………………………………………………………………………………………….  b. Em có lời khuyên gì cho Hùng? ……………………………………………………………………………………… </vt:lpstr>
      <vt:lpstr>Tình huống 1: a) Những hành động của Hùng là biểu hiện của chưa tiết kiệm thời gian Gây lãng phí thời gian và kéo dài thì kết quả học tập sẽ đi xuống. b) Hùng nên cân nhắc thời gian sử dụng điện thoại, xây dựng thời gian biểu hợp lí, quy định rõ các khung thời gian học tập và giải trí để không ảnh hưởng đến kết quả học tập. </vt:lpstr>
      <vt:lpstr>       Tình huống 2 Bạn Tuyết tiết kiệm chưa đúng cách, vì: - Giá rẻ nhưng không rõ nguồn gốc sẽ ảnh hưởng đến sức khoẻ - Giá rẻ lại mua nhiều  không sử dụng tới lãng phí. Tuyết không chia sẻ đồ dùng với các bạn là chưa đúng vì đó là keo kiệt, bủn xỉn, chỉ tiêu cho bản thân mình.</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my pc</cp:lastModifiedBy>
  <cp:revision>124</cp:revision>
  <dcterms:created xsi:type="dcterms:W3CDTF">2020-11-24T09:20:43Z</dcterms:created>
  <dcterms:modified xsi:type="dcterms:W3CDTF">2025-03-25T02:54:40Z</dcterms:modified>
</cp:coreProperties>
</file>