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390" r:id="rId3"/>
    <p:sldId id="312" r:id="rId4"/>
    <p:sldId id="259" r:id="rId5"/>
    <p:sldId id="256" r:id="rId6"/>
    <p:sldId id="257" r:id="rId7"/>
    <p:sldId id="262" r:id="rId8"/>
    <p:sldId id="391" r:id="rId9"/>
    <p:sldId id="392" r:id="rId10"/>
    <p:sldId id="393" r:id="rId11"/>
    <p:sldId id="263" r:id="rId12"/>
    <p:sldId id="265" r:id="rId13"/>
    <p:sldId id="266" r:id="rId14"/>
    <p:sldId id="261" r:id="rId15"/>
    <p:sldId id="264" r:id="rId16"/>
    <p:sldId id="269" r:id="rId17"/>
    <p:sldId id="396" r:id="rId18"/>
    <p:sldId id="397" r:id="rId19"/>
    <p:sldId id="400" r:id="rId20"/>
    <p:sldId id="401" r:id="rId21"/>
    <p:sldId id="399" r:id="rId22"/>
    <p:sldId id="275" r:id="rId23"/>
    <p:sldId id="299" r:id="rId24"/>
    <p:sldId id="293" r:id="rId25"/>
    <p:sldId id="292" r:id="rId26"/>
    <p:sldId id="294" r:id="rId27"/>
    <p:sldId id="6319" r:id="rId28"/>
    <p:sldId id="295" r:id="rId29"/>
    <p:sldId id="296" r:id="rId30"/>
    <p:sldId id="6320" r:id="rId31"/>
    <p:sldId id="6321" r:id="rId32"/>
    <p:sldId id="276"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CEB"/>
    <a:srgbClr val="FF9900"/>
    <a:srgbClr val="E5F8FE"/>
    <a:srgbClr val="D1D1D1"/>
    <a:srgbClr val="D6D6D7"/>
    <a:srgbClr val="C6BAAE"/>
    <a:srgbClr val="DED9D6"/>
    <a:srgbClr val="C8C3BF"/>
    <a:srgbClr val="911210"/>
    <a:srgbClr val="066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78" autoAdjust="0"/>
    <p:restoredTop sz="94660"/>
  </p:normalViewPr>
  <p:slideViewPr>
    <p:cSldViewPr snapToGrid="0">
      <p:cViewPr varScale="1">
        <p:scale>
          <a:sx n="90" d="100"/>
          <a:sy n="90" d="100"/>
        </p:scale>
        <p:origin x="60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F49FB-F627-4B0B-AEE6-77FFDBEB2127}"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913EB-33C3-4A88-99D2-A377F2D83EB8}" type="slidenum">
              <a:rPr lang="en-US" smtClean="0"/>
              <a:t>‹#›</a:t>
            </a:fld>
            <a:endParaRPr lang="en-US"/>
          </a:p>
        </p:txBody>
      </p:sp>
    </p:spTree>
    <p:extLst>
      <p:ext uri="{BB962C8B-B14F-4D97-AF65-F5344CB8AC3E}">
        <p14:creationId xmlns:p14="http://schemas.microsoft.com/office/powerpoint/2010/main" val="2965089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9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64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46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020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576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0CDD-6AF6-42C9-957C-733746669B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96CAF3-B8F8-4296-BC81-BB4B7AE94F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2D880E-5051-4316-86BC-EA01C6D5DAFF}"/>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5" name="Footer Placeholder 4">
            <a:extLst>
              <a:ext uri="{FF2B5EF4-FFF2-40B4-BE49-F238E27FC236}">
                <a16:creationId xmlns:a16="http://schemas.microsoft.com/office/drawing/2014/main" id="{649C8F27-87CD-4090-A08B-C68CCA563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73CFB-54A5-4CD6-8572-44AE87C4BFF4}"/>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424485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9B62-FB5F-4C8A-BA24-32550C3DCF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E1A8BF-928D-488F-8137-C3008E6E4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1D9AC-D8A3-4DA0-8300-94F00503C625}"/>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5" name="Footer Placeholder 4">
            <a:extLst>
              <a:ext uri="{FF2B5EF4-FFF2-40B4-BE49-F238E27FC236}">
                <a16:creationId xmlns:a16="http://schemas.microsoft.com/office/drawing/2014/main" id="{64B73772-ABAC-4A2D-9B39-CD490EA97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E048E-69B2-4FAF-9769-142112740A5D}"/>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3105631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FB32DF-651E-4C37-A424-6DA29F65D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961C6-BA5F-4EE7-B37D-3D8DC6CE7D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A1B65-DBE1-4960-8DF3-59DDBAED75C6}"/>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5" name="Footer Placeholder 4">
            <a:extLst>
              <a:ext uri="{FF2B5EF4-FFF2-40B4-BE49-F238E27FC236}">
                <a16:creationId xmlns:a16="http://schemas.microsoft.com/office/drawing/2014/main" id="{576A8D06-5BF8-40D8-877F-D4D11D2FE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D3524-3DD8-469E-AE0A-531E60DFEB27}"/>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1857598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3/2/2025</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318649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523963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192204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262173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96669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344334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21311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6440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AA9D-0244-4BCD-B045-852D3932B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08E4B-2557-4577-A97D-FD7D31526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A3E44-AF2A-44B7-A5C2-1205D1F41DF6}"/>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5" name="Footer Placeholder 4">
            <a:extLst>
              <a:ext uri="{FF2B5EF4-FFF2-40B4-BE49-F238E27FC236}">
                <a16:creationId xmlns:a16="http://schemas.microsoft.com/office/drawing/2014/main" id="{73574610-E408-4E28-B1E3-161F5F193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67999-BC83-4D5B-8C2A-AF7755BEEE6D}"/>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1959675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778702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67314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3/2/2025</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5920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19EC-FFB1-43EA-B876-C82B6C9A6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1B287-9E97-44CA-B62C-B2029DC3D4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0E035F-831F-4B62-8468-FBA376723243}"/>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5" name="Footer Placeholder 4">
            <a:extLst>
              <a:ext uri="{FF2B5EF4-FFF2-40B4-BE49-F238E27FC236}">
                <a16:creationId xmlns:a16="http://schemas.microsoft.com/office/drawing/2014/main" id="{2DB88B95-4773-4771-9CF3-C23D21F1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D8F03-0367-4E81-B25A-217DD11480AE}"/>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4232199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D73F-8B9A-4B15-8BC0-0FBE6645F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DC55E-06BC-4273-98B2-31EC7E798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067C42-BE2D-4079-9432-E4A2ECDC9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0CAD6-A8AD-4A11-AE29-69255400CDAA}"/>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6" name="Footer Placeholder 5">
            <a:extLst>
              <a:ext uri="{FF2B5EF4-FFF2-40B4-BE49-F238E27FC236}">
                <a16:creationId xmlns:a16="http://schemas.microsoft.com/office/drawing/2014/main" id="{15D9922B-9B46-468A-AE6E-E7D12920A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09C37-57D7-4F08-BAFC-CA1FA193595F}"/>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384994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72DD-5A48-49A8-B1CF-EC6217D7AC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335C3-F608-4CB3-86D3-6D76A9E1A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2DFABE-4D66-4962-934D-A314EA21A5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2E72D4-0F44-403C-ADC7-F898FFEC0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AACB5-9B90-447D-9614-CDF97D5478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6FB9D-CFDB-4484-A55F-033C956FBB54}"/>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8" name="Footer Placeholder 7">
            <a:extLst>
              <a:ext uri="{FF2B5EF4-FFF2-40B4-BE49-F238E27FC236}">
                <a16:creationId xmlns:a16="http://schemas.microsoft.com/office/drawing/2014/main" id="{6D578029-82B7-4FF2-94C0-A767620A5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DFFA9-F604-4024-A943-703E071CF5BC}"/>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2432074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4ABF-5E72-484A-B898-72E604AEF9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FE3315-95DF-42A8-A250-EC9BA272776B}"/>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4" name="Footer Placeholder 3">
            <a:extLst>
              <a:ext uri="{FF2B5EF4-FFF2-40B4-BE49-F238E27FC236}">
                <a16:creationId xmlns:a16="http://schemas.microsoft.com/office/drawing/2014/main" id="{3D66208B-4570-42B9-8A3B-2FCCDF316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89657-1AF0-4211-865F-708F67812EEA}"/>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186133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F9AD9-9433-4F9E-A5F2-E3F5B6043014}"/>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3" name="Footer Placeholder 2">
            <a:extLst>
              <a:ext uri="{FF2B5EF4-FFF2-40B4-BE49-F238E27FC236}">
                <a16:creationId xmlns:a16="http://schemas.microsoft.com/office/drawing/2014/main" id="{5642619D-6D79-448F-B821-911289A53B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CA9A0-9D9F-42BE-9FC6-76E8E4F69DF0}"/>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383322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AC8B-32F5-49EB-8098-3039991CC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6861F-666D-4EFC-9CF8-AF9A267170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E7A607-3B1B-495F-A06E-3B3E54D67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1FDA9-7FF3-4CB3-83AA-6EF7492058D3}"/>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6" name="Footer Placeholder 5">
            <a:extLst>
              <a:ext uri="{FF2B5EF4-FFF2-40B4-BE49-F238E27FC236}">
                <a16:creationId xmlns:a16="http://schemas.microsoft.com/office/drawing/2014/main" id="{AF7FE095-3124-4E17-8468-9DB2453F4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0085E-6584-4E73-BF49-081110608505}"/>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3678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980E-71EE-4BA2-99FE-8B909DAD7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D06F55-BDEB-4C63-9569-B50DCC1D9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FDC041-4F54-4FDE-BA94-00B85AE30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32062-BA5B-4C50-A7E5-A8EFA655BEEB}"/>
              </a:ext>
            </a:extLst>
          </p:cNvPr>
          <p:cNvSpPr>
            <a:spLocks noGrp="1"/>
          </p:cNvSpPr>
          <p:nvPr>
            <p:ph type="dt" sz="half" idx="10"/>
          </p:nvPr>
        </p:nvSpPr>
        <p:spPr/>
        <p:txBody>
          <a:bodyPr/>
          <a:lstStyle/>
          <a:p>
            <a:fld id="{A4FEE9F7-08E3-4EBE-B306-D952A3352A51}" type="datetimeFigureOut">
              <a:rPr lang="en-US" smtClean="0"/>
              <a:t>3/2/2025</a:t>
            </a:fld>
            <a:endParaRPr lang="en-US"/>
          </a:p>
        </p:txBody>
      </p:sp>
      <p:sp>
        <p:nvSpPr>
          <p:cNvPr id="6" name="Footer Placeholder 5">
            <a:extLst>
              <a:ext uri="{FF2B5EF4-FFF2-40B4-BE49-F238E27FC236}">
                <a16:creationId xmlns:a16="http://schemas.microsoft.com/office/drawing/2014/main" id="{E0174D75-F010-4C72-9B94-EFF550852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E9398-469F-49AC-A588-1D5772990EFC}"/>
              </a:ext>
            </a:extLst>
          </p:cNvPr>
          <p:cNvSpPr>
            <a:spLocks noGrp="1"/>
          </p:cNvSpPr>
          <p:nvPr>
            <p:ph type="sldNum" sz="quarter" idx="12"/>
          </p:nvPr>
        </p:nvSpPr>
        <p:spPr/>
        <p:txBody>
          <a:bodyPr/>
          <a:lstStyle/>
          <a:p>
            <a:fld id="{2124FE9C-1690-4B8E-A66D-5CE74DD82162}" type="slidenum">
              <a:rPr lang="en-US" smtClean="0"/>
              <a:t>‹#›</a:t>
            </a:fld>
            <a:endParaRPr lang="en-US"/>
          </a:p>
        </p:txBody>
      </p:sp>
    </p:spTree>
    <p:extLst>
      <p:ext uri="{BB962C8B-B14F-4D97-AF65-F5344CB8AC3E}">
        <p14:creationId xmlns:p14="http://schemas.microsoft.com/office/powerpoint/2010/main" val="2099587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E2B78-2DDD-4044-A1E4-F09962338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B12178-7074-4475-907E-40A4C7D1F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90476-2494-4B45-BE3D-7A8EE5CF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EE9F7-08E3-4EBE-B306-D952A3352A51}" type="datetimeFigureOut">
              <a:rPr lang="en-US" smtClean="0"/>
              <a:t>3/2/2025</a:t>
            </a:fld>
            <a:endParaRPr lang="en-US"/>
          </a:p>
        </p:txBody>
      </p:sp>
      <p:sp>
        <p:nvSpPr>
          <p:cNvPr id="5" name="Footer Placeholder 4">
            <a:extLst>
              <a:ext uri="{FF2B5EF4-FFF2-40B4-BE49-F238E27FC236}">
                <a16:creationId xmlns:a16="http://schemas.microsoft.com/office/drawing/2014/main" id="{64309E9E-6514-43F4-882C-13924AA38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E9DA19-59F3-4B10-A6BF-B234347CA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4FE9C-1690-4B8E-A66D-5CE74DD82162}" type="slidenum">
              <a:rPr lang="en-US" smtClean="0"/>
              <a:t>‹#›</a:t>
            </a:fld>
            <a:endParaRPr lang="en-US"/>
          </a:p>
        </p:txBody>
      </p:sp>
    </p:spTree>
    <p:extLst>
      <p:ext uri="{BB962C8B-B14F-4D97-AF65-F5344CB8AC3E}">
        <p14:creationId xmlns:p14="http://schemas.microsoft.com/office/powerpoint/2010/main" val="3433441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3/2/2025</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78711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32.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5.xml"/><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3178" y="1488558"/>
            <a:ext cx="9622466" cy="4457267"/>
          </a:xfrm>
          <a:prstGeom prst="rect">
            <a:avLst/>
          </a:prstGeom>
        </p:spPr>
      </p:pic>
      <p:sp>
        <p:nvSpPr>
          <p:cNvPr id="2" name="TextBox 1">
            <a:extLst>
              <a:ext uri="{FF2B5EF4-FFF2-40B4-BE49-F238E27FC236}">
                <a16:creationId xmlns:a16="http://schemas.microsoft.com/office/drawing/2014/main" id="{F9914315-D49D-4A92-8B5A-F2383B129796}"/>
              </a:ext>
            </a:extLst>
          </p:cNvPr>
          <p:cNvSpPr txBox="1"/>
          <p:nvPr/>
        </p:nvSpPr>
        <p:spPr>
          <a:xfrm>
            <a:off x="2463393" y="5945825"/>
            <a:ext cx="7262037" cy="523220"/>
          </a:xfrm>
          <a:prstGeom prst="rect">
            <a:avLst/>
          </a:prstGeom>
          <a:noFill/>
        </p:spPr>
        <p:txBody>
          <a:bodyPr wrap="square" rtlCol="0">
            <a:spAutoFit/>
          </a:bodyPr>
          <a:lstStyle/>
          <a:p>
            <a:pPr algn="ctr"/>
            <a:r>
              <a:rPr lang="vi-VN" sz="2800" b="1" dirty="0">
                <a:solidFill>
                  <a:srgbClr val="0070C0"/>
                </a:solidFill>
                <a:latin typeface="+mj-lt"/>
              </a:rPr>
              <a:t>GIÁO VIÊN: NGUYỄN THỊ HOÀNG ANH</a:t>
            </a:r>
            <a:endParaRPr lang="en-US" sz="2800" b="1" dirty="0">
              <a:solidFill>
                <a:srgbClr val="0070C0"/>
              </a:solidFill>
              <a:latin typeface="+mj-lt"/>
            </a:endParaRPr>
          </a:p>
        </p:txBody>
      </p:sp>
      <p:sp>
        <p:nvSpPr>
          <p:cNvPr id="5" name="TextBox 4">
            <a:extLst>
              <a:ext uri="{FF2B5EF4-FFF2-40B4-BE49-F238E27FC236}">
                <a16:creationId xmlns:a16="http://schemas.microsoft.com/office/drawing/2014/main" id="{AFBD23EC-18BE-41D0-8D3D-2419CAC82AD3}"/>
              </a:ext>
            </a:extLst>
          </p:cNvPr>
          <p:cNvSpPr txBox="1"/>
          <p:nvPr/>
        </p:nvSpPr>
        <p:spPr>
          <a:xfrm>
            <a:off x="1903227" y="190304"/>
            <a:ext cx="8229599" cy="954107"/>
          </a:xfrm>
          <a:prstGeom prst="rect">
            <a:avLst/>
          </a:prstGeom>
          <a:noFill/>
        </p:spPr>
        <p:txBody>
          <a:bodyPr wrap="square" rtlCol="0">
            <a:spAutoFit/>
          </a:bodyPr>
          <a:lstStyle/>
          <a:p>
            <a:pPr algn="ctr"/>
            <a:r>
              <a:rPr lang="vi-VN" sz="2800" dirty="0">
                <a:solidFill>
                  <a:srgbClr val="0070C0"/>
                </a:solidFill>
                <a:latin typeface="+mj-lt"/>
              </a:rPr>
              <a:t>ỦY BAN NHÂN DÂN THÀNH PHỐ PHỔ YÊN</a:t>
            </a:r>
          </a:p>
          <a:p>
            <a:pPr algn="ctr"/>
            <a:r>
              <a:rPr lang="vi-VN" sz="2800" b="1" dirty="0">
                <a:solidFill>
                  <a:srgbClr val="0070C0"/>
                </a:solidFill>
                <a:latin typeface="+mj-lt"/>
              </a:rPr>
              <a:t>TRƯỜNG THCS BẮC SƠN</a:t>
            </a:r>
            <a:endParaRPr lang="en-US" sz="2800" b="1" dirty="0">
              <a:solidFill>
                <a:srgbClr val="0070C0"/>
              </a:solidFill>
              <a:latin typeface="+mj-lt"/>
            </a:endParaRPr>
          </a:p>
        </p:txBody>
      </p:sp>
    </p:spTree>
    <p:extLst>
      <p:ext uri="{BB962C8B-B14F-4D97-AF65-F5344CB8AC3E}">
        <p14:creationId xmlns:p14="http://schemas.microsoft.com/office/powerpoint/2010/main" val="4161739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6BD91A-6A8A-49E8-83DC-FD95F44998B9}"/>
              </a:ext>
            </a:extLst>
          </p:cNvPr>
          <p:cNvGrpSpPr/>
          <p:nvPr/>
        </p:nvGrpSpPr>
        <p:grpSpPr>
          <a:xfrm>
            <a:off x="2844800" y="193040"/>
            <a:ext cx="6502400" cy="772160"/>
            <a:chOff x="3108960" y="264160"/>
            <a:chExt cx="6502400" cy="772160"/>
          </a:xfrm>
        </p:grpSpPr>
        <p:sp>
          <p:nvSpPr>
            <p:cNvPr id="2" name="Rectangle: Rounded Corners 1">
              <a:extLst>
                <a:ext uri="{FF2B5EF4-FFF2-40B4-BE49-F238E27FC236}">
                  <a16:creationId xmlns:a16="http://schemas.microsoft.com/office/drawing/2014/main" id="{DD50D45C-2282-49E7-9EC0-5256532B1625}"/>
                </a:ext>
              </a:extLst>
            </p:cNvPr>
            <p:cNvSpPr/>
            <p:nvPr/>
          </p:nvSpPr>
          <p:spPr>
            <a:xfrm>
              <a:off x="3108960" y="264160"/>
              <a:ext cx="6502400" cy="772160"/>
            </a:xfrm>
            <a:prstGeom prst="roundRect">
              <a:avLst>
                <a:gd name="adj" fmla="val 50000"/>
              </a:avLst>
            </a:prstGeom>
            <a:solidFill>
              <a:srgbClr val="066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0C387D-4531-4F4D-AE52-CBFF770DD8FC}"/>
                </a:ext>
              </a:extLst>
            </p:cNvPr>
            <p:cNvSpPr txBox="1"/>
            <p:nvPr/>
          </p:nvSpPr>
          <p:spPr>
            <a:xfrm>
              <a:off x="3627120" y="357852"/>
              <a:ext cx="5466080" cy="584775"/>
            </a:xfrm>
            <a:prstGeom prst="rect">
              <a:avLst/>
            </a:prstGeom>
            <a:noFill/>
          </p:spPr>
          <p:txBody>
            <a:bodyPr wrap="square" rtlCol="0">
              <a:spAutoFit/>
            </a:bodyPr>
            <a:lstStyle/>
            <a:p>
              <a:r>
                <a:rPr lang="vi-VN" sz="3200" b="1">
                  <a:solidFill>
                    <a:srgbClr val="FFFF00"/>
                  </a:solidFill>
                </a:rPr>
                <a:t>TRAO ĐỔI KHÍ Ở SINH VẬT</a:t>
              </a:r>
              <a:endParaRPr lang="en-US" sz="3200" b="1">
                <a:solidFill>
                  <a:srgbClr val="FFFF00"/>
                </a:solidFill>
              </a:endParaRPr>
            </a:p>
          </p:txBody>
        </p:sp>
      </p:grpSp>
      <p:sp>
        <p:nvSpPr>
          <p:cNvPr id="5" name="TextBox 4">
            <a:extLst>
              <a:ext uri="{FF2B5EF4-FFF2-40B4-BE49-F238E27FC236}">
                <a16:creationId xmlns:a16="http://schemas.microsoft.com/office/drawing/2014/main" id="{F63D2598-EFB9-5990-D31C-C032D5204012}"/>
              </a:ext>
            </a:extLst>
          </p:cNvPr>
          <p:cNvSpPr txBox="1"/>
          <p:nvPr/>
        </p:nvSpPr>
        <p:spPr>
          <a:xfrm>
            <a:off x="682470" y="1012620"/>
            <a:ext cx="11509530" cy="954107"/>
          </a:xfrm>
          <a:prstGeom prst="rect">
            <a:avLst/>
          </a:prstGeom>
          <a:noFill/>
        </p:spPr>
        <p:txBody>
          <a:bodyPr wrap="square" rtlCol="0">
            <a:spAutoFit/>
          </a:bodyPr>
          <a:lstStyle/>
          <a:p>
            <a:pPr algn="just"/>
            <a:r>
              <a:rPr lang="vi-VN" sz="2800" b="1" dirty="0">
                <a:solidFill>
                  <a:srgbClr val="FF0000"/>
                </a:solidFill>
                <a:latin typeface="+mj-lt"/>
              </a:rPr>
              <a:t>Trao đổi đổi khí là gì? </a:t>
            </a:r>
          </a:p>
          <a:p>
            <a:pPr algn="just"/>
            <a:endParaRPr lang="en-US" sz="2800" b="1" dirty="0">
              <a:solidFill>
                <a:srgbClr val="FF0000"/>
              </a:solidFill>
              <a:latin typeface="+mj-lt"/>
            </a:endParaRPr>
          </a:p>
        </p:txBody>
      </p:sp>
      <p:sp>
        <p:nvSpPr>
          <p:cNvPr id="18" name="TextBox 17">
            <a:extLst>
              <a:ext uri="{FF2B5EF4-FFF2-40B4-BE49-F238E27FC236}">
                <a16:creationId xmlns:a16="http://schemas.microsoft.com/office/drawing/2014/main" id="{F127BB3C-5CBC-1FDA-8AB6-555DE62D66A7}"/>
              </a:ext>
            </a:extLst>
          </p:cNvPr>
          <p:cNvSpPr txBox="1"/>
          <p:nvPr/>
        </p:nvSpPr>
        <p:spPr>
          <a:xfrm>
            <a:off x="573344" y="4627824"/>
            <a:ext cx="11045312" cy="1081322"/>
          </a:xfrm>
          <a:prstGeom prst="rect">
            <a:avLst/>
          </a:prstGeom>
          <a:noFill/>
        </p:spPr>
        <p:txBody>
          <a:bodyPr wrap="square" rtlCol="0">
            <a:spAutoFit/>
          </a:bodyPr>
          <a:lstStyle/>
          <a:p>
            <a:pPr algn="just">
              <a:lnSpc>
                <a:spcPct val="120000"/>
              </a:lnSpc>
            </a:pPr>
            <a:r>
              <a:rPr lang="vi-VN" sz="2800" b="1" dirty="0">
                <a:latin typeface="+mj-lt"/>
                <a:sym typeface="Wingdings" panose="05000000000000000000" pitchFamily="2" charset="2"/>
              </a:rPr>
              <a:t></a:t>
            </a:r>
            <a:r>
              <a:rPr lang="vi-VN" sz="2800" b="1" dirty="0">
                <a:latin typeface="+mj-lt"/>
              </a:rPr>
              <a:t>Trao đổi khí </a:t>
            </a:r>
            <a:r>
              <a:rPr lang="vi-VN" sz="2800" dirty="0">
                <a:latin typeface="+mj-lt"/>
              </a:rPr>
              <a:t>là quá trình sinh vật </a:t>
            </a:r>
            <a:r>
              <a:rPr lang="vi-VN" sz="2800" b="1" dirty="0">
                <a:solidFill>
                  <a:srgbClr val="066204"/>
                </a:solidFill>
                <a:latin typeface="+mj-lt"/>
              </a:rPr>
              <a:t>lấy </a:t>
            </a:r>
            <a:r>
              <a:rPr lang="vi-VN" sz="2800" b="1" dirty="0">
                <a:solidFill>
                  <a:srgbClr val="FF0000"/>
                </a:solidFill>
                <a:latin typeface="+mj-lt"/>
              </a:rPr>
              <a:t>O</a:t>
            </a:r>
            <a:r>
              <a:rPr lang="vi-VN" sz="2800" b="1" baseline="-25000" dirty="0">
                <a:solidFill>
                  <a:srgbClr val="FF0000"/>
                </a:solidFill>
                <a:latin typeface="+mj-lt"/>
              </a:rPr>
              <a:t>2</a:t>
            </a:r>
            <a:r>
              <a:rPr lang="vi-VN" sz="2800" b="1" dirty="0">
                <a:solidFill>
                  <a:srgbClr val="066204"/>
                </a:solidFill>
                <a:latin typeface="+mj-lt"/>
              </a:rPr>
              <a:t> hoặc </a:t>
            </a:r>
            <a:r>
              <a:rPr lang="vi-VN" sz="2800" b="1" dirty="0">
                <a:solidFill>
                  <a:srgbClr val="FF9900"/>
                </a:solidFill>
                <a:latin typeface="+mj-lt"/>
              </a:rPr>
              <a:t>CO</a:t>
            </a:r>
            <a:r>
              <a:rPr lang="vi-VN" sz="2800" b="1" baseline="-25000" dirty="0">
                <a:solidFill>
                  <a:srgbClr val="FF9900"/>
                </a:solidFill>
                <a:latin typeface="+mj-lt"/>
              </a:rPr>
              <a:t>2</a:t>
            </a:r>
            <a:r>
              <a:rPr lang="vi-VN" sz="2800" b="1" dirty="0">
                <a:solidFill>
                  <a:srgbClr val="066204"/>
                </a:solidFill>
                <a:latin typeface="+mj-lt"/>
              </a:rPr>
              <a:t> từ môi trường vào cơ thể</a:t>
            </a:r>
            <a:r>
              <a:rPr lang="vi-VN" sz="2800" dirty="0">
                <a:latin typeface="+mj-lt"/>
              </a:rPr>
              <a:t>, </a:t>
            </a:r>
            <a:r>
              <a:rPr lang="vi-VN" sz="2800" b="1" dirty="0">
                <a:solidFill>
                  <a:srgbClr val="066204"/>
                </a:solidFill>
                <a:latin typeface="+mj-lt"/>
              </a:rPr>
              <a:t>đồng thời thải ra môi trường khí </a:t>
            </a:r>
            <a:r>
              <a:rPr lang="vi-VN" sz="2800" b="1" dirty="0">
                <a:solidFill>
                  <a:srgbClr val="FF0000"/>
                </a:solidFill>
                <a:latin typeface="+mj-lt"/>
              </a:rPr>
              <a:t>CO</a:t>
            </a:r>
            <a:r>
              <a:rPr lang="vi-VN" sz="2800" b="1" baseline="-25000" dirty="0">
                <a:solidFill>
                  <a:srgbClr val="FF0000"/>
                </a:solidFill>
                <a:latin typeface="+mj-lt"/>
              </a:rPr>
              <a:t>2</a:t>
            </a:r>
            <a:r>
              <a:rPr lang="vi-VN" sz="2800" b="1" dirty="0">
                <a:solidFill>
                  <a:srgbClr val="066204"/>
                </a:solidFill>
                <a:latin typeface="+mj-lt"/>
              </a:rPr>
              <a:t> hoặc </a:t>
            </a:r>
            <a:r>
              <a:rPr lang="vi-VN" sz="2800" b="1" dirty="0">
                <a:solidFill>
                  <a:schemeClr val="accent4"/>
                </a:solidFill>
                <a:latin typeface="+mj-lt"/>
              </a:rPr>
              <a:t>O</a:t>
            </a:r>
            <a:r>
              <a:rPr lang="vi-VN" sz="2800" b="1" baseline="-25000" dirty="0">
                <a:solidFill>
                  <a:schemeClr val="accent4"/>
                </a:solidFill>
                <a:latin typeface="+mj-lt"/>
              </a:rPr>
              <a:t>2</a:t>
            </a:r>
            <a:r>
              <a:rPr lang="vi-VN" sz="2800" dirty="0">
                <a:latin typeface="+mj-lt"/>
              </a:rPr>
              <a:t>.</a:t>
            </a:r>
          </a:p>
        </p:txBody>
      </p:sp>
      <p:graphicFrame>
        <p:nvGraphicFramePr>
          <p:cNvPr id="21" name="Table 20">
            <a:extLst>
              <a:ext uri="{FF2B5EF4-FFF2-40B4-BE49-F238E27FC236}">
                <a16:creationId xmlns:a16="http://schemas.microsoft.com/office/drawing/2014/main" id="{36E200FA-47DC-4CA6-82CD-003AFE3C21AC}"/>
              </a:ext>
            </a:extLst>
          </p:cNvPr>
          <p:cNvGraphicFramePr>
            <a:graphicFrameLocks noGrp="1"/>
          </p:cNvGraphicFramePr>
          <p:nvPr>
            <p:extLst>
              <p:ext uri="{D42A27DB-BD31-4B8C-83A1-F6EECF244321}">
                <p14:modId xmlns:p14="http://schemas.microsoft.com/office/powerpoint/2010/main" val="4169720296"/>
              </p:ext>
            </p:extLst>
          </p:nvPr>
        </p:nvGraphicFramePr>
        <p:xfrm>
          <a:off x="1309131" y="2053164"/>
          <a:ext cx="9274756" cy="2232492"/>
        </p:xfrm>
        <a:graphic>
          <a:graphicData uri="http://schemas.openxmlformats.org/drawingml/2006/table">
            <a:tbl>
              <a:tblPr firstRow="1" firstCol="1" bandRow="1">
                <a:tableStyleId>{ED083AE6-46FA-4A59-8FB0-9F97EB10719F}</a:tableStyleId>
              </a:tblPr>
              <a:tblGrid>
                <a:gridCol w="2318689">
                  <a:extLst>
                    <a:ext uri="{9D8B030D-6E8A-4147-A177-3AD203B41FA5}">
                      <a16:colId xmlns:a16="http://schemas.microsoft.com/office/drawing/2014/main" val="1799091497"/>
                    </a:ext>
                  </a:extLst>
                </a:gridCol>
                <a:gridCol w="2318689">
                  <a:extLst>
                    <a:ext uri="{9D8B030D-6E8A-4147-A177-3AD203B41FA5}">
                      <a16:colId xmlns:a16="http://schemas.microsoft.com/office/drawing/2014/main" val="671913781"/>
                    </a:ext>
                  </a:extLst>
                </a:gridCol>
                <a:gridCol w="2318689">
                  <a:extLst>
                    <a:ext uri="{9D8B030D-6E8A-4147-A177-3AD203B41FA5}">
                      <a16:colId xmlns:a16="http://schemas.microsoft.com/office/drawing/2014/main" val="2258442094"/>
                    </a:ext>
                  </a:extLst>
                </a:gridCol>
                <a:gridCol w="2318689">
                  <a:extLst>
                    <a:ext uri="{9D8B030D-6E8A-4147-A177-3AD203B41FA5}">
                      <a16:colId xmlns:a16="http://schemas.microsoft.com/office/drawing/2014/main" val="3143920264"/>
                    </a:ext>
                  </a:extLst>
                </a:gridCol>
              </a:tblGrid>
              <a:tr h="650131">
                <a:tc gridSpan="2">
                  <a:txBody>
                    <a:bodyPr/>
                    <a:lstStyle/>
                    <a:p>
                      <a:pPr indent="90170" algn="ctr">
                        <a:spcBef>
                          <a:spcPts val="600"/>
                        </a:spcBef>
                        <a:spcAft>
                          <a:spcPts val="600"/>
                        </a:spcAft>
                      </a:pPr>
                      <a:r>
                        <a:rPr lang="vi-VN" sz="2800" dirty="0">
                          <a:effectLst/>
                          <a:latin typeface="+mj-lt"/>
                        </a:rPr>
                        <a:t>Trao đổi khí</a:t>
                      </a:r>
                      <a:endParaRPr lang="en-US" sz="2800" dirty="0">
                        <a:solidFill>
                          <a:srgbClr val="000000"/>
                        </a:solidFill>
                        <a:effectLst/>
                        <a:latin typeface="+mj-lt"/>
                      </a:endParaRPr>
                    </a:p>
                  </a:txBody>
                  <a:tcPr marL="68580" marR="68580" marT="0" marB="0"/>
                </a:tc>
                <a:tc hMerge="1">
                  <a:txBody>
                    <a:bodyPr/>
                    <a:lstStyle/>
                    <a:p>
                      <a:endParaRPr lang="en-US"/>
                    </a:p>
                  </a:txBody>
                  <a:tcPr/>
                </a:tc>
                <a:tc>
                  <a:txBody>
                    <a:bodyPr/>
                    <a:lstStyle/>
                    <a:p>
                      <a:pPr indent="90170" algn="ctr">
                        <a:spcBef>
                          <a:spcPts val="600"/>
                        </a:spcBef>
                        <a:spcAft>
                          <a:spcPts val="600"/>
                        </a:spcAft>
                      </a:pPr>
                      <a:r>
                        <a:rPr lang="vi-VN" sz="2800">
                          <a:effectLst/>
                          <a:latin typeface="+mj-lt"/>
                        </a:rPr>
                        <a:t>Khí lấy vào</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Khí thải ra</a:t>
                      </a:r>
                      <a:endParaRPr lang="en-US" sz="2800">
                        <a:solidFill>
                          <a:srgbClr val="000000"/>
                        </a:solidFill>
                        <a:effectLst/>
                        <a:latin typeface="+mj-lt"/>
                      </a:endParaRPr>
                    </a:p>
                  </a:txBody>
                  <a:tcPr marL="68580" marR="68580" marT="0" marB="0"/>
                </a:tc>
                <a:extLst>
                  <a:ext uri="{0D108BD9-81ED-4DB2-BD59-A6C34878D82A}">
                    <a16:rowId xmlns:a16="http://schemas.microsoft.com/office/drawing/2014/main" val="3994658694"/>
                  </a:ext>
                </a:extLst>
              </a:tr>
              <a:tr h="650131">
                <a:tc rowSpan="2">
                  <a:txBody>
                    <a:bodyPr/>
                    <a:lstStyle/>
                    <a:p>
                      <a:pPr indent="90170" algn="just">
                        <a:spcBef>
                          <a:spcPts val="600"/>
                        </a:spcBef>
                        <a:spcAft>
                          <a:spcPts val="600"/>
                        </a:spcAft>
                      </a:pPr>
                      <a:r>
                        <a:rPr lang="vi-VN" sz="2800" dirty="0">
                          <a:effectLst/>
                          <a:latin typeface="+mj-lt"/>
                        </a:rPr>
                        <a:t>Thực vật</a:t>
                      </a:r>
                      <a:endParaRPr lang="en-US" sz="2800" dirty="0">
                        <a:solidFill>
                          <a:srgbClr val="000000"/>
                        </a:solidFill>
                        <a:effectLst/>
                        <a:latin typeface="+mj-lt"/>
                      </a:endParaRPr>
                    </a:p>
                  </a:txBody>
                  <a:tcPr marL="68580" marR="68580" marT="0" marB="0"/>
                </a:tc>
                <a:tc>
                  <a:txBody>
                    <a:bodyPr/>
                    <a:lstStyle/>
                    <a:p>
                      <a:pPr indent="90170" algn="just">
                        <a:spcBef>
                          <a:spcPts val="600"/>
                        </a:spcBef>
                        <a:spcAft>
                          <a:spcPts val="600"/>
                        </a:spcAft>
                      </a:pPr>
                      <a:r>
                        <a:rPr lang="vi-VN" sz="2800" dirty="0">
                          <a:effectLst/>
                          <a:latin typeface="+mj-lt"/>
                        </a:rPr>
                        <a:t>Quang hợp</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O</a:t>
                      </a:r>
                      <a:r>
                        <a:rPr lang="vi-VN" sz="2800" baseline="-25000">
                          <a:effectLst/>
                          <a:latin typeface="+mj-lt"/>
                        </a:rPr>
                        <a:t>2</a:t>
                      </a:r>
                      <a:endParaRPr lang="en-US" sz="2800">
                        <a:solidFill>
                          <a:srgbClr val="000000"/>
                        </a:solidFill>
                        <a:effectLst/>
                        <a:latin typeface="+mj-lt"/>
                      </a:endParaRPr>
                    </a:p>
                  </a:txBody>
                  <a:tcPr marL="68580" marR="68580" marT="0" marB="0"/>
                </a:tc>
                <a:extLst>
                  <a:ext uri="{0D108BD9-81ED-4DB2-BD59-A6C34878D82A}">
                    <a16:rowId xmlns:a16="http://schemas.microsoft.com/office/drawing/2014/main" val="4288357286"/>
                  </a:ext>
                </a:extLst>
              </a:tr>
              <a:tr h="466115">
                <a:tc vMerge="1">
                  <a:txBody>
                    <a:bodyPr/>
                    <a:lstStyle/>
                    <a:p>
                      <a:endParaRPr lang="en-US"/>
                    </a:p>
                  </a:txBody>
                  <a:tcPr/>
                </a:tc>
                <a:tc>
                  <a:txBody>
                    <a:bodyPr/>
                    <a:lstStyle/>
                    <a:p>
                      <a:pPr indent="90170" algn="just">
                        <a:spcBef>
                          <a:spcPts val="600"/>
                        </a:spcBef>
                        <a:spcAft>
                          <a:spcPts val="600"/>
                        </a:spcAft>
                      </a:pPr>
                      <a:r>
                        <a:rPr lang="vi-VN" sz="2800">
                          <a:effectLst/>
                          <a:latin typeface="+mj-lt"/>
                        </a:rPr>
                        <a:t>Hô hấp</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O</a:t>
                      </a:r>
                      <a:r>
                        <a:rPr lang="vi-VN" sz="2800" baseline="-25000" dirty="0">
                          <a:effectLst/>
                          <a:latin typeface="+mj-lt"/>
                        </a:rPr>
                        <a:t>2</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extLst>
                  <a:ext uri="{0D108BD9-81ED-4DB2-BD59-A6C34878D82A}">
                    <a16:rowId xmlns:a16="http://schemas.microsoft.com/office/drawing/2014/main" val="3175704268"/>
                  </a:ext>
                </a:extLst>
              </a:tr>
              <a:tr h="466115">
                <a:tc>
                  <a:txBody>
                    <a:bodyPr/>
                    <a:lstStyle/>
                    <a:p>
                      <a:pPr indent="90170" algn="just">
                        <a:spcBef>
                          <a:spcPts val="600"/>
                        </a:spcBef>
                        <a:spcAft>
                          <a:spcPts val="600"/>
                        </a:spcAft>
                      </a:pPr>
                      <a:r>
                        <a:rPr lang="vi-VN" sz="2800" dirty="0">
                          <a:effectLst/>
                          <a:latin typeface="+mj-lt"/>
                        </a:rPr>
                        <a:t>Động vật</a:t>
                      </a:r>
                      <a:endParaRPr lang="en-US" sz="2800" dirty="0">
                        <a:solidFill>
                          <a:srgbClr val="000000"/>
                        </a:solidFill>
                        <a:effectLst/>
                        <a:latin typeface="+mj-lt"/>
                      </a:endParaRPr>
                    </a:p>
                  </a:txBody>
                  <a:tcPr marL="68580" marR="68580" marT="0" marB="0"/>
                </a:tc>
                <a:tc>
                  <a:txBody>
                    <a:bodyPr/>
                    <a:lstStyle/>
                    <a:p>
                      <a:pPr indent="90170" algn="just">
                        <a:spcBef>
                          <a:spcPts val="600"/>
                        </a:spcBef>
                        <a:spcAft>
                          <a:spcPts val="600"/>
                        </a:spcAft>
                      </a:pPr>
                      <a:r>
                        <a:rPr lang="vi-VN" sz="2800" dirty="0">
                          <a:effectLst/>
                          <a:latin typeface="+mj-lt"/>
                        </a:rPr>
                        <a:t>Hô hấp</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O</a:t>
                      </a:r>
                      <a:r>
                        <a:rPr lang="vi-VN" sz="2800" baseline="-25000">
                          <a:effectLst/>
                          <a:latin typeface="+mj-lt"/>
                        </a:rPr>
                        <a:t>2</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extLst>
                  <a:ext uri="{0D108BD9-81ED-4DB2-BD59-A6C34878D82A}">
                    <a16:rowId xmlns:a16="http://schemas.microsoft.com/office/drawing/2014/main" val="3946471959"/>
                  </a:ext>
                </a:extLst>
              </a:tr>
            </a:tbl>
          </a:graphicData>
        </a:graphic>
      </p:graphicFrame>
      <p:sp>
        <p:nvSpPr>
          <p:cNvPr id="6" name="Rectangle 5">
            <a:extLst>
              <a:ext uri="{FF2B5EF4-FFF2-40B4-BE49-F238E27FC236}">
                <a16:creationId xmlns:a16="http://schemas.microsoft.com/office/drawing/2014/main" id="{963BF11B-E553-4CC4-B79D-019DBF4830B5}"/>
              </a:ext>
            </a:extLst>
          </p:cNvPr>
          <p:cNvSpPr/>
          <p:nvPr/>
        </p:nvSpPr>
        <p:spPr>
          <a:xfrm>
            <a:off x="567685" y="5709146"/>
            <a:ext cx="11509530" cy="1089657"/>
          </a:xfrm>
          <a:prstGeom prst="rect">
            <a:avLst/>
          </a:prstGeom>
        </p:spPr>
        <p:txBody>
          <a:bodyPr wrap="square">
            <a:spAutoFit/>
          </a:bodyPr>
          <a:lstStyle/>
          <a:p>
            <a:pPr algn="just">
              <a:lnSpc>
                <a:spcPct val="120000"/>
              </a:lnSpc>
            </a:pPr>
            <a:r>
              <a:rPr lang="vi-VN" sz="2800" b="1" dirty="0">
                <a:sym typeface="Wingdings" panose="05000000000000000000" pitchFamily="2" charset="2"/>
              </a:rPr>
              <a:t> </a:t>
            </a:r>
            <a:r>
              <a:rPr lang="vi-VN" sz="2800" b="1" dirty="0">
                <a:latin typeface="+mj-lt"/>
              </a:rPr>
              <a:t>Trao đổi khí giữa cơ thể sinh vật với môi trường diễn ra theo </a:t>
            </a:r>
          </a:p>
          <a:p>
            <a:pPr algn="just">
              <a:lnSpc>
                <a:spcPct val="120000"/>
              </a:lnSpc>
            </a:pPr>
            <a:r>
              <a:rPr lang="vi-VN" sz="2800" b="1" dirty="0">
                <a:solidFill>
                  <a:schemeClr val="accent2"/>
                </a:solidFill>
                <a:latin typeface="+mj-lt"/>
              </a:rPr>
              <a:t>“cơ chế khuếch tán”.</a:t>
            </a:r>
            <a:endParaRPr lang="en-US" sz="2800" b="1" dirty="0">
              <a:solidFill>
                <a:schemeClr val="accent2"/>
              </a:solidFill>
              <a:latin typeface="+mj-lt"/>
            </a:endParaRPr>
          </a:p>
        </p:txBody>
      </p:sp>
    </p:spTree>
    <p:extLst>
      <p:ext uri="{BB962C8B-B14F-4D97-AF65-F5344CB8AC3E}">
        <p14:creationId xmlns:p14="http://schemas.microsoft.com/office/powerpoint/2010/main" val="2374118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D1CD86-1705-43C6-B831-9637B901018E}"/>
              </a:ext>
            </a:extLst>
          </p:cNvPr>
          <p:cNvGrpSpPr/>
          <p:nvPr/>
        </p:nvGrpSpPr>
        <p:grpSpPr>
          <a:xfrm>
            <a:off x="812800" y="2564234"/>
            <a:ext cx="10566400" cy="1204995"/>
            <a:chOff x="883920" y="2665965"/>
            <a:chExt cx="10566400" cy="1204995"/>
          </a:xfrm>
        </p:grpSpPr>
        <p:sp>
          <p:nvSpPr>
            <p:cNvPr id="5" name="Rectangle: Rounded Corners 4">
              <a:extLst>
                <a:ext uri="{FF2B5EF4-FFF2-40B4-BE49-F238E27FC236}">
                  <a16:creationId xmlns:a16="http://schemas.microsoft.com/office/drawing/2014/main" id="{2A6C0D28-AEAB-4587-9779-8C671D9F76E4}"/>
                </a:ext>
              </a:extLst>
            </p:cNvPr>
            <p:cNvSpPr/>
            <p:nvPr/>
          </p:nvSpPr>
          <p:spPr>
            <a:xfrm>
              <a:off x="883920" y="2665965"/>
              <a:ext cx="10566400" cy="12049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7">
              <a:extLst>
                <a:ext uri="{FF2B5EF4-FFF2-40B4-BE49-F238E27FC236}">
                  <a16:creationId xmlns:a16="http://schemas.microsoft.com/office/drawing/2014/main" id="{21AC60EF-E1C6-4AF8-8B09-26D618D688FD}"/>
                </a:ext>
              </a:extLst>
            </p:cNvPr>
            <p:cNvSpPr txBox="1"/>
            <p:nvPr/>
          </p:nvSpPr>
          <p:spPr>
            <a:xfrm>
              <a:off x="1221740" y="2845654"/>
              <a:ext cx="9954260" cy="845616"/>
            </a:xfrm>
            <a:prstGeom prst="rect">
              <a:avLst/>
            </a:prstGeom>
          </p:spPr>
          <p:txBody>
            <a:bodyPr wrap="square" lIns="0" tIns="0" rIns="0" bIns="0" rtlCol="0" anchor="t">
              <a:spAutoFit/>
            </a:bodyPr>
            <a:lstStyle/>
            <a:p>
              <a:pPr algn="just">
                <a:lnSpc>
                  <a:spcPct val="120000"/>
                </a:lnSpc>
                <a:spcBef>
                  <a:spcPct val="0"/>
                </a:spcBef>
              </a:pPr>
              <a:r>
                <a:rPr lang="vi-VN" sz="2400" b="1" i="1" dirty="0">
                  <a:solidFill>
                    <a:schemeClr val="bg1"/>
                  </a:solidFill>
                  <a:latin typeface="Arial" pitchFamily="34" charset="0"/>
                </a:rPr>
                <a:t>Khuếch tán </a:t>
              </a:r>
              <a:r>
                <a:rPr lang="vi-VN" sz="2400" i="1" dirty="0">
                  <a:solidFill>
                    <a:schemeClr val="bg1"/>
                  </a:solidFill>
                  <a:latin typeface="Arial" pitchFamily="34" charset="0"/>
                </a:rPr>
                <a:t>là hiện tượng các phân tử khí di chuyển từ </a:t>
              </a:r>
              <a:r>
                <a:rPr lang="vi-VN" sz="2400" b="1" i="1" dirty="0">
                  <a:solidFill>
                    <a:srgbClr val="FFFF00"/>
                  </a:solidFill>
                  <a:latin typeface="Arial" pitchFamily="34" charset="0"/>
                </a:rPr>
                <a:t>nơi có nồng độ cao đến nơi có nồng độ thấp</a:t>
              </a:r>
            </a:p>
          </p:txBody>
        </p:sp>
      </p:grpSp>
      <p:sp>
        <p:nvSpPr>
          <p:cNvPr id="60" name="Freeform 30">
            <a:extLst>
              <a:ext uri="{FF2B5EF4-FFF2-40B4-BE49-F238E27FC236}">
                <a16:creationId xmlns:a16="http://schemas.microsoft.com/office/drawing/2014/main" id="{2C15AA3E-8773-43B6-B321-7C17DF0E8060}"/>
              </a:ext>
            </a:extLst>
          </p:cNvPr>
          <p:cNvSpPr/>
          <p:nvPr/>
        </p:nvSpPr>
        <p:spPr>
          <a:xfrm>
            <a:off x="590550" y="4371726"/>
            <a:ext cx="11010900" cy="1375792"/>
          </a:xfrm>
          <a:custGeom>
            <a:avLst/>
            <a:gdLst/>
            <a:ahLst/>
            <a:cxnLst/>
            <a:rect l="l" t="t" r="r" b="b"/>
            <a:pathLst>
              <a:path w="4486263" h="560551">
                <a:moveTo>
                  <a:pt x="0" y="0"/>
                </a:moveTo>
                <a:lnTo>
                  <a:pt x="4486263" y="0"/>
                </a:lnTo>
                <a:lnTo>
                  <a:pt x="4486263" y="560551"/>
                </a:lnTo>
                <a:lnTo>
                  <a:pt x="0" y="560551"/>
                </a:lnTo>
                <a:close/>
              </a:path>
            </a:pathLst>
          </a:custGeom>
          <a:solidFill>
            <a:srgbClr val="CCFF33">
              <a:alpha val="40000"/>
            </a:srgbClr>
          </a:solidFill>
        </p:spPr>
        <p:txBody>
          <a:bodyPr/>
          <a:lstStyle/>
          <a:p>
            <a:endParaRPr lang="vi-VN"/>
          </a:p>
        </p:txBody>
      </p:sp>
      <p:grpSp>
        <p:nvGrpSpPr>
          <p:cNvPr id="28" name="Group 31">
            <a:extLst>
              <a:ext uri="{FF2B5EF4-FFF2-40B4-BE49-F238E27FC236}">
                <a16:creationId xmlns:a16="http://schemas.microsoft.com/office/drawing/2014/main" id="{484AB150-2472-450D-950C-4D4239047068}"/>
              </a:ext>
            </a:extLst>
          </p:cNvPr>
          <p:cNvGrpSpPr/>
          <p:nvPr/>
        </p:nvGrpSpPr>
        <p:grpSpPr>
          <a:xfrm>
            <a:off x="967973" y="4471575"/>
            <a:ext cx="588047" cy="588047"/>
            <a:chOff x="0" y="0"/>
            <a:chExt cx="6350000" cy="6350000"/>
          </a:xfrm>
          <a:solidFill>
            <a:srgbClr val="066204"/>
          </a:solidFill>
        </p:grpSpPr>
        <p:sp>
          <p:nvSpPr>
            <p:cNvPr id="59" name="Freeform 32">
              <a:extLst>
                <a:ext uri="{FF2B5EF4-FFF2-40B4-BE49-F238E27FC236}">
                  <a16:creationId xmlns:a16="http://schemas.microsoft.com/office/drawing/2014/main" id="{F285E775-8C4C-4393-98BA-45D8472B9E3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29" name="Group 33">
            <a:extLst>
              <a:ext uri="{FF2B5EF4-FFF2-40B4-BE49-F238E27FC236}">
                <a16:creationId xmlns:a16="http://schemas.microsoft.com/office/drawing/2014/main" id="{3E87CA9B-D85E-4AE1-9904-1D9C10B74FE6}"/>
              </a:ext>
            </a:extLst>
          </p:cNvPr>
          <p:cNvGrpSpPr/>
          <p:nvPr/>
        </p:nvGrpSpPr>
        <p:grpSpPr>
          <a:xfrm>
            <a:off x="1722004" y="4765599"/>
            <a:ext cx="588047" cy="588047"/>
            <a:chOff x="0" y="0"/>
            <a:chExt cx="6350000" cy="6350000"/>
          </a:xfrm>
          <a:solidFill>
            <a:srgbClr val="066204"/>
          </a:solidFill>
        </p:grpSpPr>
        <p:sp>
          <p:nvSpPr>
            <p:cNvPr id="58" name="Freeform 34">
              <a:extLst>
                <a:ext uri="{FF2B5EF4-FFF2-40B4-BE49-F238E27FC236}">
                  <a16:creationId xmlns:a16="http://schemas.microsoft.com/office/drawing/2014/main" id="{02B265A4-B1FF-4C34-AB3E-D38DC7F1BF9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0" name="Group 35">
            <a:extLst>
              <a:ext uri="{FF2B5EF4-FFF2-40B4-BE49-F238E27FC236}">
                <a16:creationId xmlns:a16="http://schemas.microsoft.com/office/drawing/2014/main" id="{A7D0EFBC-18F3-41D8-A047-55DDD1008722}"/>
              </a:ext>
            </a:extLst>
          </p:cNvPr>
          <p:cNvGrpSpPr/>
          <p:nvPr/>
        </p:nvGrpSpPr>
        <p:grpSpPr>
          <a:xfrm>
            <a:off x="1133957" y="5159471"/>
            <a:ext cx="588047" cy="588047"/>
            <a:chOff x="0" y="0"/>
            <a:chExt cx="6350000" cy="6350000"/>
          </a:xfrm>
          <a:solidFill>
            <a:srgbClr val="066204"/>
          </a:solidFill>
        </p:grpSpPr>
        <p:sp>
          <p:nvSpPr>
            <p:cNvPr id="57" name="Freeform 36">
              <a:extLst>
                <a:ext uri="{FF2B5EF4-FFF2-40B4-BE49-F238E27FC236}">
                  <a16:creationId xmlns:a16="http://schemas.microsoft.com/office/drawing/2014/main" id="{503AC465-D2B4-4931-ADFA-42529A187FE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1" name="Group 37">
            <a:extLst>
              <a:ext uri="{FF2B5EF4-FFF2-40B4-BE49-F238E27FC236}">
                <a16:creationId xmlns:a16="http://schemas.microsoft.com/office/drawing/2014/main" id="{3DDD0CD6-EC87-466B-9BFC-7137A4735FF8}"/>
              </a:ext>
            </a:extLst>
          </p:cNvPr>
          <p:cNvGrpSpPr/>
          <p:nvPr/>
        </p:nvGrpSpPr>
        <p:grpSpPr>
          <a:xfrm>
            <a:off x="3096791" y="4471575"/>
            <a:ext cx="588047" cy="588047"/>
            <a:chOff x="0" y="0"/>
            <a:chExt cx="6350000" cy="6350000"/>
          </a:xfrm>
          <a:solidFill>
            <a:srgbClr val="066204"/>
          </a:solidFill>
        </p:grpSpPr>
        <p:sp>
          <p:nvSpPr>
            <p:cNvPr id="56" name="Freeform 38">
              <a:extLst>
                <a:ext uri="{FF2B5EF4-FFF2-40B4-BE49-F238E27FC236}">
                  <a16:creationId xmlns:a16="http://schemas.microsoft.com/office/drawing/2014/main" id="{81330B05-5B13-4AEE-B433-E473BBCF74F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2" name="Group 39">
            <a:extLst>
              <a:ext uri="{FF2B5EF4-FFF2-40B4-BE49-F238E27FC236}">
                <a16:creationId xmlns:a16="http://schemas.microsoft.com/office/drawing/2014/main" id="{B058D6B4-B642-452E-86F1-DBBA97082539}"/>
              </a:ext>
            </a:extLst>
          </p:cNvPr>
          <p:cNvGrpSpPr/>
          <p:nvPr/>
        </p:nvGrpSpPr>
        <p:grpSpPr>
          <a:xfrm>
            <a:off x="2394296" y="5059622"/>
            <a:ext cx="588047" cy="588047"/>
            <a:chOff x="0" y="0"/>
            <a:chExt cx="6350000" cy="6350000"/>
          </a:xfrm>
          <a:solidFill>
            <a:srgbClr val="066204"/>
          </a:solidFill>
        </p:grpSpPr>
        <p:sp>
          <p:nvSpPr>
            <p:cNvPr id="55" name="Freeform 40">
              <a:extLst>
                <a:ext uri="{FF2B5EF4-FFF2-40B4-BE49-F238E27FC236}">
                  <a16:creationId xmlns:a16="http://schemas.microsoft.com/office/drawing/2014/main" id="{DABF8B61-B435-4579-B724-6F792F7FE41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3" name="Group 41">
            <a:extLst>
              <a:ext uri="{FF2B5EF4-FFF2-40B4-BE49-F238E27FC236}">
                <a16:creationId xmlns:a16="http://schemas.microsoft.com/office/drawing/2014/main" id="{D8B028D0-2CB3-4921-8CDA-2A3CF3ADAB67}"/>
              </a:ext>
            </a:extLst>
          </p:cNvPr>
          <p:cNvGrpSpPr/>
          <p:nvPr/>
        </p:nvGrpSpPr>
        <p:grpSpPr>
          <a:xfrm>
            <a:off x="2394296" y="4371726"/>
            <a:ext cx="588047" cy="588047"/>
            <a:chOff x="0" y="0"/>
            <a:chExt cx="6350000" cy="6350000"/>
          </a:xfrm>
          <a:solidFill>
            <a:srgbClr val="066204"/>
          </a:solidFill>
        </p:grpSpPr>
        <p:sp>
          <p:nvSpPr>
            <p:cNvPr id="54" name="Freeform 42">
              <a:extLst>
                <a:ext uri="{FF2B5EF4-FFF2-40B4-BE49-F238E27FC236}">
                  <a16:creationId xmlns:a16="http://schemas.microsoft.com/office/drawing/2014/main" id="{378C63B3-800D-40FE-9D09-4D6751AFBF1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4" name="Group 43">
            <a:extLst>
              <a:ext uri="{FF2B5EF4-FFF2-40B4-BE49-F238E27FC236}">
                <a16:creationId xmlns:a16="http://schemas.microsoft.com/office/drawing/2014/main" id="{D2530513-A3CE-46FD-A45B-89814CB69E6E}"/>
              </a:ext>
            </a:extLst>
          </p:cNvPr>
          <p:cNvGrpSpPr/>
          <p:nvPr/>
        </p:nvGrpSpPr>
        <p:grpSpPr>
          <a:xfrm>
            <a:off x="3684838" y="5159471"/>
            <a:ext cx="588047" cy="588047"/>
            <a:chOff x="0" y="0"/>
            <a:chExt cx="6350000" cy="6350000"/>
          </a:xfrm>
          <a:solidFill>
            <a:srgbClr val="066204"/>
          </a:solidFill>
        </p:grpSpPr>
        <p:sp>
          <p:nvSpPr>
            <p:cNvPr id="53" name="Freeform 44">
              <a:extLst>
                <a:ext uri="{FF2B5EF4-FFF2-40B4-BE49-F238E27FC236}">
                  <a16:creationId xmlns:a16="http://schemas.microsoft.com/office/drawing/2014/main" id="{CF753E55-68C8-4227-B321-F4F0739E3F1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5" name="Group 45">
            <a:extLst>
              <a:ext uri="{FF2B5EF4-FFF2-40B4-BE49-F238E27FC236}">
                <a16:creationId xmlns:a16="http://schemas.microsoft.com/office/drawing/2014/main" id="{6958EB5A-7E75-4CFB-AE94-25E94264F7A5}"/>
              </a:ext>
            </a:extLst>
          </p:cNvPr>
          <p:cNvGrpSpPr/>
          <p:nvPr/>
        </p:nvGrpSpPr>
        <p:grpSpPr>
          <a:xfrm>
            <a:off x="4561101" y="4471575"/>
            <a:ext cx="588047" cy="588047"/>
            <a:chOff x="0" y="0"/>
            <a:chExt cx="6350000" cy="6350000"/>
          </a:xfrm>
          <a:solidFill>
            <a:srgbClr val="066204"/>
          </a:solidFill>
        </p:grpSpPr>
        <p:sp>
          <p:nvSpPr>
            <p:cNvPr id="52" name="Freeform 46">
              <a:extLst>
                <a:ext uri="{FF2B5EF4-FFF2-40B4-BE49-F238E27FC236}">
                  <a16:creationId xmlns:a16="http://schemas.microsoft.com/office/drawing/2014/main" id="{A4B72C81-D01B-4F11-A284-E8170F006E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6" name="Group 47">
            <a:extLst>
              <a:ext uri="{FF2B5EF4-FFF2-40B4-BE49-F238E27FC236}">
                <a16:creationId xmlns:a16="http://schemas.microsoft.com/office/drawing/2014/main" id="{2EFFBD87-E2E1-4D17-8A2C-E891AC6092F5}"/>
              </a:ext>
            </a:extLst>
          </p:cNvPr>
          <p:cNvGrpSpPr/>
          <p:nvPr/>
        </p:nvGrpSpPr>
        <p:grpSpPr>
          <a:xfrm>
            <a:off x="5801977" y="4865447"/>
            <a:ext cx="588047" cy="588047"/>
            <a:chOff x="0" y="0"/>
            <a:chExt cx="6350000" cy="6350000"/>
          </a:xfrm>
          <a:solidFill>
            <a:srgbClr val="066204"/>
          </a:solidFill>
        </p:grpSpPr>
        <p:sp>
          <p:nvSpPr>
            <p:cNvPr id="51" name="Freeform 48">
              <a:extLst>
                <a:ext uri="{FF2B5EF4-FFF2-40B4-BE49-F238E27FC236}">
                  <a16:creationId xmlns:a16="http://schemas.microsoft.com/office/drawing/2014/main" id="{B9B8FC29-4D50-4A0D-A2E3-9AEC21231D9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7" name="Group 49">
            <a:extLst>
              <a:ext uri="{FF2B5EF4-FFF2-40B4-BE49-F238E27FC236}">
                <a16:creationId xmlns:a16="http://schemas.microsoft.com/office/drawing/2014/main" id="{FF856980-3584-4DE6-A3C6-6AAFDFD6979F}"/>
              </a:ext>
            </a:extLst>
          </p:cNvPr>
          <p:cNvGrpSpPr/>
          <p:nvPr/>
        </p:nvGrpSpPr>
        <p:grpSpPr>
          <a:xfrm>
            <a:off x="6721805" y="4571424"/>
            <a:ext cx="588047" cy="588047"/>
            <a:chOff x="0" y="0"/>
            <a:chExt cx="6350000" cy="6350000"/>
          </a:xfrm>
          <a:solidFill>
            <a:srgbClr val="066204"/>
          </a:solidFill>
        </p:grpSpPr>
        <p:sp>
          <p:nvSpPr>
            <p:cNvPr id="50" name="Freeform 50">
              <a:extLst>
                <a:ext uri="{FF2B5EF4-FFF2-40B4-BE49-F238E27FC236}">
                  <a16:creationId xmlns:a16="http://schemas.microsoft.com/office/drawing/2014/main" id="{3F055326-63E9-4D7B-A499-59B46E30C3D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8" name="Group 51">
            <a:extLst>
              <a:ext uri="{FF2B5EF4-FFF2-40B4-BE49-F238E27FC236}">
                <a16:creationId xmlns:a16="http://schemas.microsoft.com/office/drawing/2014/main" id="{0A4D7010-D71B-4119-BF85-53F3D00E8436}"/>
              </a:ext>
            </a:extLst>
          </p:cNvPr>
          <p:cNvGrpSpPr/>
          <p:nvPr/>
        </p:nvGrpSpPr>
        <p:grpSpPr>
          <a:xfrm>
            <a:off x="8269407" y="4959773"/>
            <a:ext cx="588047" cy="588047"/>
            <a:chOff x="0" y="0"/>
            <a:chExt cx="6350000" cy="6350000"/>
          </a:xfrm>
          <a:solidFill>
            <a:srgbClr val="066204"/>
          </a:solidFill>
        </p:grpSpPr>
        <p:sp>
          <p:nvSpPr>
            <p:cNvPr id="49" name="Freeform 52">
              <a:extLst>
                <a:ext uri="{FF2B5EF4-FFF2-40B4-BE49-F238E27FC236}">
                  <a16:creationId xmlns:a16="http://schemas.microsoft.com/office/drawing/2014/main" id="{DF09BDFA-27E3-4D13-9A99-1554689DE5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39" name="Group 53">
            <a:extLst>
              <a:ext uri="{FF2B5EF4-FFF2-40B4-BE49-F238E27FC236}">
                <a16:creationId xmlns:a16="http://schemas.microsoft.com/office/drawing/2014/main" id="{ADBC5C3B-A4D0-4D98-B0FF-4072C4AF5E44}"/>
              </a:ext>
            </a:extLst>
          </p:cNvPr>
          <p:cNvGrpSpPr/>
          <p:nvPr/>
        </p:nvGrpSpPr>
        <p:grpSpPr>
          <a:xfrm>
            <a:off x="10084367" y="5059622"/>
            <a:ext cx="588047" cy="588047"/>
            <a:chOff x="0" y="0"/>
            <a:chExt cx="6350000" cy="6350000"/>
          </a:xfrm>
          <a:solidFill>
            <a:srgbClr val="066204"/>
          </a:solidFill>
        </p:grpSpPr>
        <p:sp>
          <p:nvSpPr>
            <p:cNvPr id="48" name="Freeform 54">
              <a:extLst>
                <a:ext uri="{FF2B5EF4-FFF2-40B4-BE49-F238E27FC236}">
                  <a16:creationId xmlns:a16="http://schemas.microsoft.com/office/drawing/2014/main" id="{A53C26FB-E570-4E97-81E4-EC688A8C90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40" name="Group 55">
            <a:extLst>
              <a:ext uri="{FF2B5EF4-FFF2-40B4-BE49-F238E27FC236}">
                <a16:creationId xmlns:a16="http://schemas.microsoft.com/office/drawing/2014/main" id="{011E7BA8-A848-4D2A-BB58-7E259BFE7DD8}"/>
              </a:ext>
            </a:extLst>
          </p:cNvPr>
          <p:cNvGrpSpPr/>
          <p:nvPr/>
        </p:nvGrpSpPr>
        <p:grpSpPr>
          <a:xfrm>
            <a:off x="9037617" y="4571424"/>
            <a:ext cx="588047" cy="588047"/>
            <a:chOff x="0" y="0"/>
            <a:chExt cx="6350000" cy="6350000"/>
          </a:xfrm>
          <a:solidFill>
            <a:srgbClr val="066204"/>
          </a:solidFill>
        </p:grpSpPr>
        <p:sp>
          <p:nvSpPr>
            <p:cNvPr id="47" name="Freeform 56">
              <a:extLst>
                <a:ext uri="{FF2B5EF4-FFF2-40B4-BE49-F238E27FC236}">
                  <a16:creationId xmlns:a16="http://schemas.microsoft.com/office/drawing/2014/main" id="{C7DDE178-7D05-449E-BAF4-C8249E30E33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41" name="Group 57">
            <a:extLst>
              <a:ext uri="{FF2B5EF4-FFF2-40B4-BE49-F238E27FC236}">
                <a16:creationId xmlns:a16="http://schemas.microsoft.com/office/drawing/2014/main" id="{40EE740A-9962-4507-83A5-89ABFCC44411}"/>
              </a:ext>
            </a:extLst>
          </p:cNvPr>
          <p:cNvGrpSpPr/>
          <p:nvPr/>
        </p:nvGrpSpPr>
        <p:grpSpPr>
          <a:xfrm>
            <a:off x="4855125" y="5159471"/>
            <a:ext cx="588047" cy="588047"/>
            <a:chOff x="0" y="0"/>
            <a:chExt cx="6350000" cy="6350000"/>
          </a:xfrm>
          <a:solidFill>
            <a:srgbClr val="066204"/>
          </a:solidFill>
        </p:grpSpPr>
        <p:sp>
          <p:nvSpPr>
            <p:cNvPr id="46" name="Freeform 58">
              <a:extLst>
                <a:ext uri="{FF2B5EF4-FFF2-40B4-BE49-F238E27FC236}">
                  <a16:creationId xmlns:a16="http://schemas.microsoft.com/office/drawing/2014/main" id="{55BE80D1-D5BD-4A8A-9FDF-208674A64FD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grpSp>
        <p:nvGrpSpPr>
          <p:cNvPr id="42" name="Group 59">
            <a:extLst>
              <a:ext uri="{FF2B5EF4-FFF2-40B4-BE49-F238E27FC236}">
                <a16:creationId xmlns:a16="http://schemas.microsoft.com/office/drawing/2014/main" id="{917A5714-E8A0-4F07-B5CD-780924390EFA}"/>
              </a:ext>
            </a:extLst>
          </p:cNvPr>
          <p:cNvGrpSpPr/>
          <p:nvPr/>
        </p:nvGrpSpPr>
        <p:grpSpPr>
          <a:xfrm>
            <a:off x="3804543" y="4371726"/>
            <a:ext cx="588047" cy="588047"/>
            <a:chOff x="0" y="0"/>
            <a:chExt cx="6350000" cy="6350000"/>
          </a:xfrm>
          <a:solidFill>
            <a:srgbClr val="066204"/>
          </a:solidFill>
        </p:grpSpPr>
        <p:sp>
          <p:nvSpPr>
            <p:cNvPr id="45" name="Freeform 60">
              <a:extLst>
                <a:ext uri="{FF2B5EF4-FFF2-40B4-BE49-F238E27FC236}">
                  <a16:creationId xmlns:a16="http://schemas.microsoft.com/office/drawing/2014/main" id="{76BF5940-9E97-4459-BC6C-FC7AD80E464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43" name="AutoShape 61">
            <a:extLst>
              <a:ext uri="{FF2B5EF4-FFF2-40B4-BE49-F238E27FC236}">
                <a16:creationId xmlns:a16="http://schemas.microsoft.com/office/drawing/2014/main" id="{FE8AA948-B761-443A-89C7-AEACC2195EDC}"/>
              </a:ext>
            </a:extLst>
          </p:cNvPr>
          <p:cNvSpPr/>
          <p:nvPr/>
        </p:nvSpPr>
        <p:spPr>
          <a:xfrm>
            <a:off x="590550" y="5963620"/>
            <a:ext cx="11010900" cy="0"/>
          </a:xfrm>
          <a:prstGeom prst="line">
            <a:avLst/>
          </a:prstGeom>
          <a:ln w="63500" cap="rnd">
            <a:solidFill>
              <a:srgbClr val="066204"/>
            </a:solidFill>
            <a:prstDash val="solid"/>
            <a:headEnd type="none" w="sm" len="sm"/>
            <a:tailEnd type="triangle" w="lg" len="med"/>
          </a:ln>
        </p:spPr>
        <p:txBody>
          <a:bodyPr/>
          <a:lstStyle/>
          <a:p>
            <a:endParaRPr lang="vi-VN"/>
          </a:p>
        </p:txBody>
      </p:sp>
      <p:sp>
        <p:nvSpPr>
          <p:cNvPr id="44" name="TextBox 62">
            <a:extLst>
              <a:ext uri="{FF2B5EF4-FFF2-40B4-BE49-F238E27FC236}">
                <a16:creationId xmlns:a16="http://schemas.microsoft.com/office/drawing/2014/main" id="{9D3EAFAB-2983-42EB-80E2-15C50D227EDD}"/>
              </a:ext>
            </a:extLst>
          </p:cNvPr>
          <p:cNvSpPr txBox="1"/>
          <p:nvPr/>
        </p:nvSpPr>
        <p:spPr>
          <a:xfrm>
            <a:off x="3300657" y="6044639"/>
            <a:ext cx="6178734" cy="491225"/>
          </a:xfrm>
          <a:prstGeom prst="rect">
            <a:avLst/>
          </a:prstGeom>
        </p:spPr>
        <p:txBody>
          <a:bodyPr lIns="0" tIns="0" rIns="0" bIns="0" rtlCol="0" anchor="t">
            <a:spAutoFit/>
          </a:bodyPr>
          <a:lstStyle/>
          <a:p>
            <a:pPr algn="ctr">
              <a:lnSpc>
                <a:spcPts val="4480"/>
              </a:lnSpc>
            </a:pPr>
            <a:r>
              <a:rPr lang="en-US" sz="2000">
                <a:latin typeface="Arial" pitchFamily="34" charset="0"/>
              </a:rPr>
              <a:t>Chiều di chuyển của các phân tử khí</a:t>
            </a:r>
          </a:p>
        </p:txBody>
      </p:sp>
      <p:grpSp>
        <p:nvGrpSpPr>
          <p:cNvPr id="61" name="Group 60">
            <a:extLst>
              <a:ext uri="{FF2B5EF4-FFF2-40B4-BE49-F238E27FC236}">
                <a16:creationId xmlns:a16="http://schemas.microsoft.com/office/drawing/2014/main" id="{19021A3C-1F5A-4C8D-B976-0AD93FA7D198}"/>
              </a:ext>
            </a:extLst>
          </p:cNvPr>
          <p:cNvGrpSpPr/>
          <p:nvPr/>
        </p:nvGrpSpPr>
        <p:grpSpPr>
          <a:xfrm>
            <a:off x="2844800" y="193040"/>
            <a:ext cx="6502400" cy="772160"/>
            <a:chOff x="3108960" y="264160"/>
            <a:chExt cx="6502400" cy="772160"/>
          </a:xfrm>
        </p:grpSpPr>
        <p:sp>
          <p:nvSpPr>
            <p:cNvPr id="62" name="Rectangle: Rounded Corners 61">
              <a:extLst>
                <a:ext uri="{FF2B5EF4-FFF2-40B4-BE49-F238E27FC236}">
                  <a16:creationId xmlns:a16="http://schemas.microsoft.com/office/drawing/2014/main" id="{B94DAFA1-80EE-4B2E-8BA7-E6C922C7DFC6}"/>
                </a:ext>
              </a:extLst>
            </p:cNvPr>
            <p:cNvSpPr/>
            <p:nvPr/>
          </p:nvSpPr>
          <p:spPr>
            <a:xfrm>
              <a:off x="3108960" y="264160"/>
              <a:ext cx="6502400" cy="772160"/>
            </a:xfrm>
            <a:prstGeom prst="roundRect">
              <a:avLst>
                <a:gd name="adj" fmla="val 50000"/>
              </a:avLst>
            </a:prstGeom>
            <a:solidFill>
              <a:srgbClr val="066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E09D0AA-AC57-4D17-B287-BF75196B7CE5}"/>
                </a:ext>
              </a:extLst>
            </p:cNvPr>
            <p:cNvSpPr txBox="1"/>
            <p:nvPr/>
          </p:nvSpPr>
          <p:spPr>
            <a:xfrm>
              <a:off x="3627120" y="357852"/>
              <a:ext cx="5466080" cy="584775"/>
            </a:xfrm>
            <a:prstGeom prst="rect">
              <a:avLst/>
            </a:prstGeom>
            <a:noFill/>
          </p:spPr>
          <p:txBody>
            <a:bodyPr wrap="square" rtlCol="0">
              <a:spAutoFit/>
            </a:bodyPr>
            <a:lstStyle/>
            <a:p>
              <a:r>
                <a:rPr lang="vi-VN" sz="3200" b="1">
                  <a:solidFill>
                    <a:srgbClr val="FFFF00"/>
                  </a:solidFill>
                </a:rPr>
                <a:t>TRAO ĐỔI KHÍ Ở SINH VẬT</a:t>
              </a:r>
              <a:endParaRPr lang="en-US" sz="3200" b="1">
                <a:solidFill>
                  <a:srgbClr val="FFFF00"/>
                </a:solidFill>
              </a:endParaRPr>
            </a:p>
          </p:txBody>
        </p:sp>
      </p:grpSp>
      <p:cxnSp>
        <p:nvCxnSpPr>
          <p:cNvPr id="3" name="Straight Connector 2">
            <a:extLst>
              <a:ext uri="{FF2B5EF4-FFF2-40B4-BE49-F238E27FC236}">
                <a16:creationId xmlns:a16="http://schemas.microsoft.com/office/drawing/2014/main" id="{6BBFC6B6-31E5-4880-A9E6-ABCE93B2BE09}"/>
              </a:ext>
            </a:extLst>
          </p:cNvPr>
          <p:cNvCxnSpPr/>
          <p:nvPr/>
        </p:nvCxnSpPr>
        <p:spPr>
          <a:xfrm>
            <a:off x="7868093" y="4371726"/>
            <a:ext cx="0" cy="1375792"/>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69479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repeatCount="indefinite" accel="50000" decel="50000" fill="hold" nodeType="clickEffect">
                                  <p:stCondLst>
                                    <p:cond delay="0"/>
                                  </p:stCondLst>
                                  <p:childTnLst>
                                    <p:animMotion origin="layout" path="M 0.00507 0.00555 L 0.81692 0.00278 " pathEditMode="relative" rAng="0" ptsTypes="AA">
                                      <p:cBhvr>
                                        <p:cTn id="47" dur="3000" fill="hold"/>
                                        <p:tgtEl>
                                          <p:spTgt spid="28"/>
                                        </p:tgtEl>
                                        <p:attrNameLst>
                                          <p:attrName>ppt_x</p:attrName>
                                          <p:attrName>ppt_y</p:attrName>
                                        </p:attrNameLst>
                                      </p:cBhvr>
                                      <p:rCtr x="40586" y="-139"/>
                                    </p:animMotion>
                                  </p:childTnLst>
                                </p:cTn>
                              </p:par>
                              <p:par>
                                <p:cTn id="48" presetID="0" presetClass="path" presetSubtype="0" repeatCount="indefinite" accel="50000" decel="50000" fill="hold" nodeType="withEffect">
                                  <p:stCondLst>
                                    <p:cond delay="0"/>
                                  </p:stCondLst>
                                  <p:childTnLst>
                                    <p:animMotion origin="layout" path="M 0.00364 0.01551 L 0.80625 0.00324 " pathEditMode="relative" rAng="0" ptsTypes="AA">
                                      <p:cBhvr>
                                        <p:cTn id="49" dur="3000" fill="hold"/>
                                        <p:tgtEl>
                                          <p:spTgt spid="30"/>
                                        </p:tgtEl>
                                        <p:attrNameLst>
                                          <p:attrName>ppt_x</p:attrName>
                                          <p:attrName>ppt_y</p:attrName>
                                        </p:attrNameLst>
                                      </p:cBhvr>
                                      <p:rCtr x="40130" y="-625"/>
                                    </p:animMotion>
                                  </p:childTnLst>
                                </p:cTn>
                              </p:par>
                              <p:par>
                                <p:cTn id="50" presetID="0" presetClass="path" presetSubtype="0" repeatCount="indefinite" accel="50000" decel="50000" fill="hold" nodeType="withEffect">
                                  <p:stCondLst>
                                    <p:cond delay="0"/>
                                  </p:stCondLst>
                                  <p:childTnLst>
                                    <p:animMotion origin="layout" path="M -0.00065 -0.00509 L 0.71745 0.00718 " pathEditMode="relative" rAng="0" ptsTypes="AA">
                                      <p:cBhvr>
                                        <p:cTn id="51" dur="3000" fill="hold"/>
                                        <p:tgtEl>
                                          <p:spTgt spid="29"/>
                                        </p:tgtEl>
                                        <p:attrNameLst>
                                          <p:attrName>ppt_x</p:attrName>
                                          <p:attrName>ppt_y</p:attrName>
                                        </p:attrNameLst>
                                      </p:cBhvr>
                                      <p:rCtr x="35898" y="602"/>
                                    </p:animMotion>
                                  </p:childTnLst>
                                </p:cTn>
                              </p:par>
                              <p:par>
                                <p:cTn id="52" presetID="0" presetClass="path" presetSubtype="0" repeatCount="indefinite" accel="50000" decel="50000" fill="hold" nodeType="withEffect">
                                  <p:stCondLst>
                                    <p:cond delay="0"/>
                                  </p:stCondLst>
                                  <p:childTnLst>
                                    <p:animMotion origin="layout" path="M -0.00234 -0.00047 L 0.68737 -0.00973 " pathEditMode="relative" rAng="0" ptsTypes="AA">
                                      <p:cBhvr>
                                        <p:cTn id="53" dur="3000" fill="hold"/>
                                        <p:tgtEl>
                                          <p:spTgt spid="32"/>
                                        </p:tgtEl>
                                        <p:attrNameLst>
                                          <p:attrName>ppt_x</p:attrName>
                                          <p:attrName>ppt_y</p:attrName>
                                        </p:attrNameLst>
                                      </p:cBhvr>
                                      <p:rCtr x="34479" y="-463"/>
                                    </p:animMotion>
                                  </p:childTnLst>
                                </p:cTn>
                              </p:par>
                              <p:par>
                                <p:cTn id="54" presetID="0" presetClass="path" presetSubtype="0" repeatCount="indefinite" accel="50000" decel="50000" fill="hold" nodeType="withEffect">
                                  <p:stCondLst>
                                    <p:cond delay="0"/>
                                  </p:stCondLst>
                                  <p:childTnLst>
                                    <p:animMotion origin="layout" path="M 0.00365 0.00024 L 0.66745 -0.01828 " pathEditMode="relative" rAng="0" ptsTypes="AA">
                                      <p:cBhvr>
                                        <p:cTn id="55" dur="3000" fill="hold"/>
                                        <p:tgtEl>
                                          <p:spTgt spid="33"/>
                                        </p:tgtEl>
                                        <p:attrNameLst>
                                          <p:attrName>ppt_x</p:attrName>
                                          <p:attrName>ppt_y</p:attrName>
                                        </p:attrNameLst>
                                      </p:cBhvr>
                                      <p:rCtr x="33190" y="-926"/>
                                    </p:animMotion>
                                  </p:childTnLst>
                                </p:cTn>
                              </p:par>
                              <p:par>
                                <p:cTn id="56" presetID="0" presetClass="path" presetSubtype="0" repeatCount="indefinite" accel="50000" decel="50000" fill="hold" nodeType="withEffect">
                                  <p:stCondLst>
                                    <p:cond delay="0"/>
                                  </p:stCondLst>
                                  <p:childTnLst>
                                    <p:animMotion origin="layout" path="M -0.00312 -0.00209 L 0.55808 0.0331 " pathEditMode="relative" rAng="0" ptsTypes="AA">
                                      <p:cBhvr>
                                        <p:cTn id="57" dur="3000" fill="hold"/>
                                        <p:tgtEl>
                                          <p:spTgt spid="31"/>
                                        </p:tgtEl>
                                        <p:attrNameLst>
                                          <p:attrName>ppt_x</p:attrName>
                                          <p:attrName>ppt_y</p:attrName>
                                        </p:attrNameLst>
                                      </p:cBhvr>
                                      <p:rCtr x="28060" y="1759"/>
                                    </p:animMotion>
                                  </p:childTnLst>
                                </p:cTn>
                              </p:par>
                              <p:par>
                                <p:cTn id="58" presetID="0" presetClass="path" presetSubtype="0" repeatCount="indefinite" accel="50000" decel="50000" fill="hold" nodeType="withEffect">
                                  <p:stCondLst>
                                    <p:cond delay="0"/>
                                  </p:stCondLst>
                                  <p:childTnLst>
                                    <p:animMotion origin="layout" path="M -2.08333E-6 1.11111E-6 L 0.5806 1.11111E-6 " pathEditMode="relative" rAng="0" ptsTypes="AA">
                                      <p:cBhvr>
                                        <p:cTn id="59" dur="3000" fill="hold"/>
                                        <p:tgtEl>
                                          <p:spTgt spid="34"/>
                                        </p:tgtEl>
                                        <p:attrNameLst>
                                          <p:attrName>ppt_x</p:attrName>
                                          <p:attrName>ppt_y</p:attrName>
                                        </p:attrNameLst>
                                      </p:cBhvr>
                                      <p:rCtr x="29023" y="0"/>
                                    </p:animMotion>
                                  </p:childTnLst>
                                </p:cTn>
                              </p:par>
                              <p:par>
                                <p:cTn id="60" presetID="0" presetClass="path" presetSubtype="0" repeatCount="indefinite" accel="50000" decel="50000" fill="hold" nodeType="withEffect">
                                  <p:stCondLst>
                                    <p:cond delay="0"/>
                                  </p:stCondLst>
                                  <p:childTnLst>
                                    <p:animMotion origin="layout" path="M 2.08333E-6 -4.07407E-6 L 0.57331 0.02755 " pathEditMode="relative" rAng="0" ptsTypes="AA">
                                      <p:cBhvr>
                                        <p:cTn id="61" dur="3000" fill="hold"/>
                                        <p:tgtEl>
                                          <p:spTgt spid="42"/>
                                        </p:tgtEl>
                                        <p:attrNameLst>
                                          <p:attrName>ppt_x</p:attrName>
                                          <p:attrName>ppt_y</p:attrName>
                                        </p:attrNameLst>
                                      </p:cBhvr>
                                      <p:rCtr x="28659" y="1366"/>
                                    </p:animMotion>
                                  </p:childTnLst>
                                </p:cTn>
                              </p:par>
                              <p:par>
                                <p:cTn id="62" presetID="0" presetClass="path" presetSubtype="0" repeatCount="indefinite" accel="50000" decel="50000" fill="hold" nodeType="withEffect">
                                  <p:stCondLst>
                                    <p:cond delay="0"/>
                                  </p:stCondLst>
                                  <p:childTnLst>
                                    <p:animMotion origin="layout" path="M 2.91667E-6 2.59259E-6 L 0.51549 0.00324 " pathEditMode="relative" rAng="0" ptsTypes="AA">
                                      <p:cBhvr>
                                        <p:cTn id="63" dur="3000" fill="hold"/>
                                        <p:tgtEl>
                                          <p:spTgt spid="35"/>
                                        </p:tgtEl>
                                        <p:attrNameLst>
                                          <p:attrName>ppt_x</p:attrName>
                                          <p:attrName>ppt_y</p:attrName>
                                        </p:attrNameLst>
                                      </p:cBhvr>
                                      <p:rCtr x="25768" y="162"/>
                                    </p:animMotion>
                                  </p:childTnLst>
                                </p:cTn>
                              </p:par>
                              <p:par>
                                <p:cTn id="64" presetID="0" presetClass="path" presetSubtype="0" repeatCount="indefinite" accel="50000" decel="50000" fill="hold" nodeType="withEffect">
                                  <p:stCondLst>
                                    <p:cond delay="0"/>
                                  </p:stCondLst>
                                  <p:childTnLst>
                                    <p:animMotion origin="layout" path="M 4.375E-6 1.11111E-6 L 0.51549 0.00324 " pathEditMode="relative" rAng="0" ptsTypes="AA">
                                      <p:cBhvr>
                                        <p:cTn id="65" dur="3000" fill="hold"/>
                                        <p:tgtEl>
                                          <p:spTgt spid="41"/>
                                        </p:tgtEl>
                                        <p:attrNameLst>
                                          <p:attrName>ppt_x</p:attrName>
                                          <p:attrName>ppt_y</p:attrName>
                                        </p:attrNameLst>
                                      </p:cBhvr>
                                      <p:rCtr x="25768" y="162"/>
                                    </p:animMotion>
                                  </p:childTnLst>
                                </p:cTn>
                              </p:par>
                              <p:par>
                                <p:cTn id="66" presetID="0" presetClass="path" presetSubtype="0" repeatCount="indefinite" accel="50000" decel="50000" fill="hold" nodeType="withEffect">
                                  <p:stCondLst>
                                    <p:cond delay="0"/>
                                  </p:stCondLst>
                                  <p:childTnLst>
                                    <p:animMotion origin="layout" path="M 0 -4.81481E-6 L 0.40599 -0.00763 " pathEditMode="relative" rAng="0" ptsTypes="AA">
                                      <p:cBhvr>
                                        <p:cTn id="67" dur="3000" fill="hold"/>
                                        <p:tgtEl>
                                          <p:spTgt spid="36"/>
                                        </p:tgtEl>
                                        <p:attrNameLst>
                                          <p:attrName>ppt_x</p:attrName>
                                          <p:attrName>ppt_y</p:attrName>
                                        </p:attrNameLst>
                                      </p:cBhvr>
                                      <p:rCtr x="20299" y="-394"/>
                                    </p:animMotion>
                                  </p:childTnLst>
                                </p:cTn>
                              </p:par>
                              <p:par>
                                <p:cTn id="68" presetID="0" presetClass="path" presetSubtype="0" repeatCount="indefinite" accel="50000" decel="50000" fill="hold" nodeType="withEffect">
                                  <p:stCondLst>
                                    <p:cond delay="0"/>
                                  </p:stCondLst>
                                  <p:childTnLst>
                                    <p:animMotion origin="layout" path="M -3.75E-6 -2.22222E-6 L 0.40599 -0.00764 " pathEditMode="relative" rAng="0" ptsTypes="AA">
                                      <p:cBhvr>
                                        <p:cTn id="69" dur="3000" fill="hold"/>
                                        <p:tgtEl>
                                          <p:spTgt spid="38"/>
                                        </p:tgtEl>
                                        <p:attrNameLst>
                                          <p:attrName>ppt_x</p:attrName>
                                          <p:attrName>ppt_y</p:attrName>
                                        </p:attrNameLst>
                                      </p:cBhvr>
                                      <p:rCtr x="20299" y="-394"/>
                                    </p:animMotion>
                                  </p:childTnLst>
                                </p:cTn>
                              </p:par>
                              <p:par>
                                <p:cTn id="70" presetID="0" presetClass="path" presetSubtype="0" repeatCount="indefinite" accel="50000" decel="50000" fill="hold" nodeType="withEffect">
                                  <p:stCondLst>
                                    <p:cond delay="0"/>
                                  </p:stCondLst>
                                  <p:childTnLst>
                                    <p:animMotion origin="layout" path="M -4.58333E-6 -7.40741E-7 L 0.40599 -0.00764 " pathEditMode="relative" rAng="0" ptsTypes="AA">
                                      <p:cBhvr>
                                        <p:cTn id="71" dur="3000" fill="hold"/>
                                        <p:tgtEl>
                                          <p:spTgt spid="40"/>
                                        </p:tgtEl>
                                        <p:attrNameLst>
                                          <p:attrName>ppt_x</p:attrName>
                                          <p:attrName>ppt_y</p:attrName>
                                        </p:attrNameLst>
                                      </p:cBhvr>
                                      <p:rCtr x="20299" y="-394"/>
                                    </p:animMotion>
                                  </p:childTnLst>
                                </p:cTn>
                              </p:par>
                              <p:par>
                                <p:cTn id="72" presetID="0" presetClass="path" presetSubtype="0" repeatCount="indefinite" accel="50000" decel="50000" fill="hold" nodeType="withEffect">
                                  <p:stCondLst>
                                    <p:cond delay="0"/>
                                  </p:stCondLst>
                                  <p:childTnLst>
                                    <p:animMotion origin="layout" path="M -6.25E-7 -7.40741E-7 L 0.40599 -0.00764 " pathEditMode="relative" rAng="0" ptsTypes="AA">
                                      <p:cBhvr>
                                        <p:cTn id="73" dur="3000" fill="hold"/>
                                        <p:tgtEl>
                                          <p:spTgt spid="37"/>
                                        </p:tgtEl>
                                        <p:attrNameLst>
                                          <p:attrName>ppt_x</p:attrName>
                                          <p:attrName>ppt_y</p:attrName>
                                        </p:attrNameLst>
                                      </p:cBhvr>
                                      <p:rCtr x="20299" y="-394"/>
                                    </p:animMotion>
                                  </p:childTnLst>
                                </p:cTn>
                              </p:par>
                              <p:par>
                                <p:cTn id="74" presetID="0" presetClass="path" presetSubtype="0" repeatCount="indefinite" accel="50000" decel="50000" fill="hold" nodeType="withEffect">
                                  <p:stCondLst>
                                    <p:cond delay="0"/>
                                  </p:stCondLst>
                                  <p:childTnLst>
                                    <p:animMotion origin="layout" path="M 0.00482 0.00416 L 0.08594 0.00717 " pathEditMode="relative" rAng="0" ptsTypes="AA">
                                      <p:cBhvr>
                                        <p:cTn id="75" dur="3000" fill="hold"/>
                                        <p:tgtEl>
                                          <p:spTgt spid="39"/>
                                        </p:tgtEl>
                                        <p:attrNameLst>
                                          <p:attrName>ppt_x</p:attrName>
                                          <p:attrName>ppt_y</p:attrName>
                                        </p:attrNameLst>
                                      </p:cBhvr>
                                      <p:rCtr x="4049" y="139"/>
                                    </p:animMotion>
                                  </p:childTnLst>
                                </p:cTn>
                              </p:par>
                            </p:childTnLst>
                          </p:cTn>
                        </p:par>
                      </p:childTnLst>
                    </p:cTn>
                  </p:par>
                  <p:par>
                    <p:cTn id="76" fill="hold">
                      <p:stCondLst>
                        <p:cond delay="indefinite"/>
                      </p:stCondLst>
                      <p:childTnLst>
                        <p:par>
                          <p:cTn id="77" fill="hold">
                            <p:stCondLst>
                              <p:cond delay="0"/>
                            </p:stCondLst>
                            <p:childTnLst>
                              <p:par>
                                <p:cTn id="78" presetID="22" presetClass="entr" presetSubtype="8" repeatCount="3000" fill="hold"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wipe(left)">
                                      <p:cBhvr>
                                        <p:cTn id="80" dur="1000"/>
                                        <p:tgtEl>
                                          <p:spTgt spid="4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6BD91A-6A8A-49E8-83DC-FD95F44998B9}"/>
              </a:ext>
            </a:extLst>
          </p:cNvPr>
          <p:cNvGrpSpPr/>
          <p:nvPr/>
        </p:nvGrpSpPr>
        <p:grpSpPr>
          <a:xfrm>
            <a:off x="2844800" y="193040"/>
            <a:ext cx="6502400" cy="772160"/>
            <a:chOff x="3108960" y="264160"/>
            <a:chExt cx="6502400" cy="772160"/>
          </a:xfrm>
        </p:grpSpPr>
        <p:sp>
          <p:nvSpPr>
            <p:cNvPr id="2" name="Rectangle: Rounded Corners 1">
              <a:extLst>
                <a:ext uri="{FF2B5EF4-FFF2-40B4-BE49-F238E27FC236}">
                  <a16:creationId xmlns:a16="http://schemas.microsoft.com/office/drawing/2014/main" id="{DD50D45C-2282-49E7-9EC0-5256532B1625}"/>
                </a:ext>
              </a:extLst>
            </p:cNvPr>
            <p:cNvSpPr/>
            <p:nvPr/>
          </p:nvSpPr>
          <p:spPr>
            <a:xfrm>
              <a:off x="3108960" y="264160"/>
              <a:ext cx="6502400" cy="772160"/>
            </a:xfrm>
            <a:prstGeom prst="roundRect">
              <a:avLst>
                <a:gd name="adj" fmla="val 50000"/>
              </a:avLst>
            </a:prstGeom>
            <a:solidFill>
              <a:srgbClr val="066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0C387D-4531-4F4D-AE52-CBFF770DD8FC}"/>
                </a:ext>
              </a:extLst>
            </p:cNvPr>
            <p:cNvSpPr txBox="1"/>
            <p:nvPr/>
          </p:nvSpPr>
          <p:spPr>
            <a:xfrm>
              <a:off x="3627120" y="357852"/>
              <a:ext cx="5466080" cy="584775"/>
            </a:xfrm>
            <a:prstGeom prst="rect">
              <a:avLst/>
            </a:prstGeom>
            <a:noFill/>
          </p:spPr>
          <p:txBody>
            <a:bodyPr wrap="square" rtlCol="0">
              <a:spAutoFit/>
            </a:bodyPr>
            <a:lstStyle/>
            <a:p>
              <a:r>
                <a:rPr lang="vi-VN" sz="3200" b="1" dirty="0">
                  <a:solidFill>
                    <a:srgbClr val="FFFF00"/>
                  </a:solidFill>
                </a:rPr>
                <a:t>TRAO ĐỔI KHÍ Ở SINH VẬT</a:t>
              </a:r>
              <a:endParaRPr lang="en-US" sz="3200" b="1" dirty="0">
                <a:solidFill>
                  <a:srgbClr val="FFFF00"/>
                </a:solidFill>
              </a:endParaRPr>
            </a:p>
          </p:txBody>
        </p:sp>
      </p:grpSp>
      <p:pic>
        <p:nvPicPr>
          <p:cNvPr id="1026" name="Picture 2" descr="New Gas Exchange in Fish OCR, AQA, Edexcel | Teaching Resources">
            <a:extLst>
              <a:ext uri="{FF2B5EF4-FFF2-40B4-BE49-F238E27FC236}">
                <a16:creationId xmlns:a16="http://schemas.microsoft.com/office/drawing/2014/main" id="{15A53F64-9251-C664-B3D6-B1E37C0D13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24" b="14767"/>
          <a:stretch/>
        </p:blipFill>
        <p:spPr bwMode="auto">
          <a:xfrm>
            <a:off x="2214908" y="1097254"/>
            <a:ext cx="7762183" cy="438627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E3368B-DE74-8DBE-610E-9C59B39138D9}"/>
              </a:ext>
            </a:extLst>
          </p:cNvPr>
          <p:cNvGrpSpPr/>
          <p:nvPr/>
        </p:nvGrpSpPr>
        <p:grpSpPr>
          <a:xfrm>
            <a:off x="282113" y="5375666"/>
            <a:ext cx="11627771" cy="1195602"/>
            <a:chOff x="1232406" y="4771331"/>
            <a:chExt cx="3446652" cy="2460370"/>
          </a:xfrm>
        </p:grpSpPr>
        <p:sp>
          <p:nvSpPr>
            <p:cNvPr id="13" name="Rectangle: Rounded Corners 12">
              <a:extLst>
                <a:ext uri="{FF2B5EF4-FFF2-40B4-BE49-F238E27FC236}">
                  <a16:creationId xmlns:a16="http://schemas.microsoft.com/office/drawing/2014/main" id="{5FF541AB-7A19-B4E9-31F5-BA41BF8FE6BC}"/>
                </a:ext>
              </a:extLst>
            </p:cNvPr>
            <p:cNvSpPr/>
            <p:nvPr/>
          </p:nvSpPr>
          <p:spPr>
            <a:xfrm>
              <a:off x="1232406" y="4771331"/>
              <a:ext cx="3446652" cy="2460370"/>
            </a:xfrm>
            <a:prstGeom prst="roundRect">
              <a:avLst/>
            </a:prstGeom>
            <a:solidFill>
              <a:schemeClr val="bg1"/>
            </a:solidFill>
            <a:ln>
              <a:noFill/>
            </a:ln>
            <a:effectLst>
              <a:outerShdw blurRad="127000" dist="1270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A20F569-224E-7863-8B26-DF27FD78ACF5}"/>
                </a:ext>
              </a:extLst>
            </p:cNvPr>
            <p:cNvSpPr txBox="1"/>
            <p:nvPr/>
          </p:nvSpPr>
          <p:spPr>
            <a:xfrm>
              <a:off x="1283666" y="5463162"/>
              <a:ext cx="3381924" cy="1076708"/>
            </a:xfrm>
            <a:prstGeom prst="rect">
              <a:avLst/>
            </a:prstGeom>
            <a:noFill/>
          </p:spPr>
          <p:txBody>
            <a:bodyPr wrap="square" rtlCol="0" anchor="ctr">
              <a:spAutoFit/>
            </a:bodyPr>
            <a:lstStyle/>
            <a:p>
              <a:pPr algn="just"/>
              <a:r>
                <a:rPr lang="vi-VN" sz="2800" b="1" dirty="0">
                  <a:solidFill>
                    <a:srgbClr val="C00000"/>
                  </a:solidFill>
                </a:rPr>
                <a:t>Ở cơ thể động vật</a:t>
              </a:r>
              <a:r>
                <a:rPr lang="vi-VN" sz="2800" dirty="0">
                  <a:solidFill>
                    <a:schemeClr val="bg2">
                      <a:lumMod val="25000"/>
                    </a:schemeClr>
                  </a:solidFill>
                </a:rPr>
                <a:t>, </a:t>
              </a:r>
              <a:r>
                <a:rPr lang="vi-VN" sz="2800" dirty="0"/>
                <a:t>trao đổi khí được thực hiện qua </a:t>
              </a:r>
              <a:r>
                <a:rPr lang="vi-VN" sz="2800" b="1" dirty="0">
                  <a:solidFill>
                    <a:srgbClr val="002060"/>
                  </a:solidFill>
                </a:rPr>
                <a:t>quá trình hô hấp</a:t>
              </a:r>
              <a:endParaRPr lang="en-US" sz="2800" b="1" dirty="0">
                <a:solidFill>
                  <a:srgbClr val="002060"/>
                </a:solidFill>
              </a:endParaRPr>
            </a:p>
          </p:txBody>
        </p:sp>
      </p:grpSp>
      <p:sp>
        <p:nvSpPr>
          <p:cNvPr id="17" name="TextBox 23">
            <a:extLst>
              <a:ext uri="{FF2B5EF4-FFF2-40B4-BE49-F238E27FC236}">
                <a16:creationId xmlns:a16="http://schemas.microsoft.com/office/drawing/2014/main" id="{377BF857-A2C2-A7F0-5187-E440EFB15472}"/>
              </a:ext>
            </a:extLst>
          </p:cNvPr>
          <p:cNvSpPr txBox="1"/>
          <p:nvPr/>
        </p:nvSpPr>
        <p:spPr>
          <a:xfrm>
            <a:off x="746098" y="2972317"/>
            <a:ext cx="1816150" cy="445122"/>
          </a:xfrm>
          <a:prstGeom prst="rect">
            <a:avLst/>
          </a:prstGeom>
        </p:spPr>
        <p:txBody>
          <a:bodyPr lIns="0" tIns="0" rIns="0" bIns="0" rtlCol="0" anchor="t">
            <a:spAutoFit/>
          </a:bodyPr>
          <a:lstStyle/>
          <a:p>
            <a:pPr algn="ctr">
              <a:lnSpc>
                <a:spcPts val="3919"/>
              </a:lnSpc>
            </a:pPr>
            <a:r>
              <a:rPr lang="vi-VN" sz="2000" b="1" dirty="0">
                <a:latin typeface="Arial" pitchFamily="34" charset="0"/>
              </a:rPr>
              <a:t>Dòng nước</a:t>
            </a:r>
          </a:p>
        </p:txBody>
      </p:sp>
      <p:sp>
        <p:nvSpPr>
          <p:cNvPr id="18" name="TextBox 24">
            <a:extLst>
              <a:ext uri="{FF2B5EF4-FFF2-40B4-BE49-F238E27FC236}">
                <a16:creationId xmlns:a16="http://schemas.microsoft.com/office/drawing/2014/main" id="{0DB8ADE4-B3E4-F275-FE05-ECD9BB3C18AC}"/>
              </a:ext>
            </a:extLst>
          </p:cNvPr>
          <p:cNvSpPr txBox="1"/>
          <p:nvPr/>
        </p:nvSpPr>
        <p:spPr>
          <a:xfrm>
            <a:off x="6744553" y="1207698"/>
            <a:ext cx="2084487" cy="445122"/>
          </a:xfrm>
          <a:prstGeom prst="rect">
            <a:avLst/>
          </a:prstGeom>
        </p:spPr>
        <p:txBody>
          <a:bodyPr lIns="0" tIns="0" rIns="0" bIns="0" rtlCol="0" anchor="t">
            <a:spAutoFit/>
          </a:bodyPr>
          <a:lstStyle/>
          <a:p>
            <a:pPr algn="ctr">
              <a:lnSpc>
                <a:spcPts val="3919"/>
              </a:lnSpc>
            </a:pPr>
            <a:r>
              <a:rPr lang="vi-VN" sz="2000" b="1" dirty="0">
                <a:latin typeface="Arial" pitchFamily="34" charset="0"/>
              </a:rPr>
              <a:t>Máu giàu O</a:t>
            </a:r>
            <a:r>
              <a:rPr lang="vi-VN" sz="2000" b="1" baseline="-25000" dirty="0">
                <a:latin typeface="Arial" pitchFamily="34" charset="0"/>
              </a:rPr>
              <a:t>2</a:t>
            </a:r>
          </a:p>
        </p:txBody>
      </p:sp>
      <p:sp>
        <p:nvSpPr>
          <p:cNvPr id="19" name="TextBox 25">
            <a:extLst>
              <a:ext uri="{FF2B5EF4-FFF2-40B4-BE49-F238E27FC236}">
                <a16:creationId xmlns:a16="http://schemas.microsoft.com/office/drawing/2014/main" id="{DD583353-1C04-8927-3BD5-8F9BBB4D5637}"/>
              </a:ext>
            </a:extLst>
          </p:cNvPr>
          <p:cNvSpPr txBox="1"/>
          <p:nvPr/>
        </p:nvSpPr>
        <p:spPr>
          <a:xfrm>
            <a:off x="5551621" y="1715996"/>
            <a:ext cx="2385864" cy="445122"/>
          </a:xfrm>
          <a:prstGeom prst="rect">
            <a:avLst/>
          </a:prstGeom>
        </p:spPr>
        <p:txBody>
          <a:bodyPr lIns="0" tIns="0" rIns="0" bIns="0" rtlCol="0" anchor="t">
            <a:spAutoFit/>
          </a:bodyPr>
          <a:lstStyle/>
          <a:p>
            <a:pPr algn="ctr">
              <a:lnSpc>
                <a:spcPts val="3919"/>
              </a:lnSpc>
            </a:pPr>
            <a:r>
              <a:rPr lang="vi-VN" sz="2000" b="1" dirty="0">
                <a:latin typeface="Arial" pitchFamily="34" charset="0"/>
              </a:rPr>
              <a:t>Máu nghèo O</a:t>
            </a:r>
            <a:r>
              <a:rPr lang="vi-VN" sz="2000" b="1" baseline="-25000" dirty="0">
                <a:latin typeface="Arial" pitchFamily="34" charset="0"/>
              </a:rPr>
              <a:t>2</a:t>
            </a:r>
            <a:endParaRPr lang="vi-VN" sz="2000" b="1" dirty="0">
              <a:latin typeface="Arial" pitchFamily="34" charset="0"/>
            </a:endParaRPr>
          </a:p>
        </p:txBody>
      </p:sp>
      <p:sp>
        <p:nvSpPr>
          <p:cNvPr id="20" name="TextBox 26">
            <a:extLst>
              <a:ext uri="{FF2B5EF4-FFF2-40B4-BE49-F238E27FC236}">
                <a16:creationId xmlns:a16="http://schemas.microsoft.com/office/drawing/2014/main" id="{34688520-7941-C1EE-D6A9-8E36FAF535AC}"/>
              </a:ext>
            </a:extLst>
          </p:cNvPr>
          <p:cNvSpPr txBox="1"/>
          <p:nvPr/>
        </p:nvSpPr>
        <p:spPr>
          <a:xfrm>
            <a:off x="3526752" y="3742436"/>
            <a:ext cx="1394222" cy="445122"/>
          </a:xfrm>
          <a:prstGeom prst="rect">
            <a:avLst/>
          </a:prstGeom>
        </p:spPr>
        <p:txBody>
          <a:bodyPr lIns="0" tIns="0" rIns="0" bIns="0" rtlCol="0" anchor="t">
            <a:spAutoFit/>
          </a:bodyPr>
          <a:lstStyle/>
          <a:p>
            <a:pPr algn="ctr">
              <a:lnSpc>
                <a:spcPts val="3919"/>
              </a:lnSpc>
            </a:pPr>
            <a:r>
              <a:rPr lang="vi-VN" sz="2000" b="1" dirty="0">
                <a:latin typeface="Arial" pitchFamily="34" charset="0"/>
              </a:rPr>
              <a:t>Mang cá</a:t>
            </a:r>
          </a:p>
        </p:txBody>
      </p:sp>
    </p:spTree>
    <p:extLst>
      <p:ext uri="{BB962C8B-B14F-4D97-AF65-F5344CB8AC3E}">
        <p14:creationId xmlns:p14="http://schemas.microsoft.com/office/powerpoint/2010/main" val="34599941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ree, nature, grass, outdoor&#10;&#10;Description automatically generated">
            <a:extLst>
              <a:ext uri="{FF2B5EF4-FFF2-40B4-BE49-F238E27FC236}">
                <a16:creationId xmlns:a16="http://schemas.microsoft.com/office/drawing/2014/main" id="{AEDF1998-C082-4EB4-AB2F-54C1E62406A1}"/>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22C13EE-B3B5-4FE6-B26D-F228C7314F06}"/>
              </a:ext>
            </a:extLst>
          </p:cNvPr>
          <p:cNvSpPr/>
          <p:nvPr/>
        </p:nvSpPr>
        <p:spPr>
          <a:xfrm>
            <a:off x="1161497" y="1567541"/>
            <a:ext cx="9869005" cy="3486779"/>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BD25DF-AE29-49AD-AD26-C0057681F579}"/>
              </a:ext>
            </a:extLst>
          </p:cNvPr>
          <p:cNvSpPr txBox="1"/>
          <p:nvPr/>
        </p:nvSpPr>
        <p:spPr>
          <a:xfrm>
            <a:off x="4680018" y="1670799"/>
            <a:ext cx="2831961" cy="707886"/>
          </a:xfrm>
          <a:prstGeom prst="rect">
            <a:avLst/>
          </a:prstGeom>
          <a:noFill/>
        </p:spPr>
        <p:txBody>
          <a:bodyPr wrap="square" rtlCol="0">
            <a:spAutoFit/>
          </a:bodyPr>
          <a:lstStyle/>
          <a:p>
            <a:r>
              <a:rPr lang="vi-VN" sz="4000" b="1">
                <a:solidFill>
                  <a:schemeClr val="bg1"/>
                </a:solidFill>
              </a:rPr>
              <a:t>THỰC VẬT</a:t>
            </a:r>
            <a:endParaRPr lang="en-US" sz="4000" b="1">
              <a:solidFill>
                <a:schemeClr val="bg1"/>
              </a:solidFill>
            </a:endParaRPr>
          </a:p>
        </p:txBody>
      </p:sp>
      <p:sp>
        <p:nvSpPr>
          <p:cNvPr id="6" name="Rectangle 5">
            <a:extLst>
              <a:ext uri="{FF2B5EF4-FFF2-40B4-BE49-F238E27FC236}">
                <a16:creationId xmlns:a16="http://schemas.microsoft.com/office/drawing/2014/main" id="{03F83330-A72A-434D-951B-26931C4E85CF}"/>
              </a:ext>
            </a:extLst>
          </p:cNvPr>
          <p:cNvSpPr/>
          <p:nvPr/>
        </p:nvSpPr>
        <p:spPr>
          <a:xfrm>
            <a:off x="5156477" y="2421653"/>
            <a:ext cx="1879041" cy="827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A32036-DC4A-43C8-8CF8-A7794D441999}"/>
              </a:ext>
            </a:extLst>
          </p:cNvPr>
          <p:cNvSpPr txBox="1"/>
          <p:nvPr/>
        </p:nvSpPr>
        <p:spPr>
          <a:xfrm>
            <a:off x="2391507" y="3714756"/>
            <a:ext cx="3225521" cy="461665"/>
          </a:xfrm>
          <a:prstGeom prst="rect">
            <a:avLst/>
          </a:prstGeom>
          <a:solidFill>
            <a:srgbClr val="FF9900"/>
          </a:solidFill>
        </p:spPr>
        <p:txBody>
          <a:bodyPr wrap="square" rtlCol="0">
            <a:spAutoFit/>
          </a:bodyPr>
          <a:lstStyle/>
          <a:p>
            <a:r>
              <a:rPr lang="vi-VN" sz="2400" b="1"/>
              <a:t>Quá trình quang hợp</a:t>
            </a:r>
            <a:endParaRPr lang="en-US" sz="2400" b="1"/>
          </a:p>
        </p:txBody>
      </p:sp>
      <p:sp>
        <p:nvSpPr>
          <p:cNvPr id="9" name="TextBox 8">
            <a:extLst>
              <a:ext uri="{FF2B5EF4-FFF2-40B4-BE49-F238E27FC236}">
                <a16:creationId xmlns:a16="http://schemas.microsoft.com/office/drawing/2014/main" id="{5FC6ACB0-24BA-4136-A612-9F7FFC5AB5E7}"/>
              </a:ext>
            </a:extLst>
          </p:cNvPr>
          <p:cNvSpPr txBox="1"/>
          <p:nvPr/>
        </p:nvSpPr>
        <p:spPr>
          <a:xfrm>
            <a:off x="6777001" y="3714756"/>
            <a:ext cx="2651091" cy="461665"/>
          </a:xfrm>
          <a:prstGeom prst="rect">
            <a:avLst/>
          </a:prstGeom>
          <a:solidFill>
            <a:srgbClr val="066204"/>
          </a:solidFill>
        </p:spPr>
        <p:txBody>
          <a:bodyPr wrap="square" rtlCol="0">
            <a:spAutoFit/>
          </a:bodyPr>
          <a:lstStyle/>
          <a:p>
            <a:r>
              <a:rPr lang="vi-VN" sz="2400" b="1">
                <a:solidFill>
                  <a:srgbClr val="FFFF00"/>
                </a:solidFill>
              </a:rPr>
              <a:t>Quá trình hô hấp</a:t>
            </a:r>
            <a:endParaRPr lang="en-US" sz="2400" b="1">
              <a:solidFill>
                <a:srgbClr val="FFFF00"/>
              </a:solidFill>
            </a:endParaRPr>
          </a:p>
        </p:txBody>
      </p:sp>
      <p:sp>
        <p:nvSpPr>
          <p:cNvPr id="10" name="TextBox 9">
            <a:extLst>
              <a:ext uri="{FF2B5EF4-FFF2-40B4-BE49-F238E27FC236}">
                <a16:creationId xmlns:a16="http://schemas.microsoft.com/office/drawing/2014/main" id="{520F5974-8FAA-4CDA-9C93-D8DB7EEC8B2D}"/>
              </a:ext>
            </a:extLst>
          </p:cNvPr>
          <p:cNvSpPr txBox="1"/>
          <p:nvPr/>
        </p:nvSpPr>
        <p:spPr>
          <a:xfrm>
            <a:off x="2619267" y="2903612"/>
            <a:ext cx="6953459" cy="461665"/>
          </a:xfrm>
          <a:prstGeom prst="rect">
            <a:avLst/>
          </a:prstGeom>
          <a:noFill/>
        </p:spPr>
        <p:txBody>
          <a:bodyPr wrap="square" rtlCol="0">
            <a:spAutoFit/>
          </a:bodyPr>
          <a:lstStyle/>
          <a:p>
            <a:r>
              <a:rPr lang="vi-VN" sz="2400" b="1">
                <a:solidFill>
                  <a:schemeClr val="bg1"/>
                </a:solidFill>
              </a:rPr>
              <a:t>Trao đổi khí được thực hiện ở cả hai quá trình</a:t>
            </a:r>
            <a:endParaRPr lang="en-US" sz="2400" b="1">
              <a:solidFill>
                <a:schemeClr val="bg1"/>
              </a:solidFill>
            </a:endParaRPr>
          </a:p>
        </p:txBody>
      </p:sp>
    </p:spTree>
    <p:extLst>
      <p:ext uri="{BB962C8B-B14F-4D97-AF65-F5344CB8AC3E}">
        <p14:creationId xmlns:p14="http://schemas.microsoft.com/office/powerpoint/2010/main" val="421589884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02F6BD9B-4EC8-47C2-B3CD-CBD86E2EA740}"/>
              </a:ext>
            </a:extLst>
          </p:cNvPr>
          <p:cNvPicPr>
            <a:picLocks noChangeAspect="1"/>
          </p:cNvPicPr>
          <p:nvPr/>
        </p:nvPicPr>
        <p:blipFill rotWithShape="1">
          <a:blip r:embed="rId2">
            <a:extLst>
              <a:ext uri="{28A0092B-C50C-407E-A947-70E740481C1C}">
                <a14:useLocalDpi xmlns:a14="http://schemas.microsoft.com/office/drawing/2010/main" val="0"/>
              </a:ext>
            </a:extLst>
          </a:blip>
          <a:srcRect t="14301" b="20114"/>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40682D4-A1A8-48E7-8547-743B8BF2D2F2}"/>
              </a:ext>
            </a:extLst>
          </p:cNvPr>
          <p:cNvSpPr/>
          <p:nvPr/>
        </p:nvSpPr>
        <p:spPr>
          <a:xfrm>
            <a:off x="2125883" y="2291787"/>
            <a:ext cx="7940233" cy="3044301"/>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D49997-1030-4576-995D-B8CA7A48DEE2}"/>
              </a:ext>
            </a:extLst>
          </p:cNvPr>
          <p:cNvSpPr txBox="1"/>
          <p:nvPr/>
        </p:nvSpPr>
        <p:spPr>
          <a:xfrm>
            <a:off x="2739023" y="3472691"/>
            <a:ext cx="6713951" cy="1671933"/>
          </a:xfrm>
          <a:prstGeom prst="rect">
            <a:avLst/>
          </a:prstGeom>
          <a:noFill/>
        </p:spPr>
        <p:txBody>
          <a:bodyPr wrap="square" rtlCol="0">
            <a:spAutoFit/>
          </a:bodyPr>
          <a:lstStyle/>
          <a:p>
            <a:pPr algn="ctr">
              <a:lnSpc>
                <a:spcPct val="110000"/>
              </a:lnSpc>
            </a:pPr>
            <a:r>
              <a:rPr lang="vi-VN" sz="4800" b="1" dirty="0">
                <a:solidFill>
                  <a:srgbClr val="FF9900"/>
                </a:solidFill>
              </a:rPr>
              <a:t>TRAO ĐỔI KHÍ Ở THỰC VẬT</a:t>
            </a:r>
            <a:endParaRPr lang="en-US" sz="4800" b="1" dirty="0">
              <a:solidFill>
                <a:srgbClr val="FF9900"/>
              </a:solidFill>
            </a:endParaRPr>
          </a:p>
        </p:txBody>
      </p:sp>
      <p:grpSp>
        <p:nvGrpSpPr>
          <p:cNvPr id="7" name="Group 6">
            <a:extLst>
              <a:ext uri="{FF2B5EF4-FFF2-40B4-BE49-F238E27FC236}">
                <a16:creationId xmlns:a16="http://schemas.microsoft.com/office/drawing/2014/main" id="{DC068FEA-BC76-4B57-B520-3C2E58BD9643}"/>
              </a:ext>
            </a:extLst>
          </p:cNvPr>
          <p:cNvGrpSpPr/>
          <p:nvPr/>
        </p:nvGrpSpPr>
        <p:grpSpPr>
          <a:xfrm>
            <a:off x="5014502" y="1222314"/>
            <a:ext cx="2162996" cy="2162996"/>
            <a:chOff x="7649618" y="552305"/>
            <a:chExt cx="2162996" cy="2162996"/>
          </a:xfrm>
        </p:grpSpPr>
        <p:sp>
          <p:nvSpPr>
            <p:cNvPr id="8" name="Oval 7">
              <a:extLst>
                <a:ext uri="{FF2B5EF4-FFF2-40B4-BE49-F238E27FC236}">
                  <a16:creationId xmlns:a16="http://schemas.microsoft.com/office/drawing/2014/main" id="{9CE61E5C-2F01-4C79-8AB6-CBF1AC1A984C}"/>
                </a:ext>
              </a:extLst>
            </p:cNvPr>
            <p:cNvSpPr/>
            <p:nvPr/>
          </p:nvSpPr>
          <p:spPr>
            <a:xfrm>
              <a:off x="7649618" y="552305"/>
              <a:ext cx="2162996" cy="2162996"/>
            </a:xfrm>
            <a:prstGeom prst="ellipse">
              <a:avLst/>
            </a:prstGeom>
            <a:solidFill>
              <a:srgbClr val="FF9900"/>
            </a:solidFill>
            <a:ln>
              <a:noFill/>
            </a:ln>
            <a:effectLst>
              <a:outerShdw blurRad="1397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a:solidFill>
                  <a:srgbClr val="008000"/>
                </a:solidFill>
              </a:endParaRPr>
            </a:p>
          </p:txBody>
        </p:sp>
        <p:sp>
          <p:nvSpPr>
            <p:cNvPr id="9" name="Oval 8">
              <a:extLst>
                <a:ext uri="{FF2B5EF4-FFF2-40B4-BE49-F238E27FC236}">
                  <a16:creationId xmlns:a16="http://schemas.microsoft.com/office/drawing/2014/main" id="{66B9B988-7576-4934-84A3-AB4107362350}"/>
                </a:ext>
              </a:extLst>
            </p:cNvPr>
            <p:cNvSpPr/>
            <p:nvPr/>
          </p:nvSpPr>
          <p:spPr>
            <a:xfrm>
              <a:off x="7770063" y="672750"/>
              <a:ext cx="1922106" cy="1922106"/>
            </a:xfrm>
            <a:prstGeom prst="ellipse">
              <a:avLst/>
            </a:prstGeom>
            <a:solidFill>
              <a:schemeClr val="bg1"/>
            </a:solidFill>
            <a:ln>
              <a:noFill/>
            </a:ln>
            <a:effectLst>
              <a:outerShdw blurRad="1397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dirty="0">
                  <a:solidFill>
                    <a:srgbClr val="FF9900"/>
                  </a:solidFill>
                </a:rPr>
                <a:t>II</a:t>
              </a:r>
              <a:endParaRPr lang="en-US" sz="7200" b="1" dirty="0">
                <a:solidFill>
                  <a:srgbClr val="FF9900"/>
                </a:solidFill>
              </a:endParaRPr>
            </a:p>
          </p:txBody>
        </p:sp>
      </p:grpSp>
    </p:spTree>
    <p:extLst>
      <p:ext uri="{BB962C8B-B14F-4D97-AF65-F5344CB8AC3E}">
        <p14:creationId xmlns:p14="http://schemas.microsoft.com/office/powerpoint/2010/main" val="3889851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F13C77E4-A9E3-46F1-AC99-D6D83750FED9}"/>
              </a:ext>
            </a:extLst>
          </p:cNvPr>
          <p:cNvSpPr/>
          <p:nvPr/>
        </p:nvSpPr>
        <p:spPr>
          <a:xfrm rot="5400000">
            <a:off x="-122555" y="305425"/>
            <a:ext cx="589280" cy="344170"/>
          </a:xfrm>
          <a:prstGeom prst="triangle">
            <a:avLst/>
          </a:prstGeom>
          <a:solidFill>
            <a:srgbClr val="066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023BF76-8873-46EA-90C4-AD2D4E531797}"/>
              </a:ext>
            </a:extLst>
          </p:cNvPr>
          <p:cNvGrpSpPr/>
          <p:nvPr/>
        </p:nvGrpSpPr>
        <p:grpSpPr>
          <a:xfrm>
            <a:off x="1409481" y="2057793"/>
            <a:ext cx="9602060" cy="4800207"/>
            <a:chOff x="1479820" y="1645126"/>
            <a:chExt cx="9602060" cy="4800207"/>
          </a:xfrm>
        </p:grpSpPr>
        <p:grpSp>
          <p:nvGrpSpPr>
            <p:cNvPr id="5" name="Group 4">
              <a:extLst>
                <a:ext uri="{FF2B5EF4-FFF2-40B4-BE49-F238E27FC236}">
                  <a16:creationId xmlns:a16="http://schemas.microsoft.com/office/drawing/2014/main" id="{C511C1C5-9C35-4676-9DF5-96747A92A2A2}"/>
                </a:ext>
              </a:extLst>
            </p:cNvPr>
            <p:cNvGrpSpPr/>
            <p:nvPr/>
          </p:nvGrpSpPr>
          <p:grpSpPr>
            <a:xfrm>
              <a:off x="1479820" y="1645126"/>
              <a:ext cx="8096250" cy="4800207"/>
              <a:chOff x="2295300" y="1796527"/>
              <a:chExt cx="8096250" cy="4800207"/>
            </a:xfrm>
          </p:grpSpPr>
          <p:pic>
            <p:nvPicPr>
              <p:cNvPr id="9" name="Picture 8" descr="Diagram&#10;&#10;Description automatically generated">
                <a:extLst>
                  <a:ext uri="{FF2B5EF4-FFF2-40B4-BE49-F238E27FC236}">
                    <a16:creationId xmlns:a16="http://schemas.microsoft.com/office/drawing/2014/main" id="{E6BD3984-5681-4FED-9BD7-7635EB5ECAA3}"/>
                  </a:ext>
                </a:extLst>
              </p:cNvPr>
              <p:cNvPicPr>
                <a:picLocks noChangeAspect="1"/>
              </p:cNvPicPr>
              <p:nvPr/>
            </p:nvPicPr>
            <p:blipFill rotWithShape="1">
              <a:blip r:embed="rId2">
                <a:extLst>
                  <a:ext uri="{28A0092B-C50C-407E-A947-70E740481C1C}">
                    <a14:useLocalDpi xmlns:a14="http://schemas.microsoft.com/office/drawing/2010/main" val="0"/>
                  </a:ext>
                </a:extLst>
              </a:blip>
              <a:srcRect t="19880"/>
              <a:stretch/>
            </p:blipFill>
            <p:spPr>
              <a:xfrm>
                <a:off x="2295300" y="1796527"/>
                <a:ext cx="8096250" cy="4800207"/>
              </a:xfrm>
              <a:prstGeom prst="rect">
                <a:avLst/>
              </a:prstGeom>
            </p:spPr>
          </p:pic>
          <p:sp>
            <p:nvSpPr>
              <p:cNvPr id="10" name="Rectangle 9">
                <a:extLst>
                  <a:ext uri="{FF2B5EF4-FFF2-40B4-BE49-F238E27FC236}">
                    <a16:creationId xmlns:a16="http://schemas.microsoft.com/office/drawing/2014/main" id="{784FF5B8-9412-490A-800E-6E048AF03F72}"/>
                  </a:ext>
                </a:extLst>
              </p:cNvPr>
              <p:cNvSpPr/>
              <p:nvPr/>
            </p:nvSpPr>
            <p:spPr>
              <a:xfrm>
                <a:off x="8796528" y="2761488"/>
                <a:ext cx="1477025" cy="584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6BE0D948-EA2C-4B86-9015-A99AB7C21169}"/>
                  </a:ext>
                </a:extLst>
              </p:cNvPr>
              <p:cNvSpPr/>
              <p:nvPr/>
            </p:nvSpPr>
            <p:spPr>
              <a:xfrm>
                <a:off x="8305800" y="5085588"/>
                <a:ext cx="1967753" cy="584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CCE3179A-E6A0-4FAB-B5DD-1A61EF8E5AC0}"/>
                </a:ext>
              </a:extLst>
            </p:cNvPr>
            <p:cNvGrpSpPr/>
            <p:nvPr/>
          </p:nvGrpSpPr>
          <p:grpSpPr>
            <a:xfrm>
              <a:off x="5707240" y="4562839"/>
              <a:ext cx="4124960" cy="858818"/>
              <a:chOff x="6522720" y="4714240"/>
              <a:chExt cx="4124960" cy="858818"/>
            </a:xfrm>
          </p:grpSpPr>
          <p:cxnSp>
            <p:nvCxnSpPr>
              <p:cNvPr id="13" name="Straight Arrow Connector 12">
                <a:extLst>
                  <a:ext uri="{FF2B5EF4-FFF2-40B4-BE49-F238E27FC236}">
                    <a16:creationId xmlns:a16="http://schemas.microsoft.com/office/drawing/2014/main" id="{DEDA41F1-64D9-4CE3-85D0-0693257F1AF4}"/>
                  </a:ext>
                </a:extLst>
              </p:cNvPr>
              <p:cNvCxnSpPr/>
              <p:nvPr/>
            </p:nvCxnSpPr>
            <p:spPr>
              <a:xfrm>
                <a:off x="6522720" y="4714240"/>
                <a:ext cx="1930400" cy="548640"/>
              </a:xfrm>
              <a:prstGeom prst="straightConnector1">
                <a:avLst/>
              </a:prstGeom>
              <a:ln w="5715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88E6A51-3C81-4B38-96A7-5E924F1DBD94}"/>
                  </a:ext>
                </a:extLst>
              </p:cNvPr>
              <p:cNvSpPr txBox="1"/>
              <p:nvPr/>
            </p:nvSpPr>
            <p:spPr>
              <a:xfrm>
                <a:off x="8453120" y="5172948"/>
                <a:ext cx="2194560" cy="400110"/>
              </a:xfrm>
              <a:prstGeom prst="rect">
                <a:avLst/>
              </a:prstGeom>
              <a:noFill/>
            </p:spPr>
            <p:txBody>
              <a:bodyPr wrap="square" rtlCol="0">
                <a:spAutoFit/>
              </a:bodyPr>
              <a:lstStyle/>
              <a:p>
                <a:r>
                  <a:rPr lang="vi-VN" sz="2000" b="1"/>
                  <a:t>Khí khổng đóng</a:t>
                </a:r>
                <a:endParaRPr lang="en-US" sz="2000" b="1"/>
              </a:p>
            </p:txBody>
          </p:sp>
        </p:grpSp>
        <p:grpSp>
          <p:nvGrpSpPr>
            <p:cNvPr id="15" name="Group 14">
              <a:extLst>
                <a:ext uri="{FF2B5EF4-FFF2-40B4-BE49-F238E27FC236}">
                  <a16:creationId xmlns:a16="http://schemas.microsoft.com/office/drawing/2014/main" id="{9EFEB592-EB56-4C92-B197-86A8C9B2E0CC}"/>
                </a:ext>
              </a:extLst>
            </p:cNvPr>
            <p:cNvGrpSpPr/>
            <p:nvPr/>
          </p:nvGrpSpPr>
          <p:grpSpPr>
            <a:xfrm>
              <a:off x="7107527" y="2161463"/>
              <a:ext cx="3974353" cy="1404112"/>
              <a:chOff x="6522720" y="3310128"/>
              <a:chExt cx="3974353" cy="1404112"/>
            </a:xfrm>
          </p:grpSpPr>
          <p:cxnSp>
            <p:nvCxnSpPr>
              <p:cNvPr id="16" name="Straight Arrow Connector 15">
                <a:extLst>
                  <a:ext uri="{FF2B5EF4-FFF2-40B4-BE49-F238E27FC236}">
                    <a16:creationId xmlns:a16="http://schemas.microsoft.com/office/drawing/2014/main" id="{81BC41D3-2D83-4D5A-83C8-9C5A965ED010}"/>
                  </a:ext>
                </a:extLst>
              </p:cNvPr>
              <p:cNvCxnSpPr>
                <a:cxnSpLocks/>
              </p:cNvCxnSpPr>
              <p:nvPr/>
            </p:nvCxnSpPr>
            <p:spPr>
              <a:xfrm flipV="1">
                <a:off x="6522720" y="3631304"/>
                <a:ext cx="1779793" cy="1082936"/>
              </a:xfrm>
              <a:prstGeom prst="straightConnector1">
                <a:avLst/>
              </a:prstGeom>
              <a:ln w="5715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4D71E8-D72A-4C6D-BAD1-034408EC18FC}"/>
                  </a:ext>
                </a:extLst>
              </p:cNvPr>
              <p:cNvSpPr txBox="1"/>
              <p:nvPr/>
            </p:nvSpPr>
            <p:spPr>
              <a:xfrm>
                <a:off x="8302513" y="3310128"/>
                <a:ext cx="2194560" cy="400110"/>
              </a:xfrm>
              <a:prstGeom prst="rect">
                <a:avLst/>
              </a:prstGeom>
              <a:noFill/>
            </p:spPr>
            <p:txBody>
              <a:bodyPr wrap="square" rtlCol="0">
                <a:spAutoFit/>
              </a:bodyPr>
              <a:lstStyle/>
              <a:p>
                <a:r>
                  <a:rPr lang="vi-VN" sz="2000" b="1" dirty="0"/>
                  <a:t>Khí khổng mở</a:t>
                </a:r>
                <a:endParaRPr lang="en-US" sz="2000" b="1" dirty="0"/>
              </a:p>
            </p:txBody>
          </p:sp>
        </p:grpSp>
      </p:grpSp>
      <p:sp>
        <p:nvSpPr>
          <p:cNvPr id="19" name="TextBox 18">
            <a:extLst>
              <a:ext uri="{FF2B5EF4-FFF2-40B4-BE49-F238E27FC236}">
                <a16:creationId xmlns:a16="http://schemas.microsoft.com/office/drawing/2014/main" id="{69A42F1C-0213-4C93-9012-2BF284D60E43}"/>
              </a:ext>
            </a:extLst>
          </p:cNvPr>
          <p:cNvSpPr txBox="1"/>
          <p:nvPr/>
        </p:nvSpPr>
        <p:spPr>
          <a:xfrm>
            <a:off x="447040" y="1168409"/>
            <a:ext cx="11537091" cy="523220"/>
          </a:xfrm>
          <a:prstGeom prst="rect">
            <a:avLst/>
          </a:prstGeom>
          <a:noFill/>
        </p:spPr>
        <p:txBody>
          <a:bodyPr wrap="square" rtlCol="0">
            <a:spAutoFit/>
          </a:bodyPr>
          <a:lstStyle/>
          <a:p>
            <a:r>
              <a:rPr lang="vi-VN" sz="2800" dirty="0"/>
              <a:t>Thực vật trao đổi khí với môi trường chủ yếu qua</a:t>
            </a:r>
            <a:r>
              <a:rPr lang="vi-VN" sz="2800" dirty="0">
                <a:solidFill>
                  <a:schemeClr val="bg2">
                    <a:lumMod val="25000"/>
                  </a:schemeClr>
                </a:solidFill>
              </a:rPr>
              <a:t> </a:t>
            </a:r>
            <a:r>
              <a:rPr lang="vi-VN" sz="2800" b="1" dirty="0">
                <a:solidFill>
                  <a:srgbClr val="066204"/>
                </a:solidFill>
              </a:rPr>
              <a:t>khí khổng (ở lá cây).</a:t>
            </a:r>
            <a:endParaRPr lang="en-US" sz="2800" b="1" dirty="0">
              <a:solidFill>
                <a:srgbClr val="066204"/>
              </a:solidFill>
            </a:endParaRPr>
          </a:p>
        </p:txBody>
      </p:sp>
    </p:spTree>
    <p:extLst>
      <p:ext uri="{BB962C8B-B14F-4D97-AF65-F5344CB8AC3E}">
        <p14:creationId xmlns:p14="http://schemas.microsoft.com/office/powerpoint/2010/main" val="198771323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683B2B-BCE9-4F4B-80A6-06BECFDB10D7}"/>
              </a:ext>
            </a:extLst>
          </p:cNvPr>
          <p:cNvPicPr>
            <a:picLocks noChangeAspect="1"/>
          </p:cNvPicPr>
          <p:nvPr/>
        </p:nvPicPr>
        <p:blipFill>
          <a:blip r:embed="rId4"/>
          <a:stretch>
            <a:fillRect/>
          </a:stretch>
        </p:blipFill>
        <p:spPr>
          <a:xfrm>
            <a:off x="138223" y="0"/>
            <a:ext cx="11897833" cy="6741042"/>
          </a:xfrm>
          <a:prstGeom prst="rect">
            <a:avLst/>
          </a:prstGeom>
        </p:spPr>
      </p:pic>
      <p:pic>
        <p:nvPicPr>
          <p:cNvPr id="3" name="Đồng hồ đếm ngược 5 phút - 5 Minutes">
            <a:hlinkClick r:id="" action="ppaction://media"/>
            <a:extLst>
              <a:ext uri="{FF2B5EF4-FFF2-40B4-BE49-F238E27FC236}">
                <a16:creationId xmlns:a16="http://schemas.microsoft.com/office/drawing/2014/main" id="{36F35EF7-023A-4F2C-A36A-9CEE0E44DE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79470" y="425303"/>
            <a:ext cx="982919" cy="552892"/>
          </a:xfrm>
          <a:prstGeom prst="rect">
            <a:avLst/>
          </a:prstGeom>
        </p:spPr>
      </p:pic>
    </p:spTree>
    <p:extLst>
      <p:ext uri="{BB962C8B-B14F-4D97-AF65-F5344CB8AC3E}">
        <p14:creationId xmlns:p14="http://schemas.microsoft.com/office/powerpoint/2010/main" val="16365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5A2EF-D624-4049-810F-55C5396A022C}"/>
              </a:ext>
            </a:extLst>
          </p:cNvPr>
          <p:cNvPicPr>
            <a:picLocks noChangeAspect="1"/>
          </p:cNvPicPr>
          <p:nvPr/>
        </p:nvPicPr>
        <p:blipFill>
          <a:blip r:embed="rId2"/>
          <a:stretch>
            <a:fillRect/>
          </a:stretch>
        </p:blipFill>
        <p:spPr>
          <a:xfrm>
            <a:off x="0" y="-64755"/>
            <a:ext cx="12192000" cy="6987510"/>
          </a:xfrm>
          <a:prstGeom prst="rect">
            <a:avLst/>
          </a:prstGeom>
        </p:spPr>
      </p:pic>
    </p:spTree>
    <p:extLst>
      <p:ext uri="{BB962C8B-B14F-4D97-AF65-F5344CB8AC3E}">
        <p14:creationId xmlns:p14="http://schemas.microsoft.com/office/powerpoint/2010/main" val="265127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2EBEC9-52C4-4135-8DA9-AD649BDBFE72}"/>
              </a:ext>
            </a:extLst>
          </p:cNvPr>
          <p:cNvSpPr/>
          <p:nvPr/>
        </p:nvSpPr>
        <p:spPr>
          <a:xfrm>
            <a:off x="285307" y="1148316"/>
            <a:ext cx="11621386" cy="5298237"/>
          </a:xfrm>
          <a:prstGeom prst="rect">
            <a:avLst/>
          </a:prstGeom>
        </p:spPr>
        <p:txBody>
          <a:bodyPr wrap="square">
            <a:spAutoFit/>
          </a:bodyPr>
          <a:lstStyle/>
          <a:p>
            <a:pPr algn="just">
              <a:spcBef>
                <a:spcPts val="600"/>
              </a:spcBef>
              <a:spcAft>
                <a:spcPts val="600"/>
              </a:spcAft>
            </a:pPr>
            <a:r>
              <a:rPr lang="vi-VN" sz="2800" b="1" dirty="0">
                <a:latin typeface="Times New Roman" panose="02020603050405020304" pitchFamily="18" charset="0"/>
              </a:rPr>
              <a:t>a. Cấu tạo của khí khổng</a:t>
            </a:r>
            <a:endParaRPr lang="en-US" sz="2800" dirty="0"/>
          </a:p>
          <a:p>
            <a:pPr algn="just">
              <a:spcBef>
                <a:spcPts val="600"/>
              </a:spcBef>
              <a:spcAft>
                <a:spcPts val="600"/>
              </a:spcAft>
            </a:pPr>
            <a:r>
              <a:rPr lang="vi-VN" sz="2800" dirty="0">
                <a:latin typeface="Times New Roman" panose="02020603050405020304" pitchFamily="18" charset="0"/>
              </a:rPr>
              <a:t> Thực vật trao đổi khí với môi trường chủ yếu qua khí khổng. Mỗi khí khổng gồm </a:t>
            </a:r>
            <a:r>
              <a:rPr lang="en-US" sz="2800" dirty="0" err="1">
                <a:latin typeface="Times New Roman" panose="02020603050405020304" pitchFamily="18" charset="0"/>
              </a:rPr>
              <a:t>hai</a:t>
            </a:r>
            <a:r>
              <a:rPr lang="en-US" sz="2800" dirty="0">
                <a:latin typeface="Times New Roman" panose="02020603050405020304" pitchFamily="18" charset="0"/>
              </a:rPr>
              <a:t> </a:t>
            </a:r>
            <a:r>
              <a:rPr lang="en-US" sz="2800" dirty="0" err="1">
                <a:latin typeface="Times New Roman" panose="02020603050405020304" pitchFamily="18" charset="0"/>
              </a:rPr>
              <a:t>tế</a:t>
            </a:r>
            <a:r>
              <a:rPr lang="en-US" sz="2800" dirty="0">
                <a:latin typeface="Times New Roman" panose="02020603050405020304" pitchFamily="18" charset="0"/>
              </a:rPr>
              <a:t> </a:t>
            </a:r>
            <a:r>
              <a:rPr lang="vi-VN" sz="2800" dirty="0">
                <a:latin typeface="Times New Roman" panose="02020603050405020304" pitchFamily="18" charset="0"/>
              </a:rPr>
              <a:t>bào hình hạt đậu nằm áp sát nhau, thành ngoài mỏng, thành trong dày. </a:t>
            </a:r>
            <a:endParaRPr lang="en-US" sz="2800" dirty="0"/>
          </a:p>
          <a:p>
            <a:pPr algn="just">
              <a:spcBef>
                <a:spcPts val="600"/>
              </a:spcBef>
              <a:spcAft>
                <a:spcPts val="600"/>
              </a:spcAft>
            </a:pPr>
            <a:r>
              <a:rPr lang="vi-VN" sz="2800" b="1" dirty="0">
                <a:latin typeface="Times New Roman" panose="02020603050405020304" pitchFamily="18" charset="0"/>
              </a:rPr>
              <a:t>b. Chức năng của khí khổng</a:t>
            </a:r>
            <a:endParaRPr lang="en-US" sz="2800" dirty="0"/>
          </a:p>
          <a:p>
            <a:pPr algn="just">
              <a:spcBef>
                <a:spcPts val="600"/>
              </a:spcBef>
              <a:spcAft>
                <a:spcPts val="600"/>
              </a:spcAft>
            </a:pPr>
            <a:r>
              <a:rPr lang="vi-VN" sz="2800" dirty="0">
                <a:latin typeface="Times New Roman" panose="02020603050405020304" pitchFamily="18" charset="0"/>
              </a:rPr>
              <a:t>- Ở quang hợp, khí khổng mở ra cho khí CO</a:t>
            </a:r>
            <a:r>
              <a:rPr lang="vi-VN" sz="2800" baseline="-25000" dirty="0">
                <a:latin typeface="Times New Roman" panose="02020603050405020304" pitchFamily="18" charset="0"/>
              </a:rPr>
              <a:t>2 </a:t>
            </a:r>
            <a:r>
              <a:rPr lang="vi-VN" sz="2800" dirty="0">
                <a:latin typeface="Times New Roman" panose="02020603050405020304" pitchFamily="18" charset="0"/>
              </a:rPr>
              <a:t>khuếch tán vào lá và khí O</a:t>
            </a:r>
            <a:r>
              <a:rPr lang="vi-VN" sz="2800" baseline="-25000" dirty="0">
                <a:latin typeface="Times New Roman" panose="02020603050405020304" pitchFamily="18" charset="0"/>
              </a:rPr>
              <a:t>2</a:t>
            </a:r>
            <a:r>
              <a:rPr lang="vi-VN" sz="2800" dirty="0">
                <a:latin typeface="Times New Roman" panose="02020603050405020304" pitchFamily="18" charset="0"/>
              </a:rPr>
              <a:t> khuếch tán ra ngoài môi trường. </a:t>
            </a:r>
            <a:endParaRPr lang="en-US" sz="2800" dirty="0"/>
          </a:p>
          <a:p>
            <a:pPr algn="just">
              <a:spcBef>
                <a:spcPts val="600"/>
              </a:spcBef>
              <a:spcAft>
                <a:spcPts val="600"/>
              </a:spcAft>
            </a:pPr>
            <a:r>
              <a:rPr lang="vi-VN" sz="2800" dirty="0">
                <a:latin typeface="Times New Roman" panose="02020603050405020304" pitchFamily="18" charset="0"/>
              </a:rPr>
              <a:t>- Trong hô hấp thì ngược lại, tức là khí khổng mở ra cho khí O</a:t>
            </a:r>
            <a:r>
              <a:rPr lang="vi-VN" sz="2800" baseline="-25000" dirty="0">
                <a:latin typeface="Times New Roman" panose="02020603050405020304" pitchFamily="18" charset="0"/>
              </a:rPr>
              <a:t>2 </a:t>
            </a:r>
            <a:r>
              <a:rPr lang="vi-VN" sz="2800" dirty="0">
                <a:latin typeface="Times New Roman" panose="02020603050405020304" pitchFamily="18" charset="0"/>
              </a:rPr>
              <a:t>khuếch tán vào lá và khí CO</a:t>
            </a:r>
            <a:r>
              <a:rPr lang="vi-VN" sz="2800" baseline="-25000" dirty="0">
                <a:latin typeface="Times New Roman" panose="02020603050405020304" pitchFamily="18" charset="0"/>
              </a:rPr>
              <a:t>2 </a:t>
            </a:r>
            <a:r>
              <a:rPr lang="vi-VN" sz="2800" dirty="0">
                <a:latin typeface="Times New Roman" panose="02020603050405020304" pitchFamily="18" charset="0"/>
              </a:rPr>
              <a:t>khuếch tán ra ngoài môi trường. </a:t>
            </a:r>
            <a:endParaRPr lang="en-US" sz="2800" dirty="0"/>
          </a:p>
          <a:p>
            <a:pPr algn="just">
              <a:spcBef>
                <a:spcPts val="600"/>
              </a:spcBef>
              <a:spcAft>
                <a:spcPts val="600"/>
              </a:spcAft>
            </a:pPr>
            <a:r>
              <a:rPr lang="vi-VN" sz="2800" dirty="0">
                <a:latin typeface="Times New Roman" panose="02020603050405020304" pitchFamily="18" charset="0"/>
              </a:rPr>
              <a:t>- Chức năng của khí khổng là trao đổi khí và thoát hơi nước cho cây.</a:t>
            </a:r>
            <a:endParaRPr lang="en-US" sz="2800" dirty="0">
              <a:effectLst/>
            </a:endParaRPr>
          </a:p>
        </p:txBody>
      </p:sp>
      <p:grpSp>
        <p:nvGrpSpPr>
          <p:cNvPr id="3" name="Group 2">
            <a:extLst>
              <a:ext uri="{FF2B5EF4-FFF2-40B4-BE49-F238E27FC236}">
                <a16:creationId xmlns:a16="http://schemas.microsoft.com/office/drawing/2014/main" id="{B07BB991-4EF5-423A-A1E1-578D8AD46A61}"/>
              </a:ext>
            </a:extLst>
          </p:cNvPr>
          <p:cNvGrpSpPr/>
          <p:nvPr/>
        </p:nvGrpSpPr>
        <p:grpSpPr>
          <a:xfrm>
            <a:off x="2844800" y="193040"/>
            <a:ext cx="6502400" cy="772160"/>
            <a:chOff x="3108960" y="264160"/>
            <a:chExt cx="6502400" cy="772160"/>
          </a:xfrm>
        </p:grpSpPr>
        <p:sp>
          <p:nvSpPr>
            <p:cNvPr id="4" name="Rectangle: Rounded Corners 3">
              <a:extLst>
                <a:ext uri="{FF2B5EF4-FFF2-40B4-BE49-F238E27FC236}">
                  <a16:creationId xmlns:a16="http://schemas.microsoft.com/office/drawing/2014/main" id="{50A82834-616E-458F-9D1B-9F981CD2B651}"/>
                </a:ext>
              </a:extLst>
            </p:cNvPr>
            <p:cNvSpPr/>
            <p:nvPr/>
          </p:nvSpPr>
          <p:spPr>
            <a:xfrm>
              <a:off x="3108960" y="264160"/>
              <a:ext cx="6502400" cy="772160"/>
            </a:xfrm>
            <a:prstGeom prst="roundRect">
              <a:avLst>
                <a:gd name="adj" fmla="val 50000"/>
              </a:avLst>
            </a:prstGeom>
            <a:solidFill>
              <a:srgbClr val="066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95C28-D377-4D3C-BAA4-7007D1A0C480}"/>
                </a:ext>
              </a:extLst>
            </p:cNvPr>
            <p:cNvSpPr txBox="1"/>
            <p:nvPr/>
          </p:nvSpPr>
          <p:spPr>
            <a:xfrm>
              <a:off x="3627120" y="357852"/>
              <a:ext cx="5781040" cy="584775"/>
            </a:xfrm>
            <a:prstGeom prst="rect">
              <a:avLst/>
            </a:prstGeom>
            <a:noFill/>
          </p:spPr>
          <p:txBody>
            <a:bodyPr wrap="square" rtlCol="0">
              <a:spAutoFit/>
            </a:bodyPr>
            <a:lstStyle/>
            <a:p>
              <a:r>
                <a:rPr lang="vi-VN" sz="3200" b="1" dirty="0">
                  <a:solidFill>
                    <a:srgbClr val="FFFF00"/>
                  </a:solidFill>
                </a:rPr>
                <a:t>TRAO ĐỔI KHÍ Ở THỰC VẬT</a:t>
              </a:r>
              <a:endParaRPr lang="en-US" sz="3200" b="1" dirty="0">
                <a:solidFill>
                  <a:srgbClr val="FFFF00"/>
                </a:solidFill>
              </a:endParaRPr>
            </a:p>
          </p:txBody>
        </p:sp>
      </p:grpSp>
    </p:spTree>
    <p:extLst>
      <p:ext uri="{BB962C8B-B14F-4D97-AF65-F5344CB8AC3E}">
        <p14:creationId xmlns:p14="http://schemas.microsoft.com/office/powerpoint/2010/main" val="3542355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12FABEBA-AEEE-42D2-A929-836B81B5F869}"/>
              </a:ext>
            </a:extLst>
          </p:cNvPr>
          <p:cNvPicPr>
            <a:picLocks noChangeAspect="1"/>
          </p:cNvPicPr>
          <p:nvPr/>
        </p:nvPicPr>
        <p:blipFill rotWithShape="1">
          <a:blip r:embed="rId2">
            <a:extLst>
              <a:ext uri="{28A0092B-C50C-407E-A947-70E740481C1C}">
                <a14:useLocalDpi xmlns:a14="http://schemas.microsoft.com/office/drawing/2010/main" val="0"/>
              </a:ext>
            </a:extLst>
          </a:blip>
          <a:srcRect l="25659" t="8046" r="9066" b="13448"/>
          <a:stretch/>
        </p:blipFill>
        <p:spPr>
          <a:xfrm>
            <a:off x="251013" y="135995"/>
            <a:ext cx="971406" cy="1168309"/>
          </a:xfrm>
          <a:prstGeom prst="rect">
            <a:avLst/>
          </a:prstGeom>
        </p:spPr>
      </p:pic>
      <p:sp>
        <p:nvSpPr>
          <p:cNvPr id="3" name="TextBox 2">
            <a:extLst>
              <a:ext uri="{FF2B5EF4-FFF2-40B4-BE49-F238E27FC236}">
                <a16:creationId xmlns:a16="http://schemas.microsoft.com/office/drawing/2014/main" id="{67F94FA1-4459-4FAE-9907-144254EC6CCE}"/>
              </a:ext>
            </a:extLst>
          </p:cNvPr>
          <p:cNvSpPr txBox="1"/>
          <p:nvPr/>
        </p:nvSpPr>
        <p:spPr>
          <a:xfrm>
            <a:off x="1223258" y="304652"/>
            <a:ext cx="10717729" cy="946798"/>
          </a:xfrm>
          <a:prstGeom prst="rect">
            <a:avLst/>
          </a:prstGeom>
          <a:noFill/>
        </p:spPr>
        <p:txBody>
          <a:bodyPr wrap="square" rtlCol="0">
            <a:spAutoFit/>
          </a:bodyPr>
          <a:lstStyle/>
          <a:p>
            <a:pPr>
              <a:lnSpc>
                <a:spcPct val="120000"/>
              </a:lnSpc>
            </a:pPr>
            <a:r>
              <a:rPr lang="vi-VN" sz="2400" b="1" dirty="0"/>
              <a:t>Quá trình trao đổi khí ở thực vật chịu ảnh hưởng của những yếu tố nào? Cây bị thiếu nước ảnh hưởng như thế nào đến quá trình trao đổi khí?</a:t>
            </a:r>
            <a:endParaRPr lang="en-US" sz="2400" b="1" dirty="0"/>
          </a:p>
        </p:txBody>
      </p:sp>
    </p:spTree>
    <p:extLst>
      <p:ext uri="{BB962C8B-B14F-4D97-AF65-F5344CB8AC3E}">
        <p14:creationId xmlns:p14="http://schemas.microsoft.com/office/powerpoint/2010/main" val="334326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DA548F-0467-48E5-8D65-7C9C62707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534" y="2015423"/>
            <a:ext cx="10726113" cy="4688349"/>
          </a:xfrm>
          <a:prstGeom prst="rect">
            <a:avLst/>
          </a:prstGeom>
        </p:spPr>
      </p:pic>
      <p:sp>
        <p:nvSpPr>
          <p:cNvPr id="8" name="Thought Bubble: Cloud 7">
            <a:extLst>
              <a:ext uri="{FF2B5EF4-FFF2-40B4-BE49-F238E27FC236}">
                <a16:creationId xmlns:a16="http://schemas.microsoft.com/office/drawing/2014/main" id="{79202C1B-3FBF-4D05-A41C-23AF9474F248}"/>
              </a:ext>
            </a:extLst>
          </p:cNvPr>
          <p:cNvSpPr/>
          <p:nvPr/>
        </p:nvSpPr>
        <p:spPr>
          <a:xfrm>
            <a:off x="2062716" y="0"/>
            <a:ext cx="9149521" cy="1815605"/>
          </a:xfrm>
          <a:prstGeom prst="cloudCallout">
            <a:avLst>
              <a:gd name="adj1" fmla="val -32765"/>
              <a:gd name="adj2" fmla="val 15249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sâu</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giây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thở</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nhẹ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lần</a:t>
            </a:r>
            <a:endParaRPr lang="en-US" sz="2800" dirty="0"/>
          </a:p>
          <a:p>
            <a:pPr algn="ctr"/>
            <a:endParaRPr lang="en-US" dirty="0"/>
          </a:p>
        </p:txBody>
      </p:sp>
      <p:sp>
        <p:nvSpPr>
          <p:cNvPr id="10" name="Thought Bubble: Cloud 9">
            <a:extLst>
              <a:ext uri="{FF2B5EF4-FFF2-40B4-BE49-F238E27FC236}">
                <a16:creationId xmlns:a16="http://schemas.microsoft.com/office/drawing/2014/main" id="{15341926-6D48-41AE-B393-F29F9BC77045}"/>
              </a:ext>
            </a:extLst>
          </p:cNvPr>
          <p:cNvSpPr/>
          <p:nvPr/>
        </p:nvSpPr>
        <p:spPr>
          <a:xfrm>
            <a:off x="6096000" y="-89576"/>
            <a:ext cx="5964864" cy="2104999"/>
          </a:xfrm>
          <a:prstGeom prst="cloudCallout">
            <a:avLst>
              <a:gd name="adj1" fmla="val -24730"/>
              <a:gd name="adj2" fmla="val 12422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dirty="0">
                <a:latin typeface="+mj-lt"/>
              </a:rPr>
              <a:t>Khi thực hiện động tác trên cơ thể hấp thụ và thải ra ngoài môi trường khí nào?</a:t>
            </a:r>
            <a:endParaRPr lang="en-US" sz="2800" dirty="0">
              <a:latin typeface="+mj-lt"/>
            </a:endParaRPr>
          </a:p>
        </p:txBody>
      </p:sp>
    </p:spTree>
    <p:extLst>
      <p:ext uri="{BB962C8B-B14F-4D97-AF65-F5344CB8AC3E}">
        <p14:creationId xmlns:p14="http://schemas.microsoft.com/office/powerpoint/2010/main" val="210283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076044766844558923">
            <a:hlinkClick r:id="" action="ppaction://media"/>
            <a:extLst>
              <a:ext uri="{FF2B5EF4-FFF2-40B4-BE49-F238E27FC236}">
                <a16:creationId xmlns:a16="http://schemas.microsoft.com/office/drawing/2014/main" id="{F7F0AEC3-00E8-41D8-8E4E-F23CCBC5863D}"/>
              </a:ext>
            </a:extLst>
          </p:cNvPr>
          <p:cNvPicPr>
            <a:picLocks noChangeAspect="1"/>
          </p:cNvPicPr>
          <p:nvPr>
            <a:videoFile r:link="rId1"/>
            <p:extLst>
              <p:ext uri="{DAA4B4D4-6D71-4841-9C94-3DE7FCFB9230}">
                <p14:media xmlns:p14="http://schemas.microsoft.com/office/powerpoint/2010/main" r:embed="rId2">
                  <p14:trim st="438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43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lant&#10;&#10;Description automatically generated">
            <a:extLst>
              <a:ext uri="{FF2B5EF4-FFF2-40B4-BE49-F238E27FC236}">
                <a16:creationId xmlns:a16="http://schemas.microsoft.com/office/drawing/2014/main" id="{02F8AA39-E033-4A63-993A-6B23E2333879}"/>
              </a:ext>
            </a:extLst>
          </p:cNvPr>
          <p:cNvPicPr>
            <a:picLocks noChangeAspect="1"/>
          </p:cNvPicPr>
          <p:nvPr/>
        </p:nvPicPr>
        <p:blipFill rotWithShape="1">
          <a:blip r:embed="rId2">
            <a:extLst>
              <a:ext uri="{28A0092B-C50C-407E-A947-70E740481C1C}">
                <a14:useLocalDpi xmlns:a14="http://schemas.microsoft.com/office/drawing/2010/main" val="0"/>
              </a:ext>
            </a:extLst>
          </a:blip>
          <a:srcRect r="60166"/>
          <a:stretch/>
        </p:blipFill>
        <p:spPr>
          <a:xfrm>
            <a:off x="-2072" y="1472961"/>
            <a:ext cx="2428306" cy="5343200"/>
          </a:xfrm>
          <a:prstGeom prst="rect">
            <a:avLst/>
          </a:prstGeom>
        </p:spPr>
      </p:pic>
      <p:pic>
        <p:nvPicPr>
          <p:cNvPr id="8" name="Picture 7" descr="A picture containing plant&#10;&#10;Description automatically generated">
            <a:extLst>
              <a:ext uri="{FF2B5EF4-FFF2-40B4-BE49-F238E27FC236}">
                <a16:creationId xmlns:a16="http://schemas.microsoft.com/office/drawing/2014/main" id="{AF69D07E-09E7-82F3-24EE-AEBB50B34DBC}"/>
              </a:ext>
            </a:extLst>
          </p:cNvPr>
          <p:cNvPicPr>
            <a:picLocks noChangeAspect="1"/>
          </p:cNvPicPr>
          <p:nvPr/>
        </p:nvPicPr>
        <p:blipFill rotWithShape="1">
          <a:blip r:embed="rId3">
            <a:extLst>
              <a:ext uri="{28A0092B-C50C-407E-A947-70E740481C1C}">
                <a14:useLocalDpi xmlns:a14="http://schemas.microsoft.com/office/drawing/2010/main" val="0"/>
              </a:ext>
            </a:extLst>
          </a:blip>
          <a:srcRect b="6196"/>
          <a:stretch/>
        </p:blipFill>
        <p:spPr>
          <a:xfrm>
            <a:off x="5334000" y="512609"/>
            <a:ext cx="6858000" cy="6433073"/>
          </a:xfrm>
          <a:prstGeom prst="rect">
            <a:avLst/>
          </a:prstGeom>
        </p:spPr>
      </p:pic>
      <p:sp>
        <p:nvSpPr>
          <p:cNvPr id="10" name="TextBox 9">
            <a:extLst>
              <a:ext uri="{FF2B5EF4-FFF2-40B4-BE49-F238E27FC236}">
                <a16:creationId xmlns:a16="http://schemas.microsoft.com/office/drawing/2014/main" id="{6A764F8D-8093-F6D7-05CE-0921866BAFC8}"/>
              </a:ext>
            </a:extLst>
          </p:cNvPr>
          <p:cNvSpPr txBox="1"/>
          <p:nvPr/>
        </p:nvSpPr>
        <p:spPr>
          <a:xfrm>
            <a:off x="1679944" y="1010093"/>
            <a:ext cx="8628978" cy="3722750"/>
          </a:xfrm>
          <a:prstGeom prst="rect">
            <a:avLst/>
          </a:prstGeom>
          <a:noFill/>
        </p:spPr>
        <p:txBody>
          <a:bodyPr wrap="square" rtlCol="0">
            <a:spAutoFit/>
          </a:bodyPr>
          <a:lstStyle>
            <a:defPPr>
              <a:defRPr lang="en-US"/>
            </a:defPPr>
            <a:lvl1pPr>
              <a:lnSpc>
                <a:spcPct val="120000"/>
              </a:lnSpc>
              <a:defRPr sz="2400" b="1"/>
            </a:lvl1pPr>
          </a:lstStyle>
          <a:p>
            <a:pPr algn="just">
              <a:spcAft>
                <a:spcPts val="600"/>
              </a:spcAft>
            </a:pPr>
            <a:r>
              <a:rPr lang="vi-VN" sz="2800" dirty="0"/>
              <a:t>Quá trình trao đổi khí chịu ảnh hưởng của một số yếu tố: </a:t>
            </a:r>
          </a:p>
          <a:p>
            <a:pPr marL="800100" lvl="1" indent="-342900" algn="just">
              <a:spcAft>
                <a:spcPts val="600"/>
              </a:spcAft>
              <a:buFont typeface="Arial" panose="020B0604020202020204" pitchFamily="34" charset="0"/>
              <a:buChar char="•"/>
            </a:pPr>
            <a:r>
              <a:rPr lang="vi-VN" sz="2800" dirty="0"/>
              <a:t>Ánh sáng </a:t>
            </a:r>
          </a:p>
          <a:p>
            <a:pPr marL="800100" lvl="1" indent="-342900" algn="just">
              <a:spcAft>
                <a:spcPts val="600"/>
              </a:spcAft>
              <a:buFont typeface="Arial" panose="020B0604020202020204" pitchFamily="34" charset="0"/>
              <a:buChar char="•"/>
            </a:pPr>
            <a:r>
              <a:rPr lang="vi-VN" sz="2800" dirty="0"/>
              <a:t>Nước (độ ẩm)</a:t>
            </a:r>
          </a:p>
          <a:p>
            <a:pPr algn="just">
              <a:spcAft>
                <a:spcPts val="600"/>
              </a:spcAft>
            </a:pPr>
            <a:r>
              <a:rPr lang="vi-VN" sz="2800" dirty="0"/>
              <a:t>Khi cây bị </a:t>
            </a:r>
            <a:r>
              <a:rPr lang="vi-VN" sz="2800" dirty="0">
                <a:solidFill>
                  <a:srgbClr val="FF0000"/>
                </a:solidFill>
              </a:rPr>
              <a:t>thiếu nước</a:t>
            </a:r>
            <a:r>
              <a:rPr lang="vi-VN" sz="2800" dirty="0"/>
              <a:t>, thành mỏng hết căng và thành dày duỗi thẳng, khí khổng đóng lại và quá trình trao đổi khí bị ảnh hưởng lớn.</a:t>
            </a:r>
          </a:p>
        </p:txBody>
      </p:sp>
    </p:spTree>
    <p:extLst>
      <p:ext uri="{BB962C8B-B14F-4D97-AF65-F5344CB8AC3E}">
        <p14:creationId xmlns:p14="http://schemas.microsoft.com/office/powerpoint/2010/main" val="109957896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1000"/>
                                        <p:tgtEl>
                                          <p:spTgt spid="10">
                                            <p:txEl>
                                              <p:pRg st="3" end="3"/>
                                            </p:txEl>
                                          </p:spTgt>
                                        </p:tgtEl>
                                      </p:cBhvr>
                                    </p:animEffect>
                                    <p:anim calcmode="lin" valueType="num">
                                      <p:cBhvr>
                                        <p:cTn id="2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picture containing outdoor, green, plant&#10;&#10;Description automatically generated">
            <a:extLst>
              <a:ext uri="{FF2B5EF4-FFF2-40B4-BE49-F238E27FC236}">
                <a16:creationId xmlns:a16="http://schemas.microsoft.com/office/drawing/2014/main" id="{4D0059F8-91DC-414C-877A-03D4F50300BD}"/>
              </a:ext>
            </a:extLst>
          </p:cNvPr>
          <p:cNvPicPr>
            <a:picLocks noChangeAspect="1"/>
          </p:cNvPicPr>
          <p:nvPr/>
        </p:nvPicPr>
        <p:blipFill rotWithShape="1">
          <a:blip r:embed="rId2">
            <a:extLst>
              <a:ext uri="{28A0092B-C50C-407E-A947-70E740481C1C}">
                <a14:useLocalDpi xmlns:a14="http://schemas.microsoft.com/office/drawing/2010/main" val="0"/>
              </a:ext>
            </a:extLst>
          </a:blip>
          <a:srcRect t="10026" b="5720"/>
          <a:stretch/>
        </p:blipFill>
        <p:spPr>
          <a:xfrm>
            <a:off x="20" y="1282"/>
            <a:ext cx="12191980" cy="6856718"/>
          </a:xfrm>
          <a:prstGeom prst="rect">
            <a:avLst/>
          </a:prstGeom>
        </p:spPr>
      </p:pic>
      <p:grpSp>
        <p:nvGrpSpPr>
          <p:cNvPr id="18" name="Group 17">
            <a:extLst>
              <a:ext uri="{FF2B5EF4-FFF2-40B4-BE49-F238E27FC236}">
                <a16:creationId xmlns:a16="http://schemas.microsoft.com/office/drawing/2014/main" id="{8BC25D5A-7FF2-4FFA-82B1-C8B82CD88DB0}"/>
              </a:ext>
            </a:extLst>
          </p:cNvPr>
          <p:cNvGrpSpPr/>
          <p:nvPr/>
        </p:nvGrpSpPr>
        <p:grpSpPr>
          <a:xfrm>
            <a:off x="1657109" y="2128937"/>
            <a:ext cx="8877782" cy="2882902"/>
            <a:chOff x="1657109" y="2128937"/>
            <a:chExt cx="8877782" cy="2882902"/>
          </a:xfrm>
        </p:grpSpPr>
        <p:sp>
          <p:nvSpPr>
            <p:cNvPr id="16" name="Rectangle: Rounded Corners 15">
              <a:extLst>
                <a:ext uri="{FF2B5EF4-FFF2-40B4-BE49-F238E27FC236}">
                  <a16:creationId xmlns:a16="http://schemas.microsoft.com/office/drawing/2014/main" id="{E0F44EA2-E30D-4E4D-BCD7-EF5B764262E9}"/>
                </a:ext>
              </a:extLst>
            </p:cNvPr>
            <p:cNvSpPr/>
            <p:nvPr/>
          </p:nvSpPr>
          <p:spPr>
            <a:xfrm>
              <a:off x="1657109" y="2552055"/>
              <a:ext cx="8877782" cy="2459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C3D486-2747-4584-BFC1-A968EA13F286}"/>
                </a:ext>
              </a:extLst>
            </p:cNvPr>
            <p:cNvSpPr txBox="1"/>
            <p:nvPr/>
          </p:nvSpPr>
          <p:spPr>
            <a:xfrm>
              <a:off x="1816274" y="3191614"/>
              <a:ext cx="8381022" cy="1606274"/>
            </a:xfrm>
            <a:prstGeom prst="rect">
              <a:avLst/>
            </a:prstGeom>
            <a:noFill/>
          </p:spPr>
          <p:txBody>
            <a:bodyPr wrap="square" rtlCol="0">
              <a:spAutoFit/>
            </a:bodyPr>
            <a:lstStyle/>
            <a:p>
              <a:pPr algn="ctr">
                <a:lnSpc>
                  <a:spcPct val="120000"/>
                </a:lnSpc>
              </a:pPr>
              <a:r>
                <a:rPr lang="vi-VN" sz="2800" b="1" dirty="0"/>
                <a:t>Tạo điều kiện cho quá trình trao đổi khí ở thực vật diễn ra thuận lợi bằng cách tưới nước, chiếu sáng đầy đủ và lau bụi cho lá.</a:t>
              </a:r>
              <a:endParaRPr lang="en-US" sz="2800" b="1" dirty="0"/>
            </a:p>
          </p:txBody>
        </p:sp>
        <p:sp>
          <p:nvSpPr>
            <p:cNvPr id="17" name="Rectangle: Rounded Corners 16">
              <a:extLst>
                <a:ext uri="{FF2B5EF4-FFF2-40B4-BE49-F238E27FC236}">
                  <a16:creationId xmlns:a16="http://schemas.microsoft.com/office/drawing/2014/main" id="{73B54319-4A8E-47E1-9995-609F75D59F54}"/>
                </a:ext>
              </a:extLst>
            </p:cNvPr>
            <p:cNvSpPr/>
            <p:nvPr/>
          </p:nvSpPr>
          <p:spPr>
            <a:xfrm>
              <a:off x="3850511" y="2128937"/>
              <a:ext cx="4490978" cy="84495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t>EM CÓ THỂ</a:t>
              </a:r>
              <a:endParaRPr lang="en-US" sz="3600" b="1"/>
            </a:p>
          </p:txBody>
        </p:sp>
      </p:grpSp>
    </p:spTree>
    <p:extLst>
      <p:ext uri="{BB962C8B-B14F-4D97-AF65-F5344CB8AC3E}">
        <p14:creationId xmlns:p14="http://schemas.microsoft.com/office/powerpoint/2010/main" val="37152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3"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2"/>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8" y="1286701"/>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40" y="1953522"/>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1" y="4570217"/>
            <a:ext cx="2456961"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72788" y="4731535"/>
            <a:ext cx="1378584" cy="492443"/>
          </a:xfrm>
          <a:prstGeom prst="rect">
            <a:avLst/>
          </a:prstGeom>
          <a:noFill/>
        </p:spPr>
        <p:txBody>
          <a:bodyPr wrap="none" lIns="0" tIns="0" rIns="0" bIns="0" rtlCol="0">
            <a:spAutoFit/>
          </a:bodyP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Bắt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đầu</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3" y="4539689"/>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13"/>
          <a:stretch>
            <a:fillRect/>
          </a:stretch>
        </p:blipFill>
        <p:spPr>
          <a:xfrm>
            <a:off x="-1219202" y="3464"/>
            <a:ext cx="487363" cy="487363"/>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14:presetBounceEnd="62000">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14:bounceEnd="62000">
                                          <p:cBhvr additive="base">
                                            <p:cTn id="10"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2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2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2000">
                                          <p:cBhvr additive="base">
                                            <p:cTn id="20"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14:presetBounceEnd="62000">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14:bounceEnd="62000">
                                          <p:cBhvr additive="base">
                                            <p:cTn id="25"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8000"/>
                                </p:stCondLst>
                                <p:childTnLst>
                                  <p:par>
                                    <p:cTn id="38" presetID="2" presetClass="entr" presetSubtype="4" fill="hold" nodeType="afterEffect" p14:presetBounceEnd="60000">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14:bounceEnd="60000">
                                          <p:cBhvr additive="base">
                                            <p:cTn id="40"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14:bounceEnd="60000">
                                          <p:cBhvr additive="base">
                                            <p:cTn id="45"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1500" fill="hold"/>
                                            <p:tgtEl>
                                              <p:spTgt spid="92"/>
                                            </p:tgtEl>
                                            <p:attrNameLst>
                                              <p:attrName>ppt_x</p:attrName>
                                            </p:attrNameLst>
                                          </p:cBhvr>
                                          <p:tavLst>
                                            <p:tav tm="0">
                                              <p:val>
                                                <p:strVal val="#ppt_x"/>
                                              </p:val>
                                            </p:tav>
                                            <p:tav tm="100000">
                                              <p:val>
                                                <p:strVal val="#ppt_x"/>
                                              </p:val>
                                            </p:tav>
                                          </p:tavLst>
                                        </p:anim>
                                        <p:anim calcmode="lin" valueType="num">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1500" fill="hold"/>
                                            <p:tgtEl>
                                              <p:spTgt spid="86"/>
                                            </p:tgtEl>
                                            <p:attrNameLst>
                                              <p:attrName>ppt_x</p:attrName>
                                            </p:attrNameLst>
                                          </p:cBhvr>
                                          <p:tavLst>
                                            <p:tav tm="0">
                                              <p:val>
                                                <p:strVal val="#ppt_x"/>
                                              </p:val>
                                            </p:tav>
                                            <p:tav tm="100000">
                                              <p:val>
                                                <p:strVal val="#ppt_x"/>
                                              </p:val>
                                            </p:tav>
                                          </p:tavLst>
                                        </p:anim>
                                        <p:anim calcmode="lin" valueType="num">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1500" fill="hold"/>
                                            <p:tgtEl>
                                              <p:spTgt spid="85"/>
                                            </p:tgtEl>
                                            <p:attrNameLst>
                                              <p:attrName>ppt_x</p:attrName>
                                            </p:attrNameLst>
                                          </p:cBhvr>
                                          <p:tavLst>
                                            <p:tav tm="0">
                                              <p:val>
                                                <p:strVal val="1+#ppt_w/2"/>
                                              </p:val>
                                            </p:tav>
                                            <p:tav tm="100000">
                                              <p:val>
                                                <p:strVal val="#ppt_x"/>
                                              </p:val>
                                            </p:tav>
                                          </p:tavLst>
                                        </p:anim>
                                        <p:anim calcmode="lin" valueType="num">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14" name="chimes.wav"/>
                                            </p:tgtEl>
                                          </p:cMediaNode>
                                        </p:audio>
                                      </p:subTnLst>
                                    </p:cTn>
                                  </p:par>
                                </p:childTnLst>
                              </p:cTn>
                            </p:par>
                            <p:par>
                              <p:cTn id="37" fill="hold">
                                <p:stCondLst>
                                  <p:cond delay="8000"/>
                                </p:stCondLst>
                                <p:childTnLst>
                                  <p:par>
                                    <p:cTn id="38" presetID="2" presetClass="entr" presetSubtype="4"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750" fill="hold"/>
                                            <p:tgtEl>
                                              <p:spTgt spid="98"/>
                                            </p:tgtEl>
                                            <p:attrNameLst>
                                              <p:attrName>ppt_x</p:attrName>
                                            </p:attrNameLst>
                                          </p:cBhvr>
                                          <p:tavLst>
                                            <p:tav tm="0">
                                              <p:val>
                                                <p:strVal val="#ppt_x"/>
                                              </p:val>
                                            </p:tav>
                                            <p:tav tm="100000">
                                              <p:val>
                                                <p:strVal val="#ppt_x"/>
                                              </p:val>
                                            </p:tav>
                                          </p:tavLst>
                                        </p:anim>
                                        <p:anim calcmode="lin" valueType="num">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additive="base">
                                            <p:cTn id="45" dur="750" fill="hold"/>
                                            <p:tgtEl>
                                              <p:spTgt spid="96"/>
                                            </p:tgtEl>
                                            <p:attrNameLst>
                                              <p:attrName>ppt_x</p:attrName>
                                            </p:attrNameLst>
                                          </p:cBhvr>
                                          <p:tavLst>
                                            <p:tav tm="0">
                                              <p:val>
                                                <p:strVal val="#ppt_x"/>
                                              </p:val>
                                            </p:tav>
                                            <p:tav tm="100000">
                                              <p:val>
                                                <p:strVal val="#ppt_x"/>
                                              </p:val>
                                            </p:tav>
                                          </p:tavLst>
                                        </p:anim>
                                        <p:anim calcmode="lin" valueType="num">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501981" y="1915010"/>
            <a:ext cx="5737213" cy="430887"/>
          </a:xfrm>
          <a:prstGeom prst="rect">
            <a:avLst/>
          </a:prstGeom>
          <a:noFill/>
        </p:spPr>
        <p:txBody>
          <a:bodyPr wrap="none" lIns="0" tIns="0" rIns="0" bIns="0" rtlCol="0">
            <a:spAutoFit/>
          </a:bodyPr>
          <a:lstStyle/>
          <a:p>
            <a:pPr algn="ctr" defTabSz="914377"/>
            <a:r>
              <a:rPr lang="en-US" sz="2800" dirty="0" err="1">
                <a:solidFill>
                  <a:srgbClr val="00A0E9"/>
                </a:solidFill>
                <a:latin typeface="iCiel Cadena" panose="02000503000000020004" pitchFamily="50" charset="0"/>
              </a:rPr>
              <a:t>Trò</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chơi</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gồm</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các</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câu</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hỏi</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trắc</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nghiệm</a:t>
            </a:r>
            <a:endParaRPr lang="en-US" sz="2800" dirty="0">
              <a:solidFill>
                <a:srgbClr val="00A0E9"/>
              </a:solidFill>
              <a:latin typeface="iCiel Cadena" panose="02000503000000020004" pitchFamily="50" charset="0"/>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4658002" y="2531543"/>
            <a:ext cx="6899453" cy="861774"/>
          </a:xfrm>
          <a:prstGeom prst="rect">
            <a:avLst/>
          </a:prstGeom>
          <a:noFill/>
        </p:spPr>
        <p:txBody>
          <a:bodyPr wrap="none" lIns="0" tIns="0" rIns="0" bIns="0" rtlCol="0">
            <a:spAutoFit/>
          </a:bodyPr>
          <a:lstStyle/>
          <a:p>
            <a:pPr defTabSz="914377"/>
            <a:r>
              <a:rPr lang="en-US" sz="2800" dirty="0">
                <a:solidFill>
                  <a:srgbClr val="00A0E9"/>
                </a:solidFill>
                <a:latin typeface="iCiel Cadena" panose="02000503000000020004" pitchFamily="50" charset="0"/>
              </a:rPr>
              <a:t>Ở </a:t>
            </a:r>
            <a:r>
              <a:rPr lang="en-US" sz="2800" dirty="0" err="1">
                <a:solidFill>
                  <a:srgbClr val="00A0E9"/>
                </a:solidFill>
                <a:latin typeface="iCiel Cadena" panose="02000503000000020004" pitchFamily="50" charset="0"/>
              </a:rPr>
              <a:t>mỗi</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câu</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hỏi</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các</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em</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sẽ</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có</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thời</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gian</a:t>
            </a:r>
            <a:r>
              <a:rPr lang="en-US" sz="2800" dirty="0">
                <a:solidFill>
                  <a:srgbClr val="00A0E9"/>
                </a:solidFill>
                <a:latin typeface="iCiel Cadena" panose="02000503000000020004" pitchFamily="50" charset="0"/>
              </a:rPr>
              <a:t> 10 </a:t>
            </a:r>
            <a:r>
              <a:rPr lang="en-US" sz="2800" dirty="0" err="1">
                <a:solidFill>
                  <a:srgbClr val="00A0E9"/>
                </a:solidFill>
                <a:latin typeface="iCiel Cadena" panose="02000503000000020004" pitchFamily="50" charset="0"/>
              </a:rPr>
              <a:t>giây</a:t>
            </a:r>
            <a:br>
              <a:rPr lang="en-US" sz="2800" dirty="0">
                <a:solidFill>
                  <a:srgbClr val="00A0E9"/>
                </a:solidFill>
                <a:latin typeface="iCiel Cadena" panose="02000503000000020004" pitchFamily="50" charset="0"/>
              </a:rPr>
            </a:br>
            <a:r>
              <a:rPr lang="en-US" sz="2800" dirty="0" err="1">
                <a:solidFill>
                  <a:srgbClr val="00A0E9"/>
                </a:solidFill>
                <a:latin typeface="iCiel Cadena" panose="02000503000000020004" pitchFamily="50" charset="0"/>
              </a:rPr>
              <a:t>để</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đưa</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ra</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đáp</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án</a:t>
            </a:r>
            <a:r>
              <a:rPr lang="en-US" sz="2800" dirty="0">
                <a:solidFill>
                  <a:srgbClr val="00A0E9"/>
                </a:solidFill>
                <a:latin typeface="iCiel Cadena" panose="02000503000000020004" pitchFamily="50" charset="0"/>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3" y="3427018"/>
            <a:ext cx="6999111" cy="954107"/>
          </a:xfrm>
          <a:prstGeom prst="rect">
            <a:avLst/>
          </a:prstGeom>
          <a:noFill/>
        </p:spPr>
        <p:txBody>
          <a:bodyPr wrap="square">
            <a:spAutoFit/>
          </a:bodyPr>
          <a:lstStyle/>
          <a:p>
            <a:pPr defTabSz="914377"/>
            <a:r>
              <a:rPr lang="en-US" sz="2800" dirty="0" err="1">
                <a:solidFill>
                  <a:srgbClr val="00A0E9"/>
                </a:solidFill>
                <a:latin typeface="iCiel Cadena" panose="02000503000000020004" pitchFamily="50" charset="0"/>
              </a:rPr>
              <a:t>Để</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trả</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lời</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em</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sẽ</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giơ</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thẻ</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màu</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tương</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ứng</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với</a:t>
            </a:r>
            <a:r>
              <a:rPr lang="en-US" sz="2800" dirty="0">
                <a:solidFill>
                  <a:srgbClr val="00A0E9"/>
                </a:solidFill>
                <a:latin typeface="iCiel Cadena" panose="02000503000000020004" pitchFamily="50" charset="0"/>
              </a:rPr>
              <a:t> </a:t>
            </a:r>
          </a:p>
          <a:p>
            <a:pPr defTabSz="914377"/>
            <a:r>
              <a:rPr lang="en-US" sz="2800" dirty="0" err="1">
                <a:solidFill>
                  <a:srgbClr val="00A0E9"/>
                </a:solidFill>
                <a:latin typeface="iCiel Cadena" panose="02000503000000020004" pitchFamily="50" charset="0"/>
              </a:rPr>
              <a:t>màu</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đáp</a:t>
            </a:r>
            <a:r>
              <a:rPr lang="en-US" sz="2800" dirty="0">
                <a:solidFill>
                  <a:srgbClr val="00A0E9"/>
                </a:solidFill>
                <a:latin typeface="iCiel Cadena" panose="02000503000000020004" pitchFamily="50" charset="0"/>
              </a:rPr>
              <a:t> </a:t>
            </a:r>
            <a:r>
              <a:rPr lang="en-US" sz="2800" dirty="0" err="1">
                <a:solidFill>
                  <a:srgbClr val="00A0E9"/>
                </a:solidFill>
                <a:latin typeface="iCiel Cadena" panose="02000503000000020004" pitchFamily="50" charset="0"/>
              </a:rPr>
              <a:t>án</a:t>
            </a:r>
            <a:r>
              <a:rPr lang="en-US" sz="2800" dirty="0">
                <a:solidFill>
                  <a:srgbClr val="00A0E9"/>
                </a:solidFill>
                <a:latin typeface="iCiel Cadena" panose="02000503000000020004" pitchFamily="50" charset="0"/>
              </a:rPr>
              <a:t>:</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1" y="4572001"/>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0246" y="4761479"/>
              <a:ext cx="868828" cy="553998"/>
            </a:xfrm>
            <a:prstGeom prst="rect">
              <a:avLst/>
            </a:prstGeom>
            <a:noFill/>
          </p:spPr>
          <p:txBody>
            <a:bodyPr wrap="none" lIns="0" tIns="0" rIns="0" bIns="0" rtlCol="0">
              <a:spAutoFit/>
            </a:bodyPr>
            <a:lstStyle/>
            <a:p>
              <a:pPr algn="ctr" defTabSz="914377"/>
              <a:r>
                <a:rPr lang="en-US" sz="3600">
                  <a:solidFill>
                    <a:prstClr val="white"/>
                  </a:solidFill>
                  <a:latin typeface="iCiel Cadena" panose="02000503000000020004" pitchFamily="50"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6"/>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4715" y="4672044"/>
              <a:ext cx="860813" cy="738665"/>
            </a:xfrm>
            <a:prstGeom prst="rect">
              <a:avLst/>
            </a:prstGeom>
            <a:noFill/>
          </p:spPr>
          <p:txBody>
            <a:bodyPr wrap="none" lIns="0" tIns="0" rIns="0" bIns="0" rtlCol="0">
              <a:spAutoFit/>
            </a:bodyPr>
            <a:lstStyle/>
            <a:p>
              <a:pPr algn="ctr" defTabSz="914377"/>
              <a:r>
                <a:rPr lang="en-US" sz="2400">
                  <a:solidFill>
                    <a:prstClr val="white"/>
                  </a:solidFill>
                  <a:latin typeface="iCiel Cadena" panose="02000503000000020004" pitchFamily="50" charset="0"/>
                </a:rPr>
                <a:t>Xanh</a:t>
              </a:r>
            </a:p>
            <a:p>
              <a:pPr algn="ctr" defTabSz="914377"/>
              <a:r>
                <a:rPr lang="en-US" sz="2400">
                  <a:solidFill>
                    <a:prstClr val="white"/>
                  </a:solidFill>
                  <a:latin typeface="iCiel Cadena" panose="02000503000000020004" pitchFamily="50"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9" y="4572000"/>
            <a:ext cx="1552923" cy="954106"/>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2228" y="4672044"/>
              <a:ext cx="687689" cy="738665"/>
            </a:xfrm>
            <a:prstGeom prst="rect">
              <a:avLst/>
            </a:prstGeom>
            <a:noFill/>
          </p:spPr>
          <p:txBody>
            <a:bodyPr wrap="none" lIns="0" tIns="0" rIns="0" bIns="0" rtlCol="0">
              <a:spAutoFit/>
            </a:bodyPr>
            <a:lstStyle/>
            <a:p>
              <a:pPr algn="ctr" defTabSz="914377"/>
              <a:r>
                <a:rPr lang="en-US" sz="2400" dirty="0" err="1">
                  <a:solidFill>
                    <a:prstClr val="white"/>
                  </a:solidFill>
                  <a:latin typeface="iCiel Cadena" panose="02000503000000020004" pitchFamily="50" charset="0"/>
                </a:rPr>
                <a:t>Xanh</a:t>
              </a:r>
              <a:endParaRPr lang="en-US" sz="2400" dirty="0">
                <a:solidFill>
                  <a:prstClr val="white"/>
                </a:solidFill>
                <a:latin typeface="iCiel Cadena" panose="02000503000000020004" pitchFamily="50" charset="0"/>
              </a:endParaRPr>
            </a:p>
            <a:p>
              <a:pPr algn="ctr" defTabSz="914377"/>
              <a:r>
                <a:rPr lang="en-US" sz="2400" dirty="0" err="1">
                  <a:solidFill>
                    <a:prstClr val="white"/>
                  </a:solidFill>
                  <a:latin typeface="iCiel Cadena" panose="02000503000000020004" pitchFamily="50" charset="0"/>
                </a:rPr>
                <a:t>lá</a:t>
              </a:r>
              <a:endParaRPr lang="en-US" sz="2400" dirty="0">
                <a:solidFill>
                  <a:prstClr val="white"/>
                </a:solidFill>
                <a:latin typeface="iCiel Cadena" panose="02000503000000020004" pitchFamily="50" charset="0"/>
              </a:endParaRP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8" y="4572001"/>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dirty="0">
                <a:solidFill>
                  <a:schemeClr val="accent2">
                    <a:lumMod val="40000"/>
                    <a:lumOff val="60000"/>
                  </a:schemeClr>
                </a:solidFill>
                <a:latin typeface="#9Slide02 Noi dung dai"/>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108769" y="4772053"/>
              <a:ext cx="990656" cy="553998"/>
            </a:xfrm>
            <a:prstGeom prst="rect">
              <a:avLst/>
            </a:prstGeom>
            <a:noFill/>
          </p:spPr>
          <p:txBody>
            <a:bodyPr wrap="none" lIns="0" tIns="0" rIns="0" bIns="0" rtlCol="0">
              <a:spAutoFit/>
            </a:bodyPr>
            <a:lstStyle/>
            <a:p>
              <a:pPr algn="ctr" defTabSz="914377"/>
              <a:r>
                <a:rPr lang="vi-VN" sz="3600" dirty="0">
                  <a:solidFill>
                    <a:prstClr val="white"/>
                  </a:solidFill>
                  <a:latin typeface="iCiel Cadena" panose="02000503000000020004" pitchFamily="50" charset="0"/>
                </a:rPr>
                <a:t>Hồng</a:t>
              </a:r>
              <a:endParaRPr lang="en-US" sz="3600" dirty="0">
                <a:solidFill>
                  <a:prstClr val="white"/>
                </a:solidFill>
                <a:latin typeface="iCiel Cadena" panose="02000503000000020004" pitchFamily="50" charset="0"/>
              </a:endParaRP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5338277" y="5757864"/>
            <a:ext cx="5362687" cy="307777"/>
          </a:xfrm>
          <a:prstGeom prst="rect">
            <a:avLst/>
          </a:prstGeom>
          <a:noFill/>
        </p:spPr>
        <p:txBody>
          <a:bodyPr wrap="none" lIns="0" tIns="0" rIns="0" bIns="0" rtlCol="0">
            <a:spAutoFit/>
          </a:bodyPr>
          <a:lstStyle/>
          <a:p>
            <a:pPr algn="ctr" defTabSz="914377"/>
            <a:r>
              <a:rPr lang="en-US" sz="2000" dirty="0" err="1">
                <a:solidFill>
                  <a:prstClr val="black">
                    <a:lumMod val="50000"/>
                    <a:lumOff val="50000"/>
                  </a:prstClr>
                </a:solidFill>
                <a:latin typeface="iCiel Cadena" panose="02000503000000020004" pitchFamily="50" charset="0"/>
              </a:rPr>
              <a:t>Các</a:t>
            </a:r>
            <a:r>
              <a:rPr lang="en-US" sz="2000" dirty="0">
                <a:solidFill>
                  <a:prstClr val="black">
                    <a:lumMod val="50000"/>
                    <a:lumOff val="50000"/>
                  </a:prstClr>
                </a:solidFill>
                <a:latin typeface="iCiel Cadena" panose="02000503000000020004" pitchFamily="50" charset="0"/>
              </a:rPr>
              <a:t> </a:t>
            </a:r>
            <a:r>
              <a:rPr lang="en-US" sz="2000" dirty="0" err="1">
                <a:solidFill>
                  <a:prstClr val="black">
                    <a:lumMod val="50000"/>
                    <a:lumOff val="50000"/>
                  </a:prstClr>
                </a:solidFill>
                <a:latin typeface="iCiel Cadena" panose="02000503000000020004" pitchFamily="50" charset="0"/>
              </a:rPr>
              <a:t>em</a:t>
            </a:r>
            <a:r>
              <a:rPr lang="en-US" sz="2000" dirty="0">
                <a:solidFill>
                  <a:prstClr val="black">
                    <a:lumMod val="50000"/>
                    <a:lumOff val="50000"/>
                  </a:prstClr>
                </a:solidFill>
                <a:latin typeface="iCiel Cadena" panose="02000503000000020004" pitchFamily="50" charset="0"/>
              </a:rPr>
              <a:t> </a:t>
            </a:r>
            <a:r>
              <a:rPr lang="en-US" sz="2000" dirty="0" err="1">
                <a:solidFill>
                  <a:prstClr val="black">
                    <a:lumMod val="50000"/>
                    <a:lumOff val="50000"/>
                  </a:prstClr>
                </a:solidFill>
                <a:latin typeface="iCiel Cadena" panose="02000503000000020004" pitchFamily="50" charset="0"/>
              </a:rPr>
              <a:t>có</a:t>
            </a:r>
            <a:r>
              <a:rPr lang="en-US" sz="2000" dirty="0">
                <a:solidFill>
                  <a:prstClr val="black">
                    <a:lumMod val="50000"/>
                    <a:lumOff val="50000"/>
                  </a:prstClr>
                </a:solidFill>
                <a:latin typeface="iCiel Cadena" panose="02000503000000020004" pitchFamily="50" charset="0"/>
              </a:rPr>
              <a:t> </a:t>
            </a:r>
            <a:r>
              <a:rPr lang="en-US" sz="2000" dirty="0" err="1">
                <a:solidFill>
                  <a:prstClr val="black">
                    <a:lumMod val="50000"/>
                    <a:lumOff val="50000"/>
                  </a:prstClr>
                </a:solidFill>
                <a:latin typeface="iCiel Cadena" panose="02000503000000020004" pitchFamily="50" charset="0"/>
              </a:rPr>
              <a:t>thời</a:t>
            </a:r>
            <a:r>
              <a:rPr lang="en-US" sz="2000" dirty="0">
                <a:solidFill>
                  <a:prstClr val="black">
                    <a:lumMod val="50000"/>
                    <a:lumOff val="50000"/>
                  </a:prstClr>
                </a:solidFill>
                <a:latin typeface="iCiel Cadena" panose="02000503000000020004" pitchFamily="50" charset="0"/>
              </a:rPr>
              <a:t> </a:t>
            </a:r>
            <a:r>
              <a:rPr lang="en-US" sz="2000" dirty="0" err="1">
                <a:solidFill>
                  <a:prstClr val="black">
                    <a:lumMod val="50000"/>
                    <a:lumOff val="50000"/>
                  </a:prstClr>
                </a:solidFill>
                <a:latin typeface="iCiel Cadena" panose="02000503000000020004" pitchFamily="50" charset="0"/>
              </a:rPr>
              <a:t>gian</a:t>
            </a:r>
            <a:r>
              <a:rPr lang="en-US" sz="2000" dirty="0">
                <a:solidFill>
                  <a:prstClr val="black">
                    <a:lumMod val="50000"/>
                    <a:lumOff val="50000"/>
                  </a:prstClr>
                </a:solidFill>
                <a:latin typeface="iCiel Cadena" panose="02000503000000020004" pitchFamily="50" charset="0"/>
              </a:rPr>
              <a:t> </a:t>
            </a:r>
            <a:r>
              <a:rPr lang="vi-VN" sz="2000" dirty="0">
                <a:solidFill>
                  <a:prstClr val="black">
                    <a:lumMod val="50000"/>
                    <a:lumOff val="50000"/>
                  </a:prstClr>
                </a:solidFill>
                <a:latin typeface="iCiel Cadena" panose="02000503000000020004" pitchFamily="50" charset="0"/>
              </a:rPr>
              <a:t>10 giây đ</a:t>
            </a:r>
            <a:r>
              <a:rPr lang="en-US" sz="2000" dirty="0">
                <a:solidFill>
                  <a:prstClr val="black">
                    <a:lumMod val="50000"/>
                    <a:lumOff val="50000"/>
                  </a:prstClr>
                </a:solidFill>
                <a:latin typeface="iCiel Cadena" panose="02000503000000020004" pitchFamily="50" charset="0"/>
              </a:rPr>
              <a:t>ể </a:t>
            </a:r>
            <a:r>
              <a:rPr lang="vi-VN" sz="2000" dirty="0">
                <a:solidFill>
                  <a:prstClr val="black">
                    <a:lumMod val="50000"/>
                    <a:lumOff val="50000"/>
                  </a:prstClr>
                </a:solidFill>
                <a:latin typeface="iCiel Cadena" panose="02000503000000020004" pitchFamily="50" charset="0"/>
              </a:rPr>
              <a:t>dơ </a:t>
            </a:r>
            <a:r>
              <a:rPr lang="en-US" sz="2000" dirty="0" err="1">
                <a:solidFill>
                  <a:prstClr val="black">
                    <a:lumMod val="50000"/>
                    <a:lumOff val="50000"/>
                  </a:prstClr>
                </a:solidFill>
                <a:latin typeface="iCiel Cadena" panose="02000503000000020004" pitchFamily="50" charset="0"/>
              </a:rPr>
              <a:t>các</a:t>
            </a:r>
            <a:r>
              <a:rPr lang="en-US" sz="2000" dirty="0">
                <a:solidFill>
                  <a:prstClr val="black">
                    <a:lumMod val="50000"/>
                    <a:lumOff val="50000"/>
                  </a:prstClr>
                </a:solidFill>
                <a:latin typeface="iCiel Cadena" panose="02000503000000020004" pitchFamily="50" charset="0"/>
              </a:rPr>
              <a:t> </a:t>
            </a:r>
            <a:r>
              <a:rPr lang="en-US" sz="2000" dirty="0" err="1">
                <a:solidFill>
                  <a:prstClr val="black">
                    <a:lumMod val="50000"/>
                    <a:lumOff val="50000"/>
                  </a:prstClr>
                </a:solidFill>
                <a:latin typeface="iCiel Cadena" panose="02000503000000020004" pitchFamily="50" charset="0"/>
              </a:rPr>
              <a:t>thẻ</a:t>
            </a:r>
            <a:r>
              <a:rPr lang="en-US" sz="2000" dirty="0">
                <a:solidFill>
                  <a:prstClr val="black">
                    <a:lumMod val="50000"/>
                    <a:lumOff val="50000"/>
                  </a:prstClr>
                </a:solidFill>
                <a:latin typeface="iCiel Cadena" panose="02000503000000020004" pitchFamily="50" charset="0"/>
              </a:rPr>
              <a:t> </a:t>
            </a:r>
            <a:r>
              <a:rPr lang="en-US" sz="2000" dirty="0" err="1">
                <a:solidFill>
                  <a:prstClr val="black">
                    <a:lumMod val="50000"/>
                    <a:lumOff val="50000"/>
                  </a:prstClr>
                </a:solidFill>
                <a:latin typeface="iCiel Cadena" panose="02000503000000020004" pitchFamily="50" charset="0"/>
              </a:rPr>
              <a:t>màu</a:t>
            </a:r>
            <a:r>
              <a:rPr lang="en-US" sz="2000" dirty="0">
                <a:solidFill>
                  <a:prstClr val="black">
                    <a:lumMod val="50000"/>
                    <a:lumOff val="50000"/>
                  </a:prstClr>
                </a:solidFill>
                <a:latin typeface="iCiel Cadena" panose="02000503000000020004" pitchFamily="50" charset="0"/>
              </a:rPr>
              <a:t> </a:t>
            </a:r>
            <a:r>
              <a:rPr lang="en-US" sz="2000" dirty="0" err="1">
                <a:solidFill>
                  <a:prstClr val="black">
                    <a:lumMod val="50000"/>
                    <a:lumOff val="50000"/>
                  </a:prstClr>
                </a:solidFill>
                <a:latin typeface="iCiel Cadena" panose="02000503000000020004" pitchFamily="50" charset="0"/>
              </a:rPr>
              <a:t>nhé</a:t>
            </a:r>
            <a:r>
              <a:rPr lang="en-US" sz="2000" dirty="0">
                <a:solidFill>
                  <a:prstClr val="black">
                    <a:lumMod val="50000"/>
                    <a:lumOff val="50000"/>
                  </a:prstClr>
                </a:solidFill>
                <a:latin typeface="iCiel Cadena" panose="02000503000000020004" pitchFamily="50"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9" y="234871"/>
            <a:ext cx="3694756" cy="163024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6" y="2082032"/>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5"/>
          <a:stretch>
            <a:fillRect/>
          </a:stretch>
        </p:blipFill>
        <p:spPr>
          <a:xfrm>
            <a:off x="0" y="0"/>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220426" cy="1790699"/>
            <a:chOff x="6770639" y="3009107"/>
            <a:chExt cx="5220425"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86242" y="3075428"/>
              <a:ext cx="4404822"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Hô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hấp</a:t>
              </a:r>
              <a:r>
                <a:rPr lang="en-US" sz="2800" dirty="0">
                  <a:solidFill>
                    <a:schemeClr val="tx1"/>
                  </a:solidFill>
                  <a:latin typeface="Times New Roman" panose="020206030504050203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838907" y="4863254"/>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2800" dirty="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104365" y="4966248"/>
              <a:ext cx="4581170" cy="17123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lnSpc>
                  <a:spcPct val="150000"/>
                </a:lnSpc>
              </a:pP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D. Quang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863254"/>
            <a:ext cx="5105399" cy="1861337"/>
            <a:chOff x="838201" y="4863254"/>
            <a:chExt cx="5105398" cy="1861336"/>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032702" y="4863254"/>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Thoát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dirty="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1" y="3075428"/>
              <a:ext cx="459332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en-US" sz="2800" dirty="0">
                  <a:solidFill>
                    <a:schemeClr val="tx1"/>
                  </a:solidFill>
                  <a:latin typeface="Times New Roman" panose="02020603050405020304" pitchFamily="18" charset="0"/>
                  <a:cs typeface="Times New Roman" panose="02020603050405020304" pitchFamily="18" charset="0"/>
                </a:rPr>
                <a:t>A. Quang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vi-VN" sz="2800" dirty="0">
                  <a:solidFill>
                    <a:schemeClr val="tx1"/>
                  </a:solidFill>
                  <a:latin typeface="Times New Roman" panose="02020603050405020304" pitchFamily="18" charset="0"/>
                  <a:cs typeface="Times New Roman" panose="02020603050405020304" pitchFamily="18" charset="0"/>
                </a:rPr>
                <a:t> hô hấp.</a:t>
              </a:r>
              <a:endParaRPr lang="en-US" sz="2800" dirty="0">
                <a:solidFill>
                  <a:prstClr val="white"/>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a:t>
              </a:r>
              <a:r>
                <a:rPr lang="vi-VN" sz="2800" b="1" dirty="0">
                  <a:solidFill>
                    <a:schemeClr val="tx1"/>
                  </a:solidFill>
                  <a:latin typeface="Times New Roman" panose="02020603050405020304" pitchFamily="18" charset="0"/>
                  <a:cs typeface="Times New Roman" panose="02020603050405020304" pitchFamily="18" charset="0"/>
                </a:rPr>
                <a:t>.</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diễn</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7"/>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7"/>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7"/>
          <a:stretch>
            <a:fillRect/>
          </a:stretch>
        </p:blipFill>
        <p:spPr>
          <a:xfrm>
            <a:off x="6223465" y="5219641"/>
            <a:ext cx="1322947" cy="1219307"/>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8"/>
          <a:stretch>
            <a:fillRect/>
          </a:stretch>
        </p:blipFill>
        <p:spPr>
          <a:xfrm>
            <a:off x="613242" y="314154"/>
            <a:ext cx="1548519" cy="238374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7"/>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2800">
                <a:solidFill>
                  <a:prstClr val="black">
                    <a:lumMod val="50000"/>
                    <a:lumOff val="50000"/>
                  </a:prstClr>
                </a:solidFill>
                <a:latin typeface="Times New Roman" panose="02020603050405020304" pitchFamily="18" charset="0"/>
                <a:cs typeface="Times New Roman" panose="02020603050405020304" pitchFamily="18" charset="0"/>
              </a:rPr>
            </a:br>
            <a:r>
              <a:rPr lang="en-US" sz="28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2800">
                <a:solidFill>
                  <a:prstClr val="black">
                    <a:lumMod val="50000"/>
                    <a:lumOff val="50000"/>
                  </a:prstClr>
                </a:solidFill>
                <a:latin typeface="Times New Roman" panose="02020603050405020304" pitchFamily="18" charset="0"/>
                <a:cs typeface="Times New Roman" panose="02020603050405020304" pitchFamily="18" charset="0"/>
              </a:rPr>
            </a:br>
            <a:r>
              <a:rPr lang="en-US" sz="28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pic>
        <p:nvPicPr>
          <p:cNvPr id="56" name="Đồng hồ đếm ngược 10 giây">
            <a:hlinkClick r:id="" action="ppaction://media"/>
            <a:extLst>
              <a:ext uri="{FF2B5EF4-FFF2-40B4-BE49-F238E27FC236}">
                <a16:creationId xmlns:a16="http://schemas.microsoft.com/office/drawing/2014/main" id="{354AF241-C44E-4027-ABF7-680B04FA0FB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738885" y="-34009"/>
            <a:ext cx="1406942" cy="791405"/>
          </a:xfrm>
          <a:prstGeom prst="rect">
            <a:avLst/>
          </a:prstGeom>
        </p:spPr>
      </p:pic>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0" fill="hold"/>
                                        <p:tgtEl>
                                          <p:spTgt spid="5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16"/>
                                        </p:tgtEl>
                                      </p:cBhvr>
                                    </p:animEffect>
                                    <p:set>
                                      <p:cBhvr>
                                        <p:cTn id="14" dur="1" fill="hold">
                                          <p:stCondLst>
                                            <p:cond delay="499"/>
                                          </p:stCondLst>
                                        </p:cTn>
                                        <p:tgtEl>
                                          <p:spTgt spid="116"/>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19"/>
                                        </p:tgtEl>
                                      </p:cBhvr>
                                    </p:animEffect>
                                    <p:set>
                                      <p:cBhvr>
                                        <p:cTn id="17" dur="1" fill="hold">
                                          <p:stCondLst>
                                            <p:cond delay="499"/>
                                          </p:stCondLst>
                                        </p:cTn>
                                        <p:tgtEl>
                                          <p:spTgt spid="1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20"/>
                                        </p:tgtEl>
                                      </p:cBhvr>
                                    </p:animEffect>
                                    <p:set>
                                      <p:cBhvr>
                                        <p:cTn id="26"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6"/>
                                        </p:tgtEl>
                                      </p:cBhvr>
                                    </p:cmd>
                                  </p:childTnLst>
                                </p:cTn>
                              </p:par>
                            </p:childTnLst>
                          </p:cTn>
                        </p:par>
                      </p:childTnLst>
                    </p:cTn>
                  </p:par>
                </p:childTnLst>
              </p:cTn>
              <p:nextCondLst>
                <p:cond evt="onClick" delay="0">
                  <p:tgtEl>
                    <p:spTgt spid="56"/>
                  </p:tgtEl>
                </p:cond>
              </p:nextCondLst>
            </p:seq>
            <p:video>
              <p:cMediaNode vol="80000">
                <p:cTn id="32" fill="hold" display="0">
                  <p:stCondLst>
                    <p:cond delay="indefinite"/>
                  </p:stCondLst>
                </p:cTn>
                <p:tgtEl>
                  <p:spTgt spid="5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5"/>
          <a:stretch>
            <a:fillRect/>
          </a:stretch>
        </p:blipFill>
        <p:spPr>
          <a:xfrm>
            <a:off x="0" y="0"/>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schemeClr val="tx1"/>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396611" y="3075428"/>
              <a:ext cx="4237051"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a:t>
              </a:r>
            </a:p>
            <a:p>
              <a:pPr algn="ctr" defTabSz="914377">
                <a:lnSpc>
                  <a:spcPct val="150000"/>
                </a:lnSpc>
              </a:pPr>
              <a:r>
                <a:rPr lang="en-US" sz="2800" dirty="0">
                  <a:solidFill>
                    <a:schemeClr val="tx1"/>
                  </a:solidFill>
                  <a:latin typeface="Times New Roman" panose="02020603050405020304" pitchFamily="18"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2800">
                  <a:solidFill>
                    <a:schemeClr val="tx1"/>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387771" y="4981628"/>
              <a:ext cx="4356199" cy="165373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khuếch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tán</a:t>
              </a:r>
              <a:r>
                <a:rPr lang="en-US" sz="2800" dirty="0">
                  <a:solidFill>
                    <a:schemeClr val="tx1"/>
                  </a:solidFill>
                  <a:latin typeface="Times New Roman" panose="02020603050405020304" pitchFamily="18" charset="0"/>
                  <a:cs typeface="Times New Roman" panose="02020603050405020304" pitchFamily="18" charset="0"/>
                </a:rPr>
                <a:t>. </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schemeClr val="tx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422399" y="4981628"/>
              <a:ext cx="4406901"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ngược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gradien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dirty="0">
                  <a:solidFill>
                    <a:schemeClr val="tx1"/>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1" y="3075428"/>
              <a:ext cx="459332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en-US"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2</a:t>
              </a:r>
              <a:r>
                <a:rPr lang="vi-VN" sz="3200" b="1" dirty="0">
                  <a:solidFill>
                    <a:schemeClr val="tx1"/>
                  </a:solidFill>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đổi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giữa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tuân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chế</a:t>
              </a:r>
              <a:endParaRPr lang="en-US" sz="3200" dirty="0">
                <a:solidFill>
                  <a:schemeClr val="tx1"/>
                </a:solidFill>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7"/>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7"/>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7"/>
          <a:stretch>
            <a:fillRect/>
          </a:stretch>
        </p:blipFill>
        <p:spPr>
          <a:xfrm>
            <a:off x="6223465" y="5219641"/>
            <a:ext cx="1322947" cy="1219307"/>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8"/>
          <a:stretch>
            <a:fillRect/>
          </a:stretch>
        </p:blipFill>
        <p:spPr>
          <a:xfrm>
            <a:off x="613242" y="314154"/>
            <a:ext cx="1548519" cy="238374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7"/>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pic>
        <p:nvPicPr>
          <p:cNvPr id="56" name="Đồng hồ đếm ngược 10 giây">
            <a:hlinkClick r:id="" action="ppaction://media"/>
            <a:extLst>
              <a:ext uri="{FF2B5EF4-FFF2-40B4-BE49-F238E27FC236}">
                <a16:creationId xmlns:a16="http://schemas.microsoft.com/office/drawing/2014/main" id="{7AEDDA00-5644-4F96-96A2-11702DBA3C1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738885" y="-34009"/>
            <a:ext cx="1406942" cy="791405"/>
          </a:xfrm>
          <a:prstGeom prst="rect">
            <a:avLst/>
          </a:prstGeom>
        </p:spPr>
      </p:pic>
    </p:spTree>
    <p:extLst>
      <p:ext uri="{BB962C8B-B14F-4D97-AF65-F5344CB8AC3E}">
        <p14:creationId xmlns:p14="http://schemas.microsoft.com/office/powerpoint/2010/main" val="13938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840" fill="hold"/>
                                            <p:tgtEl>
                                              <p:spTgt spid="56"/>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16"/>
                                            </p:tgtEl>
                                          </p:cBhvr>
                                        </p:animEffect>
                                        <p:set>
                                          <p:cBhvr>
                                            <p:cTn id="24" dur="1" fill="hold">
                                              <p:stCondLst>
                                                <p:cond delay="499"/>
                                              </p:stCondLst>
                                            </p:cTn>
                                            <p:tgtEl>
                                              <p:spTgt spid="11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9"/>
                                            </p:tgtEl>
                                          </p:cBhvr>
                                        </p:animEffect>
                                        <p:set>
                                          <p:cBhvr>
                                            <p:cTn id="36" dur="1" fill="hold">
                                              <p:stCondLst>
                                                <p:cond delay="499"/>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6"/>
                                            </p:tgtEl>
                                          </p:cBhvr>
                                        </p:cmd>
                                      </p:childTnLst>
                                    </p:cTn>
                                  </p:par>
                                </p:childTnLst>
                              </p:cTn>
                            </p:par>
                          </p:childTnLst>
                        </p:cTn>
                      </p:par>
                    </p:childTnLst>
                  </p:cTn>
                  <p:nextCondLst>
                    <p:cond evt="onClick" delay="0">
                      <p:tgtEl>
                        <p:spTgt spid="56"/>
                      </p:tgtEl>
                    </p:cond>
                  </p:nextCondLst>
                </p:seq>
                <p:video>
                  <p:cMediaNode vol="80000">
                    <p:cTn id="42" fill="hold" display="0">
                      <p:stCondLst>
                        <p:cond delay="indefinite"/>
                      </p:stCondLst>
                    </p:cTn>
                    <p:tgtEl>
                      <p:spTgt spid="56"/>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840" fill="hold"/>
                                            <p:tgtEl>
                                              <p:spTgt spid="56"/>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16"/>
                                            </p:tgtEl>
                                          </p:cBhvr>
                                        </p:animEffect>
                                        <p:set>
                                          <p:cBhvr>
                                            <p:cTn id="24" dur="1" fill="hold">
                                              <p:stCondLst>
                                                <p:cond delay="499"/>
                                              </p:stCondLst>
                                            </p:cTn>
                                            <p:tgtEl>
                                              <p:spTgt spid="11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9"/>
                                            </p:tgtEl>
                                          </p:cBhvr>
                                        </p:animEffect>
                                        <p:set>
                                          <p:cBhvr>
                                            <p:cTn id="36" dur="1" fill="hold">
                                              <p:stCondLst>
                                                <p:cond delay="499"/>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6"/>
                                            </p:tgtEl>
                                          </p:cBhvr>
                                        </p:cmd>
                                      </p:childTnLst>
                                    </p:cTn>
                                  </p:par>
                                </p:childTnLst>
                              </p:cTn>
                            </p:par>
                          </p:childTnLst>
                        </p:cTn>
                      </p:par>
                    </p:childTnLst>
                  </p:cTn>
                  <p:nextCondLst>
                    <p:cond evt="onClick" delay="0">
                      <p:tgtEl>
                        <p:spTgt spid="56"/>
                      </p:tgtEl>
                    </p:cond>
                  </p:nextCondLst>
                </p:seq>
                <p:video>
                  <p:cMediaNode vol="80000">
                    <p:cTn id="42" fill="hold" display="0">
                      <p:stCondLst>
                        <p:cond delay="indefinite"/>
                      </p:stCondLst>
                    </p:cTn>
                    <p:tgtEl>
                      <p:spTgt spid="56"/>
                    </p:tgtEl>
                  </p:cMediaNode>
                </p:vide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5"/>
          <a:stretch>
            <a:fillRect/>
          </a:stretch>
        </p:blipFill>
        <p:spPr>
          <a:xfrm>
            <a:off x="0" y="-16248"/>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914397" y="3058385"/>
            <a:ext cx="5105399" cy="1578324"/>
            <a:chOff x="6887026" y="2951485"/>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887026" y="2951485"/>
              <a:ext cx="5105398" cy="1790698"/>
              <a:chOff x="954589" y="2372196"/>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954589" y="2372196"/>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1036662" y="2391875"/>
                <a:ext cx="4988170" cy="1985409"/>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436381" y="3013365"/>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pPr>
              <a:r>
                <a:rPr lang="vi-VN"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Biểu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r>
                <a:rPr lang="en-US" sz="3200" dirty="0">
                  <a:solidFill>
                    <a:schemeClr val="tx1"/>
                  </a:solidFill>
                  <a:latin typeface="Times New Roman" panose="020206030504050203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833246" y="5046421"/>
            <a:ext cx="5358754" cy="158758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181395" y="5062447"/>
              <a:ext cx="4446189" cy="165373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defTabSz="914377">
                <a:lnSpc>
                  <a:spcPct val="150000"/>
                </a:lnSpc>
              </a:pPr>
              <a:r>
                <a:rPr lang="en-US" sz="3200" dirty="0" err="1">
                  <a:solidFill>
                    <a:schemeClr val="tx1"/>
                  </a:solidFill>
                  <a:latin typeface="Times New Roman" panose="02020603050405020304" pitchFamily="18" charset="0"/>
                  <a:cs typeface="Times New Roman" panose="02020603050405020304" pitchFamily="18" charset="0"/>
                </a:rPr>
                <a:t>D.Trong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khoang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chứa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a:t>
              </a:r>
              <a:r>
                <a:rPr lang="en-US" sz="3200" dirty="0">
                  <a:solidFill>
                    <a:schemeClr val="tx1"/>
                  </a:solidFill>
                  <a:latin typeface="Times New Roman" panose="02020603050405020304" pitchFamily="18" charset="0"/>
                  <a:cs typeface="Times New Roman" panose="02020603050405020304" pitchFamily="18" charset="0"/>
                </a:rPr>
                <a:t>.</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757006"/>
            <a:ext cx="5105399" cy="2087306"/>
            <a:chOff x="838201" y="4648144"/>
            <a:chExt cx="5105398" cy="219616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32509" y="4648144"/>
              <a:ext cx="4515129" cy="2196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pPr>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thịt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endParaRPr lang="en-US" sz="3200"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56539" y="3063365"/>
            <a:ext cx="5105399" cy="157336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schemeClr val="tx1"/>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pPr>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Gân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r>
                <a:rPr lang="en-US" sz="3200" dirty="0">
                  <a:solidFill>
                    <a:schemeClr val="tx1"/>
                  </a:solidFill>
                  <a:latin typeface="Times New Roman" panose="02020603050405020304" pitchFamily="18" charset="0"/>
                  <a:cs typeface="Times New Roman" panose="02020603050405020304" pitchFamily="18" charset="0"/>
                </a:rPr>
                <a:t>.</a:t>
              </a:r>
            </a:p>
            <a:p>
              <a:pPr algn="just" defTabSz="914377">
                <a:lnSpc>
                  <a:spcPct val="150000"/>
                </a:lnSpc>
              </a:pPr>
              <a:endParaRPr lang="en-US" sz="3200" dirty="0">
                <a:solidFill>
                  <a:schemeClr val="tx1"/>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795858" y="94228"/>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3</a:t>
              </a:r>
              <a:r>
                <a:rPr lang="vi-VN" sz="3200" b="1" dirty="0">
                  <a:solidFill>
                    <a:schemeClr val="tx1"/>
                  </a:solidFill>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khổng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nằm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tập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trung</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vị</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trí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r>
                <a:rPr lang="en-US" sz="3200" dirty="0">
                  <a:solidFill>
                    <a:schemeClr val="tx1"/>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stretch>
            <a:fillRect/>
          </a:stretch>
        </p:blipFill>
        <p:spPr>
          <a:xfrm>
            <a:off x="123831" y="3063365"/>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7"/>
          <a:stretch>
            <a:fillRect/>
          </a:stretch>
        </p:blipFill>
        <p:spPr>
          <a:xfrm>
            <a:off x="76263" y="5219586"/>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7"/>
          <a:stretch>
            <a:fillRect/>
          </a:stretch>
        </p:blipFill>
        <p:spPr>
          <a:xfrm>
            <a:off x="6044960" y="3287378"/>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7"/>
          <a:stretch>
            <a:fillRect/>
          </a:stretch>
        </p:blipFill>
        <p:spPr>
          <a:xfrm>
            <a:off x="6033172" y="5256017"/>
            <a:ext cx="1322947" cy="1219307"/>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8"/>
          <a:stretch>
            <a:fillRect/>
          </a:stretch>
        </p:blipFill>
        <p:spPr>
          <a:xfrm>
            <a:off x="613242" y="314154"/>
            <a:ext cx="1548519" cy="2383743"/>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7"/>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2800">
                <a:solidFill>
                  <a:prstClr val="black">
                    <a:lumMod val="50000"/>
                    <a:lumOff val="50000"/>
                  </a:prstClr>
                </a:solidFill>
                <a:latin typeface="Times New Roman" panose="02020603050405020304" pitchFamily="18" charset="0"/>
                <a:cs typeface="Times New Roman" panose="02020603050405020304" pitchFamily="18" charset="0"/>
              </a:rPr>
            </a:br>
            <a:r>
              <a:rPr lang="en-US" sz="28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2800">
                <a:solidFill>
                  <a:prstClr val="black">
                    <a:lumMod val="50000"/>
                    <a:lumOff val="50000"/>
                  </a:prstClr>
                </a:solidFill>
                <a:latin typeface="Times New Roman" panose="02020603050405020304" pitchFamily="18" charset="0"/>
                <a:cs typeface="Times New Roman" panose="02020603050405020304" pitchFamily="18" charset="0"/>
              </a:rPr>
            </a:br>
            <a:r>
              <a:rPr lang="en-US" sz="28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pic>
        <p:nvPicPr>
          <p:cNvPr id="38" name="Đồng hồ đếm ngược 10 giây">
            <a:hlinkClick r:id="" action="ppaction://media"/>
            <a:extLst>
              <a:ext uri="{FF2B5EF4-FFF2-40B4-BE49-F238E27FC236}">
                <a16:creationId xmlns:a16="http://schemas.microsoft.com/office/drawing/2014/main" id="{D78A3C27-C0D3-447A-B00F-98282AC3709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738885" y="-34009"/>
            <a:ext cx="1406942" cy="791405"/>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8"/>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20"/>
                                            </p:tgtEl>
                                          </p:cBhvr>
                                        </p:animEffect>
                                        <p:set>
                                          <p:cBhvr>
                                            <p:cTn id="24" dur="1" fill="hold">
                                              <p:stCondLst>
                                                <p:cond delay="499"/>
                                              </p:stCondLst>
                                            </p:cTn>
                                            <p:tgtEl>
                                              <p:spTgt spid="12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16"/>
                                            </p:tgtEl>
                                          </p:cBhvr>
                                        </p:animEffect>
                                        <p:set>
                                          <p:cBhvr>
                                            <p:cTn id="30" dur="1" fill="hold">
                                              <p:stCondLst>
                                                <p:cond delay="499"/>
                                              </p:stCondLst>
                                            </p:cTn>
                                            <p:tgtEl>
                                              <p:spTgt spid="1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8"/>
                                            </p:tgtEl>
                                          </p:cBhvr>
                                        </p:cmd>
                                      </p:childTnLst>
                                    </p:cTn>
                                  </p:par>
                                </p:childTnLst>
                              </p:cTn>
                            </p:par>
                          </p:childTnLst>
                        </p:cTn>
                      </p:par>
                    </p:childTnLst>
                  </p:cTn>
                  <p:nextCondLst>
                    <p:cond evt="onClick" delay="0">
                      <p:tgtEl>
                        <p:spTgt spid="38"/>
                      </p:tgtEl>
                    </p:cond>
                  </p:nextCondLst>
                </p:seq>
                <p:video>
                  <p:cMediaNode vol="80000">
                    <p:cTn id="42" fill="hold" display="0">
                      <p:stCondLst>
                        <p:cond delay="indefinite"/>
                      </p:stCondLst>
                    </p:cTn>
                    <p:tgtEl>
                      <p:spTgt spid="38"/>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8"/>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20"/>
                                            </p:tgtEl>
                                          </p:cBhvr>
                                        </p:animEffect>
                                        <p:set>
                                          <p:cBhvr>
                                            <p:cTn id="24" dur="1" fill="hold">
                                              <p:stCondLst>
                                                <p:cond delay="499"/>
                                              </p:stCondLst>
                                            </p:cTn>
                                            <p:tgtEl>
                                              <p:spTgt spid="12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16"/>
                                            </p:tgtEl>
                                          </p:cBhvr>
                                        </p:animEffect>
                                        <p:set>
                                          <p:cBhvr>
                                            <p:cTn id="30" dur="1" fill="hold">
                                              <p:stCondLst>
                                                <p:cond delay="499"/>
                                              </p:stCondLst>
                                            </p:cTn>
                                            <p:tgtEl>
                                              <p:spTgt spid="1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8"/>
                                            </p:tgtEl>
                                          </p:cBhvr>
                                        </p:cmd>
                                      </p:childTnLst>
                                    </p:cTn>
                                  </p:par>
                                </p:childTnLst>
                              </p:cTn>
                            </p:par>
                          </p:childTnLst>
                        </p:cTn>
                      </p:par>
                    </p:childTnLst>
                  </p:cTn>
                  <p:nextCondLst>
                    <p:cond evt="onClick" delay="0">
                      <p:tgtEl>
                        <p:spTgt spid="38"/>
                      </p:tgtEl>
                    </p:cond>
                  </p:nextCondLst>
                </p:seq>
                <p:video>
                  <p:cMediaNode vol="80000">
                    <p:cTn id="42" fill="hold" display="0">
                      <p:stCondLst>
                        <p:cond delay="indefinite"/>
                      </p:stCondLst>
                    </p:cTn>
                    <p:tgtEl>
                      <p:spTgt spid="38"/>
                    </p:tgtEl>
                  </p:cMediaNode>
                </p:video>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5"/>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335004" cy="1790699"/>
            <a:chOff x="6770639" y="3009107"/>
            <a:chExt cx="5335003"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87680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lõm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mặt</a:t>
              </a:r>
              <a:r>
                <a:rPr lang="en-US" sz="3200" dirty="0">
                  <a:solidFill>
                    <a:schemeClr val="tx1"/>
                  </a:solidFill>
                  <a:latin typeface="Times New Roman" panose="020206030504050203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419572" y="4933892"/>
            <a:ext cx="5561812" cy="1790699"/>
            <a:chOff x="6391192" y="4933892"/>
            <a:chExt cx="6011423"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6391192" y="5000213"/>
              <a:ext cx="6011423" cy="167836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lnSpc>
                  <a:spcPct val="150000"/>
                </a:lnSpc>
              </a:pPr>
              <a:r>
                <a:rPr lang="vi-VN" sz="3200" dirty="0">
                  <a:solidFill>
                    <a:schemeClr val="tx1"/>
                  </a:solidFill>
                  <a:latin typeface="Times New Roman" panose="02020603050405020304" pitchFamily="18" charset="0"/>
                  <a:cs typeface="Times New Roman" panose="02020603050405020304" pitchFamily="18" charset="0"/>
                </a:rPr>
                <a:t>    D.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nhiều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dạng</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vi-VN"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ngựa</a:t>
              </a:r>
              <a:endParaRPr lang="en-US" sz="3200"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r>
                <a:rPr lang="vi-VN"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đậu</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1"/>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4</a:t>
              </a:r>
              <a:r>
                <a:rPr lang="vi-VN"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Hai </a:t>
              </a:r>
              <a:r>
                <a:rPr lang="en-US" sz="3600" dirty="0" err="1">
                  <a:solidFill>
                    <a:schemeClr val="tx1"/>
                  </a:solidFill>
                  <a:latin typeface="Times New Roman" panose="02020603050405020304" pitchFamily="18" charset="0"/>
                  <a:cs typeface="Times New Roman" panose="02020603050405020304" pitchFamily="18" charset="0"/>
                </a:rPr>
                <a:t>tế</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thành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khí</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khổng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gì</a:t>
              </a:r>
              <a:r>
                <a:rPr lang="en-US" sz="3600" dirty="0">
                  <a:solidFill>
                    <a:schemeClr val="tx1"/>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7"/>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7"/>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7"/>
          <a:stretch>
            <a:fillRect/>
          </a:stretch>
        </p:blipFill>
        <p:spPr>
          <a:xfrm>
            <a:off x="6223465" y="5219641"/>
            <a:ext cx="1322947" cy="1219307"/>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8"/>
          <a:stretch>
            <a:fillRect/>
          </a:stretch>
        </p:blipFill>
        <p:spPr>
          <a:xfrm>
            <a:off x="613242" y="314154"/>
            <a:ext cx="1548519" cy="238374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7"/>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2800">
                <a:solidFill>
                  <a:prstClr val="black">
                    <a:lumMod val="50000"/>
                    <a:lumOff val="50000"/>
                  </a:prstClr>
                </a:solidFill>
                <a:latin typeface="Times New Roman" panose="02020603050405020304" pitchFamily="18" charset="0"/>
                <a:cs typeface="Times New Roman" panose="02020603050405020304" pitchFamily="18" charset="0"/>
              </a:rPr>
            </a:br>
            <a:r>
              <a:rPr lang="en-US" sz="28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2800">
                <a:solidFill>
                  <a:prstClr val="black">
                    <a:lumMod val="50000"/>
                    <a:lumOff val="50000"/>
                  </a:prstClr>
                </a:solidFill>
                <a:latin typeface="Times New Roman" panose="02020603050405020304" pitchFamily="18" charset="0"/>
                <a:cs typeface="Times New Roman" panose="02020603050405020304" pitchFamily="18" charset="0"/>
              </a:rPr>
            </a:br>
            <a:r>
              <a:rPr lang="en-US" sz="28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pic>
        <p:nvPicPr>
          <p:cNvPr id="38" name="Đồng hồ đếm ngược 10 giây">
            <a:hlinkClick r:id="" action="ppaction://media"/>
            <a:extLst>
              <a:ext uri="{FF2B5EF4-FFF2-40B4-BE49-F238E27FC236}">
                <a16:creationId xmlns:a16="http://schemas.microsoft.com/office/drawing/2014/main" id="{3F45BFF3-EA44-4CA6-9F1E-185A2290210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738885" y="-34009"/>
            <a:ext cx="1406942" cy="791405"/>
          </a:xfrm>
          <a:prstGeom prst="rect">
            <a:avLst/>
          </a:prstGeom>
        </p:spPr>
      </p:pic>
    </p:spTree>
    <p:extLst>
      <p:ext uri="{BB962C8B-B14F-4D97-AF65-F5344CB8AC3E}">
        <p14:creationId xmlns:p14="http://schemas.microsoft.com/office/powerpoint/2010/main" val="224003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8"/>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16"/>
                                            </p:tgtEl>
                                          </p:cBhvr>
                                        </p:animEffect>
                                        <p:set>
                                          <p:cBhvr>
                                            <p:cTn id="24" dur="1" fill="hold">
                                              <p:stCondLst>
                                                <p:cond delay="499"/>
                                              </p:stCondLst>
                                            </p:cTn>
                                            <p:tgtEl>
                                              <p:spTgt spid="11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19"/>
                                            </p:tgtEl>
                                          </p:cBhvr>
                                        </p:animEffect>
                                        <p:set>
                                          <p:cBhvr>
                                            <p:cTn id="27" dur="1" fill="hold">
                                              <p:stCondLst>
                                                <p:cond delay="499"/>
                                              </p:stCondLst>
                                            </p:cTn>
                                            <p:tgtEl>
                                              <p:spTgt spid="11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20"/>
                                            </p:tgtEl>
                                          </p:cBhvr>
                                        </p:animEffect>
                                        <p:set>
                                          <p:cBhvr>
                                            <p:cTn id="36"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8"/>
                                            </p:tgtEl>
                                          </p:cBhvr>
                                        </p:cmd>
                                      </p:childTnLst>
                                    </p:cTn>
                                  </p:par>
                                </p:childTnLst>
                              </p:cTn>
                            </p:par>
                          </p:childTnLst>
                        </p:cTn>
                      </p:par>
                    </p:childTnLst>
                  </p:cTn>
                  <p:nextCondLst>
                    <p:cond evt="onClick" delay="0">
                      <p:tgtEl>
                        <p:spTgt spid="38"/>
                      </p:tgtEl>
                    </p:cond>
                  </p:nextCondLst>
                </p:seq>
                <p:video>
                  <p:cMediaNode vol="80000">
                    <p:cTn id="42" fill="hold" display="0">
                      <p:stCondLst>
                        <p:cond delay="indefinite"/>
                      </p:stCondLst>
                    </p:cTn>
                    <p:tgtEl>
                      <p:spTgt spid="38"/>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8"/>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16"/>
                                            </p:tgtEl>
                                          </p:cBhvr>
                                        </p:animEffect>
                                        <p:set>
                                          <p:cBhvr>
                                            <p:cTn id="24" dur="1" fill="hold">
                                              <p:stCondLst>
                                                <p:cond delay="499"/>
                                              </p:stCondLst>
                                            </p:cTn>
                                            <p:tgtEl>
                                              <p:spTgt spid="11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19"/>
                                            </p:tgtEl>
                                          </p:cBhvr>
                                        </p:animEffect>
                                        <p:set>
                                          <p:cBhvr>
                                            <p:cTn id="27" dur="1" fill="hold">
                                              <p:stCondLst>
                                                <p:cond delay="499"/>
                                              </p:stCondLst>
                                            </p:cTn>
                                            <p:tgtEl>
                                              <p:spTgt spid="11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20"/>
                                            </p:tgtEl>
                                          </p:cBhvr>
                                        </p:animEffect>
                                        <p:set>
                                          <p:cBhvr>
                                            <p:cTn id="36"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8"/>
                                            </p:tgtEl>
                                          </p:cBhvr>
                                        </p:cmd>
                                      </p:childTnLst>
                                    </p:cTn>
                                  </p:par>
                                </p:childTnLst>
                              </p:cTn>
                            </p:par>
                          </p:childTnLst>
                        </p:cTn>
                      </p:par>
                    </p:childTnLst>
                  </p:cTn>
                  <p:nextCondLst>
                    <p:cond evt="onClick" delay="0">
                      <p:tgtEl>
                        <p:spTgt spid="38"/>
                      </p:tgtEl>
                    </p:cond>
                  </p:nextCondLst>
                </p:seq>
                <p:video>
                  <p:cMediaNode vol="80000">
                    <p:cTn id="42" fill="hold" display="0">
                      <p:stCondLst>
                        <p:cond delay="indefinite"/>
                      </p:stCondLst>
                    </p:cTn>
                    <p:tgtEl>
                      <p:spTgt spid="38"/>
                    </p:tgtEl>
                  </p:cMediaNode>
                </p:video>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5"/>
          <a:stretch>
            <a:fillRect/>
          </a:stretch>
        </p:blipFill>
        <p:spPr>
          <a:xfrm>
            <a:off x="40455" y="-2311"/>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933706" y="2959129"/>
            <a:ext cx="5105399" cy="1831761"/>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5066602"/>
            <a:ext cx="5105399" cy="1784115"/>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lnSpc>
                  <a:spcPct val="150000"/>
                </a:lnSpc>
              </a:pPr>
              <a:r>
                <a:rPr lang="vi-VN" sz="2800" dirty="0">
                  <a:solidFill>
                    <a:schemeClr val="tx1"/>
                  </a:solidFill>
                  <a:latin typeface="Times New Roman" panose="02020603050405020304" pitchFamily="18" charset="0"/>
                  <a:cs typeface="Times New Roman" panose="02020603050405020304" pitchFamily="18" charset="0"/>
                </a:rPr>
                <a:t>D. sự trao đổi các chất ở rắn giữa cơ thể và môi trường.</a:t>
              </a:r>
              <a:endParaRPr lang="en-US" sz="28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15838" y="5099961"/>
            <a:ext cx="5105399" cy="160440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 sự trao đổi các chất ở thể khí giữa cơ thể và môi trường.</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785153" y="2960603"/>
            <a:ext cx="5096677" cy="1831761"/>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880653" y="100473"/>
            <a:ext cx="9514719" cy="2045240"/>
            <a:chOff x="1567542" y="246435"/>
            <a:chExt cx="10376763"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567542" y="246435"/>
              <a:ext cx="10376763"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1795356" y="419051"/>
              <a:ext cx="9838308" cy="20626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a:t>
              </a:r>
              <a:r>
                <a:rPr lang="vi-VN" sz="3600" b="1" dirty="0">
                  <a:solidFill>
                    <a:schemeClr val="tx1"/>
                  </a:solidFill>
                  <a:latin typeface="Times New Roman" panose="02020603050405020304" pitchFamily="18" charset="0"/>
                  <a:cs typeface="Times New Roman" panose="02020603050405020304" pitchFamily="18" charset="0"/>
                </a:rPr>
                <a:t>5.</a:t>
              </a:r>
              <a:r>
                <a:rPr lang="vi-VN"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Trao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đổi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khí</a:t>
              </a:r>
              <a:r>
                <a:rPr lang="en-US" sz="3600" dirty="0">
                  <a:solidFill>
                    <a:schemeClr val="tx1"/>
                  </a:solidFill>
                  <a:latin typeface="Times New Roman" panose="02020603050405020304" pitchFamily="18" charset="0"/>
                  <a:cs typeface="Times New Roman" panose="02020603050405020304" pitchFamily="18" charset="0"/>
                </a:rPr>
                <a:t> ở </a:t>
              </a:r>
              <a:r>
                <a:rPr lang="en-US" sz="3600" dirty="0" err="1">
                  <a:solidFill>
                    <a:schemeClr val="tx1"/>
                  </a:solidFill>
                  <a:latin typeface="Times New Roman" panose="02020603050405020304" pitchFamily="18" charset="0"/>
                  <a:cs typeface="Times New Roman" panose="02020603050405020304" pitchFamily="18" charset="0"/>
                </a:rPr>
                <a:t>sinh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a:t>
              </a:r>
              <a:endParaRPr lang="en-US" sz="36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stretch>
            <a:fillRect/>
          </a:stretch>
        </p:blipFill>
        <p:spPr>
          <a:xfrm>
            <a:off x="-108709" y="3352270"/>
            <a:ext cx="1169418" cy="10778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7"/>
          <a:stretch>
            <a:fillRect/>
          </a:stretch>
        </p:blipFill>
        <p:spPr>
          <a:xfrm>
            <a:off x="-13240" y="5393105"/>
            <a:ext cx="1169419" cy="10778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7"/>
          <a:stretch>
            <a:fillRect/>
          </a:stretch>
        </p:blipFill>
        <p:spPr>
          <a:xfrm>
            <a:off x="6050538" y="3374941"/>
            <a:ext cx="1169419" cy="10778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7"/>
          <a:stretch>
            <a:fillRect/>
          </a:stretch>
        </p:blipFill>
        <p:spPr>
          <a:xfrm>
            <a:off x="6096000" y="5446613"/>
            <a:ext cx="1169419" cy="1077806"/>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8"/>
          <a:stretch>
            <a:fillRect/>
          </a:stretch>
        </p:blipFill>
        <p:spPr>
          <a:xfrm>
            <a:off x="123419" y="153637"/>
            <a:ext cx="1548519" cy="238374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3200">
                  <a:solidFill>
                    <a:prstClr val="black">
                      <a:lumMod val="50000"/>
                      <a:lumOff val="50000"/>
                    </a:prstClr>
                  </a:solidFill>
                  <a:latin typeface="Times New Roman" panose="02020603050405020304" pitchFamily="18" charset="0"/>
                  <a:cs typeface="Times New Roman" panose="02020603050405020304" pitchFamily="18" charset="0"/>
                </a:rPr>
              </a:br>
              <a:r>
                <a:rPr lang="en-US" sz="32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7"/>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Sau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khi</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HS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trả</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lời</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xong</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thầy</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cô</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nhấp</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chuột</a:t>
            </a:r>
            <a:br>
              <a:rPr lang="en-US" sz="2800" dirty="0">
                <a:solidFill>
                  <a:prstClr val="black">
                    <a:lumMod val="50000"/>
                    <a:lumOff val="50000"/>
                  </a:prstClr>
                </a:solidFill>
                <a:latin typeface="Times New Roman" panose="02020603050405020304" pitchFamily="18" charset="0"/>
                <a:cs typeface="Times New Roman" panose="02020603050405020304" pitchFamily="18" charset="0"/>
              </a:rPr>
            </a:b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hoặc</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phím</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-&gt;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để</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đến</a:t>
            </a:r>
            <a:br>
              <a:rPr lang="en-US" sz="2800" dirty="0">
                <a:solidFill>
                  <a:prstClr val="black">
                    <a:lumMod val="50000"/>
                    <a:lumOff val="50000"/>
                  </a:prstClr>
                </a:solidFill>
                <a:latin typeface="Times New Roman" panose="02020603050405020304" pitchFamily="18" charset="0"/>
                <a:cs typeface="Times New Roman" panose="02020603050405020304" pitchFamily="18" charset="0"/>
              </a:rPr>
            </a:b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câu</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hỏi</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tiếp</a:t>
            </a:r>
            <a:r>
              <a:rPr lang="en-US" sz="2800"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2800" dirty="0" err="1">
                <a:solidFill>
                  <a:prstClr val="black">
                    <a:lumMod val="50000"/>
                    <a:lumOff val="50000"/>
                  </a:prstClr>
                </a:solidFill>
                <a:latin typeface="Times New Roman" panose="02020603050405020304" pitchFamily="18" charset="0"/>
                <a:cs typeface="Times New Roman" panose="02020603050405020304" pitchFamily="18" charset="0"/>
              </a:rPr>
              <a:t>theo</a:t>
            </a:r>
            <a:endParaRPr lang="en-US" sz="2800" dirty="0">
              <a:solidFill>
                <a:prstClr val="black">
                  <a:lumMod val="50000"/>
                  <a:lumOff val="50000"/>
                </a:prstClr>
              </a:solidFill>
              <a:latin typeface="Times New Roman" panose="02020603050405020304" pitchFamily="18" charset="0"/>
              <a:cs typeface="Times New Roman" panose="02020603050405020304" pitchFamily="18" charset="0"/>
            </a:endParaRPr>
          </a:p>
        </p:txBody>
      </p:sp>
      <p:pic>
        <p:nvPicPr>
          <p:cNvPr id="38" name="Đồng hồ đếm ngược 10 giây">
            <a:hlinkClick r:id="" action="ppaction://media"/>
            <a:extLst>
              <a:ext uri="{FF2B5EF4-FFF2-40B4-BE49-F238E27FC236}">
                <a16:creationId xmlns:a16="http://schemas.microsoft.com/office/drawing/2014/main" id="{E0921C07-D92A-4C60-B476-7D269E1E3F1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738885" y="-34009"/>
            <a:ext cx="1406942" cy="791405"/>
          </a:xfrm>
          <a:prstGeom prst="rect">
            <a:avLst/>
          </a:prstGeom>
        </p:spPr>
      </p:pic>
    </p:spTree>
    <p:extLst>
      <p:ext uri="{BB962C8B-B14F-4D97-AF65-F5344CB8AC3E}">
        <p14:creationId xmlns:p14="http://schemas.microsoft.com/office/powerpoint/2010/main" val="87903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8"/>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19"/>
                                            </p:tgtEl>
                                          </p:cBhvr>
                                        </p:animEffect>
                                        <p:set>
                                          <p:cBhvr>
                                            <p:cTn id="27" dur="1" fill="hold">
                                              <p:stCondLst>
                                                <p:cond delay="499"/>
                                              </p:stCondLst>
                                            </p:cTn>
                                            <p:tgtEl>
                                              <p:spTgt spid="11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0"/>
                                            </p:tgtEl>
                                          </p:cBhvr>
                                        </p:animEffect>
                                        <p:set>
                                          <p:cBhvr>
                                            <p:cTn id="33" dur="1" fill="hold">
                                              <p:stCondLst>
                                                <p:cond delay="499"/>
                                              </p:stCondLst>
                                            </p:cTn>
                                            <p:tgtEl>
                                              <p:spTgt spid="12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8"/>
                                            </p:tgtEl>
                                          </p:cBhvr>
                                        </p:cmd>
                                      </p:childTnLst>
                                    </p:cTn>
                                  </p:par>
                                </p:childTnLst>
                              </p:cTn>
                            </p:par>
                          </p:childTnLst>
                        </p:cTn>
                      </p:par>
                    </p:childTnLst>
                  </p:cTn>
                  <p:nextCondLst>
                    <p:cond evt="onClick" delay="0">
                      <p:tgtEl>
                        <p:spTgt spid="38"/>
                      </p:tgtEl>
                    </p:cond>
                  </p:nextCondLst>
                </p:seq>
                <p:video>
                  <p:cMediaNode vol="80000">
                    <p:cTn id="42" fill="hold" display="0">
                      <p:stCondLst>
                        <p:cond delay="indefinite"/>
                      </p:stCondLst>
                    </p:cTn>
                    <p:tgtEl>
                      <p:spTgt spid="38"/>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8"/>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19"/>
                                            </p:tgtEl>
                                          </p:cBhvr>
                                        </p:animEffect>
                                        <p:set>
                                          <p:cBhvr>
                                            <p:cTn id="27" dur="1" fill="hold">
                                              <p:stCondLst>
                                                <p:cond delay="499"/>
                                              </p:stCondLst>
                                            </p:cTn>
                                            <p:tgtEl>
                                              <p:spTgt spid="11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0"/>
                                            </p:tgtEl>
                                          </p:cBhvr>
                                        </p:animEffect>
                                        <p:set>
                                          <p:cBhvr>
                                            <p:cTn id="33" dur="1" fill="hold">
                                              <p:stCondLst>
                                                <p:cond delay="499"/>
                                              </p:stCondLst>
                                            </p:cTn>
                                            <p:tgtEl>
                                              <p:spTgt spid="12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8"/>
                                            </p:tgtEl>
                                          </p:cBhvr>
                                        </p:cmd>
                                      </p:childTnLst>
                                    </p:cTn>
                                  </p:par>
                                </p:childTnLst>
                              </p:cTn>
                            </p:par>
                          </p:childTnLst>
                        </p:cTn>
                      </p:par>
                    </p:childTnLst>
                  </p:cTn>
                  <p:nextCondLst>
                    <p:cond evt="onClick" delay="0">
                      <p:tgtEl>
                        <p:spTgt spid="38"/>
                      </p:tgtEl>
                    </p:cond>
                  </p:nextCondLst>
                </p:seq>
                <p:video>
                  <p:cMediaNode vol="80000">
                    <p:cTn id="42" fill="hold" display="0">
                      <p:stCondLst>
                        <p:cond delay="indefinite"/>
                      </p:stCondLst>
                    </p:cTn>
                    <p:tgtEl>
                      <p:spTgt spid="38"/>
                    </p:tgtEl>
                  </p:cMediaNode>
                </p:vide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7711C7-465F-4DA6-AD2A-57EEB9C9F20A}"/>
              </a:ext>
            </a:extLst>
          </p:cNvPr>
          <p:cNvSpPr txBox="1"/>
          <p:nvPr/>
        </p:nvSpPr>
        <p:spPr>
          <a:xfrm>
            <a:off x="3098001" y="5868296"/>
            <a:ext cx="5013265" cy="572593"/>
          </a:xfrm>
          <a:prstGeom prst="rect">
            <a:avLst/>
          </a:prstGeom>
          <a:noFill/>
        </p:spPr>
        <p:txBody>
          <a:bodyPr wrap="square" rtlCol="0">
            <a:spAutoFit/>
          </a:bodyPr>
          <a:lstStyle/>
          <a:p>
            <a:pPr algn="ctr">
              <a:lnSpc>
                <a:spcPct val="120000"/>
              </a:lnSpc>
            </a:pPr>
            <a:r>
              <a:rPr lang="vi-VN" sz="2800" b="1" i="1" dirty="0">
                <a:latin typeface="+mj-lt"/>
              </a:rPr>
              <a:t>Sự trao đổi khí ở người</a:t>
            </a:r>
            <a:endParaRPr lang="en-US" sz="2800" b="1" i="1" dirty="0">
              <a:solidFill>
                <a:srgbClr val="FF0000"/>
              </a:solidFill>
              <a:latin typeface="+mj-lt"/>
            </a:endParaRPr>
          </a:p>
        </p:txBody>
      </p:sp>
      <p:pic>
        <p:nvPicPr>
          <p:cNvPr id="4" name="1786802856785812796">
            <a:hlinkClick r:id="" action="ppaction://media"/>
            <a:extLst>
              <a:ext uri="{FF2B5EF4-FFF2-40B4-BE49-F238E27FC236}">
                <a16:creationId xmlns:a16="http://schemas.microsoft.com/office/drawing/2014/main" id="{4310B156-594D-49DC-A449-362C85BA90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0219" y="570155"/>
            <a:ext cx="8284734" cy="4921624"/>
          </a:xfrm>
          <a:prstGeom prst="rect">
            <a:avLst/>
          </a:prstGeom>
        </p:spPr>
      </p:pic>
      <p:sp>
        <p:nvSpPr>
          <p:cNvPr id="5" name="TextBox 4">
            <a:extLst>
              <a:ext uri="{FF2B5EF4-FFF2-40B4-BE49-F238E27FC236}">
                <a16:creationId xmlns:a16="http://schemas.microsoft.com/office/drawing/2014/main" id="{F2642A41-5C36-4005-8199-445C97792A09}"/>
              </a:ext>
            </a:extLst>
          </p:cNvPr>
          <p:cNvSpPr txBox="1"/>
          <p:nvPr/>
        </p:nvSpPr>
        <p:spPr>
          <a:xfrm>
            <a:off x="8111266" y="946673"/>
            <a:ext cx="1699708" cy="461665"/>
          </a:xfrm>
          <a:prstGeom prst="rect">
            <a:avLst/>
          </a:prstGeom>
          <a:noFill/>
        </p:spPr>
        <p:txBody>
          <a:bodyPr wrap="square" rtlCol="0">
            <a:spAutoFit/>
          </a:bodyPr>
          <a:lstStyle/>
          <a:p>
            <a:pPr algn="ctr"/>
            <a:r>
              <a:rPr lang="vi-VN" sz="2400" dirty="0">
                <a:latin typeface="+mj-lt"/>
              </a:rPr>
              <a:t>Môi trường</a:t>
            </a:r>
            <a:endParaRPr lang="en-US" sz="2400" dirty="0">
              <a:latin typeface="+mj-lt"/>
            </a:endParaRPr>
          </a:p>
        </p:txBody>
      </p:sp>
    </p:spTree>
    <p:extLst>
      <p:ext uri="{BB962C8B-B14F-4D97-AF65-F5344CB8AC3E}">
        <p14:creationId xmlns:p14="http://schemas.microsoft.com/office/powerpoint/2010/main" val="1899295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AC316D2D-D771-41D1-980C-2EE91664DAB8}"/>
              </a:ext>
            </a:extLst>
          </p:cNvPr>
          <p:cNvSpPr/>
          <p:nvPr/>
        </p:nvSpPr>
        <p:spPr>
          <a:xfrm>
            <a:off x="6096001" y="903768"/>
            <a:ext cx="4366436" cy="3200400"/>
          </a:xfrm>
          <a:prstGeom prst="cloudCallout">
            <a:avLst>
              <a:gd name="adj1" fmla="val -102342"/>
              <a:gd name="adj2" fmla="val 3143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dirty="0">
                <a:latin typeface="+mj-lt"/>
              </a:rPr>
              <a:t>Vì sao không nên để nhiều hoa và cây xanh trong phòng ngủ kín?</a:t>
            </a:r>
            <a:endParaRPr lang="en-US" sz="2800" dirty="0">
              <a:latin typeface="+mj-lt"/>
            </a:endParaRPr>
          </a:p>
        </p:txBody>
      </p:sp>
      <p:pic>
        <p:nvPicPr>
          <p:cNvPr id="3" name="Picture 2">
            <a:extLst>
              <a:ext uri="{FF2B5EF4-FFF2-40B4-BE49-F238E27FC236}">
                <a16:creationId xmlns:a16="http://schemas.microsoft.com/office/drawing/2014/main" id="{FDAF5292-5881-4A7F-BAEC-22E435F4ACEE}"/>
              </a:ext>
            </a:extLst>
          </p:cNvPr>
          <p:cNvPicPr>
            <a:picLocks noChangeAspect="1"/>
          </p:cNvPicPr>
          <p:nvPr/>
        </p:nvPicPr>
        <p:blipFill>
          <a:blip r:embed="rId2"/>
          <a:stretch>
            <a:fillRect/>
          </a:stretch>
        </p:blipFill>
        <p:spPr>
          <a:xfrm>
            <a:off x="866442" y="2014537"/>
            <a:ext cx="4143375" cy="3743325"/>
          </a:xfrm>
          <a:prstGeom prst="rect">
            <a:avLst/>
          </a:prstGeom>
        </p:spPr>
      </p:pic>
      <p:sp>
        <p:nvSpPr>
          <p:cNvPr id="6" name="Oval 5">
            <a:extLst>
              <a:ext uri="{FF2B5EF4-FFF2-40B4-BE49-F238E27FC236}">
                <a16:creationId xmlns:a16="http://schemas.microsoft.com/office/drawing/2014/main" id="{3BA0A217-2C55-44D5-A8F6-61967990517D}"/>
              </a:ext>
            </a:extLst>
          </p:cNvPr>
          <p:cNvSpPr/>
          <p:nvPr/>
        </p:nvSpPr>
        <p:spPr>
          <a:xfrm>
            <a:off x="5635254" y="244549"/>
            <a:ext cx="5603359" cy="674104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a:latin typeface="Times New Roman" panose="02020603050405020304" pitchFamily="18" charset="0"/>
                <a:ea typeface="Times New Roman" panose="02020603050405020304" pitchFamily="18" charset="0"/>
              </a:rPr>
              <a:t>Vào ban đêm cây vẫn duy trì hô hấp. Nếu trong phòng ngủ, đóng kín cửa mà để nhiều cây hoặc hoa thì rất dễ bị ngạt thở vì trong quá trình hô hấp cây đã lấy rất nhiều khí oxygen của không khí trong phòng, đồng thời lại thải ra rất nhiều khí carbon dioxide.</a:t>
            </a:r>
            <a:endParaRPr lang="en-US" sz="2800" dirty="0"/>
          </a:p>
          <a:p>
            <a:pPr algn="ctr"/>
            <a:endParaRPr lang="en-US" dirty="0"/>
          </a:p>
        </p:txBody>
      </p:sp>
    </p:spTree>
    <p:extLst>
      <p:ext uri="{BB962C8B-B14F-4D97-AF65-F5344CB8AC3E}">
        <p14:creationId xmlns:p14="http://schemas.microsoft.com/office/powerpoint/2010/main" val="13328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10;&#10;Description automatically generated">
            <a:extLst>
              <a:ext uri="{FF2B5EF4-FFF2-40B4-BE49-F238E27FC236}">
                <a16:creationId xmlns:a16="http://schemas.microsoft.com/office/drawing/2014/main" id="{14FE621F-851A-4801-8AE7-6E0D312B8CEB}"/>
              </a:ext>
            </a:extLst>
          </p:cNvPr>
          <p:cNvPicPr>
            <a:picLocks noChangeAspect="1"/>
          </p:cNvPicPr>
          <p:nvPr/>
        </p:nvPicPr>
        <p:blipFill rotWithShape="1">
          <a:blip r:embed="rId2">
            <a:extLst>
              <a:ext uri="{28A0092B-C50C-407E-A947-70E740481C1C}">
                <a14:useLocalDpi xmlns:a14="http://schemas.microsoft.com/office/drawing/2010/main" val="0"/>
              </a:ext>
            </a:extLst>
          </a:blip>
          <a:srcRect l="20298" r="11046"/>
          <a:stretch/>
        </p:blipFill>
        <p:spPr>
          <a:xfrm>
            <a:off x="0" y="0"/>
            <a:ext cx="1259840" cy="1835019"/>
          </a:xfrm>
          <a:prstGeom prst="rect">
            <a:avLst/>
          </a:prstGeom>
        </p:spPr>
      </p:pic>
      <p:sp>
        <p:nvSpPr>
          <p:cNvPr id="4" name="TextBox 3">
            <a:extLst>
              <a:ext uri="{FF2B5EF4-FFF2-40B4-BE49-F238E27FC236}">
                <a16:creationId xmlns:a16="http://schemas.microsoft.com/office/drawing/2014/main" id="{143EBBA7-E5D4-4267-A2D0-D0DE79CAA7E8}"/>
              </a:ext>
            </a:extLst>
          </p:cNvPr>
          <p:cNvSpPr txBox="1"/>
          <p:nvPr/>
        </p:nvSpPr>
        <p:spPr>
          <a:xfrm>
            <a:off x="815282" y="1085563"/>
            <a:ext cx="6005621" cy="5315237"/>
          </a:xfrm>
          <a:prstGeom prst="rect">
            <a:avLst/>
          </a:prstGeom>
          <a:noFill/>
        </p:spPr>
        <p:txBody>
          <a:bodyPr wrap="square" rtlCol="0">
            <a:spAutoFit/>
          </a:bodyPr>
          <a:lstStyle/>
          <a:p>
            <a:pPr algn="just">
              <a:lnSpc>
                <a:spcPct val="120000"/>
              </a:lnSpc>
            </a:pPr>
            <a:r>
              <a:rPr lang="vi-VN" sz="2300" b="1" dirty="0">
                <a:solidFill>
                  <a:srgbClr val="FF0000"/>
                </a:solidFill>
              </a:rPr>
              <a:t>Vào ban đêm</a:t>
            </a:r>
            <a:r>
              <a:rPr lang="vi-VN" sz="2300" dirty="0"/>
              <a:t>, đa số các </a:t>
            </a:r>
            <a:r>
              <a:rPr lang="vi-VN" sz="2300" b="1" dirty="0"/>
              <a:t>loài cây chỉ hấp thụ khí O</a:t>
            </a:r>
            <a:r>
              <a:rPr lang="vi-VN" sz="2300" b="1" baseline="-25000" dirty="0"/>
              <a:t>2 </a:t>
            </a:r>
            <a:r>
              <a:rPr lang="vi-VN" sz="2300" b="1" dirty="0"/>
              <a:t>và thải ra khí CO</a:t>
            </a:r>
            <a:r>
              <a:rPr lang="vi-VN" sz="2300" b="1" baseline="-25000" dirty="0"/>
              <a:t>2</a:t>
            </a:r>
            <a:r>
              <a:rPr lang="vi-VN" sz="2300" b="1" dirty="0"/>
              <a:t> qua quá trình hô hấp</a:t>
            </a:r>
            <a:r>
              <a:rPr lang="vi-VN" sz="2300" dirty="0"/>
              <a:t>. Tuy nhiên, một số loài cây có khả năng sinh ra khí O</a:t>
            </a:r>
            <a:r>
              <a:rPr lang="vi-VN" sz="2300" baseline="-25000" dirty="0"/>
              <a:t>2</a:t>
            </a:r>
            <a:r>
              <a:rPr lang="vi-VN" sz="2300" dirty="0"/>
              <a:t> và hấp thụ khí CO</a:t>
            </a:r>
            <a:r>
              <a:rPr lang="vi-VN" sz="2300" baseline="-25000" dirty="0"/>
              <a:t>2</a:t>
            </a:r>
            <a:r>
              <a:rPr lang="vi-VN" sz="2300" dirty="0"/>
              <a:t> vào ban đêm như cây lưỡi hổ, cây nha đam, cây phú quý, cây oải hương,... Trong đó, </a:t>
            </a:r>
            <a:r>
              <a:rPr lang="vi-VN" sz="2300" b="1" dirty="0">
                <a:solidFill>
                  <a:srgbClr val="008000"/>
                </a:solidFill>
              </a:rPr>
              <a:t>cây lưỡi hổ</a:t>
            </a:r>
            <a:r>
              <a:rPr lang="vi-VN" sz="2300" dirty="0">
                <a:solidFill>
                  <a:schemeClr val="bg2">
                    <a:lumMod val="25000"/>
                  </a:schemeClr>
                </a:solidFill>
              </a:rPr>
              <a:t>, </a:t>
            </a:r>
            <a:r>
              <a:rPr lang="vi-VN" sz="2300" dirty="0"/>
              <a:t>ngoài khả năng hấp thụ CO</a:t>
            </a:r>
            <a:r>
              <a:rPr lang="vi-VN" sz="2300" baseline="-25000" dirty="0"/>
              <a:t>2</a:t>
            </a:r>
            <a:r>
              <a:rPr lang="vi-VN" sz="2300" dirty="0"/>
              <a:t> và thải ra khí O</a:t>
            </a:r>
            <a:r>
              <a:rPr lang="vi-VN" sz="2300" baseline="-25000" dirty="0"/>
              <a:t>2</a:t>
            </a:r>
            <a:r>
              <a:rPr lang="vi-VN" sz="2300" dirty="0"/>
              <a:t> vào ban đêm còn có thể hấp thụ nhiều loại </a:t>
            </a:r>
            <a:r>
              <a:rPr lang="vi-VN" sz="2300" b="1" dirty="0">
                <a:solidFill>
                  <a:srgbClr val="008000"/>
                </a:solidFill>
              </a:rPr>
              <a:t>khí độc </a:t>
            </a:r>
            <a:r>
              <a:rPr lang="vi-VN" sz="2300" dirty="0">
                <a:solidFill>
                  <a:schemeClr val="bg2">
                    <a:lumMod val="25000"/>
                  </a:schemeClr>
                </a:solidFill>
              </a:rPr>
              <a:t>như</a:t>
            </a:r>
            <a:r>
              <a:rPr lang="vi-VN" sz="2300" b="1" dirty="0">
                <a:solidFill>
                  <a:schemeClr val="bg2">
                    <a:lumMod val="25000"/>
                  </a:schemeClr>
                </a:solidFill>
              </a:rPr>
              <a:t> </a:t>
            </a:r>
            <a:r>
              <a:rPr lang="vi-VN" sz="2300" b="1" dirty="0">
                <a:solidFill>
                  <a:srgbClr val="008000"/>
                </a:solidFill>
              </a:rPr>
              <a:t>formandehyde, nitrogen, khói thuốc lá</a:t>
            </a:r>
            <a:r>
              <a:rPr lang="vi-VN" sz="2300" dirty="0">
                <a:solidFill>
                  <a:srgbClr val="008000"/>
                </a:solidFill>
              </a:rPr>
              <a:t>,</a:t>
            </a:r>
            <a:r>
              <a:rPr lang="vi-VN" sz="2300" dirty="0">
                <a:solidFill>
                  <a:schemeClr val="bg2">
                    <a:lumMod val="25000"/>
                  </a:schemeClr>
                </a:solidFill>
              </a:rPr>
              <a:t>... </a:t>
            </a:r>
            <a:r>
              <a:rPr lang="vi-VN" sz="2300" dirty="0"/>
              <a:t>Do đó, có thể trồng cây lưỡi hổ trong nhà, vừa có tác dụng trang trí và giúp không khí trong sạch hơn.</a:t>
            </a:r>
            <a:endParaRPr lang="en-US" sz="2300" dirty="0"/>
          </a:p>
        </p:txBody>
      </p:sp>
      <p:pic>
        <p:nvPicPr>
          <p:cNvPr id="10" name="Picture 9" descr="A picture containing plant, indoor, agave&#10;&#10;Description automatically generated">
            <a:extLst>
              <a:ext uri="{FF2B5EF4-FFF2-40B4-BE49-F238E27FC236}">
                <a16:creationId xmlns:a16="http://schemas.microsoft.com/office/drawing/2014/main" id="{F4D4C6FE-C322-4582-ACFE-F34662650887}"/>
              </a:ext>
            </a:extLst>
          </p:cNvPr>
          <p:cNvPicPr>
            <a:picLocks noChangeAspect="1"/>
          </p:cNvPicPr>
          <p:nvPr/>
        </p:nvPicPr>
        <p:blipFill rotWithShape="1">
          <a:blip r:embed="rId3">
            <a:extLst>
              <a:ext uri="{28A0092B-C50C-407E-A947-70E740481C1C}">
                <a14:useLocalDpi xmlns:a14="http://schemas.microsoft.com/office/drawing/2010/main" val="0"/>
              </a:ext>
            </a:extLst>
          </a:blip>
          <a:srcRect l="4157" t="722" r="5631" b="722"/>
          <a:stretch/>
        </p:blipFill>
        <p:spPr>
          <a:xfrm>
            <a:off x="6989130" y="675961"/>
            <a:ext cx="5010805" cy="5474318"/>
          </a:xfrm>
          <a:custGeom>
            <a:avLst/>
            <a:gdLst>
              <a:gd name="connsiteX0" fmla="*/ 509213 w 5378823"/>
              <a:gd name="connsiteY0" fmla="*/ 0 h 5760720"/>
              <a:gd name="connsiteX1" fmla="*/ 4869610 w 5378823"/>
              <a:gd name="connsiteY1" fmla="*/ 0 h 5760720"/>
              <a:gd name="connsiteX2" fmla="*/ 5378823 w 5378823"/>
              <a:gd name="connsiteY2" fmla="*/ 509213 h 5760720"/>
              <a:gd name="connsiteX3" fmla="*/ 5378823 w 5378823"/>
              <a:gd name="connsiteY3" fmla="*/ 5251507 h 5760720"/>
              <a:gd name="connsiteX4" fmla="*/ 4869610 w 5378823"/>
              <a:gd name="connsiteY4" fmla="*/ 5760720 h 5760720"/>
              <a:gd name="connsiteX5" fmla="*/ 509213 w 5378823"/>
              <a:gd name="connsiteY5" fmla="*/ 5760720 h 5760720"/>
              <a:gd name="connsiteX6" fmla="*/ 0 w 5378823"/>
              <a:gd name="connsiteY6" fmla="*/ 5251507 h 5760720"/>
              <a:gd name="connsiteX7" fmla="*/ 0 w 5378823"/>
              <a:gd name="connsiteY7" fmla="*/ 509213 h 5760720"/>
              <a:gd name="connsiteX8" fmla="*/ 509213 w 5378823"/>
              <a:gd name="connsiteY8" fmla="*/ 0 h 576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8823" h="5760720">
                <a:moveTo>
                  <a:pt x="509213" y="0"/>
                </a:moveTo>
                <a:lnTo>
                  <a:pt x="4869610" y="0"/>
                </a:lnTo>
                <a:cubicBezTo>
                  <a:pt x="5150841" y="0"/>
                  <a:pt x="5378823" y="227982"/>
                  <a:pt x="5378823" y="509213"/>
                </a:cubicBezTo>
                <a:lnTo>
                  <a:pt x="5378823" y="5251507"/>
                </a:lnTo>
                <a:cubicBezTo>
                  <a:pt x="5378823" y="5532738"/>
                  <a:pt x="5150841" y="5760720"/>
                  <a:pt x="4869610" y="5760720"/>
                </a:cubicBezTo>
                <a:lnTo>
                  <a:pt x="509213" y="5760720"/>
                </a:lnTo>
                <a:cubicBezTo>
                  <a:pt x="227982" y="5760720"/>
                  <a:pt x="0" y="5532738"/>
                  <a:pt x="0" y="5251507"/>
                </a:cubicBezTo>
                <a:lnTo>
                  <a:pt x="0" y="509213"/>
                </a:lnTo>
                <a:cubicBezTo>
                  <a:pt x="0" y="227982"/>
                  <a:pt x="227982" y="0"/>
                  <a:pt x="509213" y="0"/>
                </a:cubicBezTo>
                <a:close/>
              </a:path>
            </a:pathLst>
          </a:custGeom>
        </p:spPr>
      </p:pic>
      <p:sp>
        <p:nvSpPr>
          <p:cNvPr id="11" name="TextBox 10">
            <a:extLst>
              <a:ext uri="{FF2B5EF4-FFF2-40B4-BE49-F238E27FC236}">
                <a16:creationId xmlns:a16="http://schemas.microsoft.com/office/drawing/2014/main" id="{07C16599-E55B-408E-911B-0EAA2F3B6463}"/>
              </a:ext>
            </a:extLst>
          </p:cNvPr>
          <p:cNvSpPr txBox="1"/>
          <p:nvPr/>
        </p:nvSpPr>
        <p:spPr>
          <a:xfrm>
            <a:off x="8920459" y="4880618"/>
            <a:ext cx="1467376" cy="369332"/>
          </a:xfrm>
          <a:prstGeom prst="rect">
            <a:avLst/>
          </a:prstGeom>
          <a:solidFill>
            <a:srgbClr val="008000"/>
          </a:solidFill>
        </p:spPr>
        <p:txBody>
          <a:bodyPr wrap="square" rtlCol="0">
            <a:spAutoFit/>
          </a:bodyPr>
          <a:lstStyle/>
          <a:p>
            <a:pPr algn="just"/>
            <a:r>
              <a:rPr lang="vi-VN" b="1" dirty="0">
                <a:solidFill>
                  <a:srgbClr val="FFFF00"/>
                </a:solidFill>
              </a:rPr>
              <a:t>Cây lưỡi hổ</a:t>
            </a:r>
            <a:endParaRPr lang="en-US" b="1" dirty="0">
              <a:solidFill>
                <a:srgbClr val="FFFF00"/>
              </a:solidFill>
            </a:endParaRPr>
          </a:p>
        </p:txBody>
      </p:sp>
    </p:spTree>
    <p:extLst>
      <p:ext uri="{BB962C8B-B14F-4D97-AF65-F5344CB8AC3E}">
        <p14:creationId xmlns:p14="http://schemas.microsoft.com/office/powerpoint/2010/main" val="177293157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729A30-F429-4967-81E8-45F6757C8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1" name="Rectangle 10">
            <a:extLst>
              <a:ext uri="{FF2B5EF4-FFF2-40B4-BE49-F238E27FC236}">
                <a16:creationId xmlns:a16="http://schemas.microsoft.com/office/drawing/2014/main" id="{19FC137C-7F97-41FA-86A1-2E01C3837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967903" cy="6857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useBgFill="1">
        <p:nvSpPr>
          <p:cNvPr id="13" name="Freeform: Shape 12">
            <a:extLst>
              <a:ext uri="{FF2B5EF4-FFF2-40B4-BE49-F238E27FC236}">
                <a16:creationId xmlns:a16="http://schemas.microsoft.com/office/drawing/2014/main" id="{9FBFB9D3-7D34-4948-B4D0-73E7B6E52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54949" y="-54949"/>
            <a:ext cx="6858005" cy="6967903"/>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4" name="Picture 3" descr="Open book">
            <a:extLst>
              <a:ext uri="{FF2B5EF4-FFF2-40B4-BE49-F238E27FC236}">
                <a16:creationId xmlns:a16="http://schemas.microsoft.com/office/drawing/2014/main" id="{C42916A3-60C7-1E9A-CD43-4A5F5984F4B1}"/>
              </a:ext>
            </a:extLst>
          </p:cNvPr>
          <p:cNvPicPr>
            <a:picLocks noChangeAspect="1"/>
          </p:cNvPicPr>
          <p:nvPr/>
        </p:nvPicPr>
        <p:blipFill rotWithShape="1">
          <a:blip r:embed="rId2"/>
          <a:srcRect l="23862" r="25167" b="-2"/>
          <a:stretch/>
        </p:blipFill>
        <p:spPr>
          <a:xfrm>
            <a:off x="6967903" y="-14"/>
            <a:ext cx="5236733" cy="6858000"/>
          </a:xfrm>
          <a:prstGeom prst="rect">
            <a:avLst/>
          </a:prstGeom>
        </p:spPr>
      </p:pic>
      <p:sp>
        <p:nvSpPr>
          <p:cNvPr id="5" name="TextBox 4">
            <a:extLst>
              <a:ext uri="{FF2B5EF4-FFF2-40B4-BE49-F238E27FC236}">
                <a16:creationId xmlns:a16="http://schemas.microsoft.com/office/drawing/2014/main" id="{05391F52-F2CC-8B07-7991-89A1C10E1967}"/>
              </a:ext>
            </a:extLst>
          </p:cNvPr>
          <p:cNvSpPr txBox="1"/>
          <p:nvPr/>
        </p:nvSpPr>
        <p:spPr>
          <a:xfrm>
            <a:off x="0" y="2218493"/>
            <a:ext cx="5561556" cy="2466894"/>
          </a:xfrm>
          <a:prstGeom prst="rect">
            <a:avLst/>
          </a:prstGeom>
          <a:noFill/>
        </p:spPr>
        <p:txBody>
          <a:bodyPr wrap="square" rtlCol="0">
            <a:spAutoFit/>
          </a:bodyPr>
          <a:lstStyle/>
          <a:p>
            <a:pPr algn="ctr">
              <a:lnSpc>
                <a:spcPct val="110000"/>
              </a:lnSpc>
            </a:pPr>
            <a:r>
              <a:rPr lang="vi-VN" sz="4800" b="1">
                <a:latin typeface="Arial" panose="020B0604020202020204" pitchFamily="34" charset="0"/>
                <a:cs typeface="Arial" panose="020B0604020202020204" pitchFamily="34" charset="0"/>
              </a:rPr>
              <a:t>CẢM ƠN THẦY CÔ VÀ CÁC EM HỌC SINH</a:t>
            </a:r>
            <a:endParaRPr lang="en-US" sz="4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DE6398A-D0AD-2BA6-08B4-DC6D2A68CD4E}"/>
              </a:ext>
            </a:extLst>
          </p:cNvPr>
          <p:cNvSpPr txBox="1"/>
          <p:nvPr/>
        </p:nvSpPr>
        <p:spPr>
          <a:xfrm>
            <a:off x="1393711" y="5035557"/>
            <a:ext cx="4518574" cy="873316"/>
          </a:xfrm>
          <a:prstGeom prst="rect">
            <a:avLst/>
          </a:prstGeom>
          <a:noFill/>
        </p:spPr>
        <p:txBody>
          <a:bodyPr wrap="square" rtlCol="0">
            <a:spAutoFit/>
          </a:bodyPr>
          <a:lstStyle/>
          <a:p>
            <a:pPr algn="r">
              <a:lnSpc>
                <a:spcPct val="110000"/>
              </a:lnSpc>
            </a:pPr>
            <a:r>
              <a:rPr lang="vi-VN" sz="2400" b="1" dirty="0">
                <a:latin typeface="Arial" panose="020B0604020202020204" pitchFamily="34" charset="0"/>
                <a:cs typeface="Arial" panose="020B0604020202020204" pitchFamily="34" charset="0"/>
              </a:rPr>
              <a:t>Khoa học tự nhiên 7</a:t>
            </a:r>
          </a:p>
          <a:p>
            <a:pPr algn="r">
              <a:lnSpc>
                <a:spcPct val="110000"/>
              </a:lnSpc>
            </a:pPr>
            <a:r>
              <a:rPr lang="vi-VN" sz="2400" b="1" dirty="0">
                <a:latin typeface="Arial" panose="020B0604020202020204" pitchFamily="34" charset="0"/>
                <a:cs typeface="Arial" panose="020B0604020202020204" pitchFamily="34" charset="0"/>
              </a:rPr>
              <a:t>Năm học: 2024 – 2025 </a:t>
            </a:r>
            <a:endParaRPr lang="en-US" sz="2400" b="1" dirty="0">
              <a:latin typeface="Arial" panose="020B0604020202020204" pitchFamily="34" charset="0"/>
              <a:cs typeface="Arial" panose="020B0604020202020204" pitchFamily="34" charset="0"/>
            </a:endParaRPr>
          </a:p>
        </p:txBody>
      </p:sp>
      <p:pic>
        <p:nvPicPr>
          <p:cNvPr id="614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AC0255A-4399-C404-B4E9-F20E279B4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141" y="4860472"/>
            <a:ext cx="1223486" cy="122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79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277627B3-3E14-4F9A-98F4-4C077D4F1037}"/>
              </a:ext>
            </a:extLst>
          </p:cNvPr>
          <p:cNvSpPr/>
          <p:nvPr/>
        </p:nvSpPr>
        <p:spPr>
          <a:xfrm>
            <a:off x="4317358" y="4109013"/>
            <a:ext cx="3485908" cy="2748987"/>
          </a:xfrm>
          <a:prstGeom prst="parallelogram">
            <a:avLst>
              <a:gd name="adj" fmla="val 52754"/>
            </a:avLst>
          </a:prstGeom>
          <a:gradFill>
            <a:gsLst>
              <a:gs pos="0">
                <a:srgbClr val="008000"/>
              </a:gs>
              <a:gs pos="53100">
                <a:srgbClr val="066404"/>
              </a:gs>
              <a:gs pos="100000">
                <a:srgbClr val="0B4C07"/>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3308DE1-4948-4730-9E26-9D08EBA73286}"/>
              </a:ext>
            </a:extLst>
          </p:cNvPr>
          <p:cNvSpPr/>
          <p:nvPr/>
        </p:nvSpPr>
        <p:spPr>
          <a:xfrm>
            <a:off x="3773347" y="0"/>
            <a:ext cx="8418653" cy="6858000"/>
          </a:xfrm>
          <a:custGeom>
            <a:avLst/>
            <a:gdLst>
              <a:gd name="connsiteX0" fmla="*/ 0 w 8418653"/>
              <a:gd name="connsiteY0" fmla="*/ 0 h 6858000"/>
              <a:gd name="connsiteX1" fmla="*/ 8369085 w 8418653"/>
              <a:gd name="connsiteY1" fmla="*/ 0 h 6858000"/>
              <a:gd name="connsiteX2" fmla="*/ 8418653 w 8418653"/>
              <a:gd name="connsiteY2" fmla="*/ 101273 h 6858000"/>
              <a:gd name="connsiteX3" fmla="*/ 8418653 w 8418653"/>
              <a:gd name="connsiteY3" fmla="*/ 6858000 h 6858000"/>
              <a:gd name="connsiteX4" fmla="*/ 3356648 w 841865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8653" h="6858000">
                <a:moveTo>
                  <a:pt x="0" y="0"/>
                </a:moveTo>
                <a:lnTo>
                  <a:pt x="8369085" y="0"/>
                </a:lnTo>
                <a:lnTo>
                  <a:pt x="8418653" y="101273"/>
                </a:lnTo>
                <a:lnTo>
                  <a:pt x="8418653" y="6858000"/>
                </a:lnTo>
                <a:lnTo>
                  <a:pt x="3356648" y="685800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rapezoid 5">
            <a:extLst>
              <a:ext uri="{FF2B5EF4-FFF2-40B4-BE49-F238E27FC236}">
                <a16:creationId xmlns:a16="http://schemas.microsoft.com/office/drawing/2014/main" id="{C97965BA-1912-4B27-AAE7-91011DD401E0}"/>
              </a:ext>
            </a:extLst>
          </p:cNvPr>
          <p:cNvSpPr/>
          <p:nvPr/>
        </p:nvSpPr>
        <p:spPr>
          <a:xfrm rot="3841896">
            <a:off x="2274273" y="1631820"/>
            <a:ext cx="7292643" cy="1701478"/>
          </a:xfrm>
          <a:prstGeom prst="trapezoid">
            <a:avLst>
              <a:gd name="adj" fmla="val 7376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71EA96B-3F23-4DA7-B081-AA3411507846}"/>
              </a:ext>
            </a:extLst>
          </p:cNvPr>
          <p:cNvSpPr/>
          <p:nvPr/>
        </p:nvSpPr>
        <p:spPr>
          <a:xfrm>
            <a:off x="1022675" y="1747778"/>
            <a:ext cx="2934082" cy="937550"/>
          </a:xfrm>
          <a:prstGeom prst="roundRect">
            <a:avLst>
              <a:gd name="adj" fmla="val 40124"/>
            </a:avLst>
          </a:prstGeom>
          <a:gradFill flip="none" rotWithShape="1">
            <a:gsLst>
              <a:gs pos="51000">
                <a:srgbClr val="027502"/>
              </a:gs>
              <a:gs pos="98000">
                <a:srgbClr val="0B4D07"/>
              </a:gs>
              <a:gs pos="0">
                <a:srgbClr val="008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BÀI 28</a:t>
            </a:r>
            <a:endParaRPr lang="en-US" sz="4000" b="1"/>
          </a:p>
        </p:txBody>
      </p:sp>
      <p:sp>
        <p:nvSpPr>
          <p:cNvPr id="10" name="TextBox 9">
            <a:extLst>
              <a:ext uri="{FF2B5EF4-FFF2-40B4-BE49-F238E27FC236}">
                <a16:creationId xmlns:a16="http://schemas.microsoft.com/office/drawing/2014/main" id="{B65ED9A4-A7E8-432E-9A52-4956C98A655E}"/>
              </a:ext>
            </a:extLst>
          </p:cNvPr>
          <p:cNvSpPr txBox="1"/>
          <p:nvPr/>
        </p:nvSpPr>
        <p:spPr>
          <a:xfrm>
            <a:off x="407432" y="3324183"/>
            <a:ext cx="4828447" cy="1671933"/>
          </a:xfrm>
          <a:prstGeom prst="rect">
            <a:avLst/>
          </a:prstGeom>
          <a:noFill/>
        </p:spPr>
        <p:txBody>
          <a:bodyPr wrap="square" rtlCol="0">
            <a:spAutoFit/>
          </a:bodyPr>
          <a:lstStyle/>
          <a:p>
            <a:pPr algn="ctr">
              <a:lnSpc>
                <a:spcPct val="110000"/>
              </a:lnSpc>
            </a:pPr>
            <a:r>
              <a:rPr lang="vi-VN" sz="4800" b="1" dirty="0">
                <a:solidFill>
                  <a:srgbClr val="066204"/>
                </a:solidFill>
              </a:rPr>
              <a:t>TRAO ĐỔI KHÍ Ở SINH VẬT</a:t>
            </a:r>
            <a:endParaRPr lang="en-US" sz="4800" b="1" dirty="0">
              <a:solidFill>
                <a:srgbClr val="066204"/>
              </a:solidFill>
            </a:endParaRPr>
          </a:p>
        </p:txBody>
      </p:sp>
      <p:pic>
        <p:nvPicPr>
          <p:cNvPr id="7170"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5EBF2820-095A-0F02-46C3-5840871B8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90" y="-3131"/>
            <a:ext cx="1606770" cy="160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3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61D0D2B-B9BC-471E-A9E7-448319FAD2EA}"/>
              </a:ext>
            </a:extLst>
          </p:cNvPr>
          <p:cNvSpPr/>
          <p:nvPr/>
        </p:nvSpPr>
        <p:spPr>
          <a:xfrm>
            <a:off x="0" y="0"/>
            <a:ext cx="12192000" cy="1331089"/>
          </a:xfrm>
          <a:prstGeom prst="rect">
            <a:avLst/>
          </a:prstGeom>
          <a:solidFill>
            <a:srgbClr val="066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273BF5-40E7-4547-B10A-73067F834D59}"/>
              </a:ext>
            </a:extLst>
          </p:cNvPr>
          <p:cNvSpPr txBox="1"/>
          <p:nvPr/>
        </p:nvSpPr>
        <p:spPr>
          <a:xfrm>
            <a:off x="3251715" y="280823"/>
            <a:ext cx="5688568" cy="769441"/>
          </a:xfrm>
          <a:prstGeom prst="rect">
            <a:avLst/>
          </a:prstGeom>
          <a:noFill/>
        </p:spPr>
        <p:txBody>
          <a:bodyPr wrap="square" rtlCol="0">
            <a:spAutoFit/>
          </a:bodyPr>
          <a:lstStyle/>
          <a:p>
            <a:pPr algn="ctr"/>
            <a:r>
              <a:rPr lang="vi-VN" sz="4400" b="1">
                <a:solidFill>
                  <a:srgbClr val="FFFF00"/>
                </a:solidFill>
              </a:rPr>
              <a:t>NỘI DUNG BÀI HỌC</a:t>
            </a:r>
            <a:endParaRPr lang="en-US" sz="4400" b="1">
              <a:solidFill>
                <a:srgbClr val="FFFF00"/>
              </a:solidFill>
            </a:endParaRPr>
          </a:p>
        </p:txBody>
      </p:sp>
      <p:grpSp>
        <p:nvGrpSpPr>
          <p:cNvPr id="24" name="Group 23">
            <a:extLst>
              <a:ext uri="{FF2B5EF4-FFF2-40B4-BE49-F238E27FC236}">
                <a16:creationId xmlns:a16="http://schemas.microsoft.com/office/drawing/2014/main" id="{D5EC631C-F31D-4E53-9A91-189260581AB6}"/>
              </a:ext>
            </a:extLst>
          </p:cNvPr>
          <p:cNvGrpSpPr/>
          <p:nvPr/>
        </p:nvGrpSpPr>
        <p:grpSpPr>
          <a:xfrm>
            <a:off x="570415" y="2524132"/>
            <a:ext cx="2938265" cy="2938265"/>
            <a:chOff x="570415" y="2524132"/>
            <a:chExt cx="2938265" cy="2938265"/>
          </a:xfrm>
        </p:grpSpPr>
        <p:sp>
          <p:nvSpPr>
            <p:cNvPr id="15" name="Rectangle: Rounded Corners 14">
              <a:extLst>
                <a:ext uri="{FF2B5EF4-FFF2-40B4-BE49-F238E27FC236}">
                  <a16:creationId xmlns:a16="http://schemas.microsoft.com/office/drawing/2014/main" id="{9A24A9DE-469B-4447-B826-500D7AC51788}"/>
                </a:ext>
              </a:extLst>
            </p:cNvPr>
            <p:cNvSpPr/>
            <p:nvPr/>
          </p:nvSpPr>
          <p:spPr>
            <a:xfrm rot="2700000">
              <a:off x="570415" y="2524132"/>
              <a:ext cx="2938265" cy="2938265"/>
            </a:xfrm>
            <a:prstGeom prst="roundRect">
              <a:avLst>
                <a:gd name="adj" fmla="val 26689"/>
              </a:avLst>
            </a:prstGeom>
            <a:solidFill>
              <a:srgbClr val="0662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B244285-639E-4C3F-B829-2169D8822276}"/>
                </a:ext>
              </a:extLst>
            </p:cNvPr>
            <p:cNvSpPr/>
            <p:nvPr/>
          </p:nvSpPr>
          <p:spPr>
            <a:xfrm rot="2700000">
              <a:off x="701023" y="2654743"/>
              <a:ext cx="2677048" cy="2677048"/>
            </a:xfrm>
            <a:prstGeom prst="roundRect">
              <a:avLst>
                <a:gd name="adj" fmla="val 26689"/>
              </a:avLst>
            </a:prstGeom>
            <a:solidFill>
              <a:schemeClr val="bg1"/>
            </a:solidFill>
            <a:ln>
              <a:noFill/>
            </a:ln>
            <a:effectLst>
              <a:outerShdw blurRad="1016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Agriculture with solid fill">
              <a:extLst>
                <a:ext uri="{FF2B5EF4-FFF2-40B4-BE49-F238E27FC236}">
                  <a16:creationId xmlns:a16="http://schemas.microsoft.com/office/drawing/2014/main" id="{A3F37263-A787-4BD2-9B1B-C50B5D0A1A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2347" y="2653496"/>
              <a:ext cx="914400" cy="914400"/>
            </a:xfrm>
            <a:prstGeom prst="rect">
              <a:avLst/>
            </a:prstGeom>
          </p:spPr>
        </p:pic>
        <p:sp>
          <p:nvSpPr>
            <p:cNvPr id="14" name="TextBox 13">
              <a:extLst>
                <a:ext uri="{FF2B5EF4-FFF2-40B4-BE49-F238E27FC236}">
                  <a16:creationId xmlns:a16="http://schemas.microsoft.com/office/drawing/2014/main" id="{7C580435-F0FC-4D7E-93AA-F1985DB6D667}"/>
                </a:ext>
              </a:extLst>
            </p:cNvPr>
            <p:cNvSpPr txBox="1"/>
            <p:nvPr/>
          </p:nvSpPr>
          <p:spPr>
            <a:xfrm>
              <a:off x="720033" y="3984598"/>
              <a:ext cx="2639028" cy="830997"/>
            </a:xfrm>
            <a:prstGeom prst="rect">
              <a:avLst/>
            </a:prstGeom>
            <a:noFill/>
          </p:spPr>
          <p:txBody>
            <a:bodyPr wrap="square" rtlCol="0">
              <a:spAutoFit/>
            </a:bodyPr>
            <a:lstStyle/>
            <a:p>
              <a:pPr algn="ctr"/>
              <a:r>
                <a:rPr lang="vi-VN" sz="2400" b="1" dirty="0"/>
                <a:t>TRAO ĐỔI KHÍ Ở SINH VẬT</a:t>
              </a:r>
              <a:endParaRPr lang="en-US" sz="2400" b="1" dirty="0"/>
            </a:p>
          </p:txBody>
        </p:sp>
      </p:grpSp>
      <p:grpSp>
        <p:nvGrpSpPr>
          <p:cNvPr id="25" name="Group 24">
            <a:extLst>
              <a:ext uri="{FF2B5EF4-FFF2-40B4-BE49-F238E27FC236}">
                <a16:creationId xmlns:a16="http://schemas.microsoft.com/office/drawing/2014/main" id="{93A280B2-7A6B-4AF5-B1D9-935EAB681DD9}"/>
              </a:ext>
            </a:extLst>
          </p:cNvPr>
          <p:cNvGrpSpPr/>
          <p:nvPr/>
        </p:nvGrpSpPr>
        <p:grpSpPr>
          <a:xfrm>
            <a:off x="4626867" y="2524133"/>
            <a:ext cx="2938265" cy="2938265"/>
            <a:chOff x="4626867" y="2524133"/>
            <a:chExt cx="2938265" cy="2938265"/>
          </a:xfrm>
        </p:grpSpPr>
        <p:sp>
          <p:nvSpPr>
            <p:cNvPr id="16" name="Rectangle: Rounded Corners 15">
              <a:extLst>
                <a:ext uri="{FF2B5EF4-FFF2-40B4-BE49-F238E27FC236}">
                  <a16:creationId xmlns:a16="http://schemas.microsoft.com/office/drawing/2014/main" id="{6904D934-6EB0-49A6-93B3-18CC557ACB02}"/>
                </a:ext>
              </a:extLst>
            </p:cNvPr>
            <p:cNvSpPr/>
            <p:nvPr/>
          </p:nvSpPr>
          <p:spPr>
            <a:xfrm rot="2700000">
              <a:off x="4626867" y="2524133"/>
              <a:ext cx="2938265" cy="2938265"/>
            </a:xfrm>
            <a:prstGeom prst="roundRect">
              <a:avLst>
                <a:gd name="adj" fmla="val 26689"/>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5686A38-261F-4896-B428-8601E1CAF5EC}"/>
                </a:ext>
              </a:extLst>
            </p:cNvPr>
            <p:cNvSpPr/>
            <p:nvPr/>
          </p:nvSpPr>
          <p:spPr>
            <a:xfrm rot="2700000">
              <a:off x="4757476" y="2654742"/>
              <a:ext cx="2677048" cy="2677048"/>
            </a:xfrm>
            <a:prstGeom prst="roundRect">
              <a:avLst>
                <a:gd name="adj" fmla="val 26689"/>
              </a:avLst>
            </a:prstGeom>
            <a:solidFill>
              <a:schemeClr val="bg1"/>
            </a:solidFill>
            <a:ln>
              <a:noFill/>
            </a:ln>
            <a:effectLst>
              <a:outerShdw blurRad="1016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alm tree with solid fill">
              <a:extLst>
                <a:ext uri="{FF2B5EF4-FFF2-40B4-BE49-F238E27FC236}">
                  <a16:creationId xmlns:a16="http://schemas.microsoft.com/office/drawing/2014/main" id="{55917AD6-E2D5-4D4F-809A-F72B42919E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8241" y="2653496"/>
              <a:ext cx="914400" cy="914400"/>
            </a:xfrm>
            <a:prstGeom prst="rect">
              <a:avLst/>
            </a:prstGeom>
          </p:spPr>
        </p:pic>
        <p:sp>
          <p:nvSpPr>
            <p:cNvPr id="18" name="TextBox 17">
              <a:extLst>
                <a:ext uri="{FF2B5EF4-FFF2-40B4-BE49-F238E27FC236}">
                  <a16:creationId xmlns:a16="http://schemas.microsoft.com/office/drawing/2014/main" id="{98AC2A95-3F48-4E72-9555-4A48689039F5}"/>
                </a:ext>
              </a:extLst>
            </p:cNvPr>
            <p:cNvSpPr txBox="1"/>
            <p:nvPr/>
          </p:nvSpPr>
          <p:spPr>
            <a:xfrm>
              <a:off x="4825927" y="3984597"/>
              <a:ext cx="2639028" cy="830997"/>
            </a:xfrm>
            <a:prstGeom prst="rect">
              <a:avLst/>
            </a:prstGeom>
            <a:noFill/>
          </p:spPr>
          <p:txBody>
            <a:bodyPr wrap="square" rtlCol="0">
              <a:spAutoFit/>
            </a:bodyPr>
            <a:lstStyle/>
            <a:p>
              <a:pPr algn="ctr"/>
              <a:r>
                <a:rPr lang="vi-VN" sz="2400" b="1" dirty="0"/>
                <a:t>TRAO ĐỔI KHÍ Ở THỰC VẬT</a:t>
              </a:r>
              <a:endParaRPr lang="en-US" sz="2400" b="1" dirty="0"/>
            </a:p>
          </p:txBody>
        </p:sp>
      </p:grpSp>
      <p:grpSp>
        <p:nvGrpSpPr>
          <p:cNvPr id="26" name="Group 25">
            <a:extLst>
              <a:ext uri="{FF2B5EF4-FFF2-40B4-BE49-F238E27FC236}">
                <a16:creationId xmlns:a16="http://schemas.microsoft.com/office/drawing/2014/main" id="{236BF790-8507-45DA-8F52-B2200174E107}"/>
              </a:ext>
            </a:extLst>
          </p:cNvPr>
          <p:cNvGrpSpPr/>
          <p:nvPr/>
        </p:nvGrpSpPr>
        <p:grpSpPr>
          <a:xfrm>
            <a:off x="8683320" y="2524133"/>
            <a:ext cx="2938265" cy="2938265"/>
            <a:chOff x="8683320" y="2524133"/>
            <a:chExt cx="2938265" cy="2938265"/>
          </a:xfrm>
        </p:grpSpPr>
        <p:sp>
          <p:nvSpPr>
            <p:cNvPr id="17" name="Rectangle: Rounded Corners 16">
              <a:extLst>
                <a:ext uri="{FF2B5EF4-FFF2-40B4-BE49-F238E27FC236}">
                  <a16:creationId xmlns:a16="http://schemas.microsoft.com/office/drawing/2014/main" id="{0833FE9F-A483-41FA-91F3-6651C8A24AEC}"/>
                </a:ext>
              </a:extLst>
            </p:cNvPr>
            <p:cNvSpPr/>
            <p:nvPr/>
          </p:nvSpPr>
          <p:spPr>
            <a:xfrm rot="2700000">
              <a:off x="8683320" y="2524133"/>
              <a:ext cx="2938265" cy="2938265"/>
            </a:xfrm>
            <a:prstGeom prst="roundRect">
              <a:avLst>
                <a:gd name="adj" fmla="val 26689"/>
              </a:avLst>
            </a:prstGeom>
            <a:solidFill>
              <a:srgbClr val="CCFF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EE2838C-50F9-4E79-B6B8-A29FFDA15441}"/>
                </a:ext>
              </a:extLst>
            </p:cNvPr>
            <p:cNvSpPr/>
            <p:nvPr/>
          </p:nvSpPr>
          <p:spPr>
            <a:xfrm rot="2700000">
              <a:off x="8813929" y="2654741"/>
              <a:ext cx="2677048" cy="2677048"/>
            </a:xfrm>
            <a:prstGeom prst="roundRect">
              <a:avLst>
                <a:gd name="adj" fmla="val 26689"/>
              </a:avLst>
            </a:prstGeom>
            <a:solidFill>
              <a:schemeClr val="bg1"/>
            </a:solidFill>
            <a:ln>
              <a:noFill/>
            </a:ln>
            <a:effectLst>
              <a:outerShdw blurRad="1016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Dolphin with solid fill">
              <a:extLst>
                <a:ext uri="{FF2B5EF4-FFF2-40B4-BE49-F238E27FC236}">
                  <a16:creationId xmlns:a16="http://schemas.microsoft.com/office/drawing/2014/main" id="{E53E47A9-531B-4A2C-8F91-E208AB4908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4694" y="2653496"/>
              <a:ext cx="914400" cy="914400"/>
            </a:xfrm>
            <a:prstGeom prst="rect">
              <a:avLst/>
            </a:prstGeom>
          </p:spPr>
        </p:pic>
        <p:sp>
          <p:nvSpPr>
            <p:cNvPr id="19" name="TextBox 18">
              <a:extLst>
                <a:ext uri="{FF2B5EF4-FFF2-40B4-BE49-F238E27FC236}">
                  <a16:creationId xmlns:a16="http://schemas.microsoft.com/office/drawing/2014/main" id="{0662DE16-66D1-45DF-BE5D-30C656BC5A44}"/>
                </a:ext>
              </a:extLst>
            </p:cNvPr>
            <p:cNvSpPr txBox="1"/>
            <p:nvPr/>
          </p:nvSpPr>
          <p:spPr>
            <a:xfrm>
              <a:off x="8931821" y="3984596"/>
              <a:ext cx="2639028" cy="830997"/>
            </a:xfrm>
            <a:prstGeom prst="rect">
              <a:avLst/>
            </a:prstGeom>
            <a:noFill/>
          </p:spPr>
          <p:txBody>
            <a:bodyPr wrap="square" rtlCol="0">
              <a:spAutoFit/>
            </a:bodyPr>
            <a:lstStyle/>
            <a:p>
              <a:pPr algn="ctr"/>
              <a:r>
                <a:rPr lang="vi-VN" sz="2400" b="1" dirty="0"/>
                <a:t>TRAO ĐỔI KHÍ Ở ĐỘNG VẬT</a:t>
              </a:r>
              <a:endParaRPr lang="en-US" sz="2400" b="1" dirty="0"/>
            </a:p>
          </p:txBody>
        </p:sp>
      </p:grpSp>
    </p:spTree>
    <p:extLst>
      <p:ext uri="{BB962C8B-B14F-4D97-AF65-F5344CB8AC3E}">
        <p14:creationId xmlns:p14="http://schemas.microsoft.com/office/powerpoint/2010/main" val="2735868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 calcmode="lin" valueType="num">
                                      <p:cBhvr>
                                        <p:cTn id="9" dur="500" fill="hold"/>
                                        <p:tgtEl>
                                          <p:spTgt spid="24"/>
                                        </p:tgtEl>
                                        <p:attrNameLst>
                                          <p:attrName>style.rotation</p:attrName>
                                        </p:attrNameLst>
                                      </p:cBhvr>
                                      <p:tavLst>
                                        <p:tav tm="0">
                                          <p:val>
                                            <p:fltVal val="360"/>
                                          </p:val>
                                        </p:tav>
                                        <p:tav tm="100000">
                                          <p:val>
                                            <p:fltVal val="0"/>
                                          </p:val>
                                        </p:tav>
                                      </p:tavLst>
                                    </p:anim>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 calcmode="lin" valueType="num">
                                      <p:cBhvr>
                                        <p:cTn id="17" dur="500" fill="hold"/>
                                        <p:tgtEl>
                                          <p:spTgt spid="25"/>
                                        </p:tgtEl>
                                        <p:attrNameLst>
                                          <p:attrName>style.rotation</p:attrName>
                                        </p:attrNameLst>
                                      </p:cBhvr>
                                      <p:tavLst>
                                        <p:tav tm="0">
                                          <p:val>
                                            <p:fltVal val="360"/>
                                          </p:val>
                                        </p:tav>
                                        <p:tav tm="100000">
                                          <p:val>
                                            <p:fltVal val="0"/>
                                          </p:val>
                                        </p:tav>
                                      </p:tavLst>
                                    </p:anim>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 calcmode="lin" valueType="num">
                                      <p:cBhvr>
                                        <p:cTn id="25" dur="500" fill="hold"/>
                                        <p:tgtEl>
                                          <p:spTgt spid="26"/>
                                        </p:tgtEl>
                                        <p:attrNameLst>
                                          <p:attrName>style.rotation</p:attrName>
                                        </p:attrNameLst>
                                      </p:cBhvr>
                                      <p:tavLst>
                                        <p:tav tm="0">
                                          <p:val>
                                            <p:fltVal val="360"/>
                                          </p:val>
                                        </p:tav>
                                        <p:tav tm="100000">
                                          <p:val>
                                            <p:fltVal val="0"/>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526477-1C48-4228-84E4-A66041A8B4AD}"/>
              </a:ext>
            </a:extLst>
          </p:cNvPr>
          <p:cNvGrpSpPr/>
          <p:nvPr/>
        </p:nvGrpSpPr>
        <p:grpSpPr>
          <a:xfrm>
            <a:off x="0" y="0"/>
            <a:ext cx="12192000" cy="6858000"/>
            <a:chOff x="0" y="0"/>
            <a:chExt cx="12192000" cy="6858000"/>
          </a:xfrm>
        </p:grpSpPr>
        <p:pic>
          <p:nvPicPr>
            <p:cNvPr id="3" name="Picture 2" descr="A picture containing invertebrate, echinoderm, starfish&#10;&#10;Description automatically generated">
              <a:extLst>
                <a:ext uri="{FF2B5EF4-FFF2-40B4-BE49-F238E27FC236}">
                  <a16:creationId xmlns:a16="http://schemas.microsoft.com/office/drawing/2014/main" id="{87ADFCB2-89EE-49C6-AED0-CF049F3A6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27341" cy="6858000"/>
            </a:xfrm>
            <a:prstGeom prst="rect">
              <a:avLst/>
            </a:prstGeom>
          </p:spPr>
        </p:pic>
        <p:pic>
          <p:nvPicPr>
            <p:cNvPr id="4" name="Picture 3" descr="A picture containing invertebrate, echinoderm, starfish&#10;&#10;Description automatically generated">
              <a:extLst>
                <a:ext uri="{FF2B5EF4-FFF2-40B4-BE49-F238E27FC236}">
                  <a16:creationId xmlns:a16="http://schemas.microsoft.com/office/drawing/2014/main" id="{89B4C450-48B5-44B9-A7BA-98CB5F690C50}"/>
                </a:ext>
              </a:extLst>
            </p:cNvPr>
            <p:cNvPicPr>
              <a:picLocks noChangeAspect="1"/>
            </p:cNvPicPr>
            <p:nvPr/>
          </p:nvPicPr>
          <p:blipFill rotWithShape="1">
            <a:blip r:embed="rId2">
              <a:extLst>
                <a:ext uri="{28A0092B-C50C-407E-A947-70E740481C1C}">
                  <a14:useLocalDpi xmlns:a14="http://schemas.microsoft.com/office/drawing/2010/main" val="0"/>
                </a:ext>
              </a:extLst>
            </a:blip>
            <a:srcRect l="74513"/>
            <a:stretch/>
          </p:blipFill>
          <p:spPr>
            <a:xfrm>
              <a:off x="9559894" y="0"/>
              <a:ext cx="2632106" cy="6858000"/>
            </a:xfrm>
            <a:prstGeom prst="rect">
              <a:avLst/>
            </a:prstGeom>
          </p:spPr>
        </p:pic>
      </p:grpSp>
      <p:sp>
        <p:nvSpPr>
          <p:cNvPr id="6" name="TextBox 5">
            <a:extLst>
              <a:ext uri="{FF2B5EF4-FFF2-40B4-BE49-F238E27FC236}">
                <a16:creationId xmlns:a16="http://schemas.microsoft.com/office/drawing/2014/main" id="{11EAD1E0-C770-4341-ACB4-8B8D761EFF59}"/>
              </a:ext>
            </a:extLst>
          </p:cNvPr>
          <p:cNvSpPr txBox="1"/>
          <p:nvPr/>
        </p:nvSpPr>
        <p:spPr>
          <a:xfrm>
            <a:off x="6468363" y="3429000"/>
            <a:ext cx="5462698" cy="1671933"/>
          </a:xfrm>
          <a:prstGeom prst="rect">
            <a:avLst/>
          </a:prstGeom>
          <a:noFill/>
        </p:spPr>
        <p:txBody>
          <a:bodyPr wrap="square" rtlCol="0">
            <a:spAutoFit/>
          </a:bodyPr>
          <a:lstStyle/>
          <a:p>
            <a:pPr algn="ctr">
              <a:lnSpc>
                <a:spcPct val="110000"/>
              </a:lnSpc>
            </a:pPr>
            <a:r>
              <a:rPr lang="vi-VN" sz="4800" b="1" dirty="0">
                <a:solidFill>
                  <a:srgbClr val="911210"/>
                </a:solidFill>
              </a:rPr>
              <a:t>TRAO ĐỔI KHÍ Ở SINH VẬT</a:t>
            </a:r>
            <a:endParaRPr lang="en-US" sz="4800" b="1" dirty="0">
              <a:solidFill>
                <a:srgbClr val="911210"/>
              </a:solidFill>
            </a:endParaRPr>
          </a:p>
        </p:txBody>
      </p:sp>
      <p:grpSp>
        <p:nvGrpSpPr>
          <p:cNvPr id="8" name="Group 7">
            <a:extLst>
              <a:ext uri="{FF2B5EF4-FFF2-40B4-BE49-F238E27FC236}">
                <a16:creationId xmlns:a16="http://schemas.microsoft.com/office/drawing/2014/main" id="{3A6373F8-E59C-4977-B502-4C1154FDDD51}"/>
              </a:ext>
            </a:extLst>
          </p:cNvPr>
          <p:cNvGrpSpPr/>
          <p:nvPr/>
        </p:nvGrpSpPr>
        <p:grpSpPr>
          <a:xfrm>
            <a:off x="7835729" y="709621"/>
            <a:ext cx="2162996" cy="2162996"/>
            <a:chOff x="7649618" y="552305"/>
            <a:chExt cx="2162996" cy="2162996"/>
          </a:xfrm>
        </p:grpSpPr>
        <p:sp>
          <p:nvSpPr>
            <p:cNvPr id="7" name="Oval 6">
              <a:extLst>
                <a:ext uri="{FF2B5EF4-FFF2-40B4-BE49-F238E27FC236}">
                  <a16:creationId xmlns:a16="http://schemas.microsoft.com/office/drawing/2014/main" id="{AA688BB6-444F-4950-B060-DC895E3AA439}"/>
                </a:ext>
              </a:extLst>
            </p:cNvPr>
            <p:cNvSpPr/>
            <p:nvPr/>
          </p:nvSpPr>
          <p:spPr>
            <a:xfrm>
              <a:off x="7649618" y="552305"/>
              <a:ext cx="2162996" cy="2162996"/>
            </a:xfrm>
            <a:prstGeom prst="ellipse">
              <a:avLst/>
            </a:prstGeom>
            <a:solidFill>
              <a:srgbClr val="911210"/>
            </a:solidFill>
            <a:ln>
              <a:noFill/>
            </a:ln>
            <a:effectLst>
              <a:outerShdw blurRad="1397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a:solidFill>
                  <a:srgbClr val="008000"/>
                </a:solidFill>
              </a:endParaRPr>
            </a:p>
          </p:txBody>
        </p:sp>
        <p:sp>
          <p:nvSpPr>
            <p:cNvPr id="2" name="Oval 1">
              <a:extLst>
                <a:ext uri="{FF2B5EF4-FFF2-40B4-BE49-F238E27FC236}">
                  <a16:creationId xmlns:a16="http://schemas.microsoft.com/office/drawing/2014/main" id="{70BDD242-D2D7-4140-996A-4A58E176A366}"/>
                </a:ext>
              </a:extLst>
            </p:cNvPr>
            <p:cNvSpPr/>
            <p:nvPr/>
          </p:nvSpPr>
          <p:spPr>
            <a:xfrm>
              <a:off x="7770063" y="672750"/>
              <a:ext cx="1922106" cy="1922106"/>
            </a:xfrm>
            <a:prstGeom prst="ellipse">
              <a:avLst/>
            </a:prstGeom>
            <a:solidFill>
              <a:schemeClr val="bg1"/>
            </a:solidFill>
            <a:ln>
              <a:noFill/>
            </a:ln>
            <a:effectLst>
              <a:outerShdw blurRad="1397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911210"/>
                  </a:solidFill>
                </a:rPr>
                <a:t>I</a:t>
              </a:r>
            </a:p>
          </p:txBody>
        </p:sp>
      </p:grpSp>
    </p:spTree>
    <p:extLst>
      <p:ext uri="{BB962C8B-B14F-4D97-AF65-F5344CB8AC3E}">
        <p14:creationId xmlns:p14="http://schemas.microsoft.com/office/powerpoint/2010/main" val="4291124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1AB43B-EC9A-4280-99AA-294477D89800}"/>
              </a:ext>
            </a:extLst>
          </p:cNvPr>
          <p:cNvPicPr>
            <a:picLocks noChangeAspect="1"/>
          </p:cNvPicPr>
          <p:nvPr/>
        </p:nvPicPr>
        <p:blipFill>
          <a:blip r:embed="rId4"/>
          <a:stretch>
            <a:fillRect/>
          </a:stretch>
        </p:blipFill>
        <p:spPr>
          <a:xfrm>
            <a:off x="116958" y="-74429"/>
            <a:ext cx="11950995" cy="7028121"/>
          </a:xfrm>
          <a:prstGeom prst="rect">
            <a:avLst/>
          </a:prstGeom>
        </p:spPr>
      </p:pic>
      <p:sp>
        <p:nvSpPr>
          <p:cNvPr id="9" name="Rectangle 11">
            <a:extLst>
              <a:ext uri="{FF2B5EF4-FFF2-40B4-BE49-F238E27FC236}">
                <a16:creationId xmlns:a16="http://schemas.microsoft.com/office/drawing/2014/main" id="{C1E02DF2-C61F-4943-837E-1CC2FFD9DE3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Đồng hồ đếm ngược 5 phút - 5 Minutes">
            <a:hlinkClick r:id="" action="ppaction://media"/>
            <a:extLst>
              <a:ext uri="{FF2B5EF4-FFF2-40B4-BE49-F238E27FC236}">
                <a16:creationId xmlns:a16="http://schemas.microsoft.com/office/drawing/2014/main" id="{AD0ECE18-4AF0-4A01-9DA3-BB97B8F2CD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96072" y="281763"/>
            <a:ext cx="1071881" cy="602933"/>
          </a:xfrm>
          <a:prstGeom prst="rect">
            <a:avLst/>
          </a:prstGeom>
        </p:spPr>
      </p:pic>
    </p:spTree>
    <p:extLst>
      <p:ext uri="{BB962C8B-B14F-4D97-AF65-F5344CB8AC3E}">
        <p14:creationId xmlns:p14="http://schemas.microsoft.com/office/powerpoint/2010/main" val="34137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21A6CBD-639E-48C4-997B-E8772A10FF74}"/>
              </a:ext>
            </a:extLst>
          </p:cNvPr>
          <p:cNvGraphicFramePr>
            <a:graphicFrameLocks noGrp="1"/>
          </p:cNvGraphicFramePr>
          <p:nvPr>
            <p:extLst>
              <p:ext uri="{D42A27DB-BD31-4B8C-83A1-F6EECF244321}">
                <p14:modId xmlns:p14="http://schemas.microsoft.com/office/powerpoint/2010/main" val="2204326958"/>
              </p:ext>
            </p:extLst>
          </p:nvPr>
        </p:nvGraphicFramePr>
        <p:xfrm>
          <a:off x="1254832" y="1461386"/>
          <a:ext cx="9274756" cy="2232492"/>
        </p:xfrm>
        <a:graphic>
          <a:graphicData uri="http://schemas.openxmlformats.org/drawingml/2006/table">
            <a:tbl>
              <a:tblPr firstRow="1" firstCol="1" bandRow="1">
                <a:tableStyleId>{ED083AE6-46FA-4A59-8FB0-9F97EB10719F}</a:tableStyleId>
              </a:tblPr>
              <a:tblGrid>
                <a:gridCol w="2318689">
                  <a:extLst>
                    <a:ext uri="{9D8B030D-6E8A-4147-A177-3AD203B41FA5}">
                      <a16:colId xmlns:a16="http://schemas.microsoft.com/office/drawing/2014/main" val="1799091497"/>
                    </a:ext>
                  </a:extLst>
                </a:gridCol>
                <a:gridCol w="2318689">
                  <a:extLst>
                    <a:ext uri="{9D8B030D-6E8A-4147-A177-3AD203B41FA5}">
                      <a16:colId xmlns:a16="http://schemas.microsoft.com/office/drawing/2014/main" val="671913781"/>
                    </a:ext>
                  </a:extLst>
                </a:gridCol>
                <a:gridCol w="2318689">
                  <a:extLst>
                    <a:ext uri="{9D8B030D-6E8A-4147-A177-3AD203B41FA5}">
                      <a16:colId xmlns:a16="http://schemas.microsoft.com/office/drawing/2014/main" val="2258442094"/>
                    </a:ext>
                  </a:extLst>
                </a:gridCol>
                <a:gridCol w="2318689">
                  <a:extLst>
                    <a:ext uri="{9D8B030D-6E8A-4147-A177-3AD203B41FA5}">
                      <a16:colId xmlns:a16="http://schemas.microsoft.com/office/drawing/2014/main" val="3143920264"/>
                    </a:ext>
                  </a:extLst>
                </a:gridCol>
              </a:tblGrid>
              <a:tr h="650131">
                <a:tc gridSpan="2">
                  <a:txBody>
                    <a:bodyPr/>
                    <a:lstStyle/>
                    <a:p>
                      <a:pPr indent="90170" algn="ctr">
                        <a:spcBef>
                          <a:spcPts val="600"/>
                        </a:spcBef>
                        <a:spcAft>
                          <a:spcPts val="600"/>
                        </a:spcAft>
                      </a:pPr>
                      <a:r>
                        <a:rPr lang="vi-VN" sz="2800" dirty="0">
                          <a:effectLst/>
                          <a:latin typeface="+mj-lt"/>
                        </a:rPr>
                        <a:t>Trao đổi khí</a:t>
                      </a:r>
                      <a:endParaRPr lang="en-US" sz="2800" dirty="0">
                        <a:solidFill>
                          <a:srgbClr val="000000"/>
                        </a:solidFill>
                        <a:effectLst/>
                        <a:latin typeface="+mj-lt"/>
                      </a:endParaRPr>
                    </a:p>
                  </a:txBody>
                  <a:tcPr marL="68580" marR="68580" marT="0" marB="0"/>
                </a:tc>
                <a:tc hMerge="1">
                  <a:txBody>
                    <a:bodyPr/>
                    <a:lstStyle/>
                    <a:p>
                      <a:endParaRPr lang="en-US"/>
                    </a:p>
                  </a:txBody>
                  <a:tcPr/>
                </a:tc>
                <a:tc>
                  <a:txBody>
                    <a:bodyPr/>
                    <a:lstStyle/>
                    <a:p>
                      <a:pPr indent="90170" algn="ctr">
                        <a:spcBef>
                          <a:spcPts val="600"/>
                        </a:spcBef>
                        <a:spcAft>
                          <a:spcPts val="600"/>
                        </a:spcAft>
                      </a:pPr>
                      <a:r>
                        <a:rPr lang="vi-VN" sz="2800">
                          <a:effectLst/>
                          <a:latin typeface="+mj-lt"/>
                        </a:rPr>
                        <a:t>Khí lấy vào</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Khí thải ra</a:t>
                      </a:r>
                      <a:endParaRPr lang="en-US" sz="2800">
                        <a:solidFill>
                          <a:srgbClr val="000000"/>
                        </a:solidFill>
                        <a:effectLst/>
                        <a:latin typeface="+mj-lt"/>
                      </a:endParaRPr>
                    </a:p>
                  </a:txBody>
                  <a:tcPr marL="68580" marR="68580" marT="0" marB="0"/>
                </a:tc>
                <a:extLst>
                  <a:ext uri="{0D108BD9-81ED-4DB2-BD59-A6C34878D82A}">
                    <a16:rowId xmlns:a16="http://schemas.microsoft.com/office/drawing/2014/main" val="3994658694"/>
                  </a:ext>
                </a:extLst>
              </a:tr>
              <a:tr h="650131">
                <a:tc rowSpan="2">
                  <a:txBody>
                    <a:bodyPr/>
                    <a:lstStyle/>
                    <a:p>
                      <a:pPr indent="90170" algn="just">
                        <a:spcBef>
                          <a:spcPts val="600"/>
                        </a:spcBef>
                        <a:spcAft>
                          <a:spcPts val="600"/>
                        </a:spcAft>
                      </a:pPr>
                      <a:r>
                        <a:rPr lang="vi-VN" sz="2800" dirty="0">
                          <a:effectLst/>
                          <a:latin typeface="+mj-lt"/>
                        </a:rPr>
                        <a:t>Thực vật</a:t>
                      </a:r>
                      <a:endParaRPr lang="en-US" sz="2800" dirty="0">
                        <a:solidFill>
                          <a:srgbClr val="000000"/>
                        </a:solidFill>
                        <a:effectLst/>
                        <a:latin typeface="+mj-lt"/>
                      </a:endParaRPr>
                    </a:p>
                  </a:txBody>
                  <a:tcPr marL="68580" marR="68580" marT="0" marB="0"/>
                </a:tc>
                <a:tc>
                  <a:txBody>
                    <a:bodyPr/>
                    <a:lstStyle/>
                    <a:p>
                      <a:pPr indent="90170" algn="just">
                        <a:spcBef>
                          <a:spcPts val="600"/>
                        </a:spcBef>
                        <a:spcAft>
                          <a:spcPts val="600"/>
                        </a:spcAft>
                      </a:pPr>
                      <a:r>
                        <a:rPr lang="vi-VN" sz="2800" dirty="0">
                          <a:effectLst/>
                          <a:latin typeface="+mj-lt"/>
                        </a:rPr>
                        <a:t>Quang hợp</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O</a:t>
                      </a:r>
                      <a:r>
                        <a:rPr lang="vi-VN" sz="2800" baseline="-25000">
                          <a:effectLst/>
                          <a:latin typeface="+mj-lt"/>
                        </a:rPr>
                        <a:t>2</a:t>
                      </a:r>
                      <a:endParaRPr lang="en-US" sz="2800">
                        <a:solidFill>
                          <a:srgbClr val="000000"/>
                        </a:solidFill>
                        <a:effectLst/>
                        <a:latin typeface="+mj-lt"/>
                      </a:endParaRPr>
                    </a:p>
                  </a:txBody>
                  <a:tcPr marL="68580" marR="68580" marT="0" marB="0"/>
                </a:tc>
                <a:extLst>
                  <a:ext uri="{0D108BD9-81ED-4DB2-BD59-A6C34878D82A}">
                    <a16:rowId xmlns:a16="http://schemas.microsoft.com/office/drawing/2014/main" val="4288357286"/>
                  </a:ext>
                </a:extLst>
              </a:tr>
              <a:tr h="466115">
                <a:tc vMerge="1">
                  <a:txBody>
                    <a:bodyPr/>
                    <a:lstStyle/>
                    <a:p>
                      <a:endParaRPr lang="en-US"/>
                    </a:p>
                  </a:txBody>
                  <a:tcPr/>
                </a:tc>
                <a:tc>
                  <a:txBody>
                    <a:bodyPr/>
                    <a:lstStyle/>
                    <a:p>
                      <a:pPr indent="90170" algn="just">
                        <a:spcBef>
                          <a:spcPts val="600"/>
                        </a:spcBef>
                        <a:spcAft>
                          <a:spcPts val="600"/>
                        </a:spcAft>
                      </a:pPr>
                      <a:r>
                        <a:rPr lang="vi-VN" sz="2800">
                          <a:effectLst/>
                          <a:latin typeface="+mj-lt"/>
                        </a:rPr>
                        <a:t>Hô hấp</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O</a:t>
                      </a:r>
                      <a:r>
                        <a:rPr lang="vi-VN" sz="2800" baseline="-25000" dirty="0">
                          <a:effectLst/>
                          <a:latin typeface="+mj-lt"/>
                        </a:rPr>
                        <a:t>2</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extLst>
                  <a:ext uri="{0D108BD9-81ED-4DB2-BD59-A6C34878D82A}">
                    <a16:rowId xmlns:a16="http://schemas.microsoft.com/office/drawing/2014/main" val="3175704268"/>
                  </a:ext>
                </a:extLst>
              </a:tr>
              <a:tr h="466115">
                <a:tc>
                  <a:txBody>
                    <a:bodyPr/>
                    <a:lstStyle/>
                    <a:p>
                      <a:pPr indent="90170" algn="just">
                        <a:spcBef>
                          <a:spcPts val="600"/>
                        </a:spcBef>
                        <a:spcAft>
                          <a:spcPts val="600"/>
                        </a:spcAft>
                      </a:pPr>
                      <a:r>
                        <a:rPr lang="vi-VN" sz="2800">
                          <a:effectLst/>
                          <a:latin typeface="+mj-lt"/>
                        </a:rPr>
                        <a:t>Động vật</a:t>
                      </a:r>
                      <a:endParaRPr lang="en-US" sz="2800">
                        <a:solidFill>
                          <a:srgbClr val="000000"/>
                        </a:solidFill>
                        <a:effectLst/>
                        <a:latin typeface="+mj-lt"/>
                      </a:endParaRPr>
                    </a:p>
                  </a:txBody>
                  <a:tcPr marL="68580" marR="68580" marT="0" marB="0"/>
                </a:tc>
                <a:tc>
                  <a:txBody>
                    <a:bodyPr/>
                    <a:lstStyle/>
                    <a:p>
                      <a:pPr indent="90170" algn="just">
                        <a:spcBef>
                          <a:spcPts val="600"/>
                        </a:spcBef>
                        <a:spcAft>
                          <a:spcPts val="600"/>
                        </a:spcAft>
                      </a:pPr>
                      <a:r>
                        <a:rPr lang="vi-VN" sz="2800">
                          <a:effectLst/>
                          <a:latin typeface="+mj-lt"/>
                        </a:rPr>
                        <a:t>Hô hấp</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O</a:t>
                      </a:r>
                      <a:r>
                        <a:rPr lang="vi-VN" sz="2800" baseline="-25000">
                          <a:effectLst/>
                          <a:latin typeface="+mj-lt"/>
                        </a:rPr>
                        <a:t>2</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extLst>
                  <a:ext uri="{0D108BD9-81ED-4DB2-BD59-A6C34878D82A}">
                    <a16:rowId xmlns:a16="http://schemas.microsoft.com/office/drawing/2014/main" val="3946471959"/>
                  </a:ext>
                </a:extLst>
              </a:tr>
            </a:tbl>
          </a:graphicData>
        </a:graphic>
      </p:graphicFrame>
      <p:sp>
        <p:nvSpPr>
          <p:cNvPr id="5" name="Rectangle 2">
            <a:extLst>
              <a:ext uri="{FF2B5EF4-FFF2-40B4-BE49-F238E27FC236}">
                <a16:creationId xmlns:a16="http://schemas.microsoft.com/office/drawing/2014/main" id="{99DE3F6E-8C3A-4F04-B52B-138395385774}"/>
              </a:ext>
            </a:extLst>
          </p:cNvPr>
          <p:cNvSpPr>
            <a:spLocks noChangeArrowheads="1"/>
          </p:cNvSpPr>
          <p:nvPr/>
        </p:nvSpPr>
        <p:spPr bwMode="auto">
          <a:xfrm>
            <a:off x="176313" y="3559402"/>
            <a:ext cx="11839374" cy="303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0488" algn="just"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tx1"/>
                </a:solidFill>
                <a:effectLst/>
                <a:latin typeface="+mj-lt"/>
                <a:ea typeface="Times New Roman" panose="02020603050405020304" pitchFamily="18" charset="0"/>
              </a:rPr>
              <a:t>Câu 2: </a:t>
            </a:r>
            <a:endParaRPr kumimoji="0" lang="en-US" altLang="en-US" sz="2800" b="0" i="0" u="none" strike="noStrike" cap="none" normalizeH="0" baseline="0" dirty="0">
              <a:ln>
                <a:noFill/>
              </a:ln>
              <a:solidFill>
                <a:schemeClr val="tx1"/>
              </a:solidFill>
              <a:effectLst/>
              <a:latin typeface="+mj-lt"/>
            </a:endParaRPr>
          </a:p>
          <a:p>
            <a:pPr marR="0" lvl="0" indent="0" algn="just" defTabSz="914400" rtl="0" eaLnBrk="0" fontAlgn="base" latinLnBrk="0" hangingPunct="0">
              <a:lnSpc>
                <a:spcPct val="150000"/>
              </a:lnSpc>
              <a:spcBef>
                <a:spcPct val="0"/>
              </a:spcBef>
              <a:spcAft>
                <a:spcPct val="0"/>
              </a:spcAft>
              <a:buClrTx/>
              <a:buSzTx/>
              <a:tabLst/>
            </a:pPr>
            <a:r>
              <a:rPr kumimoji="0" lang="vi-VN" altLang="en-US" sz="2800" b="0" i="1" u="none" strike="noStrike" cap="none" normalizeH="0" baseline="0" dirty="0">
                <a:ln>
                  <a:noFill/>
                </a:ln>
                <a:solidFill>
                  <a:srgbClr val="0070C0"/>
                </a:solidFill>
                <a:effectLst/>
                <a:latin typeface="+mj-lt"/>
                <a:ea typeface="Times New Roman" panose="02020603050405020304" pitchFamily="18" charset="0"/>
              </a:rPr>
              <a:t>a. Mối quan hệ giữa trao đổi khí và hô hấp tế bào:</a:t>
            </a:r>
          </a:p>
          <a:p>
            <a:pPr marR="0" lvl="0" indent="0" algn="just" defTabSz="914400" rtl="0" eaLnBrk="0" fontAlgn="base" latinLnBrk="0" hangingPunct="0">
              <a:lnSpc>
                <a:spcPct val="150000"/>
              </a:lnSpc>
              <a:spcBef>
                <a:spcPct val="0"/>
              </a:spcBef>
              <a:spcAft>
                <a:spcPct val="0"/>
              </a:spcAft>
              <a:buClrTx/>
              <a:buSzTx/>
              <a:tabLst/>
            </a:pPr>
            <a:r>
              <a:rPr lang="vi-VN" altLang="en-US" sz="2800" dirty="0">
                <a:latin typeface="+mj-lt"/>
                <a:ea typeface="Times New Roman" panose="02020603050405020304" pitchFamily="18" charset="0"/>
              </a:rPr>
              <a:t>T</a:t>
            </a: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rao đổi khí giúp cơ thể lấy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O</a:t>
            </a:r>
            <a:r>
              <a:rPr kumimoji="0" lang="vi-VN" altLang="en-US" sz="2800" b="0" i="0"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2 </a:t>
            </a: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dùng cho hô hấp tế bào và thải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CO</a:t>
            </a:r>
            <a:r>
              <a:rPr kumimoji="0" lang="vi-VN" altLang="en-US" sz="2800" b="0" i="0"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2 </a:t>
            </a: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từ quá trình hô hấp tế bào ra môi trường.</a:t>
            </a:r>
            <a:endParaRPr kumimoji="0" lang="en-US" altLang="en-US" sz="2800" b="0" i="0" u="none" strike="noStrike" cap="none" normalizeH="0" baseline="0" dirty="0">
              <a:ln>
                <a:noFill/>
              </a:ln>
              <a:solidFill>
                <a:schemeClr val="tx1"/>
              </a:solidFill>
              <a:effectLst/>
              <a:latin typeface="+mj-lt"/>
            </a:endParaRPr>
          </a:p>
          <a:p>
            <a:pPr marL="0" marR="0" lvl="0" indent="90488" algn="just" defTabSz="914400" rtl="0" eaLnBrk="0" fontAlgn="base" latinLnBrk="0" hangingPunct="0">
              <a:lnSpc>
                <a:spcPct val="150000"/>
              </a:lnSpc>
              <a:spcBef>
                <a:spcPct val="0"/>
              </a:spcBef>
              <a:spcAft>
                <a:spcPct val="0"/>
              </a:spcAft>
              <a:buClrTx/>
              <a:buSzTx/>
              <a:buFontTx/>
              <a:buNone/>
              <a:tabLst/>
            </a:pPr>
            <a:r>
              <a:rPr kumimoji="0" lang="vi-VN" altLang="en-US" sz="2800" b="0" i="1" u="none" strike="noStrike" cap="none" normalizeH="0" baseline="0" dirty="0">
                <a:ln>
                  <a:noFill/>
                </a:ln>
                <a:solidFill>
                  <a:srgbClr val="0070C0"/>
                </a:solidFill>
                <a:effectLst/>
                <a:latin typeface="+mj-lt"/>
                <a:ea typeface="Times New Roman" panose="02020603050405020304" pitchFamily="18" charset="0"/>
              </a:rPr>
              <a:t>b. Cơ chế chung của sự trao đổi khí giữa cơ thể và môi trường: </a:t>
            </a:r>
            <a:r>
              <a:rPr lang="vi-VN" sz="2800" dirty="0">
                <a:latin typeface="+mj-lt"/>
              </a:rPr>
              <a:t>khuếch tán</a:t>
            </a:r>
            <a:endParaRPr kumimoji="0" lang="vi-VN" altLang="en-US" sz="2800" b="0" i="0" u="none" strike="noStrike" cap="none" normalizeH="0" baseline="0" dirty="0">
              <a:ln>
                <a:noFill/>
              </a:ln>
              <a:solidFill>
                <a:schemeClr val="tx1"/>
              </a:solidFill>
              <a:effectLst/>
              <a:latin typeface="+mj-lt"/>
            </a:endParaRPr>
          </a:p>
        </p:txBody>
      </p:sp>
      <p:sp>
        <p:nvSpPr>
          <p:cNvPr id="6" name="TextBox 5">
            <a:extLst>
              <a:ext uri="{FF2B5EF4-FFF2-40B4-BE49-F238E27FC236}">
                <a16:creationId xmlns:a16="http://schemas.microsoft.com/office/drawing/2014/main" id="{116FC42B-614A-4CDF-A6E0-119B07252DA4}"/>
              </a:ext>
            </a:extLst>
          </p:cNvPr>
          <p:cNvSpPr txBox="1"/>
          <p:nvPr/>
        </p:nvSpPr>
        <p:spPr>
          <a:xfrm>
            <a:off x="3069771" y="263383"/>
            <a:ext cx="6988629" cy="523220"/>
          </a:xfrm>
          <a:prstGeom prst="rect">
            <a:avLst/>
          </a:prstGeom>
          <a:noFill/>
        </p:spPr>
        <p:txBody>
          <a:bodyPr wrap="square" rtlCol="0">
            <a:spAutoFit/>
          </a:bodyPr>
          <a:lstStyle/>
          <a:p>
            <a:r>
              <a:rPr lang="vi-VN" sz="2800" b="1" dirty="0">
                <a:solidFill>
                  <a:srgbClr val="FF0000"/>
                </a:solidFill>
                <a:latin typeface="+mj-lt"/>
              </a:rPr>
              <a:t>KẾT QUẢ PHIẾU HỌC TẬP SỐ 1</a:t>
            </a:r>
            <a:endParaRPr lang="en-US" sz="2800" b="1" dirty="0">
              <a:solidFill>
                <a:srgbClr val="FF0000"/>
              </a:solidFill>
              <a:latin typeface="+mj-lt"/>
            </a:endParaRPr>
          </a:p>
        </p:txBody>
      </p:sp>
      <p:sp>
        <p:nvSpPr>
          <p:cNvPr id="7" name="Rectangle 6">
            <a:extLst>
              <a:ext uri="{FF2B5EF4-FFF2-40B4-BE49-F238E27FC236}">
                <a16:creationId xmlns:a16="http://schemas.microsoft.com/office/drawing/2014/main" id="{6695BC86-51F4-45E3-B316-D7A56BC2EB52}"/>
              </a:ext>
            </a:extLst>
          </p:cNvPr>
          <p:cNvSpPr/>
          <p:nvPr/>
        </p:nvSpPr>
        <p:spPr>
          <a:xfrm>
            <a:off x="292910" y="748083"/>
            <a:ext cx="1395254" cy="523220"/>
          </a:xfrm>
          <a:prstGeom prst="rect">
            <a:avLst/>
          </a:prstGeom>
        </p:spPr>
        <p:txBody>
          <a:bodyPr wrap="none">
            <a:spAutoFit/>
          </a:bodyPr>
          <a:lstStyle/>
          <a:p>
            <a:pPr lvl="0" indent="90488" algn="just" eaLnBrk="0" fontAlgn="base" hangingPunct="0">
              <a:spcBef>
                <a:spcPct val="0"/>
              </a:spcBef>
              <a:spcAft>
                <a:spcPct val="0"/>
              </a:spcAft>
            </a:pPr>
            <a:r>
              <a:rPr lang="vi-VN" altLang="en-US" sz="2800" b="1" dirty="0">
                <a:latin typeface="+mj-lt"/>
                <a:ea typeface="Times New Roman" panose="02020603050405020304" pitchFamily="18" charset="0"/>
              </a:rPr>
              <a:t>Câu 1: </a:t>
            </a:r>
            <a:endParaRPr lang="en-US" altLang="en-US" sz="2800" dirty="0">
              <a:latin typeface="+mj-lt"/>
            </a:endParaRPr>
          </a:p>
        </p:txBody>
      </p:sp>
    </p:spTree>
    <p:extLst>
      <p:ext uri="{BB962C8B-B14F-4D97-AF65-F5344CB8AC3E}">
        <p14:creationId xmlns:p14="http://schemas.microsoft.com/office/powerpoint/2010/main" val="45497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21A6CBD-639E-48C4-997B-E8772A10FF74}"/>
              </a:ext>
            </a:extLst>
          </p:cNvPr>
          <p:cNvGraphicFramePr>
            <a:graphicFrameLocks noGrp="1"/>
          </p:cNvGraphicFramePr>
          <p:nvPr/>
        </p:nvGraphicFramePr>
        <p:xfrm>
          <a:off x="1254832" y="1461386"/>
          <a:ext cx="9274756" cy="2232492"/>
        </p:xfrm>
        <a:graphic>
          <a:graphicData uri="http://schemas.openxmlformats.org/drawingml/2006/table">
            <a:tbl>
              <a:tblPr firstRow="1" firstCol="1" bandRow="1">
                <a:tableStyleId>{ED083AE6-46FA-4A59-8FB0-9F97EB10719F}</a:tableStyleId>
              </a:tblPr>
              <a:tblGrid>
                <a:gridCol w="2318689">
                  <a:extLst>
                    <a:ext uri="{9D8B030D-6E8A-4147-A177-3AD203B41FA5}">
                      <a16:colId xmlns:a16="http://schemas.microsoft.com/office/drawing/2014/main" val="1799091497"/>
                    </a:ext>
                  </a:extLst>
                </a:gridCol>
                <a:gridCol w="2318689">
                  <a:extLst>
                    <a:ext uri="{9D8B030D-6E8A-4147-A177-3AD203B41FA5}">
                      <a16:colId xmlns:a16="http://schemas.microsoft.com/office/drawing/2014/main" val="671913781"/>
                    </a:ext>
                  </a:extLst>
                </a:gridCol>
                <a:gridCol w="2318689">
                  <a:extLst>
                    <a:ext uri="{9D8B030D-6E8A-4147-A177-3AD203B41FA5}">
                      <a16:colId xmlns:a16="http://schemas.microsoft.com/office/drawing/2014/main" val="2258442094"/>
                    </a:ext>
                  </a:extLst>
                </a:gridCol>
                <a:gridCol w="2318689">
                  <a:extLst>
                    <a:ext uri="{9D8B030D-6E8A-4147-A177-3AD203B41FA5}">
                      <a16:colId xmlns:a16="http://schemas.microsoft.com/office/drawing/2014/main" val="3143920264"/>
                    </a:ext>
                  </a:extLst>
                </a:gridCol>
              </a:tblGrid>
              <a:tr h="650131">
                <a:tc gridSpan="2">
                  <a:txBody>
                    <a:bodyPr/>
                    <a:lstStyle/>
                    <a:p>
                      <a:pPr indent="90170" algn="ctr">
                        <a:spcBef>
                          <a:spcPts val="600"/>
                        </a:spcBef>
                        <a:spcAft>
                          <a:spcPts val="600"/>
                        </a:spcAft>
                      </a:pPr>
                      <a:r>
                        <a:rPr lang="vi-VN" sz="2800" dirty="0">
                          <a:effectLst/>
                          <a:latin typeface="+mj-lt"/>
                        </a:rPr>
                        <a:t>Trao đổi khí</a:t>
                      </a:r>
                      <a:endParaRPr lang="en-US" sz="2800" dirty="0">
                        <a:solidFill>
                          <a:srgbClr val="000000"/>
                        </a:solidFill>
                        <a:effectLst/>
                        <a:latin typeface="+mj-lt"/>
                      </a:endParaRPr>
                    </a:p>
                  </a:txBody>
                  <a:tcPr marL="68580" marR="68580" marT="0" marB="0"/>
                </a:tc>
                <a:tc hMerge="1">
                  <a:txBody>
                    <a:bodyPr/>
                    <a:lstStyle/>
                    <a:p>
                      <a:endParaRPr lang="en-US"/>
                    </a:p>
                  </a:txBody>
                  <a:tcPr/>
                </a:tc>
                <a:tc>
                  <a:txBody>
                    <a:bodyPr/>
                    <a:lstStyle/>
                    <a:p>
                      <a:pPr indent="90170" algn="ctr">
                        <a:spcBef>
                          <a:spcPts val="600"/>
                        </a:spcBef>
                        <a:spcAft>
                          <a:spcPts val="600"/>
                        </a:spcAft>
                      </a:pPr>
                      <a:r>
                        <a:rPr lang="vi-VN" sz="2800" dirty="0">
                          <a:effectLst/>
                          <a:latin typeface="+mj-lt"/>
                        </a:rPr>
                        <a:t>Khí lấy vào</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Khí thải ra</a:t>
                      </a:r>
                      <a:endParaRPr lang="en-US" sz="2800">
                        <a:solidFill>
                          <a:srgbClr val="000000"/>
                        </a:solidFill>
                        <a:effectLst/>
                        <a:latin typeface="+mj-lt"/>
                      </a:endParaRPr>
                    </a:p>
                  </a:txBody>
                  <a:tcPr marL="68580" marR="68580" marT="0" marB="0"/>
                </a:tc>
                <a:extLst>
                  <a:ext uri="{0D108BD9-81ED-4DB2-BD59-A6C34878D82A}">
                    <a16:rowId xmlns:a16="http://schemas.microsoft.com/office/drawing/2014/main" val="3994658694"/>
                  </a:ext>
                </a:extLst>
              </a:tr>
              <a:tr h="650131">
                <a:tc rowSpan="2">
                  <a:txBody>
                    <a:bodyPr/>
                    <a:lstStyle/>
                    <a:p>
                      <a:pPr indent="90170" algn="just">
                        <a:spcBef>
                          <a:spcPts val="600"/>
                        </a:spcBef>
                        <a:spcAft>
                          <a:spcPts val="600"/>
                        </a:spcAft>
                      </a:pPr>
                      <a:r>
                        <a:rPr lang="vi-VN" sz="2800" dirty="0">
                          <a:effectLst/>
                          <a:latin typeface="+mj-lt"/>
                        </a:rPr>
                        <a:t>Thực vật</a:t>
                      </a:r>
                      <a:endParaRPr lang="en-US" sz="2800" dirty="0">
                        <a:solidFill>
                          <a:srgbClr val="000000"/>
                        </a:solidFill>
                        <a:effectLst/>
                        <a:latin typeface="+mj-lt"/>
                      </a:endParaRPr>
                    </a:p>
                  </a:txBody>
                  <a:tcPr marL="68580" marR="68580" marT="0" marB="0"/>
                </a:tc>
                <a:tc>
                  <a:txBody>
                    <a:bodyPr/>
                    <a:lstStyle/>
                    <a:p>
                      <a:pPr indent="90170" algn="just">
                        <a:spcBef>
                          <a:spcPts val="600"/>
                        </a:spcBef>
                        <a:spcAft>
                          <a:spcPts val="600"/>
                        </a:spcAft>
                      </a:pPr>
                      <a:r>
                        <a:rPr lang="vi-VN" sz="2800" dirty="0">
                          <a:effectLst/>
                          <a:latin typeface="+mj-lt"/>
                        </a:rPr>
                        <a:t>Quang hợp</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O</a:t>
                      </a:r>
                      <a:r>
                        <a:rPr lang="vi-VN" sz="2800" baseline="-25000">
                          <a:effectLst/>
                          <a:latin typeface="+mj-lt"/>
                        </a:rPr>
                        <a:t>2</a:t>
                      </a:r>
                      <a:endParaRPr lang="en-US" sz="2800">
                        <a:solidFill>
                          <a:srgbClr val="000000"/>
                        </a:solidFill>
                        <a:effectLst/>
                        <a:latin typeface="+mj-lt"/>
                      </a:endParaRPr>
                    </a:p>
                  </a:txBody>
                  <a:tcPr marL="68580" marR="68580" marT="0" marB="0"/>
                </a:tc>
                <a:extLst>
                  <a:ext uri="{0D108BD9-81ED-4DB2-BD59-A6C34878D82A}">
                    <a16:rowId xmlns:a16="http://schemas.microsoft.com/office/drawing/2014/main" val="4288357286"/>
                  </a:ext>
                </a:extLst>
              </a:tr>
              <a:tr h="466115">
                <a:tc vMerge="1">
                  <a:txBody>
                    <a:bodyPr/>
                    <a:lstStyle/>
                    <a:p>
                      <a:endParaRPr lang="en-US"/>
                    </a:p>
                  </a:txBody>
                  <a:tcPr/>
                </a:tc>
                <a:tc>
                  <a:txBody>
                    <a:bodyPr/>
                    <a:lstStyle/>
                    <a:p>
                      <a:pPr indent="90170" algn="just">
                        <a:spcBef>
                          <a:spcPts val="600"/>
                        </a:spcBef>
                        <a:spcAft>
                          <a:spcPts val="600"/>
                        </a:spcAft>
                      </a:pPr>
                      <a:r>
                        <a:rPr lang="vi-VN" sz="2800">
                          <a:effectLst/>
                          <a:latin typeface="+mj-lt"/>
                        </a:rPr>
                        <a:t>Hô hấp</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O</a:t>
                      </a:r>
                      <a:r>
                        <a:rPr lang="vi-VN" sz="2800" baseline="-25000" dirty="0">
                          <a:effectLst/>
                          <a:latin typeface="+mj-lt"/>
                        </a:rPr>
                        <a:t>2</a:t>
                      </a:r>
                      <a:endParaRPr lang="en-US" sz="2800" dirty="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extLst>
                  <a:ext uri="{0D108BD9-81ED-4DB2-BD59-A6C34878D82A}">
                    <a16:rowId xmlns:a16="http://schemas.microsoft.com/office/drawing/2014/main" val="3175704268"/>
                  </a:ext>
                </a:extLst>
              </a:tr>
              <a:tr h="466115">
                <a:tc>
                  <a:txBody>
                    <a:bodyPr/>
                    <a:lstStyle/>
                    <a:p>
                      <a:pPr indent="90170" algn="just">
                        <a:spcBef>
                          <a:spcPts val="600"/>
                        </a:spcBef>
                        <a:spcAft>
                          <a:spcPts val="600"/>
                        </a:spcAft>
                      </a:pPr>
                      <a:r>
                        <a:rPr lang="vi-VN" sz="2800">
                          <a:effectLst/>
                          <a:latin typeface="+mj-lt"/>
                        </a:rPr>
                        <a:t>Động vật</a:t>
                      </a:r>
                      <a:endParaRPr lang="en-US" sz="2800">
                        <a:solidFill>
                          <a:srgbClr val="000000"/>
                        </a:solidFill>
                        <a:effectLst/>
                        <a:latin typeface="+mj-lt"/>
                      </a:endParaRPr>
                    </a:p>
                  </a:txBody>
                  <a:tcPr marL="68580" marR="68580" marT="0" marB="0"/>
                </a:tc>
                <a:tc>
                  <a:txBody>
                    <a:bodyPr/>
                    <a:lstStyle/>
                    <a:p>
                      <a:pPr indent="90170" algn="just">
                        <a:spcBef>
                          <a:spcPts val="600"/>
                        </a:spcBef>
                        <a:spcAft>
                          <a:spcPts val="600"/>
                        </a:spcAft>
                      </a:pPr>
                      <a:r>
                        <a:rPr lang="vi-VN" sz="2800">
                          <a:effectLst/>
                          <a:latin typeface="+mj-lt"/>
                        </a:rPr>
                        <a:t>Hô hấp</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a:effectLst/>
                          <a:latin typeface="+mj-lt"/>
                        </a:rPr>
                        <a:t>O</a:t>
                      </a:r>
                      <a:r>
                        <a:rPr lang="vi-VN" sz="2800" baseline="-25000">
                          <a:effectLst/>
                          <a:latin typeface="+mj-lt"/>
                        </a:rPr>
                        <a:t>2</a:t>
                      </a:r>
                      <a:endParaRPr lang="en-US" sz="2800">
                        <a:solidFill>
                          <a:srgbClr val="000000"/>
                        </a:solidFill>
                        <a:effectLst/>
                        <a:latin typeface="+mj-lt"/>
                      </a:endParaRPr>
                    </a:p>
                  </a:txBody>
                  <a:tcPr marL="68580" marR="68580" marT="0" marB="0"/>
                </a:tc>
                <a:tc>
                  <a:txBody>
                    <a:bodyPr/>
                    <a:lstStyle/>
                    <a:p>
                      <a:pPr indent="90170" algn="ctr">
                        <a:spcBef>
                          <a:spcPts val="600"/>
                        </a:spcBef>
                        <a:spcAft>
                          <a:spcPts val="600"/>
                        </a:spcAft>
                      </a:pPr>
                      <a:r>
                        <a:rPr lang="vi-VN" sz="2800" dirty="0">
                          <a:effectLst/>
                          <a:latin typeface="+mj-lt"/>
                        </a:rPr>
                        <a:t>CO</a:t>
                      </a:r>
                      <a:r>
                        <a:rPr lang="vi-VN" sz="2800" baseline="-25000" dirty="0">
                          <a:effectLst/>
                          <a:latin typeface="+mj-lt"/>
                        </a:rPr>
                        <a:t>2</a:t>
                      </a:r>
                      <a:endParaRPr lang="en-US" sz="2800" dirty="0">
                        <a:solidFill>
                          <a:srgbClr val="000000"/>
                        </a:solidFill>
                        <a:effectLst/>
                        <a:latin typeface="+mj-lt"/>
                      </a:endParaRPr>
                    </a:p>
                  </a:txBody>
                  <a:tcPr marL="68580" marR="68580" marT="0" marB="0"/>
                </a:tc>
                <a:extLst>
                  <a:ext uri="{0D108BD9-81ED-4DB2-BD59-A6C34878D82A}">
                    <a16:rowId xmlns:a16="http://schemas.microsoft.com/office/drawing/2014/main" val="3946471959"/>
                  </a:ext>
                </a:extLst>
              </a:tr>
            </a:tbl>
          </a:graphicData>
        </a:graphic>
      </p:graphicFrame>
      <p:sp>
        <p:nvSpPr>
          <p:cNvPr id="5" name="Rectangle 2">
            <a:extLst>
              <a:ext uri="{FF2B5EF4-FFF2-40B4-BE49-F238E27FC236}">
                <a16:creationId xmlns:a16="http://schemas.microsoft.com/office/drawing/2014/main" id="{99DE3F6E-8C3A-4F04-B52B-138395385774}"/>
              </a:ext>
            </a:extLst>
          </p:cNvPr>
          <p:cNvSpPr>
            <a:spLocks noChangeArrowheads="1"/>
          </p:cNvSpPr>
          <p:nvPr/>
        </p:nvSpPr>
        <p:spPr bwMode="auto">
          <a:xfrm>
            <a:off x="176313" y="3693878"/>
            <a:ext cx="11839374" cy="303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0488" algn="just"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tx1"/>
                </a:solidFill>
                <a:effectLst/>
                <a:latin typeface="+mj-lt"/>
                <a:ea typeface="Times New Roman" panose="02020603050405020304" pitchFamily="18" charset="0"/>
              </a:rPr>
              <a:t>Câu 2: </a:t>
            </a:r>
            <a:r>
              <a:rPr kumimoji="0" lang="vi-VN" altLang="en-US" sz="2800" b="1" i="0" u="none" strike="noStrike" cap="none" normalizeH="0" baseline="0" dirty="0">
                <a:ln>
                  <a:noFill/>
                </a:ln>
                <a:solidFill>
                  <a:srgbClr val="FF0000"/>
                </a:solidFill>
                <a:effectLst/>
                <a:latin typeface="+mj-lt"/>
                <a:ea typeface="Times New Roman" panose="02020603050405020304" pitchFamily="18" charset="0"/>
              </a:rPr>
              <a:t>mỗi ý đúng đạt 2 điểm</a:t>
            </a:r>
            <a:endParaRPr kumimoji="0" lang="en-US" altLang="en-US" sz="2800" b="0" i="0" u="none" strike="noStrike" cap="none" normalizeH="0" baseline="0" dirty="0">
              <a:ln>
                <a:noFill/>
              </a:ln>
              <a:solidFill>
                <a:srgbClr val="FF0000"/>
              </a:solidFill>
              <a:effectLst/>
              <a:latin typeface="+mj-lt"/>
            </a:endParaRPr>
          </a:p>
          <a:p>
            <a:pPr marR="0" lvl="0" indent="0" algn="just" defTabSz="914400" rtl="0" eaLnBrk="0" fontAlgn="base" latinLnBrk="0" hangingPunct="0">
              <a:lnSpc>
                <a:spcPct val="150000"/>
              </a:lnSpc>
              <a:spcBef>
                <a:spcPct val="0"/>
              </a:spcBef>
              <a:spcAft>
                <a:spcPct val="0"/>
              </a:spcAft>
              <a:buClrTx/>
              <a:buSzTx/>
              <a:tabLst/>
            </a:pPr>
            <a:r>
              <a:rPr kumimoji="0" lang="vi-VN" altLang="en-US" sz="2800" b="0" i="1" u="none" strike="noStrike" cap="none" normalizeH="0" baseline="0" dirty="0">
                <a:ln>
                  <a:noFill/>
                </a:ln>
                <a:solidFill>
                  <a:srgbClr val="0070C0"/>
                </a:solidFill>
                <a:effectLst/>
                <a:latin typeface="+mj-lt"/>
                <a:ea typeface="Times New Roman" panose="02020603050405020304" pitchFamily="18" charset="0"/>
              </a:rPr>
              <a:t>a. Mối quan hệ giữa trao đổi khí và hô hấp tế bào: </a:t>
            </a:r>
          </a:p>
          <a:p>
            <a:pPr marR="0" lvl="0" indent="0" algn="just" defTabSz="914400" rtl="0" eaLnBrk="0" fontAlgn="base" latinLnBrk="0" hangingPunct="0">
              <a:lnSpc>
                <a:spcPct val="150000"/>
              </a:lnSpc>
              <a:spcBef>
                <a:spcPct val="0"/>
              </a:spcBef>
              <a:spcAft>
                <a:spcPct val="0"/>
              </a:spcAft>
              <a:buClrTx/>
              <a:buSzTx/>
              <a:tabLst/>
            </a:pPr>
            <a:r>
              <a:rPr lang="vi-VN" altLang="en-US" sz="2800" dirty="0">
                <a:latin typeface="+mj-lt"/>
                <a:ea typeface="Times New Roman" panose="02020603050405020304" pitchFamily="18" charset="0"/>
              </a:rPr>
              <a:t>T</a:t>
            </a: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rao đổi khí giúp cơ thể lấy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O</a:t>
            </a:r>
            <a:r>
              <a:rPr kumimoji="0" lang="vi-VN" altLang="en-US" sz="2800" b="0" i="0"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2 </a:t>
            </a: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dùng cho hô hấp tế bào và thải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CO</a:t>
            </a:r>
            <a:r>
              <a:rPr kumimoji="0" lang="vi-VN" altLang="en-US" sz="2800" b="0" i="0"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2 </a:t>
            </a: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từ quá trình hô hấp tế bào ra môi trường.</a:t>
            </a:r>
            <a:endParaRPr kumimoji="0" lang="en-US" altLang="en-US" sz="2800" b="0" i="0" u="none" strike="noStrike" cap="none" normalizeH="0" baseline="0" dirty="0">
              <a:ln>
                <a:noFill/>
              </a:ln>
              <a:solidFill>
                <a:schemeClr val="tx1"/>
              </a:solidFill>
              <a:effectLst/>
              <a:latin typeface="+mj-lt"/>
            </a:endParaRPr>
          </a:p>
          <a:p>
            <a:pPr marL="0" marR="0" lvl="0" indent="90488" algn="just" defTabSz="914400" rtl="0" eaLnBrk="0" fontAlgn="base" latinLnBrk="0" hangingPunct="0">
              <a:lnSpc>
                <a:spcPct val="150000"/>
              </a:lnSpc>
              <a:spcBef>
                <a:spcPct val="0"/>
              </a:spcBef>
              <a:spcAft>
                <a:spcPct val="0"/>
              </a:spcAft>
              <a:buClrTx/>
              <a:buSzTx/>
              <a:buFontTx/>
              <a:buNone/>
              <a:tabLst/>
            </a:pPr>
            <a:r>
              <a:rPr kumimoji="0" lang="vi-VN" altLang="en-US" sz="2800" b="0" i="1" u="none" strike="noStrike" cap="none" normalizeH="0" baseline="0" dirty="0">
                <a:ln>
                  <a:noFill/>
                </a:ln>
                <a:solidFill>
                  <a:srgbClr val="0070C0"/>
                </a:solidFill>
                <a:effectLst/>
                <a:latin typeface="+mj-lt"/>
                <a:ea typeface="Times New Roman" panose="02020603050405020304" pitchFamily="18" charset="0"/>
              </a:rPr>
              <a:t>b. Cơ chế chung của sự trao đổi khí giữa cơ thể và môi trường: </a:t>
            </a:r>
            <a:r>
              <a:rPr lang="vi-VN" sz="2800" dirty="0">
                <a:latin typeface="+mj-lt"/>
              </a:rPr>
              <a:t>khuếch tán</a:t>
            </a:r>
            <a:endParaRPr kumimoji="0" lang="vi-VN" altLang="en-US" sz="2800" b="0" i="0" u="none" strike="noStrike" cap="none" normalizeH="0" baseline="0" dirty="0">
              <a:ln>
                <a:noFill/>
              </a:ln>
              <a:solidFill>
                <a:schemeClr val="tx1"/>
              </a:solidFill>
              <a:effectLst/>
              <a:latin typeface="+mj-lt"/>
            </a:endParaRPr>
          </a:p>
        </p:txBody>
      </p:sp>
      <p:sp>
        <p:nvSpPr>
          <p:cNvPr id="6" name="TextBox 5">
            <a:extLst>
              <a:ext uri="{FF2B5EF4-FFF2-40B4-BE49-F238E27FC236}">
                <a16:creationId xmlns:a16="http://schemas.microsoft.com/office/drawing/2014/main" id="{116FC42B-614A-4CDF-A6E0-119B07252DA4}"/>
              </a:ext>
            </a:extLst>
          </p:cNvPr>
          <p:cNvSpPr txBox="1"/>
          <p:nvPr/>
        </p:nvSpPr>
        <p:spPr>
          <a:xfrm>
            <a:off x="3069771" y="263383"/>
            <a:ext cx="6988629" cy="523220"/>
          </a:xfrm>
          <a:prstGeom prst="rect">
            <a:avLst/>
          </a:prstGeom>
          <a:noFill/>
        </p:spPr>
        <p:txBody>
          <a:bodyPr wrap="square" rtlCol="0">
            <a:spAutoFit/>
          </a:bodyPr>
          <a:lstStyle/>
          <a:p>
            <a:r>
              <a:rPr lang="vi-VN" sz="2800" b="1" dirty="0">
                <a:solidFill>
                  <a:srgbClr val="FF0000"/>
                </a:solidFill>
                <a:latin typeface="+mj-lt"/>
              </a:rPr>
              <a:t>KẾT QUẢ PHIẾU HỌC TẬP SỐ 1</a:t>
            </a:r>
            <a:endParaRPr lang="en-US" sz="2800" b="1" dirty="0">
              <a:solidFill>
                <a:srgbClr val="FF0000"/>
              </a:solidFill>
              <a:latin typeface="+mj-lt"/>
            </a:endParaRPr>
          </a:p>
        </p:txBody>
      </p:sp>
      <p:sp>
        <p:nvSpPr>
          <p:cNvPr id="7" name="Rectangle 6">
            <a:extLst>
              <a:ext uri="{FF2B5EF4-FFF2-40B4-BE49-F238E27FC236}">
                <a16:creationId xmlns:a16="http://schemas.microsoft.com/office/drawing/2014/main" id="{6695BC86-51F4-45E3-B316-D7A56BC2EB52}"/>
              </a:ext>
            </a:extLst>
          </p:cNvPr>
          <p:cNvSpPr/>
          <p:nvPr/>
        </p:nvSpPr>
        <p:spPr>
          <a:xfrm>
            <a:off x="176313" y="786603"/>
            <a:ext cx="2512547" cy="523220"/>
          </a:xfrm>
          <a:prstGeom prst="rect">
            <a:avLst/>
          </a:prstGeom>
        </p:spPr>
        <p:txBody>
          <a:bodyPr wrap="none">
            <a:spAutoFit/>
          </a:bodyPr>
          <a:lstStyle/>
          <a:p>
            <a:pPr lvl="0" indent="90488" algn="just" eaLnBrk="0" fontAlgn="base" hangingPunct="0">
              <a:spcBef>
                <a:spcPct val="0"/>
              </a:spcBef>
              <a:spcAft>
                <a:spcPct val="0"/>
              </a:spcAft>
            </a:pPr>
            <a:r>
              <a:rPr lang="vi-VN" altLang="en-US" sz="2800" b="1" dirty="0">
                <a:latin typeface="+mj-lt"/>
                <a:ea typeface="Times New Roman" panose="02020603050405020304" pitchFamily="18" charset="0"/>
              </a:rPr>
              <a:t>Câu 1: </a:t>
            </a:r>
            <a:r>
              <a:rPr lang="vi-VN" altLang="en-US" sz="2800" b="1" dirty="0">
                <a:solidFill>
                  <a:srgbClr val="FF0000"/>
                </a:solidFill>
                <a:latin typeface="+mj-lt"/>
                <a:ea typeface="Times New Roman" panose="02020603050405020304" pitchFamily="18" charset="0"/>
              </a:rPr>
              <a:t>6 điểm </a:t>
            </a:r>
            <a:endParaRPr lang="en-US" altLang="en-US" sz="2800" dirty="0">
              <a:solidFill>
                <a:srgbClr val="FF0000"/>
              </a:solidFill>
              <a:latin typeface="+mj-lt"/>
            </a:endParaRPr>
          </a:p>
        </p:txBody>
      </p:sp>
    </p:spTree>
    <p:extLst>
      <p:ext uri="{BB962C8B-B14F-4D97-AF65-F5344CB8AC3E}">
        <p14:creationId xmlns:p14="http://schemas.microsoft.com/office/powerpoint/2010/main" val="1530462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sVTI">
  <a:themeElements>
    <a:clrScheme name="AnalogousFromLightSeedRightStep">
      <a:dk1>
        <a:srgbClr val="000000"/>
      </a:dk1>
      <a:lt1>
        <a:srgbClr val="FFFFFF"/>
      </a:lt1>
      <a:dk2>
        <a:srgbClr val="413024"/>
      </a:dk2>
      <a:lt2>
        <a:srgbClr val="E2E7E8"/>
      </a:lt2>
      <a:accent1>
        <a:srgbClr val="C1988C"/>
      </a:accent1>
      <a:accent2>
        <a:srgbClr val="B5A17C"/>
      </a:accent2>
      <a:accent3>
        <a:srgbClr val="A3A67E"/>
      </a:accent3>
      <a:accent4>
        <a:srgbClr val="8FAA74"/>
      </a:accent4>
      <a:accent5>
        <a:srgbClr val="86AB82"/>
      </a:accent5>
      <a:accent6>
        <a:srgbClr val="77AF89"/>
      </a:accent6>
      <a:hlink>
        <a:srgbClr val="5C8A99"/>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2781</TotalTime>
  <Words>1687</Words>
  <Application>Microsoft Office PowerPoint</Application>
  <PresentationFormat>Widescreen</PresentationFormat>
  <Paragraphs>176</Paragraphs>
  <Slides>32</Slides>
  <Notes>5</Notes>
  <HiddenSlides>0</HiddenSlides>
  <MMClips>10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#9Slide02 Noi dung dai</vt:lpstr>
      <vt:lpstr>Arial</vt:lpstr>
      <vt:lpstr>Avenir Next LT Pro</vt:lpstr>
      <vt:lpstr>Avenir Next LT Pro Light</vt:lpstr>
      <vt:lpstr>Calibri</vt:lpstr>
      <vt:lpstr>Calibri Light</vt:lpstr>
      <vt:lpstr>iCiel Cadena</vt:lpstr>
      <vt:lpstr>Times New Roman</vt:lpstr>
      <vt:lpstr>Wingdings</vt:lpstr>
      <vt:lpstr>Office Theme</vt:lpstr>
      <vt:lpstr>BlocksVTI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Administrator</cp:lastModifiedBy>
  <cp:revision>117</cp:revision>
  <dcterms:created xsi:type="dcterms:W3CDTF">2022-06-02T03:06:48Z</dcterms:created>
  <dcterms:modified xsi:type="dcterms:W3CDTF">2025-03-02T14:36:07Z</dcterms:modified>
</cp:coreProperties>
</file>