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3"/>
  </p:notesMasterIdLst>
  <p:sldIdLst>
    <p:sldId id="290" r:id="rId2"/>
    <p:sldId id="294" r:id="rId3"/>
    <p:sldId id="257" r:id="rId4"/>
    <p:sldId id="295" r:id="rId5"/>
    <p:sldId id="296" r:id="rId6"/>
    <p:sldId id="297" r:id="rId7"/>
    <p:sldId id="298" r:id="rId8"/>
    <p:sldId id="299" r:id="rId9"/>
    <p:sldId id="300" r:id="rId10"/>
    <p:sldId id="301" r:id="rId11"/>
    <p:sldId id="302"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69" d="100"/>
          <a:sy n="69" d="100"/>
        </p:scale>
        <p:origin x="576" y="3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2025/9/21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330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973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8999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427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406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0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934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150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204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216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887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148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2421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9.gif"/><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3. TỈ LỆ BẢN ĐỒ. </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TÍNH </a:t>
            </a:r>
            <a:r>
              <a:rPr lang="en-US" sz="3200" dirty="0">
                <a:solidFill>
                  <a:srgbClr val="FF0000"/>
                </a:solidFill>
                <a:latin typeface="Times New Roman" panose="02020603050405020304" pitchFamily="18" charset="0"/>
                <a:cs typeface="Times New Roman" panose="02020603050405020304" pitchFamily="18" charset="0"/>
              </a:rPr>
              <a:t>KHOẢNG CÁCH THỰC TẾ </a:t>
            </a:r>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54433" y="2149195"/>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4"/>
              </p:custDataLst>
            </p:nvPr>
          </p:nvSpPr>
          <p:spPr>
            <a:xfrm>
              <a:off x="4702057" y="92694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211016" y="2038290"/>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2"/>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2186" y="491181"/>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14" name="Picture 13"/>
          <p:cNvPicPr>
            <a:picLocks noChangeAspect="1"/>
          </p:cNvPicPr>
          <p:nvPr/>
        </p:nvPicPr>
        <p:blipFill>
          <a:blip r:embed="rId3"/>
          <a:stretch>
            <a:fillRect/>
          </a:stretch>
        </p:blipFill>
        <p:spPr>
          <a:xfrm>
            <a:off x="1116121" y="713007"/>
            <a:ext cx="4524324" cy="4437888"/>
          </a:xfrm>
          <a:prstGeom prst="rect">
            <a:avLst/>
          </a:prstGeom>
        </p:spPr>
      </p:pic>
      <p:pic>
        <p:nvPicPr>
          <p:cNvPr id="15" name="Picture 14"/>
          <p:cNvPicPr>
            <a:picLocks noChangeAspect="1"/>
          </p:cNvPicPr>
          <p:nvPr/>
        </p:nvPicPr>
        <p:blipFill>
          <a:blip r:embed="rId4"/>
          <a:stretch>
            <a:fillRect/>
          </a:stretch>
        </p:blipFill>
        <p:spPr>
          <a:xfrm>
            <a:off x="5838569" y="713007"/>
            <a:ext cx="4972053" cy="4249630"/>
          </a:xfrm>
          <a:prstGeom prst="rect">
            <a:avLst/>
          </a:prstGeom>
        </p:spPr>
      </p:pic>
      <p:sp>
        <p:nvSpPr>
          <p:cNvPr id="16" name="TextBox 15"/>
          <p:cNvSpPr txBox="1"/>
          <p:nvPr/>
        </p:nvSpPr>
        <p:spPr>
          <a:xfrm>
            <a:off x="632186" y="5366308"/>
            <a:ext cx="11075879" cy="954107"/>
          </a:xfrm>
          <a:prstGeom prst="rect">
            <a:avLst/>
          </a:prstGeom>
          <a:noFill/>
        </p:spPr>
        <p:txBody>
          <a:bodyPr wrap="square" rtlCol="0">
            <a:spAutoFit/>
          </a:bodyPr>
          <a:lstStyle/>
          <a:p>
            <a:pPr algn="ctr"/>
            <a:r>
              <a:rPr lang="vi-VN" sz="2800"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endParaRPr lang="vi-VN" sz="2800"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Tại </a:t>
            </a:r>
            <a:r>
              <a:rPr lang="vi-VN" sz="2800" dirty="0">
                <a:latin typeface="Times New Roman" panose="02020603050405020304" pitchFamily="18" charset="0"/>
                <a:cs typeface="Times New Roman" panose="02020603050405020304" pitchFamily="18" charset="0"/>
              </a:rPr>
              <a:t>sao hai bản đồ lại có kích thước khác nhau?</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4252734" y="195694"/>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p:cNvSpPr txBox="1"/>
          <p:nvPr/>
        </p:nvSpPr>
        <p:spPr>
          <a:xfrm>
            <a:off x="254419" y="45009"/>
            <a:ext cx="2363083" cy="523220"/>
          </a:xfrm>
          <a:prstGeom prst="rect">
            <a:avLst/>
          </a:prstGeom>
          <a:noFill/>
        </p:spPr>
        <p:txBody>
          <a:bodyPr wrap="non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1. Tỉ lệ bản đồ</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562627" y="585427"/>
            <a:ext cx="4637445" cy="5909712"/>
            <a:chOff x="1175657" y="1788100"/>
            <a:chExt cx="4313266" cy="508296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5926076" y="585427"/>
            <a:ext cx="5585826" cy="4986382"/>
            <a:chOff x="6120040" y="1258523"/>
            <a:chExt cx="4955005" cy="4531895"/>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5617270" y="5571809"/>
            <a:ext cx="6269929" cy="1200329"/>
          </a:xfrm>
          <a:prstGeom prst="rect">
            <a:avLst/>
          </a:prstGeom>
          <a:noFill/>
        </p:spPr>
        <p:txBody>
          <a:bodyPr wrap="square" rtlCol="0">
            <a:spAutoFit/>
          </a:bodyPr>
          <a:lstStyle/>
          <a:p>
            <a:r>
              <a:rPr lang="vi-VN" sz="2400" i="1" dirty="0" smtClean="0">
                <a:latin typeface="Times New Roman" panose="02020603050405020304" pitchFamily="18" charset="0"/>
                <a:cs typeface="Times New Roman" panose="02020603050405020304" pitchFamily="18" charset="0"/>
              </a:rPr>
              <a:t>? Nhận </a:t>
            </a:r>
            <a:r>
              <a:rPr lang="vi-VN" sz="2400" i="1" dirty="0">
                <a:latin typeface="Times New Roman" panose="02020603050405020304" pitchFamily="18" charset="0"/>
                <a:cs typeface="Times New Roman" panose="02020603050405020304" pitchFamily="18" charset="0"/>
              </a:rPr>
              <a:t>xét về kích thước lãnh thổ Việt </a:t>
            </a:r>
            <a:r>
              <a:rPr lang="vi-VN" sz="2400" i="1" dirty="0" smtClean="0">
                <a:latin typeface="Times New Roman" panose="02020603050405020304" pitchFamily="18" charset="0"/>
                <a:cs typeface="Times New Roman" panose="02020603050405020304" pitchFamily="18" charset="0"/>
              </a:rPr>
              <a:t>Nam và </a:t>
            </a:r>
            <a:r>
              <a:rPr lang="vi-VN" sz="2400" i="1" dirty="0">
                <a:latin typeface="Times New Roman" panose="02020603050405020304" pitchFamily="18" charset="0"/>
                <a:cs typeface="Times New Roman" panose="02020603050405020304" pitchFamily="18" charset="0"/>
              </a:rPr>
              <a:t>mức độ chỉ tiết về nội dung của hai bản </a:t>
            </a:r>
            <a:r>
              <a:rPr lang="vi-VN" sz="2400" i="1" dirty="0" smtClean="0">
                <a:latin typeface="Times New Roman" panose="02020603050405020304" pitchFamily="18" charset="0"/>
                <a:cs typeface="Times New Roman" panose="02020603050405020304" pitchFamily="18" charset="0"/>
              </a:rPr>
              <a:t>đồ </a:t>
            </a:r>
            <a:r>
              <a:rPr lang="vi-VN" sz="2400" i="1" dirty="0">
                <a:latin typeface="Times New Roman" panose="02020603050405020304" pitchFamily="18" charset="0"/>
                <a:cs typeface="Times New Roman" panose="02020603050405020304" pitchFamily="18" charset="0"/>
              </a:rPr>
              <a:t>và tại sao có sự khác nhau đó? </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6" name="Picture 5"/>
          <p:cNvPicPr>
            <a:picLocks noChangeAspect="1"/>
          </p:cNvPicPr>
          <p:nvPr/>
        </p:nvPicPr>
        <p:blipFill>
          <a:blip r:embed="rId3"/>
          <a:stretch>
            <a:fillRect/>
          </a:stretch>
        </p:blipFill>
        <p:spPr>
          <a:xfrm>
            <a:off x="6934192" y="3891168"/>
            <a:ext cx="4456719" cy="2587970"/>
          </a:xfrm>
          <a:prstGeom prst="rect">
            <a:avLst/>
          </a:prstGeom>
        </p:spPr>
      </p:pic>
      <p:sp>
        <p:nvSpPr>
          <p:cNvPr id="7" name="TextBox 6"/>
          <p:cNvSpPr txBox="1"/>
          <p:nvPr/>
        </p:nvSpPr>
        <p:spPr>
          <a:xfrm>
            <a:off x="205609" y="348401"/>
            <a:ext cx="5567118"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50045" y="1970652"/>
            <a:ext cx="5190114" cy="1815882"/>
          </a:xfrm>
          <a:prstGeom prst="rect">
            <a:avLst/>
          </a:prstGeom>
          <a:noFill/>
        </p:spPr>
        <p:txBody>
          <a:bodyPr wrap="square" rtlCol="0">
            <a:spAutoFit/>
          </a:bodyPr>
          <a:lstStyle/>
          <a:p>
            <a:r>
              <a:rPr lang="vi-VN" sz="2800" dirty="0" smtClean="0"/>
              <a:t>- </a:t>
            </a:r>
            <a:r>
              <a:rPr lang="vi-VN" sz="2800" dirty="0" smtClean="0">
                <a:latin typeface="Times New Roman" panose="02020603050405020304" pitchFamily="18" charset="0"/>
                <a:cs typeface="Times New Roman" panose="02020603050405020304" pitchFamily="18" charset="0"/>
              </a:rPr>
              <a:t>Ý </a:t>
            </a:r>
            <a:r>
              <a:rPr lang="vi-VN" sz="2800" dirty="0">
                <a:latin typeface="Times New Roman" panose="02020603050405020304" pitchFamily="18" charset="0"/>
                <a:cs typeface="Times New Roman" panose="02020603050405020304" pitchFamily="18" charset="0"/>
              </a:rPr>
              <a:t>nghĩa của tỉ lệ bản đồ: cho biết mức độ thu </a:t>
            </a:r>
            <a:r>
              <a:rPr lang="vi-VN" sz="2800" dirty="0" smtClean="0">
                <a:latin typeface="Times New Roman" panose="02020603050405020304" pitchFamily="18" charset="0"/>
                <a:cs typeface="Times New Roman" panose="02020603050405020304" pitchFamily="18" charset="0"/>
              </a:rPr>
              <a:t>nhỏ </a:t>
            </a:r>
            <a:r>
              <a:rPr lang="vi-VN" sz="2800" dirty="0">
                <a:latin typeface="Times New Roman" panose="02020603050405020304" pitchFamily="18" charset="0"/>
                <a:cs typeface="Times New Roman" panose="02020603050405020304" pitchFamily="18" charset="0"/>
              </a:rPr>
              <a:t>độ dài giữa các đối tượng trên bản </a:t>
            </a:r>
            <a:r>
              <a:rPr lang="vi-VN" sz="2800" dirty="0" smtClean="0">
                <a:latin typeface="Times New Roman" panose="02020603050405020304" pitchFamily="18" charset="0"/>
                <a:cs typeface="Times New Roman" panose="02020603050405020304" pitchFamily="18" charset="0"/>
              </a:rPr>
              <a:t>đ</a:t>
            </a:r>
            <a:r>
              <a:rPr lang="en-US" sz="2800" dirty="0" smtClean="0">
                <a:latin typeface="Times New Roman" panose="02020603050405020304" pitchFamily="18" charset="0"/>
                <a:cs typeface="Times New Roman" panose="02020603050405020304" pitchFamily="18" charset="0"/>
              </a:rPr>
              <a:t>ồ</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so với thực tế là bao nhiêu.</a:t>
            </a:r>
            <a:endParaRPr lang="en-US" sz="28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06607" y="4023790"/>
            <a:ext cx="4636447"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Tỉ lệ bản đồ có 2 cách ghi :</a:t>
            </a:r>
          </a:p>
          <a:p>
            <a:r>
              <a:rPr lang="vi-VN" sz="2800" dirty="0">
                <a:latin typeface="Times New Roman" panose="02020603050405020304" pitchFamily="18" charset="0"/>
                <a:cs typeface="Times New Roman" panose="02020603050405020304" pitchFamily="18" charset="0"/>
              </a:rPr>
              <a:t>+ Tỉ lệ số</a:t>
            </a:r>
          </a:p>
          <a:p>
            <a:r>
              <a:rPr lang="vi-VN" sz="2800"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barn(inVertical)">
                                      <p:cBhvr>
                                        <p:cTn id="33" dur="5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down)">
                                      <p:cBhvr>
                                        <p:cTn id="38" dur="500"/>
                                        <p:tgtEl>
                                          <p:spTgt spid="17">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Effect transition="in" filter="wipe(down)">
                                      <p:cBhvr>
                                        <p:cTn id="41" dur="500"/>
                                        <p:tgtEl>
                                          <p:spTgt spid="17">
                                            <p:txEl>
                                              <p:pRg st="1" end="1"/>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xEl>
                                              <p:pRg st="2" end="2"/>
                                            </p:txEl>
                                          </p:spTgt>
                                        </p:tgtEl>
                                        <p:attrNameLst>
                                          <p:attrName>style.visibility</p:attrName>
                                        </p:attrNameLst>
                                      </p:cBhvr>
                                      <p:to>
                                        <p:strVal val="visible"/>
                                      </p:to>
                                    </p:set>
                                    <p:animEffect transition="in" filter="wipe(down)">
                                      <p:cBhvr>
                                        <p:cTn id="44"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6282" y="901758"/>
            <a:ext cx="11194473" cy="56686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0" name="Straight Connector 9"/>
          <p:cNvCxnSpPr>
            <a:endCxn id="2" idx="2"/>
          </p:cNvCxnSpPr>
          <p:nvPr/>
        </p:nvCxnSpPr>
        <p:spPr>
          <a:xfrm>
            <a:off x="5699916" y="1037309"/>
            <a:ext cx="33603" cy="5533124"/>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235856" y="0"/>
            <a:ext cx="10607634"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khoảng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dựa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231707" y="1168845"/>
            <a:ext cx="6102627" cy="3059809"/>
            <a:chOff x="5222010" y="1204070"/>
            <a:chExt cx="6256540" cy="3059809"/>
          </a:xfrm>
        </p:grpSpPr>
        <p:pic>
          <p:nvPicPr>
            <p:cNvPr id="12" name="Picture 11"/>
            <p:cNvPicPr>
              <a:picLocks noChangeAspect="1"/>
            </p:cNvPicPr>
            <p:nvPr/>
          </p:nvPicPr>
          <p:blipFill>
            <a:blip r:embed="rId3"/>
            <a:stretch>
              <a:fillRect/>
            </a:stretch>
          </p:blipFill>
          <p:spPr>
            <a:xfrm>
              <a:off x="5222010" y="1204070"/>
              <a:ext cx="6256540" cy="3059809"/>
            </a:xfrm>
            <a:prstGeom prst="rect">
              <a:avLst/>
            </a:prstGeom>
          </p:spPr>
        </p:pic>
        <p:sp>
          <p:nvSpPr>
            <p:cNvPr id="18" name="TextBox 17"/>
            <p:cNvSpPr txBox="1"/>
            <p:nvPr/>
          </p:nvSpPr>
          <p:spPr>
            <a:xfrm>
              <a:off x="5819526" y="1899970"/>
              <a:ext cx="4044960" cy="1384995"/>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khoảng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235855" y="741361"/>
            <a:ext cx="5638471" cy="2246769"/>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a:t>
            </a:r>
            <a:r>
              <a:rPr lang="vi-VN" sz="2800" dirty="0"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186401" y="2997432"/>
            <a:ext cx="5661261" cy="2308324"/>
          </a:xfrm>
          <a:prstGeom prst="rect">
            <a:avLst/>
          </a:prstGeom>
          <a:noFill/>
        </p:spPr>
        <p:txBody>
          <a:bodyPr wrap="square" rtlCol="0">
            <a:spAutoFit/>
          </a:bodyPr>
          <a:lstStyle/>
          <a:p>
            <a:pPr marL="342900" indent="-342900">
              <a:buFont typeface="Arial" panose="020B0604020202020204" pitchFamily="34" charset="0"/>
              <a:buChar char="•"/>
            </a:pPr>
            <a:r>
              <a:rPr lang="vi-VN" sz="2400" b="1" dirty="0" smtClean="0">
                <a:latin typeface="Times New Roman" panose="02020603050405020304" pitchFamily="18" charset="0"/>
                <a:cs typeface="Times New Roman" panose="02020603050405020304" pitchFamily="18" charset="0"/>
              </a:rPr>
              <a:t>Ví dụ</a:t>
            </a:r>
            <a:r>
              <a:rPr lang="vi-VN" sz="2400" dirty="0" smtClean="0">
                <a:latin typeface="Times New Roman" panose="02020603050405020304" pitchFamily="18" charset="0"/>
                <a:cs typeface="Times New Roman" panose="02020603050405020304" pitchFamily="18" charset="0"/>
              </a:rPr>
              <a:t>:Trên </a:t>
            </a:r>
            <a:r>
              <a:rPr lang="vi-VN" sz="2400" dirty="0">
                <a:latin typeface="Times New Roman" panose="02020603050405020304" pitchFamily="18" charset="0"/>
                <a:cs typeface="Times New Roman" panose="02020603050405020304" pitchFamily="18" charset="0"/>
              </a:rPr>
              <a:t>bản đồ hành chính có tỉ lệ </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 6 000 000, khoảng cách giữa Thủ đô Hà Nội tới thành phố Hải Phòng và thành phố Vinh (tỉnh Nghệ An) lần lượt là 1,5 cm và </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5 </a:t>
            </a:r>
            <a:r>
              <a:rPr lang="vi-VN" sz="2400" dirty="0">
                <a:latin typeface="Times New Roman" panose="02020603050405020304" pitchFamily="18" charset="0"/>
                <a:cs typeface="Times New Roman" panose="02020603050405020304" pitchFamily="18" charset="0"/>
              </a:rPr>
              <a:t>cm, vậy trên thực tế hai thành phố đó cách Thủ đô Hà Nội bao nhiêu ki-lô-mét?</a:t>
            </a:r>
            <a:endParaRPr lang="en-US" sz="2400"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195709" y="1289271"/>
            <a:ext cx="5641625" cy="3416320"/>
          </a:xfrm>
          <a:prstGeom prst="rect">
            <a:avLst/>
          </a:prstGeom>
          <a:noFill/>
        </p:spPr>
        <p:txBody>
          <a:bodyPr wrap="square" rtlCol="0">
            <a:spAutoFit/>
          </a:bodyPr>
          <a:lstStyle/>
          <a:p>
            <a:pPr algn="ctr"/>
            <a:r>
              <a:rPr lang="vi-VN" sz="2400" b="1" u="sng" dirty="0" smtClean="0">
                <a:latin typeface="Times New Roman" panose="02020603050405020304" pitchFamily="18" charset="0"/>
                <a:cs typeface="Times New Roman" panose="02020603050405020304" pitchFamily="18" charset="0"/>
              </a:rPr>
              <a:t>Bài làm</a:t>
            </a:r>
          </a:p>
          <a:p>
            <a:r>
              <a:rPr lang="vi-VN" sz="2400" dirty="0" smtClean="0">
                <a:latin typeface="Times New Roman" panose="02020603050405020304" pitchFamily="18" charset="0"/>
                <a:cs typeface="Times New Roman" panose="02020603050405020304" pitchFamily="18" charset="0"/>
              </a:rPr>
              <a:t>Khoảng cách thực tế giữa Hà Nội đến Hải Phòng là:</a:t>
            </a:r>
          </a:p>
          <a:p>
            <a:pPr algn="ctr"/>
            <a:r>
              <a:rPr lang="vi-VN" sz="2400" dirty="0" smtClean="0">
                <a:latin typeface="Times New Roman" panose="02020603050405020304" pitchFamily="18" charset="0"/>
                <a:cs typeface="Times New Roman" panose="02020603050405020304" pitchFamily="18" charset="0"/>
              </a:rPr>
              <a:t>1,5</a:t>
            </a:r>
            <a:r>
              <a:rPr lang="en-US" sz="2400" dirty="0" smtClean="0">
                <a:latin typeface="Times New Roman" panose="02020603050405020304" pitchFamily="18" charset="0"/>
                <a:cs typeface="Times New Roman" panose="02020603050405020304" pitchFamily="18" charset="0"/>
              </a:rPr>
              <a:t>x</a:t>
            </a:r>
            <a:r>
              <a:rPr lang="vi-VN" sz="2400" dirty="0" smtClean="0">
                <a:latin typeface="Times New Roman" panose="02020603050405020304" pitchFamily="18" charset="0"/>
                <a:cs typeface="Times New Roman" panose="02020603050405020304" pitchFamily="18" charset="0"/>
              </a:rPr>
              <a:t>( 1/ 6 000 000) = 9 000 000cm = 90 km</a:t>
            </a:r>
          </a:p>
          <a:p>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Vinh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endParaRPr lang="vi-VN" sz="2400" dirty="0" smtClean="0">
              <a:latin typeface="Times New Roman" panose="02020603050405020304" pitchFamily="18" charset="0"/>
              <a:cs typeface="Times New Roman" panose="02020603050405020304" pitchFamily="18" charset="0"/>
            </a:endParaRPr>
          </a:p>
          <a:p>
            <a:pPr algn="ctr"/>
            <a:r>
              <a:rPr lang="nn-NO" sz="2400" dirty="0" smtClean="0">
                <a:latin typeface="Times New Roman" panose="02020603050405020304" pitchFamily="18" charset="0"/>
                <a:cs typeface="Times New Roman" panose="02020603050405020304" pitchFamily="18" charset="0"/>
              </a:rPr>
              <a:t>5x( </a:t>
            </a:r>
            <a:r>
              <a:rPr lang="nn-NO" sz="2400" dirty="0">
                <a:latin typeface="Times New Roman" panose="02020603050405020304" pitchFamily="18" charset="0"/>
                <a:cs typeface="Times New Roman" panose="02020603050405020304" pitchFamily="18" charset="0"/>
              </a:rPr>
              <a:t>1/ 6 000 000) = </a:t>
            </a:r>
            <a:r>
              <a:rPr lang="vi-VN" sz="2400" dirty="0" smtClean="0">
                <a:latin typeface="Times New Roman" panose="02020603050405020304" pitchFamily="18" charset="0"/>
                <a:cs typeface="Times New Roman" panose="02020603050405020304" pitchFamily="18" charset="0"/>
              </a:rPr>
              <a:t>30</a:t>
            </a:r>
            <a:r>
              <a:rPr lang="nn-NO" sz="2400" dirty="0" smtClean="0">
                <a:latin typeface="Times New Roman" panose="02020603050405020304" pitchFamily="18" charset="0"/>
                <a:cs typeface="Times New Roman" panose="02020603050405020304" pitchFamily="18" charset="0"/>
              </a:rPr>
              <a:t> </a:t>
            </a:r>
            <a:r>
              <a:rPr lang="nn-NO" sz="2400" dirty="0">
                <a:latin typeface="Times New Roman" panose="02020603050405020304" pitchFamily="18" charset="0"/>
                <a:cs typeface="Times New Roman" panose="02020603050405020304" pitchFamily="18" charset="0"/>
              </a:rPr>
              <a:t>000 000cm = </a:t>
            </a:r>
            <a:r>
              <a:rPr lang="vi-VN" sz="2400" dirty="0" smtClean="0">
                <a:latin typeface="Times New Roman" panose="02020603050405020304" pitchFamily="18" charset="0"/>
                <a:cs typeface="Times New Roman" panose="02020603050405020304" pitchFamily="18" charset="0"/>
              </a:rPr>
              <a:t>300</a:t>
            </a:r>
            <a:r>
              <a:rPr lang="nn-NO" sz="2400" dirty="0" smtClean="0">
                <a:latin typeface="Times New Roman" panose="02020603050405020304" pitchFamily="18" charset="0"/>
                <a:cs typeface="Times New Roman" panose="02020603050405020304" pitchFamily="18" charset="0"/>
              </a:rPr>
              <a:t> </a:t>
            </a:r>
            <a:r>
              <a:rPr lang="nn-NO" sz="2400" dirty="0">
                <a:latin typeface="Times New Roman" panose="02020603050405020304" pitchFamily="18" charset="0"/>
                <a:cs typeface="Times New Roman" panose="02020603050405020304" pitchFamily="18" charset="0"/>
              </a:rPr>
              <a:t>km</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91738" y="5211503"/>
            <a:ext cx="5527636" cy="15696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 thực tế</a:t>
            </a: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arn(inVertical)">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smtClean="0">
                <a:latin typeface="Times New Roman" panose="02020603050405020304" pitchFamily="18" charset="0"/>
                <a:cs typeface="Times New Roman" panose="02020603050405020304" pitchFamily="18" charset="0"/>
              </a:rPr>
              <a:t>A. Là </a:t>
            </a:r>
            <a:r>
              <a:rPr lang="vi-VN" dirty="0">
                <a:latin typeface="Times New Roman" panose="02020603050405020304" pitchFamily="18" charset="0"/>
                <a:cs typeface="Times New Roman" panose="02020603050405020304" pitchFamily="18" charset="0"/>
              </a:rPr>
              <a:t>con số qui ước trên mỗi bản đồ</a:t>
            </a:r>
          </a:p>
          <a:p>
            <a:r>
              <a:rPr lang="vi-VN" dirty="0" smtClean="0">
                <a:latin typeface="Times New Roman" panose="02020603050405020304" pitchFamily="18" charset="0"/>
                <a:cs typeface="Times New Roman" panose="02020603050405020304" pitchFamily="18" charset="0"/>
              </a:rPr>
              <a:t>B. Cho </a:t>
            </a:r>
            <a:r>
              <a:rPr lang="vi-VN" dirty="0">
                <a:latin typeface="Times New Roman" panose="02020603050405020304" pitchFamily="18" charset="0"/>
                <a:cs typeface="Times New Roman" panose="02020603050405020304" pitchFamily="18" charset="0"/>
              </a:rPr>
              <a:t>biết mức độ thu nhỏ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C. Cho </a:t>
            </a:r>
            <a:r>
              <a:rPr lang="vi-VN" dirty="0">
                <a:latin typeface="Times New Roman" panose="02020603050405020304" pitchFamily="18" charset="0"/>
                <a:cs typeface="Times New Roman" panose="02020603050405020304" pitchFamily="18" charset="0"/>
              </a:rPr>
              <a:t>biết mức độ phóng to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D. Là </a:t>
            </a:r>
            <a:r>
              <a:rPr lang="vi-VN" dirty="0">
                <a:latin typeface="Times New Roman" panose="02020603050405020304" pitchFamily="18" charset="0"/>
                <a:cs typeface="Times New Roman" panose="02020603050405020304" pitchFamily="18" charset="0"/>
              </a:rPr>
              <a:t>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Chọn đáp án đúng nhất</a:t>
            </a:r>
            <a:endParaRPr lang="vi-VN" b="1" dirty="0">
              <a:latin typeface="Times New Roman" panose="02020603050405020304" pitchFamily="18" charset="0"/>
              <a:cs typeface="Times New Roman" panose="02020603050405020304" pitchFamily="18" charset="0"/>
            </a:endParaRP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smtClean="0">
                <a:latin typeface="Times New Roman" panose="02020603050405020304" pitchFamily="18" charset="0"/>
                <a:cs typeface="Times New Roman" panose="02020603050405020304" pitchFamily="18" charset="0"/>
              </a:rPr>
              <a:t>A. 2</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B. 3</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C. 4</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D. 5</a:t>
            </a:r>
            <a:endParaRPr lang="vi-VN" dirty="0">
              <a:latin typeface="Times New Roman" panose="02020603050405020304" pitchFamily="18" charset="0"/>
              <a:cs typeface="Times New Roman" panose="02020603050405020304" pitchFamily="18" charset="0"/>
            </a:endParaRP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a:t>
            </a:r>
            <a:endParaRPr lang="en-US" dirty="0"/>
          </a:p>
        </p:txBody>
      </p:sp>
    </p:spTree>
    <p:extLst>
      <p:ext uri="{BB962C8B-B14F-4D97-AF65-F5344CB8AC3E}">
        <p14:creationId xmlns:p14="http://schemas.microsoft.com/office/powerpoint/2010/main" val="195885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smtClean="0">
                <a:solidFill>
                  <a:prstClr val="black"/>
                </a:solidFill>
                <a:latin typeface="Times New Roman" panose="02020603050405020304" pitchFamily="18" charset="0"/>
                <a:cs typeface="Times New Roman" panose="02020603050405020304" pitchFamily="18" charset="0"/>
              </a:rPr>
              <a:t>A.Đo </a:t>
            </a:r>
            <a:r>
              <a:rPr lang="vi-VN" dirty="0">
                <a:solidFill>
                  <a:prstClr val="black"/>
                </a:solidFill>
                <a:latin typeface="Times New Roman" panose="02020603050405020304" pitchFamily="18" charset="0"/>
                <a:cs typeface="Times New Roman" panose="02020603050405020304" pitchFamily="18" charset="0"/>
              </a:rPr>
              <a:t>được khoảng cách giữa 2 điểm cần tính trên bản đồ</a:t>
            </a:r>
          </a:p>
          <a:p>
            <a:pPr lvl="0"/>
            <a:r>
              <a:rPr lang="vi-VN" dirty="0" smtClean="0">
                <a:solidFill>
                  <a:prstClr val="black"/>
                </a:solidFill>
                <a:latin typeface="Times New Roman" panose="02020603050405020304" pitchFamily="18" charset="0"/>
                <a:cs typeface="Times New Roman" panose="02020603050405020304" pitchFamily="18" charset="0"/>
              </a:rPr>
              <a:t>B.Xác </a:t>
            </a:r>
            <a:r>
              <a:rPr lang="vi-VN" dirty="0">
                <a:solidFill>
                  <a:prstClr val="black"/>
                </a:solidFill>
                <a:latin typeface="Times New Roman" panose="02020603050405020304" pitchFamily="18" charset="0"/>
                <a:cs typeface="Times New Roman" panose="02020603050405020304" pitchFamily="18" charset="0"/>
              </a:rPr>
              <a:t>định chính xác được tỉ lệ bản đồ </a:t>
            </a:r>
          </a:p>
          <a:p>
            <a:pPr lvl="0"/>
            <a:r>
              <a:rPr lang="vi-VN" dirty="0" smtClean="0">
                <a:solidFill>
                  <a:prstClr val="black"/>
                </a:solidFill>
                <a:latin typeface="Times New Roman" panose="02020603050405020304" pitchFamily="18" charset="0"/>
                <a:cs typeface="Times New Roman" panose="02020603050405020304" pitchFamily="18" charset="0"/>
              </a:rPr>
              <a:t>C.Thực </a:t>
            </a:r>
            <a:r>
              <a:rPr lang="vi-VN" dirty="0">
                <a:solidFill>
                  <a:prstClr val="black"/>
                </a:solidFill>
                <a:latin typeface="Times New Roman" panose="02020603050405020304" pitchFamily="18" charset="0"/>
                <a:cs typeface="Times New Roman" panose="02020603050405020304" pitchFamily="18" charset="0"/>
              </a:rPr>
              <a:t>hiện phép tính nhân: khoảng cách thực tế= khoảng cách đo trên bản đồ x tỉ lệ bản </a:t>
            </a:r>
            <a:r>
              <a:rPr lang="vi-VN" dirty="0" smtClean="0">
                <a:solidFill>
                  <a:prstClr val="black"/>
                </a:solidFill>
                <a:latin typeface="Times New Roman" panose="02020603050405020304" pitchFamily="18" charset="0"/>
                <a:cs typeface="Times New Roman" panose="02020603050405020304" pitchFamily="18" charset="0"/>
              </a:rPr>
              <a:t>đồ</a:t>
            </a:r>
          </a:p>
          <a:p>
            <a:pPr lvl="0"/>
            <a:r>
              <a:rPr lang="vi-VN" dirty="0" smtClean="0">
                <a:solidFill>
                  <a:prstClr val="black"/>
                </a:solidFill>
                <a:latin typeface="Times New Roman" panose="02020603050405020304" pitchFamily="18" charset="0"/>
                <a:cs typeface="Times New Roman" panose="02020603050405020304" pitchFamily="18" charset="0"/>
              </a:rPr>
              <a:t>D. Tất </a:t>
            </a:r>
            <a:r>
              <a:rPr lang="vi-VN" dirty="0">
                <a:solidFill>
                  <a:prstClr val="black"/>
                </a:solidFill>
                <a:latin typeface="Times New Roman" panose="02020603050405020304" pitchFamily="18" charset="0"/>
                <a:cs typeface="Times New Roman" panose="02020603050405020304" pitchFamily="18" charset="0"/>
              </a:rPr>
              <a:t>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9301066"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a:t>
            </a:r>
            <a:r>
              <a:rPr lang="vi-VN">
                <a:solidFill>
                  <a:prstClr val="black"/>
                </a:solidFill>
                <a:latin typeface="Times New Roman" panose="02020603050405020304" pitchFamily="18" charset="0"/>
                <a:cs typeface="Times New Roman" panose="02020603050405020304" pitchFamily="18" charset="0"/>
              </a:rPr>
              <a:t>300 </a:t>
            </a:r>
            <a:r>
              <a:rPr lang="vi-VN" smtClean="0">
                <a:solidFill>
                  <a:prstClr val="black"/>
                </a:solidFill>
                <a:latin typeface="Times New Roman" panose="02020603050405020304" pitchFamily="18" charset="0"/>
                <a:cs typeface="Times New Roman" panose="02020603050405020304" pitchFamily="18" charset="0"/>
              </a:rPr>
              <a:t>000 </a:t>
            </a:r>
            <a:r>
              <a:rPr lang="vi-VN" dirty="0">
                <a:solidFill>
                  <a:prstClr val="black"/>
                </a:solidFill>
                <a:latin typeface="Times New Roman" panose="02020603050405020304" pitchFamily="18" charset="0"/>
                <a:cs typeface="Times New Roman" panose="02020603050405020304" pitchFamily="18" charset="0"/>
              </a:rPr>
              <a:t>khoảng cách giữa hai địa điềm </a:t>
            </a:r>
            <a:r>
              <a:rPr lang="vi-VN" dirty="0" smtClean="0">
                <a:solidFill>
                  <a:prstClr val="black"/>
                </a:solidFill>
                <a:latin typeface="Times New Roman" panose="02020603050405020304" pitchFamily="18" charset="0"/>
                <a:cs typeface="Times New Roman" panose="02020603050405020304" pitchFamily="18" charset="0"/>
              </a:rPr>
              <a:t>đó</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trên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bản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đồ</a:t>
            </a:r>
            <a:r>
              <a:rPr lang="vi-VN" dirty="0" smtClean="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là bao nhiêu?</a:t>
            </a:r>
          </a:p>
          <a:p>
            <a:pPr lvl="0"/>
            <a:r>
              <a:rPr lang="vi-VN" dirty="0" smtClean="0">
                <a:solidFill>
                  <a:prstClr val="black"/>
                </a:solidFill>
                <a:latin typeface="Times New Roman" panose="02020603050405020304" pitchFamily="18" charset="0"/>
                <a:cs typeface="Times New Roman" panose="02020603050405020304" pitchFamily="18" charset="0"/>
              </a:rPr>
              <a:t>A.6,3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B.7,3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C.8,3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D.9,3 </a:t>
            </a:r>
            <a:r>
              <a:rPr lang="vi-VN" dirty="0">
                <a:solidFill>
                  <a:prstClr val="black"/>
                </a:solidFill>
                <a:latin typeface="Times New Roman" panose="02020603050405020304" pitchFamily="18" charset="0"/>
                <a:cs typeface="Times New Roman" panose="02020603050405020304" pitchFamily="18" charset="0"/>
              </a:rPr>
              <a:t>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smtClean="0">
                <a:solidFill>
                  <a:prstClr val="black"/>
                </a:solidFill>
                <a:latin typeface="Times New Roman" panose="02020603050405020304" pitchFamily="18" charset="0"/>
                <a:cs typeface="Times New Roman" panose="02020603050405020304" pitchFamily="18" charset="0"/>
              </a:rPr>
              <a:t>A. 174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B. 175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C. 178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D. 190 </a:t>
            </a:r>
            <a:r>
              <a:rPr lang="vi-VN" dirty="0">
                <a:solidFill>
                  <a:prstClr val="black"/>
                </a:solidFill>
                <a:latin typeface="Times New Roman" panose="02020603050405020304" pitchFamily="18" charset="0"/>
                <a:cs typeface="Times New Roman" panose="02020603050405020304" pitchFamily="18" charset="0"/>
              </a:rPr>
              <a:t>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TotalTime>
  <Words>880</Words>
  <Application>Microsoft Office PowerPoint</Application>
  <PresentationFormat>Widescreen</PresentationFormat>
  <Paragraphs>87</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.VnArabiaH</vt: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cp:lastModifiedBy>
  <cp:revision>131</cp:revision>
  <dcterms:created xsi:type="dcterms:W3CDTF">2017-05-08T08:38:07Z</dcterms:created>
  <dcterms:modified xsi:type="dcterms:W3CDTF">2025-09-21T02:35:50Z</dcterms:modified>
</cp:coreProperties>
</file>