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media/image16.jpg" ContentType="image/jpeg"/>
  <Override PartName="/ppt/media/image18.jpg" ContentType="image/jpeg"/>
  <Override PartName="/ppt/media/image20.jpg" ContentType="image/jpeg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media/image23.jpg" ContentType="image/jpeg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media/image24.jpg" ContentType="image/jpeg"/>
  <Override PartName="/ppt/media/image25.jpg" ContentType="image/jpe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90" r:id="rId3"/>
    <p:sldId id="293" r:id="rId4"/>
    <p:sldId id="257" r:id="rId5"/>
    <p:sldId id="282" r:id="rId6"/>
    <p:sldId id="295" r:id="rId7"/>
    <p:sldId id="294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7" r:id="rId19"/>
    <p:sldId id="308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57FD2-ACE3-4E12-B094-BA8CF2879D93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17019-9FE0-48DA-B0D8-117C5813B5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90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551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799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480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997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220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201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518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196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204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z="800" smtClean="0"/>
          </a:p>
        </p:txBody>
      </p:sp>
    </p:spTree>
    <p:extLst>
      <p:ext uri="{BB962C8B-B14F-4D97-AF65-F5344CB8AC3E}">
        <p14:creationId xmlns:p14="http://schemas.microsoft.com/office/powerpoint/2010/main" val="1871541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902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180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022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679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102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774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733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634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47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84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7BDFB-BF7F-4835-875A-71D839C017E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A4C220-D6D0-4315-886A-0C40773329A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676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7F3276-5F9E-4241-B200-AEE1BBA09DC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B0751-1AC3-4695-A874-39F2CB01F2E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77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3FDAF-76F8-4F18-BE50-B9825117110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BF9C5-13F5-46C2-9718-7F020CD7A08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86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D6E04-495A-4C18-BC49-B36ED7BE20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A231F6-0010-4DF7-82FD-FE79ED8051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018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735ED0-88D2-4F95-A558-D43F63200DC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D74E0-9DA7-46DD-A60A-877A4578CF3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809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8BDC2-685A-45CC-BFA4-BB22E176C7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5A797D-AA5D-4406-80BE-6B67FC72AA7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755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5B315-60B1-4BFF-A78B-C744CA97B1D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B430E-2829-4094-84AE-26EF496EE32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622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3AC28-C391-4D55-A48D-4CEFEA3BF8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D57AE-94E1-4818-B9F5-51EF4BBAC72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39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ACE18-C18C-4C3B-8ADC-E63956FCB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A8D03-3D2E-4618-BCDC-6EC84504C06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638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F2601B-B8BD-456E-BBF2-D0541205FF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E73F8-B54D-4527-A293-F6B6D6DC66D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614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9C8BF5-1C98-4A4D-940C-2231FD862E0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1EBBA9-F76F-40A6-9BE5-40F190C880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493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5D4A78-B9FA-4787-B133-F5D43F122687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178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63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72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21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45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41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23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03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40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65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2026/1/6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117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06CB61-28B6-4CD7-A459-EB8E35B758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01FE48-694C-43A8-859F-E1A2E0BD2F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65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6.png"/><Relationship Id="rId5" Type="http://schemas.openxmlformats.org/officeDocument/2006/relationships/tags" Target="../tags/tag8.xml"/><Relationship Id="rId10" Type="http://schemas.openxmlformats.org/officeDocument/2006/relationships/image" Target="../media/image5.png"/><Relationship Id="rId4" Type="http://schemas.openxmlformats.org/officeDocument/2006/relationships/tags" Target="../tags/tag7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20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4.png"/><Relationship Id="rId11" Type="http://schemas.openxmlformats.org/officeDocument/2006/relationships/image" Target="../media/image18.jpg"/><Relationship Id="rId5" Type="http://schemas.openxmlformats.org/officeDocument/2006/relationships/image" Target="../media/image1.jpe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3.jpg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4.jpg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789" y="0"/>
            <a:ext cx="8843554" cy="6040920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591" y="-202909"/>
            <a:ext cx="2679409" cy="2679409"/>
          </a:xfrm>
          <a:prstGeom prst="rect">
            <a:avLst/>
          </a:prstGeom>
        </p:spPr>
      </p:pic>
      <p:sp>
        <p:nvSpPr>
          <p:cNvPr id="9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503055" y="3372139"/>
            <a:ext cx="7269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BẢN ĐỒ. MỘT SỐ LƯỚI KINH, VĨ TUYẾN.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HƯỚNG TRÊN BẢN ĐỒ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88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19016" y="800462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1" y="4136132"/>
            <a:ext cx="1998077" cy="2963775"/>
          </a:xfrm>
          <a:prstGeom prst="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827" y="299560"/>
            <a:ext cx="10632346" cy="98763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62995" y="1270787"/>
            <a:ext cx="3200400" cy="517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LUYỆN TẬP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2179" y="2068664"/>
            <a:ext cx="4935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 đáp án đúng nhất: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4579" y="4103650"/>
            <a:ext cx="4935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-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0805" y="2382022"/>
            <a:ext cx="10237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2: Để xác định phương hướng trên bản đồ không vẽ  kinh, vĩ tuyến thì dựa vào mũi tên chỉ hướng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bắc.	</a:t>
            </a: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B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nam.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đông </a:t>
            </a: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D. tây.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32411" y="636949"/>
            <a:ext cx="97426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BẢN ĐỒ. MỘT SỐ LƯỚI KINH, VĨ TUYẾN.PHƯƠNG HƯỚNG TRÊN BẢN ĐỒ</a:t>
            </a:r>
          </a:p>
        </p:txBody>
      </p:sp>
    </p:spTree>
    <p:extLst>
      <p:ext uri="{BB962C8B-B14F-4D97-AF65-F5344CB8AC3E}">
        <p14:creationId xmlns:p14="http://schemas.microsoft.com/office/powerpoint/2010/main" val="195620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1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79827" y="800462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1" y="4136132"/>
            <a:ext cx="1998077" cy="2963775"/>
          </a:xfrm>
          <a:prstGeom prst="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827" y="299560"/>
            <a:ext cx="10632346" cy="98763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62995" y="1270787"/>
            <a:ext cx="3200400" cy="517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LUYỆN TẬP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2179" y="2068664"/>
            <a:ext cx="4935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 đáp án đúng nhất: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4579" y="4103650"/>
            <a:ext cx="4935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-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0805" y="2382022"/>
            <a:ext cx="102377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3: Ý nào sau đây không đúng theo quy ước phương hướng trên bản đồ?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đầu phía trên của kinh tuyến chỉ hướng bắc.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đầu bên phải của vĩ tuyến chỉ hướng tây.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đầu phía dưới kinh tuyến chỉ hướng nam.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đầu bên phải của vĩ tuyến chỉ hướng đông.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9154" y="701938"/>
            <a:ext cx="9582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BẢN ĐỒ. MỘT SỐ LƯỚI KINH, VĨ TUYẾN.PHƯƠNG HƯỚNG TRÊN BẢN ĐỒ</a:t>
            </a:r>
          </a:p>
        </p:txBody>
      </p:sp>
    </p:spTree>
    <p:extLst>
      <p:ext uri="{BB962C8B-B14F-4D97-AF65-F5344CB8AC3E}">
        <p14:creationId xmlns:p14="http://schemas.microsoft.com/office/powerpoint/2010/main" val="35448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19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79827" y="800462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1" y="4136132"/>
            <a:ext cx="1998077" cy="2963775"/>
          </a:xfrm>
          <a:prstGeom prst="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827" y="299560"/>
            <a:ext cx="10632346" cy="98763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62995" y="1270787"/>
            <a:ext cx="3200400" cy="517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LUYỆN TẬP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2179" y="2068664"/>
            <a:ext cx="4935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 đáp án đúng nhất: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4579" y="4103650"/>
            <a:ext cx="4935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-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0805" y="2382022"/>
            <a:ext cx="10237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4: Hằng ngày Mặt Trời mọc ở hướng nào?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Bắc.	B. Nam.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Đông.	D. Tây.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7713" y="604517"/>
            <a:ext cx="9582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BẢN ĐỒ. MỘT SỐ LƯỚI KINH, VĨ TUYẾN.PHƯƠNG HƯỚNG TRÊN BẢN ĐỒ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20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19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79827" y="800462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1" y="4136132"/>
            <a:ext cx="1998077" cy="2963775"/>
          </a:xfrm>
          <a:prstGeom prst="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827" y="299560"/>
            <a:ext cx="10632346" cy="98763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62995" y="1270787"/>
            <a:ext cx="3200400" cy="517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LUYỆN TẬP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2179" y="2068664"/>
            <a:ext cx="8191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5: Quan sát lược đồ sau và trả lời câu hỏi 5.1; 5.2; 5.3: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0805" y="2382022"/>
            <a:ext cx="10237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8097" y="2407218"/>
            <a:ext cx="7966269" cy="4442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58537" y="636956"/>
            <a:ext cx="97165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BẢN ĐỒ. MỘT SỐ LƯỚI KINH, VĨ TUYẾN.PHƯƠNG HƯỚNG TRÊN BẢN ĐỒ</a:t>
            </a:r>
          </a:p>
        </p:txBody>
      </p:sp>
    </p:spTree>
    <p:extLst>
      <p:ext uri="{BB962C8B-B14F-4D97-AF65-F5344CB8AC3E}">
        <p14:creationId xmlns:p14="http://schemas.microsoft.com/office/powerpoint/2010/main" val="144752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79827" y="800462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1" y="4136132"/>
            <a:ext cx="1998077" cy="2963775"/>
          </a:xfrm>
          <a:prstGeom prst="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827" y="299560"/>
            <a:ext cx="10632346" cy="98763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62995" y="1270787"/>
            <a:ext cx="3200400" cy="517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LUYỆN TẬP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2179" y="2068664"/>
            <a:ext cx="4935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 đáp án đúng nhất: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4579" y="4103650"/>
            <a:ext cx="4935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-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0805" y="2382022"/>
            <a:ext cx="10237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5.1: Từ  Ran-gun ( Mi-an-ma) đến Ma-ni-la ( Philppin) theo hướng nào?</a:t>
            </a:r>
          </a:p>
          <a:p>
            <a:pPr lvl="0"/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Đông	</a:t>
            </a:r>
            <a:r>
              <a:rPr lang="vi-V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B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Đông Nam.</a:t>
            </a:r>
          </a:p>
          <a:p>
            <a:pPr lvl="0"/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Tây Nam.	</a:t>
            </a:r>
            <a:r>
              <a:rPr lang="vi-V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D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Đông Bắc. 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6913" y="545511"/>
            <a:ext cx="95228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BẢN ĐỒ. MỘT SỐ LƯỚI KINH, VĨ TUYẾN.PHƯƠNG HƯỚNG TRÊN BẢN ĐỒ</a:t>
            </a:r>
          </a:p>
        </p:txBody>
      </p:sp>
    </p:spTree>
    <p:extLst>
      <p:ext uri="{BB962C8B-B14F-4D97-AF65-F5344CB8AC3E}">
        <p14:creationId xmlns:p14="http://schemas.microsoft.com/office/powerpoint/2010/main" val="325856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19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79827" y="800462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1" y="4136132"/>
            <a:ext cx="1998077" cy="2963775"/>
          </a:xfrm>
          <a:prstGeom prst="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827" y="299560"/>
            <a:ext cx="10632346" cy="98763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62995" y="1270787"/>
            <a:ext cx="3200400" cy="517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LUYỆN TẬP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2179" y="2068664"/>
            <a:ext cx="4935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 đáp án đúng nhất: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4579" y="4103650"/>
            <a:ext cx="4935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-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2179" y="2407218"/>
            <a:ext cx="10237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5.2: Từ  Phmon phênh (Cam-pu-chia) đến thủ đô Hà Nội đi theo hướng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Nam.	</a:t>
            </a: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B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Đông Nam.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Tây Nam.	</a:t>
            </a: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D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Đông Bắc.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10789" y="571636"/>
            <a:ext cx="9039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BẢN ĐỒ. MỘT SỐ LƯỚI KINH, VĨ TUYẾN.PHƯƠNG HƯỚNG TRÊN BẢN ĐỒ</a:t>
            </a:r>
          </a:p>
        </p:txBody>
      </p:sp>
    </p:spTree>
    <p:extLst>
      <p:ext uri="{BB962C8B-B14F-4D97-AF65-F5344CB8AC3E}">
        <p14:creationId xmlns:p14="http://schemas.microsoft.com/office/powerpoint/2010/main" val="137352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19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79827" y="800462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1" y="4136132"/>
            <a:ext cx="1998077" cy="2963775"/>
          </a:xfrm>
          <a:prstGeom prst="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827" y="299560"/>
            <a:ext cx="10632346" cy="98763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62995" y="1270787"/>
            <a:ext cx="3200400" cy="517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LUYỆN TẬP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2179" y="2068664"/>
            <a:ext cx="4935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 đáp án đúng nhất: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4579" y="4103650"/>
            <a:ext cx="4935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-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0805" y="2382022"/>
            <a:ext cx="10237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5.3: Từ thủ đô Gia-cat-ta (In-đô-nê-xi-a) đến thủ đô Ban-đa Xê-ri Bê-ga-oan ( Bru nây) đi theo hướng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Nam.	</a:t>
            </a: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B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Đông Nam.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Tây Nam.	D. Đông Bắc.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8537" y="545511"/>
            <a:ext cx="9300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BẢN ĐỒ. MỘT SỐ LƯỚI KINH, VĨ TUYẾN.PHƯƠNG HƯỚNG TRÊN BẢN ĐỒ</a:t>
            </a:r>
          </a:p>
        </p:txBody>
      </p:sp>
    </p:spTree>
    <p:extLst>
      <p:ext uri="{BB962C8B-B14F-4D97-AF65-F5344CB8AC3E}">
        <p14:creationId xmlns:p14="http://schemas.microsoft.com/office/powerpoint/2010/main" val="368614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19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79827" y="800462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827" y="299560"/>
            <a:ext cx="10632346" cy="98763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62995" y="1270787"/>
            <a:ext cx="3200400" cy="517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8166" y="2075338"/>
            <a:ext cx="9993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)?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?...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58537" y="545511"/>
            <a:ext cx="9300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BẢN ĐỒ. MỘT SỐ LƯỚI KINH, VĨ TUYẾN.PHƯƠNG HƯỚNG TRÊN BẢN ĐỒ</a:t>
            </a:r>
          </a:p>
        </p:txBody>
      </p:sp>
    </p:spTree>
    <p:extLst>
      <p:ext uri="{BB962C8B-B14F-4D97-AF65-F5344CB8AC3E}">
        <p14:creationId xmlns:p14="http://schemas.microsoft.com/office/powerpoint/2010/main" val="200950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J023"/>
          <p:cNvPicPr>
            <a:picLocks noChangeAspect="1" noChangeArrowheads="1"/>
          </p:cNvPicPr>
          <p:nvPr/>
        </p:nvPicPr>
        <p:blipFill>
          <a:blip r:embed="rId4"/>
          <a:srcRect l="10834" t="5556" r="5833" b="3333"/>
          <a:stretch>
            <a:fillRect/>
          </a:stretch>
        </p:blipFill>
        <p:spPr bwMode="auto">
          <a:xfrm>
            <a:off x="0" y="-22860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857251" y="1071563"/>
            <a:ext cx="10858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CHÚC CÁC EM HỌC TỐT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abiaH" pitchFamily="34" charset="0"/>
              <a:ea typeface="+mn-ea"/>
              <a:cs typeface="+mn-cs"/>
            </a:endParaRPr>
          </a:p>
        </p:txBody>
      </p:sp>
      <p:pic>
        <p:nvPicPr>
          <p:cNvPr id="15364" name="Picture 4" descr="8F831D4C86504E53A1502B3F9E6393B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10200"/>
            <a:ext cx="167640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8588395"/>
      </p:ext>
    </p:extLst>
  </p:cSld>
  <p:clrMapOvr>
    <a:masterClrMapping/>
  </p:clrMapOvr>
  <p:transition spd="slow" advTm="82337">
    <p:diamond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A_图片 5">
            <a:extLst>
              <a:ext uri="{FF2B5EF4-FFF2-40B4-BE49-F238E27FC236}">
                <a16:creationId xmlns:a16="http://schemas.microsoft.com/office/drawing/2014/main" id="{D72433B6-D651-43DF-A9C8-17466AD9AFC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65" t="33946" r="10385" b="24526"/>
          <a:stretch/>
        </p:blipFill>
        <p:spPr>
          <a:xfrm>
            <a:off x="7858125" y="4667250"/>
            <a:ext cx="5229226" cy="2847975"/>
          </a:xfrm>
          <a:prstGeom prst="rect">
            <a:avLst/>
          </a:prstGeom>
        </p:spPr>
      </p:pic>
      <p:pic>
        <p:nvPicPr>
          <p:cNvPr id="13" name="PA_图片 4">
            <a:extLst>
              <a:ext uri="{FF2B5EF4-FFF2-40B4-BE49-F238E27FC236}">
                <a16:creationId xmlns:a16="http://schemas.microsoft.com/office/drawing/2014/main" id="{4B2DC1D2-E523-4C97-9334-A9421557490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327" y="1529977"/>
            <a:ext cx="3879978" cy="3074884"/>
          </a:xfrm>
          <a:prstGeom prst="rect">
            <a:avLst/>
          </a:prstGeom>
        </p:spPr>
      </p:pic>
      <p:sp>
        <p:nvSpPr>
          <p:cNvPr id="14" name="PA_文本框 5">
            <a:extLst>
              <a:ext uri="{FF2B5EF4-FFF2-40B4-BE49-F238E27FC236}">
                <a16:creationId xmlns:a16="http://schemas.microsoft.com/office/drawing/2014/main" id="{E0F8F9D2-23D3-40EF-A5DE-3D88A345582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805725" y="2266821"/>
            <a:ext cx="2815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Phương hướng trên bản đồ</a:t>
            </a:r>
            <a:endParaRPr lang="zh-CN" altLang="en-US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6" name="PA_图片 4">
            <a:extLst>
              <a:ext uri="{FF2B5EF4-FFF2-40B4-BE49-F238E27FC236}">
                <a16:creationId xmlns:a16="http://schemas.microsoft.com/office/drawing/2014/main" id="{D9C9184B-D205-46BD-AD26-AE8E6D130DD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8201" y="1674477"/>
            <a:ext cx="3879978" cy="3074884"/>
          </a:xfrm>
          <a:prstGeom prst="rect">
            <a:avLst/>
          </a:prstGeom>
        </p:spPr>
      </p:pic>
      <p:pic>
        <p:nvPicPr>
          <p:cNvPr id="19" name="PA_图片 4">
            <a:extLst>
              <a:ext uri="{FF2B5EF4-FFF2-40B4-BE49-F238E27FC236}">
                <a16:creationId xmlns:a16="http://schemas.microsoft.com/office/drawing/2014/main" id="{779FECAC-BC6E-4061-8183-C4468F8E8B3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13" y="1982446"/>
            <a:ext cx="3879978" cy="3074884"/>
          </a:xfrm>
          <a:prstGeom prst="rect">
            <a:avLst/>
          </a:prstGeom>
        </p:spPr>
      </p:pic>
      <p:sp>
        <p:nvSpPr>
          <p:cNvPr id="24" name="PA_文本框 5">
            <a:extLst>
              <a:ext uri="{FF2B5EF4-FFF2-40B4-BE49-F238E27FC236}">
                <a16:creationId xmlns:a16="http://schemas.microsoft.com/office/drawing/2014/main" id="{E0F8F9D2-23D3-40EF-A5DE-3D88A345582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705237" y="2456918"/>
            <a:ext cx="2815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 </a:t>
            </a:r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lưới kinh, vĩ tuyến của bản đồ thế giới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PA_文本框 5">
            <a:extLst>
              <a:ext uri="{FF2B5EF4-FFF2-40B4-BE49-F238E27FC236}">
                <a16:creationId xmlns:a16="http://schemas.microsoft.com/office/drawing/2014/main" id="{E0F8F9D2-23D3-40EF-A5DE-3D88A345582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98250" y="2805809"/>
            <a:ext cx="2815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zh-CN" altLang="en-US" sz="2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412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16517" y="726544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solidFill>
                  <a:schemeClr val="tx1"/>
                </a:solidFill>
              </a:rPr>
              <a:t>Như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vậy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các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em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có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vi-VN" i="1" dirty="0">
                <a:solidFill>
                  <a:schemeClr val="tx1"/>
                </a:solidFill>
              </a:rPr>
              <a:t>thể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thấy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Trái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Đất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của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chúng</a:t>
            </a:r>
            <a:r>
              <a:rPr lang="en-US" i="1" dirty="0">
                <a:solidFill>
                  <a:schemeClr val="tx1"/>
                </a:solidFill>
              </a:rPr>
              <a:t> ta </a:t>
            </a:r>
            <a:r>
              <a:rPr lang="en-US" i="1" dirty="0" err="1">
                <a:solidFill>
                  <a:schemeClr val="tx1"/>
                </a:solidFill>
              </a:rPr>
              <a:t>rất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rộng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lớn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không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phải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ai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trong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tất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cả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chúng</a:t>
            </a:r>
            <a:r>
              <a:rPr lang="en-US" i="1" dirty="0">
                <a:solidFill>
                  <a:schemeClr val="tx1"/>
                </a:solidFill>
              </a:rPr>
              <a:t> ta </a:t>
            </a:r>
            <a:r>
              <a:rPr lang="en-US" i="1" dirty="0" err="1">
                <a:solidFill>
                  <a:schemeClr val="tx1"/>
                </a:solidFill>
              </a:rPr>
              <a:t>ngồi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đây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đêu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có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cơ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hội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tru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khắp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khắp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nơi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để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tìm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hiểu.Quả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Địa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cầu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là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mô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hình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thu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nhỏ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của</a:t>
            </a:r>
            <a:r>
              <a:rPr lang="en-US" i="1" dirty="0">
                <a:solidFill>
                  <a:schemeClr val="tx1"/>
                </a:solidFill>
              </a:rPr>
              <a:t> TĐ, </a:t>
            </a:r>
            <a:r>
              <a:rPr lang="en-US" i="1" dirty="0" err="1">
                <a:solidFill>
                  <a:schemeClr val="tx1"/>
                </a:solidFill>
              </a:rPr>
              <a:t>còn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nếu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muốn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tìm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hiểu</a:t>
            </a:r>
            <a:r>
              <a:rPr lang="en-US" i="1" dirty="0">
                <a:solidFill>
                  <a:schemeClr val="tx1"/>
                </a:solidFill>
              </a:rPr>
              <a:t> chi </a:t>
            </a:r>
            <a:r>
              <a:rPr lang="en-US" i="1" dirty="0" err="1">
                <a:solidFill>
                  <a:schemeClr val="tx1"/>
                </a:solidFill>
              </a:rPr>
              <a:t>tiết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và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có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một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hình</a:t>
            </a:r>
            <a:r>
              <a:rPr lang="en-US" i="1" dirty="0">
                <a:solidFill>
                  <a:schemeClr val="tx1"/>
                </a:solidFill>
              </a:rPr>
              <a:t> dung </a:t>
            </a:r>
            <a:r>
              <a:rPr lang="en-US" i="1" dirty="0" err="1">
                <a:solidFill>
                  <a:schemeClr val="tx1"/>
                </a:solidFill>
              </a:rPr>
              <a:t>cụ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thể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về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các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vùng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trên</a:t>
            </a:r>
            <a:r>
              <a:rPr lang="en-US" i="1" dirty="0">
                <a:solidFill>
                  <a:schemeClr val="tx1"/>
                </a:solidFill>
              </a:rPr>
              <a:t> TĐ </a:t>
            </a:r>
            <a:r>
              <a:rPr lang="en-US" i="1" dirty="0" err="1">
                <a:solidFill>
                  <a:schemeClr val="tx1"/>
                </a:solidFill>
              </a:rPr>
              <a:t>này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thì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bản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đồ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là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một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công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cụ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không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thể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thiếu</a:t>
            </a:r>
            <a:r>
              <a:rPr lang="en-US" i="1" dirty="0">
                <a:solidFill>
                  <a:schemeClr val="tx1"/>
                </a:solidFill>
              </a:rPr>
              <a:t>. </a:t>
            </a:r>
            <a:r>
              <a:rPr lang="en-US" i="1" dirty="0" err="1">
                <a:solidFill>
                  <a:schemeClr val="tx1"/>
                </a:solidFill>
              </a:rPr>
              <a:t>Vậy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bản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đồ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là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gì</a:t>
            </a:r>
            <a:r>
              <a:rPr lang="en-US" i="1" dirty="0">
                <a:solidFill>
                  <a:schemeClr val="tx1"/>
                </a:solidFill>
              </a:rPr>
              <a:t>? </a:t>
            </a:r>
            <a:r>
              <a:rPr lang="en-US" i="1" dirty="0" err="1">
                <a:solidFill>
                  <a:schemeClr val="tx1"/>
                </a:solidFill>
              </a:rPr>
              <a:t>Làm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sao</a:t>
            </a:r>
            <a:r>
              <a:rPr lang="en-US" i="1" dirty="0">
                <a:solidFill>
                  <a:schemeClr val="tx1"/>
                </a:solidFill>
              </a:rPr>
              <a:t> ta </a:t>
            </a:r>
            <a:r>
              <a:rPr lang="en-US" i="1" dirty="0" err="1">
                <a:solidFill>
                  <a:schemeClr val="tx1"/>
                </a:solidFill>
              </a:rPr>
              <a:t>vó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thể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sử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dụng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bản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đồ</a:t>
            </a:r>
            <a:r>
              <a:rPr lang="en-US" i="1" dirty="0">
                <a:solidFill>
                  <a:schemeClr val="tx1"/>
                </a:solidFill>
              </a:rPr>
              <a:t>…..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1" y="4136132"/>
            <a:ext cx="1998077" cy="2963775"/>
          </a:xfrm>
          <a:prstGeom prst="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4265" y="-101452"/>
            <a:ext cx="3883489" cy="1767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3556" y="574743"/>
            <a:ext cx="2212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2021" y="1760406"/>
            <a:ext cx="5210233" cy="39540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62402" y="5748959"/>
            <a:ext cx="4269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bạn nào nói đúng?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81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-8709" y="-2244"/>
            <a:ext cx="12192000" cy="685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!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087291" y="927462"/>
            <a:ext cx="13066" cy="54936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66805" y="378423"/>
            <a:ext cx="3289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10930" y="913815"/>
            <a:ext cx="5432135" cy="2920283"/>
            <a:chOff x="5447217" y="901332"/>
            <a:chExt cx="5726580" cy="2920283"/>
          </a:xfrm>
        </p:grpSpPr>
        <p:pic>
          <p:nvPicPr>
            <p:cNvPr id="1026" name="Picture 2" descr="ban-do-the-gioi-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8423" y="1115106"/>
              <a:ext cx="2565374" cy="201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7217" y="901332"/>
              <a:ext cx="3041961" cy="292028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304558" y="3414273"/>
              <a:ext cx="3057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địa cầu      Bản đồ thế giới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191792" y="4155143"/>
            <a:ext cx="5179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07915" y="5007388"/>
            <a:ext cx="3437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8593" y="989778"/>
            <a:ext cx="58323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 là hình vẽ thu nhỏ một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toàn bộ bề mặt Trái Đất lên mặt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ẳng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cơ sở toán học, trên đó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đối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tượng địa lí được thể hiện bằng các kí hiệu bản đồ.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70171" y="5515919"/>
            <a:ext cx="4818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8593" y="3374780"/>
            <a:ext cx="57011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Vai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của bản đồ trong học tập và đời sống: bản đồ để khai thác kiến thức môn Lịch sử và Địa lí;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 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xác định vị trí và tìm đường đi; bản đồ để dự báo và thể hiện các hiện tượng tự nhiên (bão, gió,...), bản đổ để tác chiến trong quân sự.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87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04437" y="98472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!</a:t>
            </a:r>
            <a:endParaRPr lang="en-US" dirty="0"/>
          </a:p>
        </p:txBody>
      </p:sp>
      <p:pic>
        <p:nvPicPr>
          <p:cNvPr id="8" name="PA_图片 5">
            <a:extLst>
              <a:ext uri="{FF2B5EF4-FFF2-40B4-BE49-F238E27FC236}">
                <a16:creationId xmlns:a16="http://schemas.microsoft.com/office/drawing/2014/main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9881543" y="5226397"/>
            <a:ext cx="1863915" cy="1704407"/>
          </a:xfrm>
          <a:prstGeom prst="rect">
            <a:avLst/>
          </a:prstGeom>
        </p:spPr>
      </p:pic>
      <p:pic>
        <p:nvPicPr>
          <p:cNvPr id="9" name="PA_图片 7">
            <a:extLst>
              <a:ext uri="{FF2B5EF4-FFF2-40B4-BE49-F238E27FC236}">
                <a16:creationId xmlns:a16="http://schemas.microsoft.com/office/drawing/2014/main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30" y="5133703"/>
            <a:ext cx="2340487" cy="221980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6087291" y="1488000"/>
            <a:ext cx="8719" cy="49330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29" y="1515286"/>
            <a:ext cx="3184152" cy="20334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1" y="3618599"/>
            <a:ext cx="3283130" cy="32393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812" y="1488001"/>
            <a:ext cx="4429833" cy="53380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645" y="1515286"/>
            <a:ext cx="2812593" cy="249501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59381" y="979713"/>
            <a:ext cx="3274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bản đồ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267" y="4087902"/>
            <a:ext cx="2691037" cy="27381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29" y="1538846"/>
            <a:ext cx="10404708" cy="528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6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70654" y="0"/>
            <a:ext cx="12192000" cy="642122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!</a:t>
            </a:r>
            <a:endParaRPr lang="en-US" dirty="0"/>
          </a:p>
        </p:txBody>
      </p:sp>
      <p:pic>
        <p:nvPicPr>
          <p:cNvPr id="8" name="PA_图片 5">
            <a:extLst>
              <a:ext uri="{FF2B5EF4-FFF2-40B4-BE49-F238E27FC236}">
                <a16:creationId xmlns:a16="http://schemas.microsoft.com/office/drawing/2014/main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9881543" y="5226397"/>
            <a:ext cx="1863915" cy="170440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6087291" y="927462"/>
            <a:ext cx="13066" cy="54936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7947" y="96465"/>
            <a:ext cx="1045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Một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lưới kinh, vĩ tuyến của bản đồ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2301" y="1005704"/>
            <a:ext cx="5076977" cy="253157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131853" y="3523125"/>
            <a:ext cx="5188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Em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mô tả hình dạng lưới kinh, vĩ tuyến ở mỗi bản đồ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132" y="777705"/>
            <a:ext cx="58954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Bản đồ thế giới theo lưới chiếu hình nón: Kinh tuyến là những đoạn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 đồng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 ở cực, vĩ tuyến là những cung tròn đồng tâm ở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2300" y="4168457"/>
            <a:ext cx="5076978" cy="218162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7091" y="2759691"/>
            <a:ext cx="57295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Bản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 thế giới theo lưới chiếu hình trụ đứng đồng góc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–Mercator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Hệ thống kinh, vĩ tuyến đều là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 song song và vuông góc với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79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28609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0" y="0"/>
            <a:ext cx="12074508" cy="685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!</a:t>
            </a:r>
            <a:endParaRPr lang="en-US" dirty="0"/>
          </a:p>
        </p:txBody>
      </p:sp>
      <p:pic>
        <p:nvPicPr>
          <p:cNvPr id="8" name="PA_图片 5">
            <a:extLst>
              <a:ext uri="{FF2B5EF4-FFF2-40B4-BE49-F238E27FC236}">
                <a16:creationId xmlns:a16="http://schemas.microsoft.com/office/drawing/2014/main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9881543" y="5226397"/>
            <a:ext cx="1863915" cy="170440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6087291" y="927462"/>
            <a:ext cx="13066" cy="54936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7370" y="249107"/>
            <a:ext cx="4618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3.Phương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trên bản đồ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32" y="1000806"/>
            <a:ext cx="4338777" cy="31956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3444" y="4391429"/>
            <a:ext cx="4583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Dựa vào đâu để xác định được phương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</a:p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bản đồ?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hướng chính nào?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455" y="939371"/>
            <a:ext cx="54940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của các kinh tuyến chỉ hướng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bắc,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dưới chỉ hướng nam.</a:t>
            </a:r>
          </a:p>
          <a:p>
            <a:pPr marL="285750" indent="-285750">
              <a:buFontTx/>
              <a:buChar char="-"/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bên trái của các vĩ tuyến chỉ hướng tây,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bên phải chỉ hướng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9455" y="3657604"/>
            <a:ext cx="56059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 cạnh 4 hướng Đông,Tây, Nam, Bắc ta còn 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 Bắc, Đông Nam, Tây Nam, Tây Bắc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25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28609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0" y="726408"/>
            <a:ext cx="11191393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Bên cạnh 4 hướng Đông,Tây, Nam, Bắc ta còn có</a:t>
            </a:r>
          </a:p>
          <a:p>
            <a:pPr algn="ctr"/>
            <a:r>
              <a:rPr lang="vi-VN"/>
              <a:t>Đông Bắc, Đông Nam, Tây Nam, Tây Bắc</a:t>
            </a:r>
            <a:endParaRPr lang="vi-VN" dirty="0"/>
          </a:p>
        </p:txBody>
      </p:sp>
      <p:pic>
        <p:nvPicPr>
          <p:cNvPr id="8" name="PA_图片 5">
            <a:extLst>
              <a:ext uri="{FF2B5EF4-FFF2-40B4-BE49-F238E27FC236}">
                <a16:creationId xmlns:a16="http://schemas.microsoft.com/office/drawing/2014/main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9881543" y="5226397"/>
            <a:ext cx="1863915" cy="170440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6087291" y="927462"/>
            <a:ext cx="13066" cy="54936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6414574" y="1098515"/>
            <a:ext cx="3625889" cy="4130305"/>
            <a:chOff x="6414574" y="1098515"/>
            <a:chExt cx="3625889" cy="413030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4574" y="1098515"/>
              <a:ext cx="3625889" cy="362588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068235" y="4828710"/>
              <a:ext cx="8899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 bàn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05826" y="994208"/>
            <a:ext cx="4722503" cy="4572543"/>
            <a:chOff x="6205826" y="994208"/>
            <a:chExt cx="4722503" cy="457254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5826" y="994208"/>
              <a:ext cx="4722503" cy="4572543"/>
            </a:xfrm>
            <a:prstGeom prst="rect">
              <a:avLst/>
            </a:prstGeom>
          </p:spPr>
        </p:pic>
        <p:sp>
          <p:nvSpPr>
            <p:cNvPr id="21" name="Up Arrow 20"/>
            <p:cNvSpPr/>
            <p:nvPr/>
          </p:nvSpPr>
          <p:spPr>
            <a:xfrm>
              <a:off x="8958222" y="1491832"/>
              <a:ext cx="347143" cy="710762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199097" y="5499849"/>
            <a:ext cx="42819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 đồ không có hệ thống kinh, vĩ tuyến và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ũng không có la bàn thì làm gì để xác định 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 hướng?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0783" y="1491832"/>
            <a:ext cx="5473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phương hướng trên bản đồ dựa 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bàn hoặc mũi tên chỉ hướng Bắc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48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79827" y="800462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1" y="4136132"/>
            <a:ext cx="1998077" cy="2963775"/>
          </a:xfrm>
          <a:prstGeom prst="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827" y="299560"/>
            <a:ext cx="10632346" cy="9876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4324" y="668514"/>
            <a:ext cx="9582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BẢN ĐỒ. MỘT SỐ LƯỚI KINH, VĨ TUYẾN.PHƯƠNG HƯỚNG TRÊN BẢN ĐỒ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62995" y="1270787"/>
            <a:ext cx="3200400" cy="517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LUYỆN TẬP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2179" y="2068664"/>
            <a:ext cx="4935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 đáp án đúng nhất: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4579" y="4103650"/>
            <a:ext cx="4935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-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0805" y="2382022"/>
            <a:ext cx="102377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bề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hình vẽ thu nhỏ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một khu vực hay toàn bộ bề mặt Trái Đất.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9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19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1166</Words>
  <Application>Microsoft Office PowerPoint</Application>
  <PresentationFormat>Widescreen</PresentationFormat>
  <Paragraphs>115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宋体</vt:lpstr>
      <vt:lpstr>.VnArabiaH</vt:lpstr>
      <vt:lpstr>Arial</vt:lpstr>
      <vt:lpstr>Calibri</vt:lpstr>
      <vt:lpstr>等线</vt:lpstr>
      <vt:lpstr>黑体</vt:lpstr>
      <vt:lpstr>Times New Roman</vt:lpstr>
      <vt:lpstr>第一PPT，www.1ppt.com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keywords/>
  <dc:description>www.1ppt.com</dc:description>
  <cp:lastModifiedBy>Admin</cp:lastModifiedBy>
  <cp:revision>144</cp:revision>
  <dcterms:created xsi:type="dcterms:W3CDTF">2017-05-08T08:38:07Z</dcterms:created>
  <dcterms:modified xsi:type="dcterms:W3CDTF">2026-01-06T13:26:22Z</dcterms:modified>
</cp:coreProperties>
</file>