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</p:sldMasterIdLst>
  <p:notesMasterIdLst>
    <p:notesMasterId r:id="rId21"/>
  </p:notesMasterIdLst>
  <p:sldIdLst>
    <p:sldId id="258" r:id="rId4"/>
    <p:sldId id="261" r:id="rId5"/>
    <p:sldId id="260" r:id="rId6"/>
    <p:sldId id="269" r:id="rId7"/>
    <p:sldId id="262" r:id="rId8"/>
    <p:sldId id="264" r:id="rId9"/>
    <p:sldId id="266" r:id="rId10"/>
    <p:sldId id="280" r:id="rId11"/>
    <p:sldId id="268" r:id="rId12"/>
    <p:sldId id="270" r:id="rId13"/>
    <p:sldId id="271" r:id="rId14"/>
    <p:sldId id="272" r:id="rId15"/>
    <p:sldId id="274" r:id="rId16"/>
    <p:sldId id="275" r:id="rId17"/>
    <p:sldId id="276" r:id="rId18"/>
    <p:sldId id="277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4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0" y="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DD623-AE33-4F83-AF40-071E020D8CD4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1680A-E3EC-4E6E-BC07-09D0D89F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09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193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2C30C-C53A-476A-BF69-48A50D1FC4DE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84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5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9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671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763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2316501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453380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93935" y="2883737"/>
            <a:ext cx="1303020" cy="1304258"/>
          </a:xfrm>
          <a:custGeom>
            <a:avLst/>
            <a:gdLst>
              <a:gd name="connsiteX0" fmla="*/ 651510 w 1303020"/>
              <a:gd name="connsiteY0" fmla="*/ 0 h 1304258"/>
              <a:gd name="connsiteX1" fmla="*/ 1303020 w 1303020"/>
              <a:gd name="connsiteY1" fmla="*/ 652129 h 1304258"/>
              <a:gd name="connsiteX2" fmla="*/ 651510 w 1303020"/>
              <a:gd name="connsiteY2" fmla="*/ 1304258 h 1304258"/>
              <a:gd name="connsiteX3" fmla="*/ 0 w 1303020"/>
              <a:gd name="connsiteY3" fmla="*/ 652129 h 1304258"/>
              <a:gd name="connsiteX4" fmla="*/ 651510 w 1303020"/>
              <a:gd name="connsiteY4" fmla="*/ 0 h 1304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3020" h="1304258">
                <a:moveTo>
                  <a:pt x="651510" y="0"/>
                </a:moveTo>
                <a:cubicBezTo>
                  <a:pt x="1011329" y="0"/>
                  <a:pt x="1303020" y="291968"/>
                  <a:pt x="1303020" y="652129"/>
                </a:cubicBezTo>
                <a:cubicBezTo>
                  <a:pt x="1303020" y="1012290"/>
                  <a:pt x="1011329" y="1304258"/>
                  <a:pt x="651510" y="1304258"/>
                </a:cubicBezTo>
                <a:cubicBezTo>
                  <a:pt x="291691" y="1304258"/>
                  <a:pt x="0" y="1012290"/>
                  <a:pt x="0" y="652129"/>
                </a:cubicBezTo>
                <a:cubicBezTo>
                  <a:pt x="0" y="291968"/>
                  <a:pt x="291691" y="0"/>
                  <a:pt x="65151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025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180612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516654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sz="quarter" idx="12"/>
          </p:nvPr>
        </p:nvSpPr>
        <p:spPr>
          <a:xfrm>
            <a:off x="8526964" y="2469198"/>
            <a:ext cx="1874520" cy="2640330"/>
          </a:xfrm>
          <a:custGeom>
            <a:avLst/>
            <a:gdLst>
              <a:gd name="connsiteX0" fmla="*/ 0 w 1874520"/>
              <a:gd name="connsiteY0" fmla="*/ 0 h 2640330"/>
              <a:gd name="connsiteX1" fmla="*/ 1874520 w 1874520"/>
              <a:gd name="connsiteY1" fmla="*/ 0 h 2640330"/>
              <a:gd name="connsiteX2" fmla="*/ 1874520 w 1874520"/>
              <a:gd name="connsiteY2" fmla="*/ 2640330 h 2640330"/>
              <a:gd name="connsiteX3" fmla="*/ 0 w 1874520"/>
              <a:gd name="connsiteY3" fmla="*/ 2640330 h 2640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4520" h="2640330">
                <a:moveTo>
                  <a:pt x="0" y="0"/>
                </a:moveTo>
                <a:lnTo>
                  <a:pt x="1874520" y="0"/>
                </a:lnTo>
                <a:lnTo>
                  <a:pt x="1874520" y="2640330"/>
                </a:lnTo>
                <a:lnTo>
                  <a:pt x="0" y="264033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586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5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4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58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52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7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68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42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5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6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4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8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2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81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2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9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561D-C668-48BD-B552-8CC5773A8FA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B561D-C668-48BD-B552-8CC5773A8FA0}" type="datetimeFigureOut">
              <a:rPr lang="en-US" smtClean="0"/>
              <a:t>16/9/2025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8B3C-6E8B-4E2B-B6AB-3D177A392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8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/>
          <a:srcRect l="838" t="838" r="838" b="838"/>
          <a:stretch/>
        </p:blipFill>
        <p:spPr>
          <a:xfrm>
            <a:off x="-1" y="0"/>
            <a:ext cx="12192001" cy="6858000"/>
          </a:xfrm>
          <a:custGeom>
            <a:avLst/>
            <a:gdLst>
              <a:gd name="connsiteX0" fmla="*/ 292101 w 12192001"/>
              <a:gd name="connsiteY0" fmla="*/ 323850 h 6858000"/>
              <a:gd name="connsiteX1" fmla="*/ 292101 w 12192001"/>
              <a:gd name="connsiteY1" fmla="*/ 6534150 h 6858000"/>
              <a:gd name="connsiteX2" fmla="*/ 11899901 w 12192001"/>
              <a:gd name="connsiteY2" fmla="*/ 6534150 h 6858000"/>
              <a:gd name="connsiteX3" fmla="*/ 11899901 w 12192001"/>
              <a:gd name="connsiteY3" fmla="*/ 323850 h 6858000"/>
              <a:gd name="connsiteX4" fmla="*/ 0 w 12192001"/>
              <a:gd name="connsiteY4" fmla="*/ 0 h 6858000"/>
              <a:gd name="connsiteX5" fmla="*/ 12192001 w 12192001"/>
              <a:gd name="connsiteY5" fmla="*/ 0 h 6858000"/>
              <a:gd name="connsiteX6" fmla="*/ 12192001 w 12192001"/>
              <a:gd name="connsiteY6" fmla="*/ 6858000 h 6858000"/>
              <a:gd name="connsiteX7" fmla="*/ 0 w 12192001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6858000">
                <a:moveTo>
                  <a:pt x="292101" y="323850"/>
                </a:moveTo>
                <a:lnTo>
                  <a:pt x="292101" y="6534150"/>
                </a:lnTo>
                <a:lnTo>
                  <a:pt x="11899901" y="6534150"/>
                </a:lnTo>
                <a:lnTo>
                  <a:pt x="11899901" y="323850"/>
                </a:lnTo>
                <a:close/>
                <a:moveTo>
                  <a:pt x="0" y="0"/>
                </a:moveTo>
                <a:lnTo>
                  <a:pt x="12192001" y="0"/>
                </a:lnTo>
                <a:lnTo>
                  <a:pt x="12192001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57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87">
          <p15:clr>
            <a:srgbClr val="F26B43"/>
          </p15:clr>
        </p15:guide>
        <p15:guide id="2" pos="3840">
          <p15:clr>
            <a:srgbClr val="F26B43"/>
          </p15:clr>
        </p15:guide>
        <p15:guide id="3" pos="551">
          <p15:clr>
            <a:srgbClr val="F26B43"/>
          </p15:clr>
        </p15:guide>
        <p15:guide id="4" pos="7129">
          <p15:clr>
            <a:srgbClr val="F26B43"/>
          </p15:clr>
        </p15:guide>
        <p15:guide id="5" orient="horz" pos="3974">
          <p15:clr>
            <a:srgbClr val="F26B43"/>
          </p15:clr>
        </p15:guide>
        <p15:guide id="6" orient="horz" pos="799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B7B95-319A-47BC-8F19-306856B3C9D9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2025/9/16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38564-5E22-4236-90C0-7E85C43140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6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mc:AlternateContent xmlns:mc="http://schemas.openxmlformats.org/markup-compatibility/2006" xmlns:p14="http://schemas.microsoft.com/office/powerpoint/2010/main">
    <mc:Choice Requires="p14">
      <p:transition p14:dur="10" advClick="0">
        <p:blinds dir="vert"/>
      </p:transition>
    </mc:Choice>
    <mc:Fallback xmlns="">
      <p:transition advClick="0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64460" y="1722129"/>
            <a:ext cx="11306629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BÀI 1: HỆ THỐNG KINH, VĨ TUYẾN. </a:t>
            </a:r>
          </a:p>
          <a:p>
            <a:pPr algn="ctr"/>
            <a:r>
              <a:rPr lang="en-US" sz="4800" b="1" dirty="0" smtClean="0">
                <a:ln w="15875">
                  <a:solidFill>
                    <a:schemeClr val="tx2">
                      <a:lumMod val="40000"/>
                      <a:lumOff val="60000"/>
                    </a:schemeClr>
                  </a:solidFill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TỌA ĐỘ ĐỊA LÍ</a:t>
            </a:r>
          </a:p>
        </p:txBody>
      </p:sp>
    </p:spTree>
    <p:extLst>
      <p:ext uri="{BB962C8B-B14F-4D97-AF65-F5344CB8AC3E}">
        <p14:creationId xmlns:p14="http://schemas.microsoft.com/office/powerpoint/2010/main" val="271239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4583649" y="3655148"/>
            <a:ext cx="6173486" cy="824177"/>
            <a:chOff x="2831049" y="2134923"/>
            <a:chExt cx="6173486" cy="824177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2831049" y="2134923"/>
              <a:ext cx="61734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2.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Kinh</a:t>
              </a:r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độ</a:t>
              </a:r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vĩ</a:t>
              </a:r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độ</a:t>
              </a:r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và</a:t>
              </a:r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tọa</a:t>
              </a:r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độ</a:t>
              </a:r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địa</a:t>
              </a:r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lí</a:t>
              </a:r>
              <a:endParaRPr lang="zh-CN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1180642" y="2267672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150972" y="492210"/>
            <a:ext cx="8459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E88B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BÀI 1: HỆ THỐNG KINH, VĨ TUYẾN. </a:t>
            </a:r>
          </a:p>
          <a:p>
            <a:pPr algn="ctr"/>
            <a:r>
              <a:rPr lang="en-US" altLang="zh-CN" sz="3600" b="1" dirty="0" smtClean="0">
                <a:solidFill>
                  <a:srgbClr val="FFE88B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TỌA ĐỘ ĐỊA LÍ</a:t>
            </a:r>
            <a:endParaRPr lang="zh-CN" altLang="en-US" sz="3600" b="1" dirty="0">
              <a:solidFill>
                <a:srgbClr val="FFE88B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994820" y="610692"/>
            <a:ext cx="7931145" cy="625183"/>
            <a:chOff x="994820" y="496392"/>
            <a:chExt cx="5886671" cy="625183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407454" y="496392"/>
              <a:ext cx="408833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2</a:t>
              </a:r>
              <a:r>
                <a:rPr lang="en-US" altLang="zh-CN" sz="320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. Kinh độ, vĩ độ và tọa độ địa lí</a:t>
              </a:r>
              <a:endParaRPr lang="zh-CN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391883" y="1566895"/>
            <a:ext cx="6020792" cy="4808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Quan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sát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4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đọc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thông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tin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mục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2,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:</a:t>
            </a:r>
            <a:endParaRPr lang="en-US" sz="28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1.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Nêu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khái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niệm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vĩ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tọa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địa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lí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dirty="0">
              <a:solidFill>
                <a:srgbClr val="FFFF00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2.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Xác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định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tọa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địa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lí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A, B, C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  <a:cs typeface="Times New Roman"/>
              </a:rPr>
              <a:t> 4</a:t>
            </a:r>
            <a:endParaRPr lang="en-US" sz="2800" dirty="0">
              <a:solidFill>
                <a:srgbClr val="FFFF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071" y="1328890"/>
            <a:ext cx="5239345" cy="519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13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/>
          <p:cNvSpPr txBox="1"/>
          <p:nvPr/>
        </p:nvSpPr>
        <p:spPr>
          <a:xfrm>
            <a:off x="465774" y="475686"/>
            <a:ext cx="6020792" cy="629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khoảng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gốc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qua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Vĩ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khoảng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bằng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từ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vĩ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gốc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vĩ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tuyến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qua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đó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28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-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Tọa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địa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lí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nơi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giao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nhau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giữa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kinh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vĩ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độ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điểm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/>
                <a:ea typeface="Calibri"/>
              </a:rPr>
              <a:t>đó</a:t>
            </a:r>
            <a:r>
              <a:rPr lang="en-US" sz="2800" b="1" dirty="0" smtClean="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        A </a:t>
            </a:r>
            <a:r>
              <a:rPr lang="nl-NL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(120</a:t>
            </a:r>
            <a:r>
              <a:rPr lang="nl-NL" sz="2800" b="1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0 </a:t>
            </a:r>
            <a:r>
              <a:rPr lang="nl-NL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Đ, 60</a:t>
            </a:r>
            <a:r>
              <a:rPr lang="nl-NL" sz="2800" b="1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0</a:t>
            </a:r>
            <a:r>
              <a:rPr lang="nl-NL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nl-NL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8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nl-NL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        B </a:t>
            </a:r>
            <a:r>
              <a:rPr lang="nl-NL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(60</a:t>
            </a:r>
            <a:r>
              <a:rPr lang="nl-NL" sz="2800" b="1" baseline="300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0</a:t>
            </a:r>
            <a:r>
              <a:rPr lang="nl-NL" sz="28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Đ, </a:t>
            </a:r>
            <a:r>
              <a:rPr lang="nl-NL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30</a:t>
            </a:r>
            <a:r>
              <a:rPr lang="nl-NL" sz="2800" b="1" baseline="300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0</a:t>
            </a:r>
            <a:r>
              <a:rPr lang="nl-NL" sz="2800" b="1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B)</a:t>
            </a:r>
            <a:endParaRPr lang="en-US" sz="2800" b="1" dirty="0" smtClean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  <a:p>
            <a:r>
              <a:rPr lang="nl-NL" sz="2800" b="1" dirty="0" smtClean="0">
                <a:solidFill>
                  <a:schemeClr val="bg1"/>
                </a:solidFill>
                <a:latin typeface="Times New Roman"/>
                <a:ea typeface="Calibri"/>
              </a:rPr>
              <a:t>         C (90</a:t>
            </a:r>
            <a:r>
              <a:rPr lang="nl-NL" sz="2800" b="1" baseline="30000" dirty="0" smtClean="0">
                <a:solidFill>
                  <a:schemeClr val="bg1"/>
                </a:solidFill>
                <a:latin typeface="Times New Roman"/>
                <a:ea typeface="Calibri"/>
              </a:rPr>
              <a:t>0</a:t>
            </a:r>
            <a:r>
              <a:rPr lang="nl-NL" sz="2800" b="1" dirty="0" smtClean="0">
                <a:solidFill>
                  <a:schemeClr val="bg1"/>
                </a:solidFill>
                <a:latin typeface="Times New Roman"/>
                <a:ea typeface="Calibri"/>
              </a:rPr>
              <a:t>Đ, 30</a:t>
            </a:r>
            <a:r>
              <a:rPr lang="nl-NL" sz="2800" b="1" baseline="30000" dirty="0" smtClean="0">
                <a:solidFill>
                  <a:schemeClr val="bg1"/>
                </a:solidFill>
                <a:latin typeface="Times New Roman"/>
                <a:ea typeface="Calibri"/>
              </a:rPr>
              <a:t>0</a:t>
            </a:r>
            <a:r>
              <a:rPr lang="nl-NL" sz="2800" b="1" dirty="0" smtClean="0">
                <a:solidFill>
                  <a:schemeClr val="bg1"/>
                </a:solidFill>
                <a:latin typeface="Times New Roman"/>
                <a:ea typeface="Calibri"/>
              </a:rPr>
              <a:t>N)</a:t>
            </a:r>
            <a:endParaRPr lang="en-US" sz="2800" b="1" dirty="0">
              <a:solidFill>
                <a:schemeClr val="bg1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53" y="839362"/>
            <a:ext cx="5239345" cy="519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7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609178" cy="769441"/>
            <a:chOff x="994820" y="448892"/>
            <a:chExt cx="6028633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69" y="448892"/>
              <a:ext cx="54275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>
                  <a:solidFill>
                    <a:srgbClr val="FF0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 TẬP</a:t>
              </a:r>
              <a:endParaRPr lang="zh-CN" altLang="en-US" sz="4400" b="1" dirty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209801" y="953085"/>
            <a:ext cx="1171129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8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Bài tập 1</a:t>
            </a:r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  <a:r>
              <a:rPr lang="en-US" sz="2800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Cho biết nếu vẽ các đường kinh tuyến, vĩ tuyến cách nhau </a:t>
            </a:r>
            <a:r>
              <a:rPr lang="nl-NL" sz="2800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1</a:t>
            </a:r>
            <a:r>
              <a:rPr lang="nl-NL" sz="2800" b="1" baseline="3000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0</a:t>
            </a:r>
            <a:r>
              <a:rPr lang="nl-NL" sz="2800" b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thì trên quả địa cầu có bao nhiêu kinh tuyến, vĩ tuyến.</a:t>
            </a:r>
            <a:endParaRPr lang="en-US" sz="2800" b="1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046" y="2006930"/>
            <a:ext cx="5668047" cy="4525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" name="Rectangle 97"/>
          <p:cNvSpPr/>
          <p:nvPr/>
        </p:nvSpPr>
        <p:spPr>
          <a:xfrm>
            <a:off x="389195" y="2262696"/>
            <a:ext cx="5676251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i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Nếu cách nhau </a:t>
            </a:r>
            <a:r>
              <a:rPr lang="nl-NL" sz="2400" i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nl-NL" sz="2400" i="1" baseline="3000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nl-NL" sz="2400" i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ta vẽ 1 kinh tuyến thì có 360 kinh tuyến.</a:t>
            </a:r>
            <a:endParaRPr lang="en-US" sz="2400" i="1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400" i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2400" i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Nếu cách nhau </a:t>
            </a:r>
            <a:r>
              <a:rPr lang="nl-NL" sz="2400" i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</a:t>
            </a:r>
            <a:r>
              <a:rPr lang="nl-NL" sz="2400" i="1" baseline="3000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nl-NL" sz="2400" i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ta vẽ 1 vĩ tuyến thì có:</a:t>
            </a:r>
            <a:endParaRPr lang="en-US" sz="2400" i="1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nl-NL" sz="2400" i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+ 90 vĩ tuyến Bắc</a:t>
            </a:r>
            <a:endParaRPr lang="en-US" sz="2400" i="1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nl-NL" sz="2400" i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+ 90 vĩ tuyến Nam</a:t>
            </a:r>
            <a:endParaRPr lang="en-US" sz="2400" i="1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nl-NL" sz="2400" i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+ Vĩ tuyến 0</a:t>
            </a:r>
            <a:r>
              <a:rPr lang="nl-NL" sz="2400" i="1" baseline="3000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endParaRPr lang="en-US" sz="2400" i="1">
              <a:solidFill>
                <a:schemeClr val="bg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2400" i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--&gt; Vậy có tất cả 181 vĩ tuyến</a:t>
            </a:r>
            <a:endParaRPr lang="en-US" sz="2400" i="1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609178" cy="769441"/>
            <a:chOff x="994820" y="448892"/>
            <a:chExt cx="6028634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48892"/>
              <a:ext cx="54275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>
                  <a:solidFill>
                    <a:srgbClr val="FF0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 TẬP</a:t>
              </a:r>
              <a:endParaRPr lang="zh-CN" altLang="en-US" sz="4400" b="1" dirty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42" y="962373"/>
            <a:ext cx="7678572" cy="5592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5279" y="1095133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Bài tập </a:t>
            </a:r>
            <a:r>
              <a:rPr lang="en-US" sz="28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2. 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75279" y="1618353"/>
            <a:ext cx="307544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nl-NL" sz="2400" b="1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A </a:t>
            </a: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(30</a:t>
            </a:r>
            <a:r>
              <a:rPr lang="nl-NL" sz="2400" b="1" baseline="3000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0 </a:t>
            </a: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Đ, 30</a:t>
            </a:r>
            <a:r>
              <a:rPr lang="nl-NL" sz="2400" b="1" baseline="3000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0</a:t>
            </a: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nl-NL" sz="2400" b="1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400" b="1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B (0</a:t>
            </a:r>
            <a:r>
              <a:rPr lang="nl-NL" sz="2400" b="1" baseline="3000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0</a:t>
            </a: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,  20</a:t>
            </a:r>
            <a:r>
              <a:rPr lang="nl-NL" sz="2400" b="1" baseline="30000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0</a:t>
            </a: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B</a:t>
            </a:r>
            <a:r>
              <a:rPr lang="nl-NL" sz="2400" b="1">
                <a:solidFill>
                  <a:prstClr val="white"/>
                </a:solidFill>
                <a:latin typeface="Times New Roman"/>
                <a:ea typeface="Calibri"/>
                <a:cs typeface="Times New Roman"/>
              </a:rPr>
              <a:t>)</a:t>
            </a:r>
            <a:endParaRPr lang="en-US" sz="2400" b="1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600"/>
              </a:spcAft>
            </a:pP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</a:rPr>
              <a:t>C (20</a:t>
            </a:r>
            <a:r>
              <a:rPr lang="nl-NL" sz="2400" b="1" baseline="30000" smtClean="0">
                <a:solidFill>
                  <a:prstClr val="white"/>
                </a:solidFill>
                <a:latin typeface="Times New Roman"/>
                <a:ea typeface="Calibri"/>
              </a:rPr>
              <a:t>0</a:t>
            </a: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</a:rPr>
              <a:t>Đ</a:t>
            </a:r>
            <a:r>
              <a:rPr lang="nl-NL" sz="2400" b="1">
                <a:solidFill>
                  <a:prstClr val="white"/>
                </a:solidFill>
                <a:latin typeface="Times New Roman"/>
                <a:ea typeface="Calibri"/>
              </a:rPr>
              <a:t>, 30</a:t>
            </a:r>
            <a:r>
              <a:rPr lang="nl-NL" sz="2400" b="1" baseline="30000">
                <a:solidFill>
                  <a:prstClr val="white"/>
                </a:solidFill>
                <a:latin typeface="Times New Roman"/>
                <a:ea typeface="Calibri"/>
              </a:rPr>
              <a:t>0</a:t>
            </a:r>
            <a:r>
              <a:rPr lang="nl-NL" sz="2400" b="1">
                <a:solidFill>
                  <a:prstClr val="white"/>
                </a:solidFill>
                <a:latin typeface="Times New Roman"/>
                <a:ea typeface="Calibri"/>
              </a:rPr>
              <a:t>N</a:t>
            </a: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</a:rPr>
              <a:t>)</a:t>
            </a:r>
          </a:p>
          <a:p>
            <a:pPr lvl="0">
              <a:spcAft>
                <a:spcPts val="600"/>
              </a:spcAft>
            </a:pP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</a:rPr>
              <a:t>D </a:t>
            </a:r>
            <a:r>
              <a:rPr lang="nl-NL" sz="2400" b="1">
                <a:solidFill>
                  <a:prstClr val="white"/>
                </a:solidFill>
                <a:latin typeface="Times New Roman"/>
                <a:ea typeface="Calibri"/>
              </a:rPr>
              <a:t>(</a:t>
            </a: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</a:rPr>
              <a:t>20</a:t>
            </a:r>
            <a:r>
              <a:rPr lang="nl-NL" sz="2400" b="1" baseline="30000" smtClean="0">
                <a:solidFill>
                  <a:prstClr val="white"/>
                </a:solidFill>
                <a:latin typeface="Times New Roman"/>
                <a:ea typeface="Calibri"/>
              </a:rPr>
              <a:t>0</a:t>
            </a: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</a:rPr>
              <a:t>T, 10</a:t>
            </a:r>
            <a:r>
              <a:rPr lang="nl-NL" sz="2400" b="1" baseline="30000" smtClean="0">
                <a:solidFill>
                  <a:prstClr val="white"/>
                </a:solidFill>
                <a:latin typeface="Times New Roman"/>
                <a:ea typeface="Calibri"/>
              </a:rPr>
              <a:t>0</a:t>
            </a:r>
            <a:r>
              <a:rPr lang="nl-NL" sz="2400" b="1">
                <a:solidFill>
                  <a:prstClr val="white"/>
                </a:solidFill>
                <a:latin typeface="Times New Roman"/>
                <a:ea typeface="Calibri"/>
              </a:rPr>
              <a:t>B</a:t>
            </a: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</a:rPr>
              <a:t>)</a:t>
            </a:r>
            <a:endParaRPr lang="nl-NL" sz="2400" b="1">
              <a:solidFill>
                <a:prstClr val="white"/>
              </a:solidFill>
              <a:latin typeface="Times New Roman"/>
              <a:ea typeface="Calibri"/>
            </a:endParaRPr>
          </a:p>
          <a:p>
            <a:pPr lvl="0">
              <a:spcAft>
                <a:spcPts val="600"/>
              </a:spcAft>
            </a:pP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</a:rPr>
              <a:t>E (30</a:t>
            </a:r>
            <a:r>
              <a:rPr lang="nl-NL" sz="2400" b="1" baseline="30000" smtClean="0">
                <a:solidFill>
                  <a:prstClr val="white"/>
                </a:solidFill>
                <a:latin typeface="Times New Roman"/>
                <a:ea typeface="Calibri"/>
              </a:rPr>
              <a:t>0</a:t>
            </a: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</a:rPr>
              <a:t>T, 10</a:t>
            </a:r>
            <a:r>
              <a:rPr lang="nl-NL" sz="2400" b="1" baseline="30000" smtClean="0">
                <a:solidFill>
                  <a:prstClr val="white"/>
                </a:solidFill>
                <a:latin typeface="Times New Roman"/>
                <a:ea typeface="Calibri"/>
              </a:rPr>
              <a:t>0</a:t>
            </a:r>
            <a:r>
              <a:rPr lang="nl-NL" sz="2400" b="1" smtClean="0">
                <a:solidFill>
                  <a:prstClr val="white"/>
                </a:solidFill>
                <a:latin typeface="Times New Roman"/>
                <a:ea typeface="Calibri"/>
              </a:rPr>
              <a:t>N)</a:t>
            </a:r>
            <a:endParaRPr lang="nl-NL" sz="2400" b="1">
              <a:solidFill>
                <a:prstClr val="white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894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609178" cy="769441"/>
            <a:chOff x="994820" y="448892"/>
            <a:chExt cx="6028634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48892"/>
              <a:ext cx="542758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>
                  <a:solidFill>
                    <a:srgbClr val="FF0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LUYỆN TẬP</a:t>
              </a:r>
              <a:endParaRPr lang="zh-CN" altLang="en-US" sz="4400" b="1" dirty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75279" y="1095133"/>
            <a:ext cx="17411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Bài tập 3</a:t>
            </a:r>
            <a:r>
              <a:rPr lang="en-US" sz="2800" b="1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>
              <a:solidFill>
                <a:prstClr val="black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48" y="1095133"/>
            <a:ext cx="7592074" cy="543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5279" y="1741564"/>
            <a:ext cx="349107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(1) Vòng cực bắc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(2) Chí tuyến bắc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(3) Xích đạo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(4) Chí tuyến nam</a:t>
            </a: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n-US" sz="2800" b="1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(5) Vòng cực nam</a:t>
            </a:r>
            <a:endParaRPr lang="en-US" sz="2800" b="1">
              <a:solidFill>
                <a:schemeClr val="bg1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58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组合 91"/>
          <p:cNvGrpSpPr/>
          <p:nvPr/>
        </p:nvGrpSpPr>
        <p:grpSpPr>
          <a:xfrm>
            <a:off x="389195" y="325692"/>
            <a:ext cx="4500641" cy="769441"/>
            <a:chOff x="994820" y="448892"/>
            <a:chExt cx="5886671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69" y="448892"/>
              <a:ext cx="44579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>
                  <a:solidFill>
                    <a:srgbClr val="FF0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VẬN DỤNG</a:t>
              </a:r>
              <a:endParaRPr lang="zh-CN" altLang="en-US" sz="4400" b="1" dirty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699331" y="1348120"/>
            <a:ext cx="8917209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lnSpc>
                <a:spcPct val="115000"/>
              </a:lnSpc>
              <a:spcAft>
                <a:spcPts val="0"/>
              </a:spcAft>
            </a:pPr>
            <a:r>
              <a:rPr lang="en-US" sz="4400" b="1">
                <a:solidFill>
                  <a:srgbClr val="00B0F0"/>
                </a:solidFill>
                <a:latin typeface="Times New Roman"/>
                <a:ea typeface="Calibri"/>
                <a:cs typeface="Times New Roman"/>
              </a:rPr>
              <a:t>Tra cứu thông tin, ghi tọa độ địa lí các điểm cực (Bắc, Nam, Đông, Tây) trên phần đất liền nước ta.</a:t>
            </a:r>
            <a:endParaRPr lang="en-US" sz="4400">
              <a:solidFill>
                <a:srgbClr val="00B0F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700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23" y="4543065"/>
            <a:ext cx="2230809" cy="2093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95989" y="5663638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2" y="2087411"/>
            <a:ext cx="1354086" cy="1168595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587134" y="2256209"/>
              <a:ext cx="9717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69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Cô</a:t>
              </a:r>
              <a:endParaRPr lang="zh-CN" altLang="en-US" sz="4800" dirty="0">
                <a:solidFill>
                  <a:srgbClr val="FF69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974300" y="1678431"/>
            <a:ext cx="1446958" cy="1168595"/>
            <a:chOff x="2974300" y="1678431"/>
            <a:chExt cx="1446958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 rot="20718769">
              <a:off x="2974300" y="1884762"/>
              <a:ext cx="141737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099F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Tạm</a:t>
              </a:r>
              <a:endParaRPr lang="zh-CN" altLang="en-US" sz="4800" dirty="0">
                <a:solidFill>
                  <a:srgbClr val="099F00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04224" y="2203500"/>
              <a:ext cx="124585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C000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Biệt</a:t>
              </a:r>
              <a:endParaRPr lang="zh-CN" altLang="en-US" sz="48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448378" y="1967332"/>
            <a:ext cx="1555234" cy="1168595"/>
            <a:chOff x="6448378" y="1967332"/>
            <a:chExt cx="1555234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448378" y="2175921"/>
              <a:ext cx="155523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FF4F66"/>
                  </a:solidFill>
                  <a:latin typeface="Arial" panose="020B0604020202020204" pitchFamily="34" charset="0"/>
                  <a:ea typeface="方正少儿简体" panose="03000509000000000000" pitchFamily="65" charset="-122"/>
                  <a:cs typeface="Arial" panose="020B0604020202020204" pitchFamily="34" charset="0"/>
                </a:rPr>
                <a:t>Thầy</a:t>
              </a:r>
              <a:endParaRPr lang="zh-CN" altLang="en-US" sz="4800" dirty="0">
                <a:solidFill>
                  <a:srgbClr val="FF4F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9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56823" y="938464"/>
            <a:ext cx="7844589" cy="5919536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3731017" cy="769441"/>
            <a:chOff x="994820" y="496392"/>
            <a:chExt cx="5886671" cy="76944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595870" y="496392"/>
              <a:ext cx="426973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smtClean="0">
                  <a:solidFill>
                    <a:srgbClr val="FF0000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MỞ ĐẦU</a:t>
              </a:r>
              <a:endParaRPr lang="zh-CN" altLang="en-US" sz="4400" b="1" dirty="0">
                <a:solidFill>
                  <a:srgbClr val="FF0000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sp>
        <p:nvSpPr>
          <p:cNvPr id="102" name="矩形 101"/>
          <p:cNvSpPr/>
          <p:nvPr/>
        </p:nvSpPr>
        <p:spPr>
          <a:xfrm>
            <a:off x="1659189" y="1982015"/>
            <a:ext cx="4773168" cy="36666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Ngày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nay,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con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tàu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ra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khơi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đều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có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gắn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các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thiết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bị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định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vị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thông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báo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vị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trí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con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tàu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Vậy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dựa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vào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đâu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để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người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ta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xác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định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vị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trí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con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tàu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khi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đang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lênh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đênh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trên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biển</a:t>
            </a:r>
            <a:r>
              <a:rPr lang="en-US" altLang="zh-C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?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078" y="3486193"/>
            <a:ext cx="4432173" cy="302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6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426474" y="2959841"/>
            <a:ext cx="4482317" cy="620959"/>
            <a:chOff x="3673874" y="2338141"/>
            <a:chExt cx="4482317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673874" y="2338141"/>
              <a:ext cx="44823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1. Hệ thống kinh, vĩ tuyến</a:t>
              </a:r>
              <a:endParaRPr lang="zh-CN" alt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913506" y="3905866"/>
            <a:ext cx="5508239" cy="584775"/>
            <a:chOff x="3160906" y="2385641"/>
            <a:chExt cx="5508239" cy="584775"/>
          </a:xfrm>
        </p:grpSpPr>
        <p:sp>
          <p:nvSpPr>
            <p:cNvPr id="28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3160906" y="2385641"/>
              <a:ext cx="5508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20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2. Kinh độ, vĩ độ và tọa độ địa lí</a:t>
              </a:r>
              <a:endParaRPr lang="zh-CN" altLang="en-US" sz="3200">
                <a:solidFill>
                  <a:prstClr val="white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1867642" y="2316965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150972" y="492210"/>
            <a:ext cx="8459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FFE88B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BÀI 1: HỆ THỐNG KINH, VĨ TUYẾN. </a:t>
            </a:r>
          </a:p>
          <a:p>
            <a:pPr algn="ctr"/>
            <a:r>
              <a:rPr lang="en-US" altLang="zh-CN" sz="3600" b="1" smtClean="0">
                <a:solidFill>
                  <a:srgbClr val="FFE88B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rPr>
              <a:t>TỌA ĐỘ ĐỊA LÍ</a:t>
            </a:r>
            <a:endParaRPr lang="zh-CN" altLang="en-US" sz="3600" b="1" dirty="0">
              <a:solidFill>
                <a:srgbClr val="FFE88B"/>
              </a:solidFill>
              <a:latin typeface="Times New Roman" panose="02020603050405020304" pitchFamily="18" charset="0"/>
              <a:ea typeface="汉仪喵魂体W" panose="00020600040101010101" pitchFamily="18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12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5383193" y="2959841"/>
            <a:ext cx="4568879" cy="620959"/>
            <a:chOff x="3630593" y="2338141"/>
            <a:chExt cx="4568879" cy="620959"/>
          </a:xfrm>
        </p:grpSpPr>
        <p:sp>
          <p:nvSpPr>
            <p:cNvPr id="23" name="Freeform 5"/>
            <p:cNvSpPr/>
            <p:nvPr/>
          </p:nvSpPr>
          <p:spPr bwMode="auto">
            <a:xfrm>
              <a:off x="4081792" y="2810532"/>
              <a:ext cx="3672000" cy="148568"/>
            </a:xfrm>
            <a:custGeom>
              <a:avLst/>
              <a:gdLst>
                <a:gd name="T0" fmla="*/ 1 w 2288"/>
                <a:gd name="T1" fmla="*/ 2 h 38"/>
                <a:gd name="T2" fmla="*/ 2 w 2288"/>
                <a:gd name="T3" fmla="*/ 6 h 38"/>
                <a:gd name="T4" fmla="*/ 152 w 2288"/>
                <a:gd name="T5" fmla="*/ 19 h 38"/>
                <a:gd name="T6" fmla="*/ 199 w 2288"/>
                <a:gd name="T7" fmla="*/ 17 h 38"/>
                <a:gd name="T8" fmla="*/ 566 w 2288"/>
                <a:gd name="T9" fmla="*/ 25 h 38"/>
                <a:gd name="T10" fmla="*/ 710 w 2288"/>
                <a:gd name="T11" fmla="*/ 29 h 38"/>
                <a:gd name="T12" fmla="*/ 1040 w 2288"/>
                <a:gd name="T13" fmla="*/ 31 h 38"/>
                <a:gd name="T14" fmla="*/ 1426 w 2288"/>
                <a:gd name="T15" fmla="*/ 34 h 38"/>
                <a:gd name="T16" fmla="*/ 1706 w 2288"/>
                <a:gd name="T17" fmla="*/ 35 h 38"/>
                <a:gd name="T18" fmla="*/ 1898 w 2288"/>
                <a:gd name="T19" fmla="*/ 34 h 38"/>
                <a:gd name="T20" fmla="*/ 2020 w 2288"/>
                <a:gd name="T21" fmla="*/ 31 h 38"/>
                <a:gd name="T22" fmla="*/ 2182 w 2288"/>
                <a:gd name="T23" fmla="*/ 29 h 38"/>
                <a:gd name="T24" fmla="*/ 2210 w 2288"/>
                <a:gd name="T25" fmla="*/ 31 h 38"/>
                <a:gd name="T26" fmla="*/ 2286 w 2288"/>
                <a:gd name="T27" fmla="*/ 28 h 38"/>
                <a:gd name="T28" fmla="*/ 2287 w 2288"/>
                <a:gd name="T29" fmla="*/ 24 h 38"/>
                <a:gd name="T30" fmla="*/ 2283 w 2288"/>
                <a:gd name="T31" fmla="*/ 23 h 38"/>
                <a:gd name="T32" fmla="*/ 2210 w 2288"/>
                <a:gd name="T33" fmla="*/ 25 h 38"/>
                <a:gd name="T34" fmla="*/ 2183 w 2288"/>
                <a:gd name="T35" fmla="*/ 23 h 38"/>
                <a:gd name="T36" fmla="*/ 2020 w 2288"/>
                <a:gd name="T37" fmla="*/ 25 h 38"/>
                <a:gd name="T38" fmla="*/ 1898 w 2288"/>
                <a:gd name="T39" fmla="*/ 28 h 38"/>
                <a:gd name="T40" fmla="*/ 1706 w 2288"/>
                <a:gd name="T41" fmla="*/ 29 h 38"/>
                <a:gd name="T42" fmla="*/ 1426 w 2288"/>
                <a:gd name="T43" fmla="*/ 28 h 38"/>
                <a:gd name="T44" fmla="*/ 1040 w 2288"/>
                <a:gd name="T45" fmla="*/ 25 h 38"/>
                <a:gd name="T46" fmla="*/ 710 w 2288"/>
                <a:gd name="T47" fmla="*/ 23 h 38"/>
                <a:gd name="T48" fmla="*/ 567 w 2288"/>
                <a:gd name="T49" fmla="*/ 19 h 38"/>
                <a:gd name="T50" fmla="*/ 199 w 2288"/>
                <a:gd name="T51" fmla="*/ 11 h 38"/>
                <a:gd name="T52" fmla="*/ 152 w 2288"/>
                <a:gd name="T53" fmla="*/ 13 h 38"/>
                <a:gd name="T54" fmla="*/ 5 w 2288"/>
                <a:gd name="T55" fmla="*/ 1 h 38"/>
                <a:gd name="T56" fmla="*/ 1 w 2288"/>
                <a:gd name="T57" fmla="*/ 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88" h="38">
                  <a:moveTo>
                    <a:pt x="1" y="2"/>
                  </a:moveTo>
                  <a:cubicBezTo>
                    <a:pt x="0" y="3"/>
                    <a:pt x="1" y="5"/>
                    <a:pt x="2" y="6"/>
                  </a:cubicBezTo>
                  <a:cubicBezTo>
                    <a:pt x="39" y="25"/>
                    <a:pt x="99" y="22"/>
                    <a:pt x="152" y="19"/>
                  </a:cubicBezTo>
                  <a:cubicBezTo>
                    <a:pt x="169" y="18"/>
                    <a:pt x="185" y="17"/>
                    <a:pt x="199" y="17"/>
                  </a:cubicBezTo>
                  <a:cubicBezTo>
                    <a:pt x="322" y="17"/>
                    <a:pt x="446" y="21"/>
                    <a:pt x="566" y="25"/>
                  </a:cubicBezTo>
                  <a:cubicBezTo>
                    <a:pt x="710" y="29"/>
                    <a:pt x="710" y="29"/>
                    <a:pt x="710" y="29"/>
                  </a:cubicBezTo>
                  <a:cubicBezTo>
                    <a:pt x="820" y="32"/>
                    <a:pt x="932" y="31"/>
                    <a:pt x="1040" y="31"/>
                  </a:cubicBezTo>
                  <a:cubicBezTo>
                    <a:pt x="1167" y="30"/>
                    <a:pt x="1297" y="29"/>
                    <a:pt x="1426" y="34"/>
                  </a:cubicBezTo>
                  <a:cubicBezTo>
                    <a:pt x="1519" y="37"/>
                    <a:pt x="1614" y="36"/>
                    <a:pt x="1706" y="35"/>
                  </a:cubicBezTo>
                  <a:cubicBezTo>
                    <a:pt x="1769" y="34"/>
                    <a:pt x="1834" y="34"/>
                    <a:pt x="1898" y="34"/>
                  </a:cubicBezTo>
                  <a:cubicBezTo>
                    <a:pt x="1939" y="35"/>
                    <a:pt x="1980" y="33"/>
                    <a:pt x="2020" y="31"/>
                  </a:cubicBezTo>
                  <a:cubicBezTo>
                    <a:pt x="2073" y="28"/>
                    <a:pt x="2128" y="26"/>
                    <a:pt x="2182" y="29"/>
                  </a:cubicBezTo>
                  <a:cubicBezTo>
                    <a:pt x="2191" y="29"/>
                    <a:pt x="2200" y="30"/>
                    <a:pt x="2210" y="31"/>
                  </a:cubicBezTo>
                  <a:cubicBezTo>
                    <a:pt x="2236" y="34"/>
                    <a:pt x="2266" y="38"/>
                    <a:pt x="2286" y="28"/>
                  </a:cubicBezTo>
                  <a:cubicBezTo>
                    <a:pt x="2287" y="28"/>
                    <a:pt x="2288" y="26"/>
                    <a:pt x="2287" y="24"/>
                  </a:cubicBezTo>
                  <a:cubicBezTo>
                    <a:pt x="2286" y="23"/>
                    <a:pt x="2285" y="22"/>
                    <a:pt x="2283" y="23"/>
                  </a:cubicBezTo>
                  <a:cubicBezTo>
                    <a:pt x="2265" y="32"/>
                    <a:pt x="2236" y="28"/>
                    <a:pt x="2210" y="25"/>
                  </a:cubicBezTo>
                  <a:cubicBezTo>
                    <a:pt x="2200" y="24"/>
                    <a:pt x="2191" y="23"/>
                    <a:pt x="2183" y="23"/>
                  </a:cubicBezTo>
                  <a:cubicBezTo>
                    <a:pt x="2128" y="20"/>
                    <a:pt x="2073" y="22"/>
                    <a:pt x="2020" y="25"/>
                  </a:cubicBezTo>
                  <a:cubicBezTo>
                    <a:pt x="1980" y="27"/>
                    <a:pt x="1938" y="29"/>
                    <a:pt x="1898" y="28"/>
                  </a:cubicBezTo>
                  <a:cubicBezTo>
                    <a:pt x="1834" y="28"/>
                    <a:pt x="1769" y="28"/>
                    <a:pt x="1706" y="29"/>
                  </a:cubicBezTo>
                  <a:cubicBezTo>
                    <a:pt x="1614" y="30"/>
                    <a:pt x="1519" y="32"/>
                    <a:pt x="1426" y="28"/>
                  </a:cubicBezTo>
                  <a:cubicBezTo>
                    <a:pt x="1297" y="23"/>
                    <a:pt x="1167" y="24"/>
                    <a:pt x="1040" y="25"/>
                  </a:cubicBezTo>
                  <a:cubicBezTo>
                    <a:pt x="932" y="25"/>
                    <a:pt x="820" y="26"/>
                    <a:pt x="710" y="23"/>
                  </a:cubicBezTo>
                  <a:cubicBezTo>
                    <a:pt x="567" y="19"/>
                    <a:pt x="567" y="19"/>
                    <a:pt x="567" y="19"/>
                  </a:cubicBezTo>
                  <a:cubicBezTo>
                    <a:pt x="446" y="15"/>
                    <a:pt x="322" y="11"/>
                    <a:pt x="199" y="11"/>
                  </a:cubicBezTo>
                  <a:cubicBezTo>
                    <a:pt x="185" y="11"/>
                    <a:pt x="169" y="12"/>
                    <a:pt x="152" y="13"/>
                  </a:cubicBezTo>
                  <a:cubicBezTo>
                    <a:pt x="100" y="16"/>
                    <a:pt x="40" y="19"/>
                    <a:pt x="5" y="1"/>
                  </a:cubicBezTo>
                  <a:cubicBezTo>
                    <a:pt x="4" y="0"/>
                    <a:pt x="2" y="0"/>
                    <a:pt x="1" y="2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  <a:prstDash val="sysDash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600">
                <a:solidFill>
                  <a:prstClr val="black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630593" y="2338141"/>
              <a:ext cx="456887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smtClean="0">
                  <a:solidFill>
                    <a:prstClr val="white"/>
                  </a:solidFill>
                  <a:latin typeface="汉仪喵魂体W" panose="00020600040101010101" pitchFamily="18" charset="-122"/>
                  <a:ea typeface="汉仪喵魂体W" panose="00020600040101010101" pitchFamily="18" charset="-122"/>
                </a:rPr>
                <a:t>1. Hệ thống kinh, vĩ tuyến</a:t>
              </a:r>
              <a:endParaRPr lang="zh-CN" altLang="en-US" sz="2800" dirty="0">
                <a:solidFill>
                  <a:prstClr val="white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endParaRPr>
            </a:p>
          </p:txBody>
        </p:sp>
      </p:grpSp>
      <p:grpSp>
        <p:nvGrpSpPr>
          <p:cNvPr id="19" name="Group 15"/>
          <p:cNvGrpSpPr>
            <a:grpSpLocks noChangeAspect="1"/>
          </p:cNvGrpSpPr>
          <p:nvPr/>
        </p:nvGrpSpPr>
        <p:grpSpPr bwMode="auto">
          <a:xfrm>
            <a:off x="2568575" y="2239963"/>
            <a:ext cx="2193925" cy="2959101"/>
            <a:chOff x="1618" y="1411"/>
            <a:chExt cx="1382" cy="1864"/>
          </a:xfrm>
          <a:solidFill>
            <a:srgbClr val="FFE88B"/>
          </a:solidFill>
        </p:grpSpPr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618" y="2704"/>
              <a:ext cx="657" cy="571"/>
            </a:xfrm>
            <a:custGeom>
              <a:avLst/>
              <a:gdLst>
                <a:gd name="T0" fmla="*/ 33 w 108"/>
                <a:gd name="T1" fmla="*/ 7 h 94"/>
                <a:gd name="T2" fmla="*/ 2 w 108"/>
                <a:gd name="T3" fmla="*/ 58 h 94"/>
                <a:gd name="T4" fmla="*/ 6 w 108"/>
                <a:gd name="T5" fmla="*/ 67 h 94"/>
                <a:gd name="T6" fmla="*/ 72 w 108"/>
                <a:gd name="T7" fmla="*/ 90 h 94"/>
                <a:gd name="T8" fmla="*/ 107 w 108"/>
                <a:gd name="T9" fmla="*/ 34 h 94"/>
                <a:gd name="T10" fmla="*/ 103 w 108"/>
                <a:gd name="T11" fmla="*/ 25 h 94"/>
                <a:gd name="T12" fmla="*/ 43 w 108"/>
                <a:gd name="T13" fmla="*/ 5 h 94"/>
                <a:gd name="T14" fmla="*/ 40 w 108"/>
                <a:gd name="T15" fmla="*/ 16 h 94"/>
                <a:gd name="T16" fmla="*/ 100 w 108"/>
                <a:gd name="T17" fmla="*/ 36 h 94"/>
                <a:gd name="T18" fmla="*/ 96 w 108"/>
                <a:gd name="T19" fmla="*/ 28 h 94"/>
                <a:gd name="T20" fmla="*/ 62 w 108"/>
                <a:gd name="T21" fmla="*/ 77 h 94"/>
                <a:gd name="T22" fmla="*/ 9 w 108"/>
                <a:gd name="T23" fmla="*/ 55 h 94"/>
                <a:gd name="T24" fmla="*/ 12 w 108"/>
                <a:gd name="T25" fmla="*/ 64 h 94"/>
                <a:gd name="T26" fmla="*/ 43 w 108"/>
                <a:gd name="T27" fmla="*/ 13 h 94"/>
                <a:gd name="T28" fmla="*/ 33 w 108"/>
                <a:gd name="T29" fmla="*/ 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94">
                  <a:moveTo>
                    <a:pt x="33" y="7"/>
                  </a:moveTo>
                  <a:cubicBezTo>
                    <a:pt x="21" y="23"/>
                    <a:pt x="10" y="40"/>
                    <a:pt x="2" y="58"/>
                  </a:cubicBezTo>
                  <a:cubicBezTo>
                    <a:pt x="0" y="62"/>
                    <a:pt x="2" y="65"/>
                    <a:pt x="6" y="67"/>
                  </a:cubicBezTo>
                  <a:cubicBezTo>
                    <a:pt x="23" y="74"/>
                    <a:pt x="52" y="94"/>
                    <a:pt x="72" y="90"/>
                  </a:cubicBezTo>
                  <a:cubicBezTo>
                    <a:pt x="93" y="85"/>
                    <a:pt x="99" y="51"/>
                    <a:pt x="107" y="34"/>
                  </a:cubicBezTo>
                  <a:cubicBezTo>
                    <a:pt x="108" y="30"/>
                    <a:pt x="107" y="26"/>
                    <a:pt x="103" y="25"/>
                  </a:cubicBezTo>
                  <a:cubicBezTo>
                    <a:pt x="83" y="20"/>
                    <a:pt x="63" y="12"/>
                    <a:pt x="43" y="5"/>
                  </a:cubicBezTo>
                  <a:cubicBezTo>
                    <a:pt x="36" y="2"/>
                    <a:pt x="33" y="13"/>
                    <a:pt x="40" y="16"/>
                  </a:cubicBezTo>
                  <a:cubicBezTo>
                    <a:pt x="60" y="24"/>
                    <a:pt x="79" y="31"/>
                    <a:pt x="100" y="36"/>
                  </a:cubicBezTo>
                  <a:cubicBezTo>
                    <a:pt x="99" y="33"/>
                    <a:pt x="98" y="31"/>
                    <a:pt x="96" y="28"/>
                  </a:cubicBezTo>
                  <a:cubicBezTo>
                    <a:pt x="90" y="42"/>
                    <a:pt x="83" y="81"/>
                    <a:pt x="62" y="77"/>
                  </a:cubicBezTo>
                  <a:cubicBezTo>
                    <a:pt x="44" y="74"/>
                    <a:pt x="26" y="62"/>
                    <a:pt x="9" y="55"/>
                  </a:cubicBezTo>
                  <a:cubicBezTo>
                    <a:pt x="10" y="58"/>
                    <a:pt x="11" y="61"/>
                    <a:pt x="12" y="64"/>
                  </a:cubicBezTo>
                  <a:cubicBezTo>
                    <a:pt x="21" y="46"/>
                    <a:pt x="32" y="29"/>
                    <a:pt x="43" y="13"/>
                  </a:cubicBezTo>
                  <a:cubicBezTo>
                    <a:pt x="48" y="6"/>
                    <a:pt x="38" y="0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806" y="2765"/>
              <a:ext cx="409" cy="340"/>
            </a:xfrm>
            <a:custGeom>
              <a:avLst/>
              <a:gdLst>
                <a:gd name="T0" fmla="*/ 6 w 67"/>
                <a:gd name="T1" fmla="*/ 14 h 56"/>
                <a:gd name="T2" fmla="*/ 53 w 67"/>
                <a:gd name="T3" fmla="*/ 50 h 56"/>
                <a:gd name="T4" fmla="*/ 61 w 67"/>
                <a:gd name="T5" fmla="*/ 42 h 56"/>
                <a:gd name="T6" fmla="*/ 12 w 67"/>
                <a:gd name="T7" fmla="*/ 4 h 56"/>
                <a:gd name="T8" fmla="*/ 6 w 67"/>
                <a:gd name="T9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56">
                  <a:moveTo>
                    <a:pt x="6" y="14"/>
                  </a:moveTo>
                  <a:cubicBezTo>
                    <a:pt x="22" y="26"/>
                    <a:pt x="39" y="37"/>
                    <a:pt x="53" y="50"/>
                  </a:cubicBezTo>
                  <a:cubicBezTo>
                    <a:pt x="58" y="56"/>
                    <a:pt x="67" y="47"/>
                    <a:pt x="61" y="42"/>
                  </a:cubicBezTo>
                  <a:cubicBezTo>
                    <a:pt x="46" y="27"/>
                    <a:pt x="29" y="16"/>
                    <a:pt x="12" y="4"/>
                  </a:cubicBezTo>
                  <a:cubicBezTo>
                    <a:pt x="6" y="0"/>
                    <a:pt x="0" y="10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8"/>
            <p:cNvSpPr>
              <a:spLocks/>
            </p:cNvSpPr>
            <p:nvPr/>
          </p:nvSpPr>
          <p:spPr bwMode="auto">
            <a:xfrm>
              <a:off x="1727" y="2874"/>
              <a:ext cx="360" cy="353"/>
            </a:xfrm>
            <a:custGeom>
              <a:avLst/>
              <a:gdLst>
                <a:gd name="T0" fmla="*/ 6 w 59"/>
                <a:gd name="T1" fmla="*/ 14 h 58"/>
                <a:gd name="T2" fmla="*/ 47 w 59"/>
                <a:gd name="T3" fmla="*/ 53 h 58"/>
                <a:gd name="T4" fmla="*/ 53 w 59"/>
                <a:gd name="T5" fmla="*/ 43 h 58"/>
                <a:gd name="T6" fmla="*/ 14 w 59"/>
                <a:gd name="T7" fmla="*/ 6 h 58"/>
                <a:gd name="T8" fmla="*/ 6 w 59"/>
                <a:gd name="T9" fmla="*/ 1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6" y="14"/>
                  </a:moveTo>
                  <a:cubicBezTo>
                    <a:pt x="19" y="28"/>
                    <a:pt x="32" y="42"/>
                    <a:pt x="47" y="53"/>
                  </a:cubicBezTo>
                  <a:cubicBezTo>
                    <a:pt x="53" y="58"/>
                    <a:pt x="59" y="48"/>
                    <a:pt x="53" y="43"/>
                  </a:cubicBezTo>
                  <a:cubicBezTo>
                    <a:pt x="39" y="32"/>
                    <a:pt x="27" y="19"/>
                    <a:pt x="14" y="6"/>
                  </a:cubicBezTo>
                  <a:cubicBezTo>
                    <a:pt x="9" y="0"/>
                    <a:pt x="0" y="9"/>
                    <a:pt x="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9"/>
            <p:cNvSpPr>
              <a:spLocks/>
            </p:cNvSpPr>
            <p:nvPr/>
          </p:nvSpPr>
          <p:spPr bwMode="auto">
            <a:xfrm>
              <a:off x="1636" y="1411"/>
              <a:ext cx="1364" cy="1555"/>
            </a:xfrm>
            <a:custGeom>
              <a:avLst/>
              <a:gdLst>
                <a:gd name="T0" fmla="*/ 40 w 224"/>
                <a:gd name="T1" fmla="*/ 220 h 256"/>
                <a:gd name="T2" fmla="*/ 31 w 224"/>
                <a:gd name="T3" fmla="*/ 82 h 256"/>
                <a:gd name="T4" fmla="*/ 159 w 224"/>
                <a:gd name="T5" fmla="*/ 31 h 256"/>
                <a:gd name="T6" fmla="*/ 205 w 224"/>
                <a:gd name="T7" fmla="*/ 131 h 256"/>
                <a:gd name="T8" fmla="*/ 94 w 224"/>
                <a:gd name="T9" fmla="*/ 242 h 256"/>
                <a:gd name="T10" fmla="*/ 102 w 224"/>
                <a:gd name="T11" fmla="*/ 251 h 256"/>
                <a:gd name="T12" fmla="*/ 218 w 224"/>
                <a:gd name="T13" fmla="*/ 122 h 256"/>
                <a:gd name="T14" fmla="*/ 159 w 224"/>
                <a:gd name="T15" fmla="*/ 18 h 256"/>
                <a:gd name="T16" fmla="*/ 24 w 224"/>
                <a:gd name="T17" fmla="*/ 70 h 256"/>
                <a:gd name="T18" fmla="*/ 30 w 224"/>
                <a:gd name="T19" fmla="*/ 226 h 256"/>
                <a:gd name="T20" fmla="*/ 40 w 224"/>
                <a:gd name="T21" fmla="*/ 22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4" h="256">
                  <a:moveTo>
                    <a:pt x="40" y="220"/>
                  </a:moveTo>
                  <a:cubicBezTo>
                    <a:pt x="22" y="177"/>
                    <a:pt x="15" y="126"/>
                    <a:pt x="31" y="82"/>
                  </a:cubicBezTo>
                  <a:cubicBezTo>
                    <a:pt x="50" y="32"/>
                    <a:pt x="112" y="14"/>
                    <a:pt x="159" y="31"/>
                  </a:cubicBezTo>
                  <a:cubicBezTo>
                    <a:pt x="199" y="45"/>
                    <a:pt x="213" y="93"/>
                    <a:pt x="205" y="131"/>
                  </a:cubicBezTo>
                  <a:cubicBezTo>
                    <a:pt x="193" y="188"/>
                    <a:pt x="133" y="208"/>
                    <a:pt x="94" y="242"/>
                  </a:cubicBezTo>
                  <a:cubicBezTo>
                    <a:pt x="88" y="247"/>
                    <a:pt x="96" y="256"/>
                    <a:pt x="102" y="251"/>
                  </a:cubicBezTo>
                  <a:cubicBezTo>
                    <a:pt x="147" y="211"/>
                    <a:pt x="211" y="190"/>
                    <a:pt x="218" y="122"/>
                  </a:cubicBezTo>
                  <a:cubicBezTo>
                    <a:pt x="224" y="77"/>
                    <a:pt x="203" y="34"/>
                    <a:pt x="159" y="18"/>
                  </a:cubicBezTo>
                  <a:cubicBezTo>
                    <a:pt x="109" y="0"/>
                    <a:pt x="47" y="22"/>
                    <a:pt x="24" y="70"/>
                  </a:cubicBezTo>
                  <a:cubicBezTo>
                    <a:pt x="0" y="117"/>
                    <a:pt x="10" y="179"/>
                    <a:pt x="30" y="226"/>
                  </a:cubicBezTo>
                  <a:cubicBezTo>
                    <a:pt x="33" y="233"/>
                    <a:pt x="44" y="227"/>
                    <a:pt x="40" y="2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880" y="2049"/>
              <a:ext cx="261" cy="844"/>
            </a:xfrm>
            <a:custGeom>
              <a:avLst/>
              <a:gdLst>
                <a:gd name="T0" fmla="*/ 30 w 43"/>
                <a:gd name="T1" fmla="*/ 8 h 139"/>
                <a:gd name="T2" fmla="*/ 2 w 43"/>
                <a:gd name="T3" fmla="*/ 128 h 139"/>
                <a:gd name="T4" fmla="*/ 13 w 43"/>
                <a:gd name="T5" fmla="*/ 131 h 139"/>
                <a:gd name="T6" fmla="*/ 42 w 43"/>
                <a:gd name="T7" fmla="*/ 11 h 139"/>
                <a:gd name="T8" fmla="*/ 30 w 43"/>
                <a:gd name="T9" fmla="*/ 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39">
                  <a:moveTo>
                    <a:pt x="30" y="8"/>
                  </a:moveTo>
                  <a:cubicBezTo>
                    <a:pt x="22" y="48"/>
                    <a:pt x="11" y="88"/>
                    <a:pt x="2" y="128"/>
                  </a:cubicBezTo>
                  <a:cubicBezTo>
                    <a:pt x="0" y="136"/>
                    <a:pt x="12" y="139"/>
                    <a:pt x="13" y="131"/>
                  </a:cubicBezTo>
                  <a:cubicBezTo>
                    <a:pt x="23" y="91"/>
                    <a:pt x="33" y="51"/>
                    <a:pt x="42" y="11"/>
                  </a:cubicBezTo>
                  <a:cubicBezTo>
                    <a:pt x="43" y="3"/>
                    <a:pt x="32" y="0"/>
                    <a:pt x="3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2026" y="2182"/>
              <a:ext cx="578" cy="729"/>
            </a:xfrm>
            <a:custGeom>
              <a:avLst/>
              <a:gdLst>
                <a:gd name="T0" fmla="*/ 80 w 95"/>
                <a:gd name="T1" fmla="*/ 7 h 120"/>
                <a:gd name="T2" fmla="*/ 4 w 95"/>
                <a:gd name="T3" fmla="*/ 108 h 120"/>
                <a:gd name="T4" fmla="*/ 15 w 95"/>
                <a:gd name="T5" fmla="*/ 114 h 120"/>
                <a:gd name="T6" fmla="*/ 90 w 95"/>
                <a:gd name="T7" fmla="*/ 13 h 120"/>
                <a:gd name="T8" fmla="*/ 80 w 95"/>
                <a:gd name="T9" fmla="*/ 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20">
                  <a:moveTo>
                    <a:pt x="80" y="7"/>
                  </a:moveTo>
                  <a:cubicBezTo>
                    <a:pt x="56" y="41"/>
                    <a:pt x="25" y="71"/>
                    <a:pt x="4" y="108"/>
                  </a:cubicBezTo>
                  <a:cubicBezTo>
                    <a:pt x="0" y="114"/>
                    <a:pt x="11" y="120"/>
                    <a:pt x="15" y="114"/>
                  </a:cubicBezTo>
                  <a:cubicBezTo>
                    <a:pt x="36" y="77"/>
                    <a:pt x="66" y="47"/>
                    <a:pt x="90" y="13"/>
                  </a:cubicBezTo>
                  <a:cubicBezTo>
                    <a:pt x="95" y="6"/>
                    <a:pt x="84" y="0"/>
                    <a:pt x="8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2056" y="1964"/>
              <a:ext cx="530" cy="321"/>
            </a:xfrm>
            <a:custGeom>
              <a:avLst/>
              <a:gdLst>
                <a:gd name="T0" fmla="*/ 14 w 87"/>
                <a:gd name="T1" fmla="*/ 22 h 53"/>
                <a:gd name="T2" fmla="*/ 19 w 87"/>
                <a:gd name="T3" fmla="*/ 17 h 53"/>
                <a:gd name="T4" fmla="*/ 20 w 87"/>
                <a:gd name="T5" fmla="*/ 28 h 53"/>
                <a:gd name="T6" fmla="*/ 31 w 87"/>
                <a:gd name="T7" fmla="*/ 32 h 53"/>
                <a:gd name="T8" fmla="*/ 39 w 87"/>
                <a:gd name="T9" fmla="*/ 31 h 53"/>
                <a:gd name="T10" fmla="*/ 50 w 87"/>
                <a:gd name="T11" fmla="*/ 36 h 53"/>
                <a:gd name="T12" fmla="*/ 61 w 87"/>
                <a:gd name="T13" fmla="*/ 26 h 53"/>
                <a:gd name="T14" fmla="*/ 51 w 87"/>
                <a:gd name="T15" fmla="*/ 23 h 53"/>
                <a:gd name="T16" fmla="*/ 56 w 87"/>
                <a:gd name="T17" fmla="*/ 40 h 53"/>
                <a:gd name="T18" fmla="*/ 66 w 87"/>
                <a:gd name="T19" fmla="*/ 43 h 53"/>
                <a:gd name="T20" fmla="*/ 79 w 87"/>
                <a:gd name="T21" fmla="*/ 35 h 53"/>
                <a:gd name="T22" fmla="*/ 72 w 87"/>
                <a:gd name="T23" fmla="*/ 29 h 53"/>
                <a:gd name="T24" fmla="*/ 74 w 87"/>
                <a:gd name="T25" fmla="*/ 46 h 53"/>
                <a:gd name="T26" fmla="*/ 86 w 87"/>
                <a:gd name="T27" fmla="*/ 46 h 53"/>
                <a:gd name="T28" fmla="*/ 84 w 87"/>
                <a:gd name="T29" fmla="*/ 29 h 53"/>
                <a:gd name="T30" fmla="*/ 76 w 87"/>
                <a:gd name="T31" fmla="*/ 23 h 53"/>
                <a:gd name="T32" fmla="*/ 57 w 87"/>
                <a:gd name="T33" fmla="*/ 35 h 53"/>
                <a:gd name="T34" fmla="*/ 67 w 87"/>
                <a:gd name="T35" fmla="*/ 37 h 53"/>
                <a:gd name="T36" fmla="*/ 62 w 87"/>
                <a:gd name="T37" fmla="*/ 20 h 53"/>
                <a:gd name="T38" fmla="*/ 52 w 87"/>
                <a:gd name="T39" fmla="*/ 17 h 53"/>
                <a:gd name="T40" fmla="*/ 40 w 87"/>
                <a:gd name="T41" fmla="*/ 29 h 53"/>
                <a:gd name="T42" fmla="*/ 51 w 87"/>
                <a:gd name="T43" fmla="*/ 34 h 53"/>
                <a:gd name="T44" fmla="*/ 21 w 87"/>
                <a:gd name="T45" fmla="*/ 26 h 53"/>
                <a:gd name="T46" fmla="*/ 32 w 87"/>
                <a:gd name="T47" fmla="*/ 31 h 53"/>
                <a:gd name="T48" fmla="*/ 27 w 87"/>
                <a:gd name="T49" fmla="*/ 5 h 53"/>
                <a:gd name="T50" fmla="*/ 4 w 87"/>
                <a:gd name="T51" fmla="*/ 16 h 53"/>
                <a:gd name="T52" fmla="*/ 14 w 87"/>
                <a:gd name="T53" fmla="*/ 2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3">
                  <a:moveTo>
                    <a:pt x="14" y="22"/>
                  </a:moveTo>
                  <a:cubicBezTo>
                    <a:pt x="15" y="20"/>
                    <a:pt x="17" y="18"/>
                    <a:pt x="19" y="17"/>
                  </a:cubicBezTo>
                  <a:cubicBezTo>
                    <a:pt x="25" y="13"/>
                    <a:pt x="20" y="27"/>
                    <a:pt x="20" y="28"/>
                  </a:cubicBezTo>
                  <a:cubicBezTo>
                    <a:pt x="17" y="34"/>
                    <a:pt x="27" y="37"/>
                    <a:pt x="31" y="32"/>
                  </a:cubicBezTo>
                  <a:cubicBezTo>
                    <a:pt x="32" y="31"/>
                    <a:pt x="41" y="19"/>
                    <a:pt x="39" y="31"/>
                  </a:cubicBezTo>
                  <a:cubicBezTo>
                    <a:pt x="38" y="38"/>
                    <a:pt x="46" y="41"/>
                    <a:pt x="50" y="36"/>
                  </a:cubicBezTo>
                  <a:cubicBezTo>
                    <a:pt x="53" y="31"/>
                    <a:pt x="57" y="29"/>
                    <a:pt x="61" y="26"/>
                  </a:cubicBezTo>
                  <a:cubicBezTo>
                    <a:pt x="58" y="25"/>
                    <a:pt x="54" y="24"/>
                    <a:pt x="51" y="23"/>
                  </a:cubicBezTo>
                  <a:cubicBezTo>
                    <a:pt x="53" y="29"/>
                    <a:pt x="54" y="35"/>
                    <a:pt x="56" y="40"/>
                  </a:cubicBezTo>
                  <a:cubicBezTo>
                    <a:pt x="57" y="45"/>
                    <a:pt x="62" y="46"/>
                    <a:pt x="66" y="43"/>
                  </a:cubicBezTo>
                  <a:cubicBezTo>
                    <a:pt x="70" y="40"/>
                    <a:pt x="74" y="36"/>
                    <a:pt x="79" y="35"/>
                  </a:cubicBezTo>
                  <a:cubicBezTo>
                    <a:pt x="77" y="33"/>
                    <a:pt x="74" y="31"/>
                    <a:pt x="72" y="29"/>
                  </a:cubicBezTo>
                  <a:cubicBezTo>
                    <a:pt x="72" y="34"/>
                    <a:pt x="73" y="40"/>
                    <a:pt x="74" y="46"/>
                  </a:cubicBezTo>
                  <a:cubicBezTo>
                    <a:pt x="75" y="53"/>
                    <a:pt x="87" y="53"/>
                    <a:pt x="86" y="46"/>
                  </a:cubicBezTo>
                  <a:cubicBezTo>
                    <a:pt x="85" y="40"/>
                    <a:pt x="84" y="34"/>
                    <a:pt x="84" y="29"/>
                  </a:cubicBezTo>
                  <a:cubicBezTo>
                    <a:pt x="83" y="25"/>
                    <a:pt x="80" y="22"/>
                    <a:pt x="76" y="23"/>
                  </a:cubicBezTo>
                  <a:cubicBezTo>
                    <a:pt x="69" y="26"/>
                    <a:pt x="63" y="30"/>
                    <a:pt x="57" y="35"/>
                  </a:cubicBezTo>
                  <a:cubicBezTo>
                    <a:pt x="60" y="35"/>
                    <a:pt x="64" y="36"/>
                    <a:pt x="67" y="37"/>
                  </a:cubicBezTo>
                  <a:cubicBezTo>
                    <a:pt x="66" y="31"/>
                    <a:pt x="64" y="25"/>
                    <a:pt x="62" y="20"/>
                  </a:cubicBezTo>
                  <a:cubicBezTo>
                    <a:pt x="61" y="15"/>
                    <a:pt x="56" y="14"/>
                    <a:pt x="52" y="17"/>
                  </a:cubicBezTo>
                  <a:cubicBezTo>
                    <a:pt x="48" y="21"/>
                    <a:pt x="44" y="25"/>
                    <a:pt x="40" y="29"/>
                  </a:cubicBezTo>
                  <a:cubicBezTo>
                    <a:pt x="44" y="31"/>
                    <a:pt x="47" y="33"/>
                    <a:pt x="51" y="34"/>
                  </a:cubicBezTo>
                  <a:cubicBezTo>
                    <a:pt x="55" y="9"/>
                    <a:pt x="33" y="9"/>
                    <a:pt x="21" y="26"/>
                  </a:cubicBezTo>
                  <a:cubicBezTo>
                    <a:pt x="24" y="28"/>
                    <a:pt x="28" y="29"/>
                    <a:pt x="32" y="31"/>
                  </a:cubicBezTo>
                  <a:cubicBezTo>
                    <a:pt x="35" y="22"/>
                    <a:pt x="37" y="11"/>
                    <a:pt x="27" y="5"/>
                  </a:cubicBezTo>
                  <a:cubicBezTo>
                    <a:pt x="18" y="0"/>
                    <a:pt x="8" y="9"/>
                    <a:pt x="4" y="16"/>
                  </a:cubicBezTo>
                  <a:cubicBezTo>
                    <a:pt x="0" y="23"/>
                    <a:pt x="10" y="29"/>
                    <a:pt x="14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2150972" y="492210"/>
            <a:ext cx="84593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BÀI 1: HỆ THỐNG KINH, VĨ TUYẾN. </a:t>
            </a:r>
          </a:p>
          <a:p>
            <a:pPr algn="ctr"/>
            <a:r>
              <a:rPr lang="en-US" altLang="zh-CN" sz="3600" b="1" smtClean="0">
                <a:solidFill>
                  <a:srgbClr val="FFE88B"/>
                </a:solidFill>
                <a:latin typeface="汉仪喵魂体W" panose="00020600040101010101" pitchFamily="18" charset="-122"/>
                <a:ea typeface="汉仪喵魂体W" panose="00020600040101010101" pitchFamily="18" charset="-122"/>
              </a:rPr>
              <a:t>TỌA ĐỘ ĐỊA LÍ</a:t>
            </a:r>
            <a:endParaRPr lang="zh-CN" altLang="en-US" sz="3600" b="1" dirty="0">
              <a:solidFill>
                <a:srgbClr val="FFE88B"/>
              </a:solidFill>
              <a:latin typeface="汉仪喵魂体W" panose="00020600040101010101" pitchFamily="18" charset="-122"/>
              <a:ea typeface="汉仪喵魂体W" panose="00020600040101010101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870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63139" y="1721670"/>
            <a:ext cx="5671702" cy="3716580"/>
            <a:chOff x="3246438" y="1068388"/>
            <a:chExt cx="5711825" cy="4678363"/>
          </a:xfrm>
          <a:solidFill>
            <a:schemeClr val="bg1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5258893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  <a:ex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400">
                <a:solidFill>
                  <a:prstClr val="black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11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2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3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4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5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6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7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8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19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0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1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2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3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4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5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6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7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8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29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0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1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2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3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4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5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6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7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8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39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0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1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2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3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4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5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6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7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8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49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5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6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7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8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59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0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1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2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3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4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5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6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7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8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69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0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1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2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3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4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5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6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7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8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79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0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1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2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3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4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5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6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7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8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89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0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  <p:sp>
            <p:nvSpPr>
              <p:cNvPr id="91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xtLst/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400">
                  <a:solidFill>
                    <a:prstClr val="black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994820" y="610692"/>
            <a:ext cx="9005827" cy="646331"/>
            <a:chOff x="994820" y="496392"/>
            <a:chExt cx="5886671" cy="646331"/>
          </a:xfrm>
        </p:grpSpPr>
        <p:grpSp>
          <p:nvGrpSpPr>
            <p:cNvPr id="93" name="组合 92"/>
            <p:cNvGrpSpPr/>
            <p:nvPr/>
          </p:nvGrpSpPr>
          <p:grpSpPr>
            <a:xfrm>
              <a:off x="994820" y="626210"/>
              <a:ext cx="5886671" cy="495365"/>
              <a:chOff x="3532280" y="5381090"/>
              <a:chExt cx="5886671" cy="495365"/>
            </a:xfrm>
          </p:grpSpPr>
          <p:sp>
            <p:nvSpPr>
              <p:cNvPr id="95" name="Freeform 34"/>
              <p:cNvSpPr>
                <a:spLocks noEditPoints="1"/>
              </p:cNvSpPr>
              <p:nvPr/>
            </p:nvSpPr>
            <p:spPr bwMode="auto">
              <a:xfrm>
                <a:off x="8625557" y="5381090"/>
                <a:ext cx="793394" cy="459363"/>
              </a:xfrm>
              <a:custGeom>
                <a:avLst/>
                <a:gdLst>
                  <a:gd name="T0" fmla="*/ 97 w 97"/>
                  <a:gd name="T1" fmla="*/ 16 h 63"/>
                  <a:gd name="T2" fmla="*/ 90 w 97"/>
                  <a:gd name="T3" fmla="*/ 22 h 63"/>
                  <a:gd name="T4" fmla="*/ 75 w 97"/>
                  <a:gd name="T5" fmla="*/ 33 h 63"/>
                  <a:gd name="T6" fmla="*/ 46 w 97"/>
                  <a:gd name="T7" fmla="*/ 51 h 63"/>
                  <a:gd name="T8" fmla="*/ 29 w 97"/>
                  <a:gd name="T9" fmla="*/ 63 h 63"/>
                  <a:gd name="T10" fmla="*/ 26 w 97"/>
                  <a:gd name="T11" fmla="*/ 62 h 63"/>
                  <a:gd name="T12" fmla="*/ 16 w 97"/>
                  <a:gd name="T13" fmla="*/ 47 h 63"/>
                  <a:gd name="T14" fmla="*/ 2 w 97"/>
                  <a:gd name="T15" fmla="*/ 48 h 63"/>
                  <a:gd name="T16" fmla="*/ 10 w 97"/>
                  <a:gd name="T17" fmla="*/ 28 h 63"/>
                  <a:gd name="T18" fmla="*/ 10 w 97"/>
                  <a:gd name="T19" fmla="*/ 26 h 63"/>
                  <a:gd name="T20" fmla="*/ 18 w 97"/>
                  <a:gd name="T21" fmla="*/ 0 h 63"/>
                  <a:gd name="T22" fmla="*/ 40 w 97"/>
                  <a:gd name="T23" fmla="*/ 5 h 63"/>
                  <a:gd name="T24" fmla="*/ 75 w 97"/>
                  <a:gd name="T25" fmla="*/ 13 h 63"/>
                  <a:gd name="T26" fmla="*/ 94 w 97"/>
                  <a:gd name="T27" fmla="*/ 15 h 63"/>
                  <a:gd name="T28" fmla="*/ 97 w 97"/>
                  <a:gd name="T29" fmla="*/ 16 h 63"/>
                  <a:gd name="T30" fmla="*/ 20 w 97"/>
                  <a:gd name="T31" fmla="*/ 3 h 63"/>
                  <a:gd name="T32" fmla="*/ 16 w 97"/>
                  <a:gd name="T33" fmla="*/ 18 h 63"/>
                  <a:gd name="T34" fmla="*/ 14 w 97"/>
                  <a:gd name="T35" fmla="*/ 26 h 63"/>
                  <a:gd name="T36" fmla="*/ 65 w 97"/>
                  <a:gd name="T37" fmla="*/ 20 h 63"/>
                  <a:gd name="T38" fmla="*/ 86 w 97"/>
                  <a:gd name="T39" fmla="*/ 17 h 63"/>
                  <a:gd name="T40" fmla="*/ 20 w 97"/>
                  <a:gd name="T41" fmla="*/ 3 h 63"/>
                  <a:gd name="T42" fmla="*/ 14 w 97"/>
                  <a:gd name="T43" fmla="*/ 38 h 63"/>
                  <a:gd name="T44" fmla="*/ 28 w 97"/>
                  <a:gd name="T45" fmla="*/ 60 h 63"/>
                  <a:gd name="T46" fmla="*/ 82 w 97"/>
                  <a:gd name="T47" fmla="*/ 24 h 63"/>
                  <a:gd name="T48" fmla="*/ 82 w 97"/>
                  <a:gd name="T49" fmla="*/ 23 h 63"/>
                  <a:gd name="T50" fmla="*/ 14 w 97"/>
                  <a:gd name="T51" fmla="*/ 38 h 63"/>
                  <a:gd name="T52" fmla="*/ 13 w 97"/>
                  <a:gd name="T53" fmla="*/ 29 h 63"/>
                  <a:gd name="T54" fmla="*/ 7 w 97"/>
                  <a:gd name="T55" fmla="*/ 40 h 63"/>
                  <a:gd name="T56" fmla="*/ 12 w 97"/>
                  <a:gd name="T57" fmla="*/ 35 h 63"/>
                  <a:gd name="T58" fmla="*/ 15 w 97"/>
                  <a:gd name="T59" fmla="*/ 36 h 63"/>
                  <a:gd name="T60" fmla="*/ 57 w 97"/>
                  <a:gd name="T61" fmla="*/ 27 h 63"/>
                  <a:gd name="T62" fmla="*/ 77 w 97"/>
                  <a:gd name="T63" fmla="*/ 21 h 63"/>
                  <a:gd name="T64" fmla="*/ 13 w 97"/>
                  <a:gd name="T65" fmla="*/ 29 h 63"/>
                  <a:gd name="T66" fmla="*/ 6 w 97"/>
                  <a:gd name="T67" fmla="*/ 45 h 63"/>
                  <a:gd name="T68" fmla="*/ 14 w 97"/>
                  <a:gd name="T69" fmla="*/ 44 h 63"/>
                  <a:gd name="T70" fmla="*/ 11 w 97"/>
                  <a:gd name="T71" fmla="*/ 39 h 63"/>
                  <a:gd name="T72" fmla="*/ 6 w 97"/>
                  <a:gd name="T73" fmla="*/ 4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7" h="63">
                    <a:moveTo>
                      <a:pt x="97" y="16"/>
                    </a:moveTo>
                    <a:cubicBezTo>
                      <a:pt x="96" y="20"/>
                      <a:pt x="92" y="19"/>
                      <a:pt x="90" y="22"/>
                    </a:cubicBezTo>
                    <a:cubicBezTo>
                      <a:pt x="85" y="24"/>
                      <a:pt x="80" y="29"/>
                      <a:pt x="75" y="33"/>
                    </a:cubicBezTo>
                    <a:cubicBezTo>
                      <a:pt x="65" y="38"/>
                      <a:pt x="56" y="45"/>
                      <a:pt x="46" y="51"/>
                    </a:cubicBezTo>
                    <a:cubicBezTo>
                      <a:pt x="40" y="54"/>
                      <a:pt x="35" y="58"/>
                      <a:pt x="29" y="63"/>
                    </a:cubicBezTo>
                    <a:cubicBezTo>
                      <a:pt x="28" y="62"/>
                      <a:pt x="27" y="62"/>
                      <a:pt x="26" y="62"/>
                    </a:cubicBezTo>
                    <a:cubicBezTo>
                      <a:pt x="22" y="57"/>
                      <a:pt x="20" y="52"/>
                      <a:pt x="16" y="47"/>
                    </a:cubicBezTo>
                    <a:cubicBezTo>
                      <a:pt x="12" y="47"/>
                      <a:pt x="6" y="49"/>
                      <a:pt x="2" y="48"/>
                    </a:cubicBezTo>
                    <a:cubicBezTo>
                      <a:pt x="0" y="42"/>
                      <a:pt x="7" y="35"/>
                      <a:pt x="10" y="28"/>
                    </a:cubicBezTo>
                    <a:cubicBezTo>
                      <a:pt x="10" y="27"/>
                      <a:pt x="10" y="26"/>
                      <a:pt x="10" y="26"/>
                    </a:cubicBezTo>
                    <a:cubicBezTo>
                      <a:pt x="13" y="17"/>
                      <a:pt x="15" y="8"/>
                      <a:pt x="18" y="0"/>
                    </a:cubicBezTo>
                    <a:cubicBezTo>
                      <a:pt x="25" y="0"/>
                      <a:pt x="33" y="4"/>
                      <a:pt x="40" y="5"/>
                    </a:cubicBezTo>
                    <a:cubicBezTo>
                      <a:pt x="51" y="8"/>
                      <a:pt x="63" y="10"/>
                      <a:pt x="75" y="13"/>
                    </a:cubicBezTo>
                    <a:cubicBezTo>
                      <a:pt x="81" y="13"/>
                      <a:pt x="88" y="15"/>
                      <a:pt x="94" y="15"/>
                    </a:cubicBezTo>
                    <a:cubicBezTo>
                      <a:pt x="95" y="15"/>
                      <a:pt x="96" y="14"/>
                      <a:pt x="97" y="16"/>
                    </a:cubicBezTo>
                    <a:close/>
                    <a:moveTo>
                      <a:pt x="20" y="3"/>
                    </a:moveTo>
                    <a:cubicBezTo>
                      <a:pt x="18" y="8"/>
                      <a:pt x="16" y="13"/>
                      <a:pt x="16" y="18"/>
                    </a:cubicBezTo>
                    <a:cubicBezTo>
                      <a:pt x="15" y="21"/>
                      <a:pt x="13" y="23"/>
                      <a:pt x="14" y="26"/>
                    </a:cubicBezTo>
                    <a:cubicBezTo>
                      <a:pt x="31" y="24"/>
                      <a:pt x="48" y="21"/>
                      <a:pt x="65" y="20"/>
                    </a:cubicBezTo>
                    <a:cubicBezTo>
                      <a:pt x="72" y="18"/>
                      <a:pt x="80" y="19"/>
                      <a:pt x="86" y="17"/>
                    </a:cubicBezTo>
                    <a:cubicBezTo>
                      <a:pt x="64" y="14"/>
                      <a:pt x="41" y="7"/>
                      <a:pt x="20" y="3"/>
                    </a:cubicBezTo>
                    <a:close/>
                    <a:moveTo>
                      <a:pt x="14" y="38"/>
                    </a:moveTo>
                    <a:cubicBezTo>
                      <a:pt x="19" y="45"/>
                      <a:pt x="22" y="53"/>
                      <a:pt x="28" y="60"/>
                    </a:cubicBezTo>
                    <a:cubicBezTo>
                      <a:pt x="46" y="48"/>
                      <a:pt x="64" y="37"/>
                      <a:pt x="82" y="24"/>
                    </a:cubicBezTo>
                    <a:cubicBezTo>
                      <a:pt x="82" y="23"/>
                      <a:pt x="82" y="23"/>
                      <a:pt x="82" y="23"/>
                    </a:cubicBezTo>
                    <a:cubicBezTo>
                      <a:pt x="59" y="29"/>
                      <a:pt x="37" y="35"/>
                      <a:pt x="14" y="38"/>
                    </a:cubicBezTo>
                    <a:close/>
                    <a:moveTo>
                      <a:pt x="13" y="29"/>
                    </a:moveTo>
                    <a:cubicBezTo>
                      <a:pt x="11" y="33"/>
                      <a:pt x="8" y="37"/>
                      <a:pt x="7" y="40"/>
                    </a:cubicBezTo>
                    <a:cubicBezTo>
                      <a:pt x="9" y="39"/>
                      <a:pt x="9" y="36"/>
                      <a:pt x="12" y="35"/>
                    </a:cubicBezTo>
                    <a:cubicBezTo>
                      <a:pt x="13" y="35"/>
                      <a:pt x="14" y="35"/>
                      <a:pt x="15" y="36"/>
                    </a:cubicBezTo>
                    <a:cubicBezTo>
                      <a:pt x="29" y="33"/>
                      <a:pt x="43" y="30"/>
                      <a:pt x="57" y="27"/>
                    </a:cubicBezTo>
                    <a:cubicBezTo>
                      <a:pt x="64" y="24"/>
                      <a:pt x="70" y="23"/>
                      <a:pt x="77" y="21"/>
                    </a:cubicBezTo>
                    <a:cubicBezTo>
                      <a:pt x="55" y="23"/>
                      <a:pt x="34" y="25"/>
                      <a:pt x="13" y="29"/>
                    </a:cubicBezTo>
                    <a:close/>
                    <a:moveTo>
                      <a:pt x="6" y="45"/>
                    </a:moveTo>
                    <a:cubicBezTo>
                      <a:pt x="9" y="46"/>
                      <a:pt x="12" y="44"/>
                      <a:pt x="14" y="44"/>
                    </a:cubicBezTo>
                    <a:cubicBezTo>
                      <a:pt x="13" y="42"/>
                      <a:pt x="13" y="41"/>
                      <a:pt x="11" y="39"/>
                    </a:cubicBezTo>
                    <a:cubicBezTo>
                      <a:pt x="10" y="41"/>
                      <a:pt x="8" y="43"/>
                      <a:pt x="6" y="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任意多边形 95"/>
              <p:cNvSpPr/>
              <p:nvPr/>
            </p:nvSpPr>
            <p:spPr>
              <a:xfrm>
                <a:off x="3532280" y="5475339"/>
                <a:ext cx="5024077" cy="401116"/>
              </a:xfrm>
              <a:custGeom>
                <a:avLst/>
                <a:gdLst>
                  <a:gd name="connsiteX0" fmla="*/ 0 w 6766560"/>
                  <a:gd name="connsiteY0" fmla="*/ 39809 h 361457"/>
                  <a:gd name="connsiteX1" fmla="*/ 4411980 w 6766560"/>
                  <a:gd name="connsiteY1" fmla="*/ 28379 h 361457"/>
                  <a:gd name="connsiteX2" fmla="*/ 4023360 w 6766560"/>
                  <a:gd name="connsiteY2" fmla="*/ 359849 h 361457"/>
                  <a:gd name="connsiteX3" fmla="*/ 6766560 w 6766560"/>
                  <a:gd name="connsiteY3" fmla="*/ 131249 h 361457"/>
                  <a:gd name="connsiteX0-1" fmla="*/ 0 w 6766560"/>
                  <a:gd name="connsiteY0-2" fmla="*/ 75291 h 398381"/>
                  <a:gd name="connsiteX1-3" fmla="*/ 4369154 w 6766560"/>
                  <a:gd name="connsiteY1-4" fmla="*/ 18141 h 398381"/>
                  <a:gd name="connsiteX2-5" fmla="*/ 4023360 w 6766560"/>
                  <a:gd name="connsiteY2-6" fmla="*/ 395331 h 398381"/>
                  <a:gd name="connsiteX3-7" fmla="*/ 6766560 w 6766560"/>
                  <a:gd name="connsiteY3-8" fmla="*/ 166731 h 398381"/>
                  <a:gd name="connsiteX0-9" fmla="*/ 0 w 6766560"/>
                  <a:gd name="connsiteY0-10" fmla="*/ 71354 h 339035"/>
                  <a:gd name="connsiteX1-11" fmla="*/ 4369154 w 6766560"/>
                  <a:gd name="connsiteY1-12" fmla="*/ 14204 h 339035"/>
                  <a:gd name="connsiteX2-13" fmla="*/ 4351696 w 6766560"/>
                  <a:gd name="connsiteY2-14" fmla="*/ 334244 h 339035"/>
                  <a:gd name="connsiteX3-15" fmla="*/ 6766560 w 6766560"/>
                  <a:gd name="connsiteY3-16" fmla="*/ 162794 h 339035"/>
                  <a:gd name="connsiteX0-17" fmla="*/ 0 w 7194823"/>
                  <a:gd name="connsiteY0-18" fmla="*/ 71354 h 334304"/>
                  <a:gd name="connsiteX1-19" fmla="*/ 4369154 w 7194823"/>
                  <a:gd name="connsiteY1-20" fmla="*/ 14204 h 334304"/>
                  <a:gd name="connsiteX2-21" fmla="*/ 4351696 w 7194823"/>
                  <a:gd name="connsiteY2-22" fmla="*/ 334244 h 334304"/>
                  <a:gd name="connsiteX3-23" fmla="*/ 7194823 w 7194823"/>
                  <a:gd name="connsiteY3-24" fmla="*/ 37064 h 334304"/>
                  <a:gd name="connsiteX0-25" fmla="*/ 0 w 7194823"/>
                  <a:gd name="connsiteY0-26" fmla="*/ 72918 h 358721"/>
                  <a:gd name="connsiteX1-27" fmla="*/ 4369154 w 7194823"/>
                  <a:gd name="connsiteY1-28" fmla="*/ 15768 h 358721"/>
                  <a:gd name="connsiteX2-29" fmla="*/ 4051911 w 7194823"/>
                  <a:gd name="connsiteY2-30" fmla="*/ 358668 h 358721"/>
                  <a:gd name="connsiteX3-31" fmla="*/ 7194823 w 7194823"/>
                  <a:gd name="connsiteY3-32" fmla="*/ 38628 h 358721"/>
                  <a:gd name="connsiteX0-33" fmla="*/ 0 w 6454042"/>
                  <a:gd name="connsiteY0-34" fmla="*/ 72918 h 359955"/>
                  <a:gd name="connsiteX1-35" fmla="*/ 4369154 w 6454042"/>
                  <a:gd name="connsiteY1-36" fmla="*/ 15768 h 359955"/>
                  <a:gd name="connsiteX2-37" fmla="*/ 4051911 w 6454042"/>
                  <a:gd name="connsiteY2-38" fmla="*/ 358668 h 359955"/>
                  <a:gd name="connsiteX3-39" fmla="*/ 6454042 w 6454042"/>
                  <a:gd name="connsiteY3-40" fmla="*/ 112769 h 359955"/>
                  <a:gd name="connsiteX0-41" fmla="*/ 0 w 6454042"/>
                  <a:gd name="connsiteY0-42" fmla="*/ 62493 h 349247"/>
                  <a:gd name="connsiteX1-43" fmla="*/ 4122228 w 6454042"/>
                  <a:gd name="connsiteY1-44" fmla="*/ 17700 h 349247"/>
                  <a:gd name="connsiteX2-45" fmla="*/ 4051911 w 6454042"/>
                  <a:gd name="connsiteY2-46" fmla="*/ 348243 h 349247"/>
                  <a:gd name="connsiteX3-47" fmla="*/ 6454042 w 6454042"/>
                  <a:gd name="connsiteY3-48" fmla="*/ 102344 h 349247"/>
                  <a:gd name="connsiteX0-49" fmla="*/ 0 w 4341830"/>
                  <a:gd name="connsiteY0-50" fmla="*/ 62493 h 348243"/>
                  <a:gd name="connsiteX1-51" fmla="*/ 4122228 w 4341830"/>
                  <a:gd name="connsiteY1-52" fmla="*/ 17700 h 348243"/>
                  <a:gd name="connsiteX2-53" fmla="*/ 4051911 w 4341830"/>
                  <a:gd name="connsiteY2-54" fmla="*/ 348243 h 348243"/>
                  <a:gd name="connsiteX0-55" fmla="*/ 0 w 4122228"/>
                  <a:gd name="connsiteY0-56" fmla="*/ 62493 h 62493"/>
                  <a:gd name="connsiteX1-57" fmla="*/ 4122228 w 4122228"/>
                  <a:gd name="connsiteY1-58" fmla="*/ 17700 h 62493"/>
                  <a:gd name="connsiteX0-59" fmla="*/ 0 w 4122228"/>
                  <a:gd name="connsiteY0-60" fmla="*/ 44793 h 66159"/>
                  <a:gd name="connsiteX1-61" fmla="*/ 4122228 w 4122228"/>
                  <a:gd name="connsiteY1-62" fmla="*/ 0 h 66159"/>
                  <a:gd name="connsiteX0-63" fmla="*/ 0 w 4245691"/>
                  <a:gd name="connsiteY0-64" fmla="*/ 156004 h 156004"/>
                  <a:gd name="connsiteX1-65" fmla="*/ 4245691 w 4245691"/>
                  <a:gd name="connsiteY1-66" fmla="*/ 0 h 156004"/>
                  <a:gd name="connsiteX0-67" fmla="*/ 0 w 4245691"/>
                  <a:gd name="connsiteY0-68" fmla="*/ 156004 h 163985"/>
                  <a:gd name="connsiteX1-69" fmla="*/ 4245691 w 4245691"/>
                  <a:gd name="connsiteY1-70" fmla="*/ 0 h 163985"/>
                  <a:gd name="connsiteX0-71" fmla="*/ 0 w 5449458"/>
                  <a:gd name="connsiteY0-72" fmla="*/ 143648 h 143648"/>
                  <a:gd name="connsiteX1-73" fmla="*/ 5449458 w 5449458"/>
                  <a:gd name="connsiteY1-74" fmla="*/ 0 h 143648"/>
                  <a:gd name="connsiteX0-75" fmla="*/ 0 w 5449458"/>
                  <a:gd name="connsiteY0-76" fmla="*/ 143648 h 260913"/>
                  <a:gd name="connsiteX1-77" fmla="*/ 1990356 w 5449458"/>
                  <a:gd name="connsiteY1-78" fmla="*/ 260339 h 260913"/>
                  <a:gd name="connsiteX2-79" fmla="*/ 5449458 w 5449458"/>
                  <a:gd name="connsiteY2-80" fmla="*/ 0 h 260913"/>
                  <a:gd name="connsiteX0-81" fmla="*/ 0 w 4693246"/>
                  <a:gd name="connsiteY0-82" fmla="*/ 169 h 463018"/>
                  <a:gd name="connsiteX1-83" fmla="*/ 1234144 w 4693246"/>
                  <a:gd name="connsiteY1-84" fmla="*/ 462849 h 463018"/>
                  <a:gd name="connsiteX2-85" fmla="*/ 4693246 w 4693246"/>
                  <a:gd name="connsiteY2-86" fmla="*/ 202510 h 463018"/>
                  <a:gd name="connsiteX0-87" fmla="*/ 153395 w 4846641"/>
                  <a:gd name="connsiteY0-88" fmla="*/ 0 h 462988"/>
                  <a:gd name="connsiteX1-89" fmla="*/ 1387539 w 4846641"/>
                  <a:gd name="connsiteY1-90" fmla="*/ 462680 h 462988"/>
                  <a:gd name="connsiteX2-91" fmla="*/ 4846641 w 4846641"/>
                  <a:gd name="connsiteY2-92" fmla="*/ 202341 h 462988"/>
                  <a:gd name="connsiteX0-93" fmla="*/ 212160 w 4457851"/>
                  <a:gd name="connsiteY0-94" fmla="*/ 0 h 462988"/>
                  <a:gd name="connsiteX1-95" fmla="*/ 998749 w 4457851"/>
                  <a:gd name="connsiteY1-96" fmla="*/ 462680 h 462988"/>
                  <a:gd name="connsiteX2-97" fmla="*/ 4457851 w 4457851"/>
                  <a:gd name="connsiteY2-98" fmla="*/ 202341 h 462988"/>
                  <a:gd name="connsiteX0-99" fmla="*/ 238795 w 4484486"/>
                  <a:gd name="connsiteY0-100" fmla="*/ 0 h 462868"/>
                  <a:gd name="connsiteX1-101" fmla="*/ 1025384 w 4484486"/>
                  <a:gd name="connsiteY1-102" fmla="*/ 462680 h 462868"/>
                  <a:gd name="connsiteX2-103" fmla="*/ 4484486 w 4484486"/>
                  <a:gd name="connsiteY2-104" fmla="*/ 202341 h 462868"/>
                  <a:gd name="connsiteX0-105" fmla="*/ 410770 w 4656461"/>
                  <a:gd name="connsiteY0-106" fmla="*/ 0 h 425815"/>
                  <a:gd name="connsiteX1-107" fmla="*/ 595476 w 4656461"/>
                  <a:gd name="connsiteY1-108" fmla="*/ 425610 h 425815"/>
                  <a:gd name="connsiteX2-109" fmla="*/ 4656461 w 4656461"/>
                  <a:gd name="connsiteY2-110" fmla="*/ 202341 h 425815"/>
                  <a:gd name="connsiteX0-111" fmla="*/ 410770 w 4656461"/>
                  <a:gd name="connsiteY0-112" fmla="*/ 0 h 364069"/>
                  <a:gd name="connsiteX1-113" fmla="*/ 595476 w 4656461"/>
                  <a:gd name="connsiteY1-114" fmla="*/ 363827 h 364069"/>
                  <a:gd name="connsiteX2-115" fmla="*/ 4656461 w 4656461"/>
                  <a:gd name="connsiteY2-116" fmla="*/ 202341 h 364069"/>
                  <a:gd name="connsiteX0-117" fmla="*/ 558636 w 4511100"/>
                  <a:gd name="connsiteY0-118" fmla="*/ 0 h 388767"/>
                  <a:gd name="connsiteX1-119" fmla="*/ 450115 w 4511100"/>
                  <a:gd name="connsiteY1-120" fmla="*/ 388541 h 388767"/>
                  <a:gd name="connsiteX2-121" fmla="*/ 4511100 w 4511100"/>
                  <a:gd name="connsiteY2-122" fmla="*/ 227055 h 388767"/>
                  <a:gd name="connsiteX0-123" fmla="*/ 445007 w 4613533"/>
                  <a:gd name="connsiteY0-124" fmla="*/ 0 h 413467"/>
                  <a:gd name="connsiteX1-125" fmla="*/ 552548 w 4613533"/>
                  <a:gd name="connsiteY1-126" fmla="*/ 413255 h 413467"/>
                  <a:gd name="connsiteX2-127" fmla="*/ 4613533 w 4613533"/>
                  <a:gd name="connsiteY2-128" fmla="*/ 251769 h 413467"/>
                  <a:gd name="connsiteX0-129" fmla="*/ 437894 w 4606420"/>
                  <a:gd name="connsiteY0-130" fmla="*/ 0 h 351722"/>
                  <a:gd name="connsiteX1-131" fmla="*/ 560868 w 4606420"/>
                  <a:gd name="connsiteY1-132" fmla="*/ 351471 h 351722"/>
                  <a:gd name="connsiteX2-133" fmla="*/ 4606420 w 4606420"/>
                  <a:gd name="connsiteY2-134" fmla="*/ 251769 h 351722"/>
                  <a:gd name="connsiteX0-135" fmla="*/ 424068 w 4592594"/>
                  <a:gd name="connsiteY0-136" fmla="*/ 0 h 401116"/>
                  <a:gd name="connsiteX1-137" fmla="*/ 577907 w 4592594"/>
                  <a:gd name="connsiteY1-138" fmla="*/ 400898 h 401116"/>
                  <a:gd name="connsiteX2-139" fmla="*/ 4592594 w 4592594"/>
                  <a:gd name="connsiteY2-140" fmla="*/ 251769 h 401116"/>
                  <a:gd name="connsiteX0-141" fmla="*/ 424068 w 4592594"/>
                  <a:gd name="connsiteY0-142" fmla="*/ 0 h 401116"/>
                  <a:gd name="connsiteX1-143" fmla="*/ 577907 w 4592594"/>
                  <a:gd name="connsiteY1-144" fmla="*/ 400898 h 401116"/>
                  <a:gd name="connsiteX2-145" fmla="*/ 4592594 w 4592594"/>
                  <a:gd name="connsiteY2-146" fmla="*/ 338266 h 401116"/>
                  <a:gd name="connsiteX0-147" fmla="*/ 391353 w 4638179"/>
                  <a:gd name="connsiteY0-148" fmla="*/ 0 h 401116"/>
                  <a:gd name="connsiteX1-149" fmla="*/ 623492 w 4638179"/>
                  <a:gd name="connsiteY1-150" fmla="*/ 400898 h 401116"/>
                  <a:gd name="connsiteX2-151" fmla="*/ 4638179 w 4638179"/>
                  <a:gd name="connsiteY2-152" fmla="*/ 338266 h 401116"/>
                  <a:gd name="connsiteX0-153" fmla="*/ 391353 w 4904398"/>
                  <a:gd name="connsiteY0-154" fmla="*/ 0 h 401116"/>
                  <a:gd name="connsiteX1-155" fmla="*/ 623492 w 4904398"/>
                  <a:gd name="connsiteY1-156" fmla="*/ 400898 h 401116"/>
                  <a:gd name="connsiteX2-157" fmla="*/ 4904398 w 4904398"/>
                  <a:gd name="connsiteY2-158" fmla="*/ 322224 h 401116"/>
                </a:gdLst>
                <a:ahLst/>
                <a:cxnLst>
                  <a:cxn ang="0">
                    <a:pos x="connsiteX0-153" y="connsiteY0-154"/>
                  </a:cxn>
                  <a:cxn ang="0">
                    <a:pos x="connsiteX1-155" y="connsiteY1-156"/>
                  </a:cxn>
                  <a:cxn ang="0">
                    <a:pos x="connsiteX2-157" y="connsiteY2-158"/>
                  </a:cxn>
                </a:cxnLst>
                <a:rect l="l" t="t" r="r" b="b"/>
                <a:pathLst>
                  <a:path w="4904398" h="401116">
                    <a:moveTo>
                      <a:pt x="391353" y="0"/>
                    </a:moveTo>
                    <a:cubicBezTo>
                      <a:pt x="-226127" y="38897"/>
                      <a:pt x="-86259" y="411428"/>
                      <a:pt x="623492" y="400898"/>
                    </a:cubicBezTo>
                    <a:lnTo>
                      <a:pt x="4904398" y="322224"/>
                    </a:lnTo>
                  </a:path>
                </a:pathLst>
              </a:custGeom>
              <a:noFill/>
              <a:ln w="25400" cap="rnd">
                <a:solidFill>
                  <a:schemeClr val="bg1"/>
                </a:solidFill>
                <a:prstDash val="dash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94" name="文本框 93"/>
            <p:cNvSpPr txBox="1"/>
            <p:nvPr/>
          </p:nvSpPr>
          <p:spPr>
            <a:xfrm>
              <a:off x="1407454" y="496392"/>
              <a:ext cx="32808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Hệ</a:t>
              </a:r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thống</a:t>
              </a:r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kinh</a:t>
              </a:r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vĩ</a:t>
              </a:r>
              <a:r>
                <a:rPr lang="en-US" altLang="zh-CN" sz="3600" dirty="0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dirty="0" err="1" smtClean="0">
                  <a:solidFill>
                    <a:prstClr val="white"/>
                  </a:solidFill>
                  <a:latin typeface="Times New Roman" panose="02020603050405020304" pitchFamily="18" charset="0"/>
                  <a:ea typeface="汉仪喵魂体W" panose="00020600040101010101" pitchFamily="18" charset="-122"/>
                  <a:cs typeface="Times New Roman" panose="02020603050405020304" pitchFamily="18" charset="0"/>
                </a:rPr>
                <a:t>tuyến</a:t>
              </a:r>
              <a:endParaRPr lang="zh-CN" altLang="en-US" sz="3600" dirty="0">
                <a:solidFill>
                  <a:prstClr val="white"/>
                </a:solidFill>
                <a:latin typeface="Times New Roman" panose="02020603050405020304" pitchFamily="18" charset="0"/>
                <a:ea typeface="汉仪喵魂体W" panose="00020600040101010101" pitchFamily="18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矩形 101"/>
          <p:cNvSpPr/>
          <p:nvPr/>
        </p:nvSpPr>
        <p:spPr>
          <a:xfrm>
            <a:off x="998154" y="2502323"/>
            <a:ext cx="4363685" cy="18651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Quả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Địa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Cầu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là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mô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hình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thu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nhỏ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của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Trái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Đất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.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Trên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quả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Địa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Cầu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có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thể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hiện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cực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Bắc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cực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Nam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và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hệ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thống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kinh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,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vĩ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 </a:t>
            </a:r>
            <a:r>
              <a:rPr lang="en-US" altLang="zh-CN" sz="2400" b="1" dirty="0" err="1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tuyến</a:t>
            </a:r>
            <a:r>
              <a:rPr lang="en-US" altLang="zh-CN" sz="2400" b="1" dirty="0" smtClean="0">
                <a:solidFill>
                  <a:prstClr val="white"/>
                </a:solidFill>
                <a:latin typeface="Times New Roman" pitchFamily="18" charset="0"/>
                <a:ea typeface="汉仪喵魂体W" panose="00020600040101010101" pitchFamily="18" charset="-122"/>
                <a:cs typeface="Times New Roman" pitchFamily="18" charset="0"/>
              </a:rPr>
              <a:t>.</a:t>
            </a:r>
            <a:endParaRPr lang="zh-CN" altLang="en-US" sz="2400" b="1" dirty="0">
              <a:solidFill>
                <a:prstClr val="white"/>
              </a:solidFill>
              <a:latin typeface="Times New Roman" pitchFamily="18" charset="0"/>
              <a:ea typeface="汉仪喵魂体W" panose="00020600040101010101" pitchFamily="18" charset="-122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47" y="1181555"/>
            <a:ext cx="5296876" cy="529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" name="TextBox 103"/>
          <p:cNvSpPr txBox="1"/>
          <p:nvPr/>
        </p:nvSpPr>
        <p:spPr>
          <a:xfrm>
            <a:off x="332510" y="5247973"/>
            <a:ext cx="6198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</a:rPr>
              <a:t>?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</a:rPr>
              <a:t>nhận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</a:rPr>
              <a:t>xét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</a:rPr>
              <a:t>dạng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</a:rPr>
              <a:t>quả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/>
                <a:ea typeface="Calibri"/>
              </a:rPr>
              <a:t>Địa</a:t>
            </a:r>
            <a:r>
              <a:rPr lang="en-US" sz="3600" b="1" dirty="0">
                <a:solidFill>
                  <a:srgbClr val="FFFF00"/>
                </a:solidFill>
                <a:latin typeface="Times New Roman"/>
                <a:ea typeface="Calibri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/>
                <a:ea typeface="Calibri"/>
              </a:rPr>
              <a:t>Cầu</a:t>
            </a:r>
            <a:endParaRPr lang="en-US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40426" y="608698"/>
            <a:ext cx="4920343" cy="5264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mục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gốc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Cho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tây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đông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bắc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nam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So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sánh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kinh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độ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đường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tuyến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en-US" sz="2800" dirty="0">
              <a:solidFill>
                <a:srgbClr val="FFFF0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373" y="691824"/>
            <a:ext cx="7136627" cy="518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95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74277"/>
              </p:ext>
            </p:extLst>
          </p:nvPr>
        </p:nvGraphicFramePr>
        <p:xfrm>
          <a:off x="378035" y="1226186"/>
          <a:ext cx="4651825" cy="4637584"/>
        </p:xfrm>
        <a:graphic>
          <a:graphicData uri="http://schemas.openxmlformats.org/drawingml/2006/table">
            <a:tbl>
              <a:tblPr firstRow="1" firstCol="1" bandRow="1"/>
              <a:tblGrid>
                <a:gridCol w="232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6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5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Kinh tuyến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Vĩ tuyến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3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Khái niệm:.....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Khái niệm:.....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3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KT gốc:.....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VT gốc:.....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3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KT Tây:.....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VT Bắc:.....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3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KT Đông:.....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VT Nam:.....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31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 sánh độ dài các đường KT:.....</a:t>
                      </a:r>
                      <a:endParaRPr lang="en-US" sz="20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So </a:t>
                      </a:r>
                      <a:r>
                        <a:rPr lang="en-US" sz="2000" b="1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sánh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độ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dài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các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i="1" dirty="0" err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đường</a:t>
                      </a:r>
                      <a:r>
                        <a:rPr lang="en-US" sz="20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VT:.....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13858" y="562958"/>
            <a:ext cx="35269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1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311" y="562957"/>
            <a:ext cx="5799538" cy="514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206" y="400194"/>
            <a:ext cx="7576993" cy="647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05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226931"/>
              </p:ext>
            </p:extLst>
          </p:nvPr>
        </p:nvGraphicFramePr>
        <p:xfrm>
          <a:off x="225580" y="425785"/>
          <a:ext cx="11640508" cy="55168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57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3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00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0701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Kinh</a:t>
                      </a:r>
                      <a:r>
                        <a:rPr lang="en-US" sz="24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tuyến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Vĩ</a:t>
                      </a:r>
                      <a:r>
                        <a:rPr lang="en-US" sz="2400" baseline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tuyến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701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Khái niệm: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40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Khái niệm:</a:t>
                      </a:r>
                    </a:p>
                    <a:p>
                      <a:endParaRPr lang="en-US" sz="240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0701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 gốc: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400" i="1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VT gốc: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0701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 Tây: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i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VT Bắc: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0701"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KT Đông: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VT Nam: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5328">
                <a:tc>
                  <a:txBody>
                    <a:bodyPr/>
                    <a:lstStyle/>
                    <a:p>
                      <a:r>
                        <a:rPr lang="vi-VN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sánh độ dài các đường KT: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 sánh độ dài các đường VT: </a:t>
                      </a:r>
                      <a:endParaRPr lang="en-US" sz="240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353955" y="1343234"/>
            <a:ext cx="3657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400" i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KT là nửa đường tròn nối 2 cực trên bề mặt quả Địa Cầu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3955" y="2471395"/>
            <a:ext cx="364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nl-NL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nl-NL" sz="2400" i="1" baseline="3000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vi-VN" sz="2400" i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(đi qua đài thiên văn Grin-uých, Anh)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65830" y="3314542"/>
            <a:ext cx="36457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 KT nằm bên trái KT gốc</a:t>
            </a:r>
            <a:endParaRPr lang="en-US" sz="2400" i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42080" y="4086444"/>
            <a:ext cx="3657597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 KT nằm bên phải KT gốc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3955" y="4941466"/>
            <a:ext cx="3645722" cy="483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bằng nhau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25360" y="1188859"/>
            <a:ext cx="3740728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VT là vòng tròn bao quanh quả Địa Cầu và vuông góc với KT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77863" y="2471395"/>
            <a:ext cx="3325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nl-NL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</a:t>
            </a:r>
            <a:r>
              <a:rPr lang="nl-NL" sz="2400" i="1" baseline="30000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0 </a:t>
            </a:r>
            <a:r>
              <a:rPr lang="nl-NL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(xích đạo)</a:t>
            </a:r>
            <a:endParaRPr lang="en-US" sz="2400" i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01610" y="3243017"/>
            <a:ext cx="3740728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 vĩ tuyến nằm từ xích đạo đến cực Bắc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37239" y="4122069"/>
            <a:ext cx="3728849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những vĩ tuyến nằm từ xích đạo đến cực Nam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25365" y="5000841"/>
            <a:ext cx="3740723" cy="941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defRPr/>
            </a:pPr>
            <a:r>
              <a:rPr lang="en-US" sz="2400" i="1">
                <a:solidFill>
                  <a:prstClr val="white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giảm dần từ xích đạo về 2 cực</a:t>
            </a:r>
          </a:p>
        </p:txBody>
      </p:sp>
    </p:spTree>
    <p:extLst>
      <p:ext uri="{BB962C8B-B14F-4D97-AF65-F5344CB8AC3E}">
        <p14:creationId xmlns:p14="http://schemas.microsoft.com/office/powerpoint/2010/main" val="88307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E469"/>
      </a:accent1>
      <a:accent2>
        <a:srgbClr val="FF9CAF"/>
      </a:accent2>
      <a:accent3>
        <a:srgbClr val="81D4DE"/>
      </a:accent3>
      <a:accent4>
        <a:srgbClr val="88E5A9"/>
      </a:accent4>
      <a:accent5>
        <a:srgbClr val="FFE469"/>
      </a:accent5>
      <a:accent6>
        <a:srgbClr val="FF9CAF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816</Words>
  <Application>Microsoft Office PowerPoint</Application>
  <PresentationFormat>Widescreen</PresentationFormat>
  <Paragraphs>112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Calibri Light</vt:lpstr>
      <vt:lpstr>Times New Roman</vt:lpstr>
      <vt:lpstr>方正少儿简体</vt:lpstr>
      <vt:lpstr>方正静蕾简体</vt:lpstr>
      <vt:lpstr>汉仪喵魂体W</vt:lpstr>
      <vt:lpstr>Office Theme</vt:lpstr>
      <vt:lpstr>包图主题2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60</cp:revision>
  <dcterms:created xsi:type="dcterms:W3CDTF">2020-11-02T15:38:20Z</dcterms:created>
  <dcterms:modified xsi:type="dcterms:W3CDTF">2025-09-16T01:51:47Z</dcterms:modified>
</cp:coreProperties>
</file>