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4" r:id="rId2"/>
  </p:sldMasterIdLst>
  <p:notesMasterIdLst>
    <p:notesMasterId r:id="rId20"/>
  </p:notesMasterIdLst>
  <p:sldIdLst>
    <p:sldId id="577" r:id="rId3"/>
    <p:sldId id="256" r:id="rId4"/>
    <p:sldId id="476" r:id="rId5"/>
    <p:sldId id="574" r:id="rId6"/>
    <p:sldId id="575" r:id="rId7"/>
    <p:sldId id="561" r:id="rId8"/>
    <p:sldId id="477" r:id="rId9"/>
    <p:sldId id="567" r:id="rId10"/>
    <p:sldId id="566" r:id="rId11"/>
    <p:sldId id="568" r:id="rId12"/>
    <p:sldId id="571" r:id="rId13"/>
    <p:sldId id="570" r:id="rId14"/>
    <p:sldId id="569" r:id="rId15"/>
    <p:sldId id="572" r:id="rId16"/>
    <p:sldId id="578" r:id="rId17"/>
    <p:sldId id="573" r:id="rId18"/>
    <p:sldId id="57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C1914"/>
    <a:srgbClr val="6510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17" autoAdjust="0"/>
    <p:restoredTop sz="93979" autoAdjust="0"/>
  </p:normalViewPr>
  <p:slideViewPr>
    <p:cSldViewPr snapToGrid="0">
      <p:cViewPr varScale="1">
        <p:scale>
          <a:sx n="68" d="100"/>
          <a:sy n="68" d="100"/>
        </p:scale>
        <p:origin x="85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9CCCEE-ECEA-427A-8C9A-8F8433441F07}" type="datetimeFigureOut">
              <a:rPr lang="en-US" smtClean="0"/>
              <a:t>18/3/2025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E84CD-114C-4AB1-A301-9740D6EB1117}" type="slidenum">
              <a:rPr lang="en-US" smtClean="0"/>
              <a:t>‹#›</a:t>
            </a:fld>
            <a:endParaRPr lang="en-US"/>
          </a:p>
        </p:txBody>
      </p:sp>
    </p:spTree>
    <p:extLst>
      <p:ext uri="{BB962C8B-B14F-4D97-AF65-F5344CB8AC3E}">
        <p14:creationId xmlns:p14="http://schemas.microsoft.com/office/powerpoint/2010/main" val="1427552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2</a:t>
            </a:fld>
            <a:endParaRPr lang="en-US"/>
          </a:p>
        </p:txBody>
      </p:sp>
    </p:spTree>
    <p:extLst>
      <p:ext uri="{BB962C8B-B14F-4D97-AF65-F5344CB8AC3E}">
        <p14:creationId xmlns:p14="http://schemas.microsoft.com/office/powerpoint/2010/main" val="1758169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12</a:t>
            </a:fld>
            <a:endParaRPr lang="en-US"/>
          </a:p>
        </p:txBody>
      </p:sp>
    </p:spTree>
    <p:extLst>
      <p:ext uri="{BB962C8B-B14F-4D97-AF65-F5344CB8AC3E}">
        <p14:creationId xmlns:p14="http://schemas.microsoft.com/office/powerpoint/2010/main" val="2959330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13</a:t>
            </a:fld>
            <a:endParaRPr lang="en-US"/>
          </a:p>
        </p:txBody>
      </p:sp>
    </p:spTree>
    <p:extLst>
      <p:ext uri="{BB962C8B-B14F-4D97-AF65-F5344CB8AC3E}">
        <p14:creationId xmlns:p14="http://schemas.microsoft.com/office/powerpoint/2010/main" val="2037611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14</a:t>
            </a:fld>
            <a:endParaRPr lang="en-US"/>
          </a:p>
        </p:txBody>
      </p:sp>
    </p:spTree>
    <p:extLst>
      <p:ext uri="{BB962C8B-B14F-4D97-AF65-F5344CB8AC3E}">
        <p14:creationId xmlns:p14="http://schemas.microsoft.com/office/powerpoint/2010/main" val="3568441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endParaRPr lang="en-US"/>
          </a:p>
        </p:txBody>
      </p:sp>
      <p:sp>
        <p:nvSpPr>
          <p:cNvPr id="4" name="Slide Number Placeholder 3"/>
          <p:cNvSpPr>
            <a:spLocks noGrp="1"/>
          </p:cNvSpPr>
          <p:nvPr>
            <p:ph type="sldNum" sz="quarter" idx="10"/>
          </p:nvPr>
        </p:nvSpPr>
        <p:spPr/>
        <p:txBody>
          <a:bodyPr/>
          <a:lstStyle/>
          <a:p>
            <a:fld id="{8CCE84CD-114C-4AB1-A301-9740D6EB1117}" type="slidenum">
              <a:rPr lang="en-US" smtClean="0"/>
              <a:t>16</a:t>
            </a:fld>
            <a:endParaRPr lang="en-US"/>
          </a:p>
        </p:txBody>
      </p:sp>
    </p:spTree>
    <p:extLst>
      <p:ext uri="{BB962C8B-B14F-4D97-AF65-F5344CB8AC3E}">
        <p14:creationId xmlns:p14="http://schemas.microsoft.com/office/powerpoint/2010/main" val="2555617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3</a:t>
            </a:fld>
            <a:endParaRPr lang="en-US"/>
          </a:p>
        </p:txBody>
      </p:sp>
    </p:spTree>
    <p:extLst>
      <p:ext uri="{BB962C8B-B14F-4D97-AF65-F5344CB8AC3E}">
        <p14:creationId xmlns:p14="http://schemas.microsoft.com/office/powerpoint/2010/main" val="3336722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2C8DE-AE41-1995-1796-8BF824DBA1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10CE9B-DED2-BF86-F928-9320DCD946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0DEEAE-852D-4658-E0FA-1EE0C1198E62}"/>
              </a:ext>
            </a:extLst>
          </p:cNvPr>
          <p:cNvSpPr>
            <a:spLocks noGrp="1"/>
          </p:cNvSpPr>
          <p:nvPr>
            <p:ph type="body" idx="1"/>
          </p:nvPr>
        </p:nvSpPr>
        <p:spPr/>
        <p:txBody>
          <a:bodyPr/>
          <a:lstStyle/>
          <a:p>
            <a:r>
              <a:rPr lang="en-US" dirty="0"/>
              <a:t>GV </a:t>
            </a:r>
            <a:r>
              <a:rPr lang="en-US" dirty="0" err="1"/>
              <a:t>gọi</a:t>
            </a:r>
            <a:r>
              <a:rPr lang="en-US" baseline="0" dirty="0"/>
              <a:t> 2 </a:t>
            </a:r>
            <a:r>
              <a:rPr lang="en-US" baseline="0" dirty="0" err="1"/>
              <a:t>bạn</a:t>
            </a:r>
            <a:r>
              <a:rPr lang="en-US" baseline="0" dirty="0"/>
              <a:t> </a:t>
            </a:r>
            <a:r>
              <a:rPr lang="en-US" baseline="0" dirty="0" err="1"/>
              <a:t>lên</a:t>
            </a:r>
            <a:r>
              <a:rPr lang="en-US" baseline="0" dirty="0"/>
              <a:t> </a:t>
            </a:r>
            <a:r>
              <a:rPr lang="en-US" baseline="0" dirty="0" err="1"/>
              <a:t>bảng</a:t>
            </a:r>
            <a:r>
              <a:rPr lang="en-US" baseline="0" dirty="0"/>
              <a:t> </a:t>
            </a:r>
            <a:r>
              <a:rPr lang="en-US" baseline="0" dirty="0" err="1"/>
              <a:t>hoàn</a:t>
            </a:r>
            <a:r>
              <a:rPr lang="en-US" baseline="0" dirty="0"/>
              <a:t> </a:t>
            </a:r>
            <a:r>
              <a:rPr lang="en-US" baseline="0" dirty="0" err="1"/>
              <a:t>thành</a:t>
            </a:r>
            <a:r>
              <a:rPr lang="en-US" baseline="0" dirty="0"/>
              <a:t> </a:t>
            </a:r>
            <a:r>
              <a:rPr lang="en-US" baseline="0" dirty="0" err="1"/>
              <a:t>những</a:t>
            </a:r>
            <a:r>
              <a:rPr lang="en-US" baseline="0" dirty="0"/>
              <a:t> </a:t>
            </a:r>
            <a:r>
              <a:rPr lang="en-US" baseline="0" dirty="0" err="1"/>
              <a:t>nội</a:t>
            </a:r>
            <a:r>
              <a:rPr lang="en-US" baseline="0" dirty="0"/>
              <a:t> dung </a:t>
            </a:r>
            <a:r>
              <a:rPr lang="en-US" baseline="0" dirty="0" err="1"/>
              <a:t>còn</a:t>
            </a:r>
            <a:r>
              <a:rPr lang="en-US" baseline="0" dirty="0"/>
              <a:t> </a:t>
            </a:r>
            <a:r>
              <a:rPr lang="en-US" baseline="0" dirty="0" err="1"/>
              <a:t>thiếu</a:t>
            </a:r>
            <a:endParaRPr lang="en-US" dirty="0"/>
          </a:p>
        </p:txBody>
      </p:sp>
      <p:sp>
        <p:nvSpPr>
          <p:cNvPr id="4" name="Slide Number Placeholder 3">
            <a:extLst>
              <a:ext uri="{FF2B5EF4-FFF2-40B4-BE49-F238E27FC236}">
                <a16:creationId xmlns:a16="http://schemas.microsoft.com/office/drawing/2014/main" id="{AD2ACA8C-C18F-D4A6-117C-A68F2B3A9D23}"/>
              </a:ext>
            </a:extLst>
          </p:cNvPr>
          <p:cNvSpPr>
            <a:spLocks noGrp="1"/>
          </p:cNvSpPr>
          <p:nvPr>
            <p:ph type="sldNum" sz="quarter" idx="10"/>
          </p:nvPr>
        </p:nvSpPr>
        <p:spPr/>
        <p:txBody>
          <a:bodyPr/>
          <a:lstStyle/>
          <a:p>
            <a:fld id="{8CCE84CD-114C-4AB1-A301-9740D6EB1117}" type="slidenum">
              <a:rPr lang="en-US" smtClean="0"/>
              <a:t>5</a:t>
            </a:fld>
            <a:endParaRPr lang="en-US"/>
          </a:p>
        </p:txBody>
      </p:sp>
    </p:spTree>
    <p:extLst>
      <p:ext uri="{BB962C8B-B14F-4D97-AF65-F5344CB8AC3E}">
        <p14:creationId xmlns:p14="http://schemas.microsoft.com/office/powerpoint/2010/main" val="616495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7E8D8-F5DD-43BE-9FD2-9534E56251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233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7</a:t>
            </a:fld>
            <a:endParaRPr lang="en-US"/>
          </a:p>
        </p:txBody>
      </p:sp>
    </p:spTree>
    <p:extLst>
      <p:ext uri="{BB962C8B-B14F-4D97-AF65-F5344CB8AC3E}">
        <p14:creationId xmlns:p14="http://schemas.microsoft.com/office/powerpoint/2010/main" val="2137753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chia </a:t>
            </a:r>
            <a:r>
              <a:rPr lang="en-US" dirty="0" err="1"/>
              <a:t>lớp</a:t>
            </a:r>
            <a:r>
              <a:rPr lang="en-US" baseline="0" dirty="0"/>
              <a:t> </a:t>
            </a:r>
            <a:r>
              <a:rPr lang="en-US" baseline="0" dirty="0" err="1"/>
              <a:t>thành</a:t>
            </a:r>
            <a:r>
              <a:rPr lang="en-US" baseline="0" dirty="0"/>
              <a:t> 4 </a:t>
            </a:r>
            <a:r>
              <a:rPr lang="en-US" baseline="0" dirty="0" err="1"/>
              <a:t>đội</a:t>
            </a:r>
            <a:endParaRPr lang="en-US" baseline="0" dirty="0"/>
          </a:p>
          <a:p>
            <a:r>
              <a:rPr lang="en-US" baseline="0" dirty="0" err="1"/>
              <a:t>Cách</a:t>
            </a:r>
            <a:r>
              <a:rPr lang="en-US" baseline="0" dirty="0"/>
              <a:t> </a:t>
            </a:r>
            <a:r>
              <a:rPr lang="en-US" baseline="0" dirty="0" err="1"/>
              <a:t>tính</a:t>
            </a:r>
            <a:r>
              <a:rPr lang="en-US" baseline="0" dirty="0"/>
              <a:t> </a:t>
            </a:r>
            <a:r>
              <a:rPr lang="en-US" baseline="0" dirty="0" err="1"/>
              <a:t>điểm</a:t>
            </a:r>
            <a:r>
              <a:rPr lang="en-US" baseline="0" dirty="0"/>
              <a:t>: ở </a:t>
            </a:r>
            <a:r>
              <a:rPr lang="en-US" baseline="0" dirty="0" err="1"/>
              <a:t>mỗi</a:t>
            </a:r>
            <a:r>
              <a:rPr lang="en-US" baseline="0" dirty="0"/>
              <a:t> </a:t>
            </a:r>
            <a:r>
              <a:rPr lang="en-US" baseline="0" dirty="0" err="1"/>
              <a:t>chặng</a:t>
            </a:r>
            <a:r>
              <a:rPr lang="en-US" baseline="0" dirty="0"/>
              <a:t>, </a:t>
            </a:r>
            <a:r>
              <a:rPr lang="en-US" baseline="0" dirty="0" err="1"/>
              <a:t>đội</a:t>
            </a:r>
            <a:r>
              <a:rPr lang="en-US" baseline="0" dirty="0"/>
              <a:t> </a:t>
            </a:r>
            <a:r>
              <a:rPr lang="en-US" baseline="0" dirty="0" err="1"/>
              <a:t>chiến</a:t>
            </a:r>
            <a:r>
              <a:rPr lang="en-US" baseline="0" dirty="0"/>
              <a:t> </a:t>
            </a:r>
            <a:r>
              <a:rPr lang="en-US" baseline="0" dirty="0" err="1"/>
              <a:t>thắng</a:t>
            </a:r>
            <a:r>
              <a:rPr lang="en-US" baseline="0" dirty="0"/>
              <a:t> </a:t>
            </a:r>
            <a:r>
              <a:rPr lang="en-US" baseline="0" dirty="0" err="1"/>
              <a:t>sẽ</a:t>
            </a:r>
            <a:r>
              <a:rPr lang="en-US" baseline="0" dirty="0"/>
              <a:t> </a:t>
            </a:r>
            <a:r>
              <a:rPr lang="en-US" baseline="0" dirty="0" err="1"/>
              <a:t>được</a:t>
            </a:r>
            <a:r>
              <a:rPr lang="en-US" baseline="0" dirty="0"/>
              <a:t> </a:t>
            </a:r>
            <a:r>
              <a:rPr lang="en-US" baseline="0" dirty="0" err="1"/>
              <a:t>điểm</a:t>
            </a:r>
            <a:r>
              <a:rPr lang="en-US" baseline="0" dirty="0"/>
              <a:t> </a:t>
            </a:r>
            <a:r>
              <a:rPr lang="en-US" baseline="0" dirty="0" err="1"/>
              <a:t>tối</a:t>
            </a:r>
            <a:r>
              <a:rPr lang="en-US" baseline="0" dirty="0"/>
              <a:t> </a:t>
            </a:r>
            <a:r>
              <a:rPr lang="en-US" baseline="0" dirty="0" err="1"/>
              <a:t>đa</a:t>
            </a:r>
            <a:r>
              <a:rPr lang="en-US" baseline="0" dirty="0"/>
              <a:t>, </a:t>
            </a:r>
            <a:r>
              <a:rPr lang="en-US" baseline="0" dirty="0" err="1"/>
              <a:t>các</a:t>
            </a:r>
            <a:r>
              <a:rPr lang="en-US" baseline="0" dirty="0"/>
              <a:t> </a:t>
            </a:r>
            <a:r>
              <a:rPr lang="en-US" baseline="0" dirty="0" err="1"/>
              <a:t>đội</a:t>
            </a:r>
            <a:r>
              <a:rPr lang="en-US" baseline="0" dirty="0"/>
              <a:t> </a:t>
            </a:r>
            <a:r>
              <a:rPr lang="en-US" baseline="0" dirty="0" err="1"/>
              <a:t>về</a:t>
            </a:r>
            <a:r>
              <a:rPr lang="en-US" baseline="0" dirty="0"/>
              <a:t> </a:t>
            </a:r>
            <a:r>
              <a:rPr lang="en-US" baseline="0" dirty="0" err="1"/>
              <a:t>sau</a:t>
            </a:r>
            <a:r>
              <a:rPr lang="en-US" baseline="0" dirty="0"/>
              <a:t>, </a:t>
            </a:r>
            <a:r>
              <a:rPr lang="en-US" baseline="0" dirty="0" err="1"/>
              <a:t>mỗi</a:t>
            </a:r>
            <a:r>
              <a:rPr lang="en-US" baseline="0" dirty="0"/>
              <a:t> </a:t>
            </a:r>
            <a:r>
              <a:rPr lang="en-US" baseline="0" dirty="0" err="1"/>
              <a:t>đội</a:t>
            </a:r>
            <a:r>
              <a:rPr lang="en-US" baseline="0" dirty="0"/>
              <a:t> (-0,5điểm), </a:t>
            </a:r>
            <a:r>
              <a:rPr lang="en-US" baseline="0" dirty="0" err="1"/>
              <a:t>trả</a:t>
            </a:r>
            <a:r>
              <a:rPr lang="en-US" baseline="0" dirty="0"/>
              <a:t> </a:t>
            </a:r>
            <a:r>
              <a:rPr lang="en-US" baseline="0" dirty="0" err="1"/>
              <a:t>lời</a:t>
            </a:r>
            <a:r>
              <a:rPr lang="en-US" baseline="0" dirty="0"/>
              <a:t> </a:t>
            </a:r>
            <a:r>
              <a:rPr lang="en-US" baseline="0" dirty="0" err="1"/>
              <a:t>sai</a:t>
            </a:r>
            <a:r>
              <a:rPr lang="en-US" baseline="0" dirty="0"/>
              <a:t> k </a:t>
            </a:r>
            <a:r>
              <a:rPr lang="en-US" baseline="0" dirty="0" err="1"/>
              <a:t>có</a:t>
            </a:r>
            <a:r>
              <a:rPr lang="en-US" baseline="0" dirty="0"/>
              <a:t> </a:t>
            </a:r>
            <a:r>
              <a:rPr lang="en-US" baseline="0" dirty="0" err="1"/>
              <a:t>điểm</a:t>
            </a:r>
            <a:endParaRPr lang="en-US" baseline="0" dirty="0"/>
          </a:p>
          <a:p>
            <a:r>
              <a:rPr lang="en-US" baseline="0" dirty="0" err="1"/>
              <a:t>Ví</a:t>
            </a:r>
            <a:r>
              <a:rPr lang="en-US" baseline="0" dirty="0"/>
              <a:t> </a:t>
            </a:r>
            <a:r>
              <a:rPr lang="en-US" baseline="0" dirty="0" err="1"/>
              <a:t>dụ</a:t>
            </a:r>
            <a:r>
              <a:rPr lang="en-US" baseline="0" dirty="0"/>
              <a:t>: </a:t>
            </a:r>
            <a:r>
              <a:rPr lang="en-US" baseline="0" dirty="0" err="1"/>
              <a:t>chặng</a:t>
            </a:r>
            <a:r>
              <a:rPr lang="en-US" baseline="0" dirty="0"/>
              <a:t> 1: </a:t>
            </a:r>
            <a:r>
              <a:rPr lang="en-US" baseline="0" dirty="0" err="1"/>
              <a:t>đội</a:t>
            </a:r>
            <a:r>
              <a:rPr lang="en-US" baseline="0" dirty="0"/>
              <a:t> </a:t>
            </a:r>
            <a:r>
              <a:rPr lang="en-US" baseline="0" dirty="0" err="1"/>
              <a:t>về</a:t>
            </a:r>
            <a:r>
              <a:rPr lang="en-US" baseline="0" dirty="0"/>
              <a:t> </a:t>
            </a:r>
            <a:r>
              <a:rPr lang="en-US" baseline="0" dirty="0" err="1"/>
              <a:t>nhất</a:t>
            </a:r>
            <a:r>
              <a:rPr lang="en-US" baseline="0" dirty="0"/>
              <a:t> (2đ), </a:t>
            </a:r>
            <a:r>
              <a:rPr lang="en-US" baseline="0" dirty="0" err="1"/>
              <a:t>đội</a:t>
            </a:r>
            <a:r>
              <a:rPr lang="en-US" baseline="0" dirty="0"/>
              <a:t> </a:t>
            </a:r>
            <a:r>
              <a:rPr lang="en-US" baseline="0" dirty="0" err="1"/>
              <a:t>về</a:t>
            </a:r>
            <a:r>
              <a:rPr lang="en-US" baseline="0" dirty="0"/>
              <a:t> </a:t>
            </a:r>
            <a:r>
              <a:rPr lang="en-US" baseline="0" dirty="0" err="1"/>
              <a:t>nhì</a:t>
            </a:r>
            <a:r>
              <a:rPr lang="en-US" baseline="0" dirty="0"/>
              <a:t> (1,5đ), </a:t>
            </a:r>
            <a:r>
              <a:rPr lang="en-US" baseline="0" dirty="0" err="1"/>
              <a:t>đội</a:t>
            </a:r>
            <a:r>
              <a:rPr lang="en-US" baseline="0" dirty="0"/>
              <a:t> </a:t>
            </a:r>
            <a:r>
              <a:rPr lang="en-US" baseline="0" dirty="0" err="1"/>
              <a:t>về</a:t>
            </a:r>
            <a:r>
              <a:rPr lang="en-US" baseline="0" dirty="0"/>
              <a:t> </a:t>
            </a:r>
            <a:r>
              <a:rPr lang="en-US" baseline="0" dirty="0" err="1"/>
              <a:t>ba</a:t>
            </a:r>
            <a:r>
              <a:rPr lang="en-US" baseline="0" dirty="0"/>
              <a:t> (1đ), </a:t>
            </a:r>
            <a:r>
              <a:rPr lang="en-US" baseline="0" dirty="0" err="1"/>
              <a:t>đội</a:t>
            </a:r>
            <a:r>
              <a:rPr lang="en-US" baseline="0" dirty="0"/>
              <a:t> </a:t>
            </a:r>
            <a:r>
              <a:rPr lang="en-US" baseline="0" dirty="0" err="1"/>
              <a:t>cuối</a:t>
            </a:r>
            <a:r>
              <a:rPr lang="en-US" baseline="0" dirty="0"/>
              <a:t> </a:t>
            </a:r>
            <a:r>
              <a:rPr lang="en-US" baseline="0" dirty="0" err="1"/>
              <a:t>cùng</a:t>
            </a:r>
            <a:r>
              <a:rPr lang="en-US" baseline="0" dirty="0"/>
              <a:t> (0,5)</a:t>
            </a:r>
          </a:p>
          <a:p>
            <a:r>
              <a:rPr lang="en-US" baseline="0" dirty="0" err="1"/>
              <a:t>Đội</a:t>
            </a:r>
            <a:r>
              <a:rPr lang="en-US" baseline="0" dirty="0"/>
              <a:t> </a:t>
            </a:r>
            <a:r>
              <a:rPr lang="en-US" baseline="0" dirty="0" err="1"/>
              <a:t>nào</a:t>
            </a:r>
            <a:r>
              <a:rPr lang="en-US" baseline="0" dirty="0"/>
              <a:t> </a:t>
            </a:r>
            <a:r>
              <a:rPr lang="en-US" baseline="0" dirty="0" err="1"/>
              <a:t>nhiều</a:t>
            </a:r>
            <a:r>
              <a:rPr lang="en-US" baseline="0" dirty="0"/>
              <a:t> </a:t>
            </a:r>
            <a:r>
              <a:rPr lang="en-US" baseline="0" dirty="0" err="1"/>
              <a:t>điểm</a:t>
            </a:r>
            <a:r>
              <a:rPr lang="en-US" baseline="0" dirty="0"/>
              <a:t> </a:t>
            </a:r>
            <a:r>
              <a:rPr lang="en-US" baseline="0" dirty="0" err="1"/>
              <a:t>nhất</a:t>
            </a:r>
            <a:r>
              <a:rPr lang="en-US" baseline="0" dirty="0"/>
              <a:t> qua 3 </a:t>
            </a:r>
            <a:r>
              <a:rPr lang="en-US" baseline="0" dirty="0" err="1"/>
              <a:t>chặng</a:t>
            </a:r>
            <a:r>
              <a:rPr lang="en-US" baseline="0" dirty="0"/>
              <a:t> </a:t>
            </a:r>
            <a:r>
              <a:rPr lang="en-US" baseline="0" dirty="0" err="1"/>
              <a:t>cộng</a:t>
            </a:r>
            <a:r>
              <a:rPr lang="en-US" baseline="0" dirty="0"/>
              <a:t> </a:t>
            </a:r>
            <a:r>
              <a:rPr lang="en-US" baseline="0" dirty="0" err="1"/>
              <a:t>lại</a:t>
            </a:r>
            <a:r>
              <a:rPr lang="en-US" baseline="0" dirty="0"/>
              <a:t> </a:t>
            </a:r>
            <a:r>
              <a:rPr lang="en-US" baseline="0" dirty="0" err="1"/>
              <a:t>sẽ</a:t>
            </a:r>
            <a:r>
              <a:rPr lang="en-US" baseline="0" dirty="0"/>
              <a:t> </a:t>
            </a:r>
            <a:r>
              <a:rPr lang="en-US" baseline="0" dirty="0" err="1"/>
              <a:t>giành</a:t>
            </a:r>
            <a:r>
              <a:rPr lang="en-US" baseline="0" dirty="0"/>
              <a:t> </a:t>
            </a:r>
            <a:r>
              <a:rPr lang="en-US" baseline="0" dirty="0" err="1"/>
              <a:t>chiến</a:t>
            </a:r>
            <a:r>
              <a:rPr lang="en-US" baseline="0" dirty="0"/>
              <a:t> </a:t>
            </a:r>
            <a:r>
              <a:rPr lang="en-US" baseline="0" dirty="0" err="1"/>
              <a:t>thắng</a:t>
            </a:r>
            <a:endParaRPr lang="en-US" baseline="0" dirty="0"/>
          </a:p>
        </p:txBody>
      </p:sp>
      <p:sp>
        <p:nvSpPr>
          <p:cNvPr id="4" name="Slide Number Placeholder 3"/>
          <p:cNvSpPr>
            <a:spLocks noGrp="1"/>
          </p:cNvSpPr>
          <p:nvPr>
            <p:ph type="sldNum" sz="quarter" idx="10"/>
          </p:nvPr>
        </p:nvSpPr>
        <p:spPr/>
        <p:txBody>
          <a:bodyPr/>
          <a:lstStyle/>
          <a:p>
            <a:fld id="{8CCE84CD-114C-4AB1-A301-9740D6EB1117}" type="slidenum">
              <a:rPr lang="en-US" smtClean="0"/>
              <a:t>8</a:t>
            </a:fld>
            <a:endParaRPr lang="en-US"/>
          </a:p>
        </p:txBody>
      </p:sp>
    </p:spTree>
    <p:extLst>
      <p:ext uri="{BB962C8B-B14F-4D97-AF65-F5344CB8AC3E}">
        <p14:creationId xmlns:p14="http://schemas.microsoft.com/office/powerpoint/2010/main" val="1973323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9</a:t>
            </a:fld>
            <a:endParaRPr lang="en-US"/>
          </a:p>
        </p:txBody>
      </p:sp>
    </p:spTree>
    <p:extLst>
      <p:ext uri="{BB962C8B-B14F-4D97-AF65-F5344CB8AC3E}">
        <p14:creationId xmlns:p14="http://schemas.microsoft.com/office/powerpoint/2010/main" val="1227763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10</a:t>
            </a:fld>
            <a:endParaRPr lang="en-US"/>
          </a:p>
        </p:txBody>
      </p:sp>
    </p:spTree>
    <p:extLst>
      <p:ext uri="{BB962C8B-B14F-4D97-AF65-F5344CB8AC3E}">
        <p14:creationId xmlns:p14="http://schemas.microsoft.com/office/powerpoint/2010/main" val="927401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11</a:t>
            </a:fld>
            <a:endParaRPr lang="en-US"/>
          </a:p>
        </p:txBody>
      </p:sp>
    </p:spTree>
    <p:extLst>
      <p:ext uri="{BB962C8B-B14F-4D97-AF65-F5344CB8AC3E}">
        <p14:creationId xmlns:p14="http://schemas.microsoft.com/office/powerpoint/2010/main" val="869506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021A-8571-34E5-5DAF-4293097B61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F1B5A7-D56B-C0F4-1587-4D4EA05225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87AC15-9DA7-66AE-54C5-506C3F599CD5}"/>
              </a:ext>
            </a:extLst>
          </p:cNvPr>
          <p:cNvSpPr>
            <a:spLocks noGrp="1"/>
          </p:cNvSpPr>
          <p:nvPr>
            <p:ph type="dt" sz="half" idx="10"/>
          </p:nvPr>
        </p:nvSpPr>
        <p:spPr/>
        <p:txBody>
          <a:bodyPr/>
          <a:lstStyle/>
          <a:p>
            <a:fld id="{8FB643D8-C639-4ED3-927B-9CF422E769F9}" type="datetimeFigureOut">
              <a:rPr lang="en-US" smtClean="0"/>
              <a:t>18/3/2025</a:t>
            </a:fld>
            <a:endParaRPr lang="en-US"/>
          </a:p>
        </p:txBody>
      </p:sp>
      <p:sp>
        <p:nvSpPr>
          <p:cNvPr id="5" name="Footer Placeholder 4">
            <a:extLst>
              <a:ext uri="{FF2B5EF4-FFF2-40B4-BE49-F238E27FC236}">
                <a16:creationId xmlns:a16="http://schemas.microsoft.com/office/drawing/2014/main" id="{10526E5C-EE36-DAF9-1731-2938F7830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1FD4B-8E85-B00E-F016-08D745DAECEC}"/>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901983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111C-9B8D-EDDD-2C11-BF1E4F2A8E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A03AD1-1012-EA0F-FBD4-96EA1F3AA1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55FFAA-07C3-F69C-C83F-33C850B530F9}"/>
              </a:ext>
            </a:extLst>
          </p:cNvPr>
          <p:cNvSpPr>
            <a:spLocks noGrp="1"/>
          </p:cNvSpPr>
          <p:nvPr>
            <p:ph type="dt" sz="half" idx="10"/>
          </p:nvPr>
        </p:nvSpPr>
        <p:spPr/>
        <p:txBody>
          <a:bodyPr/>
          <a:lstStyle/>
          <a:p>
            <a:fld id="{8FB643D8-C639-4ED3-927B-9CF422E769F9}" type="datetimeFigureOut">
              <a:rPr lang="en-US" smtClean="0"/>
              <a:t>18/3/2025</a:t>
            </a:fld>
            <a:endParaRPr lang="en-US"/>
          </a:p>
        </p:txBody>
      </p:sp>
      <p:sp>
        <p:nvSpPr>
          <p:cNvPr id="5" name="Footer Placeholder 4">
            <a:extLst>
              <a:ext uri="{FF2B5EF4-FFF2-40B4-BE49-F238E27FC236}">
                <a16:creationId xmlns:a16="http://schemas.microsoft.com/office/drawing/2014/main" id="{EC57C9F8-168A-950B-5FDE-2C2EDE52BB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7FE656-8D81-F286-4758-9880FA868988}"/>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4221327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260296-F461-1A0D-89EC-05369FC396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D61B1B-B262-6044-BE9D-15DDA73BF8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CA61C-C38F-395C-59E2-B0FA722CB5E0}"/>
              </a:ext>
            </a:extLst>
          </p:cNvPr>
          <p:cNvSpPr>
            <a:spLocks noGrp="1"/>
          </p:cNvSpPr>
          <p:nvPr>
            <p:ph type="dt" sz="half" idx="10"/>
          </p:nvPr>
        </p:nvSpPr>
        <p:spPr/>
        <p:txBody>
          <a:bodyPr/>
          <a:lstStyle/>
          <a:p>
            <a:fld id="{8FB643D8-C639-4ED3-927B-9CF422E769F9}" type="datetimeFigureOut">
              <a:rPr lang="en-US" smtClean="0"/>
              <a:t>18/3/2025</a:t>
            </a:fld>
            <a:endParaRPr lang="en-US"/>
          </a:p>
        </p:txBody>
      </p:sp>
      <p:sp>
        <p:nvSpPr>
          <p:cNvPr id="5" name="Footer Placeholder 4">
            <a:extLst>
              <a:ext uri="{FF2B5EF4-FFF2-40B4-BE49-F238E27FC236}">
                <a16:creationId xmlns:a16="http://schemas.microsoft.com/office/drawing/2014/main" id="{AC9E8A24-9AF7-2661-73CE-9B57656AF0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B86F1-9275-2FC3-B268-7E7459210042}"/>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398342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cs typeface="Arial"/>
                <a:sym typeface="Arial"/>
              </a:rPr>
              <a:pPr defTabSz="609630"/>
              <a:t>18/3/2025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cs typeface="Arial"/>
                <a:sym typeface="Arial"/>
              </a:rPr>
              <a:pPr defTabSz="60963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99991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cs typeface="Arial"/>
                <a:sym typeface="Arial"/>
              </a:rPr>
              <a:pPr defTabSz="609630"/>
              <a:t>18/3/2025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cs typeface="Arial"/>
                <a:sym typeface="Arial"/>
              </a:rPr>
              <a:pPr defTabSz="60963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879756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cs typeface="Arial"/>
                <a:sym typeface="Arial"/>
              </a:rPr>
              <a:pPr defTabSz="609630"/>
              <a:t>18/3/2025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cs typeface="Arial"/>
                <a:sym typeface="Arial"/>
              </a:rPr>
              <a:pPr defTabSz="60963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236152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cs typeface="Arial"/>
                <a:sym typeface="Arial"/>
              </a:rPr>
              <a:pPr defTabSz="609630"/>
              <a:t>18/3/2025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cs typeface="Arial"/>
                <a:sym typeface="Arial"/>
              </a:rPr>
              <a:pPr defTabSz="60963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51466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cs typeface="Arial"/>
                <a:sym typeface="Arial"/>
              </a:rPr>
              <a:pPr defTabSz="609630"/>
              <a:t>18/3/2025</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cs typeface="Arial"/>
                <a:sym typeface="Arial"/>
              </a:rPr>
              <a:pPr defTabSz="60963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953686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cs typeface="Arial"/>
                <a:sym typeface="Arial"/>
              </a:rPr>
              <a:pPr defTabSz="609630"/>
              <a:t>18/3/2025</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cs typeface="Arial"/>
                <a:sym typeface="Arial"/>
              </a:rPr>
              <a:pPr defTabSz="60963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71642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cs typeface="Arial"/>
                <a:sym typeface="Arial"/>
              </a:rPr>
              <a:pPr defTabSz="609630"/>
              <a:t>18/3/2025</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cs typeface="Arial"/>
                <a:sym typeface="Arial"/>
              </a:rPr>
              <a:pPr defTabSz="60963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2062733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4"/>
            <a:ext cx="3407833" cy="3902076"/>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3"/>
            <a:ext cx="2005543" cy="3127376"/>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cs typeface="Arial"/>
                <a:sym typeface="Arial"/>
              </a:rPr>
              <a:pPr defTabSz="609630"/>
              <a:t>18/3/2025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cs typeface="Arial"/>
                <a:sym typeface="Arial"/>
              </a:rPr>
              <a:pPr defTabSz="60963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31076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75B01-BAF9-35A7-2D6A-889762AA4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877836-92B1-95B0-A869-B0335E9566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71F2B-3034-790D-5691-B09F80D082D5}"/>
              </a:ext>
            </a:extLst>
          </p:cNvPr>
          <p:cNvSpPr>
            <a:spLocks noGrp="1"/>
          </p:cNvSpPr>
          <p:nvPr>
            <p:ph type="dt" sz="half" idx="10"/>
          </p:nvPr>
        </p:nvSpPr>
        <p:spPr/>
        <p:txBody>
          <a:bodyPr/>
          <a:lstStyle/>
          <a:p>
            <a:fld id="{8FB643D8-C639-4ED3-927B-9CF422E769F9}" type="datetimeFigureOut">
              <a:rPr lang="en-US" smtClean="0"/>
              <a:t>18/3/2025</a:t>
            </a:fld>
            <a:endParaRPr lang="en-US"/>
          </a:p>
        </p:txBody>
      </p:sp>
      <p:sp>
        <p:nvSpPr>
          <p:cNvPr id="5" name="Footer Placeholder 4">
            <a:extLst>
              <a:ext uri="{FF2B5EF4-FFF2-40B4-BE49-F238E27FC236}">
                <a16:creationId xmlns:a16="http://schemas.microsoft.com/office/drawing/2014/main" id="{B1512D1E-CD3D-1FC3-EDE5-96313D519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2E349-C877-31DB-99BC-877A794393ED}"/>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5272564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cs typeface="Arial"/>
                <a:sym typeface="Arial"/>
              </a:rPr>
              <a:pPr defTabSz="609630"/>
              <a:t>18/3/2025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cs typeface="Arial"/>
                <a:sym typeface="Arial"/>
              </a:rPr>
              <a:pPr defTabSz="60963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224969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cs typeface="Arial"/>
                <a:sym typeface="Arial"/>
              </a:rPr>
              <a:pPr defTabSz="609630"/>
              <a:t>18/3/2025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cs typeface="Arial"/>
                <a:sym typeface="Arial"/>
              </a:rPr>
              <a:pPr defTabSz="60963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87489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cs typeface="Arial"/>
                <a:sym typeface="Arial"/>
              </a:rPr>
              <a:pPr defTabSz="609630"/>
              <a:t>18/3/2025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cs typeface="Arial"/>
                <a:sym typeface="Arial"/>
              </a:rPr>
              <a:pPr defTabSz="60963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131896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9DD2-807F-9AD0-56C2-531D667496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562D45-BA17-CC58-9E4C-4E3B41043C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9E8D03-29F7-81A6-C0F5-A2E214F10033}"/>
              </a:ext>
            </a:extLst>
          </p:cNvPr>
          <p:cNvSpPr>
            <a:spLocks noGrp="1"/>
          </p:cNvSpPr>
          <p:nvPr>
            <p:ph type="dt" sz="half" idx="10"/>
          </p:nvPr>
        </p:nvSpPr>
        <p:spPr/>
        <p:txBody>
          <a:bodyPr/>
          <a:lstStyle/>
          <a:p>
            <a:fld id="{8FB643D8-C639-4ED3-927B-9CF422E769F9}" type="datetimeFigureOut">
              <a:rPr lang="en-US" smtClean="0"/>
              <a:t>18/3/2025</a:t>
            </a:fld>
            <a:endParaRPr lang="en-US"/>
          </a:p>
        </p:txBody>
      </p:sp>
      <p:sp>
        <p:nvSpPr>
          <p:cNvPr id="5" name="Footer Placeholder 4">
            <a:extLst>
              <a:ext uri="{FF2B5EF4-FFF2-40B4-BE49-F238E27FC236}">
                <a16:creationId xmlns:a16="http://schemas.microsoft.com/office/drawing/2014/main" id="{606BEC4A-061F-71F9-E39A-83545F1F21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2110F-6D91-2505-0D8F-096616E6C98B}"/>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183672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27924-A88A-FBF7-C383-9C13EA105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491375-5229-6785-82D1-36B3034969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20410D-7A6E-7E43-3720-AEFB992AE6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7DD9EE-FFC3-A78E-8252-7F18366789EF}"/>
              </a:ext>
            </a:extLst>
          </p:cNvPr>
          <p:cNvSpPr>
            <a:spLocks noGrp="1"/>
          </p:cNvSpPr>
          <p:nvPr>
            <p:ph type="dt" sz="half" idx="10"/>
          </p:nvPr>
        </p:nvSpPr>
        <p:spPr/>
        <p:txBody>
          <a:bodyPr/>
          <a:lstStyle/>
          <a:p>
            <a:fld id="{8FB643D8-C639-4ED3-927B-9CF422E769F9}" type="datetimeFigureOut">
              <a:rPr lang="en-US" smtClean="0"/>
              <a:t>18/3/2025</a:t>
            </a:fld>
            <a:endParaRPr lang="en-US"/>
          </a:p>
        </p:txBody>
      </p:sp>
      <p:sp>
        <p:nvSpPr>
          <p:cNvPr id="6" name="Footer Placeholder 5">
            <a:extLst>
              <a:ext uri="{FF2B5EF4-FFF2-40B4-BE49-F238E27FC236}">
                <a16:creationId xmlns:a16="http://schemas.microsoft.com/office/drawing/2014/main" id="{F245D271-2340-C74E-2346-6E4A2A6CB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2EC418-C023-82DB-2B7C-03055811918B}"/>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002100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618B-EA1D-8EEF-73B3-6D94BD64E2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8A5120-78F2-8897-935B-2D6F53CCE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354505-A244-5B71-82FE-96F2A048B0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38726-78E0-9B48-F580-5A354FC77D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0D8C9E-A464-4B7C-D3EF-C67DBDDC42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E8B11D-D9AC-199E-89B0-5B31012E724C}"/>
              </a:ext>
            </a:extLst>
          </p:cNvPr>
          <p:cNvSpPr>
            <a:spLocks noGrp="1"/>
          </p:cNvSpPr>
          <p:nvPr>
            <p:ph type="dt" sz="half" idx="10"/>
          </p:nvPr>
        </p:nvSpPr>
        <p:spPr/>
        <p:txBody>
          <a:bodyPr/>
          <a:lstStyle/>
          <a:p>
            <a:fld id="{8FB643D8-C639-4ED3-927B-9CF422E769F9}" type="datetimeFigureOut">
              <a:rPr lang="en-US" smtClean="0"/>
              <a:t>18/3/2025</a:t>
            </a:fld>
            <a:endParaRPr lang="en-US"/>
          </a:p>
        </p:txBody>
      </p:sp>
      <p:sp>
        <p:nvSpPr>
          <p:cNvPr id="8" name="Footer Placeholder 7">
            <a:extLst>
              <a:ext uri="{FF2B5EF4-FFF2-40B4-BE49-F238E27FC236}">
                <a16:creationId xmlns:a16="http://schemas.microsoft.com/office/drawing/2014/main" id="{E6C7C347-349F-068D-B4AB-77013F9D51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07B395-B128-703D-518B-C1939F37D4F1}"/>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4023687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3603-7E26-715A-D86F-19CB067601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897CEE-5C6E-F806-812D-E8EA59FF40DB}"/>
              </a:ext>
            </a:extLst>
          </p:cNvPr>
          <p:cNvSpPr>
            <a:spLocks noGrp="1"/>
          </p:cNvSpPr>
          <p:nvPr>
            <p:ph type="dt" sz="half" idx="10"/>
          </p:nvPr>
        </p:nvSpPr>
        <p:spPr/>
        <p:txBody>
          <a:bodyPr/>
          <a:lstStyle/>
          <a:p>
            <a:fld id="{8FB643D8-C639-4ED3-927B-9CF422E769F9}" type="datetimeFigureOut">
              <a:rPr lang="en-US" smtClean="0"/>
              <a:t>18/3/2025</a:t>
            </a:fld>
            <a:endParaRPr lang="en-US"/>
          </a:p>
        </p:txBody>
      </p:sp>
      <p:sp>
        <p:nvSpPr>
          <p:cNvPr id="4" name="Footer Placeholder 3">
            <a:extLst>
              <a:ext uri="{FF2B5EF4-FFF2-40B4-BE49-F238E27FC236}">
                <a16:creationId xmlns:a16="http://schemas.microsoft.com/office/drawing/2014/main" id="{3C61C64A-B763-5D0F-4ECF-81F4533729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6AE0E3-20B2-4672-0750-F11DB91D4414}"/>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866429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5A930-2BBE-C6BF-4347-D51E4AD379DB}"/>
              </a:ext>
            </a:extLst>
          </p:cNvPr>
          <p:cNvSpPr>
            <a:spLocks noGrp="1"/>
          </p:cNvSpPr>
          <p:nvPr>
            <p:ph type="dt" sz="half" idx="10"/>
          </p:nvPr>
        </p:nvSpPr>
        <p:spPr/>
        <p:txBody>
          <a:bodyPr/>
          <a:lstStyle/>
          <a:p>
            <a:fld id="{8FB643D8-C639-4ED3-927B-9CF422E769F9}" type="datetimeFigureOut">
              <a:rPr lang="en-US" smtClean="0"/>
              <a:t>18/3/2025</a:t>
            </a:fld>
            <a:endParaRPr lang="en-US"/>
          </a:p>
        </p:txBody>
      </p:sp>
      <p:sp>
        <p:nvSpPr>
          <p:cNvPr id="3" name="Footer Placeholder 2">
            <a:extLst>
              <a:ext uri="{FF2B5EF4-FFF2-40B4-BE49-F238E27FC236}">
                <a16:creationId xmlns:a16="http://schemas.microsoft.com/office/drawing/2014/main" id="{DF7F87E4-66B5-B251-9A5B-FFCE30A9FA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716C36-2D09-D179-FF2F-01DF467DF553}"/>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4057380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6CF6B-2C01-4CB8-875B-AD192E4A55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B0B15E-1D99-6BB9-7298-8C491A83F5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08A73F-C43F-B6AE-1D00-BFC67ACEC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7256C1-A690-8666-5AEC-8B1C8E31ABC9}"/>
              </a:ext>
            </a:extLst>
          </p:cNvPr>
          <p:cNvSpPr>
            <a:spLocks noGrp="1"/>
          </p:cNvSpPr>
          <p:nvPr>
            <p:ph type="dt" sz="half" idx="10"/>
          </p:nvPr>
        </p:nvSpPr>
        <p:spPr/>
        <p:txBody>
          <a:bodyPr/>
          <a:lstStyle/>
          <a:p>
            <a:fld id="{8FB643D8-C639-4ED3-927B-9CF422E769F9}" type="datetimeFigureOut">
              <a:rPr lang="en-US" smtClean="0"/>
              <a:t>18/3/2025</a:t>
            </a:fld>
            <a:endParaRPr lang="en-US"/>
          </a:p>
        </p:txBody>
      </p:sp>
      <p:sp>
        <p:nvSpPr>
          <p:cNvPr id="6" name="Footer Placeholder 5">
            <a:extLst>
              <a:ext uri="{FF2B5EF4-FFF2-40B4-BE49-F238E27FC236}">
                <a16:creationId xmlns:a16="http://schemas.microsoft.com/office/drawing/2014/main" id="{8F72A21C-97AE-0F3E-F3EA-89C881ABA5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A95BD9-957B-3400-410C-494ED961A07E}"/>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1987036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8E90-9902-CC53-9591-27D26155EB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39EC14-956E-262E-6830-2EA812C29C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460692-9405-ED82-93C5-CCD609873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EBC74-1974-7B3A-79DC-4C429946720C}"/>
              </a:ext>
            </a:extLst>
          </p:cNvPr>
          <p:cNvSpPr>
            <a:spLocks noGrp="1"/>
          </p:cNvSpPr>
          <p:nvPr>
            <p:ph type="dt" sz="half" idx="10"/>
          </p:nvPr>
        </p:nvSpPr>
        <p:spPr/>
        <p:txBody>
          <a:bodyPr/>
          <a:lstStyle/>
          <a:p>
            <a:fld id="{8FB643D8-C639-4ED3-927B-9CF422E769F9}" type="datetimeFigureOut">
              <a:rPr lang="en-US" smtClean="0"/>
              <a:t>18/3/2025</a:t>
            </a:fld>
            <a:endParaRPr lang="en-US"/>
          </a:p>
        </p:txBody>
      </p:sp>
      <p:sp>
        <p:nvSpPr>
          <p:cNvPr id="6" name="Footer Placeholder 5">
            <a:extLst>
              <a:ext uri="{FF2B5EF4-FFF2-40B4-BE49-F238E27FC236}">
                <a16:creationId xmlns:a16="http://schemas.microsoft.com/office/drawing/2014/main" id="{67513BD6-4459-D719-AD1A-36891A33FB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50081B-FF78-36EC-BA39-81DB796DFE48}"/>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3551206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extLst>
              <a:ext uri="{96DAC541-7B7A-43D3-8B79-37D633B846F1}">
                <asvg:svgBlip xmlns:asvg="http://schemas.microsoft.com/office/drawing/2016/SVG/main" r:embed="rId14"/>
              </a:ext>
            </a:extLst>
          </a:blip>
          <a:srcRect/>
          <a:stretch>
            <a:fillRect t="-27000" b="-2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A8A30-FEA7-221D-5785-7FD2972E0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05AF28-EBA7-ED81-78B0-26A5811A3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6C009-5BC2-B068-D40D-82B057EBB8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B643D8-C639-4ED3-927B-9CF422E769F9}" type="datetimeFigureOut">
              <a:rPr lang="en-US" smtClean="0"/>
              <a:t>18/3/2025</a:t>
            </a:fld>
            <a:endParaRPr lang="en-US"/>
          </a:p>
        </p:txBody>
      </p:sp>
      <p:sp>
        <p:nvSpPr>
          <p:cNvPr id="5" name="Footer Placeholder 4">
            <a:extLst>
              <a:ext uri="{FF2B5EF4-FFF2-40B4-BE49-F238E27FC236}">
                <a16:creationId xmlns:a16="http://schemas.microsoft.com/office/drawing/2014/main" id="{09B47B7C-D3BD-F893-D974-A565704F16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448AF5-7B94-F13A-5EDC-3B50D451FE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03B7BF-B94C-448E-A4F3-50F213708E24}" type="slidenum">
              <a:rPr lang="en-US" smtClean="0"/>
              <a:t>‹#›</a:t>
            </a:fld>
            <a:endParaRPr lang="en-US"/>
          </a:p>
        </p:txBody>
      </p:sp>
    </p:spTree>
    <p:extLst>
      <p:ext uri="{BB962C8B-B14F-4D97-AF65-F5344CB8AC3E}">
        <p14:creationId xmlns:p14="http://schemas.microsoft.com/office/powerpoint/2010/main" val="2509094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5000"/>
            <a:lum/>
          </a:blip>
          <a:srcRect/>
          <a:stretch>
            <a:fillRect l="-18000" r="-1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cs typeface="Arial"/>
                <a:sym typeface="Arial"/>
              </a:rPr>
              <a:pPr defTabSz="609630"/>
              <a:t>18/3/2025</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cs typeface="Arial"/>
                <a:sym typeface="Arial"/>
              </a:rPr>
              <a:pPr defTabSz="60963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77836896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2.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0638A-51AE-3C61-5468-8EA1650DDE2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C404AC6-649C-1446-5E76-52006845ACC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49718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884499681"/>
              </p:ext>
            </p:extLst>
          </p:nvPr>
        </p:nvGraphicFramePr>
        <p:xfrm>
          <a:off x="157315" y="30400"/>
          <a:ext cx="11847872" cy="6803136"/>
        </p:xfrm>
        <a:graphic>
          <a:graphicData uri="http://schemas.openxmlformats.org/drawingml/2006/table">
            <a:tbl>
              <a:tblPr firstRow="1" bandRow="1">
                <a:tableStyleId>{5940675A-B579-460E-94D1-54222C63F5DA}</a:tableStyleId>
              </a:tblPr>
              <a:tblGrid>
                <a:gridCol w="8917859">
                  <a:extLst>
                    <a:ext uri="{9D8B030D-6E8A-4147-A177-3AD203B41FA5}">
                      <a16:colId xmlns:a16="http://schemas.microsoft.com/office/drawing/2014/main" val="555249873"/>
                    </a:ext>
                  </a:extLst>
                </a:gridCol>
                <a:gridCol w="1415845">
                  <a:extLst>
                    <a:ext uri="{9D8B030D-6E8A-4147-A177-3AD203B41FA5}">
                      <a16:colId xmlns:a16="http://schemas.microsoft.com/office/drawing/2014/main" val="3350513653"/>
                    </a:ext>
                  </a:extLst>
                </a:gridCol>
                <a:gridCol w="1514168">
                  <a:extLst>
                    <a:ext uri="{9D8B030D-6E8A-4147-A177-3AD203B41FA5}">
                      <a16:colId xmlns:a16="http://schemas.microsoft.com/office/drawing/2014/main" val="4070043950"/>
                    </a:ext>
                  </a:extLst>
                </a:gridCol>
              </a:tblGrid>
              <a:tr h="370840">
                <a:tc>
                  <a:txBody>
                    <a:bodyPr/>
                    <a:lstStyle/>
                    <a:p>
                      <a:pPr algn="ctr"/>
                      <a:r>
                        <a:rPr lang="en-US" sz="2380" b="1" dirty="0" err="1">
                          <a:latin typeface="Times New Roman" panose="02020603050405020304" pitchFamily="18" charset="0"/>
                          <a:cs typeface="Times New Roman" panose="02020603050405020304" pitchFamily="18" charset="0"/>
                        </a:rPr>
                        <a:t>Bài</a:t>
                      </a:r>
                      <a:r>
                        <a:rPr lang="en-US" sz="2380" b="1" dirty="0">
                          <a:latin typeface="Times New Roman" panose="02020603050405020304" pitchFamily="18" charset="0"/>
                          <a:cs typeface="Times New Roman" panose="02020603050405020304" pitchFamily="18" charset="0"/>
                        </a:rPr>
                        <a:t> </a:t>
                      </a:r>
                      <a:r>
                        <a:rPr lang="en-US" sz="2380" b="1" dirty="0" err="1">
                          <a:latin typeface="Times New Roman" panose="02020603050405020304" pitchFamily="18" charset="0"/>
                          <a:cs typeface="Times New Roman" panose="02020603050405020304" pitchFamily="18" charset="0"/>
                        </a:rPr>
                        <a:t>tập</a:t>
                      </a:r>
                      <a:endParaRPr lang="en-US" sz="238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380" b="1" dirty="0" err="1">
                          <a:latin typeface="Times New Roman" panose="02020603050405020304" pitchFamily="18" charset="0"/>
                          <a:cs typeface="Times New Roman" panose="02020603050405020304" pitchFamily="18" charset="0"/>
                        </a:rPr>
                        <a:t>Câu</a:t>
                      </a:r>
                      <a:r>
                        <a:rPr lang="en-US" sz="2380" b="1" baseline="0" dirty="0">
                          <a:latin typeface="Times New Roman" panose="02020603050405020304" pitchFamily="18" charset="0"/>
                          <a:cs typeface="Times New Roman" panose="02020603050405020304" pitchFamily="18" charset="0"/>
                        </a:rPr>
                        <a:t> </a:t>
                      </a:r>
                      <a:r>
                        <a:rPr lang="en-US" sz="2380" b="1" baseline="0" dirty="0" err="1">
                          <a:latin typeface="Times New Roman" panose="02020603050405020304" pitchFamily="18" charset="0"/>
                          <a:cs typeface="Times New Roman" panose="02020603050405020304" pitchFamily="18" charset="0"/>
                        </a:rPr>
                        <a:t>đơn</a:t>
                      </a:r>
                      <a:endParaRPr lang="en-US" sz="238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380" b="1" dirty="0" err="1">
                          <a:latin typeface="Times New Roman" panose="02020603050405020304" pitchFamily="18" charset="0"/>
                          <a:cs typeface="Times New Roman" panose="02020603050405020304" pitchFamily="18" charset="0"/>
                        </a:rPr>
                        <a:t>Câu</a:t>
                      </a:r>
                      <a:r>
                        <a:rPr lang="en-US" sz="2380" b="1" baseline="0" dirty="0">
                          <a:latin typeface="Times New Roman" panose="02020603050405020304" pitchFamily="18" charset="0"/>
                          <a:cs typeface="Times New Roman" panose="02020603050405020304" pitchFamily="18" charset="0"/>
                        </a:rPr>
                        <a:t> </a:t>
                      </a:r>
                      <a:r>
                        <a:rPr lang="en-US" sz="2380" b="1" baseline="0" dirty="0" err="1">
                          <a:latin typeface="Times New Roman" panose="02020603050405020304" pitchFamily="18" charset="0"/>
                          <a:cs typeface="Times New Roman" panose="02020603050405020304" pitchFamily="18" charset="0"/>
                        </a:rPr>
                        <a:t>ghép</a:t>
                      </a:r>
                      <a:endParaRPr lang="en-US" sz="238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983680005"/>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380" dirty="0">
                          <a:latin typeface="Times New Roman" panose="02020603050405020304" pitchFamily="18" charset="0"/>
                          <a:cs typeface="Times New Roman" panose="02020603050405020304" pitchFamily="18" charset="0"/>
                        </a:rPr>
                        <a:t>a. </a:t>
                      </a:r>
                      <a:r>
                        <a:rPr lang="en-US" sz="2380" i="1" dirty="0">
                          <a:latin typeface="Times New Roman" panose="02020603050405020304" pitchFamily="18" charset="0"/>
                          <a:cs typeface="Times New Roman" panose="02020603050405020304" pitchFamily="18" charset="0"/>
                        </a:rPr>
                        <a:t>(1) </a:t>
                      </a:r>
                      <a:r>
                        <a:rPr lang="vi-VN" sz="2380" i="1" dirty="0">
                          <a:latin typeface="Times New Roman" panose="02020603050405020304" pitchFamily="18" charset="0"/>
                          <a:cs typeface="Times New Roman" panose="02020603050405020304" pitchFamily="18" charset="0"/>
                        </a:rPr>
                        <a:t>Chúng ta đang ở đâu? </a:t>
                      </a:r>
                      <a:r>
                        <a:rPr lang="en-US" sz="2380" i="1" dirty="0">
                          <a:latin typeface="Times New Roman" panose="02020603050405020304" pitchFamily="18" charset="0"/>
                          <a:cs typeface="Times New Roman" panose="02020603050405020304" pitchFamily="18" charset="0"/>
                        </a:rPr>
                        <a:t>(2) </a:t>
                      </a:r>
                      <a:r>
                        <a:rPr lang="vi-VN" sz="2380" i="1" dirty="0">
                          <a:latin typeface="Times New Roman" panose="02020603050405020304" pitchFamily="18" charset="0"/>
                          <a:cs typeface="Times New Roman" panose="02020603050405020304" pitchFamily="18" charset="0"/>
                        </a:rPr>
                        <a:t>Hôm nay ngày 8 - 8- 1986, hơn 50000 đầu đạn hạt nhân đã được bố trí trên khắp hành tinh. </a:t>
                      </a:r>
                      <a:r>
                        <a:rPr lang="en-US" sz="2380" i="1" dirty="0">
                          <a:latin typeface="Times New Roman" panose="02020603050405020304" pitchFamily="18" charset="0"/>
                          <a:cs typeface="Times New Roman" panose="02020603050405020304" pitchFamily="18" charset="0"/>
                        </a:rPr>
                        <a:t>(3) </a:t>
                      </a:r>
                      <a:r>
                        <a:rPr lang="vi-VN" sz="2380" i="1" dirty="0">
                          <a:latin typeface="Times New Roman" panose="02020603050405020304" pitchFamily="18" charset="0"/>
                          <a:cs typeface="Times New Roman" panose="02020603050405020304" pitchFamily="18" charset="0"/>
                        </a:rPr>
                        <a:t>Nói nôm na ra, điều đó có nghĩa là mỗi người, không trừ trẻ con, đang ngồi trên một thùng 4 tấn thuốc nổ: tất cả chỗ đó nổ tung lên sẽ làm biến hết th</a:t>
                      </a:r>
                      <a:r>
                        <a:rPr lang="en-US" sz="2380" i="1" dirty="0">
                          <a:latin typeface="Times New Roman" panose="02020603050405020304" pitchFamily="18" charset="0"/>
                          <a:cs typeface="Times New Roman" panose="02020603050405020304" pitchFamily="18" charset="0"/>
                        </a:rPr>
                        <a:t>ả</a:t>
                      </a:r>
                      <a:r>
                        <a:rPr lang="vi-VN" sz="2380" i="1" dirty="0">
                          <a:latin typeface="Times New Roman" panose="02020603050405020304" pitchFamily="18" charset="0"/>
                          <a:cs typeface="Times New Roman" panose="02020603050405020304" pitchFamily="18" charset="0"/>
                        </a:rPr>
                        <a:t>y, không phải là một lần mà là mười hai lần, mọi dấu vết của sự sống trên Trái Đất. </a:t>
                      </a:r>
                      <a:r>
                        <a:rPr lang="en-US" sz="2380" i="1" dirty="0">
                          <a:latin typeface="Times New Roman" panose="02020603050405020304" pitchFamily="18" charset="0"/>
                          <a:cs typeface="Times New Roman" panose="02020603050405020304" pitchFamily="18" charset="0"/>
                        </a:rPr>
                        <a:t>(4) </a:t>
                      </a:r>
                      <a:r>
                        <a:rPr lang="vi-VN" sz="2380" i="1" dirty="0">
                          <a:latin typeface="Times New Roman" panose="02020603050405020304" pitchFamily="18" charset="0"/>
                          <a:cs typeface="Times New Roman" panose="02020603050405020304" pitchFamily="18" charset="0"/>
                        </a:rPr>
                        <a:t>Nguy cơ ghê gớm đó đang đè nặng lên chúng ta như thanh gươm Đa-mô-cl</a:t>
                      </a:r>
                      <a:r>
                        <a:rPr lang="en-US" sz="2380" i="1" dirty="0">
                          <a:latin typeface="Times New Roman" panose="02020603050405020304" pitchFamily="18" charset="0"/>
                          <a:cs typeface="Times New Roman" panose="02020603050405020304" pitchFamily="18" charset="0"/>
                        </a:rPr>
                        <a:t>é</a:t>
                      </a:r>
                      <a:r>
                        <a:rPr lang="vi-VN" sz="2380" i="1" dirty="0">
                          <a:latin typeface="Times New Roman" panose="02020603050405020304" pitchFamily="18" charset="0"/>
                          <a:cs typeface="Times New Roman" panose="02020603050405020304" pitchFamily="18" charset="0"/>
                        </a:rPr>
                        <a:t>t, về lí thuyết có thể tiêu diệt tất cả các hành tinh đang xoay quanh Mặt Trời, cộng thêm bốn hành tinh nữa, và phá huỷ thế thăng bằng của Hệ Mặt Trời.</a:t>
                      </a:r>
                      <a:endParaRPr lang="en-US" sz="2380" i="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2380" dirty="0">
                          <a:solidFill>
                            <a:srgbClr val="FF0000"/>
                          </a:solidFill>
                          <a:latin typeface="Times New Roman" panose="02020603050405020304" pitchFamily="18" charset="0"/>
                          <a:cs typeface="Times New Roman" panose="02020603050405020304" pitchFamily="18" charset="0"/>
                        </a:rPr>
                        <a:t>(1),</a:t>
                      </a:r>
                      <a:r>
                        <a:rPr lang="en-US" sz="2380" baseline="0" dirty="0">
                          <a:solidFill>
                            <a:srgbClr val="FF0000"/>
                          </a:solidFill>
                          <a:latin typeface="Times New Roman" panose="02020603050405020304" pitchFamily="18" charset="0"/>
                          <a:cs typeface="Times New Roman" panose="02020603050405020304" pitchFamily="18" charset="0"/>
                        </a:rPr>
                        <a:t> (2), (4)</a:t>
                      </a:r>
                      <a:endParaRPr lang="en-US" sz="2380"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2380" dirty="0">
                          <a:solidFill>
                            <a:srgbClr val="FF0000"/>
                          </a:solidFill>
                          <a:latin typeface="Times New Roman" panose="02020603050405020304" pitchFamily="18" charset="0"/>
                          <a:cs typeface="Times New Roman" panose="02020603050405020304" pitchFamily="18" charset="0"/>
                        </a:rPr>
                        <a:t>(3)</a:t>
                      </a:r>
                    </a:p>
                  </a:txBody>
                  <a:tcPr>
                    <a:solidFill>
                      <a:schemeClr val="bg1"/>
                    </a:solidFill>
                  </a:tcPr>
                </a:tc>
                <a:extLst>
                  <a:ext uri="{0D108BD9-81ED-4DB2-BD59-A6C34878D82A}">
                    <a16:rowId xmlns:a16="http://schemas.microsoft.com/office/drawing/2014/main" val="1863671182"/>
                  </a:ext>
                </a:extLst>
              </a:tr>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380" dirty="0">
                          <a:latin typeface="Times New Roman" panose="02020603050405020304" pitchFamily="18" charset="0"/>
                          <a:cs typeface="Times New Roman" panose="02020603050405020304" pitchFamily="18" charset="0"/>
                        </a:rPr>
                        <a:t>b. </a:t>
                      </a:r>
                      <a:r>
                        <a:rPr lang="en-US" sz="2380" i="1" dirty="0">
                          <a:latin typeface="Times New Roman" panose="02020603050405020304" pitchFamily="18" charset="0"/>
                          <a:cs typeface="Times New Roman" panose="02020603050405020304" pitchFamily="18" charset="0"/>
                        </a:rPr>
                        <a:t>(1) </a:t>
                      </a:r>
                      <a:r>
                        <a:rPr lang="vi-VN" sz="2380" i="1" kern="1200" dirty="0">
                          <a:latin typeface="Times New Roman" panose="02020603050405020304" pitchFamily="18" charset="0"/>
                          <a:cs typeface="Times New Roman" panose="02020603050405020304" pitchFamily="18" charset="0"/>
                        </a:rPr>
                        <a:t>Có thể nói, với “Người con gái Nam Xương”, Nguyễn Dữ đã vượt khỏi những công thức thông lệ về hình tượng người phụ nữ trong thể truyền kì. </a:t>
                      </a:r>
                      <a:r>
                        <a:rPr lang="en-US" sz="2380" i="1" dirty="0">
                          <a:latin typeface="Times New Roman" panose="02020603050405020304" pitchFamily="18" charset="0"/>
                          <a:cs typeface="Times New Roman" panose="02020603050405020304" pitchFamily="18" charset="0"/>
                        </a:rPr>
                        <a:t>(2)</a:t>
                      </a:r>
                      <a:r>
                        <a:rPr lang="en-US" sz="2380" i="1" kern="1200" dirty="0">
                          <a:latin typeface="Times New Roman" panose="02020603050405020304" pitchFamily="18" charset="0"/>
                          <a:cs typeface="Times New Roman" panose="02020603050405020304" pitchFamily="18" charset="0"/>
                        </a:rPr>
                        <a:t> </a:t>
                      </a:r>
                      <a:r>
                        <a:rPr lang="vi-VN" sz="2380" i="1" kern="1200" dirty="0">
                          <a:latin typeface="Times New Roman" panose="02020603050405020304" pitchFamily="18" charset="0"/>
                          <a:cs typeface="Times New Roman" panose="02020603050405020304" pitchFamily="18" charset="0"/>
                        </a:rPr>
                        <a:t>Vũ Nương không phải là hình tượng một trang liệt nữ, nàng chỉ là một người đàn bà bình thường như bao người vợ, người mẹ trong đời thực. </a:t>
                      </a:r>
                      <a:r>
                        <a:rPr lang="en-US" sz="2380" i="1" dirty="0">
                          <a:latin typeface="Times New Roman" panose="02020603050405020304" pitchFamily="18" charset="0"/>
                          <a:cs typeface="Times New Roman" panose="02020603050405020304" pitchFamily="18" charset="0"/>
                        </a:rPr>
                        <a:t>(3) </a:t>
                      </a:r>
                      <a:r>
                        <a:rPr lang="vi-VN" sz="2380" i="1" kern="1200" dirty="0">
                          <a:latin typeface="Times New Roman" panose="02020603050405020304" pitchFamily="18" charset="0"/>
                          <a:cs typeface="Times New Roman" panose="02020603050405020304" pitchFamily="18" charset="0"/>
                        </a:rPr>
                        <a:t>Phản ánh số phận Vũ Thị Thiết, Nguyễn Dữ đã đề cập tới cái bi kịch muôn thuở của con người. </a:t>
                      </a:r>
                      <a:r>
                        <a:rPr lang="en-US" sz="2380" i="1" dirty="0">
                          <a:latin typeface="Times New Roman" panose="02020603050405020304" pitchFamily="18" charset="0"/>
                          <a:cs typeface="Times New Roman" panose="02020603050405020304" pitchFamily="18" charset="0"/>
                        </a:rPr>
                        <a:t>(4) </a:t>
                      </a:r>
                      <a:r>
                        <a:rPr lang="vi-VN" sz="2380" i="1" kern="1200" dirty="0">
                          <a:latin typeface="Times New Roman" panose="02020603050405020304" pitchFamily="18" charset="0"/>
                          <a:cs typeface="Times New Roman" panose="02020603050405020304" pitchFamily="18" charset="0"/>
                        </a:rPr>
                        <a:t>Có lẽ vì vậy mà “Người con gái Nam Xương” vẫn còn sức hấp dẫn đối với người đọc ngày nay.</a:t>
                      </a:r>
                    </a:p>
                  </a:txBody>
                  <a:tcPr>
                    <a:solidFill>
                      <a:schemeClr val="bg1"/>
                    </a:solidFill>
                  </a:tcPr>
                </a:tc>
                <a:tc>
                  <a:txBody>
                    <a:bodyPr/>
                    <a:lstStyle/>
                    <a:p>
                      <a:pPr algn="ctr"/>
                      <a:r>
                        <a:rPr lang="en-US" sz="2380" dirty="0">
                          <a:solidFill>
                            <a:srgbClr val="FF0000"/>
                          </a:solidFill>
                          <a:latin typeface="Times New Roman" panose="02020603050405020304" pitchFamily="18" charset="0"/>
                          <a:cs typeface="Times New Roman" panose="02020603050405020304" pitchFamily="18" charset="0"/>
                        </a:rPr>
                        <a:t>(1),</a:t>
                      </a:r>
                      <a:r>
                        <a:rPr lang="en-US" sz="2380" baseline="0" dirty="0">
                          <a:solidFill>
                            <a:srgbClr val="FF0000"/>
                          </a:solidFill>
                          <a:latin typeface="Times New Roman" panose="02020603050405020304" pitchFamily="18" charset="0"/>
                          <a:cs typeface="Times New Roman" panose="02020603050405020304" pitchFamily="18" charset="0"/>
                        </a:rPr>
                        <a:t> (3), (4)</a:t>
                      </a:r>
                      <a:endParaRPr lang="en-US" sz="2380"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2380" dirty="0">
                          <a:solidFill>
                            <a:srgbClr val="FF0000"/>
                          </a:solidFill>
                          <a:latin typeface="Times New Roman" panose="02020603050405020304" pitchFamily="18" charset="0"/>
                          <a:cs typeface="Times New Roman" panose="02020603050405020304" pitchFamily="18" charset="0"/>
                        </a:rPr>
                        <a:t>(2)</a:t>
                      </a:r>
                    </a:p>
                  </a:txBody>
                  <a:tcPr>
                    <a:solidFill>
                      <a:schemeClr val="bg1"/>
                    </a:solidFill>
                  </a:tcPr>
                </a:tc>
                <a:extLst>
                  <a:ext uri="{0D108BD9-81ED-4DB2-BD59-A6C34878D82A}">
                    <a16:rowId xmlns:a16="http://schemas.microsoft.com/office/drawing/2014/main" val="567068714"/>
                  </a:ext>
                </a:extLst>
              </a:tr>
            </a:tbl>
          </a:graphicData>
        </a:graphic>
      </p:graphicFrame>
    </p:spTree>
    <p:extLst>
      <p:ext uri="{BB962C8B-B14F-4D97-AF65-F5344CB8AC3E}">
        <p14:creationId xmlns:p14="http://schemas.microsoft.com/office/powerpoint/2010/main" val="56096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F4944E7-5D0F-98C9-0ECA-4109B3AF67A1}"/>
              </a:ext>
            </a:extLst>
          </p:cNvPr>
          <p:cNvSpPr txBox="1"/>
          <p:nvPr/>
        </p:nvSpPr>
        <p:spPr>
          <a:xfrm>
            <a:off x="1145458" y="412500"/>
            <a:ext cx="990108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CHẶNG 2</a:t>
            </a:r>
            <a:r>
              <a:rPr lang="en-US" sz="3600" b="1" dirty="0">
                <a:solidFill>
                  <a:srgbClr val="FF0000"/>
                </a:solidFill>
                <a:latin typeface="Times New Roman" panose="02020603050405020304" pitchFamily="18" charset="0"/>
                <a:cs typeface="Times New Roman" panose="02020603050405020304" pitchFamily="18" charset="0"/>
              </a:rPr>
              <a:t> - </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TĂNG TỐC: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BIẾN HÓA CÂU</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 name="Rectangle 1"/>
          <p:cNvSpPr/>
          <p:nvPr/>
        </p:nvSpPr>
        <p:spPr>
          <a:xfrm>
            <a:off x="680165" y="3034950"/>
            <a:ext cx="11041626" cy="224676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Thử tách các vế của câu ghép thành những câu đơn và nhận xét sự khác nhau về nội dung biểu đạt của câu ghép với những câu đơn vừa được tách ra.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Vũ Nương không phải là hình tượng một trang liệt nữ, nàng chỉ là một người đàn bà bình thường như bao người vợ, người mẹ trong đời thực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Freeform 5"/>
          <p:cNvSpPr/>
          <p:nvPr/>
        </p:nvSpPr>
        <p:spPr>
          <a:xfrm>
            <a:off x="8146077" y="1257575"/>
            <a:ext cx="3978712" cy="1337842"/>
          </a:xfrm>
          <a:custGeom>
            <a:avLst/>
            <a:gdLst/>
            <a:ahLst/>
            <a:cxnLst/>
            <a:rect l="l" t="t" r="r" b="b"/>
            <a:pathLst>
              <a:path w="3978712" h="1337842">
                <a:moveTo>
                  <a:pt x="0" y="0"/>
                </a:moveTo>
                <a:lnTo>
                  <a:pt x="3978712" y="0"/>
                </a:lnTo>
                <a:lnTo>
                  <a:pt x="3978712" y="1337842"/>
                </a:lnTo>
                <a:lnTo>
                  <a:pt x="0" y="13378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4">
            <a:extLst>
              <a:ext uri="{FF2B5EF4-FFF2-40B4-BE49-F238E27FC236}">
                <a16:creationId xmlns:a16="http://schemas.microsoft.com/office/drawing/2014/main" id="{F6EE4FF8-A20F-C4D2-5D6D-2F57091F82D5}"/>
              </a:ext>
            </a:extLst>
          </p:cNvPr>
          <p:cNvSpPr/>
          <p:nvPr/>
        </p:nvSpPr>
        <p:spPr>
          <a:xfrm>
            <a:off x="152781" y="645357"/>
            <a:ext cx="2275029" cy="1446551"/>
          </a:xfrm>
          <a:custGeom>
            <a:avLst/>
            <a:gdLst/>
            <a:ahLst/>
            <a:cxnLst/>
            <a:rect l="l" t="t" r="r" b="b"/>
            <a:pathLst>
              <a:path w="3828242" h="2239521">
                <a:moveTo>
                  <a:pt x="0" y="0"/>
                </a:moveTo>
                <a:lnTo>
                  <a:pt x="3828241" y="0"/>
                </a:lnTo>
                <a:lnTo>
                  <a:pt x="3828241" y="2239522"/>
                </a:lnTo>
                <a:lnTo>
                  <a:pt x="0" y="22395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31267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91398723"/>
              </p:ext>
            </p:extLst>
          </p:nvPr>
        </p:nvGraphicFramePr>
        <p:xfrm>
          <a:off x="380181" y="414866"/>
          <a:ext cx="11542188" cy="6000002"/>
        </p:xfrm>
        <a:graphic>
          <a:graphicData uri="http://schemas.openxmlformats.org/drawingml/2006/table">
            <a:tbl>
              <a:tblPr firstRow="1" bandRow="1">
                <a:tableStyleId>{5940675A-B579-460E-94D1-54222C63F5DA}</a:tableStyleId>
              </a:tblPr>
              <a:tblGrid>
                <a:gridCol w="3847396">
                  <a:extLst>
                    <a:ext uri="{9D8B030D-6E8A-4147-A177-3AD203B41FA5}">
                      <a16:colId xmlns:a16="http://schemas.microsoft.com/office/drawing/2014/main" val="3817855331"/>
                    </a:ext>
                  </a:extLst>
                </a:gridCol>
                <a:gridCol w="3524113">
                  <a:extLst>
                    <a:ext uri="{9D8B030D-6E8A-4147-A177-3AD203B41FA5}">
                      <a16:colId xmlns:a16="http://schemas.microsoft.com/office/drawing/2014/main" val="82507863"/>
                    </a:ext>
                  </a:extLst>
                </a:gridCol>
                <a:gridCol w="4170679">
                  <a:extLst>
                    <a:ext uri="{9D8B030D-6E8A-4147-A177-3AD203B41FA5}">
                      <a16:colId xmlns:a16="http://schemas.microsoft.com/office/drawing/2014/main" val="2692848570"/>
                    </a:ext>
                  </a:extLst>
                </a:gridCol>
              </a:tblGrid>
              <a:tr h="1273973">
                <a:tc>
                  <a:txBody>
                    <a:bodyPr/>
                    <a:lstStyle/>
                    <a:p>
                      <a:pPr algn="ctr"/>
                      <a:r>
                        <a:rPr lang="en-US" sz="2800" b="1" dirty="0" err="1">
                          <a:latin typeface="Times New Roman" panose="02020603050405020304" pitchFamily="18" charset="0"/>
                          <a:cs typeface="Times New Roman" panose="02020603050405020304" pitchFamily="18" charset="0"/>
                        </a:rPr>
                        <a:t>Câu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ghép</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b="1" dirty="0" err="1">
                          <a:latin typeface="Times New Roman" panose="02020603050405020304" pitchFamily="18" charset="0"/>
                          <a:cs typeface="Times New Roman" panose="02020603050405020304" pitchFamily="18" charset="0"/>
                        </a:rPr>
                        <a:t>Câu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đơn</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tách</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từ</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câu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ghép</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b="1" dirty="0">
                          <a:latin typeface="Times New Roman" panose="02020603050405020304" pitchFamily="18" charset="0"/>
                          <a:cs typeface="Times New Roman" panose="02020603050405020304" pitchFamily="18" charset="0"/>
                        </a:rPr>
                        <a:t>So</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sánh</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nội</a:t>
                      </a:r>
                      <a:r>
                        <a:rPr lang="en-US" sz="2800" b="1" baseline="0" dirty="0">
                          <a:latin typeface="Times New Roman" panose="02020603050405020304" pitchFamily="18" charset="0"/>
                          <a:cs typeface="Times New Roman" panose="02020603050405020304" pitchFamily="18" charset="0"/>
                        </a:rPr>
                        <a:t> dung </a:t>
                      </a:r>
                      <a:r>
                        <a:rPr lang="en-US" sz="2800" b="1" baseline="0" dirty="0" err="1">
                          <a:latin typeface="Times New Roman" panose="02020603050405020304" pitchFamily="18" charset="0"/>
                          <a:cs typeface="Times New Roman" panose="02020603050405020304" pitchFamily="18" charset="0"/>
                        </a:rPr>
                        <a:t>biểu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đạt</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3361873738"/>
                  </a:ext>
                </a:extLst>
              </a:tr>
              <a:tr h="4726029">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800" i="1" dirty="0">
                          <a:latin typeface="Times New Roman" panose="02020603050405020304" pitchFamily="18" charset="0"/>
                          <a:cs typeface="Times New Roman" panose="02020603050405020304" pitchFamily="18" charset="0"/>
                        </a:rPr>
                        <a:t>“</a:t>
                      </a:r>
                      <a:r>
                        <a:rPr lang="vi-VN" sz="2800" i="1" dirty="0">
                          <a:latin typeface="Times New Roman" panose="02020603050405020304" pitchFamily="18" charset="0"/>
                          <a:cs typeface="Times New Roman" panose="02020603050405020304" pitchFamily="18" charset="0"/>
                        </a:rPr>
                        <a:t>Vũ Nương không phải là hình tượng một trang liệt nữ, nàng chỉ là một người đàn bà bình thường như bao người vợ, người mẹ trong đời thực</a:t>
                      </a:r>
                      <a:r>
                        <a:rPr lang="en-US" sz="2800" i="1" dirty="0">
                          <a:latin typeface="Times New Roman" panose="02020603050405020304" pitchFamily="18" charset="0"/>
                          <a:cs typeface="Times New Roman" panose="02020603050405020304" pitchFamily="18" charset="0"/>
                        </a:rPr>
                        <a:t>”</a:t>
                      </a:r>
                      <a:r>
                        <a:rPr lang="vi-VN" sz="2800" i="1" dirty="0">
                          <a:latin typeface="Times New Roman" panose="02020603050405020304" pitchFamily="18" charset="0"/>
                          <a:cs typeface="Times New Roman" panose="02020603050405020304" pitchFamily="18" charset="0"/>
                        </a:rPr>
                        <a:t> </a:t>
                      </a:r>
                      <a:endParaRPr lang="en-US" sz="2800" i="1" dirty="0">
                        <a:latin typeface="Times New Roman" panose="02020603050405020304" pitchFamily="18" charset="0"/>
                        <a:cs typeface="Times New Roman" panose="02020603050405020304" pitchFamily="18" charset="0"/>
                      </a:endParaRPr>
                    </a:p>
                  </a:txBody>
                  <a:tcPr/>
                </a:tc>
                <a:tc>
                  <a:txBody>
                    <a:bodyPr/>
                    <a:lstStyle/>
                    <a:p>
                      <a:pPr algn="just" defTabSz="1219170"/>
                      <a:r>
                        <a:rPr lang="en-US" sz="2800" i="0" dirty="0">
                          <a:latin typeface="Times New Roman" panose="02020603050405020304" pitchFamily="18" charset="0"/>
                          <a:cs typeface="Times New Roman" panose="02020603050405020304" pitchFamily="18" charset="0"/>
                        </a:rPr>
                        <a:t>+ </a:t>
                      </a:r>
                      <a:r>
                        <a:rPr lang="en-US" sz="2800" i="0" dirty="0" err="1">
                          <a:latin typeface="Times New Roman" panose="02020603050405020304" pitchFamily="18" charset="0"/>
                          <a:cs typeface="Times New Roman" panose="02020603050405020304" pitchFamily="18" charset="0"/>
                        </a:rPr>
                        <a:t>Vũ</a:t>
                      </a:r>
                      <a:r>
                        <a:rPr lang="en-US" sz="2800" i="0" dirty="0">
                          <a:latin typeface="Times New Roman" panose="02020603050405020304" pitchFamily="18" charset="0"/>
                          <a:cs typeface="Times New Roman" panose="02020603050405020304" pitchFamily="18" charset="0"/>
                        </a:rPr>
                        <a:t> </a:t>
                      </a:r>
                      <a:r>
                        <a:rPr lang="en-US" sz="2800" i="0" dirty="0" err="1">
                          <a:latin typeface="Times New Roman" panose="02020603050405020304" pitchFamily="18" charset="0"/>
                          <a:cs typeface="Times New Roman" panose="02020603050405020304" pitchFamily="18" charset="0"/>
                        </a:rPr>
                        <a:t>Nương</a:t>
                      </a:r>
                      <a:r>
                        <a:rPr lang="en-US" sz="2800" i="0" dirty="0">
                          <a:latin typeface="Times New Roman" panose="02020603050405020304" pitchFamily="18" charset="0"/>
                          <a:cs typeface="Times New Roman" panose="02020603050405020304" pitchFamily="18" charset="0"/>
                        </a:rPr>
                        <a:t> </a:t>
                      </a:r>
                      <a:r>
                        <a:rPr lang="en-US" sz="2800" i="0" dirty="0" err="1">
                          <a:latin typeface="Times New Roman" panose="02020603050405020304" pitchFamily="18" charset="0"/>
                          <a:cs typeface="Times New Roman" panose="02020603050405020304" pitchFamily="18" charset="0"/>
                        </a:rPr>
                        <a:t>không</a:t>
                      </a:r>
                      <a:r>
                        <a:rPr lang="en-US" sz="2800" i="0" dirty="0">
                          <a:latin typeface="Times New Roman" panose="02020603050405020304" pitchFamily="18" charset="0"/>
                          <a:cs typeface="Times New Roman" panose="02020603050405020304" pitchFamily="18" charset="0"/>
                        </a:rPr>
                        <a:t> </a:t>
                      </a:r>
                      <a:r>
                        <a:rPr lang="en-US" sz="2800" i="0" dirty="0" err="1">
                          <a:latin typeface="Times New Roman" panose="02020603050405020304" pitchFamily="18" charset="0"/>
                          <a:cs typeface="Times New Roman" panose="02020603050405020304" pitchFamily="18" charset="0"/>
                        </a:rPr>
                        <a:t>phải</a:t>
                      </a:r>
                      <a:r>
                        <a:rPr lang="en-US" sz="2800" i="0" dirty="0">
                          <a:latin typeface="Times New Roman" panose="02020603050405020304" pitchFamily="18" charset="0"/>
                          <a:cs typeface="Times New Roman" panose="02020603050405020304" pitchFamily="18" charset="0"/>
                        </a:rPr>
                        <a:t> </a:t>
                      </a:r>
                      <a:r>
                        <a:rPr lang="en-US" sz="2800" i="0" dirty="0" err="1">
                          <a:latin typeface="Times New Roman" panose="02020603050405020304" pitchFamily="18" charset="0"/>
                          <a:cs typeface="Times New Roman" panose="02020603050405020304" pitchFamily="18" charset="0"/>
                        </a:rPr>
                        <a:t>là</a:t>
                      </a:r>
                      <a:r>
                        <a:rPr lang="en-US" sz="2800" i="0" dirty="0">
                          <a:latin typeface="Times New Roman" panose="02020603050405020304" pitchFamily="18" charset="0"/>
                          <a:cs typeface="Times New Roman" panose="02020603050405020304" pitchFamily="18" charset="0"/>
                        </a:rPr>
                        <a:t> </a:t>
                      </a:r>
                      <a:r>
                        <a:rPr lang="en-US" sz="2800" i="0" dirty="0" err="1">
                          <a:latin typeface="Times New Roman" panose="02020603050405020304" pitchFamily="18" charset="0"/>
                          <a:cs typeface="Times New Roman" panose="02020603050405020304" pitchFamily="18" charset="0"/>
                        </a:rPr>
                        <a:t>hình</a:t>
                      </a:r>
                      <a:r>
                        <a:rPr lang="en-US" sz="2800" i="0" dirty="0">
                          <a:latin typeface="Times New Roman" panose="02020603050405020304" pitchFamily="18" charset="0"/>
                          <a:cs typeface="Times New Roman" panose="02020603050405020304" pitchFamily="18" charset="0"/>
                        </a:rPr>
                        <a:t> </a:t>
                      </a:r>
                      <a:r>
                        <a:rPr lang="en-US" sz="2800" i="0" dirty="0" err="1">
                          <a:latin typeface="Times New Roman" panose="02020603050405020304" pitchFamily="18" charset="0"/>
                          <a:cs typeface="Times New Roman" panose="02020603050405020304" pitchFamily="18" charset="0"/>
                        </a:rPr>
                        <a:t>tượng</a:t>
                      </a:r>
                      <a:r>
                        <a:rPr lang="en-US" sz="2800" i="0" dirty="0">
                          <a:latin typeface="Times New Roman" panose="02020603050405020304" pitchFamily="18" charset="0"/>
                          <a:cs typeface="Times New Roman" panose="02020603050405020304" pitchFamily="18" charset="0"/>
                        </a:rPr>
                        <a:t> </a:t>
                      </a:r>
                      <a:r>
                        <a:rPr lang="en-US" sz="2800" i="0" dirty="0" err="1">
                          <a:latin typeface="Times New Roman" panose="02020603050405020304" pitchFamily="18" charset="0"/>
                          <a:cs typeface="Times New Roman" panose="02020603050405020304" pitchFamily="18" charset="0"/>
                        </a:rPr>
                        <a:t>một</a:t>
                      </a:r>
                      <a:r>
                        <a:rPr lang="en-US" sz="2800" i="0" dirty="0">
                          <a:latin typeface="Times New Roman" panose="02020603050405020304" pitchFamily="18" charset="0"/>
                          <a:cs typeface="Times New Roman" panose="02020603050405020304" pitchFamily="18" charset="0"/>
                        </a:rPr>
                        <a:t> </a:t>
                      </a:r>
                      <a:r>
                        <a:rPr lang="en-US" sz="2800" i="0" dirty="0" err="1">
                          <a:latin typeface="Times New Roman" panose="02020603050405020304" pitchFamily="18" charset="0"/>
                          <a:cs typeface="Times New Roman" panose="02020603050405020304" pitchFamily="18" charset="0"/>
                        </a:rPr>
                        <a:t>trang</a:t>
                      </a:r>
                      <a:r>
                        <a:rPr lang="en-US" sz="2800" i="0" dirty="0">
                          <a:latin typeface="Times New Roman" panose="02020603050405020304" pitchFamily="18" charset="0"/>
                          <a:cs typeface="Times New Roman" panose="02020603050405020304" pitchFamily="18" charset="0"/>
                        </a:rPr>
                        <a:t> </a:t>
                      </a:r>
                      <a:r>
                        <a:rPr lang="en-US" sz="2800" i="0" dirty="0" err="1">
                          <a:latin typeface="Times New Roman" panose="02020603050405020304" pitchFamily="18" charset="0"/>
                          <a:cs typeface="Times New Roman" panose="02020603050405020304" pitchFamily="18" charset="0"/>
                        </a:rPr>
                        <a:t>liệt</a:t>
                      </a:r>
                      <a:r>
                        <a:rPr lang="en-US" sz="2800" i="0" dirty="0">
                          <a:latin typeface="Times New Roman" panose="02020603050405020304" pitchFamily="18" charset="0"/>
                          <a:cs typeface="Times New Roman" panose="02020603050405020304" pitchFamily="18" charset="0"/>
                        </a:rPr>
                        <a:t> </a:t>
                      </a:r>
                      <a:r>
                        <a:rPr lang="en-US" sz="2800" i="0" dirty="0" err="1">
                          <a:latin typeface="Times New Roman" panose="02020603050405020304" pitchFamily="18" charset="0"/>
                          <a:cs typeface="Times New Roman" panose="02020603050405020304" pitchFamily="18" charset="0"/>
                        </a:rPr>
                        <a:t>nữ</a:t>
                      </a:r>
                      <a:r>
                        <a:rPr lang="en-US" sz="2800" i="0" dirty="0">
                          <a:latin typeface="Times New Roman" panose="02020603050405020304" pitchFamily="18" charset="0"/>
                          <a:cs typeface="Times New Roman" panose="02020603050405020304" pitchFamily="18" charset="0"/>
                        </a:rPr>
                        <a:t>.</a:t>
                      </a:r>
                    </a:p>
                    <a:p>
                      <a:pPr algn="just" defTabSz="1219170"/>
                      <a:r>
                        <a:rPr lang="en-US" sz="2800" i="0" dirty="0">
                          <a:latin typeface="Times New Roman" panose="02020603050405020304" pitchFamily="18" charset="0"/>
                          <a:cs typeface="Times New Roman" panose="02020603050405020304" pitchFamily="18" charset="0"/>
                        </a:rPr>
                        <a:t>+ </a:t>
                      </a:r>
                      <a:r>
                        <a:rPr lang="en-US" sz="2800" i="0" dirty="0" err="1">
                          <a:latin typeface="Times New Roman" panose="02020603050405020304" pitchFamily="18" charset="0"/>
                          <a:cs typeface="Times New Roman" panose="02020603050405020304" pitchFamily="18" charset="0"/>
                        </a:rPr>
                        <a:t>Nàng</a:t>
                      </a:r>
                      <a:r>
                        <a:rPr lang="en-US" sz="2800" i="0" dirty="0">
                          <a:latin typeface="Times New Roman" panose="02020603050405020304" pitchFamily="18" charset="0"/>
                          <a:cs typeface="Times New Roman" panose="02020603050405020304" pitchFamily="18" charset="0"/>
                        </a:rPr>
                        <a:t> </a:t>
                      </a:r>
                      <a:r>
                        <a:rPr lang="en-US" sz="2800" i="0" dirty="0" err="1">
                          <a:latin typeface="Times New Roman" panose="02020603050405020304" pitchFamily="18" charset="0"/>
                          <a:cs typeface="Times New Roman" panose="02020603050405020304" pitchFamily="18" charset="0"/>
                        </a:rPr>
                        <a:t>chỉ</a:t>
                      </a:r>
                      <a:r>
                        <a:rPr lang="en-US" sz="2800" i="0" dirty="0">
                          <a:latin typeface="Times New Roman" panose="02020603050405020304" pitchFamily="18" charset="0"/>
                          <a:cs typeface="Times New Roman" panose="02020603050405020304" pitchFamily="18" charset="0"/>
                        </a:rPr>
                        <a:t> </a:t>
                      </a:r>
                      <a:r>
                        <a:rPr lang="en-US" sz="2800" i="0" dirty="0" err="1">
                          <a:latin typeface="Times New Roman" panose="02020603050405020304" pitchFamily="18" charset="0"/>
                          <a:cs typeface="Times New Roman" panose="02020603050405020304" pitchFamily="18" charset="0"/>
                        </a:rPr>
                        <a:t>là</a:t>
                      </a:r>
                      <a:r>
                        <a:rPr lang="en-US" sz="2800" i="0" dirty="0">
                          <a:latin typeface="Times New Roman" panose="02020603050405020304" pitchFamily="18" charset="0"/>
                          <a:cs typeface="Times New Roman" panose="02020603050405020304" pitchFamily="18" charset="0"/>
                        </a:rPr>
                        <a:t> </a:t>
                      </a:r>
                      <a:r>
                        <a:rPr lang="en-US" sz="2800" i="0" dirty="0" err="1">
                          <a:latin typeface="Times New Roman" panose="02020603050405020304" pitchFamily="18" charset="0"/>
                          <a:cs typeface="Times New Roman" panose="02020603050405020304" pitchFamily="18" charset="0"/>
                        </a:rPr>
                        <a:t>một</a:t>
                      </a:r>
                      <a:r>
                        <a:rPr lang="en-US" sz="2800" i="0" dirty="0">
                          <a:latin typeface="Times New Roman" panose="02020603050405020304" pitchFamily="18" charset="0"/>
                          <a:cs typeface="Times New Roman" panose="02020603050405020304" pitchFamily="18" charset="0"/>
                        </a:rPr>
                        <a:t> </a:t>
                      </a:r>
                      <a:r>
                        <a:rPr lang="en-US" sz="2800" i="0" dirty="0" err="1">
                          <a:latin typeface="Times New Roman" panose="02020603050405020304" pitchFamily="18" charset="0"/>
                          <a:cs typeface="Times New Roman" panose="02020603050405020304" pitchFamily="18" charset="0"/>
                        </a:rPr>
                        <a:t>người</a:t>
                      </a:r>
                      <a:r>
                        <a:rPr lang="en-US" sz="2800" i="0" dirty="0">
                          <a:latin typeface="Times New Roman" panose="02020603050405020304" pitchFamily="18" charset="0"/>
                          <a:cs typeface="Times New Roman" panose="02020603050405020304" pitchFamily="18" charset="0"/>
                        </a:rPr>
                        <a:t> </a:t>
                      </a:r>
                      <a:r>
                        <a:rPr lang="en-US" sz="2800" i="0" dirty="0" err="1">
                          <a:latin typeface="Times New Roman" panose="02020603050405020304" pitchFamily="18" charset="0"/>
                          <a:cs typeface="Times New Roman" panose="02020603050405020304" pitchFamily="18" charset="0"/>
                        </a:rPr>
                        <a:t>đàn</a:t>
                      </a:r>
                      <a:r>
                        <a:rPr lang="en-US" sz="2800" i="0" dirty="0">
                          <a:latin typeface="Times New Roman" panose="02020603050405020304" pitchFamily="18" charset="0"/>
                          <a:cs typeface="Times New Roman" panose="02020603050405020304" pitchFamily="18" charset="0"/>
                        </a:rPr>
                        <a:t> </a:t>
                      </a:r>
                      <a:r>
                        <a:rPr lang="en-US" sz="2800" i="0" dirty="0" err="1">
                          <a:latin typeface="Times New Roman" panose="02020603050405020304" pitchFamily="18" charset="0"/>
                          <a:cs typeface="Times New Roman" panose="02020603050405020304" pitchFamily="18" charset="0"/>
                        </a:rPr>
                        <a:t>bà</a:t>
                      </a:r>
                      <a:r>
                        <a:rPr lang="en-US" sz="2800" i="0" dirty="0">
                          <a:latin typeface="Times New Roman" panose="02020603050405020304" pitchFamily="18" charset="0"/>
                          <a:cs typeface="Times New Roman" panose="02020603050405020304" pitchFamily="18" charset="0"/>
                        </a:rPr>
                        <a:t> </a:t>
                      </a:r>
                      <a:r>
                        <a:rPr lang="en-US" sz="2800" i="0" dirty="0" err="1">
                          <a:latin typeface="Times New Roman" panose="02020603050405020304" pitchFamily="18" charset="0"/>
                          <a:cs typeface="Times New Roman" panose="02020603050405020304" pitchFamily="18" charset="0"/>
                        </a:rPr>
                        <a:t>bình</a:t>
                      </a:r>
                      <a:r>
                        <a:rPr lang="en-US" sz="2800" i="0" dirty="0">
                          <a:latin typeface="Times New Roman" panose="02020603050405020304" pitchFamily="18" charset="0"/>
                          <a:cs typeface="Times New Roman" panose="02020603050405020304" pitchFamily="18" charset="0"/>
                        </a:rPr>
                        <a:t> </a:t>
                      </a:r>
                      <a:r>
                        <a:rPr lang="en-US" sz="2800" i="0" dirty="0" err="1">
                          <a:latin typeface="Times New Roman" panose="02020603050405020304" pitchFamily="18" charset="0"/>
                          <a:cs typeface="Times New Roman" panose="02020603050405020304" pitchFamily="18" charset="0"/>
                        </a:rPr>
                        <a:t>thường</a:t>
                      </a:r>
                      <a:r>
                        <a:rPr lang="en-US" sz="2800" i="0" dirty="0">
                          <a:latin typeface="Times New Roman" panose="02020603050405020304" pitchFamily="18" charset="0"/>
                          <a:cs typeface="Times New Roman" panose="02020603050405020304" pitchFamily="18" charset="0"/>
                        </a:rPr>
                        <a:t> </a:t>
                      </a:r>
                      <a:r>
                        <a:rPr lang="en-US" sz="2800" i="0" dirty="0" err="1">
                          <a:latin typeface="Times New Roman" panose="02020603050405020304" pitchFamily="18" charset="0"/>
                          <a:cs typeface="Times New Roman" panose="02020603050405020304" pitchFamily="18" charset="0"/>
                        </a:rPr>
                        <a:t>như</a:t>
                      </a:r>
                      <a:r>
                        <a:rPr lang="en-US" sz="2800" i="0" dirty="0">
                          <a:latin typeface="Times New Roman" panose="02020603050405020304" pitchFamily="18" charset="0"/>
                          <a:cs typeface="Times New Roman" panose="02020603050405020304" pitchFamily="18" charset="0"/>
                        </a:rPr>
                        <a:t> </a:t>
                      </a:r>
                      <a:r>
                        <a:rPr lang="en-US" sz="2800" i="0" dirty="0" err="1">
                          <a:latin typeface="Times New Roman" panose="02020603050405020304" pitchFamily="18" charset="0"/>
                          <a:cs typeface="Times New Roman" panose="02020603050405020304" pitchFamily="18" charset="0"/>
                        </a:rPr>
                        <a:t>bao</a:t>
                      </a:r>
                      <a:r>
                        <a:rPr lang="en-US" sz="2800" i="0" dirty="0">
                          <a:latin typeface="Times New Roman" panose="02020603050405020304" pitchFamily="18" charset="0"/>
                          <a:cs typeface="Times New Roman" panose="02020603050405020304" pitchFamily="18" charset="0"/>
                        </a:rPr>
                        <a:t> </a:t>
                      </a:r>
                      <a:r>
                        <a:rPr lang="en-US" sz="2800" i="0" dirty="0" err="1">
                          <a:latin typeface="Times New Roman" panose="02020603050405020304" pitchFamily="18" charset="0"/>
                          <a:cs typeface="Times New Roman" panose="02020603050405020304" pitchFamily="18" charset="0"/>
                        </a:rPr>
                        <a:t>người</a:t>
                      </a:r>
                      <a:r>
                        <a:rPr lang="en-US" sz="2800" i="0" dirty="0">
                          <a:latin typeface="Times New Roman" panose="02020603050405020304" pitchFamily="18" charset="0"/>
                          <a:cs typeface="Times New Roman" panose="02020603050405020304" pitchFamily="18" charset="0"/>
                        </a:rPr>
                        <a:t> </a:t>
                      </a:r>
                      <a:r>
                        <a:rPr lang="en-US" sz="2800" i="0" dirty="0" err="1">
                          <a:latin typeface="Times New Roman" panose="02020603050405020304" pitchFamily="18" charset="0"/>
                          <a:cs typeface="Times New Roman" panose="02020603050405020304" pitchFamily="18" charset="0"/>
                        </a:rPr>
                        <a:t>vợ</a:t>
                      </a:r>
                      <a:r>
                        <a:rPr lang="en-US" sz="2800" i="0" dirty="0">
                          <a:latin typeface="Times New Roman" panose="02020603050405020304" pitchFamily="18" charset="0"/>
                          <a:cs typeface="Times New Roman" panose="02020603050405020304" pitchFamily="18" charset="0"/>
                        </a:rPr>
                        <a:t>, </a:t>
                      </a:r>
                      <a:r>
                        <a:rPr lang="en-US" sz="2800" i="0" dirty="0" err="1">
                          <a:latin typeface="Times New Roman" panose="02020603050405020304" pitchFamily="18" charset="0"/>
                          <a:cs typeface="Times New Roman" panose="02020603050405020304" pitchFamily="18" charset="0"/>
                        </a:rPr>
                        <a:t>người</a:t>
                      </a:r>
                      <a:r>
                        <a:rPr lang="en-US" sz="2800" i="0" dirty="0">
                          <a:latin typeface="Times New Roman" panose="02020603050405020304" pitchFamily="18" charset="0"/>
                          <a:cs typeface="Times New Roman" panose="02020603050405020304" pitchFamily="18" charset="0"/>
                        </a:rPr>
                        <a:t> </a:t>
                      </a:r>
                      <a:r>
                        <a:rPr lang="en-US" sz="2800" i="0" dirty="0" err="1">
                          <a:latin typeface="Times New Roman" panose="02020603050405020304" pitchFamily="18" charset="0"/>
                          <a:cs typeface="Times New Roman" panose="02020603050405020304" pitchFamily="18" charset="0"/>
                        </a:rPr>
                        <a:t>mẹ</a:t>
                      </a:r>
                      <a:r>
                        <a:rPr lang="en-US" sz="2800" i="0" dirty="0">
                          <a:latin typeface="Times New Roman" panose="02020603050405020304" pitchFamily="18" charset="0"/>
                          <a:cs typeface="Times New Roman" panose="02020603050405020304" pitchFamily="18" charset="0"/>
                        </a:rPr>
                        <a:t> </a:t>
                      </a:r>
                      <a:r>
                        <a:rPr lang="en-US" sz="2800" i="0" dirty="0" err="1">
                          <a:latin typeface="Times New Roman" panose="02020603050405020304" pitchFamily="18" charset="0"/>
                          <a:cs typeface="Times New Roman" panose="02020603050405020304" pitchFamily="18" charset="0"/>
                        </a:rPr>
                        <a:t>trong</a:t>
                      </a:r>
                      <a:r>
                        <a:rPr lang="en-US" sz="2800" i="0" dirty="0">
                          <a:latin typeface="Times New Roman" panose="02020603050405020304" pitchFamily="18" charset="0"/>
                          <a:cs typeface="Times New Roman" panose="02020603050405020304" pitchFamily="18" charset="0"/>
                        </a:rPr>
                        <a:t> </a:t>
                      </a:r>
                      <a:r>
                        <a:rPr lang="en-US" sz="2800" i="0" dirty="0" err="1">
                          <a:latin typeface="Times New Roman" panose="02020603050405020304" pitchFamily="18" charset="0"/>
                          <a:cs typeface="Times New Roman" panose="02020603050405020304" pitchFamily="18" charset="0"/>
                        </a:rPr>
                        <a:t>đời</a:t>
                      </a:r>
                      <a:r>
                        <a:rPr lang="en-US" sz="2800" i="0" dirty="0">
                          <a:latin typeface="Times New Roman" panose="02020603050405020304" pitchFamily="18" charset="0"/>
                          <a:cs typeface="Times New Roman" panose="02020603050405020304" pitchFamily="18" charset="0"/>
                        </a:rPr>
                        <a:t> </a:t>
                      </a:r>
                      <a:r>
                        <a:rPr lang="en-US" sz="2800" i="0" dirty="0" err="1">
                          <a:latin typeface="Times New Roman" panose="02020603050405020304" pitchFamily="18" charset="0"/>
                          <a:cs typeface="Times New Roman" panose="02020603050405020304" pitchFamily="18" charset="0"/>
                        </a:rPr>
                        <a:t>thực</a:t>
                      </a:r>
                      <a:r>
                        <a:rPr lang="en-US" sz="2800" i="0" dirty="0">
                          <a:latin typeface="Times New Roman" panose="02020603050405020304" pitchFamily="18" charset="0"/>
                          <a:cs typeface="Times New Roman" panose="02020603050405020304" pitchFamily="18" charset="0"/>
                        </a:rPr>
                        <a:t>.</a:t>
                      </a:r>
                      <a:endParaRPr lang="en-US" sz="2800" i="0" dirty="0">
                        <a:solidFill>
                          <a:prstClr val="black"/>
                        </a:solidFill>
                        <a:latin typeface="Times New Roman" pitchFamily="18" charset="0"/>
                        <a:cs typeface="Times New Roman" pitchFamily="18"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800" dirty="0">
                          <a:latin typeface="Times New Roman" panose="02020603050405020304" pitchFamily="18" charset="0"/>
                          <a:cs typeface="Times New Roman" panose="02020603050405020304" pitchFamily="18" charset="0"/>
                        </a:rPr>
                        <a:t>Ở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gộp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itchFamily="18" charset="0"/>
                        <a:cs typeface="Times New Roman" pitchFamily="18" charset="0"/>
                      </a:endParaRPr>
                    </a:p>
                  </a:txBody>
                  <a:tcPr/>
                </a:tc>
                <a:extLst>
                  <a:ext uri="{0D108BD9-81ED-4DB2-BD59-A6C34878D82A}">
                    <a16:rowId xmlns:a16="http://schemas.microsoft.com/office/drawing/2014/main" val="3594957977"/>
                  </a:ext>
                </a:extLst>
              </a:tr>
            </a:tbl>
          </a:graphicData>
        </a:graphic>
      </p:graphicFrame>
      <p:pic>
        <p:nvPicPr>
          <p:cNvPr id="3" name="Picture 2">
            <a:extLst>
              <a:ext uri="{FF2B5EF4-FFF2-40B4-BE49-F238E27FC236}">
                <a16:creationId xmlns:a16="http://schemas.microsoft.com/office/drawing/2014/main" id="{0B2E3B02-5519-0FEA-48D2-BF3A1A7295B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333" b="97747" l="9595" r="89979">
                        <a14:foregroundMark x1="17910" y1="10399" x2="46695" y2="15945"/>
                        <a14:foregroundMark x1="50959" y1="9532" x2="27932" y2="9532"/>
                        <a14:foregroundMark x1="27932" y1="9532" x2="18337" y2="21317"/>
                        <a14:foregroundMark x1="18337" y1="21317" x2="17697" y2="52686"/>
                        <a14:foregroundMark x1="13006" y1="59099" x2="36247" y2="19931"/>
                        <a14:foregroundMark x1="36247" y1="19931" x2="35608" y2="15945"/>
                        <a14:foregroundMark x1="18124" y1="5719" x2="11727" y2="20971"/>
                        <a14:foregroundMark x1="11727" y1="20971" x2="12367" y2="39688"/>
                        <a14:foregroundMark x1="12367" y1="39688" x2="18550" y2="52860"/>
                        <a14:foregroundMark x1="19616" y1="68111" x2="57143" y2="90815"/>
                        <a14:foregroundMark x1="57143" y1="90815" x2="62260" y2="95841"/>
                        <a14:foregroundMark x1="68443" y1="97920" x2="40725" y2="97054"/>
                        <a14:foregroundMark x1="32196" y1="44887" x2="23454" y2="27730"/>
                        <a14:foregroundMark x1="23454" y1="27730" x2="23241" y2="27036"/>
                        <a14:foregroundMark x1="14499" y1="29809" x2="30064" y2="24957"/>
                        <a14:foregroundMark x1="52239" y1="8319" x2="26652" y2="6066"/>
                        <a14:foregroundMark x1="23881" y1="9879" x2="25373" y2="7799"/>
                        <a14:foregroundMark x1="26652" y1="4333" x2="18763" y2="5026"/>
                        <a14:foregroundMark x1="22175" y1="5026" x2="39019" y2="5026"/>
                        <a14:foregroundMark x1="13646" y1="26343" x2="16205" y2="26170"/>
                        <a14:foregroundMark x1="75906" y1="54593" x2="66311" y2="50087"/>
                        <a14:foregroundMark x1="66311" y1="50087" x2="65032" y2="50087"/>
                        <a14:foregroundMark x1="74200" y1="52686" x2="76546" y2="51473"/>
                        <a14:foregroundMark x1="57996" y1="58752" x2="48614" y2="57019"/>
                      </a14:backgroundRemoval>
                    </a14:imgEffect>
                  </a14:imgLayer>
                </a14:imgProps>
              </a:ext>
            </a:extLst>
          </a:blip>
          <a:stretch>
            <a:fillRect/>
          </a:stretch>
        </p:blipFill>
        <p:spPr>
          <a:xfrm>
            <a:off x="-345339" y="4663440"/>
            <a:ext cx="1783793" cy="2194560"/>
          </a:xfrm>
          <a:prstGeom prst="rect">
            <a:avLst/>
          </a:prstGeom>
        </p:spPr>
      </p:pic>
    </p:spTree>
    <p:extLst>
      <p:ext uri="{BB962C8B-B14F-4D97-AF65-F5344CB8AC3E}">
        <p14:creationId xmlns:p14="http://schemas.microsoft.com/office/powerpoint/2010/main" val="205510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F4944E7-5D0F-98C9-0ECA-4109B3AF67A1}"/>
              </a:ext>
            </a:extLst>
          </p:cNvPr>
          <p:cNvSpPr txBox="1"/>
          <p:nvPr/>
        </p:nvSpPr>
        <p:spPr>
          <a:xfrm>
            <a:off x="1253612" y="349195"/>
            <a:ext cx="9753600" cy="1200329"/>
          </a:xfrm>
          <a:prstGeom prst="rect">
            <a:avLst/>
          </a:prstGeom>
          <a:noFill/>
        </p:spPr>
        <p:txBody>
          <a:bodyPr wrap="square" rtlCol="0">
            <a:spAutoFit/>
          </a:bodyPr>
          <a:lstStyle/>
          <a:p>
            <a:pPr lvl="0" algn="ct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CHẶNG 3 -</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3600" dirty="0">
                <a:solidFill>
                  <a:srgbClr val="FF0000"/>
                </a:solidFill>
                <a:latin typeface="Times New Roman" panose="02020603050405020304" pitchFamily="18" charset="0"/>
                <a:cs typeface="Times New Roman" panose="02020603050405020304" pitchFamily="18" charset="0"/>
              </a:rPr>
              <a:t>VỀ ĐÍCH:</a:t>
            </a:r>
          </a:p>
          <a:p>
            <a:pPr lvl="0" algn="ctr"/>
            <a:r>
              <a:rPr lang="en-US" sz="3600" dirty="0">
                <a:solidFill>
                  <a:srgbClr val="FF0000"/>
                </a:solidFill>
                <a:latin typeface="Times New Roman" panose="02020603050405020304" pitchFamily="18" charset="0"/>
                <a:cs typeface="Times New Roman" panose="02020603050405020304" pitchFamily="18" charset="0"/>
              </a:rPr>
              <a:t> TRA KIỂU CÂU, CHỈ PHƯƠNG TIỆN</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aphicFrame>
        <p:nvGraphicFramePr>
          <p:cNvPr id="10" name="Table 5">
            <a:extLst>
              <a:ext uri="{FF2B5EF4-FFF2-40B4-BE49-F238E27FC236}">
                <a16:creationId xmlns:a16="http://schemas.microsoft.com/office/drawing/2014/main" id="{F9DFF5B4-060B-42B4-B464-0B481D8404CD}"/>
              </a:ext>
            </a:extLst>
          </p:cNvPr>
          <p:cNvGraphicFramePr>
            <a:graphicFrameLocks noGrp="1"/>
          </p:cNvGraphicFramePr>
          <p:nvPr>
            <p:extLst>
              <p:ext uri="{D42A27DB-BD31-4B8C-83A1-F6EECF244321}">
                <p14:modId xmlns:p14="http://schemas.microsoft.com/office/powerpoint/2010/main" val="1010250425"/>
              </p:ext>
            </p:extLst>
          </p:nvPr>
        </p:nvGraphicFramePr>
        <p:xfrm>
          <a:off x="471948" y="2175573"/>
          <a:ext cx="11316929" cy="4484365"/>
        </p:xfrm>
        <a:graphic>
          <a:graphicData uri="http://schemas.openxmlformats.org/drawingml/2006/table">
            <a:tbl>
              <a:tblPr firstRow="1" bandRow="1">
                <a:tableStyleId>{5C22544A-7EE6-4342-B048-85BDC9FD1C3A}</a:tableStyleId>
              </a:tblPr>
              <a:tblGrid>
                <a:gridCol w="4902199">
                  <a:extLst>
                    <a:ext uri="{9D8B030D-6E8A-4147-A177-3AD203B41FA5}">
                      <a16:colId xmlns:a16="http://schemas.microsoft.com/office/drawing/2014/main" val="3265258435"/>
                    </a:ext>
                  </a:extLst>
                </a:gridCol>
                <a:gridCol w="1364306">
                  <a:extLst>
                    <a:ext uri="{9D8B030D-6E8A-4147-A177-3AD203B41FA5}">
                      <a16:colId xmlns:a16="http://schemas.microsoft.com/office/drawing/2014/main" val="3622897414"/>
                    </a:ext>
                  </a:extLst>
                </a:gridCol>
                <a:gridCol w="1457613">
                  <a:extLst>
                    <a:ext uri="{9D8B030D-6E8A-4147-A177-3AD203B41FA5}">
                      <a16:colId xmlns:a16="http://schemas.microsoft.com/office/drawing/2014/main" val="985186958"/>
                    </a:ext>
                  </a:extLst>
                </a:gridCol>
                <a:gridCol w="1912130">
                  <a:extLst>
                    <a:ext uri="{9D8B030D-6E8A-4147-A177-3AD203B41FA5}">
                      <a16:colId xmlns:a16="http://schemas.microsoft.com/office/drawing/2014/main" val="3454841346"/>
                    </a:ext>
                  </a:extLst>
                </a:gridCol>
                <a:gridCol w="1680681">
                  <a:extLst>
                    <a:ext uri="{9D8B030D-6E8A-4147-A177-3AD203B41FA5}">
                      <a16:colId xmlns:a16="http://schemas.microsoft.com/office/drawing/2014/main" val="4050551721"/>
                    </a:ext>
                  </a:extLst>
                </a:gridCol>
              </a:tblGrid>
              <a:tr h="300474">
                <a:tc rowSpan="2">
                  <a:txBody>
                    <a:bodyPr/>
                    <a:lstStyle/>
                    <a:p>
                      <a:pPr algn="ctr"/>
                      <a:r>
                        <a:rPr lang="en-US" sz="1800" b="1" dirty="0" err="1">
                          <a:solidFill>
                            <a:schemeClr val="tx1"/>
                          </a:solidFill>
                          <a:latin typeface="Times New Roman" panose="02020603050405020304" pitchFamily="18" charset="0"/>
                          <a:cs typeface="Times New Roman" panose="02020603050405020304" pitchFamily="18" charset="0"/>
                        </a:rPr>
                        <a:t>Câu</a:t>
                      </a:r>
                      <a:endParaRPr lang="en-US" sz="18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algn="ctr"/>
                      <a:r>
                        <a:rPr lang="en-US" sz="1800" b="1" dirty="0" err="1">
                          <a:solidFill>
                            <a:schemeClr val="tx1"/>
                          </a:solidFill>
                          <a:latin typeface="Times New Roman" panose="02020603050405020304" pitchFamily="18" charset="0"/>
                          <a:cs typeface="Times New Roman" panose="02020603050405020304" pitchFamily="18" charset="0"/>
                        </a:rPr>
                        <a:t>Kiểu</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câu</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ghép</a:t>
                      </a:r>
                      <a:endParaRPr lang="en-US" sz="18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gridSpan="2">
                  <a:txBody>
                    <a:bodyPr/>
                    <a:lstStyle/>
                    <a:p>
                      <a:pPr algn="ctr"/>
                      <a:r>
                        <a:rPr lang="en-US" sz="1800" b="1" dirty="0" err="1">
                          <a:solidFill>
                            <a:schemeClr val="tx1"/>
                          </a:solidFill>
                          <a:latin typeface="Times New Roman" panose="02020603050405020304" pitchFamily="18" charset="0"/>
                          <a:cs typeface="Times New Roman" panose="02020603050405020304" pitchFamily="18" charset="0"/>
                        </a:rPr>
                        <a:t>Cách</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nối</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các</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vế</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câu</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ghép</a:t>
                      </a:r>
                      <a:endParaRPr lang="en-US" sz="18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extLst>
                  <a:ext uri="{0D108BD9-81ED-4DB2-BD59-A6C34878D82A}">
                    <a16:rowId xmlns:a16="http://schemas.microsoft.com/office/drawing/2014/main" val="3048483607"/>
                  </a:ext>
                </a:extLst>
              </a:tr>
              <a:tr h="300474">
                <a:tc vMerge="1">
                  <a:txBody>
                    <a:bodyPr/>
                    <a:lstStyle/>
                    <a:p>
                      <a:endParaRPr lang="en-US" dirty="0"/>
                    </a:p>
                  </a:txBody>
                  <a:tcPr/>
                </a:tc>
                <a:tc>
                  <a:txBody>
                    <a:bodyPr/>
                    <a:lstStyle/>
                    <a:p>
                      <a:pPr algn="ctr"/>
                      <a:r>
                        <a:rPr lang="en-US" sz="1800" dirty="0" err="1">
                          <a:latin typeface="Times New Roman" panose="02020603050405020304" pitchFamily="18" charset="0"/>
                          <a:cs typeface="Times New Roman" panose="02020603050405020304" pitchFamily="18" charset="0"/>
                        </a:rPr>
                        <a:t>Đẳng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lập</a:t>
                      </a:r>
                      <a:endParaRPr lang="en-US" sz="1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800" dirty="0" err="1">
                          <a:latin typeface="Times New Roman" panose="02020603050405020304" pitchFamily="18" charset="0"/>
                          <a:cs typeface="Times New Roman" panose="02020603050405020304" pitchFamily="18" charset="0"/>
                        </a:rPr>
                        <a:t>Chính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phụ</a:t>
                      </a:r>
                      <a:endParaRPr lang="en-US" sz="1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800" dirty="0" err="1">
                          <a:latin typeface="Times New Roman" panose="02020603050405020304" pitchFamily="18" charset="0"/>
                          <a:cs typeface="Times New Roman" panose="02020603050405020304" pitchFamily="18" charset="0"/>
                        </a:rPr>
                        <a:t>Dùng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dấu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câu</a:t>
                      </a:r>
                      <a:endParaRPr lang="en-US" sz="1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800" dirty="0" err="1">
                          <a:latin typeface="Times New Roman" panose="02020603050405020304" pitchFamily="18" charset="0"/>
                          <a:cs typeface="Times New Roman" panose="02020603050405020304" pitchFamily="18" charset="0"/>
                        </a:rPr>
                        <a:t>Dùng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từ</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nối</a:t>
                      </a:r>
                      <a:endParaRPr lang="en-US" sz="1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896509387"/>
                  </a:ext>
                </a:extLst>
              </a:tr>
              <a:tr h="976539">
                <a:tc>
                  <a:txBody>
                    <a:bodyPr/>
                    <a:lstStyle/>
                    <a:p>
                      <a:pPr algn="just"/>
                      <a:r>
                        <a:rPr lang="vi-VN" sz="1800" b="0" i="0" kern="1200" dirty="0">
                          <a:solidFill>
                            <a:schemeClr val="dk1"/>
                          </a:solidFill>
                          <a:effectLst/>
                          <a:latin typeface="Times New Roman" panose="02020603050405020304" pitchFamily="18" charset="0"/>
                          <a:ea typeface="+mn-ea"/>
                          <a:cs typeface="Times New Roman" panose="02020603050405020304" pitchFamily="18" charset="0"/>
                        </a:rPr>
                        <a:t>a. </a:t>
                      </a:r>
                      <a:r>
                        <a:rPr lang="vi-VN" sz="1800" b="0" i="1" kern="1200" dirty="0">
                          <a:solidFill>
                            <a:schemeClr val="dk1"/>
                          </a:solidFill>
                          <a:effectLst/>
                          <a:latin typeface="Times New Roman" panose="02020603050405020304" pitchFamily="18" charset="0"/>
                          <a:ea typeface="+mn-ea"/>
                          <a:cs typeface="Times New Roman" panose="02020603050405020304" pitchFamily="18" charset="0"/>
                        </a:rPr>
                        <a:t>Đứa trẻ </a:t>
                      </a:r>
                      <a:r>
                        <a:rPr lang="en-US" sz="1800" b="0" i="1" kern="1200" dirty="0" err="1">
                          <a:solidFill>
                            <a:schemeClr val="dk1"/>
                          </a:solidFill>
                          <a:effectLst/>
                          <a:latin typeface="Times New Roman" panose="02020603050405020304" pitchFamily="18" charset="0"/>
                          <a:ea typeface="+mn-ea"/>
                          <a:cs typeface="Times New Roman" panose="02020603050405020304" pitchFamily="18" charset="0"/>
                        </a:rPr>
                        <a:t>thì</a:t>
                      </a:r>
                      <a:r>
                        <a:rPr lang="en-US" sz="1800" b="0" i="1" kern="1200" dirty="0">
                          <a:solidFill>
                            <a:schemeClr val="dk1"/>
                          </a:solidFill>
                          <a:effectLst/>
                          <a:latin typeface="Times New Roman" panose="02020603050405020304" pitchFamily="18" charset="0"/>
                          <a:ea typeface="+mn-ea"/>
                          <a:cs typeface="Times New Roman" panose="02020603050405020304" pitchFamily="18" charset="0"/>
                        </a:rPr>
                        <a:t> </a:t>
                      </a:r>
                      <a:r>
                        <a:rPr lang="vi-VN" sz="1800" b="0" i="1" kern="1200" dirty="0">
                          <a:solidFill>
                            <a:schemeClr val="dk1"/>
                          </a:solidFill>
                          <a:effectLst/>
                          <a:latin typeface="Times New Roman" panose="02020603050405020304" pitchFamily="18" charset="0"/>
                          <a:ea typeface="+mn-ea"/>
                          <a:cs typeface="Times New Roman" panose="02020603050405020304" pitchFamily="18" charset="0"/>
                        </a:rPr>
                        <a:t>ngây thơ, chỉ kể lại những điều mà đêm đêm mẹ thường dạy khi cha vắng nhà; nó không thể phân biệt được giữa đùa với thật vì mới có</a:t>
                      </a:r>
                      <a:r>
                        <a:rPr lang="en-US" sz="1800" b="0" i="1" kern="1200" dirty="0">
                          <a:solidFill>
                            <a:schemeClr val="dk1"/>
                          </a:solidFill>
                          <a:effectLst/>
                          <a:latin typeface="Times New Roman" panose="02020603050405020304" pitchFamily="18" charset="0"/>
                          <a:ea typeface="+mn-ea"/>
                          <a:cs typeface="Times New Roman" panose="02020603050405020304" pitchFamily="18" charset="0"/>
                        </a:rPr>
                        <a:t> 3</a:t>
                      </a:r>
                      <a:r>
                        <a:rPr lang="vi-VN" sz="1800" b="0" i="1" kern="1200" dirty="0">
                          <a:solidFill>
                            <a:schemeClr val="dk1"/>
                          </a:solidFill>
                          <a:effectLst/>
                          <a:latin typeface="Times New Roman" panose="02020603050405020304" pitchFamily="18" charset="0"/>
                          <a:ea typeface="+mn-ea"/>
                          <a:cs typeface="Times New Roman" panose="02020603050405020304" pitchFamily="18" charset="0"/>
                        </a:rPr>
                        <a:t> tuổi</a:t>
                      </a:r>
                      <a:r>
                        <a:rPr lang="en-US" sz="1800" b="0" i="1" kern="1200" dirty="0">
                          <a:solidFill>
                            <a:schemeClr val="dk1"/>
                          </a:solidFill>
                          <a:effectLst/>
                          <a:latin typeface="Times New Roman" panose="02020603050405020304" pitchFamily="18" charset="0"/>
                          <a:ea typeface="+mn-ea"/>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4900929"/>
                  </a:ext>
                </a:extLst>
              </a:tr>
              <a:tr h="877756">
                <a:tc>
                  <a:txBody>
                    <a:bodyPr/>
                    <a:lstStyle/>
                    <a:p>
                      <a:pPr algn="just"/>
                      <a:r>
                        <a:rPr lang="vi-VN" sz="1800" b="0" i="0" kern="1200" dirty="0">
                          <a:solidFill>
                            <a:schemeClr val="dk1"/>
                          </a:solidFill>
                          <a:effectLst/>
                          <a:latin typeface="Times New Roman" panose="02020603050405020304" pitchFamily="18" charset="0"/>
                          <a:ea typeface="+mn-ea"/>
                          <a:cs typeface="Times New Roman" panose="02020603050405020304" pitchFamily="18" charset="0"/>
                        </a:rPr>
                        <a:t>b. </a:t>
                      </a:r>
                      <a:r>
                        <a:rPr lang="vi-VN" sz="1800" b="0" i="1" kern="1200" dirty="0">
                          <a:solidFill>
                            <a:schemeClr val="dk1"/>
                          </a:solidFill>
                          <a:effectLst/>
                          <a:latin typeface="Times New Roman" panose="02020603050405020304" pitchFamily="18" charset="0"/>
                          <a:ea typeface="+mn-ea"/>
                          <a:cs typeface="Times New Roman" panose="02020603050405020304" pitchFamily="18" charset="0"/>
                        </a:rPr>
                        <a:t>Những chiếc chân bàn lung lay trong lớp đã được đóng lại nhưng không ai đánh giá đúng ý nghĩa đôi bàn tay khéo léo của Quỳnh.</a:t>
                      </a:r>
                      <a:endParaRPr lang="en-US" sz="1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72098583"/>
                  </a:ext>
                </a:extLst>
              </a:tr>
              <a:tr h="673186">
                <a:tc>
                  <a:txBody>
                    <a:bodyPr/>
                    <a:lstStyle/>
                    <a:p>
                      <a:pPr algn="just"/>
                      <a:r>
                        <a:rPr lang="vi-VN" sz="1800" b="0" i="0" kern="1200" dirty="0">
                          <a:solidFill>
                            <a:schemeClr val="dk1"/>
                          </a:solidFill>
                          <a:effectLst/>
                          <a:latin typeface="Times New Roman" panose="02020603050405020304" pitchFamily="18" charset="0"/>
                          <a:ea typeface="+mn-ea"/>
                          <a:cs typeface="Times New Roman" panose="02020603050405020304" pitchFamily="18" charset="0"/>
                        </a:rPr>
                        <a:t>c. </a:t>
                      </a:r>
                      <a:r>
                        <a:rPr lang="vi-VN" sz="1800" b="0" i="1" kern="1200" dirty="0">
                          <a:solidFill>
                            <a:schemeClr val="dk1"/>
                          </a:solidFill>
                          <a:effectLst/>
                          <a:latin typeface="Times New Roman" panose="02020603050405020304" pitchFamily="18" charset="0"/>
                          <a:ea typeface="+mn-ea"/>
                          <a:cs typeface="Times New Roman" panose="02020603050405020304" pitchFamily="18" charset="0"/>
                        </a:rPr>
                        <a:t>Nhưng dù tai hoạ có xảy ra thì sự có mặt của chúng ta ở đây cũng không phải là vô ích.</a:t>
                      </a:r>
                      <a:endParaRPr lang="en-US" sz="1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0145519"/>
                  </a:ext>
                </a:extLst>
              </a:tr>
              <a:tr h="976539">
                <a:tc>
                  <a:txBody>
                    <a:bodyPr/>
                    <a:lstStyle/>
                    <a:p>
                      <a:pPr algn="just"/>
                      <a:r>
                        <a:rPr lang="vi-VN" sz="1800" b="0" i="0" kern="1200" dirty="0">
                          <a:solidFill>
                            <a:schemeClr val="dk1"/>
                          </a:solidFill>
                          <a:effectLst/>
                          <a:latin typeface="Times New Roman" panose="02020603050405020304" pitchFamily="18" charset="0"/>
                          <a:ea typeface="+mn-ea"/>
                          <a:cs typeface="Times New Roman" panose="02020603050405020304" pitchFamily="18" charset="0"/>
                        </a:rPr>
                        <a:t>d. </a:t>
                      </a:r>
                      <a:r>
                        <a:rPr lang="vi-VN" sz="1800" b="0" i="1" kern="1200" dirty="0">
                          <a:solidFill>
                            <a:schemeClr val="dk1"/>
                          </a:solidFill>
                          <a:effectLst/>
                          <a:latin typeface="Times New Roman" panose="02020603050405020304" pitchFamily="18" charset="0"/>
                          <a:ea typeface="+mn-ea"/>
                          <a:cs typeface="Times New Roman" panose="02020603050405020304" pitchFamily="18" charset="0"/>
                        </a:rPr>
                        <a:t>Không gì quan trọng bằng tương lai của chúng ta, và số phận của nhân loại tuỳ thuộc vào cách chúng ta ứng phó với sự thách thức của khí hậu.</a:t>
                      </a:r>
                      <a:endParaRPr lang="en-US" sz="1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32529764"/>
                  </a:ext>
                </a:extLst>
              </a:tr>
            </a:tbl>
          </a:graphicData>
        </a:graphic>
      </p:graphicFrame>
      <p:sp>
        <p:nvSpPr>
          <p:cNvPr id="2" name="Freeform 3">
            <a:extLst>
              <a:ext uri="{FF2B5EF4-FFF2-40B4-BE49-F238E27FC236}">
                <a16:creationId xmlns:a16="http://schemas.microsoft.com/office/drawing/2014/main" id="{AE5CAA87-8821-EDB2-93B2-F3A1DC667D11}"/>
              </a:ext>
            </a:extLst>
          </p:cNvPr>
          <p:cNvSpPr/>
          <p:nvPr/>
        </p:nvSpPr>
        <p:spPr>
          <a:xfrm>
            <a:off x="10248314" y="0"/>
            <a:ext cx="1896413" cy="1795745"/>
          </a:xfrm>
          <a:custGeom>
            <a:avLst/>
            <a:gdLst/>
            <a:ahLst/>
            <a:cxnLst/>
            <a:rect l="l" t="t" r="r" b="b"/>
            <a:pathLst>
              <a:path w="4942703" h="4114800">
                <a:moveTo>
                  <a:pt x="0" y="0"/>
                </a:moveTo>
                <a:lnTo>
                  <a:pt x="4942702" y="0"/>
                </a:lnTo>
                <a:lnTo>
                  <a:pt x="494270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4">
            <a:extLst>
              <a:ext uri="{FF2B5EF4-FFF2-40B4-BE49-F238E27FC236}">
                <a16:creationId xmlns:a16="http://schemas.microsoft.com/office/drawing/2014/main" id="{E6465095-4B99-E366-ED76-7E9021544DB7}"/>
              </a:ext>
            </a:extLst>
          </p:cNvPr>
          <p:cNvSpPr/>
          <p:nvPr/>
        </p:nvSpPr>
        <p:spPr>
          <a:xfrm>
            <a:off x="47273" y="249115"/>
            <a:ext cx="2275029" cy="1446551"/>
          </a:xfrm>
          <a:custGeom>
            <a:avLst/>
            <a:gdLst/>
            <a:ahLst/>
            <a:cxnLst/>
            <a:rect l="l" t="t" r="r" b="b"/>
            <a:pathLst>
              <a:path w="3828242" h="2239521">
                <a:moveTo>
                  <a:pt x="0" y="0"/>
                </a:moveTo>
                <a:lnTo>
                  <a:pt x="3828241" y="0"/>
                </a:lnTo>
                <a:lnTo>
                  <a:pt x="3828241" y="2239522"/>
                </a:lnTo>
                <a:lnTo>
                  <a:pt x="0" y="22395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ED99EC6D-9ED4-C65E-DA61-787ADE8D65DB}"/>
              </a:ext>
            </a:extLst>
          </p:cNvPr>
          <p:cNvPicPr>
            <a:picLocks noChangeAspect="1"/>
          </p:cNvPicPr>
          <p:nvPr/>
        </p:nvPicPr>
        <p:blipFill>
          <a:blip r:embed="rId7"/>
          <a:stretch>
            <a:fillRect/>
          </a:stretch>
        </p:blipFill>
        <p:spPr>
          <a:xfrm>
            <a:off x="10248315" y="4318782"/>
            <a:ext cx="1896412" cy="2289516"/>
          </a:xfrm>
          <a:prstGeom prst="rect">
            <a:avLst/>
          </a:prstGeom>
        </p:spPr>
      </p:pic>
    </p:spTree>
    <p:extLst>
      <p:ext uri="{BB962C8B-B14F-4D97-AF65-F5344CB8AC3E}">
        <p14:creationId xmlns:p14="http://schemas.microsoft.com/office/powerpoint/2010/main" val="373788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5">
            <a:extLst>
              <a:ext uri="{FF2B5EF4-FFF2-40B4-BE49-F238E27FC236}">
                <a16:creationId xmlns:a16="http://schemas.microsoft.com/office/drawing/2014/main" id="{F9DFF5B4-060B-42B4-B464-0B481D8404CD}"/>
              </a:ext>
            </a:extLst>
          </p:cNvPr>
          <p:cNvGraphicFramePr>
            <a:graphicFrameLocks noGrp="1"/>
          </p:cNvGraphicFramePr>
          <p:nvPr>
            <p:extLst>
              <p:ext uri="{D42A27DB-BD31-4B8C-83A1-F6EECF244321}">
                <p14:modId xmlns:p14="http://schemas.microsoft.com/office/powerpoint/2010/main" val="1028368120"/>
              </p:ext>
            </p:extLst>
          </p:nvPr>
        </p:nvGraphicFramePr>
        <p:xfrm>
          <a:off x="0" y="0"/>
          <a:ext cx="12192000" cy="6857999"/>
        </p:xfrm>
        <a:graphic>
          <a:graphicData uri="http://schemas.openxmlformats.org/drawingml/2006/table">
            <a:tbl>
              <a:tblPr firstRow="1" bandRow="1">
                <a:tableStyleId>{5C22544A-7EE6-4342-B048-85BDC9FD1C3A}</a:tableStyleId>
              </a:tblPr>
              <a:tblGrid>
                <a:gridCol w="5281257">
                  <a:extLst>
                    <a:ext uri="{9D8B030D-6E8A-4147-A177-3AD203B41FA5}">
                      <a16:colId xmlns:a16="http://schemas.microsoft.com/office/drawing/2014/main" val="3265258435"/>
                    </a:ext>
                  </a:extLst>
                </a:gridCol>
                <a:gridCol w="1469800">
                  <a:extLst>
                    <a:ext uri="{9D8B030D-6E8A-4147-A177-3AD203B41FA5}">
                      <a16:colId xmlns:a16="http://schemas.microsoft.com/office/drawing/2014/main" val="3622897414"/>
                    </a:ext>
                  </a:extLst>
                </a:gridCol>
                <a:gridCol w="1478543">
                  <a:extLst>
                    <a:ext uri="{9D8B030D-6E8A-4147-A177-3AD203B41FA5}">
                      <a16:colId xmlns:a16="http://schemas.microsoft.com/office/drawing/2014/main" val="985186958"/>
                    </a:ext>
                  </a:extLst>
                </a:gridCol>
                <a:gridCol w="1986116">
                  <a:extLst>
                    <a:ext uri="{9D8B030D-6E8A-4147-A177-3AD203B41FA5}">
                      <a16:colId xmlns:a16="http://schemas.microsoft.com/office/drawing/2014/main" val="3454841346"/>
                    </a:ext>
                  </a:extLst>
                </a:gridCol>
                <a:gridCol w="1976284">
                  <a:extLst>
                    <a:ext uri="{9D8B030D-6E8A-4147-A177-3AD203B41FA5}">
                      <a16:colId xmlns:a16="http://schemas.microsoft.com/office/drawing/2014/main" val="4050551721"/>
                    </a:ext>
                  </a:extLst>
                </a:gridCol>
              </a:tblGrid>
              <a:tr h="460268">
                <a:tc rowSpan="2">
                  <a:txBody>
                    <a:bodyPr/>
                    <a:lstStyle/>
                    <a:p>
                      <a:pPr algn="ctr"/>
                      <a:r>
                        <a:rPr lang="en-US" sz="2400" b="1" dirty="0" err="1">
                          <a:solidFill>
                            <a:schemeClr val="tx1"/>
                          </a:solidFill>
                          <a:latin typeface="Times New Roman" panose="02020603050405020304" pitchFamily="18" charset="0"/>
                          <a:cs typeface="Times New Roman" panose="02020603050405020304" pitchFamily="18" charset="0"/>
                        </a:rPr>
                        <a:t>Câu</a:t>
                      </a:r>
                      <a:endParaRPr lang="en-US" sz="2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algn="ctr"/>
                      <a:r>
                        <a:rPr lang="en-US" sz="2400" b="1" dirty="0" err="1">
                          <a:solidFill>
                            <a:schemeClr val="tx1"/>
                          </a:solidFill>
                          <a:latin typeface="Times New Roman" panose="02020603050405020304" pitchFamily="18" charset="0"/>
                          <a:cs typeface="Times New Roman" panose="02020603050405020304" pitchFamily="18" charset="0"/>
                        </a:rPr>
                        <a:t>Kiểu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câu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ghép</a:t>
                      </a:r>
                      <a:endParaRPr lang="en-US" sz="2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gridSpan="2">
                  <a:txBody>
                    <a:bodyPr/>
                    <a:lstStyle/>
                    <a:p>
                      <a:pPr algn="ctr"/>
                      <a:r>
                        <a:rPr lang="en-US" sz="2400" b="1" dirty="0" err="1">
                          <a:solidFill>
                            <a:schemeClr val="tx1"/>
                          </a:solidFill>
                          <a:latin typeface="Times New Roman" panose="02020603050405020304" pitchFamily="18" charset="0"/>
                          <a:cs typeface="Times New Roman" panose="02020603050405020304" pitchFamily="18" charset="0"/>
                        </a:rPr>
                        <a:t>Cách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nối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vế</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câu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ghép</a:t>
                      </a:r>
                      <a:endParaRPr lang="en-US" sz="2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extLst>
                  <a:ext uri="{0D108BD9-81ED-4DB2-BD59-A6C34878D82A}">
                    <a16:rowId xmlns:a16="http://schemas.microsoft.com/office/drawing/2014/main" val="3048483607"/>
                  </a:ext>
                </a:extLst>
              </a:tr>
              <a:tr h="460268">
                <a:tc vMerge="1">
                  <a:txBody>
                    <a:bodyPr/>
                    <a:lstStyle/>
                    <a:p>
                      <a:endParaRPr lang="en-US" dirty="0"/>
                    </a:p>
                  </a:txBody>
                  <a:tcPr/>
                </a:tc>
                <a:tc>
                  <a:txBody>
                    <a:bodyPr/>
                    <a:lstStyle/>
                    <a:p>
                      <a:pPr algn="ctr"/>
                      <a:r>
                        <a:rPr lang="en-US" sz="2400" dirty="0" err="1">
                          <a:latin typeface="Times New Roman" panose="02020603050405020304" pitchFamily="18" charset="0"/>
                          <a:cs typeface="Times New Roman" panose="02020603050405020304" pitchFamily="18" charset="0"/>
                        </a:rPr>
                        <a:t>Đẳng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endParaRPr lang="en-US"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a:t>
                      </a:r>
                      <a:endParaRPr lang="en-US"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endParaRPr lang="en-US"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nối</a:t>
                      </a:r>
                      <a:endParaRPr lang="en-US"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896509387"/>
                  </a:ext>
                </a:extLst>
              </a:tr>
              <a:tr h="1564913">
                <a:tc>
                  <a:txBody>
                    <a:bodyPr/>
                    <a:lstStyle/>
                    <a:p>
                      <a:pPr algn="just"/>
                      <a:r>
                        <a:rPr lang="vi-VN" sz="2400" b="0" i="0" kern="1200" dirty="0">
                          <a:solidFill>
                            <a:schemeClr val="dk1"/>
                          </a:solidFill>
                          <a:effectLst/>
                          <a:latin typeface="Times New Roman" panose="02020603050405020304" pitchFamily="18" charset="0"/>
                          <a:ea typeface="+mn-ea"/>
                          <a:cs typeface="Times New Roman" panose="02020603050405020304" pitchFamily="18" charset="0"/>
                        </a:rPr>
                        <a:t>a. </a:t>
                      </a:r>
                      <a:r>
                        <a:rPr lang="vi-VN" sz="2400" b="0" i="1" kern="1200" dirty="0">
                          <a:solidFill>
                            <a:schemeClr val="dk1"/>
                          </a:solidFill>
                          <a:effectLst/>
                          <a:latin typeface="Times New Roman" panose="02020603050405020304" pitchFamily="18" charset="0"/>
                          <a:ea typeface="+mn-ea"/>
                          <a:cs typeface="Times New Roman" panose="02020603050405020304" pitchFamily="18" charset="0"/>
                        </a:rPr>
                        <a:t>Đứa trẻ </a:t>
                      </a:r>
                      <a:r>
                        <a:rPr lang="en-US" sz="2400" b="0" i="1" kern="1200" dirty="0" err="1">
                          <a:solidFill>
                            <a:schemeClr val="dk1"/>
                          </a:solidFill>
                          <a:effectLst/>
                          <a:latin typeface="Times New Roman" panose="02020603050405020304" pitchFamily="18" charset="0"/>
                          <a:ea typeface="+mn-ea"/>
                          <a:cs typeface="Times New Roman" panose="02020603050405020304" pitchFamily="18" charset="0"/>
                        </a:rPr>
                        <a:t>thì</a:t>
                      </a:r>
                      <a:r>
                        <a:rPr lang="en-US" sz="2400" b="0" i="1" kern="1200" dirty="0">
                          <a:solidFill>
                            <a:schemeClr val="dk1"/>
                          </a:solidFill>
                          <a:effectLst/>
                          <a:latin typeface="Times New Roman" panose="02020603050405020304" pitchFamily="18" charset="0"/>
                          <a:ea typeface="+mn-ea"/>
                          <a:cs typeface="Times New Roman" panose="02020603050405020304" pitchFamily="18" charset="0"/>
                        </a:rPr>
                        <a:t> </a:t>
                      </a:r>
                      <a:r>
                        <a:rPr lang="vi-VN" sz="2400" b="0" i="1" kern="1200" dirty="0">
                          <a:solidFill>
                            <a:schemeClr val="dk1"/>
                          </a:solidFill>
                          <a:effectLst/>
                          <a:latin typeface="Times New Roman" panose="02020603050405020304" pitchFamily="18" charset="0"/>
                          <a:ea typeface="+mn-ea"/>
                          <a:cs typeface="Times New Roman" panose="02020603050405020304" pitchFamily="18" charset="0"/>
                        </a:rPr>
                        <a:t>ngây thơ, chỉ kể lại những điều mà đêm đêm mẹ thường dạy khi cha vắng nhà; nó không thể phân biệt được giữa đùa với thật vì mới có</a:t>
                      </a:r>
                      <a:r>
                        <a:rPr lang="en-US" sz="2400" b="0" i="1" kern="1200" dirty="0">
                          <a:solidFill>
                            <a:schemeClr val="dk1"/>
                          </a:solidFill>
                          <a:effectLst/>
                          <a:latin typeface="Times New Roman" panose="02020603050405020304" pitchFamily="18" charset="0"/>
                          <a:ea typeface="+mn-ea"/>
                          <a:cs typeface="Times New Roman" panose="02020603050405020304" pitchFamily="18" charset="0"/>
                        </a:rPr>
                        <a:t> 3</a:t>
                      </a:r>
                      <a:r>
                        <a:rPr lang="vi-VN" sz="2400" b="0" i="1" kern="1200" dirty="0">
                          <a:solidFill>
                            <a:schemeClr val="dk1"/>
                          </a:solidFill>
                          <a:effectLst/>
                          <a:latin typeface="Times New Roman" panose="02020603050405020304" pitchFamily="18" charset="0"/>
                          <a:ea typeface="+mn-ea"/>
                          <a:cs typeface="Times New Roman" panose="02020603050405020304" pitchFamily="18" charset="0"/>
                        </a:rPr>
                        <a:t> tuổi</a:t>
                      </a:r>
                      <a:r>
                        <a:rPr lang="en-US" sz="2400" b="0" i="1" kern="1200" dirty="0">
                          <a:solidFill>
                            <a:schemeClr val="dk1"/>
                          </a:solidFill>
                          <a:effectLst/>
                          <a:latin typeface="Times New Roman" panose="02020603050405020304" pitchFamily="18" charset="0"/>
                          <a:ea typeface="+mn-ea"/>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4900929"/>
                  </a:ext>
                </a:extLst>
              </a:tr>
              <a:tr h="1564913">
                <a:tc>
                  <a:txBody>
                    <a:bodyPr/>
                    <a:lstStyle/>
                    <a:p>
                      <a:pPr algn="just"/>
                      <a:r>
                        <a:rPr lang="vi-VN" sz="2400" b="0" i="0" kern="1200" dirty="0">
                          <a:solidFill>
                            <a:schemeClr val="dk1"/>
                          </a:solidFill>
                          <a:effectLst/>
                          <a:latin typeface="Times New Roman" panose="02020603050405020304" pitchFamily="18" charset="0"/>
                          <a:ea typeface="+mn-ea"/>
                          <a:cs typeface="Times New Roman" panose="02020603050405020304" pitchFamily="18" charset="0"/>
                        </a:rPr>
                        <a:t>b. </a:t>
                      </a:r>
                      <a:r>
                        <a:rPr lang="vi-VN" sz="2400" b="0" i="1" kern="1200" dirty="0">
                          <a:solidFill>
                            <a:schemeClr val="dk1"/>
                          </a:solidFill>
                          <a:effectLst/>
                          <a:latin typeface="Times New Roman" panose="02020603050405020304" pitchFamily="18" charset="0"/>
                          <a:ea typeface="+mn-ea"/>
                          <a:cs typeface="Times New Roman" panose="02020603050405020304" pitchFamily="18" charset="0"/>
                        </a:rPr>
                        <a:t>Những chiếc chân bàn lung lay trong lớp đã được đóng lại nhưng không ai đánh giá đúng ý nghĩa đôi bàn tay khéo léo của Quỳnh.</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72098583"/>
                  </a:ext>
                </a:extLst>
              </a:tr>
              <a:tr h="1200194">
                <a:tc>
                  <a:txBody>
                    <a:bodyPr/>
                    <a:lstStyle/>
                    <a:p>
                      <a:pPr algn="just"/>
                      <a:r>
                        <a:rPr lang="vi-VN" sz="2400" b="0" i="0" kern="1200" dirty="0">
                          <a:solidFill>
                            <a:schemeClr val="dk1"/>
                          </a:solidFill>
                          <a:effectLst/>
                          <a:latin typeface="Times New Roman" panose="02020603050405020304" pitchFamily="18" charset="0"/>
                          <a:ea typeface="+mn-ea"/>
                          <a:cs typeface="Times New Roman" panose="02020603050405020304" pitchFamily="18" charset="0"/>
                        </a:rPr>
                        <a:t>c. </a:t>
                      </a:r>
                      <a:r>
                        <a:rPr lang="vi-VN" sz="2400" b="0" i="1" kern="1200" dirty="0">
                          <a:solidFill>
                            <a:schemeClr val="dk1"/>
                          </a:solidFill>
                          <a:effectLst/>
                          <a:latin typeface="Times New Roman" panose="02020603050405020304" pitchFamily="18" charset="0"/>
                          <a:ea typeface="+mn-ea"/>
                          <a:cs typeface="Times New Roman" panose="02020603050405020304" pitchFamily="18" charset="0"/>
                        </a:rPr>
                        <a:t>Nhưng dù tai hoạ có xảy ra thì sự có mặt của chúng ta ở đây cũng không phải là vô ích.</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0145519"/>
                  </a:ext>
                </a:extLst>
              </a:tr>
              <a:tr h="1607443">
                <a:tc>
                  <a:txBody>
                    <a:bodyPr/>
                    <a:lstStyle/>
                    <a:p>
                      <a:pPr algn="just"/>
                      <a:r>
                        <a:rPr lang="vi-VN" sz="2400" b="0" i="0" kern="1200" dirty="0">
                          <a:solidFill>
                            <a:schemeClr val="dk1"/>
                          </a:solidFill>
                          <a:effectLst/>
                          <a:latin typeface="Times New Roman" panose="02020603050405020304" pitchFamily="18" charset="0"/>
                          <a:ea typeface="+mn-ea"/>
                          <a:cs typeface="Times New Roman" panose="02020603050405020304" pitchFamily="18" charset="0"/>
                        </a:rPr>
                        <a:t>d. </a:t>
                      </a:r>
                      <a:r>
                        <a:rPr lang="vi-VN" sz="2400" b="0" i="1" kern="1200" dirty="0">
                          <a:solidFill>
                            <a:schemeClr val="dk1"/>
                          </a:solidFill>
                          <a:effectLst/>
                          <a:latin typeface="Times New Roman" panose="02020603050405020304" pitchFamily="18" charset="0"/>
                          <a:ea typeface="+mn-ea"/>
                          <a:cs typeface="Times New Roman" panose="02020603050405020304" pitchFamily="18" charset="0"/>
                        </a:rPr>
                        <a:t>Không gì quan trọng bằng tương lai của chúng ta, và số phận của nhân loại tuỳ thuộc vào cách chúng ta ứng phó với sự thách thức của khí hậu.</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32529764"/>
                  </a:ext>
                </a:extLst>
              </a:tr>
            </a:tbl>
          </a:graphicData>
        </a:graphic>
      </p:graphicFrame>
      <p:sp>
        <p:nvSpPr>
          <p:cNvPr id="5" name="TextBox 4">
            <a:extLst>
              <a:ext uri="{FF2B5EF4-FFF2-40B4-BE49-F238E27FC236}">
                <a16:creationId xmlns:a16="http://schemas.microsoft.com/office/drawing/2014/main" id="{B60FE453-8830-43D5-B7E6-62B5B67DC871}"/>
              </a:ext>
            </a:extLst>
          </p:cNvPr>
          <p:cNvSpPr txBox="1"/>
          <p:nvPr/>
        </p:nvSpPr>
        <p:spPr>
          <a:xfrm>
            <a:off x="5856790" y="1383704"/>
            <a:ext cx="82180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Times New Roman" panose="02020603050405020304" pitchFamily="18" charset="0"/>
                <a:cs typeface="Times New Roman" panose="02020603050405020304" pitchFamily="18" charset="0"/>
              </a:rPr>
              <a:t>x</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5B65F17-3A77-474C-A15D-7B098BDF731D}"/>
              </a:ext>
            </a:extLst>
          </p:cNvPr>
          <p:cNvSpPr txBox="1"/>
          <p:nvPr/>
        </p:nvSpPr>
        <p:spPr>
          <a:xfrm>
            <a:off x="8310621" y="1245337"/>
            <a:ext cx="207186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bằng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dấu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chấm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phẩy</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6E0AAA2-90F9-43E2-902B-BAAE9153D729}"/>
              </a:ext>
            </a:extLst>
          </p:cNvPr>
          <p:cNvSpPr txBox="1"/>
          <p:nvPr/>
        </p:nvSpPr>
        <p:spPr>
          <a:xfrm>
            <a:off x="5856790" y="3013633"/>
            <a:ext cx="82180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x</a:t>
            </a:r>
          </a:p>
        </p:txBody>
      </p:sp>
      <p:sp>
        <p:nvSpPr>
          <p:cNvPr id="8" name="TextBox 7">
            <a:extLst>
              <a:ext uri="{FF2B5EF4-FFF2-40B4-BE49-F238E27FC236}">
                <a16:creationId xmlns:a16="http://schemas.microsoft.com/office/drawing/2014/main" id="{4065CDBF-025F-4A1F-8088-91D05D90D2E5}"/>
              </a:ext>
            </a:extLst>
          </p:cNvPr>
          <p:cNvSpPr txBox="1"/>
          <p:nvPr/>
        </p:nvSpPr>
        <p:spPr>
          <a:xfrm>
            <a:off x="10205884" y="2723242"/>
            <a:ext cx="178443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bằng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nhưng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D7CAE0D5-5A14-4254-801F-29A811664B59}"/>
              </a:ext>
            </a:extLst>
          </p:cNvPr>
          <p:cNvSpPr txBox="1"/>
          <p:nvPr/>
        </p:nvSpPr>
        <p:spPr>
          <a:xfrm>
            <a:off x="7351853" y="4381818"/>
            <a:ext cx="82180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x</a:t>
            </a:r>
          </a:p>
        </p:txBody>
      </p:sp>
      <p:sp>
        <p:nvSpPr>
          <p:cNvPr id="10" name="TextBox 9">
            <a:extLst>
              <a:ext uri="{FF2B5EF4-FFF2-40B4-BE49-F238E27FC236}">
                <a16:creationId xmlns:a16="http://schemas.microsoft.com/office/drawing/2014/main" id="{9134C5FF-0E3F-43F9-90FF-A48F7DD21C85}"/>
              </a:ext>
            </a:extLst>
          </p:cNvPr>
          <p:cNvSpPr txBox="1"/>
          <p:nvPr/>
        </p:nvSpPr>
        <p:spPr>
          <a:xfrm>
            <a:off x="10205884" y="4058653"/>
            <a:ext cx="201023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bằng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cặp</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kết</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B2F8DA18-745E-4A48-8DB9-A072A3F5BAE4}"/>
              </a:ext>
            </a:extLst>
          </p:cNvPr>
          <p:cNvSpPr txBox="1"/>
          <p:nvPr/>
        </p:nvSpPr>
        <p:spPr>
          <a:xfrm>
            <a:off x="5856789" y="5707253"/>
            <a:ext cx="82180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x</a:t>
            </a:r>
          </a:p>
        </p:txBody>
      </p:sp>
      <p:sp>
        <p:nvSpPr>
          <p:cNvPr id="12" name="TextBox 11">
            <a:extLst>
              <a:ext uri="{FF2B5EF4-FFF2-40B4-BE49-F238E27FC236}">
                <a16:creationId xmlns:a16="http://schemas.microsoft.com/office/drawing/2014/main" id="{9902C518-2E7A-4426-8BCF-2C5C6B040E33}"/>
              </a:ext>
            </a:extLst>
          </p:cNvPr>
          <p:cNvSpPr txBox="1"/>
          <p:nvPr/>
        </p:nvSpPr>
        <p:spPr>
          <a:xfrm>
            <a:off x="10322684" y="5522588"/>
            <a:ext cx="186931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bằng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8543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33747-97E9-4EA4-E275-8013AC754CD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4767EA1-767B-587B-8E5E-2CA70A34D63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267152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98677" y="2350980"/>
            <a:ext cx="4522762" cy="2156039"/>
          </a:xfrm>
          <a:prstGeom prst="rect">
            <a:avLst/>
          </a:prstGeom>
        </p:spPr>
        <p:txBody>
          <a:bodyPr wrap="square">
            <a:spAutoFit/>
          </a:bodyPr>
          <a:lstStyle/>
          <a:p>
            <a:pPr marR="0" lvl="0" algn="just">
              <a:lnSpc>
                <a:spcPct val="122000"/>
              </a:lnSpc>
              <a:spcBef>
                <a:spcPts val="0"/>
              </a:spcBef>
              <a:spcAft>
                <a:spcPts val="0"/>
              </a:spcAft>
              <a:buClr>
                <a:srgbClr val="231F20"/>
              </a:buClr>
              <a:buSzPts val="1000"/>
              <a:tabLst>
                <a:tab pos="103505" algn="l"/>
              </a:tabLst>
            </a:pPr>
            <a:r>
              <a:rPr lang="vi-VN" sz="2800" dirty="0">
                <a:solidFill>
                  <a:srgbClr val="231F20"/>
                </a:solidFill>
                <a:latin typeface="+mj-lt"/>
                <a:ea typeface="Arial" panose="020B0604020202020204" pitchFamily="34" charset="0"/>
                <a:cs typeface="Arial" panose="020B0604020202020204" pitchFamily="34" charset="0"/>
              </a:rPr>
              <a:t>Viết đoạn văn (khoảng 5 - 7 câu) về vấn đề biến đổi khí hậu trên Trái Đất, trong đó có sử dụng câu đơn, câu ghép.</a:t>
            </a:r>
            <a:endParaRPr lang="en-US" sz="2800" dirty="0">
              <a:solidFill>
                <a:srgbClr val="231F20"/>
              </a:solidFill>
              <a:latin typeface="+mj-lt"/>
              <a:ea typeface="Arial" panose="020B0604020202020204" pitchFamily="34" charset="0"/>
              <a:cs typeface="Arial" panose="020B0604020202020204" pitchFamily="34" charset="0"/>
            </a:endParaRPr>
          </a:p>
        </p:txBody>
      </p:sp>
      <p:sp>
        <p:nvSpPr>
          <p:cNvPr id="2" name="Freeform 2"/>
          <p:cNvSpPr/>
          <p:nvPr/>
        </p:nvSpPr>
        <p:spPr>
          <a:xfrm>
            <a:off x="333537" y="175846"/>
            <a:ext cx="6053195" cy="6922757"/>
          </a:xfrm>
          <a:custGeom>
            <a:avLst/>
            <a:gdLst/>
            <a:ahLst/>
            <a:cxnLst/>
            <a:rect l="l" t="t" r="r" b="b"/>
            <a:pathLst>
              <a:path w="4440025" h="4865781">
                <a:moveTo>
                  <a:pt x="0" y="0"/>
                </a:moveTo>
                <a:lnTo>
                  <a:pt x="4440025" y="0"/>
                </a:lnTo>
                <a:lnTo>
                  <a:pt x="4440025" y="4865781"/>
                </a:lnTo>
                <a:lnTo>
                  <a:pt x="0" y="4865781"/>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0044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0E22BD-7462-7E5A-D927-C268135D9050}"/>
              </a:ext>
            </a:extLst>
          </p:cNvPr>
          <p:cNvSpPr>
            <a:spLocks noGrp="1"/>
          </p:cNvSpPr>
          <p:nvPr>
            <p:ph idx="1"/>
          </p:nvPr>
        </p:nvSpPr>
        <p:spPr>
          <a:xfrm>
            <a:off x="838200" y="647114"/>
            <a:ext cx="10515600" cy="5529849"/>
          </a:xfrm>
        </p:spPr>
        <p:txBody>
          <a:bodyPr/>
          <a:lstStyle/>
          <a:p>
            <a:pPr marL="0" indent="0">
              <a:buNone/>
            </a:pPr>
            <a:r>
              <a:rPr lang="en-US" dirty="0"/>
              <a:t>                                       </a:t>
            </a:r>
            <a:r>
              <a:rPr lang="en-US" dirty="0">
                <a:solidFill>
                  <a:srgbClr val="FF0000"/>
                </a:solidFill>
                <a:latin typeface="Times New Roman" panose="02020603050405020304" pitchFamily="18" charset="0"/>
                <a:cs typeface="Times New Roman" panose="02020603050405020304" pitchFamily="18" charset="0"/>
              </a:rPr>
              <a:t>HƯỚNG DẪN VỀ NHÀ</a:t>
            </a:r>
          </a:p>
          <a:p>
            <a:pPr marL="0" indent="0">
              <a:buNone/>
            </a:pPr>
            <a:r>
              <a:rPr lang="en-US" sz="3200" dirty="0">
                <a:solidFill>
                  <a:srgbClr val="FF0000"/>
                </a:solidFill>
                <a:latin typeface="Times New Roman" panose="02020603050405020304" pitchFamily="18" charset="0"/>
                <a:cs typeface="Times New Roman" panose="02020603050405020304" pitchFamily="18" charset="0"/>
              </a:rPr>
              <a:t>   </a:t>
            </a:r>
          </a:p>
          <a:p>
            <a:pPr marL="0" indent="0">
              <a:buNone/>
            </a:pPr>
            <a:endParaRPr lang="en-US" sz="3200" dirty="0">
              <a:solidFill>
                <a:srgbClr val="FF0000"/>
              </a:solidFill>
              <a:latin typeface="Times New Roman" panose="02020603050405020304" pitchFamily="18" charset="0"/>
              <a:cs typeface="Times New Roman" panose="02020603050405020304" pitchFamily="18" charset="0"/>
            </a:endParaRPr>
          </a:p>
          <a:p>
            <a:pPr marL="0" indent="0">
              <a:buNone/>
            </a:pPr>
            <a:r>
              <a:rPr lang="en-US" sz="3200">
                <a:solidFill>
                  <a:srgbClr val="FF0000"/>
                </a:solidFill>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Hoàn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endParaRPr lang="en-US" sz="3200" dirty="0">
              <a:latin typeface="Times New Roman" panose="02020603050405020304" pitchFamily="18" charset="0"/>
              <a:cs typeface="Times New Roman" panose="02020603050405020304" pitchFamily="18" charset="0"/>
            </a:endParaRPr>
          </a:p>
          <a:p>
            <a:pPr marL="0" indent="0" algn="ctr">
              <a:buNone/>
            </a:pP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Soạn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VB: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ca </a:t>
            </a:r>
            <a:r>
              <a:rPr lang="en-US" sz="3200" dirty="0" err="1">
                <a:latin typeface="Times New Roman" panose="02020603050405020304" pitchFamily="18" charset="0"/>
                <a:cs typeface="Times New Roman" panose="02020603050405020304" pitchFamily="18" charset="0"/>
              </a:rPr>
              <a:t>chúc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niên</a:t>
            </a:r>
            <a:r>
              <a:rPr lang="en-US" sz="3200" dirty="0">
                <a:latin typeface="Times New Roman" panose="02020603050405020304" pitchFamily="18" charset="0"/>
                <a:cs typeface="Times New Roman" panose="02020603050405020304" pitchFamily="18" charset="0"/>
              </a:rPr>
              <a:t> (Phan </a:t>
            </a:r>
            <a:r>
              <a:rPr lang="en-US" sz="3200" dirty="0" err="1">
                <a:latin typeface="Times New Roman" panose="02020603050405020304" pitchFamily="18" charset="0"/>
                <a:cs typeface="Times New Roman" panose="02020603050405020304" pitchFamily="18" charset="0"/>
              </a:rPr>
              <a:t>Bội</a:t>
            </a:r>
            <a:r>
              <a:rPr lang="en-US" sz="3200" dirty="0">
                <a:latin typeface="Times New Roman" panose="02020603050405020304" pitchFamily="18" charset="0"/>
                <a:cs typeface="Times New Roman" panose="02020603050405020304" pitchFamily="18" charset="0"/>
              </a:rPr>
              <a:t> Châu)</a:t>
            </a:r>
          </a:p>
          <a:p>
            <a:pPr marL="0" indent="0">
              <a:buNone/>
            </a:pPr>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8561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C34CA30E-A6C8-2C33-0296-5FFA732E4A32}"/>
              </a:ext>
            </a:extLst>
          </p:cNvPr>
          <p:cNvSpPr/>
          <p:nvPr/>
        </p:nvSpPr>
        <p:spPr>
          <a:xfrm>
            <a:off x="460722" y="313564"/>
            <a:ext cx="11257666" cy="6230871"/>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3"/>
            <a:stretch>
              <a:fillRect l="-16398" t="-59453" r="-8011" b="-77034"/>
            </a:stretch>
          </a:blipFill>
          <a:ln w="38100" cap="sq">
            <a:solidFill>
              <a:srgbClr val="4E4845"/>
            </a:solidFill>
            <a:prstDash val="solid"/>
            <a:miter/>
          </a:ln>
        </p:spPr>
        <p:txBody>
          <a:bodyPr/>
          <a:lstStyle/>
          <a:p>
            <a:endParaRPr lang="en-US"/>
          </a:p>
        </p:txBody>
      </p:sp>
      <p:sp>
        <p:nvSpPr>
          <p:cNvPr id="6" name="TextBox 5">
            <a:extLst>
              <a:ext uri="{FF2B5EF4-FFF2-40B4-BE49-F238E27FC236}">
                <a16:creationId xmlns:a16="http://schemas.microsoft.com/office/drawing/2014/main" id="{0A55E294-B04B-252D-45C5-EEFF1CFE2801}"/>
              </a:ext>
            </a:extLst>
          </p:cNvPr>
          <p:cNvSpPr txBox="1"/>
          <p:nvPr/>
        </p:nvSpPr>
        <p:spPr>
          <a:xfrm>
            <a:off x="-524016" y="1184653"/>
            <a:ext cx="9091749" cy="584775"/>
          </a:xfrm>
          <a:prstGeom prst="rect">
            <a:avLst/>
          </a:prstGeom>
          <a:noFill/>
        </p:spPr>
        <p:txBody>
          <a:bodyPr wrap="square" rtlCol="0">
            <a:spAutoFit/>
          </a:bodyPr>
          <a:lstStyle/>
          <a:p>
            <a:pPr algn="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8.TIẾNG NÓI CỦA LƯƠNG TRI</a:t>
            </a:r>
          </a:p>
        </p:txBody>
      </p:sp>
      <p:sp>
        <p:nvSpPr>
          <p:cNvPr id="7" name="TextBox 6">
            <a:extLst>
              <a:ext uri="{FF2B5EF4-FFF2-40B4-BE49-F238E27FC236}">
                <a16:creationId xmlns:a16="http://schemas.microsoft.com/office/drawing/2014/main" id="{A27F1B82-7D24-758F-66B7-2A8D89D3F018}"/>
              </a:ext>
            </a:extLst>
          </p:cNvPr>
          <p:cNvSpPr txBox="1"/>
          <p:nvPr/>
        </p:nvSpPr>
        <p:spPr>
          <a:xfrm>
            <a:off x="460721" y="1967613"/>
            <a:ext cx="8107012" cy="523220"/>
          </a:xfrm>
          <a:prstGeom prst="rect">
            <a:avLst/>
          </a:prstGeom>
          <a:noFill/>
        </p:spPr>
        <p:txBody>
          <a:bodyPr wrap="square" rtlCol="0">
            <a:spAutoFit/>
          </a:bodyPr>
          <a:lstStyle/>
          <a:p>
            <a:pPr algn="r"/>
            <a:r>
              <a:rPr lang="en-US" sz="2800" b="1" dirty="0" err="1">
                <a:solidFill>
                  <a:srgbClr val="C00000"/>
                </a:solidFill>
                <a:latin typeface="Times New Roman" panose="02020603050405020304" pitchFamily="18" charset="0"/>
                <a:cs typeface="Times New Roman" panose="02020603050405020304" pitchFamily="18" charset="0"/>
              </a:rPr>
              <a:t>Tiết</a:t>
            </a:r>
            <a:r>
              <a:rPr lang="en-US" sz="2800" b="1" dirty="0">
                <a:solidFill>
                  <a:srgbClr val="C00000"/>
                </a:solidFill>
                <a:latin typeface="Times New Roman" panose="02020603050405020304" pitchFamily="18" charset="0"/>
                <a:cs typeface="Times New Roman" panose="02020603050405020304" pitchFamily="18" charset="0"/>
              </a:rPr>
              <a:t> 106.THỰC HÀNH TIẾNG VIỆT</a:t>
            </a:r>
          </a:p>
        </p:txBody>
      </p:sp>
      <p:sp>
        <p:nvSpPr>
          <p:cNvPr id="2" name="Freeform 4">
            <a:extLst>
              <a:ext uri="{FF2B5EF4-FFF2-40B4-BE49-F238E27FC236}">
                <a16:creationId xmlns:a16="http://schemas.microsoft.com/office/drawing/2014/main" id="{B58A1A50-9DB1-CA4D-5A5B-96C3F7D978B8}"/>
              </a:ext>
            </a:extLst>
          </p:cNvPr>
          <p:cNvSpPr/>
          <p:nvPr/>
        </p:nvSpPr>
        <p:spPr>
          <a:xfrm>
            <a:off x="6667782" y="2689019"/>
            <a:ext cx="5226651" cy="4114800"/>
          </a:xfrm>
          <a:custGeom>
            <a:avLst/>
            <a:gdLst/>
            <a:ahLst/>
            <a:cxnLst/>
            <a:rect l="l" t="t" r="r" b="b"/>
            <a:pathLst>
              <a:path w="5226651" h="4114800">
                <a:moveTo>
                  <a:pt x="0" y="0"/>
                </a:moveTo>
                <a:lnTo>
                  <a:pt x="5226652" y="0"/>
                </a:lnTo>
                <a:lnTo>
                  <a:pt x="522665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82305711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4944E7-5D0F-98C9-0ECA-4109B3AF67A1}"/>
              </a:ext>
            </a:extLst>
          </p:cNvPr>
          <p:cNvSpPr txBox="1"/>
          <p:nvPr/>
        </p:nvSpPr>
        <p:spPr>
          <a:xfrm>
            <a:off x="5224559" y="2622588"/>
            <a:ext cx="7569160" cy="1323439"/>
          </a:xfrm>
          <a:prstGeom prst="rect">
            <a:avLst/>
          </a:prstGeom>
          <a:noFill/>
        </p:spPr>
        <p:txBody>
          <a:bodyPr wrap="square" rtlCol="0">
            <a:spAutoFit/>
          </a:bodyPr>
          <a:lstStyle/>
          <a:p>
            <a:pPr algn="ctr"/>
            <a:r>
              <a:rPr lang="en-US" sz="4000" b="1" dirty="0">
                <a:solidFill>
                  <a:srgbClr val="C00000"/>
                </a:solidFill>
                <a:latin typeface="#9Slide07 Pangolin" panose="00000500000000000000" pitchFamily="2" charset="0"/>
                <a:cs typeface="Times New Roman" panose="02020603050405020304" pitchFamily="18" charset="0"/>
              </a:rPr>
              <a:t>I. </a:t>
            </a:r>
          </a:p>
          <a:p>
            <a:pPr algn="ctr"/>
            <a:r>
              <a:rPr lang="en-US" sz="4000" b="1" dirty="0">
                <a:solidFill>
                  <a:srgbClr val="C00000"/>
                </a:solidFill>
                <a:latin typeface="#9Slide07 Pangolin" panose="00000500000000000000" pitchFamily="2" charset="0"/>
                <a:cs typeface="Times New Roman" panose="02020603050405020304" pitchFamily="18" charset="0"/>
              </a:rPr>
              <a:t>CỦNG CỐ KIẾN THỨC</a:t>
            </a:r>
          </a:p>
        </p:txBody>
      </p:sp>
      <p:sp>
        <p:nvSpPr>
          <p:cNvPr id="2" name="Freeform 5">
            <a:extLst>
              <a:ext uri="{FF2B5EF4-FFF2-40B4-BE49-F238E27FC236}">
                <a16:creationId xmlns:a16="http://schemas.microsoft.com/office/drawing/2014/main" id="{044AA123-94A6-D2FF-85C2-D2FD9FD89728}"/>
              </a:ext>
            </a:extLst>
          </p:cNvPr>
          <p:cNvSpPr/>
          <p:nvPr/>
        </p:nvSpPr>
        <p:spPr>
          <a:xfrm>
            <a:off x="254129" y="738554"/>
            <a:ext cx="6292038" cy="5579688"/>
          </a:xfrm>
          <a:custGeom>
            <a:avLst/>
            <a:gdLst/>
            <a:ahLst/>
            <a:cxnLst/>
            <a:rect l="l" t="t" r="r" b="b"/>
            <a:pathLst>
              <a:path w="5300094" h="4114800">
                <a:moveTo>
                  <a:pt x="0" y="0"/>
                </a:moveTo>
                <a:lnTo>
                  <a:pt x="5300094" y="0"/>
                </a:lnTo>
                <a:lnTo>
                  <a:pt x="530009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889097854"/>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F7E9C-80D1-17F1-07DA-24315D60DBF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3BA58B1-DF93-82E9-1565-D723D562A28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82036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614CB-129B-1D5C-3D8C-D1F73320AF7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F4E1C62-9294-7D61-11D6-7120C2EB1A37}"/>
              </a:ext>
            </a:extLst>
          </p:cNvPr>
          <p:cNvSpPr txBox="1"/>
          <p:nvPr/>
        </p:nvSpPr>
        <p:spPr>
          <a:xfrm>
            <a:off x="1775246" y="300355"/>
            <a:ext cx="9091749" cy="646331"/>
          </a:xfrm>
          <a:prstGeom prst="rect">
            <a:avLst/>
          </a:prstGeom>
          <a:noFill/>
        </p:spPr>
        <p:txBody>
          <a:bodyPr wrap="square" rtlCol="0">
            <a:spAutoFit/>
          </a:bodyPr>
          <a:lstStyle/>
          <a:p>
            <a:pPr algn="ctr"/>
            <a:r>
              <a:rPr lang="en-US" sz="3600" dirty="0" err="1">
                <a:solidFill>
                  <a:srgbClr val="FF0000"/>
                </a:solidFill>
                <a:latin typeface="Times New Roman" panose="02020603050405020304" pitchFamily="18" charset="0"/>
                <a:cs typeface="Times New Roman" panose="02020603050405020304" pitchFamily="18" charset="0"/>
              </a:rPr>
              <a:t>Điền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các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từ</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còn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thiếu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vào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bảng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sau</a:t>
            </a:r>
            <a:r>
              <a:rPr lang="en-US" sz="3600" dirty="0">
                <a:solidFill>
                  <a:srgbClr val="FF0000"/>
                </a:solidFill>
                <a:latin typeface="Times New Roman" panose="02020603050405020304" pitchFamily="18" charset="0"/>
                <a:cs typeface="Times New Roman" panose="02020603050405020304" pitchFamily="18" charset="0"/>
              </a:rPr>
              <a:t>:</a:t>
            </a:r>
          </a:p>
        </p:txBody>
      </p:sp>
      <p:graphicFrame>
        <p:nvGraphicFramePr>
          <p:cNvPr id="5" name="Table 4">
            <a:extLst>
              <a:ext uri="{FF2B5EF4-FFF2-40B4-BE49-F238E27FC236}">
                <a16:creationId xmlns:a16="http://schemas.microsoft.com/office/drawing/2014/main" id="{15C453BD-9B4D-B716-B271-CF39531AEBBD}"/>
              </a:ext>
            </a:extLst>
          </p:cNvPr>
          <p:cNvGraphicFramePr>
            <a:graphicFrameLocks noGrp="1"/>
          </p:cNvGraphicFramePr>
          <p:nvPr/>
        </p:nvGraphicFramePr>
        <p:xfrm>
          <a:off x="242446" y="1192827"/>
          <a:ext cx="11630686" cy="5492524"/>
        </p:xfrm>
        <a:graphic>
          <a:graphicData uri="http://schemas.openxmlformats.org/drawingml/2006/table">
            <a:tbl>
              <a:tblPr firstRow="1" bandRow="1">
                <a:tableStyleId>{5940675A-B579-460E-94D1-54222C63F5DA}</a:tableStyleId>
              </a:tblPr>
              <a:tblGrid>
                <a:gridCol w="5103277">
                  <a:extLst>
                    <a:ext uri="{9D8B030D-6E8A-4147-A177-3AD203B41FA5}">
                      <a16:colId xmlns:a16="http://schemas.microsoft.com/office/drawing/2014/main" val="3834448578"/>
                    </a:ext>
                  </a:extLst>
                </a:gridCol>
                <a:gridCol w="6527409">
                  <a:extLst>
                    <a:ext uri="{9D8B030D-6E8A-4147-A177-3AD203B41FA5}">
                      <a16:colId xmlns:a16="http://schemas.microsoft.com/office/drawing/2014/main" val="1891822212"/>
                    </a:ext>
                  </a:extLst>
                </a:gridCol>
              </a:tblGrid>
              <a:tr h="533932">
                <a:tc gridSpan="2">
                  <a:txBody>
                    <a:bodyPr/>
                    <a:lstStyle/>
                    <a:p>
                      <a:pPr algn="ctr"/>
                      <a:r>
                        <a:rPr lang="en-US" sz="2800" b="1" baseline="0" dirty="0" err="1">
                          <a:solidFill>
                            <a:schemeClr val="tx1"/>
                          </a:solidFill>
                          <a:latin typeface="Times New Roman" panose="02020603050405020304" pitchFamily="18" charset="0"/>
                          <a:cs typeface="Times New Roman" panose="02020603050405020304" pitchFamily="18" charset="0"/>
                        </a:rPr>
                        <a:t>Câu</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đơn</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câu</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ghép</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lựa</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chọn</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câu</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đơn</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câu</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ghép</a:t>
                      </a:r>
                      <a:endParaRPr lang="en-US" sz="2800" b="1" dirty="0">
                        <a:solidFill>
                          <a:schemeClr val="tx1"/>
                        </a:solidFill>
                        <a:latin typeface="Times New Roman" panose="02020603050405020304" pitchFamily="18" charset="0"/>
                        <a:cs typeface="Times New Roman" panose="02020603050405020304" pitchFamily="18" charset="0"/>
                      </a:endParaRPr>
                    </a:p>
                  </a:txBody>
                  <a:tcPr marL="121920" marR="121920" marT="60960" marB="60960" anchor="ctr">
                    <a:solidFill>
                      <a:schemeClr val="accent1">
                        <a:lumMod val="40000"/>
                        <a:lumOff val="60000"/>
                      </a:schemeClr>
                    </a:solidFill>
                  </a:tcPr>
                </a:tc>
                <a:tc hMerge="1">
                  <a:txBody>
                    <a:bodyPr/>
                    <a:lstStyle/>
                    <a:p>
                      <a:pPr algn="ctr"/>
                      <a:endParaRPr lang="en-US" sz="2800" b="1" dirty="0">
                        <a:solidFill>
                          <a:schemeClr val="tx1"/>
                        </a:solidFill>
                        <a:latin typeface="Times New Roman" panose="02020603050405020304" pitchFamily="18" charset="0"/>
                        <a:cs typeface="Times New Roman" panose="02020603050405020304" pitchFamily="18" charset="0"/>
                      </a:endParaRPr>
                    </a:p>
                  </a:txBody>
                  <a:tcPr marL="121920" marR="121920" marT="60960" marB="60960" anchor="ctr">
                    <a:solidFill>
                      <a:schemeClr val="accent1">
                        <a:lumMod val="40000"/>
                        <a:lumOff val="60000"/>
                      </a:schemeClr>
                    </a:solidFill>
                  </a:tcPr>
                </a:tc>
                <a:extLst>
                  <a:ext uri="{0D108BD9-81ED-4DB2-BD59-A6C34878D82A}">
                    <a16:rowId xmlns:a16="http://schemas.microsoft.com/office/drawing/2014/main" val="2998298904"/>
                  </a:ext>
                </a:extLst>
              </a:tr>
              <a:tr h="46047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đơn</a:t>
                      </a:r>
                      <a:endParaRPr lang="en-US" sz="2800" b="1" dirty="0">
                        <a:solidFill>
                          <a:schemeClr val="tx1"/>
                        </a:solidFill>
                        <a:latin typeface="Times New Roman" panose="02020603050405020304" pitchFamily="18" charset="0"/>
                        <a:cs typeface="Times New Roman" panose="02020603050405020304" pitchFamily="18" charset="0"/>
                      </a:endParaRPr>
                    </a:p>
                  </a:txBody>
                  <a:tcPr marL="121920" marR="121920" marT="60960" marB="60960">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Câu</a:t>
                      </a:r>
                      <a:r>
                        <a:rPr lang="en-US" sz="2800" b="1" baseline="0">
                          <a:solidFill>
                            <a:schemeClr val="tx1"/>
                          </a:solidFill>
                          <a:latin typeface="Times New Roman" panose="02020603050405020304" pitchFamily="18" charset="0"/>
                          <a:cs typeface="Times New Roman" panose="02020603050405020304" pitchFamily="18" charset="0"/>
                        </a:rPr>
                        <a:t> ghép</a:t>
                      </a:r>
                      <a:endParaRPr lang="en-US" sz="2800" b="1" dirty="0">
                        <a:solidFill>
                          <a:schemeClr val="tx1"/>
                        </a:solidFill>
                        <a:latin typeface="Times New Roman" panose="02020603050405020304" pitchFamily="18" charset="0"/>
                        <a:cs typeface="Times New Roman" panose="02020603050405020304" pitchFamily="18" charset="0"/>
                      </a:endParaRPr>
                    </a:p>
                  </a:txBody>
                  <a:tcPr marL="121920" marR="121920" marT="60960" marB="60960">
                    <a:solidFill>
                      <a:schemeClr val="accent5">
                        <a:lumMod val="20000"/>
                        <a:lumOff val="80000"/>
                      </a:schemeClr>
                    </a:solidFill>
                  </a:tcPr>
                </a:tc>
                <a:extLst>
                  <a:ext uri="{0D108BD9-81ED-4DB2-BD59-A6C34878D82A}">
                    <a16:rowId xmlns:a16="http://schemas.microsoft.com/office/drawing/2014/main" val="2439379432"/>
                  </a:ext>
                </a:extLst>
              </a:tr>
              <a:tr h="859281">
                <a:tc>
                  <a:txBody>
                    <a:bodyPr/>
                    <a:lstStyle/>
                    <a:p>
                      <a:pPr algn="just"/>
                      <a:r>
                        <a:rPr lang="en-US" sz="2800" dirty="0">
                          <a:latin typeface="Times New Roman" panose="02020603050405020304" pitchFamily="18" charset="0"/>
                          <a:cs typeface="Times New Roman" panose="02020603050405020304" pitchFamily="18" charset="0"/>
                        </a:rPr>
                        <a:t>Do ……</a:t>
                      </a:r>
                      <a:r>
                        <a:rPr lang="en-US" sz="2800" baseline="0" dirty="0" err="1">
                          <a:latin typeface="Times New Roman" panose="02020603050405020304" pitchFamily="18" charset="0"/>
                          <a:cs typeface="Times New Roman" panose="02020603050405020304" pitchFamily="18" charset="0"/>
                        </a:rPr>
                        <a:t>tạo</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thành</a:t>
                      </a:r>
                      <a:endParaRPr lang="en-US" sz="2800" dirty="0">
                        <a:latin typeface="Times New Roman" panose="02020603050405020304" pitchFamily="18" charset="0"/>
                        <a:cs typeface="Times New Roman" panose="02020603050405020304" pitchFamily="18" charset="0"/>
                      </a:endParaRPr>
                    </a:p>
                  </a:txBody>
                  <a:tcPr marL="121920" marR="121920" marT="60960" marB="60960">
                    <a:solidFill>
                      <a:schemeClr val="bg1"/>
                    </a:solidFill>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sz="2800">
                          <a:latin typeface="Times New Roman" panose="02020603050405020304" pitchFamily="18" charset="0"/>
                          <a:cs typeface="Times New Roman" panose="02020603050405020304" pitchFamily="18" charset="0"/>
                        </a:rPr>
                        <a:t>Do ……..</a:t>
                      </a:r>
                      <a:r>
                        <a:rPr lang="en-US" sz="2800" baseline="0">
                          <a:latin typeface="Times New Roman" panose="02020603050405020304" pitchFamily="18" charset="0"/>
                          <a:cs typeface="Times New Roman" panose="02020603050405020304" pitchFamily="18" charset="0"/>
                        </a:rPr>
                        <a:t> tạo thành, mỗi cụm chủ vị được gọi là …..</a:t>
                      </a:r>
                      <a:endParaRPr lang="en-US" sz="2800" dirty="0">
                        <a:latin typeface="Times New Roman" panose="02020603050405020304" pitchFamily="18" charset="0"/>
                        <a:cs typeface="Times New Roman" panose="02020603050405020304" pitchFamily="18" charset="0"/>
                      </a:endParaRPr>
                    </a:p>
                  </a:txBody>
                  <a:tcPr marL="121920" marR="121920" marT="60960" marB="60960">
                    <a:solidFill>
                      <a:schemeClr val="bg1"/>
                    </a:solidFill>
                  </a:tcPr>
                </a:tc>
                <a:extLst>
                  <a:ext uri="{0D108BD9-81ED-4DB2-BD59-A6C34878D82A}">
                    <a16:rowId xmlns:a16="http://schemas.microsoft.com/office/drawing/2014/main" val="145200976"/>
                  </a:ext>
                </a:extLst>
              </a:tr>
              <a:tr h="1175702">
                <a:tc>
                  <a:txBody>
                    <a:bodyPr/>
                    <a:lstStyle/>
                    <a:p>
                      <a:pPr marR="43182" algn="just" defTabSz="914446">
                        <a:buClr>
                          <a:srgbClr val="231F20"/>
                        </a:buClr>
                        <a:buSzPts val="1100"/>
                        <a:tabLst>
                          <a:tab pos="163203" algn="l"/>
                        </a:tabLst>
                      </a:pPr>
                      <a:r>
                        <a:rPr lang="vi-VN" sz="28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Khi</a:t>
                      </a:r>
                      <a:r>
                        <a:rPr lang="vi-VN" sz="2800" spc="-45"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diễn</a:t>
                      </a:r>
                      <a:r>
                        <a:rPr lang="en-US" sz="28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đạt</a:t>
                      </a:r>
                      <a:r>
                        <a:rPr lang="en-US" sz="28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một</a:t>
                      </a:r>
                      <a:r>
                        <a:rPr lang="en-US" sz="28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nội</a:t>
                      </a:r>
                      <a:r>
                        <a:rPr lang="en-US" sz="28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dung </a:t>
                      </a:r>
                      <a:r>
                        <a:rPr lang="en-US" sz="28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r>
                        <a:rPr lang="en-US" sz="2800" dirty="0">
                          <a:solidFill>
                            <a:prstClr val="black"/>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 </a:t>
                      </a:r>
                      <a:r>
                        <a:rPr lang="vi-VN" sz="28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sử dụng </a:t>
                      </a:r>
                      <a:r>
                        <a:rPr lang="vi-VN" sz="28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câu đơn</a:t>
                      </a:r>
                      <a:r>
                        <a:rPr lang="vi-VN" sz="28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endParaRPr lang="vi-VN" sz="2800" dirty="0">
                        <a:solidFill>
                          <a:prstClr val="black"/>
                        </a:solidFill>
                        <a:latin typeface="VNI-Times"/>
                        <a:ea typeface="Arial" panose="020B0604020202020204" pitchFamily="34" charset="0"/>
                        <a:cs typeface="Times New Roman" panose="02020603050405020304" pitchFamily="18" charset="0"/>
                      </a:endParaRPr>
                    </a:p>
                  </a:txBody>
                  <a:tcPr marL="121920" marR="121920" marT="60960" marB="60960">
                    <a:solidFill>
                      <a:schemeClr val="bg1"/>
                    </a:solidFill>
                  </a:tcPr>
                </a:tc>
                <a:tc>
                  <a:txBody>
                    <a:bodyPr/>
                    <a:lstStyle/>
                    <a:p>
                      <a:pPr algn="just" defTabSz="914446"/>
                      <a:r>
                        <a:rPr lang="vi-VN" sz="2800" dirty="0">
                          <a:solidFill>
                            <a:prstClr val="black"/>
                          </a:solidFill>
                          <a:latin typeface="Times New Roman" panose="02020603050405020304" pitchFamily="18" charset="0"/>
                          <a:ea typeface="Arial" panose="020B0604020202020204" pitchFamily="34" charset="0"/>
                        </a:rPr>
                        <a:t>Khi </a:t>
                      </a:r>
                      <a:r>
                        <a:rPr lang="en-US" sz="2800" dirty="0" err="1">
                          <a:solidFill>
                            <a:prstClr val="black"/>
                          </a:solidFill>
                          <a:latin typeface="Times New Roman" panose="02020603050405020304" pitchFamily="18" charset="0"/>
                          <a:cs typeface="Times New Roman" panose="02020603050405020304" pitchFamily="18" charset="0"/>
                        </a:rPr>
                        <a:t>diễn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nội</a:t>
                      </a:r>
                      <a:r>
                        <a:rPr lang="en-US" sz="2800" dirty="0">
                          <a:solidFill>
                            <a:prstClr val="black"/>
                          </a:solidFill>
                          <a:latin typeface="Times New Roman" panose="02020603050405020304" pitchFamily="18" charset="0"/>
                          <a:cs typeface="Times New Roman" panose="02020603050405020304" pitchFamily="18" charset="0"/>
                        </a:rPr>
                        <a:t> dung </a:t>
                      </a:r>
                      <a:r>
                        <a:rPr lang="en-US" sz="2800" b="1" dirty="0">
                          <a:solidFill>
                            <a:prstClr val="black"/>
                          </a:solidFill>
                          <a:latin typeface="Times New Roman" panose="02020603050405020304" pitchFamily="18" charset="0"/>
                          <a:cs typeface="Times New Roman" panose="02020603050405020304" pitchFamily="18" charset="0"/>
                        </a:rPr>
                        <a:t>……</a:t>
                      </a:r>
                      <a:r>
                        <a:rPr lang="en-US" sz="2800" dirty="0">
                          <a:solidFill>
                            <a:prstClr val="black"/>
                          </a:solidFill>
                          <a:latin typeface="Times New Roman" panose="02020603050405020304" pitchFamily="18" charset="0"/>
                          <a:cs typeface="Times New Roman" panose="02020603050405020304" pitchFamily="18" charset="0"/>
                        </a:rPr>
                        <a:t>(</a:t>
                      </a:r>
                      <a:r>
                        <a:rPr lang="en-US" sz="2800" dirty="0" err="1">
                          <a:solidFill>
                            <a:prstClr val="black"/>
                          </a:solidFill>
                          <a:latin typeface="Times New Roman" panose="02020603050405020304" pitchFamily="18" charset="0"/>
                          <a:cs typeface="Times New Roman" panose="02020603050405020304" pitchFamily="18" charset="0"/>
                        </a:rPr>
                        <a:t>hoặc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muốn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mối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hệ</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chặt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chẽ</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nghĩa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dirty="0">
                          <a:solidFill>
                            <a:prstClr val="black"/>
                          </a:solidFill>
                          <a:latin typeface="Times New Roman" panose="02020603050405020304" pitchFamily="18" charset="0"/>
                          <a:ea typeface="Arial" panose="020B0604020202020204" pitchFamily="34" charset="0"/>
                        </a:rPr>
                        <a:t> sử dụng </a:t>
                      </a:r>
                      <a:r>
                        <a:rPr lang="vi-VN" sz="2800" b="1" dirty="0">
                          <a:solidFill>
                            <a:prstClr val="black"/>
                          </a:solidFill>
                          <a:latin typeface="Times New Roman" panose="02020603050405020304" pitchFamily="18" charset="0"/>
                          <a:ea typeface="Arial" panose="020B0604020202020204" pitchFamily="34" charset="0"/>
                        </a:rPr>
                        <a:t>câu ghép</a:t>
                      </a:r>
                      <a:r>
                        <a:rPr lang="vi-VN" sz="2800" dirty="0">
                          <a:solidFill>
                            <a:prstClr val="black"/>
                          </a:solidFill>
                          <a:latin typeface="Times New Roman" panose="02020603050405020304" pitchFamily="18" charset="0"/>
                          <a:ea typeface="Arial" panose="020B0604020202020204" pitchFamily="34" charset="0"/>
                        </a:rPr>
                        <a:t>.</a:t>
                      </a:r>
                      <a:endParaRPr lang="vi-VN" sz="2800" dirty="0">
                        <a:solidFill>
                          <a:prstClr val="black"/>
                        </a:solidFill>
                        <a:latin typeface="+mn-lt"/>
                      </a:endParaRPr>
                    </a:p>
                  </a:txBody>
                  <a:tcPr marL="121920" marR="121920" marT="60960" marB="60960">
                    <a:solidFill>
                      <a:schemeClr val="bg1"/>
                    </a:solidFill>
                  </a:tcPr>
                </a:tc>
                <a:extLst>
                  <a:ext uri="{0D108BD9-81ED-4DB2-BD59-A6C34878D82A}">
                    <a16:rowId xmlns:a16="http://schemas.microsoft.com/office/drawing/2014/main" val="4185023482"/>
                  </a:ext>
                </a:extLst>
              </a:tr>
              <a:tr h="498403">
                <a:tc gridSpan="2">
                  <a:txBody>
                    <a:bodyPr/>
                    <a:lstStyle/>
                    <a:p>
                      <a:pPr marR="43182" algn="ctr" defTabSz="914446">
                        <a:buClr>
                          <a:srgbClr val="231F20"/>
                        </a:buClr>
                        <a:buSzPts val="1100"/>
                        <a:tabLst>
                          <a:tab pos="163203" algn="l"/>
                        </a:tabLst>
                      </a:pPr>
                      <a:r>
                        <a:rPr lang="en-US" sz="2800" b="1" baseline="0" dirty="0" err="1">
                          <a:solidFill>
                            <a:schemeClr val="tx1"/>
                          </a:solidFill>
                          <a:latin typeface="Times New Roman" panose="02020603050405020304" pitchFamily="18" charset="0"/>
                          <a:cs typeface="Times New Roman" panose="02020603050405020304" pitchFamily="18" charset="0"/>
                        </a:rPr>
                        <a:t>Các</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kiểu</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câu</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ghép</a:t>
                      </a:r>
                      <a:r>
                        <a:rPr lang="en-US" sz="2800" b="1" baseline="0" dirty="0">
                          <a:solidFill>
                            <a:schemeClr val="tx1"/>
                          </a:solidFill>
                          <a:latin typeface="Times New Roman" panose="02020603050405020304" pitchFamily="18" charset="0"/>
                          <a:cs typeface="Times New Roman" panose="02020603050405020304" pitchFamily="18" charset="0"/>
                        </a:rPr>
                        <a:t> </a:t>
                      </a:r>
                      <a:endParaRPr lang="vi-VN" sz="2800" dirty="0">
                        <a:solidFill>
                          <a:prstClr val="black"/>
                        </a:solidFill>
                        <a:latin typeface="VNI-Times"/>
                        <a:ea typeface="Arial" panose="020B0604020202020204" pitchFamily="34" charset="0"/>
                        <a:cs typeface="Times New Roman" panose="02020603050405020304" pitchFamily="18" charset="0"/>
                      </a:endParaRPr>
                    </a:p>
                  </a:txBody>
                  <a:tcPr marL="121920" marR="121920" marT="60960" marB="60960">
                    <a:solidFill>
                      <a:schemeClr val="accent5">
                        <a:lumMod val="20000"/>
                        <a:lumOff val="80000"/>
                      </a:schemeClr>
                    </a:solidFill>
                  </a:tcPr>
                </a:tc>
                <a:tc hMerge="1">
                  <a:txBody>
                    <a:bodyPr/>
                    <a:lstStyle/>
                    <a:p>
                      <a:pPr marR="43182" algn="ctr" defTabSz="914446">
                        <a:buClr>
                          <a:srgbClr val="231F20"/>
                        </a:buClr>
                        <a:buSzPts val="1100"/>
                        <a:tabLst>
                          <a:tab pos="163203" algn="l"/>
                        </a:tabLst>
                      </a:pPr>
                      <a:endParaRPr lang="vi-VN" sz="2800" dirty="0">
                        <a:solidFill>
                          <a:prstClr val="black"/>
                        </a:solidFill>
                        <a:latin typeface="VNI-Times"/>
                        <a:ea typeface="Arial" panose="020B0604020202020204" pitchFamily="34" charset="0"/>
                        <a:cs typeface="Times New Roman" panose="02020603050405020304" pitchFamily="18" charset="0"/>
                      </a:endParaRPr>
                    </a:p>
                  </a:txBody>
                  <a:tcPr marL="121920" marR="121920" marT="60960" marB="60960">
                    <a:solidFill>
                      <a:schemeClr val="accent5">
                        <a:lumMod val="20000"/>
                        <a:lumOff val="80000"/>
                      </a:schemeClr>
                    </a:solidFill>
                  </a:tcPr>
                </a:tc>
                <a:extLst>
                  <a:ext uri="{0D108BD9-81ED-4DB2-BD59-A6C34878D82A}">
                    <a16:rowId xmlns:a16="http://schemas.microsoft.com/office/drawing/2014/main" val="2557173538"/>
                  </a:ext>
                </a:extLst>
              </a:tr>
              <a:tr h="734582">
                <a:tc>
                  <a:txBody>
                    <a:bodyPr/>
                    <a:lstStyle/>
                    <a:p>
                      <a:pPr marL="0" marR="43182" indent="0" algn="just" defTabSz="914446" rtl="0" eaLnBrk="1" fontAlgn="auto" latinLnBrk="0" hangingPunct="1">
                        <a:lnSpc>
                          <a:spcPct val="100000"/>
                        </a:lnSpc>
                        <a:spcBef>
                          <a:spcPts val="0"/>
                        </a:spcBef>
                        <a:spcAft>
                          <a:spcPts val="0"/>
                        </a:spcAft>
                        <a:buClr>
                          <a:srgbClr val="231F20"/>
                        </a:buClr>
                        <a:buSzPts val="1100"/>
                        <a:buFontTx/>
                        <a:buNone/>
                        <a:tabLst>
                          <a:tab pos="163203" algn="l"/>
                        </a:tabLst>
                        <a:defRPr/>
                      </a:pPr>
                      <a:r>
                        <a:rPr lang="en-US" sz="2800" b="1" dirty="0" err="1">
                          <a:latin typeface="Times New Roman" panose="02020603050405020304" pitchFamily="18" charset="0"/>
                          <a:cs typeface="Times New Roman" panose="02020603050405020304" pitchFamily="18" charset="0"/>
                        </a:rPr>
                        <a:t>Dựa</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vào</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phương</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tiện</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nối</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các</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vế</a:t>
                      </a:r>
                      <a:endParaRPr lang="en-US" sz="2800" b="1" dirty="0">
                        <a:latin typeface="Times New Roman" panose="02020603050405020304" pitchFamily="18" charset="0"/>
                        <a:cs typeface="Times New Roman" panose="02020603050405020304" pitchFamily="18" charset="0"/>
                      </a:endParaRPr>
                    </a:p>
                  </a:txBody>
                  <a:tcPr marL="121920" marR="121920" marT="60960" marB="60960">
                    <a:solidFill>
                      <a:schemeClr val="bg1"/>
                    </a:solidFill>
                  </a:tcPr>
                </a:tc>
                <a:tc>
                  <a:txBody>
                    <a:bodyPr/>
                    <a:lstStyle/>
                    <a:p>
                      <a:pPr marL="0" marR="43182" indent="0" algn="just" defTabSz="914446" rtl="0" eaLnBrk="1" fontAlgn="auto" latinLnBrk="0" hangingPunct="1">
                        <a:lnSpc>
                          <a:spcPct val="100000"/>
                        </a:lnSpc>
                        <a:spcBef>
                          <a:spcPts val="0"/>
                        </a:spcBef>
                        <a:spcAft>
                          <a:spcPts val="0"/>
                        </a:spcAft>
                        <a:buClr>
                          <a:srgbClr val="231F20"/>
                        </a:buClr>
                        <a:buSzPts val="1100"/>
                        <a:buFontTx/>
                        <a:buNone/>
                        <a:tabLst>
                          <a:tab pos="163203" algn="l"/>
                        </a:tabLst>
                        <a:defRPr/>
                      </a:pPr>
                      <a:r>
                        <a:rPr lang="en-US" sz="2800" b="0">
                          <a:latin typeface="Times New Roman" panose="02020603050405020304" pitchFamily="18" charset="0"/>
                          <a:cs typeface="Times New Roman" panose="02020603050405020304" pitchFamily="18" charset="0"/>
                        </a:rPr>
                        <a:t>…..</a:t>
                      </a:r>
                      <a:endParaRPr lang="en-US" sz="2800" b="0" dirty="0"/>
                    </a:p>
                  </a:txBody>
                  <a:tcPr marL="121920" marR="121920" marT="60960" marB="60960">
                    <a:solidFill>
                      <a:schemeClr val="bg1"/>
                    </a:solidFill>
                  </a:tcPr>
                </a:tc>
                <a:extLst>
                  <a:ext uri="{0D108BD9-81ED-4DB2-BD59-A6C34878D82A}">
                    <a16:rowId xmlns:a16="http://schemas.microsoft.com/office/drawing/2014/main" val="48348544"/>
                  </a:ext>
                </a:extLst>
              </a:tr>
              <a:tr h="734582">
                <a:tc>
                  <a:txBody>
                    <a:bodyPr/>
                    <a:lstStyle/>
                    <a:p>
                      <a:pPr marL="0" marR="43182" indent="0" algn="just" defTabSz="914446" rtl="0" eaLnBrk="1" fontAlgn="auto" latinLnBrk="0" hangingPunct="1">
                        <a:lnSpc>
                          <a:spcPct val="100000"/>
                        </a:lnSpc>
                        <a:spcBef>
                          <a:spcPts val="0"/>
                        </a:spcBef>
                        <a:spcAft>
                          <a:spcPts val="0"/>
                        </a:spcAft>
                        <a:buClr>
                          <a:srgbClr val="231F20"/>
                        </a:buClr>
                        <a:buSzPts val="1100"/>
                        <a:buFontTx/>
                        <a:buNone/>
                        <a:tabLst>
                          <a:tab pos="163203" algn="l"/>
                        </a:tabLst>
                        <a:defRPr/>
                      </a:pPr>
                      <a:r>
                        <a:rPr lang="en-US" sz="2800" b="1" dirty="0" err="1">
                          <a:latin typeface="Times New Roman" panose="02020603050405020304" pitchFamily="18" charset="0"/>
                          <a:cs typeface="Times New Roman" panose="02020603050405020304" pitchFamily="18" charset="0"/>
                        </a:rPr>
                        <a:t>Dựa</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vào</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quan</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hệ</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giữa</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các</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vế</a:t>
                      </a:r>
                      <a:endParaRPr lang="en-US" sz="2800" b="1" dirty="0">
                        <a:latin typeface="Times New Roman" panose="02020603050405020304" pitchFamily="18" charset="0"/>
                        <a:cs typeface="Times New Roman" panose="02020603050405020304" pitchFamily="18" charset="0"/>
                      </a:endParaRPr>
                    </a:p>
                  </a:txBody>
                  <a:tcPr marL="121920" marR="121920" marT="60960" marB="60960">
                    <a:solidFill>
                      <a:schemeClr val="bg1"/>
                    </a:solidFill>
                  </a:tcPr>
                </a:tc>
                <a:tc>
                  <a:txBody>
                    <a:bodyPr/>
                    <a:lstStyle/>
                    <a:p>
                      <a:pPr marL="0" marR="43182" indent="0" algn="just" defTabSz="914446" rtl="0" eaLnBrk="1" fontAlgn="auto" latinLnBrk="0" hangingPunct="1">
                        <a:lnSpc>
                          <a:spcPct val="100000"/>
                        </a:lnSpc>
                        <a:spcBef>
                          <a:spcPts val="0"/>
                        </a:spcBef>
                        <a:spcAft>
                          <a:spcPts val="0"/>
                        </a:spcAft>
                        <a:buClr>
                          <a:srgbClr val="231F20"/>
                        </a:buClr>
                        <a:buSzPts val="1100"/>
                        <a:buFontTx/>
                        <a:buNone/>
                        <a:tabLst>
                          <a:tab pos="163203" algn="l"/>
                        </a:tabLst>
                        <a:defRPr/>
                      </a:pPr>
                      <a:r>
                        <a:rPr lang="en-US" sz="2800" b="0" dirty="0">
                          <a:latin typeface="Times New Roman" panose="02020603050405020304" pitchFamily="18" charset="0"/>
                          <a:cs typeface="Times New Roman" panose="02020603050405020304" pitchFamily="18" charset="0"/>
                        </a:rPr>
                        <a:t>……</a:t>
                      </a:r>
                      <a:endParaRPr lang="en-US" sz="2800" b="0" dirty="0"/>
                    </a:p>
                  </a:txBody>
                  <a:tcPr marL="121920" marR="121920" marT="60960" marB="60960">
                    <a:solidFill>
                      <a:schemeClr val="bg1"/>
                    </a:solidFill>
                  </a:tcPr>
                </a:tc>
                <a:extLst>
                  <a:ext uri="{0D108BD9-81ED-4DB2-BD59-A6C34878D82A}">
                    <a16:rowId xmlns:a16="http://schemas.microsoft.com/office/drawing/2014/main" val="2201919317"/>
                  </a:ext>
                </a:extLst>
              </a:tr>
            </a:tbl>
          </a:graphicData>
        </a:graphic>
      </p:graphicFrame>
    </p:spTree>
    <p:extLst>
      <p:ext uri="{BB962C8B-B14F-4D97-AF65-F5344CB8AC3E}">
        <p14:creationId xmlns:p14="http://schemas.microsoft.com/office/powerpoint/2010/main" val="218552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4275750"/>
              </p:ext>
            </p:extLst>
          </p:nvPr>
        </p:nvGraphicFramePr>
        <p:xfrm>
          <a:off x="189345" y="193196"/>
          <a:ext cx="11799456" cy="6419981"/>
        </p:xfrm>
        <a:graphic>
          <a:graphicData uri="http://schemas.openxmlformats.org/drawingml/2006/table">
            <a:tbl>
              <a:tblPr firstRow="1" bandRow="1">
                <a:tableStyleId>{5940675A-B579-460E-94D1-54222C63F5DA}</a:tableStyleId>
              </a:tblPr>
              <a:tblGrid>
                <a:gridCol w="4077856">
                  <a:extLst>
                    <a:ext uri="{9D8B030D-6E8A-4147-A177-3AD203B41FA5}">
                      <a16:colId xmlns:a16="http://schemas.microsoft.com/office/drawing/2014/main" val="3834448578"/>
                    </a:ext>
                  </a:extLst>
                </a:gridCol>
                <a:gridCol w="7721600">
                  <a:extLst>
                    <a:ext uri="{9D8B030D-6E8A-4147-A177-3AD203B41FA5}">
                      <a16:colId xmlns:a16="http://schemas.microsoft.com/office/drawing/2014/main" val="2925907718"/>
                    </a:ext>
                  </a:extLst>
                </a:gridCol>
              </a:tblGrid>
              <a:tr h="672043">
                <a:tc gridSpan="2">
                  <a:txBody>
                    <a:bodyPr/>
                    <a:lstStyle/>
                    <a:p>
                      <a:pPr algn="ctr"/>
                      <a:r>
                        <a:rPr lang="en-US" sz="2900" b="1" baseline="0" dirty="0" err="1">
                          <a:solidFill>
                            <a:schemeClr val="tx1"/>
                          </a:solidFill>
                          <a:latin typeface="Times New Roman" panose="02020603050405020304" pitchFamily="18" charset="0"/>
                          <a:cs typeface="Times New Roman" panose="02020603050405020304" pitchFamily="18" charset="0"/>
                        </a:rPr>
                        <a:t>Câu</a:t>
                      </a:r>
                      <a:r>
                        <a:rPr lang="en-US" sz="2900" b="1" baseline="0" dirty="0">
                          <a:solidFill>
                            <a:schemeClr val="tx1"/>
                          </a:solidFill>
                          <a:latin typeface="Times New Roman" panose="02020603050405020304" pitchFamily="18" charset="0"/>
                          <a:cs typeface="Times New Roman" panose="02020603050405020304" pitchFamily="18" charset="0"/>
                        </a:rPr>
                        <a:t> </a:t>
                      </a:r>
                      <a:r>
                        <a:rPr lang="en-US" sz="2900" b="1" baseline="0" dirty="0" err="1">
                          <a:solidFill>
                            <a:schemeClr val="tx1"/>
                          </a:solidFill>
                          <a:latin typeface="Times New Roman" panose="02020603050405020304" pitchFamily="18" charset="0"/>
                          <a:cs typeface="Times New Roman" panose="02020603050405020304" pitchFamily="18" charset="0"/>
                        </a:rPr>
                        <a:t>đơn</a:t>
                      </a:r>
                      <a:r>
                        <a:rPr lang="en-US" sz="2900" b="1" baseline="0" dirty="0">
                          <a:solidFill>
                            <a:schemeClr val="tx1"/>
                          </a:solidFill>
                          <a:latin typeface="Times New Roman" panose="02020603050405020304" pitchFamily="18" charset="0"/>
                          <a:cs typeface="Times New Roman" panose="02020603050405020304" pitchFamily="18" charset="0"/>
                        </a:rPr>
                        <a:t>, </a:t>
                      </a:r>
                      <a:r>
                        <a:rPr lang="en-US" sz="2900" b="1" baseline="0" dirty="0" err="1">
                          <a:solidFill>
                            <a:schemeClr val="tx1"/>
                          </a:solidFill>
                          <a:latin typeface="Times New Roman" panose="02020603050405020304" pitchFamily="18" charset="0"/>
                          <a:cs typeface="Times New Roman" panose="02020603050405020304" pitchFamily="18" charset="0"/>
                        </a:rPr>
                        <a:t>câu</a:t>
                      </a:r>
                      <a:r>
                        <a:rPr lang="en-US" sz="2900" b="1" baseline="0" dirty="0">
                          <a:solidFill>
                            <a:schemeClr val="tx1"/>
                          </a:solidFill>
                          <a:latin typeface="Times New Roman" panose="02020603050405020304" pitchFamily="18" charset="0"/>
                          <a:cs typeface="Times New Roman" panose="02020603050405020304" pitchFamily="18" charset="0"/>
                        </a:rPr>
                        <a:t> </a:t>
                      </a:r>
                      <a:r>
                        <a:rPr lang="en-US" sz="2900" b="1" baseline="0" dirty="0" err="1">
                          <a:solidFill>
                            <a:schemeClr val="tx1"/>
                          </a:solidFill>
                          <a:latin typeface="Times New Roman" panose="02020603050405020304" pitchFamily="18" charset="0"/>
                          <a:cs typeface="Times New Roman" panose="02020603050405020304" pitchFamily="18" charset="0"/>
                        </a:rPr>
                        <a:t>ghép</a:t>
                      </a:r>
                      <a:r>
                        <a:rPr lang="en-US" sz="2900" b="1" baseline="0" dirty="0">
                          <a:solidFill>
                            <a:schemeClr val="tx1"/>
                          </a:solidFill>
                          <a:latin typeface="Times New Roman" panose="02020603050405020304" pitchFamily="18" charset="0"/>
                          <a:cs typeface="Times New Roman" panose="02020603050405020304" pitchFamily="18" charset="0"/>
                        </a:rPr>
                        <a:t>; </a:t>
                      </a:r>
                      <a:r>
                        <a:rPr lang="en-US" sz="2900" b="1" baseline="0" dirty="0" err="1">
                          <a:solidFill>
                            <a:schemeClr val="tx1"/>
                          </a:solidFill>
                          <a:latin typeface="Times New Roman" panose="02020603050405020304" pitchFamily="18" charset="0"/>
                          <a:cs typeface="Times New Roman" panose="02020603050405020304" pitchFamily="18" charset="0"/>
                        </a:rPr>
                        <a:t>lựa</a:t>
                      </a:r>
                      <a:r>
                        <a:rPr lang="en-US" sz="2900" b="1" baseline="0" dirty="0">
                          <a:solidFill>
                            <a:schemeClr val="tx1"/>
                          </a:solidFill>
                          <a:latin typeface="Times New Roman" panose="02020603050405020304" pitchFamily="18" charset="0"/>
                          <a:cs typeface="Times New Roman" panose="02020603050405020304" pitchFamily="18" charset="0"/>
                        </a:rPr>
                        <a:t> </a:t>
                      </a:r>
                      <a:r>
                        <a:rPr lang="en-US" sz="2900" b="1" baseline="0" dirty="0" err="1">
                          <a:solidFill>
                            <a:schemeClr val="tx1"/>
                          </a:solidFill>
                          <a:latin typeface="Times New Roman" panose="02020603050405020304" pitchFamily="18" charset="0"/>
                          <a:cs typeface="Times New Roman" panose="02020603050405020304" pitchFamily="18" charset="0"/>
                        </a:rPr>
                        <a:t>chọn</a:t>
                      </a:r>
                      <a:r>
                        <a:rPr lang="en-US" sz="2900" b="1" baseline="0" dirty="0">
                          <a:solidFill>
                            <a:schemeClr val="tx1"/>
                          </a:solidFill>
                          <a:latin typeface="Times New Roman" panose="02020603050405020304" pitchFamily="18" charset="0"/>
                          <a:cs typeface="Times New Roman" panose="02020603050405020304" pitchFamily="18" charset="0"/>
                        </a:rPr>
                        <a:t> </a:t>
                      </a:r>
                      <a:r>
                        <a:rPr lang="en-US" sz="2900" b="1" baseline="0" dirty="0" err="1">
                          <a:solidFill>
                            <a:schemeClr val="tx1"/>
                          </a:solidFill>
                          <a:latin typeface="Times New Roman" panose="02020603050405020304" pitchFamily="18" charset="0"/>
                          <a:cs typeface="Times New Roman" panose="02020603050405020304" pitchFamily="18" charset="0"/>
                        </a:rPr>
                        <a:t>câu</a:t>
                      </a:r>
                      <a:r>
                        <a:rPr lang="en-US" sz="2900" b="1" baseline="0" dirty="0">
                          <a:solidFill>
                            <a:schemeClr val="tx1"/>
                          </a:solidFill>
                          <a:latin typeface="Times New Roman" panose="02020603050405020304" pitchFamily="18" charset="0"/>
                          <a:cs typeface="Times New Roman" panose="02020603050405020304" pitchFamily="18" charset="0"/>
                        </a:rPr>
                        <a:t> </a:t>
                      </a:r>
                      <a:r>
                        <a:rPr lang="en-US" sz="2900" b="1" baseline="0" dirty="0" err="1">
                          <a:solidFill>
                            <a:schemeClr val="tx1"/>
                          </a:solidFill>
                          <a:latin typeface="Times New Roman" panose="02020603050405020304" pitchFamily="18" charset="0"/>
                          <a:cs typeface="Times New Roman" panose="02020603050405020304" pitchFamily="18" charset="0"/>
                        </a:rPr>
                        <a:t>đơn</a:t>
                      </a:r>
                      <a:r>
                        <a:rPr lang="en-US" sz="2900" b="1" baseline="0" dirty="0">
                          <a:solidFill>
                            <a:schemeClr val="tx1"/>
                          </a:solidFill>
                          <a:latin typeface="Times New Roman" panose="02020603050405020304" pitchFamily="18" charset="0"/>
                          <a:cs typeface="Times New Roman" panose="02020603050405020304" pitchFamily="18" charset="0"/>
                        </a:rPr>
                        <a:t>, </a:t>
                      </a:r>
                      <a:r>
                        <a:rPr lang="en-US" sz="2900" b="1" baseline="0" dirty="0" err="1">
                          <a:solidFill>
                            <a:schemeClr val="tx1"/>
                          </a:solidFill>
                          <a:latin typeface="Times New Roman" panose="02020603050405020304" pitchFamily="18" charset="0"/>
                          <a:cs typeface="Times New Roman" panose="02020603050405020304" pitchFamily="18" charset="0"/>
                        </a:rPr>
                        <a:t>câu</a:t>
                      </a:r>
                      <a:r>
                        <a:rPr lang="en-US" sz="2900" b="1" baseline="0" dirty="0">
                          <a:solidFill>
                            <a:schemeClr val="tx1"/>
                          </a:solidFill>
                          <a:latin typeface="Times New Roman" panose="02020603050405020304" pitchFamily="18" charset="0"/>
                          <a:cs typeface="Times New Roman" panose="02020603050405020304" pitchFamily="18" charset="0"/>
                        </a:rPr>
                        <a:t> </a:t>
                      </a:r>
                      <a:r>
                        <a:rPr lang="en-US" sz="2900" b="1" baseline="0" dirty="0" err="1">
                          <a:solidFill>
                            <a:schemeClr val="tx1"/>
                          </a:solidFill>
                          <a:latin typeface="Times New Roman" panose="02020603050405020304" pitchFamily="18" charset="0"/>
                          <a:cs typeface="Times New Roman" panose="02020603050405020304" pitchFamily="18" charset="0"/>
                        </a:rPr>
                        <a:t>ghép</a:t>
                      </a:r>
                      <a:endParaRPr lang="en-US" sz="2900" b="1" dirty="0">
                        <a:solidFill>
                          <a:schemeClr val="tx1"/>
                        </a:solidFill>
                        <a:latin typeface="Times New Roman" panose="02020603050405020304" pitchFamily="18" charset="0"/>
                        <a:cs typeface="Times New Roman" panose="02020603050405020304" pitchFamily="18" charset="0"/>
                      </a:endParaRPr>
                    </a:p>
                  </a:txBody>
                  <a:tcPr marL="121920" marR="121920" marT="60960" marB="60960" anchor="ctr">
                    <a:solidFill>
                      <a:schemeClr val="accent1">
                        <a:lumMod val="40000"/>
                        <a:lumOff val="60000"/>
                      </a:schemeClr>
                    </a:solidFill>
                  </a:tcPr>
                </a:tc>
                <a:tc hMerge="1">
                  <a:txBody>
                    <a:bodyPr/>
                    <a:lstStyle/>
                    <a:p>
                      <a:pPr algn="ctr"/>
                      <a:endParaRPr lang="en-US" sz="4000" b="1" dirty="0">
                        <a:solidFill>
                          <a:srgbClr val="FF0000"/>
                        </a:solidFill>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extLst>
                  <a:ext uri="{0D108BD9-81ED-4DB2-BD59-A6C34878D82A}">
                    <a16:rowId xmlns:a16="http://schemas.microsoft.com/office/drawing/2014/main" val="2998298904"/>
                  </a:ext>
                </a:extLst>
              </a:tr>
              <a:tr h="57958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900" b="1" dirty="0" err="1">
                          <a:solidFill>
                            <a:schemeClr val="tx1"/>
                          </a:solidFill>
                          <a:latin typeface="Times New Roman" panose="02020603050405020304" pitchFamily="18" charset="0"/>
                          <a:cs typeface="Times New Roman" panose="02020603050405020304" pitchFamily="18" charset="0"/>
                        </a:rPr>
                        <a:t>Câu</a:t>
                      </a:r>
                      <a:r>
                        <a:rPr lang="en-US" sz="2900" b="1" baseline="0" dirty="0">
                          <a:solidFill>
                            <a:schemeClr val="tx1"/>
                          </a:solidFill>
                          <a:latin typeface="Times New Roman" panose="02020603050405020304" pitchFamily="18" charset="0"/>
                          <a:cs typeface="Times New Roman" panose="02020603050405020304" pitchFamily="18" charset="0"/>
                        </a:rPr>
                        <a:t> </a:t>
                      </a:r>
                      <a:r>
                        <a:rPr lang="en-US" sz="2900" b="1" baseline="0" dirty="0" err="1">
                          <a:solidFill>
                            <a:schemeClr val="tx1"/>
                          </a:solidFill>
                          <a:latin typeface="Times New Roman" panose="02020603050405020304" pitchFamily="18" charset="0"/>
                          <a:cs typeface="Times New Roman" panose="02020603050405020304" pitchFamily="18" charset="0"/>
                        </a:rPr>
                        <a:t>đơn</a:t>
                      </a:r>
                      <a:endParaRPr lang="en-US" sz="2900" b="1" dirty="0">
                        <a:solidFill>
                          <a:schemeClr val="tx1"/>
                        </a:solidFill>
                        <a:latin typeface="Times New Roman" panose="02020603050405020304" pitchFamily="18" charset="0"/>
                        <a:cs typeface="Times New Roman" panose="02020603050405020304" pitchFamily="18" charset="0"/>
                      </a:endParaRPr>
                    </a:p>
                  </a:txBody>
                  <a:tcPr marL="121920" marR="121920" marT="60960" marB="60960">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900" b="1" dirty="0" err="1">
                          <a:solidFill>
                            <a:schemeClr val="tx1"/>
                          </a:solidFill>
                          <a:latin typeface="Times New Roman" panose="02020603050405020304" pitchFamily="18" charset="0"/>
                          <a:cs typeface="Times New Roman" panose="02020603050405020304" pitchFamily="18" charset="0"/>
                        </a:rPr>
                        <a:t>Câu</a:t>
                      </a:r>
                      <a:r>
                        <a:rPr lang="en-US" sz="2900" b="1" baseline="0" dirty="0">
                          <a:solidFill>
                            <a:schemeClr val="tx1"/>
                          </a:solidFill>
                          <a:latin typeface="Times New Roman" panose="02020603050405020304" pitchFamily="18" charset="0"/>
                          <a:cs typeface="Times New Roman" panose="02020603050405020304" pitchFamily="18" charset="0"/>
                        </a:rPr>
                        <a:t> </a:t>
                      </a:r>
                      <a:r>
                        <a:rPr lang="en-US" sz="2900" b="1" baseline="0" dirty="0" err="1">
                          <a:solidFill>
                            <a:schemeClr val="tx1"/>
                          </a:solidFill>
                          <a:latin typeface="Times New Roman" panose="02020603050405020304" pitchFamily="18" charset="0"/>
                          <a:cs typeface="Times New Roman" panose="02020603050405020304" pitchFamily="18" charset="0"/>
                        </a:rPr>
                        <a:t>ghép</a:t>
                      </a:r>
                      <a:endParaRPr lang="en-US" sz="2900" b="1" dirty="0">
                        <a:solidFill>
                          <a:schemeClr val="tx1"/>
                        </a:solidFill>
                        <a:latin typeface="Times New Roman" panose="02020603050405020304" pitchFamily="18" charset="0"/>
                        <a:cs typeface="Times New Roman" panose="02020603050405020304" pitchFamily="18" charset="0"/>
                      </a:endParaRPr>
                    </a:p>
                  </a:txBody>
                  <a:tcPr marL="121920" marR="121920" marT="60960" marB="60960">
                    <a:solidFill>
                      <a:schemeClr val="accent1">
                        <a:lumMod val="20000"/>
                        <a:lumOff val="80000"/>
                      </a:schemeClr>
                    </a:solidFill>
                  </a:tcPr>
                </a:tc>
                <a:extLst>
                  <a:ext uri="{0D108BD9-81ED-4DB2-BD59-A6C34878D82A}">
                    <a16:rowId xmlns:a16="http://schemas.microsoft.com/office/drawing/2014/main" val="2439379432"/>
                  </a:ext>
                </a:extLst>
              </a:tr>
              <a:tr h="1081548">
                <a:tc>
                  <a:txBody>
                    <a:bodyPr/>
                    <a:lstStyle/>
                    <a:p>
                      <a:pPr algn="just"/>
                      <a:r>
                        <a:rPr lang="en-US" sz="2900" dirty="0">
                          <a:latin typeface="Times New Roman" panose="02020603050405020304" pitchFamily="18" charset="0"/>
                          <a:cs typeface="Times New Roman" panose="02020603050405020304" pitchFamily="18" charset="0"/>
                        </a:rPr>
                        <a:t>Do </a:t>
                      </a:r>
                      <a:r>
                        <a:rPr lang="en-US" sz="2900" b="1" dirty="0" err="1">
                          <a:solidFill>
                            <a:srgbClr val="FF0000"/>
                          </a:solidFill>
                          <a:latin typeface="Times New Roman" panose="02020603050405020304" pitchFamily="18" charset="0"/>
                          <a:cs typeface="Times New Roman" panose="02020603050405020304" pitchFamily="18" charset="0"/>
                        </a:rPr>
                        <a:t>một</a:t>
                      </a:r>
                      <a:r>
                        <a:rPr lang="en-US" sz="2900" b="1" baseline="0" dirty="0">
                          <a:solidFill>
                            <a:srgbClr val="FF0000"/>
                          </a:solidFill>
                          <a:latin typeface="Times New Roman" panose="02020603050405020304" pitchFamily="18" charset="0"/>
                          <a:cs typeface="Times New Roman" panose="02020603050405020304" pitchFamily="18" charset="0"/>
                        </a:rPr>
                        <a:t> </a:t>
                      </a:r>
                      <a:r>
                        <a:rPr lang="en-US" sz="2900" b="1" baseline="0" dirty="0" err="1">
                          <a:solidFill>
                            <a:srgbClr val="FF0000"/>
                          </a:solidFill>
                          <a:latin typeface="Times New Roman" panose="02020603050405020304" pitchFamily="18" charset="0"/>
                          <a:cs typeface="Times New Roman" panose="02020603050405020304" pitchFamily="18" charset="0"/>
                        </a:rPr>
                        <a:t>cụm</a:t>
                      </a:r>
                      <a:r>
                        <a:rPr lang="en-US" sz="2900" b="1" baseline="0" dirty="0">
                          <a:solidFill>
                            <a:srgbClr val="FF0000"/>
                          </a:solidFill>
                          <a:latin typeface="Times New Roman" panose="02020603050405020304" pitchFamily="18" charset="0"/>
                          <a:cs typeface="Times New Roman" panose="02020603050405020304" pitchFamily="18" charset="0"/>
                        </a:rPr>
                        <a:t> </a:t>
                      </a:r>
                      <a:r>
                        <a:rPr lang="en-US" sz="2900" b="1" baseline="0" dirty="0" err="1">
                          <a:solidFill>
                            <a:srgbClr val="FF0000"/>
                          </a:solidFill>
                          <a:latin typeface="Times New Roman" panose="02020603050405020304" pitchFamily="18" charset="0"/>
                          <a:cs typeface="Times New Roman" panose="02020603050405020304" pitchFamily="18" charset="0"/>
                        </a:rPr>
                        <a:t>chủ</a:t>
                      </a:r>
                      <a:r>
                        <a:rPr lang="en-US" sz="2900" b="1" baseline="0" dirty="0">
                          <a:solidFill>
                            <a:srgbClr val="FF0000"/>
                          </a:solidFill>
                          <a:latin typeface="Times New Roman" panose="02020603050405020304" pitchFamily="18" charset="0"/>
                          <a:cs typeface="Times New Roman" panose="02020603050405020304" pitchFamily="18" charset="0"/>
                        </a:rPr>
                        <a:t> </a:t>
                      </a:r>
                      <a:r>
                        <a:rPr lang="en-US" sz="2900" b="1" baseline="0" dirty="0" err="1">
                          <a:solidFill>
                            <a:srgbClr val="FF0000"/>
                          </a:solidFill>
                          <a:latin typeface="Times New Roman" panose="02020603050405020304" pitchFamily="18" charset="0"/>
                          <a:cs typeface="Times New Roman" panose="02020603050405020304" pitchFamily="18" charset="0"/>
                        </a:rPr>
                        <a:t>vị</a:t>
                      </a:r>
                      <a:r>
                        <a:rPr lang="en-US" sz="2900" b="1" baseline="0" dirty="0">
                          <a:solidFill>
                            <a:srgbClr val="FF0000"/>
                          </a:solidFill>
                          <a:latin typeface="Times New Roman" panose="02020603050405020304" pitchFamily="18" charset="0"/>
                          <a:cs typeface="Times New Roman" panose="02020603050405020304" pitchFamily="18" charset="0"/>
                        </a:rPr>
                        <a:t> </a:t>
                      </a:r>
                      <a:r>
                        <a:rPr lang="en-US" sz="2900" b="1" baseline="0" dirty="0" err="1">
                          <a:solidFill>
                            <a:srgbClr val="FF0000"/>
                          </a:solidFill>
                          <a:latin typeface="Times New Roman" panose="02020603050405020304" pitchFamily="18" charset="0"/>
                          <a:cs typeface="Times New Roman" panose="02020603050405020304" pitchFamily="18" charset="0"/>
                        </a:rPr>
                        <a:t>nòng</a:t>
                      </a:r>
                      <a:r>
                        <a:rPr lang="en-US" sz="2900" b="1" baseline="0" dirty="0">
                          <a:solidFill>
                            <a:srgbClr val="FF0000"/>
                          </a:solidFill>
                          <a:latin typeface="Times New Roman" panose="02020603050405020304" pitchFamily="18" charset="0"/>
                          <a:cs typeface="Times New Roman" panose="02020603050405020304" pitchFamily="18" charset="0"/>
                        </a:rPr>
                        <a:t> </a:t>
                      </a:r>
                      <a:r>
                        <a:rPr lang="en-US" sz="2900" b="1" baseline="0" dirty="0" err="1">
                          <a:solidFill>
                            <a:srgbClr val="FF0000"/>
                          </a:solidFill>
                          <a:latin typeface="Times New Roman" panose="02020603050405020304" pitchFamily="18" charset="0"/>
                          <a:cs typeface="Times New Roman" panose="02020603050405020304" pitchFamily="18" charset="0"/>
                        </a:rPr>
                        <a:t>cốt</a:t>
                      </a:r>
                      <a:r>
                        <a:rPr lang="en-US" sz="2900" b="1" baseline="0" dirty="0">
                          <a:solidFill>
                            <a:srgbClr val="FF0000"/>
                          </a:solidFill>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tạo</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thành</a:t>
                      </a:r>
                      <a:endParaRPr lang="en-US" sz="2900" dirty="0">
                        <a:latin typeface="Times New Roman" panose="02020603050405020304" pitchFamily="18" charset="0"/>
                        <a:cs typeface="Times New Roman" panose="02020603050405020304" pitchFamily="18" charset="0"/>
                      </a:endParaRPr>
                    </a:p>
                  </a:txBody>
                  <a:tcPr marL="121920" marR="121920" marT="60960" marB="60960">
                    <a:solidFill>
                      <a:schemeClr val="bg1"/>
                    </a:solidFill>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sz="2900" dirty="0">
                          <a:latin typeface="Times New Roman" panose="02020603050405020304" pitchFamily="18" charset="0"/>
                          <a:cs typeface="Times New Roman" panose="02020603050405020304" pitchFamily="18" charset="0"/>
                        </a:rPr>
                        <a:t>Do </a:t>
                      </a:r>
                      <a:r>
                        <a:rPr lang="en-US" sz="2900" b="1" dirty="0" err="1">
                          <a:solidFill>
                            <a:srgbClr val="FF0000"/>
                          </a:solidFill>
                          <a:latin typeface="Times New Roman" panose="02020603050405020304" pitchFamily="18" charset="0"/>
                          <a:cs typeface="Times New Roman" panose="02020603050405020304" pitchFamily="18" charset="0"/>
                        </a:rPr>
                        <a:t>hai</a:t>
                      </a:r>
                      <a:r>
                        <a:rPr lang="en-US" sz="2900" b="1" baseline="0" dirty="0">
                          <a:solidFill>
                            <a:srgbClr val="FF0000"/>
                          </a:solidFill>
                          <a:latin typeface="Times New Roman" panose="02020603050405020304" pitchFamily="18" charset="0"/>
                          <a:cs typeface="Times New Roman" panose="02020603050405020304" pitchFamily="18" charset="0"/>
                        </a:rPr>
                        <a:t> </a:t>
                      </a:r>
                      <a:r>
                        <a:rPr lang="en-US" sz="2900" b="1" baseline="0" dirty="0" err="1">
                          <a:solidFill>
                            <a:srgbClr val="FF0000"/>
                          </a:solidFill>
                          <a:latin typeface="Times New Roman" panose="02020603050405020304" pitchFamily="18" charset="0"/>
                          <a:cs typeface="Times New Roman" panose="02020603050405020304" pitchFamily="18" charset="0"/>
                        </a:rPr>
                        <a:t>hoặc</a:t>
                      </a:r>
                      <a:r>
                        <a:rPr lang="en-US" sz="2900" b="1" baseline="0" dirty="0">
                          <a:solidFill>
                            <a:srgbClr val="FF0000"/>
                          </a:solidFill>
                          <a:latin typeface="Times New Roman" panose="02020603050405020304" pitchFamily="18" charset="0"/>
                          <a:cs typeface="Times New Roman" panose="02020603050405020304" pitchFamily="18" charset="0"/>
                        </a:rPr>
                        <a:t> </a:t>
                      </a:r>
                      <a:r>
                        <a:rPr lang="en-US" sz="2900" b="1" baseline="0" dirty="0" err="1">
                          <a:solidFill>
                            <a:srgbClr val="FF0000"/>
                          </a:solidFill>
                          <a:latin typeface="Times New Roman" panose="02020603050405020304" pitchFamily="18" charset="0"/>
                          <a:cs typeface="Times New Roman" panose="02020603050405020304" pitchFamily="18" charset="0"/>
                        </a:rPr>
                        <a:t>nhiều</a:t>
                      </a:r>
                      <a:r>
                        <a:rPr lang="en-US" sz="2900" b="1" baseline="0" dirty="0">
                          <a:solidFill>
                            <a:srgbClr val="FF0000"/>
                          </a:solidFill>
                          <a:latin typeface="Times New Roman" panose="02020603050405020304" pitchFamily="18" charset="0"/>
                          <a:cs typeface="Times New Roman" panose="02020603050405020304" pitchFamily="18" charset="0"/>
                        </a:rPr>
                        <a:t> </a:t>
                      </a:r>
                      <a:r>
                        <a:rPr lang="en-US" sz="2900" b="1" baseline="0" dirty="0" err="1">
                          <a:solidFill>
                            <a:srgbClr val="FF0000"/>
                          </a:solidFill>
                          <a:latin typeface="Times New Roman" panose="02020603050405020304" pitchFamily="18" charset="0"/>
                          <a:cs typeface="Times New Roman" panose="02020603050405020304" pitchFamily="18" charset="0"/>
                        </a:rPr>
                        <a:t>cụm</a:t>
                      </a:r>
                      <a:r>
                        <a:rPr lang="en-US" sz="2900" b="1" baseline="0" dirty="0">
                          <a:solidFill>
                            <a:srgbClr val="FF0000"/>
                          </a:solidFill>
                          <a:latin typeface="Times New Roman" panose="02020603050405020304" pitchFamily="18" charset="0"/>
                          <a:cs typeface="Times New Roman" panose="02020603050405020304" pitchFamily="18" charset="0"/>
                        </a:rPr>
                        <a:t> </a:t>
                      </a:r>
                      <a:r>
                        <a:rPr lang="en-US" sz="2900" b="1" baseline="0" dirty="0" err="1">
                          <a:solidFill>
                            <a:srgbClr val="FF0000"/>
                          </a:solidFill>
                          <a:latin typeface="Times New Roman" panose="02020603050405020304" pitchFamily="18" charset="0"/>
                          <a:cs typeface="Times New Roman" panose="02020603050405020304" pitchFamily="18" charset="0"/>
                        </a:rPr>
                        <a:t>chủ</a:t>
                      </a:r>
                      <a:r>
                        <a:rPr lang="en-US" sz="2900" b="1" baseline="0" dirty="0">
                          <a:solidFill>
                            <a:srgbClr val="FF0000"/>
                          </a:solidFill>
                          <a:latin typeface="Times New Roman" panose="02020603050405020304" pitchFamily="18" charset="0"/>
                          <a:cs typeface="Times New Roman" panose="02020603050405020304" pitchFamily="18" charset="0"/>
                        </a:rPr>
                        <a:t> </a:t>
                      </a:r>
                      <a:r>
                        <a:rPr lang="en-US" sz="2900" b="1" baseline="0" dirty="0" err="1">
                          <a:solidFill>
                            <a:srgbClr val="FF0000"/>
                          </a:solidFill>
                          <a:latin typeface="Times New Roman" panose="02020603050405020304" pitchFamily="18" charset="0"/>
                          <a:cs typeface="Times New Roman" panose="02020603050405020304" pitchFamily="18" charset="0"/>
                        </a:rPr>
                        <a:t>vị</a:t>
                      </a:r>
                      <a:r>
                        <a:rPr lang="en-US" sz="2900" b="1" baseline="0" dirty="0">
                          <a:solidFill>
                            <a:srgbClr val="FF0000"/>
                          </a:solidFill>
                          <a:latin typeface="Times New Roman" panose="02020603050405020304" pitchFamily="18" charset="0"/>
                          <a:cs typeface="Times New Roman" panose="02020603050405020304" pitchFamily="18" charset="0"/>
                        </a:rPr>
                        <a:t> </a:t>
                      </a:r>
                      <a:r>
                        <a:rPr lang="en-US" sz="2900" b="1" baseline="0" dirty="0" err="1">
                          <a:solidFill>
                            <a:srgbClr val="FF0000"/>
                          </a:solidFill>
                          <a:latin typeface="Times New Roman" panose="02020603050405020304" pitchFamily="18" charset="0"/>
                          <a:cs typeface="Times New Roman" panose="02020603050405020304" pitchFamily="18" charset="0"/>
                        </a:rPr>
                        <a:t>nòng</a:t>
                      </a:r>
                      <a:r>
                        <a:rPr lang="en-US" sz="2900" b="1" baseline="0" dirty="0">
                          <a:solidFill>
                            <a:srgbClr val="FF0000"/>
                          </a:solidFill>
                          <a:latin typeface="Times New Roman" panose="02020603050405020304" pitchFamily="18" charset="0"/>
                          <a:cs typeface="Times New Roman" panose="02020603050405020304" pitchFamily="18" charset="0"/>
                        </a:rPr>
                        <a:t> </a:t>
                      </a:r>
                      <a:r>
                        <a:rPr lang="en-US" sz="2900" b="1" baseline="0" dirty="0" err="1">
                          <a:solidFill>
                            <a:srgbClr val="FF0000"/>
                          </a:solidFill>
                          <a:latin typeface="Times New Roman" panose="02020603050405020304" pitchFamily="18" charset="0"/>
                          <a:cs typeface="Times New Roman" panose="02020603050405020304" pitchFamily="18" charset="0"/>
                        </a:rPr>
                        <a:t>cốt</a:t>
                      </a:r>
                      <a:r>
                        <a:rPr lang="en-US" sz="2900" b="1" baseline="0" dirty="0">
                          <a:solidFill>
                            <a:srgbClr val="FF0000"/>
                          </a:solidFill>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tạo</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thành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mỗi</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cụm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chủ</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vị</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được</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gọi</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là</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một</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vế</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câu</a:t>
                      </a:r>
                      <a:endParaRPr lang="en-US" sz="2900" dirty="0">
                        <a:latin typeface="Times New Roman" panose="02020603050405020304" pitchFamily="18" charset="0"/>
                        <a:cs typeface="Times New Roman" panose="02020603050405020304" pitchFamily="18" charset="0"/>
                      </a:endParaRPr>
                    </a:p>
                  </a:txBody>
                  <a:tcPr marL="121920" marR="121920" marT="60960" marB="60960">
                    <a:solidFill>
                      <a:schemeClr val="bg1"/>
                    </a:solidFill>
                  </a:tcPr>
                </a:tc>
                <a:extLst>
                  <a:ext uri="{0D108BD9-81ED-4DB2-BD59-A6C34878D82A}">
                    <a16:rowId xmlns:a16="http://schemas.microsoft.com/office/drawing/2014/main" val="145200976"/>
                  </a:ext>
                </a:extLst>
              </a:tr>
              <a:tr h="685391">
                <a:tc>
                  <a:txBody>
                    <a:bodyPr/>
                    <a:lstStyle/>
                    <a:p>
                      <a:pPr marR="43182" algn="just" defTabSz="914446">
                        <a:buClr>
                          <a:srgbClr val="231F20"/>
                        </a:buClr>
                        <a:buSzPts val="1100"/>
                        <a:tabLst>
                          <a:tab pos="163203" algn="l"/>
                        </a:tabLst>
                      </a:pPr>
                      <a:r>
                        <a:rPr lang="vi-VN" sz="29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Khi</a:t>
                      </a:r>
                      <a:r>
                        <a:rPr lang="vi-VN" sz="2900" spc="-45"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diễn</a:t>
                      </a:r>
                      <a:r>
                        <a:rPr lang="en-US" sz="29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đạt</a:t>
                      </a:r>
                      <a:r>
                        <a:rPr lang="en-US" sz="29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một</a:t>
                      </a:r>
                      <a:r>
                        <a:rPr lang="en-US" sz="29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nội</a:t>
                      </a:r>
                      <a:r>
                        <a:rPr lang="en-US" sz="29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dung </a:t>
                      </a:r>
                      <a:r>
                        <a:rPr lang="en-US" sz="29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đơn</a:t>
                      </a:r>
                      <a:r>
                        <a:rPr lang="en-US" sz="29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9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giản</a:t>
                      </a:r>
                      <a:r>
                        <a:rPr lang="en-US" sz="29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900" dirty="0">
                          <a:solidFill>
                            <a:prstClr val="black"/>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 </a:t>
                      </a:r>
                      <a:r>
                        <a:rPr lang="vi-VN" sz="29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sử dụng </a:t>
                      </a:r>
                      <a:r>
                        <a:rPr lang="vi-VN" sz="29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câu đơn</a:t>
                      </a:r>
                      <a:r>
                        <a:rPr lang="vi-VN" sz="29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endParaRPr lang="vi-VN" sz="2900" dirty="0">
                        <a:solidFill>
                          <a:prstClr val="black"/>
                        </a:solidFill>
                        <a:latin typeface="VNI-Times"/>
                        <a:ea typeface="Arial" panose="020B0604020202020204" pitchFamily="34" charset="0"/>
                        <a:cs typeface="Times New Roman" panose="02020603050405020304" pitchFamily="18" charset="0"/>
                      </a:endParaRPr>
                    </a:p>
                  </a:txBody>
                  <a:tcPr marL="121920" marR="121920" marT="60960" marB="60960">
                    <a:solidFill>
                      <a:schemeClr val="bg1"/>
                    </a:solidFill>
                  </a:tcPr>
                </a:tc>
                <a:tc>
                  <a:txBody>
                    <a:bodyPr/>
                    <a:lstStyle/>
                    <a:p>
                      <a:pPr algn="just" defTabSz="914446"/>
                      <a:r>
                        <a:rPr lang="vi-VN" sz="2900" dirty="0">
                          <a:solidFill>
                            <a:prstClr val="black"/>
                          </a:solidFill>
                          <a:latin typeface="Times New Roman" panose="02020603050405020304" pitchFamily="18" charset="0"/>
                          <a:ea typeface="Arial" panose="020B0604020202020204" pitchFamily="34" charset="0"/>
                        </a:rPr>
                        <a:t>Khi </a:t>
                      </a:r>
                      <a:r>
                        <a:rPr lang="en-US" sz="2900" dirty="0" err="1">
                          <a:solidFill>
                            <a:prstClr val="black"/>
                          </a:solidFill>
                          <a:latin typeface="Times New Roman" panose="02020603050405020304" pitchFamily="18" charset="0"/>
                          <a:cs typeface="Times New Roman" panose="02020603050405020304" pitchFamily="18" charset="0"/>
                        </a:rPr>
                        <a:t>diễn</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đạt</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một</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nội</a:t>
                      </a:r>
                      <a:r>
                        <a:rPr lang="en-US" sz="2900" dirty="0">
                          <a:solidFill>
                            <a:prstClr val="black"/>
                          </a:solidFill>
                          <a:latin typeface="Times New Roman" panose="02020603050405020304" pitchFamily="18" charset="0"/>
                          <a:cs typeface="Times New Roman" panose="02020603050405020304" pitchFamily="18" charset="0"/>
                        </a:rPr>
                        <a:t> dung </a:t>
                      </a:r>
                      <a:r>
                        <a:rPr lang="en-US" sz="2900" b="1" dirty="0" err="1">
                          <a:solidFill>
                            <a:srgbClr val="FF0000"/>
                          </a:solidFill>
                          <a:latin typeface="Times New Roman" panose="02020603050405020304" pitchFamily="18" charset="0"/>
                          <a:cs typeface="Times New Roman" panose="02020603050405020304" pitchFamily="18" charset="0"/>
                        </a:rPr>
                        <a:t>phức</a:t>
                      </a:r>
                      <a:r>
                        <a:rPr lang="en-US" sz="2900" b="1" dirty="0">
                          <a:solidFill>
                            <a:srgbClr val="FF0000"/>
                          </a:solidFill>
                          <a:latin typeface="Times New Roman" panose="02020603050405020304" pitchFamily="18" charset="0"/>
                          <a:cs typeface="Times New Roman" panose="02020603050405020304" pitchFamily="18" charset="0"/>
                        </a:rPr>
                        <a:t> </a:t>
                      </a:r>
                      <a:r>
                        <a:rPr lang="en-US" sz="2900" b="1" dirty="0" err="1">
                          <a:solidFill>
                            <a:srgbClr val="FF0000"/>
                          </a:solidFill>
                          <a:latin typeface="Times New Roman" panose="02020603050405020304" pitchFamily="18" charset="0"/>
                          <a:cs typeface="Times New Roman" panose="02020603050405020304" pitchFamily="18" charset="0"/>
                        </a:rPr>
                        <a:t>tạp</a:t>
                      </a:r>
                      <a:r>
                        <a:rPr lang="en-US" sz="2900" b="1" dirty="0">
                          <a:solidFill>
                            <a:srgbClr val="FF0000"/>
                          </a:solidFill>
                          <a:latin typeface="Times New Roman" panose="02020603050405020304" pitchFamily="18" charset="0"/>
                          <a:cs typeface="Times New Roman" panose="02020603050405020304" pitchFamily="18" charset="0"/>
                        </a:rPr>
                        <a:t> </a:t>
                      </a:r>
                      <a:r>
                        <a:rPr lang="en-US" sz="2900" dirty="0">
                          <a:solidFill>
                            <a:prstClr val="black"/>
                          </a:solidFill>
                          <a:latin typeface="Times New Roman" panose="02020603050405020304" pitchFamily="18" charset="0"/>
                          <a:cs typeface="Times New Roman" panose="02020603050405020304" pitchFamily="18" charset="0"/>
                        </a:rPr>
                        <a:t>(</a:t>
                      </a:r>
                      <a:r>
                        <a:rPr lang="en-US" sz="2900" dirty="0" err="1">
                          <a:solidFill>
                            <a:prstClr val="black"/>
                          </a:solidFill>
                          <a:latin typeface="Times New Roman" panose="02020603050405020304" pitchFamily="18" charset="0"/>
                          <a:cs typeface="Times New Roman" panose="02020603050405020304" pitchFamily="18" charset="0"/>
                        </a:rPr>
                        <a:t>hoặc</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muốn</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thể</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hiện</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mối</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quan</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hệ</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chặt</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chẽ</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về</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nghĩa</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sz="2900" dirty="0">
                          <a:solidFill>
                            <a:prstClr val="black"/>
                          </a:solidFill>
                          <a:latin typeface="Times New Roman" panose="02020603050405020304" pitchFamily="18" charset="0"/>
                          <a:ea typeface="Arial" panose="020B0604020202020204" pitchFamily="34" charset="0"/>
                        </a:rPr>
                        <a:t> sử dụng </a:t>
                      </a:r>
                      <a:r>
                        <a:rPr lang="vi-VN" sz="2900" b="1" dirty="0">
                          <a:solidFill>
                            <a:prstClr val="black"/>
                          </a:solidFill>
                          <a:latin typeface="Times New Roman" panose="02020603050405020304" pitchFamily="18" charset="0"/>
                          <a:ea typeface="Arial" panose="020B0604020202020204" pitchFamily="34" charset="0"/>
                        </a:rPr>
                        <a:t>câu ghép</a:t>
                      </a:r>
                      <a:r>
                        <a:rPr lang="vi-VN" sz="2900" dirty="0">
                          <a:solidFill>
                            <a:prstClr val="black"/>
                          </a:solidFill>
                          <a:latin typeface="Times New Roman" panose="02020603050405020304" pitchFamily="18" charset="0"/>
                          <a:ea typeface="Arial" panose="020B0604020202020204" pitchFamily="34" charset="0"/>
                        </a:rPr>
                        <a:t>.</a:t>
                      </a:r>
                      <a:endParaRPr lang="vi-VN" sz="2900" dirty="0">
                        <a:solidFill>
                          <a:prstClr val="black"/>
                        </a:solidFill>
                        <a:latin typeface="+mn-lt"/>
                      </a:endParaRPr>
                    </a:p>
                  </a:txBody>
                  <a:tcPr marL="121920" marR="121920" marT="60960" marB="60960">
                    <a:solidFill>
                      <a:schemeClr val="bg1"/>
                    </a:solidFill>
                  </a:tcPr>
                </a:tc>
                <a:extLst>
                  <a:ext uri="{0D108BD9-81ED-4DB2-BD59-A6C34878D82A}">
                    <a16:rowId xmlns:a16="http://schemas.microsoft.com/office/drawing/2014/main" val="4185023482"/>
                  </a:ext>
                </a:extLst>
              </a:tr>
              <a:tr h="627323">
                <a:tc gridSpan="2">
                  <a:txBody>
                    <a:bodyPr/>
                    <a:lstStyle/>
                    <a:p>
                      <a:pPr marR="43182" algn="ctr" defTabSz="914446">
                        <a:buClr>
                          <a:srgbClr val="231F20"/>
                        </a:buClr>
                        <a:buSzPts val="1100"/>
                        <a:tabLst>
                          <a:tab pos="163203" algn="l"/>
                        </a:tabLst>
                      </a:pPr>
                      <a:r>
                        <a:rPr lang="en-US" sz="2900" b="1" baseline="0" dirty="0" err="1">
                          <a:solidFill>
                            <a:schemeClr val="tx1"/>
                          </a:solidFill>
                          <a:latin typeface="Times New Roman" panose="02020603050405020304" pitchFamily="18" charset="0"/>
                          <a:cs typeface="Times New Roman" panose="02020603050405020304" pitchFamily="18" charset="0"/>
                        </a:rPr>
                        <a:t>Các</a:t>
                      </a:r>
                      <a:r>
                        <a:rPr lang="en-US" sz="2900" b="1" baseline="0" dirty="0">
                          <a:solidFill>
                            <a:schemeClr val="tx1"/>
                          </a:solidFill>
                          <a:latin typeface="Times New Roman" panose="02020603050405020304" pitchFamily="18" charset="0"/>
                          <a:cs typeface="Times New Roman" panose="02020603050405020304" pitchFamily="18" charset="0"/>
                        </a:rPr>
                        <a:t> </a:t>
                      </a:r>
                      <a:r>
                        <a:rPr lang="en-US" sz="2900" b="1" baseline="0" dirty="0" err="1">
                          <a:solidFill>
                            <a:schemeClr val="tx1"/>
                          </a:solidFill>
                          <a:latin typeface="Times New Roman" panose="02020603050405020304" pitchFamily="18" charset="0"/>
                          <a:cs typeface="Times New Roman" panose="02020603050405020304" pitchFamily="18" charset="0"/>
                        </a:rPr>
                        <a:t>kiểu</a:t>
                      </a:r>
                      <a:r>
                        <a:rPr lang="en-US" sz="2900" b="1" baseline="0" dirty="0">
                          <a:solidFill>
                            <a:schemeClr val="tx1"/>
                          </a:solidFill>
                          <a:latin typeface="Times New Roman" panose="02020603050405020304" pitchFamily="18" charset="0"/>
                          <a:cs typeface="Times New Roman" panose="02020603050405020304" pitchFamily="18" charset="0"/>
                        </a:rPr>
                        <a:t> </a:t>
                      </a:r>
                      <a:r>
                        <a:rPr lang="en-US" sz="2900" b="1" baseline="0" dirty="0" err="1">
                          <a:solidFill>
                            <a:schemeClr val="tx1"/>
                          </a:solidFill>
                          <a:latin typeface="Times New Roman" panose="02020603050405020304" pitchFamily="18" charset="0"/>
                          <a:cs typeface="Times New Roman" panose="02020603050405020304" pitchFamily="18" charset="0"/>
                        </a:rPr>
                        <a:t>câu</a:t>
                      </a:r>
                      <a:r>
                        <a:rPr lang="en-US" sz="2900" b="1" baseline="0" dirty="0">
                          <a:solidFill>
                            <a:schemeClr val="tx1"/>
                          </a:solidFill>
                          <a:latin typeface="Times New Roman" panose="02020603050405020304" pitchFamily="18" charset="0"/>
                          <a:cs typeface="Times New Roman" panose="02020603050405020304" pitchFamily="18" charset="0"/>
                        </a:rPr>
                        <a:t> </a:t>
                      </a:r>
                      <a:r>
                        <a:rPr lang="en-US" sz="2900" b="1" baseline="0" dirty="0" err="1">
                          <a:solidFill>
                            <a:schemeClr val="tx1"/>
                          </a:solidFill>
                          <a:latin typeface="Times New Roman" panose="02020603050405020304" pitchFamily="18" charset="0"/>
                          <a:cs typeface="Times New Roman" panose="02020603050405020304" pitchFamily="18" charset="0"/>
                        </a:rPr>
                        <a:t>ghép</a:t>
                      </a:r>
                      <a:r>
                        <a:rPr lang="en-US" sz="2900" b="1" baseline="0" dirty="0">
                          <a:solidFill>
                            <a:schemeClr val="tx1"/>
                          </a:solidFill>
                          <a:latin typeface="Times New Roman" panose="02020603050405020304" pitchFamily="18" charset="0"/>
                          <a:cs typeface="Times New Roman" panose="02020603050405020304" pitchFamily="18" charset="0"/>
                        </a:rPr>
                        <a:t> </a:t>
                      </a:r>
                      <a:endParaRPr lang="vi-VN" sz="2900" dirty="0">
                        <a:solidFill>
                          <a:prstClr val="black"/>
                        </a:solidFill>
                        <a:latin typeface="VNI-Times"/>
                        <a:ea typeface="Arial" panose="020B0604020202020204" pitchFamily="34" charset="0"/>
                        <a:cs typeface="Times New Roman" panose="02020603050405020304" pitchFamily="18" charset="0"/>
                      </a:endParaRPr>
                    </a:p>
                  </a:txBody>
                  <a:tcPr marL="121920" marR="121920" marT="60960" marB="60960">
                    <a:solidFill>
                      <a:schemeClr val="accent1">
                        <a:lumMod val="20000"/>
                        <a:lumOff val="80000"/>
                      </a:schemeClr>
                    </a:solidFill>
                  </a:tcPr>
                </a:tc>
                <a:tc hMerge="1">
                  <a:txBody>
                    <a:bodyPr/>
                    <a:lstStyle/>
                    <a:p>
                      <a:pPr algn="just" defTabSz="914446"/>
                      <a:endParaRPr lang="vi-VN" sz="2900" dirty="0">
                        <a:solidFill>
                          <a:prstClr val="black"/>
                        </a:solidFill>
                        <a:latin typeface="+mn-lt"/>
                      </a:endParaRPr>
                    </a:p>
                  </a:txBody>
                  <a:tcPr marL="121920" marR="121920" marT="60960" marB="60960">
                    <a:solidFill>
                      <a:schemeClr val="bg1"/>
                    </a:solidFill>
                  </a:tcPr>
                </a:tc>
                <a:extLst>
                  <a:ext uri="{0D108BD9-81ED-4DB2-BD59-A6C34878D82A}">
                    <a16:rowId xmlns:a16="http://schemas.microsoft.com/office/drawing/2014/main" val="2557173538"/>
                  </a:ext>
                </a:extLst>
              </a:tr>
              <a:tr h="685391">
                <a:tc>
                  <a:txBody>
                    <a:bodyPr/>
                    <a:lstStyle/>
                    <a:p>
                      <a:pPr marL="0" marR="43182" indent="0" algn="just" defTabSz="914446" rtl="0" eaLnBrk="1" fontAlgn="auto" latinLnBrk="0" hangingPunct="1">
                        <a:lnSpc>
                          <a:spcPct val="100000"/>
                        </a:lnSpc>
                        <a:spcBef>
                          <a:spcPts val="0"/>
                        </a:spcBef>
                        <a:spcAft>
                          <a:spcPts val="0"/>
                        </a:spcAft>
                        <a:buClr>
                          <a:srgbClr val="231F20"/>
                        </a:buClr>
                        <a:buSzPts val="1100"/>
                        <a:buFontTx/>
                        <a:buNone/>
                        <a:tabLst>
                          <a:tab pos="163203" algn="l"/>
                        </a:tabLst>
                        <a:defRPr/>
                      </a:pPr>
                      <a:r>
                        <a:rPr lang="en-US" sz="2900" b="1" dirty="0" err="1">
                          <a:latin typeface="Times New Roman" panose="02020603050405020304" pitchFamily="18" charset="0"/>
                          <a:cs typeface="Times New Roman" panose="02020603050405020304" pitchFamily="18" charset="0"/>
                        </a:rPr>
                        <a:t>Dựa</a:t>
                      </a:r>
                      <a:r>
                        <a:rPr lang="en-US" sz="2900" b="1" baseline="0" dirty="0">
                          <a:latin typeface="Times New Roman" panose="02020603050405020304" pitchFamily="18" charset="0"/>
                          <a:cs typeface="Times New Roman" panose="02020603050405020304" pitchFamily="18" charset="0"/>
                        </a:rPr>
                        <a:t> </a:t>
                      </a:r>
                      <a:r>
                        <a:rPr lang="en-US" sz="2900" b="1" baseline="0" dirty="0" err="1">
                          <a:latin typeface="Times New Roman" panose="02020603050405020304" pitchFamily="18" charset="0"/>
                          <a:cs typeface="Times New Roman" panose="02020603050405020304" pitchFamily="18" charset="0"/>
                        </a:rPr>
                        <a:t>vào</a:t>
                      </a:r>
                      <a:r>
                        <a:rPr lang="en-US" sz="2900" b="1" baseline="0" dirty="0">
                          <a:latin typeface="Times New Roman" panose="02020603050405020304" pitchFamily="18" charset="0"/>
                          <a:cs typeface="Times New Roman" panose="02020603050405020304" pitchFamily="18" charset="0"/>
                        </a:rPr>
                        <a:t> </a:t>
                      </a:r>
                      <a:r>
                        <a:rPr lang="en-US" sz="2900" b="1" baseline="0" dirty="0" err="1">
                          <a:latin typeface="Times New Roman" panose="02020603050405020304" pitchFamily="18" charset="0"/>
                          <a:cs typeface="Times New Roman" panose="02020603050405020304" pitchFamily="18" charset="0"/>
                        </a:rPr>
                        <a:t>phương</a:t>
                      </a:r>
                      <a:r>
                        <a:rPr lang="en-US" sz="2900" b="1" baseline="0" dirty="0">
                          <a:latin typeface="Times New Roman" panose="02020603050405020304" pitchFamily="18" charset="0"/>
                          <a:cs typeface="Times New Roman" panose="02020603050405020304" pitchFamily="18" charset="0"/>
                        </a:rPr>
                        <a:t> </a:t>
                      </a:r>
                      <a:r>
                        <a:rPr lang="en-US" sz="2900" b="1" baseline="0" dirty="0" err="1">
                          <a:latin typeface="Times New Roman" panose="02020603050405020304" pitchFamily="18" charset="0"/>
                          <a:cs typeface="Times New Roman" panose="02020603050405020304" pitchFamily="18" charset="0"/>
                        </a:rPr>
                        <a:t>tiện</a:t>
                      </a:r>
                      <a:r>
                        <a:rPr lang="en-US" sz="2900" b="1" baseline="0" dirty="0">
                          <a:latin typeface="Times New Roman" panose="02020603050405020304" pitchFamily="18" charset="0"/>
                          <a:cs typeface="Times New Roman" panose="02020603050405020304" pitchFamily="18" charset="0"/>
                        </a:rPr>
                        <a:t> </a:t>
                      </a:r>
                      <a:r>
                        <a:rPr lang="en-US" sz="2900" b="1" baseline="0" dirty="0" err="1">
                          <a:latin typeface="Times New Roman" panose="02020603050405020304" pitchFamily="18" charset="0"/>
                          <a:cs typeface="Times New Roman" panose="02020603050405020304" pitchFamily="18" charset="0"/>
                        </a:rPr>
                        <a:t>nối</a:t>
                      </a:r>
                      <a:r>
                        <a:rPr lang="en-US" sz="2900" b="1" baseline="0" dirty="0">
                          <a:latin typeface="Times New Roman" panose="02020603050405020304" pitchFamily="18" charset="0"/>
                          <a:cs typeface="Times New Roman" panose="02020603050405020304" pitchFamily="18" charset="0"/>
                        </a:rPr>
                        <a:t> </a:t>
                      </a:r>
                      <a:r>
                        <a:rPr lang="en-US" sz="2900" b="1" baseline="0" dirty="0" err="1">
                          <a:latin typeface="Times New Roman" panose="02020603050405020304" pitchFamily="18" charset="0"/>
                          <a:cs typeface="Times New Roman" panose="02020603050405020304" pitchFamily="18" charset="0"/>
                        </a:rPr>
                        <a:t>các</a:t>
                      </a:r>
                      <a:r>
                        <a:rPr lang="en-US" sz="2900" b="1" baseline="0" dirty="0">
                          <a:latin typeface="Times New Roman" panose="02020603050405020304" pitchFamily="18" charset="0"/>
                          <a:cs typeface="Times New Roman" panose="02020603050405020304" pitchFamily="18" charset="0"/>
                        </a:rPr>
                        <a:t> </a:t>
                      </a:r>
                      <a:r>
                        <a:rPr lang="en-US" sz="2900" b="1" baseline="0" dirty="0" err="1">
                          <a:latin typeface="Times New Roman" panose="02020603050405020304" pitchFamily="18" charset="0"/>
                          <a:cs typeface="Times New Roman" panose="02020603050405020304" pitchFamily="18" charset="0"/>
                        </a:rPr>
                        <a:t>vế</a:t>
                      </a:r>
                      <a:endParaRPr lang="en-US" sz="2900" b="1" dirty="0">
                        <a:latin typeface="Times New Roman" panose="02020603050405020304" pitchFamily="18" charset="0"/>
                        <a:cs typeface="Times New Roman" panose="02020603050405020304" pitchFamily="18" charset="0"/>
                      </a:endParaRPr>
                    </a:p>
                  </a:txBody>
                  <a:tcPr marL="121920" marR="121920" marT="60960" marB="60960">
                    <a:solidFill>
                      <a:schemeClr val="bg1"/>
                    </a:solidFill>
                  </a:tcPr>
                </a:tc>
                <a:tc>
                  <a:txBody>
                    <a:bodyPr/>
                    <a:lstStyle/>
                    <a:p>
                      <a:pPr marL="0" marR="43182" indent="0" algn="just" defTabSz="914446" rtl="0" eaLnBrk="1" fontAlgn="auto" latinLnBrk="0" hangingPunct="1">
                        <a:lnSpc>
                          <a:spcPct val="100000"/>
                        </a:lnSpc>
                        <a:spcBef>
                          <a:spcPts val="0"/>
                        </a:spcBef>
                        <a:spcAft>
                          <a:spcPts val="0"/>
                        </a:spcAft>
                        <a:buClr>
                          <a:srgbClr val="231F20"/>
                        </a:buClr>
                        <a:buSzPts val="1100"/>
                        <a:buFontTx/>
                        <a:buNone/>
                        <a:tabLst>
                          <a:tab pos="163203" algn="l"/>
                        </a:tabLst>
                        <a:defRPr/>
                      </a:pPr>
                      <a:r>
                        <a:rPr lang="en-US" sz="2900" b="0" dirty="0">
                          <a:latin typeface="Times New Roman" panose="02020603050405020304" pitchFamily="18" charset="0"/>
                          <a:cs typeface="Times New Roman" panose="02020603050405020304" pitchFamily="18" charset="0"/>
                        </a:rPr>
                        <a:t>- </a:t>
                      </a:r>
                      <a:r>
                        <a:rPr lang="en-US" sz="2900" b="0" dirty="0" err="1">
                          <a:solidFill>
                            <a:srgbClr val="FF0000"/>
                          </a:solidFill>
                          <a:latin typeface="Times New Roman" panose="02020603050405020304" pitchFamily="18" charset="0"/>
                          <a:cs typeface="Times New Roman" panose="02020603050405020304" pitchFamily="18" charset="0"/>
                        </a:rPr>
                        <a:t>Câ</a:t>
                      </a:r>
                      <a:r>
                        <a:rPr lang="en-US" sz="2900" b="0" baseline="0" dirty="0" err="1">
                          <a:solidFill>
                            <a:srgbClr val="FF0000"/>
                          </a:solidFill>
                          <a:latin typeface="Times New Roman" panose="02020603050405020304" pitchFamily="18" charset="0"/>
                          <a:cs typeface="Times New Roman" panose="02020603050405020304" pitchFamily="18" charset="0"/>
                        </a:rPr>
                        <a:t>u</a:t>
                      </a:r>
                      <a:r>
                        <a:rPr lang="en-US" sz="2900" b="0" baseline="0" dirty="0">
                          <a:solidFill>
                            <a:srgbClr val="FF0000"/>
                          </a:solidFill>
                          <a:latin typeface="Times New Roman" panose="02020603050405020304" pitchFamily="18" charset="0"/>
                          <a:cs typeface="Times New Roman" panose="02020603050405020304" pitchFamily="18" charset="0"/>
                        </a:rPr>
                        <a:t> </a:t>
                      </a:r>
                      <a:r>
                        <a:rPr lang="en-US" sz="2900" b="0" baseline="0" dirty="0" err="1">
                          <a:solidFill>
                            <a:srgbClr val="FF0000"/>
                          </a:solidFill>
                          <a:latin typeface="Times New Roman" panose="02020603050405020304" pitchFamily="18" charset="0"/>
                          <a:cs typeface="Times New Roman" panose="02020603050405020304" pitchFamily="18" charset="0"/>
                        </a:rPr>
                        <a:t>ghép</a:t>
                      </a:r>
                      <a:r>
                        <a:rPr lang="en-US" sz="2900" b="0" baseline="0" dirty="0">
                          <a:solidFill>
                            <a:srgbClr val="FF0000"/>
                          </a:solidFill>
                          <a:latin typeface="Times New Roman" panose="02020603050405020304" pitchFamily="18" charset="0"/>
                          <a:cs typeface="Times New Roman" panose="02020603050405020304" pitchFamily="18" charset="0"/>
                        </a:rPr>
                        <a:t> </a:t>
                      </a:r>
                      <a:r>
                        <a:rPr lang="en-US" sz="2900" b="0" baseline="0" dirty="0" err="1">
                          <a:solidFill>
                            <a:srgbClr val="FF0000"/>
                          </a:solidFill>
                          <a:latin typeface="Times New Roman" panose="02020603050405020304" pitchFamily="18" charset="0"/>
                          <a:cs typeface="Times New Roman" panose="02020603050405020304" pitchFamily="18" charset="0"/>
                        </a:rPr>
                        <a:t>có</a:t>
                      </a:r>
                      <a:r>
                        <a:rPr lang="en-US" sz="2900" b="0" baseline="0" dirty="0">
                          <a:solidFill>
                            <a:srgbClr val="FF0000"/>
                          </a:solidFill>
                          <a:latin typeface="Times New Roman" panose="02020603050405020304" pitchFamily="18" charset="0"/>
                          <a:cs typeface="Times New Roman" panose="02020603050405020304" pitchFamily="18" charset="0"/>
                        </a:rPr>
                        <a:t> </a:t>
                      </a:r>
                      <a:r>
                        <a:rPr lang="en-US" sz="2900" b="0" baseline="0" dirty="0" err="1">
                          <a:solidFill>
                            <a:srgbClr val="FF0000"/>
                          </a:solidFill>
                          <a:latin typeface="Times New Roman" panose="02020603050405020304" pitchFamily="18" charset="0"/>
                          <a:cs typeface="Times New Roman" panose="02020603050405020304" pitchFamily="18" charset="0"/>
                        </a:rPr>
                        <a:t>từ</a:t>
                      </a:r>
                      <a:r>
                        <a:rPr lang="en-US" sz="2900" b="0" baseline="0" dirty="0">
                          <a:solidFill>
                            <a:srgbClr val="FF0000"/>
                          </a:solidFill>
                          <a:latin typeface="Times New Roman" panose="02020603050405020304" pitchFamily="18" charset="0"/>
                          <a:cs typeface="Times New Roman" panose="02020603050405020304" pitchFamily="18" charset="0"/>
                        </a:rPr>
                        <a:t> </a:t>
                      </a:r>
                      <a:r>
                        <a:rPr lang="en-US" sz="2900" b="0" baseline="0" dirty="0" err="1">
                          <a:solidFill>
                            <a:srgbClr val="FF0000"/>
                          </a:solidFill>
                          <a:latin typeface="Times New Roman" panose="02020603050405020304" pitchFamily="18" charset="0"/>
                          <a:cs typeface="Times New Roman" panose="02020603050405020304" pitchFamily="18" charset="0"/>
                        </a:rPr>
                        <a:t>ngữ</a:t>
                      </a:r>
                      <a:r>
                        <a:rPr lang="en-US" sz="2900" b="0" baseline="0" dirty="0">
                          <a:solidFill>
                            <a:srgbClr val="FF0000"/>
                          </a:solidFill>
                          <a:latin typeface="Times New Roman" panose="02020603050405020304" pitchFamily="18" charset="0"/>
                          <a:cs typeface="Times New Roman" panose="02020603050405020304" pitchFamily="18" charset="0"/>
                        </a:rPr>
                        <a:t> </a:t>
                      </a:r>
                      <a:r>
                        <a:rPr lang="en-US" sz="2900" b="0" baseline="0" dirty="0" err="1">
                          <a:solidFill>
                            <a:srgbClr val="FF0000"/>
                          </a:solidFill>
                          <a:latin typeface="Times New Roman" panose="02020603050405020304" pitchFamily="18" charset="0"/>
                          <a:cs typeface="Times New Roman" panose="02020603050405020304" pitchFamily="18" charset="0"/>
                        </a:rPr>
                        <a:t>liên</a:t>
                      </a:r>
                      <a:r>
                        <a:rPr lang="en-US" sz="2900" b="0" baseline="0" dirty="0">
                          <a:solidFill>
                            <a:srgbClr val="FF0000"/>
                          </a:solidFill>
                          <a:latin typeface="Times New Roman" panose="02020603050405020304" pitchFamily="18" charset="0"/>
                          <a:cs typeface="Times New Roman" panose="02020603050405020304" pitchFamily="18" charset="0"/>
                        </a:rPr>
                        <a:t> </a:t>
                      </a:r>
                      <a:r>
                        <a:rPr lang="en-US" sz="2900" b="0" baseline="0" dirty="0" err="1">
                          <a:solidFill>
                            <a:srgbClr val="FF0000"/>
                          </a:solidFill>
                          <a:latin typeface="Times New Roman" panose="02020603050405020304" pitchFamily="18" charset="0"/>
                          <a:cs typeface="Times New Roman" panose="02020603050405020304" pitchFamily="18" charset="0"/>
                        </a:rPr>
                        <a:t>kết</a:t>
                      </a:r>
                      <a:endParaRPr lang="en-US" sz="2900" b="0" baseline="0" dirty="0">
                        <a:solidFill>
                          <a:srgbClr val="FF0000"/>
                        </a:solidFill>
                        <a:latin typeface="Times New Roman" panose="02020603050405020304" pitchFamily="18" charset="0"/>
                        <a:cs typeface="Times New Roman" panose="02020603050405020304" pitchFamily="18" charset="0"/>
                      </a:endParaRPr>
                    </a:p>
                    <a:p>
                      <a:pPr marL="0" marR="0" indent="0" algn="l" defTabSz="609630" rtl="0" eaLnBrk="1" fontAlgn="auto" latinLnBrk="0" hangingPunct="1">
                        <a:lnSpc>
                          <a:spcPct val="100000"/>
                        </a:lnSpc>
                        <a:spcBef>
                          <a:spcPts val="0"/>
                        </a:spcBef>
                        <a:spcAft>
                          <a:spcPts val="0"/>
                        </a:spcAft>
                        <a:buClrTx/>
                        <a:buSzTx/>
                        <a:buFontTx/>
                        <a:buNone/>
                        <a:tabLst/>
                        <a:defRPr/>
                      </a:pPr>
                      <a:r>
                        <a:rPr lang="en-US" sz="2900" b="0" dirty="0">
                          <a:solidFill>
                            <a:srgbClr val="FF0000"/>
                          </a:solidFill>
                          <a:latin typeface="Times New Roman" panose="02020603050405020304" pitchFamily="18" charset="0"/>
                          <a:cs typeface="Times New Roman" panose="02020603050405020304" pitchFamily="18" charset="0"/>
                        </a:rPr>
                        <a:t>- </a:t>
                      </a:r>
                      <a:r>
                        <a:rPr lang="en-US" sz="2900" b="0" dirty="0" err="1">
                          <a:solidFill>
                            <a:srgbClr val="FF0000"/>
                          </a:solidFill>
                          <a:latin typeface="Times New Roman" panose="02020603050405020304" pitchFamily="18" charset="0"/>
                          <a:cs typeface="Times New Roman" panose="02020603050405020304" pitchFamily="18" charset="0"/>
                        </a:rPr>
                        <a:t>Câ</a:t>
                      </a:r>
                      <a:r>
                        <a:rPr lang="en-US" sz="2900" b="0" baseline="0" dirty="0" err="1">
                          <a:solidFill>
                            <a:srgbClr val="FF0000"/>
                          </a:solidFill>
                          <a:latin typeface="Times New Roman" panose="02020603050405020304" pitchFamily="18" charset="0"/>
                          <a:cs typeface="Times New Roman" panose="02020603050405020304" pitchFamily="18" charset="0"/>
                        </a:rPr>
                        <a:t>u</a:t>
                      </a:r>
                      <a:r>
                        <a:rPr lang="en-US" sz="2900" b="0" baseline="0" dirty="0">
                          <a:solidFill>
                            <a:srgbClr val="FF0000"/>
                          </a:solidFill>
                          <a:latin typeface="Times New Roman" panose="02020603050405020304" pitchFamily="18" charset="0"/>
                          <a:cs typeface="Times New Roman" panose="02020603050405020304" pitchFamily="18" charset="0"/>
                        </a:rPr>
                        <a:t> </a:t>
                      </a:r>
                      <a:r>
                        <a:rPr lang="en-US" sz="2900" b="0" baseline="0" dirty="0" err="1">
                          <a:solidFill>
                            <a:srgbClr val="FF0000"/>
                          </a:solidFill>
                          <a:latin typeface="Times New Roman" panose="02020603050405020304" pitchFamily="18" charset="0"/>
                          <a:cs typeface="Times New Roman" panose="02020603050405020304" pitchFamily="18" charset="0"/>
                        </a:rPr>
                        <a:t>ghép</a:t>
                      </a:r>
                      <a:r>
                        <a:rPr lang="en-US" sz="2900" b="0" baseline="0" dirty="0">
                          <a:solidFill>
                            <a:srgbClr val="FF0000"/>
                          </a:solidFill>
                          <a:latin typeface="Times New Roman" panose="02020603050405020304" pitchFamily="18" charset="0"/>
                          <a:cs typeface="Times New Roman" panose="02020603050405020304" pitchFamily="18" charset="0"/>
                        </a:rPr>
                        <a:t> </a:t>
                      </a:r>
                      <a:r>
                        <a:rPr lang="en-US" sz="2900" b="0" baseline="0" dirty="0" err="1">
                          <a:solidFill>
                            <a:srgbClr val="FF0000"/>
                          </a:solidFill>
                          <a:latin typeface="Times New Roman" panose="02020603050405020304" pitchFamily="18" charset="0"/>
                          <a:cs typeface="Times New Roman" panose="02020603050405020304" pitchFamily="18" charset="0"/>
                        </a:rPr>
                        <a:t>không</a:t>
                      </a:r>
                      <a:r>
                        <a:rPr lang="en-US" sz="2900" b="0" baseline="0" dirty="0">
                          <a:solidFill>
                            <a:srgbClr val="FF0000"/>
                          </a:solidFill>
                          <a:latin typeface="Times New Roman" panose="02020603050405020304" pitchFamily="18" charset="0"/>
                          <a:cs typeface="Times New Roman" panose="02020603050405020304" pitchFamily="18" charset="0"/>
                        </a:rPr>
                        <a:t> </a:t>
                      </a:r>
                      <a:r>
                        <a:rPr lang="en-US" sz="2900" b="0" baseline="0" dirty="0" err="1">
                          <a:solidFill>
                            <a:srgbClr val="FF0000"/>
                          </a:solidFill>
                          <a:latin typeface="Times New Roman" panose="02020603050405020304" pitchFamily="18" charset="0"/>
                          <a:cs typeface="Times New Roman" panose="02020603050405020304" pitchFamily="18" charset="0"/>
                        </a:rPr>
                        <a:t>có</a:t>
                      </a:r>
                      <a:r>
                        <a:rPr lang="en-US" sz="2900" b="0" baseline="0" dirty="0">
                          <a:solidFill>
                            <a:srgbClr val="FF0000"/>
                          </a:solidFill>
                          <a:latin typeface="Times New Roman" panose="02020603050405020304" pitchFamily="18" charset="0"/>
                          <a:cs typeface="Times New Roman" panose="02020603050405020304" pitchFamily="18" charset="0"/>
                        </a:rPr>
                        <a:t> </a:t>
                      </a:r>
                      <a:r>
                        <a:rPr lang="en-US" sz="2900" b="0" baseline="0" dirty="0" err="1">
                          <a:solidFill>
                            <a:srgbClr val="FF0000"/>
                          </a:solidFill>
                          <a:latin typeface="Times New Roman" panose="02020603050405020304" pitchFamily="18" charset="0"/>
                          <a:cs typeface="Times New Roman" panose="02020603050405020304" pitchFamily="18" charset="0"/>
                        </a:rPr>
                        <a:t>từ</a:t>
                      </a:r>
                      <a:r>
                        <a:rPr lang="en-US" sz="2900" b="0" baseline="0" dirty="0">
                          <a:solidFill>
                            <a:srgbClr val="FF0000"/>
                          </a:solidFill>
                          <a:latin typeface="Times New Roman" panose="02020603050405020304" pitchFamily="18" charset="0"/>
                          <a:cs typeface="Times New Roman" panose="02020603050405020304" pitchFamily="18" charset="0"/>
                        </a:rPr>
                        <a:t> </a:t>
                      </a:r>
                      <a:r>
                        <a:rPr lang="en-US" sz="2900" b="0" baseline="0" dirty="0" err="1">
                          <a:solidFill>
                            <a:srgbClr val="FF0000"/>
                          </a:solidFill>
                          <a:latin typeface="Times New Roman" panose="02020603050405020304" pitchFamily="18" charset="0"/>
                          <a:cs typeface="Times New Roman" panose="02020603050405020304" pitchFamily="18" charset="0"/>
                        </a:rPr>
                        <a:t>ngữ</a:t>
                      </a:r>
                      <a:r>
                        <a:rPr lang="en-US" sz="2900" b="0" baseline="0" dirty="0">
                          <a:solidFill>
                            <a:srgbClr val="FF0000"/>
                          </a:solidFill>
                          <a:latin typeface="Times New Roman" panose="02020603050405020304" pitchFamily="18" charset="0"/>
                          <a:cs typeface="Times New Roman" panose="02020603050405020304" pitchFamily="18" charset="0"/>
                        </a:rPr>
                        <a:t> </a:t>
                      </a:r>
                      <a:r>
                        <a:rPr lang="en-US" sz="2900" b="0" baseline="0" dirty="0" err="1">
                          <a:solidFill>
                            <a:srgbClr val="FF0000"/>
                          </a:solidFill>
                          <a:latin typeface="Times New Roman" panose="02020603050405020304" pitchFamily="18" charset="0"/>
                          <a:cs typeface="Times New Roman" panose="02020603050405020304" pitchFamily="18" charset="0"/>
                        </a:rPr>
                        <a:t>liên</a:t>
                      </a:r>
                      <a:r>
                        <a:rPr lang="en-US" sz="2900" b="0" baseline="0" dirty="0">
                          <a:solidFill>
                            <a:srgbClr val="FF0000"/>
                          </a:solidFill>
                          <a:latin typeface="Times New Roman" panose="02020603050405020304" pitchFamily="18" charset="0"/>
                          <a:cs typeface="Times New Roman" panose="02020603050405020304" pitchFamily="18" charset="0"/>
                        </a:rPr>
                        <a:t> </a:t>
                      </a:r>
                      <a:r>
                        <a:rPr lang="en-US" sz="2900" b="0" baseline="0" dirty="0" err="1">
                          <a:solidFill>
                            <a:srgbClr val="FF0000"/>
                          </a:solidFill>
                          <a:latin typeface="Times New Roman" panose="02020603050405020304" pitchFamily="18" charset="0"/>
                          <a:cs typeface="Times New Roman" panose="02020603050405020304" pitchFamily="18" charset="0"/>
                        </a:rPr>
                        <a:t>kết</a:t>
                      </a:r>
                      <a:endParaRPr lang="en-US" sz="2900" b="0" dirty="0">
                        <a:solidFill>
                          <a:srgbClr val="FF0000"/>
                        </a:solidFill>
                      </a:endParaRPr>
                    </a:p>
                  </a:txBody>
                  <a:tcPr marL="121920" marR="121920" marT="60960" marB="60960">
                    <a:solidFill>
                      <a:schemeClr val="bg1"/>
                    </a:solidFill>
                  </a:tcPr>
                </a:tc>
                <a:extLst>
                  <a:ext uri="{0D108BD9-81ED-4DB2-BD59-A6C34878D82A}">
                    <a16:rowId xmlns:a16="http://schemas.microsoft.com/office/drawing/2014/main" val="48348544"/>
                  </a:ext>
                </a:extLst>
              </a:tr>
              <a:tr h="685391">
                <a:tc>
                  <a:txBody>
                    <a:bodyPr/>
                    <a:lstStyle/>
                    <a:p>
                      <a:pPr marL="0" marR="43182" indent="0" algn="just" defTabSz="914446" rtl="0" eaLnBrk="1" fontAlgn="auto" latinLnBrk="0" hangingPunct="1">
                        <a:lnSpc>
                          <a:spcPct val="100000"/>
                        </a:lnSpc>
                        <a:spcBef>
                          <a:spcPts val="0"/>
                        </a:spcBef>
                        <a:spcAft>
                          <a:spcPts val="0"/>
                        </a:spcAft>
                        <a:buClr>
                          <a:srgbClr val="231F20"/>
                        </a:buClr>
                        <a:buSzPts val="1100"/>
                        <a:buFontTx/>
                        <a:buNone/>
                        <a:tabLst>
                          <a:tab pos="163203" algn="l"/>
                        </a:tabLst>
                        <a:defRPr/>
                      </a:pPr>
                      <a:r>
                        <a:rPr lang="en-US" sz="2900" b="1" dirty="0" err="1">
                          <a:latin typeface="Times New Roman" panose="02020603050405020304" pitchFamily="18" charset="0"/>
                          <a:cs typeface="Times New Roman" panose="02020603050405020304" pitchFamily="18" charset="0"/>
                        </a:rPr>
                        <a:t>Dựa</a:t>
                      </a:r>
                      <a:r>
                        <a:rPr lang="en-US" sz="2900" b="1" baseline="0" dirty="0">
                          <a:latin typeface="Times New Roman" panose="02020603050405020304" pitchFamily="18" charset="0"/>
                          <a:cs typeface="Times New Roman" panose="02020603050405020304" pitchFamily="18" charset="0"/>
                        </a:rPr>
                        <a:t> </a:t>
                      </a:r>
                      <a:r>
                        <a:rPr lang="en-US" sz="2900" b="1" baseline="0" dirty="0" err="1">
                          <a:latin typeface="Times New Roman" panose="02020603050405020304" pitchFamily="18" charset="0"/>
                          <a:cs typeface="Times New Roman" panose="02020603050405020304" pitchFamily="18" charset="0"/>
                        </a:rPr>
                        <a:t>vào</a:t>
                      </a:r>
                      <a:r>
                        <a:rPr lang="en-US" sz="2900" b="1" baseline="0" dirty="0">
                          <a:latin typeface="Times New Roman" panose="02020603050405020304" pitchFamily="18" charset="0"/>
                          <a:cs typeface="Times New Roman" panose="02020603050405020304" pitchFamily="18" charset="0"/>
                        </a:rPr>
                        <a:t> </a:t>
                      </a:r>
                      <a:r>
                        <a:rPr lang="en-US" sz="2900" b="1" baseline="0" dirty="0" err="1">
                          <a:latin typeface="Times New Roman" panose="02020603050405020304" pitchFamily="18" charset="0"/>
                          <a:cs typeface="Times New Roman" panose="02020603050405020304" pitchFamily="18" charset="0"/>
                        </a:rPr>
                        <a:t>quan</a:t>
                      </a:r>
                      <a:r>
                        <a:rPr lang="en-US" sz="2900" b="1" baseline="0" dirty="0">
                          <a:latin typeface="Times New Roman" panose="02020603050405020304" pitchFamily="18" charset="0"/>
                          <a:cs typeface="Times New Roman" panose="02020603050405020304" pitchFamily="18" charset="0"/>
                        </a:rPr>
                        <a:t> </a:t>
                      </a:r>
                      <a:r>
                        <a:rPr lang="en-US" sz="2900" b="1" baseline="0" dirty="0" err="1">
                          <a:latin typeface="Times New Roman" panose="02020603050405020304" pitchFamily="18" charset="0"/>
                          <a:cs typeface="Times New Roman" panose="02020603050405020304" pitchFamily="18" charset="0"/>
                        </a:rPr>
                        <a:t>hệ</a:t>
                      </a:r>
                      <a:r>
                        <a:rPr lang="en-US" sz="2900" b="1" baseline="0" dirty="0">
                          <a:latin typeface="Times New Roman" panose="02020603050405020304" pitchFamily="18" charset="0"/>
                          <a:cs typeface="Times New Roman" panose="02020603050405020304" pitchFamily="18" charset="0"/>
                        </a:rPr>
                        <a:t> </a:t>
                      </a:r>
                      <a:r>
                        <a:rPr lang="en-US" sz="2900" b="1" baseline="0" dirty="0" err="1">
                          <a:latin typeface="Times New Roman" panose="02020603050405020304" pitchFamily="18" charset="0"/>
                          <a:cs typeface="Times New Roman" panose="02020603050405020304" pitchFamily="18" charset="0"/>
                        </a:rPr>
                        <a:t>giữa</a:t>
                      </a:r>
                      <a:r>
                        <a:rPr lang="en-US" sz="2900" b="1" baseline="0" dirty="0">
                          <a:latin typeface="Times New Roman" panose="02020603050405020304" pitchFamily="18" charset="0"/>
                          <a:cs typeface="Times New Roman" panose="02020603050405020304" pitchFamily="18" charset="0"/>
                        </a:rPr>
                        <a:t> </a:t>
                      </a:r>
                      <a:r>
                        <a:rPr lang="en-US" sz="2900" b="1" baseline="0" dirty="0" err="1">
                          <a:latin typeface="Times New Roman" panose="02020603050405020304" pitchFamily="18" charset="0"/>
                          <a:cs typeface="Times New Roman" panose="02020603050405020304" pitchFamily="18" charset="0"/>
                        </a:rPr>
                        <a:t>các</a:t>
                      </a:r>
                      <a:r>
                        <a:rPr lang="en-US" sz="2900" b="1" baseline="0" dirty="0">
                          <a:latin typeface="Times New Roman" panose="02020603050405020304" pitchFamily="18" charset="0"/>
                          <a:cs typeface="Times New Roman" panose="02020603050405020304" pitchFamily="18" charset="0"/>
                        </a:rPr>
                        <a:t> </a:t>
                      </a:r>
                      <a:r>
                        <a:rPr lang="en-US" sz="2900" b="1" baseline="0" dirty="0" err="1">
                          <a:latin typeface="Times New Roman" panose="02020603050405020304" pitchFamily="18" charset="0"/>
                          <a:cs typeface="Times New Roman" panose="02020603050405020304" pitchFamily="18" charset="0"/>
                        </a:rPr>
                        <a:t>vế</a:t>
                      </a:r>
                      <a:endParaRPr lang="en-US" sz="2900" b="1" dirty="0">
                        <a:latin typeface="Times New Roman" panose="02020603050405020304" pitchFamily="18" charset="0"/>
                        <a:cs typeface="Times New Roman" panose="02020603050405020304" pitchFamily="18" charset="0"/>
                      </a:endParaRPr>
                    </a:p>
                  </a:txBody>
                  <a:tcPr marL="121920" marR="121920" marT="60960" marB="60960">
                    <a:solidFill>
                      <a:schemeClr val="bg1"/>
                    </a:solidFill>
                  </a:tcPr>
                </a:tc>
                <a:tc>
                  <a:txBody>
                    <a:bodyPr/>
                    <a:lstStyle/>
                    <a:p>
                      <a:pPr marL="0" marR="43182" indent="0" algn="just" defTabSz="914446" rtl="0" eaLnBrk="1" fontAlgn="auto" latinLnBrk="0" hangingPunct="1">
                        <a:lnSpc>
                          <a:spcPct val="100000"/>
                        </a:lnSpc>
                        <a:spcBef>
                          <a:spcPts val="0"/>
                        </a:spcBef>
                        <a:spcAft>
                          <a:spcPts val="0"/>
                        </a:spcAft>
                        <a:buClr>
                          <a:srgbClr val="231F20"/>
                        </a:buClr>
                        <a:buSzPts val="1100"/>
                        <a:buFontTx/>
                        <a:buNone/>
                        <a:tabLst>
                          <a:tab pos="163203" algn="l"/>
                        </a:tabLst>
                        <a:defRPr/>
                      </a:pPr>
                      <a:r>
                        <a:rPr lang="en-US" sz="2900" b="0" dirty="0">
                          <a:solidFill>
                            <a:srgbClr val="FF0000"/>
                          </a:solidFill>
                          <a:latin typeface="Times New Roman" panose="02020603050405020304" pitchFamily="18" charset="0"/>
                          <a:cs typeface="Times New Roman" panose="02020603050405020304" pitchFamily="18" charset="0"/>
                        </a:rPr>
                        <a:t>- </a:t>
                      </a:r>
                      <a:r>
                        <a:rPr lang="en-US" sz="2900" b="0" dirty="0" err="1">
                          <a:solidFill>
                            <a:srgbClr val="FF0000"/>
                          </a:solidFill>
                          <a:latin typeface="Times New Roman" panose="02020603050405020304" pitchFamily="18" charset="0"/>
                          <a:cs typeface="Times New Roman" panose="02020603050405020304" pitchFamily="18" charset="0"/>
                        </a:rPr>
                        <a:t>Câu</a:t>
                      </a:r>
                      <a:r>
                        <a:rPr lang="en-US" sz="2900" b="0" baseline="0" dirty="0">
                          <a:solidFill>
                            <a:srgbClr val="FF0000"/>
                          </a:solidFill>
                          <a:latin typeface="Times New Roman" panose="02020603050405020304" pitchFamily="18" charset="0"/>
                          <a:cs typeface="Times New Roman" panose="02020603050405020304" pitchFamily="18" charset="0"/>
                        </a:rPr>
                        <a:t> </a:t>
                      </a:r>
                      <a:r>
                        <a:rPr lang="en-US" sz="2900" b="0" baseline="0" dirty="0" err="1">
                          <a:solidFill>
                            <a:srgbClr val="FF0000"/>
                          </a:solidFill>
                          <a:latin typeface="Times New Roman" panose="02020603050405020304" pitchFamily="18" charset="0"/>
                          <a:cs typeface="Times New Roman" panose="02020603050405020304" pitchFamily="18" charset="0"/>
                        </a:rPr>
                        <a:t>ghép</a:t>
                      </a:r>
                      <a:r>
                        <a:rPr lang="en-US" sz="2900" b="0" baseline="0" dirty="0">
                          <a:solidFill>
                            <a:srgbClr val="FF0000"/>
                          </a:solidFill>
                          <a:latin typeface="Times New Roman" panose="02020603050405020304" pitchFamily="18" charset="0"/>
                          <a:cs typeface="Times New Roman" panose="02020603050405020304" pitchFamily="18" charset="0"/>
                        </a:rPr>
                        <a:t> </a:t>
                      </a:r>
                      <a:r>
                        <a:rPr lang="en-US" sz="2900" b="0" baseline="0" dirty="0" err="1">
                          <a:solidFill>
                            <a:srgbClr val="FF0000"/>
                          </a:solidFill>
                          <a:latin typeface="Times New Roman" panose="02020603050405020304" pitchFamily="18" charset="0"/>
                          <a:cs typeface="Times New Roman" panose="02020603050405020304" pitchFamily="18" charset="0"/>
                        </a:rPr>
                        <a:t>đ</a:t>
                      </a:r>
                      <a:r>
                        <a:rPr lang="en-US" sz="2900" b="0" dirty="0" err="1">
                          <a:solidFill>
                            <a:srgbClr val="FF0000"/>
                          </a:solidFill>
                          <a:latin typeface="Times New Roman" panose="02020603050405020304" pitchFamily="18" charset="0"/>
                          <a:cs typeface="Times New Roman" panose="02020603050405020304" pitchFamily="18" charset="0"/>
                        </a:rPr>
                        <a:t>ẳng</a:t>
                      </a:r>
                      <a:r>
                        <a:rPr lang="en-US" sz="2900" b="0" dirty="0">
                          <a:solidFill>
                            <a:srgbClr val="FF0000"/>
                          </a:solidFill>
                          <a:latin typeface="Times New Roman" panose="02020603050405020304" pitchFamily="18" charset="0"/>
                          <a:cs typeface="Times New Roman" panose="02020603050405020304" pitchFamily="18" charset="0"/>
                        </a:rPr>
                        <a:t> </a:t>
                      </a:r>
                      <a:r>
                        <a:rPr lang="en-US" sz="2900" b="0" dirty="0" err="1">
                          <a:solidFill>
                            <a:srgbClr val="FF0000"/>
                          </a:solidFill>
                          <a:latin typeface="Times New Roman" panose="02020603050405020304" pitchFamily="18" charset="0"/>
                          <a:cs typeface="Times New Roman" panose="02020603050405020304" pitchFamily="18" charset="0"/>
                        </a:rPr>
                        <a:t>lập</a:t>
                      </a:r>
                      <a:endParaRPr lang="en-US" sz="2900" b="0" dirty="0">
                        <a:solidFill>
                          <a:srgbClr val="FF0000"/>
                        </a:solidFill>
                        <a:latin typeface="Times New Roman" panose="02020603050405020304" pitchFamily="18" charset="0"/>
                        <a:cs typeface="Times New Roman" panose="02020603050405020304" pitchFamily="18" charset="0"/>
                      </a:endParaRPr>
                    </a:p>
                    <a:p>
                      <a:pPr marL="0" marR="0" indent="0" algn="l" defTabSz="609630" rtl="0" eaLnBrk="1" fontAlgn="auto" latinLnBrk="0" hangingPunct="1">
                        <a:lnSpc>
                          <a:spcPct val="100000"/>
                        </a:lnSpc>
                        <a:spcBef>
                          <a:spcPts val="0"/>
                        </a:spcBef>
                        <a:spcAft>
                          <a:spcPts val="0"/>
                        </a:spcAft>
                        <a:buClrTx/>
                        <a:buSzTx/>
                        <a:buFontTx/>
                        <a:buNone/>
                        <a:tabLst/>
                        <a:defRPr/>
                      </a:pPr>
                      <a:r>
                        <a:rPr lang="en-US" sz="2900" b="0" dirty="0">
                          <a:solidFill>
                            <a:srgbClr val="FF0000"/>
                          </a:solidFill>
                          <a:latin typeface="Times New Roman" panose="02020603050405020304" pitchFamily="18" charset="0"/>
                          <a:cs typeface="Times New Roman" panose="02020603050405020304" pitchFamily="18" charset="0"/>
                        </a:rPr>
                        <a:t>- </a:t>
                      </a:r>
                      <a:r>
                        <a:rPr lang="en-US" sz="2900" b="0" dirty="0" err="1">
                          <a:solidFill>
                            <a:srgbClr val="FF0000"/>
                          </a:solidFill>
                          <a:latin typeface="Times New Roman" panose="02020603050405020304" pitchFamily="18" charset="0"/>
                          <a:cs typeface="Times New Roman" panose="02020603050405020304" pitchFamily="18" charset="0"/>
                        </a:rPr>
                        <a:t>Câu</a:t>
                      </a:r>
                      <a:r>
                        <a:rPr lang="en-US" sz="2900" b="0" baseline="0" dirty="0">
                          <a:solidFill>
                            <a:srgbClr val="FF0000"/>
                          </a:solidFill>
                          <a:latin typeface="Times New Roman" panose="02020603050405020304" pitchFamily="18" charset="0"/>
                          <a:cs typeface="Times New Roman" panose="02020603050405020304" pitchFamily="18" charset="0"/>
                        </a:rPr>
                        <a:t> </a:t>
                      </a:r>
                      <a:r>
                        <a:rPr lang="en-US" sz="2900" b="0" baseline="0" dirty="0" err="1">
                          <a:solidFill>
                            <a:srgbClr val="FF0000"/>
                          </a:solidFill>
                          <a:latin typeface="Times New Roman" panose="02020603050405020304" pitchFamily="18" charset="0"/>
                          <a:cs typeface="Times New Roman" panose="02020603050405020304" pitchFamily="18" charset="0"/>
                        </a:rPr>
                        <a:t>ghép</a:t>
                      </a:r>
                      <a:r>
                        <a:rPr lang="en-US" sz="2900" b="0" baseline="0" dirty="0">
                          <a:solidFill>
                            <a:srgbClr val="FF0000"/>
                          </a:solidFill>
                          <a:latin typeface="Times New Roman" panose="02020603050405020304" pitchFamily="18" charset="0"/>
                          <a:cs typeface="Times New Roman" panose="02020603050405020304" pitchFamily="18" charset="0"/>
                        </a:rPr>
                        <a:t> </a:t>
                      </a:r>
                      <a:r>
                        <a:rPr lang="en-US" sz="2900" b="0" baseline="0" dirty="0" err="1">
                          <a:solidFill>
                            <a:srgbClr val="FF0000"/>
                          </a:solidFill>
                          <a:latin typeface="Times New Roman" panose="02020603050405020304" pitchFamily="18" charset="0"/>
                          <a:cs typeface="Times New Roman" panose="02020603050405020304" pitchFamily="18" charset="0"/>
                        </a:rPr>
                        <a:t>c</a:t>
                      </a:r>
                      <a:r>
                        <a:rPr lang="en-US" sz="2900" b="0" dirty="0" err="1">
                          <a:solidFill>
                            <a:srgbClr val="FF0000"/>
                          </a:solidFill>
                          <a:latin typeface="Times New Roman" panose="02020603050405020304" pitchFamily="18" charset="0"/>
                          <a:cs typeface="Times New Roman" panose="02020603050405020304" pitchFamily="18" charset="0"/>
                        </a:rPr>
                        <a:t>hính</a:t>
                      </a:r>
                      <a:r>
                        <a:rPr lang="en-US" sz="2900" b="0" baseline="0" dirty="0">
                          <a:solidFill>
                            <a:srgbClr val="FF0000"/>
                          </a:solidFill>
                          <a:latin typeface="Times New Roman" panose="02020603050405020304" pitchFamily="18" charset="0"/>
                          <a:cs typeface="Times New Roman" panose="02020603050405020304" pitchFamily="18" charset="0"/>
                        </a:rPr>
                        <a:t> </a:t>
                      </a:r>
                      <a:r>
                        <a:rPr lang="en-US" sz="2900" b="0" baseline="0" dirty="0" err="1">
                          <a:solidFill>
                            <a:srgbClr val="FF0000"/>
                          </a:solidFill>
                          <a:latin typeface="Times New Roman" panose="02020603050405020304" pitchFamily="18" charset="0"/>
                          <a:cs typeface="Times New Roman" panose="02020603050405020304" pitchFamily="18" charset="0"/>
                        </a:rPr>
                        <a:t>phụ</a:t>
                      </a:r>
                      <a:endParaRPr lang="en-US" sz="2900" b="0" dirty="0">
                        <a:solidFill>
                          <a:srgbClr val="FF0000"/>
                        </a:solidFill>
                      </a:endParaRPr>
                    </a:p>
                  </a:txBody>
                  <a:tcPr marL="121920" marR="121920" marT="60960" marB="60960">
                    <a:solidFill>
                      <a:schemeClr val="bg1"/>
                    </a:solidFill>
                  </a:tcPr>
                </a:tc>
                <a:extLst>
                  <a:ext uri="{0D108BD9-81ED-4DB2-BD59-A6C34878D82A}">
                    <a16:rowId xmlns:a16="http://schemas.microsoft.com/office/drawing/2014/main" val="2201919317"/>
                  </a:ext>
                </a:extLst>
              </a:tr>
            </a:tbl>
          </a:graphicData>
        </a:graphic>
      </p:graphicFrame>
    </p:spTree>
    <p:extLst>
      <p:ext uri="{BB962C8B-B14F-4D97-AF65-F5344CB8AC3E}">
        <p14:creationId xmlns:p14="http://schemas.microsoft.com/office/powerpoint/2010/main" val="391615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4944E7-5D0F-98C9-0ECA-4109B3AF67A1}"/>
              </a:ext>
            </a:extLst>
          </p:cNvPr>
          <p:cNvSpPr txBox="1"/>
          <p:nvPr/>
        </p:nvSpPr>
        <p:spPr>
          <a:xfrm>
            <a:off x="-373711" y="2469333"/>
            <a:ext cx="7569160" cy="1446550"/>
          </a:xfrm>
          <a:prstGeom prst="rect">
            <a:avLst/>
          </a:prstGeom>
          <a:noFill/>
        </p:spPr>
        <p:txBody>
          <a:bodyPr wrap="square" rtlCol="0">
            <a:spAutoFit/>
          </a:bodyPr>
          <a:lstStyle/>
          <a:p>
            <a:pPr algn="ctr"/>
            <a:r>
              <a:rPr lang="en-US" sz="4400" b="1" dirty="0">
                <a:solidFill>
                  <a:srgbClr val="C00000"/>
                </a:solidFill>
                <a:latin typeface="#9Slide07 Pangolin" panose="00000500000000000000" pitchFamily="2" charset="0"/>
                <a:cs typeface="Times New Roman" panose="02020603050405020304" pitchFamily="18" charset="0"/>
              </a:rPr>
              <a:t>II.</a:t>
            </a:r>
          </a:p>
          <a:p>
            <a:pPr algn="ctr"/>
            <a:r>
              <a:rPr lang="en-US" sz="4400" b="1" dirty="0">
                <a:solidFill>
                  <a:srgbClr val="C00000"/>
                </a:solidFill>
                <a:latin typeface="#9Slide07 Pangolin" panose="00000500000000000000" pitchFamily="2" charset="0"/>
                <a:cs typeface="Times New Roman" panose="02020603050405020304" pitchFamily="18" charset="0"/>
              </a:rPr>
              <a:t>LUYỆN TẬP</a:t>
            </a:r>
          </a:p>
        </p:txBody>
      </p:sp>
      <p:sp>
        <p:nvSpPr>
          <p:cNvPr id="2" name="Freeform 7">
            <a:extLst>
              <a:ext uri="{FF2B5EF4-FFF2-40B4-BE49-F238E27FC236}">
                <a16:creationId xmlns:a16="http://schemas.microsoft.com/office/drawing/2014/main" id="{230A3369-8808-A7F7-426E-6D222CC59C06}"/>
              </a:ext>
            </a:extLst>
          </p:cNvPr>
          <p:cNvSpPr/>
          <p:nvPr/>
        </p:nvSpPr>
        <p:spPr>
          <a:xfrm>
            <a:off x="5310555" y="175846"/>
            <a:ext cx="5820284" cy="636563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9418763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4944E7-5D0F-98C9-0ECA-4109B3AF67A1}"/>
              </a:ext>
            </a:extLst>
          </p:cNvPr>
          <p:cNvSpPr txBox="1"/>
          <p:nvPr/>
        </p:nvSpPr>
        <p:spPr>
          <a:xfrm>
            <a:off x="2222929" y="500260"/>
            <a:ext cx="8159028" cy="830997"/>
          </a:xfrm>
          <a:prstGeom prst="rect">
            <a:avLst/>
          </a:prstGeom>
          <a:noFill/>
        </p:spPr>
        <p:txBody>
          <a:bodyPr wrap="square" rtlCol="0">
            <a:spAutoFit/>
          </a:bodyPr>
          <a:lstStyle/>
          <a:p>
            <a:pPr algn="ctr"/>
            <a:r>
              <a:rPr lang="en-US" sz="4800" b="1" dirty="0">
                <a:solidFill>
                  <a:srgbClr val="FF0000"/>
                </a:solidFill>
                <a:latin typeface="Times New Roman" panose="02020603050405020304" pitchFamily="18" charset="0"/>
                <a:cs typeface="Times New Roman" panose="02020603050405020304" pitchFamily="18" charset="0"/>
              </a:rPr>
              <a:t>VƯỢT CHƯỚNG NGẠI VẬT</a:t>
            </a:r>
          </a:p>
        </p:txBody>
      </p:sp>
      <p:sp>
        <p:nvSpPr>
          <p:cNvPr id="5" name="Rectangle 4"/>
          <p:cNvSpPr/>
          <p:nvPr/>
        </p:nvSpPr>
        <p:spPr>
          <a:xfrm>
            <a:off x="225159" y="3820313"/>
            <a:ext cx="3573118" cy="3108543"/>
          </a:xfrm>
          <a:prstGeom prst="rect">
            <a:avLst/>
          </a:prstGeom>
          <a:solidFill>
            <a:schemeClr val="accent2">
              <a:lumMod val="40000"/>
              <a:lumOff val="60000"/>
            </a:schemeClr>
          </a:solidFill>
        </p:spPr>
        <p:txBody>
          <a:bodyPr wrap="square">
            <a:spAutoFit/>
          </a:bodyPr>
          <a:lstStyle/>
          <a:p>
            <a:pPr algn="just"/>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Chặng</a:t>
            </a:r>
            <a:r>
              <a:rPr lang="en-US" sz="2800" dirty="0">
                <a:solidFill>
                  <a:srgbClr val="000000"/>
                </a:solidFill>
                <a:latin typeface="Times New Roman" panose="02020603050405020304" pitchFamily="18" charset="0"/>
                <a:cs typeface="Times New Roman" panose="02020603050405020304" pitchFamily="18" charset="0"/>
              </a:rPr>
              <a:t> 1 (2 </a:t>
            </a:r>
            <a:r>
              <a:rPr lang="en-US" sz="2800" dirty="0" err="1">
                <a:solidFill>
                  <a:srgbClr val="000000"/>
                </a:solidFill>
                <a:latin typeface="Times New Roman" panose="02020603050405020304" pitchFamily="18" charset="0"/>
                <a:cs typeface="Times New Roman" panose="02020603050405020304" pitchFamily="18" charset="0"/>
              </a:rPr>
              <a:t>điểm</a:t>
            </a:r>
            <a:r>
              <a:rPr lang="en-US" sz="2800" dirty="0">
                <a:solidFill>
                  <a:srgbClr val="000000"/>
                </a:solidFill>
                <a:latin typeface="Times New Roman" panose="02020603050405020304" pitchFamily="18" charset="0"/>
                <a:cs typeface="Times New Roman" panose="02020603050405020304" pitchFamily="18" charset="0"/>
              </a:rPr>
              <a:t>): KHỞI ĐỘNG: TÌM CÂU ĐƠN, LỰA CÂU GHÉP: </a:t>
            </a:r>
            <a:r>
              <a:rPr lang="en-US" sz="2800" dirty="0" err="1">
                <a:solidFill>
                  <a:srgbClr val="000000"/>
                </a:solidFill>
                <a:latin typeface="Times New Roman" panose="02020603050405020304" pitchFamily="18" charset="0"/>
                <a:cs typeface="Times New Roman" panose="02020603050405020304" pitchFamily="18" charset="0"/>
              </a:rPr>
              <a:t>Phân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biệt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đơn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ghép</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đoạn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ngữ</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liệu</a:t>
            </a:r>
            <a:r>
              <a:rPr lang="en-US" sz="2800" dirty="0">
                <a:solidFill>
                  <a:srgbClr val="000000"/>
                </a:solidFill>
                <a:latin typeface="Times New Roman" panose="02020603050405020304" pitchFamily="18" charset="0"/>
                <a:cs typeface="Times New Roman" panose="02020603050405020304" pitchFamily="18" charset="0"/>
              </a:rPr>
              <a:t> (SGK)</a:t>
            </a:r>
          </a:p>
        </p:txBody>
      </p:sp>
      <p:sp>
        <p:nvSpPr>
          <p:cNvPr id="2" name="Freeform 7">
            <a:extLst>
              <a:ext uri="{FF2B5EF4-FFF2-40B4-BE49-F238E27FC236}">
                <a16:creationId xmlns:a16="http://schemas.microsoft.com/office/drawing/2014/main" id="{A4561840-CA3A-9BD0-F668-EED18F7883D7}"/>
              </a:ext>
            </a:extLst>
          </p:cNvPr>
          <p:cNvSpPr/>
          <p:nvPr/>
        </p:nvSpPr>
        <p:spPr>
          <a:xfrm>
            <a:off x="3968029" y="3222391"/>
            <a:ext cx="4879610" cy="2820316"/>
          </a:xfrm>
          <a:custGeom>
            <a:avLst/>
            <a:gdLst/>
            <a:ahLst/>
            <a:cxnLst/>
            <a:rect l="l" t="t" r="r" b="b"/>
            <a:pathLst>
              <a:path w="5878286" h="4114800">
                <a:moveTo>
                  <a:pt x="0" y="0"/>
                </a:moveTo>
                <a:lnTo>
                  <a:pt x="5878286" y="0"/>
                </a:lnTo>
                <a:lnTo>
                  <a:pt x="587828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3" name="Rectangle 2">
            <a:extLst>
              <a:ext uri="{FF2B5EF4-FFF2-40B4-BE49-F238E27FC236}">
                <a16:creationId xmlns:a16="http://schemas.microsoft.com/office/drawing/2014/main" id="{C210BD2F-DB03-CFA5-70E5-08218CF0AF11}"/>
              </a:ext>
            </a:extLst>
          </p:cNvPr>
          <p:cNvSpPr/>
          <p:nvPr/>
        </p:nvSpPr>
        <p:spPr>
          <a:xfrm>
            <a:off x="9017391" y="1768118"/>
            <a:ext cx="2949450" cy="3970318"/>
          </a:xfrm>
          <a:prstGeom prst="rect">
            <a:avLst/>
          </a:prstGeom>
          <a:solidFill>
            <a:srgbClr val="FFC000"/>
          </a:solidFill>
        </p:spPr>
        <p:txBody>
          <a:bodyPr wrap="square">
            <a:spAutoFit/>
          </a:bodyPr>
          <a:lstStyle/>
          <a:p>
            <a:pPr algn="just"/>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Chặng</a:t>
            </a:r>
            <a:r>
              <a:rPr lang="en-US" sz="2800" dirty="0">
                <a:solidFill>
                  <a:srgbClr val="000000"/>
                </a:solidFill>
                <a:latin typeface="Times New Roman" panose="02020603050405020304" pitchFamily="18" charset="0"/>
                <a:cs typeface="Times New Roman" panose="02020603050405020304" pitchFamily="18" charset="0"/>
              </a:rPr>
              <a:t> </a:t>
            </a:r>
            <a:r>
              <a:rPr lang="en-US" sz="2800" b="0" i="0" dirty="0">
                <a:solidFill>
                  <a:srgbClr val="000000"/>
                </a:solidFill>
                <a:effectLst/>
                <a:latin typeface="Times New Roman" panose="02020603050405020304" pitchFamily="18" charset="0"/>
                <a:cs typeface="Times New Roman" panose="02020603050405020304" pitchFamily="18" charset="0"/>
              </a:rPr>
              <a:t>3(5 </a:t>
            </a:r>
            <a:r>
              <a:rPr lang="en-US" sz="2800" b="0" i="0" dirty="0" err="1">
                <a:solidFill>
                  <a:srgbClr val="000000"/>
                </a:solidFill>
                <a:effectLst/>
                <a:latin typeface="Times New Roman" panose="02020603050405020304" pitchFamily="18" charset="0"/>
                <a:cs typeface="Times New Roman" panose="02020603050405020304" pitchFamily="18" charset="0"/>
              </a:rPr>
              <a:t>điểm</a:t>
            </a:r>
            <a:r>
              <a:rPr lang="en-US" sz="2800" b="0" i="0" dirty="0">
                <a:solidFill>
                  <a:srgbClr val="000000"/>
                </a:solidFill>
                <a:effectLst/>
                <a:latin typeface="Times New Roman" panose="02020603050405020304" pitchFamily="18" charset="0"/>
                <a:cs typeface="Times New Roman" panose="02020603050405020304" pitchFamily="18" charset="0"/>
              </a:rPr>
              <a:t>): VỀ ĐÍCH: TRA KIỂU CÂU, CHỈ PHƯƠNG TIỆN: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a:t>
            </a:r>
            <a:endParaRPr lang="vi-VN" sz="2400" b="0" i="0" dirty="0">
              <a:solidFill>
                <a:srgbClr val="000000"/>
              </a:solidFill>
              <a:effectLst/>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D1DE5DE9-0261-AAF9-F3CC-AB5F85F8B596}"/>
              </a:ext>
            </a:extLst>
          </p:cNvPr>
          <p:cNvSpPr/>
          <p:nvPr/>
        </p:nvSpPr>
        <p:spPr>
          <a:xfrm>
            <a:off x="225159" y="1921801"/>
            <a:ext cx="5437087" cy="1384995"/>
          </a:xfrm>
          <a:prstGeom prst="rect">
            <a:avLst/>
          </a:prstGeom>
          <a:solidFill>
            <a:schemeClr val="accent6">
              <a:lumMod val="40000"/>
              <a:lumOff val="60000"/>
            </a:schemeClr>
          </a:solidFill>
        </p:spPr>
        <p:txBody>
          <a:bodyPr wrap="square">
            <a:spAutoFit/>
          </a:bodyPr>
          <a:lstStyle/>
          <a:p>
            <a:pPr algn="just"/>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Chặng</a:t>
            </a:r>
            <a:r>
              <a:rPr lang="en-US" sz="2800" dirty="0">
                <a:solidFill>
                  <a:srgbClr val="000000"/>
                </a:solidFill>
                <a:latin typeface="Times New Roman" panose="02020603050405020304" pitchFamily="18" charset="0"/>
                <a:cs typeface="Times New Roman" panose="02020603050405020304" pitchFamily="18" charset="0"/>
              </a:rPr>
              <a:t> 2 (3 </a:t>
            </a:r>
            <a:r>
              <a:rPr lang="en-US" sz="2800" dirty="0" err="1">
                <a:solidFill>
                  <a:srgbClr val="000000"/>
                </a:solidFill>
                <a:latin typeface="Times New Roman" panose="02020603050405020304" pitchFamily="18" charset="0"/>
                <a:cs typeface="Times New Roman" panose="02020603050405020304" pitchFamily="18" charset="0"/>
              </a:rPr>
              <a:t>điểm</a:t>
            </a:r>
            <a:r>
              <a:rPr lang="en-US" sz="2800" dirty="0">
                <a:solidFill>
                  <a:srgbClr val="000000"/>
                </a:solidFill>
                <a:latin typeface="Times New Roman" panose="02020603050405020304" pitchFamily="18" charset="0"/>
                <a:cs typeface="Times New Roman" panose="02020603050405020304" pitchFamily="18" charset="0"/>
              </a:rPr>
              <a:t>): TĂNG TỐC: BIẾN HÓA CÂU: </a:t>
            </a:r>
            <a:r>
              <a:rPr lang="en-US" sz="2800" dirty="0" err="1">
                <a:solidFill>
                  <a:srgbClr val="000000"/>
                </a:solidFill>
                <a:latin typeface="Times New Roman" panose="02020603050405020304" pitchFamily="18" charset="0"/>
                <a:cs typeface="Times New Roman" panose="02020603050405020304" pitchFamily="18" charset="0"/>
              </a:rPr>
              <a:t>Tách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vế</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ghép</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thành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đơn</a:t>
            </a:r>
            <a:endParaRPr lang="vi-VN" sz="2400" b="0"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274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 grpId="0" animBg="1"/>
      <p:bldP spid="3"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43897" y="1661894"/>
            <a:ext cx="11248103" cy="523220"/>
          </a:xfrm>
          <a:prstGeom prst="rect">
            <a:avLst/>
          </a:prstGeom>
        </p:spPr>
        <p:txBody>
          <a:bodyPr wrap="square">
            <a:spAutoFit/>
          </a:bodyPr>
          <a:lstStyle/>
          <a:p>
            <a:pPr algn="ctr"/>
            <a:r>
              <a:rPr lang="vi-VN" sz="2800" b="1" dirty="0">
                <a:solidFill>
                  <a:srgbClr val="000000"/>
                </a:solidFill>
                <a:latin typeface="+mj-lt"/>
              </a:rPr>
              <a:t>Xác định câu đơn và câu ghép trong đoạn văn sau:</a:t>
            </a:r>
          </a:p>
        </p:txBody>
      </p:sp>
      <p:sp>
        <p:nvSpPr>
          <p:cNvPr id="6" name="TextBox 5">
            <a:extLst>
              <a:ext uri="{FF2B5EF4-FFF2-40B4-BE49-F238E27FC236}">
                <a16:creationId xmlns:a16="http://schemas.microsoft.com/office/drawing/2014/main" id="{EF4944E7-5D0F-98C9-0ECA-4109B3AF67A1}"/>
              </a:ext>
            </a:extLst>
          </p:cNvPr>
          <p:cNvSpPr txBox="1"/>
          <p:nvPr/>
        </p:nvSpPr>
        <p:spPr>
          <a:xfrm>
            <a:off x="934064" y="335197"/>
            <a:ext cx="10785986" cy="1077218"/>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CHẶNG 1 -</a:t>
            </a:r>
            <a:r>
              <a:rPr lang="en-US" sz="3200" dirty="0">
                <a:solidFill>
                  <a:srgbClr val="FF0000"/>
                </a:solidFill>
                <a:latin typeface="Times New Roman" panose="02020603050405020304" pitchFamily="18" charset="0"/>
                <a:cs typeface="Times New Roman" panose="02020603050405020304" pitchFamily="18" charset="0"/>
              </a:rPr>
              <a:t> KHỞI ĐỘNG:</a:t>
            </a:r>
          </a:p>
          <a:p>
            <a:pPr algn="ctr"/>
            <a:r>
              <a:rPr lang="en-US" sz="3200" dirty="0">
                <a:solidFill>
                  <a:srgbClr val="FF0000"/>
                </a:solidFill>
                <a:latin typeface="Times New Roman" panose="02020603050405020304" pitchFamily="18" charset="0"/>
                <a:cs typeface="Times New Roman" panose="02020603050405020304" pitchFamily="18" charset="0"/>
              </a:rPr>
              <a:t>TÌM CÂU ĐƠN, LỰA CÂU GHÉP</a:t>
            </a:r>
            <a:endParaRPr lang="en-US" sz="32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4047146843"/>
              </p:ext>
            </p:extLst>
          </p:nvPr>
        </p:nvGraphicFramePr>
        <p:xfrm>
          <a:off x="471947" y="2311482"/>
          <a:ext cx="11248103" cy="4211320"/>
        </p:xfrm>
        <a:graphic>
          <a:graphicData uri="http://schemas.openxmlformats.org/drawingml/2006/table">
            <a:tbl>
              <a:tblPr firstRow="1" bandRow="1">
                <a:tableStyleId>{5940675A-B579-460E-94D1-54222C63F5DA}</a:tableStyleId>
              </a:tblPr>
              <a:tblGrid>
                <a:gridCol w="8086843">
                  <a:extLst>
                    <a:ext uri="{9D8B030D-6E8A-4147-A177-3AD203B41FA5}">
                      <a16:colId xmlns:a16="http://schemas.microsoft.com/office/drawing/2014/main" val="555249873"/>
                    </a:ext>
                  </a:extLst>
                </a:gridCol>
                <a:gridCol w="1578363">
                  <a:extLst>
                    <a:ext uri="{9D8B030D-6E8A-4147-A177-3AD203B41FA5}">
                      <a16:colId xmlns:a16="http://schemas.microsoft.com/office/drawing/2014/main" val="3350513653"/>
                    </a:ext>
                  </a:extLst>
                </a:gridCol>
                <a:gridCol w="1582897">
                  <a:extLst>
                    <a:ext uri="{9D8B030D-6E8A-4147-A177-3AD203B41FA5}">
                      <a16:colId xmlns:a16="http://schemas.microsoft.com/office/drawing/2014/main" val="4070043950"/>
                    </a:ext>
                  </a:extLst>
                </a:gridCol>
              </a:tblGrid>
              <a:tr h="370840">
                <a:tc>
                  <a:txBody>
                    <a:bodyPr/>
                    <a:lstStyle/>
                    <a:p>
                      <a:pPr algn="ctr"/>
                      <a:r>
                        <a:rPr lang="en-US" sz="1600" b="1" dirty="0" err="1">
                          <a:latin typeface="Times New Roman" panose="02020603050405020304" pitchFamily="18" charset="0"/>
                          <a:cs typeface="Times New Roman" panose="02020603050405020304" pitchFamily="18" charset="0"/>
                        </a:rPr>
                        <a:t>Bài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tập</a:t>
                      </a:r>
                      <a:endParaRPr lang="en-US" sz="16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1600" b="1" dirty="0" err="1">
                          <a:latin typeface="Times New Roman" panose="02020603050405020304" pitchFamily="18" charset="0"/>
                          <a:cs typeface="Times New Roman" panose="02020603050405020304" pitchFamily="18" charset="0"/>
                        </a:rPr>
                        <a:t>Câu</a:t>
                      </a:r>
                      <a:r>
                        <a:rPr lang="en-US" sz="1600" b="1" baseline="0" dirty="0">
                          <a:latin typeface="Times New Roman" panose="02020603050405020304" pitchFamily="18" charset="0"/>
                          <a:cs typeface="Times New Roman" panose="02020603050405020304" pitchFamily="18" charset="0"/>
                        </a:rPr>
                        <a:t> </a:t>
                      </a:r>
                      <a:r>
                        <a:rPr lang="en-US" sz="1600" b="1" baseline="0" dirty="0" err="1">
                          <a:latin typeface="Times New Roman" panose="02020603050405020304" pitchFamily="18" charset="0"/>
                          <a:cs typeface="Times New Roman" panose="02020603050405020304" pitchFamily="18" charset="0"/>
                        </a:rPr>
                        <a:t>đơn</a:t>
                      </a:r>
                      <a:endParaRPr lang="en-US" sz="16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1600" b="1" dirty="0" err="1">
                          <a:latin typeface="Times New Roman" panose="02020603050405020304" pitchFamily="18" charset="0"/>
                          <a:cs typeface="Times New Roman" panose="02020603050405020304" pitchFamily="18" charset="0"/>
                        </a:rPr>
                        <a:t>Câu</a:t>
                      </a:r>
                      <a:r>
                        <a:rPr lang="en-US" sz="1600" b="1" baseline="0" dirty="0">
                          <a:latin typeface="Times New Roman" panose="02020603050405020304" pitchFamily="18" charset="0"/>
                          <a:cs typeface="Times New Roman" panose="02020603050405020304" pitchFamily="18" charset="0"/>
                        </a:rPr>
                        <a:t> </a:t>
                      </a:r>
                      <a:r>
                        <a:rPr lang="en-US" sz="1600" b="1" baseline="0" dirty="0" err="1">
                          <a:latin typeface="Times New Roman" panose="02020603050405020304" pitchFamily="18" charset="0"/>
                          <a:cs typeface="Times New Roman" panose="02020603050405020304" pitchFamily="18" charset="0"/>
                        </a:rPr>
                        <a:t>ghép</a:t>
                      </a:r>
                      <a:endParaRPr lang="en-US" sz="16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983680005"/>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rPr>
                        <a:t>a. </a:t>
                      </a:r>
                      <a:r>
                        <a:rPr lang="en-US" sz="1600" i="1" dirty="0">
                          <a:latin typeface="Times New Roman" panose="02020603050405020304" pitchFamily="18" charset="0"/>
                          <a:cs typeface="Times New Roman" panose="02020603050405020304" pitchFamily="18" charset="0"/>
                        </a:rPr>
                        <a:t>(1) </a:t>
                      </a:r>
                      <a:r>
                        <a:rPr lang="vi-VN" sz="1600" i="1" dirty="0">
                          <a:latin typeface="Times New Roman" panose="02020603050405020304" pitchFamily="18" charset="0"/>
                          <a:cs typeface="Times New Roman" panose="02020603050405020304" pitchFamily="18" charset="0"/>
                        </a:rPr>
                        <a:t>Chúng ta đang ở đâu? </a:t>
                      </a:r>
                      <a:r>
                        <a:rPr lang="en-US" sz="1600" i="1" dirty="0">
                          <a:latin typeface="Times New Roman" panose="02020603050405020304" pitchFamily="18" charset="0"/>
                          <a:cs typeface="Times New Roman" panose="02020603050405020304" pitchFamily="18" charset="0"/>
                        </a:rPr>
                        <a:t>(2) </a:t>
                      </a:r>
                      <a:r>
                        <a:rPr lang="vi-VN" sz="1600" i="1" dirty="0">
                          <a:latin typeface="Times New Roman" panose="02020603050405020304" pitchFamily="18" charset="0"/>
                          <a:cs typeface="Times New Roman" panose="02020603050405020304" pitchFamily="18" charset="0"/>
                        </a:rPr>
                        <a:t>Hôm nay ngày 8 - 8- 1986, hơn 50000 đầu đạn hạt nhân đã được bố trí trên khắp hành tinh. </a:t>
                      </a:r>
                      <a:r>
                        <a:rPr lang="en-US" sz="1600" i="1" dirty="0">
                          <a:latin typeface="Times New Roman" panose="02020603050405020304" pitchFamily="18" charset="0"/>
                          <a:cs typeface="Times New Roman" panose="02020603050405020304" pitchFamily="18" charset="0"/>
                        </a:rPr>
                        <a:t>(3) </a:t>
                      </a:r>
                      <a:r>
                        <a:rPr lang="vi-VN" sz="1600" i="1" dirty="0">
                          <a:latin typeface="Times New Roman" panose="02020603050405020304" pitchFamily="18" charset="0"/>
                          <a:cs typeface="Times New Roman" panose="02020603050405020304" pitchFamily="18" charset="0"/>
                        </a:rPr>
                        <a:t>Nói nôm na ra, điều đó có nghĩa là mỗi người, không trừ trẻ con, đang ngồi trên một thùng 4 tấn thuốc nổ: tất cả chỗ đó nổ tung lên sẽ làm biến hết th</a:t>
                      </a:r>
                      <a:r>
                        <a:rPr lang="en-US" sz="1600" i="1" dirty="0">
                          <a:latin typeface="Times New Roman" panose="02020603050405020304" pitchFamily="18" charset="0"/>
                          <a:cs typeface="Times New Roman" panose="02020603050405020304" pitchFamily="18" charset="0"/>
                        </a:rPr>
                        <a:t>ả</a:t>
                      </a:r>
                      <a:r>
                        <a:rPr lang="vi-VN" sz="1600" i="1" dirty="0">
                          <a:latin typeface="Times New Roman" panose="02020603050405020304" pitchFamily="18" charset="0"/>
                          <a:cs typeface="Times New Roman" panose="02020603050405020304" pitchFamily="18" charset="0"/>
                        </a:rPr>
                        <a:t>y, không phải là một lần mà là mười hai lần, mọi dấu vết của sự sống trên Trái Đất. </a:t>
                      </a:r>
                      <a:r>
                        <a:rPr lang="en-US" sz="1600" i="1" dirty="0">
                          <a:latin typeface="Times New Roman" panose="02020603050405020304" pitchFamily="18" charset="0"/>
                          <a:cs typeface="Times New Roman" panose="02020603050405020304" pitchFamily="18" charset="0"/>
                        </a:rPr>
                        <a:t>(4) </a:t>
                      </a:r>
                      <a:r>
                        <a:rPr lang="vi-VN" sz="1600" i="1" dirty="0">
                          <a:latin typeface="Times New Roman" panose="02020603050405020304" pitchFamily="18" charset="0"/>
                          <a:cs typeface="Times New Roman" panose="02020603050405020304" pitchFamily="18" charset="0"/>
                        </a:rPr>
                        <a:t>Nguy cơ ghê gớm đó đang đè nặng lên chúng ta như thanh gươm Đa-mô-cl</a:t>
                      </a:r>
                      <a:r>
                        <a:rPr lang="en-US" sz="1600" i="1" dirty="0">
                          <a:latin typeface="Times New Roman" panose="02020603050405020304" pitchFamily="18" charset="0"/>
                          <a:cs typeface="Times New Roman" panose="02020603050405020304" pitchFamily="18" charset="0"/>
                        </a:rPr>
                        <a:t>é</a:t>
                      </a:r>
                      <a:r>
                        <a:rPr lang="vi-VN" sz="1600" i="1" dirty="0">
                          <a:latin typeface="Times New Roman" panose="02020603050405020304" pitchFamily="18" charset="0"/>
                          <a:cs typeface="Times New Roman" panose="02020603050405020304" pitchFamily="18" charset="0"/>
                        </a:rPr>
                        <a:t>t, về lí thuyết có thể tiêu diệt tất cả các hành tinh đang xoay quanh Mặt Trời, cộng thêm bốn hành tinh nữa, và phá huỷ thế thăng bằng của Hệ Mặt Trời.</a:t>
                      </a:r>
                      <a:endParaRPr lang="en-US" sz="1600" i="1" dirty="0">
                        <a:latin typeface="Times New Roman" panose="02020603050405020304" pitchFamily="18"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vi-VN" sz="1600" kern="1200" dirty="0">
                          <a:latin typeface="Times New Roman" panose="02020603050405020304" pitchFamily="18" charset="0"/>
                          <a:cs typeface="Times New Roman" panose="02020603050405020304" pitchFamily="18" charset="0"/>
                        </a:rPr>
                        <a:t>(G.G. Mác-két, Đấu tranh cho một thế giới hoà bình)</a:t>
                      </a:r>
                      <a:endParaRPr lang="en-US" sz="1600" kern="1200" dirty="0">
                        <a:solidFill>
                          <a:srgbClr val="000000"/>
                        </a:solidFill>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algn="just"/>
                      <a:endParaRPr lang="en-US" sz="16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endParaRPr lang="en-US" sz="16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863671182"/>
                  </a:ext>
                </a:extLst>
              </a:tr>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rPr>
                        <a:t>b. </a:t>
                      </a:r>
                      <a:r>
                        <a:rPr lang="en-US" sz="1600" i="1" dirty="0">
                          <a:latin typeface="Times New Roman" panose="02020603050405020304" pitchFamily="18" charset="0"/>
                          <a:cs typeface="Times New Roman" panose="02020603050405020304" pitchFamily="18" charset="0"/>
                        </a:rPr>
                        <a:t>(1) </a:t>
                      </a:r>
                      <a:r>
                        <a:rPr lang="vi-VN" sz="1600" i="1" kern="1200" dirty="0">
                          <a:latin typeface="Times New Roman" panose="02020603050405020304" pitchFamily="18" charset="0"/>
                          <a:cs typeface="Times New Roman" panose="02020603050405020304" pitchFamily="18" charset="0"/>
                        </a:rPr>
                        <a:t>Có thể nói, với “Người con gái Nam Xương”, Nguyễn Dữ đã vượt khỏi những công thức thông lệ về hình tượng người phụ nữ trong thể truyền kì. </a:t>
                      </a:r>
                      <a:r>
                        <a:rPr lang="en-US" sz="1600" i="1" dirty="0">
                          <a:latin typeface="Times New Roman" panose="02020603050405020304" pitchFamily="18" charset="0"/>
                          <a:cs typeface="Times New Roman" panose="02020603050405020304" pitchFamily="18" charset="0"/>
                        </a:rPr>
                        <a:t>(2)</a:t>
                      </a:r>
                      <a:r>
                        <a:rPr lang="en-US" sz="1600" i="1" kern="1200" dirty="0">
                          <a:latin typeface="Times New Roman" panose="02020603050405020304" pitchFamily="18" charset="0"/>
                          <a:cs typeface="Times New Roman" panose="02020603050405020304" pitchFamily="18" charset="0"/>
                        </a:rPr>
                        <a:t> </a:t>
                      </a:r>
                      <a:r>
                        <a:rPr lang="vi-VN" sz="1600" i="1" kern="1200" dirty="0">
                          <a:latin typeface="Times New Roman" panose="02020603050405020304" pitchFamily="18" charset="0"/>
                          <a:cs typeface="Times New Roman" panose="02020603050405020304" pitchFamily="18" charset="0"/>
                        </a:rPr>
                        <a:t>Vũ Nương không phải là hình tượng một trang liệt nữ, nàng chỉ là một người đàn bà bình thường như bao người vợ, người mẹ trong đời thực. </a:t>
                      </a:r>
                      <a:r>
                        <a:rPr lang="en-US" sz="1600" i="1" dirty="0">
                          <a:latin typeface="Times New Roman" panose="02020603050405020304" pitchFamily="18" charset="0"/>
                          <a:cs typeface="Times New Roman" panose="02020603050405020304" pitchFamily="18" charset="0"/>
                        </a:rPr>
                        <a:t>(3) </a:t>
                      </a:r>
                      <a:r>
                        <a:rPr lang="vi-VN" sz="1600" i="1" kern="1200" dirty="0">
                          <a:latin typeface="Times New Roman" panose="02020603050405020304" pitchFamily="18" charset="0"/>
                          <a:cs typeface="Times New Roman" panose="02020603050405020304" pitchFamily="18" charset="0"/>
                        </a:rPr>
                        <a:t>Phản ánh số phận Vũ Thị Thiết, Nguyễn Dữ đã đề cập tới cái bi kịch muôn thuở của con người. </a:t>
                      </a:r>
                      <a:r>
                        <a:rPr lang="en-US" sz="1600" i="1" dirty="0">
                          <a:latin typeface="Times New Roman" panose="02020603050405020304" pitchFamily="18" charset="0"/>
                          <a:cs typeface="Times New Roman" panose="02020603050405020304" pitchFamily="18" charset="0"/>
                        </a:rPr>
                        <a:t>(4) </a:t>
                      </a:r>
                      <a:r>
                        <a:rPr lang="vi-VN" sz="1600" i="1" kern="1200" dirty="0">
                          <a:latin typeface="Times New Roman" panose="02020603050405020304" pitchFamily="18" charset="0"/>
                          <a:cs typeface="Times New Roman" panose="02020603050405020304" pitchFamily="18" charset="0"/>
                        </a:rPr>
                        <a:t>Có lẽ vì vậy mà “Người con gái Nam Xương” vẫn còn sức hấp dẫn đối với người đọc ngày nay.</a:t>
                      </a:r>
                    </a:p>
                    <a:p>
                      <a:pPr marL="0" marR="0" indent="0" algn="r" defTabSz="914400" rtl="0" eaLnBrk="1" fontAlgn="auto" latinLnBrk="0" hangingPunct="1">
                        <a:lnSpc>
                          <a:spcPct val="100000"/>
                        </a:lnSpc>
                        <a:spcBef>
                          <a:spcPts val="0"/>
                        </a:spcBef>
                        <a:spcAft>
                          <a:spcPts val="0"/>
                        </a:spcAft>
                        <a:buClrTx/>
                        <a:buSzTx/>
                        <a:buFontTx/>
                        <a:buNone/>
                        <a:tabLst/>
                        <a:defRPr/>
                      </a:pPr>
                      <a:r>
                        <a:rPr lang="vi-VN" sz="1600" kern="1200" dirty="0">
                          <a:latin typeface="Times New Roman" panose="02020603050405020304" pitchFamily="18" charset="0"/>
                          <a:cs typeface="Times New Roman" panose="02020603050405020304" pitchFamily="18" charset="0"/>
                        </a:rPr>
                        <a:t>(Nguyễn Đăng Na, “Người con gái Nam Xương” một bi kịch của con người)</a:t>
                      </a:r>
                      <a:endParaRPr lang="vi-VN" sz="1600" kern="1200" dirty="0">
                        <a:solidFill>
                          <a:schemeClr val="dk1"/>
                        </a:solidFill>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algn="just"/>
                      <a:endParaRPr lang="en-US" sz="16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endParaRPr lang="en-US" sz="16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567068714"/>
                  </a:ext>
                </a:extLst>
              </a:tr>
            </a:tbl>
          </a:graphicData>
        </a:graphic>
      </p:graphicFrame>
      <p:sp>
        <p:nvSpPr>
          <p:cNvPr id="2" name="Freeform 6">
            <a:extLst>
              <a:ext uri="{FF2B5EF4-FFF2-40B4-BE49-F238E27FC236}">
                <a16:creationId xmlns:a16="http://schemas.microsoft.com/office/drawing/2014/main" id="{798AB524-7563-03A7-9817-388158DD0794}"/>
              </a:ext>
            </a:extLst>
          </p:cNvPr>
          <p:cNvSpPr/>
          <p:nvPr/>
        </p:nvSpPr>
        <p:spPr>
          <a:xfrm>
            <a:off x="177482" y="114646"/>
            <a:ext cx="2375806" cy="2196836"/>
          </a:xfrm>
          <a:custGeom>
            <a:avLst/>
            <a:gdLst/>
            <a:ahLst/>
            <a:cxnLst/>
            <a:rect l="l" t="t" r="r" b="b"/>
            <a:pathLst>
              <a:path w="4377447" h="4114800">
                <a:moveTo>
                  <a:pt x="0" y="0"/>
                </a:moveTo>
                <a:lnTo>
                  <a:pt x="4377447" y="0"/>
                </a:lnTo>
                <a:lnTo>
                  <a:pt x="437744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E42B3080-8274-D2D9-A5E6-6DD6D364107F}"/>
              </a:ext>
            </a:extLst>
          </p:cNvPr>
          <p:cNvPicPr>
            <a:picLocks noChangeAspect="1"/>
          </p:cNvPicPr>
          <p:nvPr/>
        </p:nvPicPr>
        <p:blipFill>
          <a:blip r:embed="rId5"/>
          <a:stretch>
            <a:fillRect/>
          </a:stretch>
        </p:blipFill>
        <p:spPr>
          <a:xfrm>
            <a:off x="9838689" y="4684541"/>
            <a:ext cx="1881361" cy="2665828"/>
          </a:xfrm>
          <a:prstGeom prst="rect">
            <a:avLst/>
          </a:prstGeom>
        </p:spPr>
      </p:pic>
    </p:spTree>
    <p:extLst>
      <p:ext uri="{BB962C8B-B14F-4D97-AF65-F5344CB8AC3E}">
        <p14:creationId xmlns:p14="http://schemas.microsoft.com/office/powerpoint/2010/main" val="220667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3459</TotalTime>
  <Words>1812</Words>
  <Application>Microsoft Office PowerPoint</Application>
  <PresentationFormat>Widescreen</PresentationFormat>
  <Paragraphs>136</Paragraphs>
  <Slides>17</Slides>
  <Notes>13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#9Slide07 Pangolin</vt:lpstr>
      <vt:lpstr>Arial</vt:lpstr>
      <vt:lpstr>Calibri</vt:lpstr>
      <vt:lpstr>Calibri Light</vt:lpstr>
      <vt:lpstr>Times New Roman</vt:lpstr>
      <vt:lpstr>VNI-Times</vt:lpstr>
      <vt:lpstr>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 Inspiron 5320</dc:creator>
  <cp:lastModifiedBy>Admin</cp:lastModifiedBy>
  <cp:revision>238</cp:revision>
  <dcterms:created xsi:type="dcterms:W3CDTF">2024-08-05T10:19:49Z</dcterms:created>
  <dcterms:modified xsi:type="dcterms:W3CDTF">2025-03-18T13:17:32Z</dcterms:modified>
</cp:coreProperties>
</file>