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59" r:id="rId3"/>
    <p:sldId id="267" r:id="rId4"/>
    <p:sldId id="269" r:id="rId5"/>
    <p:sldId id="912" r:id="rId6"/>
    <p:sldId id="946" r:id="rId7"/>
    <p:sldId id="947" r:id="rId8"/>
    <p:sldId id="948" r:id="rId9"/>
    <p:sldId id="918" r:id="rId10"/>
    <p:sldId id="913" r:id="rId11"/>
    <p:sldId id="951" r:id="rId12"/>
    <p:sldId id="952" r:id="rId13"/>
    <p:sldId id="953" r:id="rId14"/>
    <p:sldId id="954" r:id="rId15"/>
    <p:sldId id="950" r:id="rId16"/>
    <p:sldId id="979" r:id="rId17"/>
    <p:sldId id="949" r:id="rId18"/>
    <p:sldId id="980" r:id="rId19"/>
    <p:sldId id="914" r:id="rId20"/>
    <p:sldId id="955" r:id="rId21"/>
    <p:sldId id="927" r:id="rId22"/>
    <p:sldId id="911" r:id="rId23"/>
    <p:sldId id="956" r:id="rId24"/>
    <p:sldId id="957" r:id="rId25"/>
    <p:sldId id="958" r:id="rId26"/>
    <p:sldId id="959" r:id="rId27"/>
    <p:sldId id="960" r:id="rId28"/>
    <p:sldId id="852" r:id="rId29"/>
    <p:sldId id="968" r:id="rId30"/>
    <p:sldId id="969" r:id="rId31"/>
    <p:sldId id="970" r:id="rId32"/>
    <p:sldId id="962" r:id="rId33"/>
    <p:sldId id="963" r:id="rId34"/>
    <p:sldId id="964" r:id="rId35"/>
    <p:sldId id="965" r:id="rId36"/>
    <p:sldId id="966" r:id="rId37"/>
    <p:sldId id="967" r:id="rId38"/>
    <p:sldId id="961" r:id="rId39"/>
    <p:sldId id="971" r:id="rId40"/>
    <p:sldId id="972" r:id="rId41"/>
    <p:sldId id="973" r:id="rId42"/>
    <p:sldId id="974" r:id="rId43"/>
    <p:sldId id="975" r:id="rId44"/>
    <p:sldId id="976" r:id="rId45"/>
    <p:sldId id="933" r:id="rId46"/>
    <p:sldId id="936" r:id="rId47"/>
    <p:sldId id="294" r:id="rId48"/>
    <p:sldId id="295" r:id="rId49"/>
    <p:sldId id="981" r:id="rId50"/>
    <p:sldId id="982" r:id="rId51"/>
    <p:sldId id="983" r:id="rId52"/>
    <p:sldId id="984" r:id="rId53"/>
    <p:sldId id="296" r:id="rId54"/>
    <p:sldId id="298" r:id="rId55"/>
    <p:sldId id="299" r:id="rId56"/>
    <p:sldId id="300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>
      <p:ext uri="{19B8F6BF-5375-455C-9EA6-DF929625EA0E}">
        <p15:presenceInfo xmlns:p15="http://schemas.microsoft.com/office/powerpoint/2012/main" userId="A" providerId="None"/>
      </p:ext>
    </p:extLst>
  </p:cmAuthor>
  <p:cmAuthor id="2" name="Rieu Phan Van" initials="RPV" lastIdx="2" clrIdx="1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1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7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C5E83218-A725-4B60-9A87-89376F5ACF6F}"/>
    <pc:docChg chg="modSld">
      <pc:chgData name="Phan Van Rieu (Hugo)" userId="032e726b-b6b7-45df-b0ca-e82fb010a48a" providerId="ADAL" clId="{C5E83218-A725-4B60-9A87-89376F5ACF6F}" dt="2024-06-24T21:41:49.467" v="1" actId="20577"/>
      <pc:docMkLst>
        <pc:docMk/>
      </pc:docMkLst>
      <pc:sldChg chg="modSp mod">
        <pc:chgData name="Phan Van Rieu (Hugo)" userId="032e726b-b6b7-45df-b0ca-e82fb010a48a" providerId="ADAL" clId="{C5E83218-A725-4B60-9A87-89376F5ACF6F}" dt="2024-06-24T21:41:49.467" v="1" actId="20577"/>
        <pc:sldMkLst>
          <pc:docMk/>
          <pc:sldMk cId="1872779487" sldId="269"/>
        </pc:sldMkLst>
        <pc:spChg chg="mod">
          <ac:chgData name="Phan Van Rieu (Hugo)" userId="032e726b-b6b7-45df-b0ca-e82fb010a48a" providerId="ADAL" clId="{C5E83218-A725-4B60-9A87-89376F5ACF6F}" dt="2024-06-24T21:41:49.467" v="1" actId="20577"/>
          <ac:spMkLst>
            <pc:docMk/>
            <pc:sldMk cId="1872779487" sldId="269"/>
            <ac:spMk id="7" creationId="{BA386DE9-345A-400C-B2BB-B32B155C2C3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06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B7DF582-2EDE-47CD-907D-2FAD5392E4B0}"/>
              </a:ext>
            </a:extLst>
          </p:cNvPr>
          <p:cNvSpPr/>
          <p:nvPr userDrawn="1"/>
        </p:nvSpPr>
        <p:spPr>
          <a:xfrm>
            <a:off x="0" y="6417586"/>
            <a:ext cx="12192000" cy="44041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9DE8ED-96E6-4C79-B45E-4E9A6CB5FC5E}"/>
              </a:ext>
            </a:extLst>
          </p:cNvPr>
          <p:cNvSpPr/>
          <p:nvPr userDrawn="1"/>
        </p:nvSpPr>
        <p:spPr>
          <a:xfrm>
            <a:off x="0" y="0"/>
            <a:ext cx="12192000" cy="44041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152793" y="71082"/>
            <a:ext cx="287443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rgbClr val="002060"/>
                </a:solidFill>
              </a:rPr>
              <a:t>Lesson 1.2: Grammar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245964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rgbClr val="002060"/>
                </a:solidFill>
              </a:rPr>
              <a:t>Unit 6: Natural Wonders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rgbClr val="002060"/>
                </a:solidFill>
                <a:effectLst/>
              </a:rPr>
              <a:t>Tiếng</a:t>
            </a:r>
            <a:r>
              <a:rPr lang="en-US" sz="1600" baseline="0" dirty="0">
                <a:solidFill>
                  <a:srgbClr val="002060"/>
                </a:solidFill>
                <a:effectLst/>
              </a:rPr>
              <a:t> Anh 9 </a:t>
            </a:r>
            <a:r>
              <a:rPr lang="en-US" sz="1600" baseline="0" dirty="0" err="1">
                <a:solidFill>
                  <a:srgbClr val="002060"/>
                </a:solidFill>
                <a:effectLst/>
              </a:rPr>
              <a:t>i</a:t>
            </a:r>
            <a:r>
              <a:rPr lang="en-US" sz="1600" baseline="0" dirty="0">
                <a:solidFill>
                  <a:srgbClr val="002060"/>
                </a:solidFill>
                <a:effectLst/>
              </a:rPr>
              <a:t>-Learn Smart World </a:t>
            </a:r>
            <a:endParaRPr lang="en-US" sz="16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rgbClr val="002060"/>
                </a:solidFill>
                <a:effectLst/>
              </a:rPr>
              <a:t>DTP Education Solutions </a:t>
            </a:r>
            <a:endParaRPr lang="en-US" sz="16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8" r:id="rId13"/>
    <p:sldLayoutId id="2147483689" r:id="rId14"/>
    <p:sldLayoutId id="2147483690" r:id="rId15"/>
    <p:sldLayoutId id="214748369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6913" y="3429000"/>
            <a:ext cx="5253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70C0"/>
                </a:solidFill>
              </a:rPr>
              <a:t>Unit 6: </a:t>
            </a:r>
            <a:r>
              <a:rPr lang="en-US" sz="3200" b="1" dirty="0">
                <a:solidFill>
                  <a:srgbClr val="002060"/>
                </a:solidFill>
              </a:rPr>
              <a:t>Natural Wonders</a:t>
            </a:r>
            <a:endParaRPr lang="en-US" sz="2000" b="1" dirty="0">
              <a:solidFill>
                <a:srgbClr val="0070C0"/>
              </a:solidFill>
            </a:endParaRPr>
          </a:p>
          <a:p>
            <a:pPr lvl="0" algn="ctr"/>
            <a:r>
              <a:rPr lang="en-US" sz="3200" b="1" dirty="0">
                <a:solidFill>
                  <a:srgbClr val="00B050"/>
                </a:solidFill>
              </a:rPr>
              <a:t>Lesson 1.2: Grammar</a:t>
            </a:r>
            <a:endParaRPr lang="en-US" sz="3200" dirty="0">
              <a:solidFill>
                <a:prstClr val="black"/>
              </a:solidFill>
            </a:endParaRPr>
          </a:p>
          <a:p>
            <a:pPr lvl="0" algn="ctr"/>
            <a:r>
              <a:rPr lang="en-US" sz="3200" dirty="0">
                <a:solidFill>
                  <a:srgbClr val="FF0000"/>
                </a:solidFill>
              </a:rPr>
              <a:t>Pages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55 &amp; 56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7B45C-3E3E-7B20-5C55-3D8808EBC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5A176A4-6430-67D4-69D5-55A80CFF3DC2}"/>
              </a:ext>
            </a:extLst>
          </p:cNvPr>
          <p:cNvSpPr txBox="1"/>
          <p:nvPr/>
        </p:nvSpPr>
        <p:spPr>
          <a:xfrm>
            <a:off x="272448" y="3354673"/>
            <a:ext cx="107788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/>
              <a:t>Sơn Đoòng Cave is </a:t>
            </a:r>
            <a:r>
              <a:rPr lang="en-US" sz="3200" b="1" u="sng" dirty="0"/>
              <a:t>far bigger than</a:t>
            </a:r>
            <a:r>
              <a:rPr lang="en-US" sz="3200" dirty="0"/>
              <a:t> Deer Cave. (big)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115AEC-94D3-E3A5-A233-68FC4723352E}"/>
              </a:ext>
            </a:extLst>
          </p:cNvPr>
          <p:cNvSpPr/>
          <p:nvPr/>
        </p:nvSpPr>
        <p:spPr>
          <a:xfrm>
            <a:off x="3948211" y="3303643"/>
            <a:ext cx="252746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10BB7A-91C6-B65A-EC72-BE1FC5467AC2}"/>
              </a:ext>
            </a:extLst>
          </p:cNvPr>
          <p:cNvSpPr txBox="1"/>
          <p:nvPr/>
        </p:nvSpPr>
        <p:spPr>
          <a:xfrm>
            <a:off x="258644" y="5061256"/>
            <a:ext cx="116563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/>
              <a:t>Deer cave is </a:t>
            </a:r>
            <a:r>
              <a:rPr lang="en-US" sz="3200" b="1" u="sng" dirty="0"/>
              <a:t>a bit more difficult</a:t>
            </a:r>
            <a:r>
              <a:rPr lang="en-US" sz="3200" dirty="0"/>
              <a:t> to reach </a:t>
            </a:r>
            <a:r>
              <a:rPr lang="en-US" sz="3200" b="1" u="sng" dirty="0"/>
              <a:t>than</a:t>
            </a:r>
            <a:r>
              <a:rPr lang="en-US" sz="3200" dirty="0"/>
              <a:t> Goa </a:t>
            </a:r>
            <a:r>
              <a:rPr lang="en-US" sz="3200" dirty="0" err="1"/>
              <a:t>Pindul</a:t>
            </a:r>
            <a:r>
              <a:rPr lang="en-US" sz="3200" dirty="0"/>
              <a:t> Cave. (difficult)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ABD83D-38B4-D5E4-FD52-F9B5890C113D}"/>
              </a:ext>
            </a:extLst>
          </p:cNvPr>
          <p:cNvSpPr txBox="1"/>
          <p:nvPr/>
        </p:nvSpPr>
        <p:spPr>
          <a:xfrm>
            <a:off x="258644" y="4091701"/>
            <a:ext cx="1184101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/>
              <a:t>Goa </a:t>
            </a:r>
            <a:r>
              <a:rPr lang="en-US" sz="3200" dirty="0" err="1"/>
              <a:t>Pindul</a:t>
            </a:r>
            <a:r>
              <a:rPr lang="en-US" sz="3200" dirty="0"/>
              <a:t> Cave is </a:t>
            </a:r>
            <a:r>
              <a:rPr lang="en-US" sz="3200" b="1" u="sng" dirty="0"/>
              <a:t>much more famous</a:t>
            </a:r>
            <a:r>
              <a:rPr lang="en-US" sz="3200" dirty="0"/>
              <a:t> for its river </a:t>
            </a:r>
            <a:r>
              <a:rPr lang="en-US" sz="3200" b="1" u="sng" dirty="0"/>
              <a:t>than</a:t>
            </a:r>
            <a:r>
              <a:rPr lang="en-US" sz="3200" dirty="0"/>
              <a:t> Deer Cave. (famous)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E1A785-DBC0-46B0-D503-26A15B21835F}"/>
              </a:ext>
            </a:extLst>
          </p:cNvPr>
          <p:cNvSpPr/>
          <p:nvPr/>
        </p:nvSpPr>
        <p:spPr>
          <a:xfrm>
            <a:off x="3948211" y="4073467"/>
            <a:ext cx="334521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AFE93E1-F878-4DAD-6595-659F73FF1822}"/>
              </a:ext>
            </a:extLst>
          </p:cNvPr>
          <p:cNvSpPr/>
          <p:nvPr/>
        </p:nvSpPr>
        <p:spPr>
          <a:xfrm>
            <a:off x="2942767" y="5015090"/>
            <a:ext cx="3425376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3F7636-AB16-309F-8A23-439D3AC36397}"/>
              </a:ext>
            </a:extLst>
          </p:cNvPr>
          <p:cNvSpPr txBox="1"/>
          <p:nvPr/>
        </p:nvSpPr>
        <p:spPr>
          <a:xfrm>
            <a:off x="1528937" y="2584849"/>
            <a:ext cx="87857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u="sng" dirty="0"/>
              <a:t>What do you remember about these three caves?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57F0C7-083A-1E43-5004-9181D0EE7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92" y="692654"/>
            <a:ext cx="3962234" cy="15919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5474D9-6B2A-6E03-A1E8-D2376EA50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337" y="720966"/>
            <a:ext cx="3841806" cy="15353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1EEE8A-220C-A9C8-517D-6EF0C35F0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4254" y="592222"/>
            <a:ext cx="3620725" cy="188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113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7B45C-3E3E-7B20-5C55-3D8808EBC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5A176A4-6430-67D4-69D5-55A80CFF3DC2}"/>
              </a:ext>
            </a:extLst>
          </p:cNvPr>
          <p:cNvSpPr txBox="1"/>
          <p:nvPr/>
        </p:nvSpPr>
        <p:spPr>
          <a:xfrm>
            <a:off x="174173" y="862518"/>
            <a:ext cx="104153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/>
              <a:t>Sơn Đoòng Cave is </a:t>
            </a:r>
            <a:r>
              <a:rPr lang="en-US" sz="3200" b="1" u="sng" dirty="0"/>
              <a:t>far bigger than</a:t>
            </a:r>
            <a:r>
              <a:rPr lang="en-US" sz="3200" dirty="0"/>
              <a:t> Deer Cave.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10BB7A-91C6-B65A-EC72-BE1FC5467AC2}"/>
              </a:ext>
            </a:extLst>
          </p:cNvPr>
          <p:cNvSpPr txBox="1"/>
          <p:nvPr/>
        </p:nvSpPr>
        <p:spPr>
          <a:xfrm>
            <a:off x="174172" y="2251684"/>
            <a:ext cx="112314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/>
              <a:t>Deer cave is </a:t>
            </a:r>
            <a:r>
              <a:rPr lang="en-US" sz="3200" b="1" u="sng" dirty="0"/>
              <a:t>a bit more difficult</a:t>
            </a:r>
            <a:r>
              <a:rPr lang="en-US" sz="3200" dirty="0"/>
              <a:t> to reach </a:t>
            </a:r>
            <a:r>
              <a:rPr lang="en-US" sz="3200" b="1" u="sng" dirty="0"/>
              <a:t>than</a:t>
            </a:r>
            <a:r>
              <a:rPr lang="en-US" sz="3200" dirty="0"/>
              <a:t> Goa </a:t>
            </a:r>
            <a:r>
              <a:rPr lang="en-US" sz="3200" dirty="0" err="1"/>
              <a:t>Pindul</a:t>
            </a:r>
            <a:r>
              <a:rPr lang="en-US" sz="3200" dirty="0"/>
              <a:t> Cave.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ABD83D-38B4-D5E4-FD52-F9B5890C113D}"/>
              </a:ext>
            </a:extLst>
          </p:cNvPr>
          <p:cNvSpPr txBox="1"/>
          <p:nvPr/>
        </p:nvSpPr>
        <p:spPr>
          <a:xfrm>
            <a:off x="174172" y="1557101"/>
            <a:ext cx="116853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/>
              <a:t>Goa </a:t>
            </a:r>
            <a:r>
              <a:rPr lang="en-US" sz="3200" dirty="0" err="1"/>
              <a:t>Pindul</a:t>
            </a:r>
            <a:r>
              <a:rPr lang="en-US" sz="3200" dirty="0"/>
              <a:t> Cave is </a:t>
            </a:r>
            <a:r>
              <a:rPr lang="en-US" sz="3200" b="1" u="sng" dirty="0"/>
              <a:t>much more famous</a:t>
            </a:r>
            <a:r>
              <a:rPr lang="en-US" sz="3200" dirty="0"/>
              <a:t> for its river </a:t>
            </a:r>
            <a:r>
              <a:rPr lang="en-US" sz="3200" b="1" u="sng" dirty="0"/>
              <a:t>than</a:t>
            </a:r>
            <a:r>
              <a:rPr lang="en-US" sz="3200" dirty="0"/>
              <a:t> Deer Cave.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14810F-04D2-1331-8A51-8CBC6158F918}"/>
              </a:ext>
            </a:extLst>
          </p:cNvPr>
          <p:cNvSpPr txBox="1"/>
          <p:nvPr/>
        </p:nvSpPr>
        <p:spPr>
          <a:xfrm>
            <a:off x="387925" y="3047867"/>
            <a:ext cx="1155469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/>
              <a:t>Work in pairs – Look at these sentences work and answer these question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/>
              <a:t>How many things do we compare?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/>
              <a:t>What do we add before adjectives? What do we call them?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/>
              <a:t>What do we add after short and long adjectives? </a:t>
            </a:r>
          </a:p>
        </p:txBody>
      </p:sp>
    </p:spTree>
    <p:extLst>
      <p:ext uri="{BB962C8B-B14F-4D97-AF65-F5344CB8AC3E}">
        <p14:creationId xmlns:p14="http://schemas.microsoft.com/office/powerpoint/2010/main" val="2117715993"/>
      </p:ext>
    </p:extLst>
  </p:cSld>
  <p:clrMapOvr>
    <a:masterClrMapping/>
  </p:clrMapOvr>
  <p:transition spd="med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7B45C-3E3E-7B20-5C55-3D8808EBC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5A176A4-6430-67D4-69D5-55A80CFF3DC2}"/>
              </a:ext>
            </a:extLst>
          </p:cNvPr>
          <p:cNvSpPr txBox="1"/>
          <p:nvPr/>
        </p:nvSpPr>
        <p:spPr>
          <a:xfrm>
            <a:off x="141514" y="842496"/>
            <a:ext cx="99614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/>
              <a:t>Sơn Đoòng Cave is </a:t>
            </a:r>
            <a:r>
              <a:rPr lang="en-US" sz="3200" b="1" u="sng" dirty="0"/>
              <a:t>far bigger than</a:t>
            </a:r>
            <a:r>
              <a:rPr lang="en-US" sz="3200" dirty="0"/>
              <a:t> Deer Cave.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10BB7A-91C6-B65A-EC72-BE1FC5467AC2}"/>
              </a:ext>
            </a:extLst>
          </p:cNvPr>
          <p:cNvSpPr txBox="1"/>
          <p:nvPr/>
        </p:nvSpPr>
        <p:spPr>
          <a:xfrm>
            <a:off x="141514" y="2300955"/>
            <a:ext cx="112314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/>
              <a:t>Deer cave is </a:t>
            </a:r>
            <a:r>
              <a:rPr lang="en-US" sz="3200" b="1" u="sng" dirty="0"/>
              <a:t>a bit more difficult</a:t>
            </a:r>
            <a:r>
              <a:rPr lang="en-US" sz="3200" dirty="0"/>
              <a:t> to reach </a:t>
            </a:r>
            <a:r>
              <a:rPr lang="en-US" sz="3200" b="1" u="sng" dirty="0"/>
              <a:t>than</a:t>
            </a:r>
            <a:r>
              <a:rPr lang="en-US" sz="3200" dirty="0"/>
              <a:t> Goa </a:t>
            </a:r>
            <a:r>
              <a:rPr lang="en-US" sz="3200" dirty="0" err="1"/>
              <a:t>Pindul</a:t>
            </a:r>
            <a:r>
              <a:rPr lang="en-US" sz="3200" dirty="0"/>
              <a:t> Cave.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ABD83D-38B4-D5E4-FD52-F9B5890C113D}"/>
              </a:ext>
            </a:extLst>
          </p:cNvPr>
          <p:cNvSpPr txBox="1"/>
          <p:nvPr/>
        </p:nvSpPr>
        <p:spPr>
          <a:xfrm>
            <a:off x="141514" y="1557101"/>
            <a:ext cx="117179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/>
              <a:t>Goa </a:t>
            </a:r>
            <a:r>
              <a:rPr lang="en-US" sz="3200" dirty="0" err="1"/>
              <a:t>Pindul</a:t>
            </a:r>
            <a:r>
              <a:rPr lang="en-US" sz="3200" dirty="0"/>
              <a:t> Cave is </a:t>
            </a:r>
            <a:r>
              <a:rPr lang="en-US" sz="3200" b="1" u="sng" dirty="0"/>
              <a:t>much more famous</a:t>
            </a:r>
            <a:r>
              <a:rPr lang="en-US" sz="3200" dirty="0"/>
              <a:t> for its river </a:t>
            </a:r>
            <a:r>
              <a:rPr lang="en-US" sz="3200" b="1" u="sng" dirty="0"/>
              <a:t>than</a:t>
            </a:r>
            <a:r>
              <a:rPr lang="en-US" sz="3200" dirty="0"/>
              <a:t> Deer Cave.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14810F-04D2-1331-8A51-8CBC6158F918}"/>
              </a:ext>
            </a:extLst>
          </p:cNvPr>
          <p:cNvSpPr txBox="1"/>
          <p:nvPr/>
        </p:nvSpPr>
        <p:spPr>
          <a:xfrm>
            <a:off x="237011" y="3228345"/>
            <a:ext cx="1171797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3200" dirty="0">
                <a:solidFill>
                  <a:srgbClr val="FF0000"/>
                </a:solidFill>
              </a:rPr>
              <a:t>We compare 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</a:rPr>
              <a:t>two things</a:t>
            </a:r>
            <a:r>
              <a:rPr lang="en-US" sz="3200" dirty="0">
                <a:solidFill>
                  <a:srgbClr val="FF0000"/>
                </a:solidFill>
              </a:rPr>
              <a:t> or 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</a:rPr>
              <a:t>two people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>
                <a:solidFill>
                  <a:srgbClr val="FF0000"/>
                </a:solidFill>
              </a:rPr>
              <a:t>We add “far”, “more” and “a bit” before adjectives, we call them 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</a:rPr>
              <a:t>intensifiers.</a:t>
            </a:r>
            <a:r>
              <a:rPr lang="en-US" sz="3200" dirty="0">
                <a:solidFill>
                  <a:srgbClr val="FF0000"/>
                </a:solidFill>
              </a:rPr>
              <a:t> We add them to 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</a:rPr>
              <a:t>emphasize</a:t>
            </a:r>
            <a:r>
              <a:rPr lang="en-US" sz="3200" dirty="0">
                <a:solidFill>
                  <a:srgbClr val="FF0000"/>
                </a:solidFill>
              </a:rPr>
              <a:t> or 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</a:rPr>
              <a:t>soften</a:t>
            </a:r>
            <a:r>
              <a:rPr lang="en-US" sz="3200" dirty="0">
                <a:solidFill>
                  <a:srgbClr val="FF0000"/>
                </a:solidFill>
              </a:rPr>
              <a:t> the comparison.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>
                <a:solidFill>
                  <a:srgbClr val="FF0000"/>
                </a:solidFill>
              </a:rPr>
              <a:t>We add 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</a:rPr>
              <a:t>“–ER” </a:t>
            </a:r>
            <a:r>
              <a:rPr lang="en-US" sz="3200" dirty="0">
                <a:solidFill>
                  <a:srgbClr val="FF0000"/>
                </a:solidFill>
              </a:rPr>
              <a:t>after short adjectives or 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</a:rPr>
              <a:t>MORE</a:t>
            </a:r>
            <a:r>
              <a:rPr lang="en-US" sz="3200" dirty="0">
                <a:solidFill>
                  <a:srgbClr val="FF0000"/>
                </a:solidFill>
              </a:rPr>
              <a:t> before long adjectives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12F09B-35E3-D14B-BF19-2C7D8F610A5D}"/>
              </a:ext>
            </a:extLst>
          </p:cNvPr>
          <p:cNvSpPr txBox="1"/>
          <p:nvPr/>
        </p:nvSpPr>
        <p:spPr>
          <a:xfrm>
            <a:off x="10165527" y="651110"/>
            <a:ext cx="1777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260811398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7B45C-3E3E-7B20-5C55-3D8808EBC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21233D-786B-0549-EC3E-CBC3ED98DB1F}"/>
              </a:ext>
            </a:extLst>
          </p:cNvPr>
          <p:cNvSpPr txBox="1"/>
          <p:nvPr/>
        </p:nvSpPr>
        <p:spPr>
          <a:xfrm>
            <a:off x="1812472" y="3952328"/>
            <a:ext cx="90895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Sơn Đoòng </a:t>
            </a:r>
            <a:r>
              <a:rPr lang="en-US" sz="3600" b="1" u="sng" dirty="0"/>
              <a:t>isn't as accessible as</a:t>
            </a:r>
            <a:r>
              <a:rPr lang="en-US" sz="3600" b="1" dirty="0"/>
              <a:t> </a:t>
            </a:r>
            <a:r>
              <a:rPr lang="en-US" sz="3600" dirty="0"/>
              <a:t>Deer Cave</a:t>
            </a:r>
          </a:p>
          <a:p>
            <a:pPr algn="ctr"/>
            <a:r>
              <a:rPr lang="en-US" sz="3600" dirty="0"/>
              <a:t>(accessible)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115AEC-94D3-E3A5-A233-68FC4723352E}"/>
              </a:ext>
            </a:extLst>
          </p:cNvPr>
          <p:cNvSpPr/>
          <p:nvPr/>
        </p:nvSpPr>
        <p:spPr>
          <a:xfrm>
            <a:off x="4020800" y="3952328"/>
            <a:ext cx="3925187" cy="614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763FB3-EE39-0F11-7094-77D3497B7596}"/>
              </a:ext>
            </a:extLst>
          </p:cNvPr>
          <p:cNvSpPr txBox="1"/>
          <p:nvPr/>
        </p:nvSpPr>
        <p:spPr>
          <a:xfrm>
            <a:off x="892629" y="3281419"/>
            <a:ext cx="107115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u="sng" dirty="0"/>
              <a:t>What else do you remember about these three caves?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541753-3582-A935-D91D-BE5CF795B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56" y="1103249"/>
            <a:ext cx="3962234" cy="15919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9A98EC-6045-909D-035D-791455148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101" y="1131561"/>
            <a:ext cx="3841806" cy="1535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4865C4-28A8-8586-CC72-CB7BCA9B3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018" y="1002817"/>
            <a:ext cx="3620725" cy="188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8851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7B45C-3E3E-7B20-5C55-3D8808EBC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21233D-786B-0549-EC3E-CBC3ED98DB1F}"/>
              </a:ext>
            </a:extLst>
          </p:cNvPr>
          <p:cNvSpPr txBox="1"/>
          <p:nvPr/>
        </p:nvSpPr>
        <p:spPr>
          <a:xfrm>
            <a:off x="1747158" y="3553316"/>
            <a:ext cx="90895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Sơn Đoòng </a:t>
            </a:r>
            <a:r>
              <a:rPr lang="en-US" sz="3600" b="1" u="sng" dirty="0"/>
              <a:t>isn't as accessible as</a:t>
            </a:r>
            <a:r>
              <a:rPr lang="en-US" sz="3600" b="1" dirty="0"/>
              <a:t> </a:t>
            </a:r>
            <a:r>
              <a:rPr lang="en-US" sz="3600" dirty="0"/>
              <a:t>Deer Cave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C3811C-8079-5A9E-4969-ADB41F3C03DF}"/>
              </a:ext>
            </a:extLst>
          </p:cNvPr>
          <p:cNvSpPr txBox="1"/>
          <p:nvPr/>
        </p:nvSpPr>
        <p:spPr>
          <a:xfrm>
            <a:off x="511628" y="4448278"/>
            <a:ext cx="113646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We can also use </a:t>
            </a:r>
            <a:r>
              <a:rPr lang="en-US" sz="3600" dirty="0">
                <a:highlight>
                  <a:srgbClr val="FFFF00"/>
                </a:highlight>
              </a:rPr>
              <a:t> “(not) + as + adjectives + as” </a:t>
            </a:r>
            <a:r>
              <a:rPr lang="en-US" sz="3600" dirty="0"/>
              <a:t>to compare two things or two people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808A13-F830-5664-A009-32BE616F1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92" y="1209393"/>
            <a:ext cx="3962234" cy="15919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F98E48-E774-10B7-30E2-F40D2F521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097" y="1209393"/>
            <a:ext cx="3841806" cy="1535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89BC5B-2D1D-225B-E006-C67108570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0429" y="1062684"/>
            <a:ext cx="3620725" cy="188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337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7B45C-3E3E-7B20-5C55-3D8808EBC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D47292-D0DD-8EE9-E831-458DD95A8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80" y="1344193"/>
            <a:ext cx="11233439" cy="7306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D1AF20-1A37-2D19-CC6A-254AEFBAC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62" y="2361277"/>
            <a:ext cx="11630601" cy="278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71957"/>
      </p:ext>
    </p:extLst>
  </p:cSld>
  <p:clrMapOvr>
    <a:masterClrMapping/>
  </p:clrMapOvr>
  <p:transition spd="med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7B45C-3E3E-7B20-5C55-3D8808EBC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63374B-FEFF-A095-9BD5-11AA28826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2190036"/>
            <a:ext cx="11610975" cy="26686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16C34B-F0DC-C74E-D114-8E3DB225B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2" y="1182268"/>
            <a:ext cx="11233439" cy="73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71756"/>
      </p:ext>
    </p:extLst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7B45C-3E3E-7B20-5C55-3D8808EBC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23981B-BF98-AD68-BEE4-354D0FAA1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2486025"/>
            <a:ext cx="10620375" cy="2324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41B1E6-FA4D-926B-6F15-8F9892FBA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2" y="1410868"/>
            <a:ext cx="11233439" cy="73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90276"/>
      </p:ext>
    </p:extLst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7B45C-3E3E-7B20-5C55-3D8808EBC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41B1E6-FA4D-926B-6F15-8F9892FBA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86" y="1239418"/>
            <a:ext cx="11233439" cy="730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5581CA-A779-F32A-AC1A-DF5DFFA30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86" y="2109787"/>
            <a:ext cx="1106805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06536"/>
      </p:ext>
    </p:extLst>
  </p:cSld>
  <p:clrMapOvr>
    <a:masterClrMapping/>
  </p:clrMapOvr>
  <p:transition spd="med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3FF28-6567-4C20-7F05-435411A34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CBE7D7-A327-152B-F266-CE5518100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517" y="1410170"/>
            <a:ext cx="4593240" cy="47548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E62B1E-8711-8C4D-37C2-748ACA4AE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840281"/>
            <a:ext cx="11268075" cy="40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56845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793022" y="1497559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796130" y="2335847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Presentation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799239" y="4761788"/>
            <a:ext cx="3256378" cy="64343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811682" y="5611135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789906" y="3144747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799239" y="579079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2" name="Rounded Rectangle 12">
            <a:extLst>
              <a:ext uri="{FF2B5EF4-FFF2-40B4-BE49-F238E27FC236}">
                <a16:creationId xmlns:a16="http://schemas.microsoft.com/office/drawing/2014/main" id="{BF96C0F0-2456-D6F6-B9D3-60CA48E2197C}"/>
              </a:ext>
            </a:extLst>
          </p:cNvPr>
          <p:cNvSpPr/>
          <p:nvPr/>
        </p:nvSpPr>
        <p:spPr>
          <a:xfrm>
            <a:off x="4830869" y="3976689"/>
            <a:ext cx="3256378" cy="64343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Production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4481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3FF28-6567-4C20-7F05-435411A34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CBE7D7-A327-152B-F266-CE5518100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509584"/>
            <a:ext cx="5640425" cy="58388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2C5D4D-CB18-94F0-43D0-898464769DEB}"/>
              </a:ext>
            </a:extLst>
          </p:cNvPr>
          <p:cNvSpPr txBox="1"/>
          <p:nvPr/>
        </p:nvSpPr>
        <p:spPr>
          <a:xfrm>
            <a:off x="8885994" y="5422925"/>
            <a:ext cx="3461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much taller than</a:t>
            </a:r>
          </a:p>
        </p:txBody>
      </p:sp>
      <p:pic>
        <p:nvPicPr>
          <p:cNvPr id="5" name="CD2 TRACK 03">
            <a:hlinkClick r:id="" action="ppaction://media"/>
            <a:extLst>
              <a:ext uri="{FF2B5EF4-FFF2-40B4-BE49-F238E27FC236}">
                <a16:creationId xmlns:a16="http://schemas.microsoft.com/office/drawing/2014/main" id="{F292D311-5D0B-C1EB-8672-B4C30B9E42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02720" y="1150973"/>
            <a:ext cx="487363" cy="487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82A9DD-F4E8-6AF5-2F87-C36AFD7564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3032" y="950835"/>
            <a:ext cx="783771" cy="783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2AB396-4F78-9ACD-62CD-BCE0A2331D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628" y="1099832"/>
            <a:ext cx="3600586" cy="5385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CE255F-A461-EB65-3345-2A83C60FB7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3599" y="1764769"/>
            <a:ext cx="4276964" cy="53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2035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5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312E0-0B4B-5B58-3B99-94D0EE96F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0267B0-D72E-4EA8-D8CE-EFA925B83EFF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5CA369-E9E0-D819-EF54-23D7D83215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2088801" y="753910"/>
            <a:ext cx="7957536" cy="56139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C0389D-B94C-8435-EB11-251AD3C991E8}"/>
              </a:ext>
            </a:extLst>
          </p:cNvPr>
          <p:cNvSpPr txBox="1"/>
          <p:nvPr/>
        </p:nvSpPr>
        <p:spPr>
          <a:xfrm>
            <a:off x="4867134" y="4143638"/>
            <a:ext cx="3267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Practice </a:t>
            </a:r>
          </a:p>
        </p:txBody>
      </p:sp>
    </p:spTree>
    <p:extLst>
      <p:ext uri="{BB962C8B-B14F-4D97-AF65-F5344CB8AC3E}">
        <p14:creationId xmlns:p14="http://schemas.microsoft.com/office/powerpoint/2010/main" val="954007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A63161-A5AA-D289-B99C-31643820B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316" y="708242"/>
            <a:ext cx="9093727" cy="6463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BC2F31-E973-9E4D-2A2D-18E0BE2CC4D9}"/>
              </a:ext>
            </a:extLst>
          </p:cNvPr>
          <p:cNvSpPr txBox="1"/>
          <p:nvPr/>
        </p:nvSpPr>
        <p:spPr>
          <a:xfrm>
            <a:off x="96241" y="687838"/>
            <a:ext cx="154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Task 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DDD827-79C3-ED5A-F96E-1C855BA3A3E2}"/>
              </a:ext>
            </a:extLst>
          </p:cNvPr>
          <p:cNvSpPr txBox="1"/>
          <p:nvPr/>
        </p:nvSpPr>
        <p:spPr>
          <a:xfrm>
            <a:off x="239485" y="1621971"/>
            <a:ext cx="11702143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3200" dirty="0"/>
              <a:t>The view from the summit of Mount </a:t>
            </a:r>
            <a:r>
              <a:rPr lang="en-US" sz="3200" dirty="0" err="1"/>
              <a:t>Fansipan</a:t>
            </a:r>
            <a:r>
              <a:rPr lang="en-US" sz="3200" dirty="0"/>
              <a:t> is a bit (beautiful) ____________________ than the view from Mount </a:t>
            </a:r>
            <a:r>
              <a:rPr lang="en-US" sz="3200" dirty="0" err="1"/>
              <a:t>Langbiang</a:t>
            </a:r>
            <a:r>
              <a:rPr lang="en-US" sz="3200" dirty="0"/>
              <a:t>. </a:t>
            </a:r>
          </a:p>
          <a:p>
            <a:pPr algn="just"/>
            <a:endParaRPr lang="en-US" sz="1000" dirty="0"/>
          </a:p>
          <a:p>
            <a:pPr algn="just"/>
            <a:r>
              <a:rPr lang="en-US" sz="3200" dirty="0"/>
              <a:t>2. The walk to the summit of the mountain is much (scenic) ____________________ than the walk through the forest to get to the beach. </a:t>
            </a:r>
          </a:p>
          <a:p>
            <a:pPr algn="just"/>
            <a:endParaRPr lang="en-US" sz="1000" dirty="0"/>
          </a:p>
          <a:p>
            <a:pPr algn="just"/>
            <a:r>
              <a:rPr lang="en-US" sz="3200" dirty="0"/>
              <a:t>3.  Ninh Bình is spectacular! I think the rocky outcrops there are much (interesting) _____________________ than the ones in </a:t>
            </a:r>
            <a:r>
              <a:rPr lang="en-US" sz="3200" dirty="0" err="1"/>
              <a:t>Hạ</a:t>
            </a:r>
            <a:r>
              <a:rPr lang="en-US" sz="3200" dirty="0"/>
              <a:t> Long Bay.</a:t>
            </a:r>
          </a:p>
        </p:txBody>
      </p:sp>
    </p:spTree>
    <p:extLst>
      <p:ext uri="{BB962C8B-B14F-4D97-AF65-F5344CB8AC3E}">
        <p14:creationId xmlns:p14="http://schemas.microsoft.com/office/powerpoint/2010/main" val="2406960767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A63161-A5AA-D289-B99C-31643820B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316" y="708242"/>
            <a:ext cx="9093727" cy="6463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BC2F31-E973-9E4D-2A2D-18E0BE2CC4D9}"/>
              </a:ext>
            </a:extLst>
          </p:cNvPr>
          <p:cNvSpPr txBox="1"/>
          <p:nvPr/>
        </p:nvSpPr>
        <p:spPr>
          <a:xfrm>
            <a:off x="96241" y="687838"/>
            <a:ext cx="154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Task 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44011C-9A8D-93C6-9690-973EA958CF49}"/>
              </a:ext>
            </a:extLst>
          </p:cNvPr>
          <p:cNvSpPr txBox="1"/>
          <p:nvPr/>
        </p:nvSpPr>
        <p:spPr>
          <a:xfrm>
            <a:off x="315685" y="1501952"/>
            <a:ext cx="11571515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4. The rock formations in this cave are far (exciting) ___________________ than the photos online.</a:t>
            </a:r>
          </a:p>
          <a:p>
            <a:pPr algn="just"/>
            <a:endParaRPr lang="en-US" sz="1000" dirty="0"/>
          </a:p>
          <a:p>
            <a:pPr algn="just"/>
            <a:r>
              <a:rPr lang="en-US" sz="3200" dirty="0"/>
              <a:t>5. Visiting the rainforest isn't as (relaxing) ______________ as visiting the beach. </a:t>
            </a:r>
          </a:p>
          <a:p>
            <a:pPr algn="just"/>
            <a:endParaRPr lang="en-US" sz="1000" dirty="0"/>
          </a:p>
          <a:p>
            <a:pPr algn="just"/>
            <a:r>
              <a:rPr lang="en-US" sz="3200" dirty="0"/>
              <a:t>6. The beach in </a:t>
            </a:r>
            <a:r>
              <a:rPr lang="en-US" sz="3200" dirty="0" err="1"/>
              <a:t>Vũng</a:t>
            </a:r>
            <a:r>
              <a:rPr lang="en-US" sz="3200" dirty="0"/>
              <a:t> </a:t>
            </a:r>
            <a:r>
              <a:rPr lang="en-US" sz="3200" dirty="0" err="1"/>
              <a:t>Tàu</a:t>
            </a:r>
            <a:r>
              <a:rPr lang="en-US" sz="3200" dirty="0"/>
              <a:t> is nice, but the one in </a:t>
            </a:r>
            <a:r>
              <a:rPr lang="en-US" sz="3200" dirty="0" err="1"/>
              <a:t>Nha</a:t>
            </a:r>
            <a:r>
              <a:rPr lang="en-US" sz="3200" dirty="0"/>
              <a:t> Trang is a bit (clean) ____________, and it's much (famous) ______________. </a:t>
            </a:r>
          </a:p>
          <a:p>
            <a:pPr algn="just"/>
            <a:endParaRPr lang="en-US" sz="1000" dirty="0"/>
          </a:p>
          <a:p>
            <a:pPr algn="just"/>
            <a:r>
              <a:rPr lang="en-US" sz="3200" dirty="0"/>
              <a:t>7. I don't want to visit Sơn Đoòng Cave. I'd prefer to go somewhere that is much (accessible) 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032518532"/>
      </p:ext>
    </p:extLst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A63161-A5AA-D289-B99C-31643820B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316" y="708242"/>
            <a:ext cx="9093727" cy="6463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BC2F31-E973-9E4D-2A2D-18E0BE2CC4D9}"/>
              </a:ext>
            </a:extLst>
          </p:cNvPr>
          <p:cNvSpPr txBox="1"/>
          <p:nvPr/>
        </p:nvSpPr>
        <p:spPr>
          <a:xfrm>
            <a:off x="96241" y="687838"/>
            <a:ext cx="154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Task 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C845D0-2718-F432-41A8-2F3335656765}"/>
              </a:ext>
            </a:extLst>
          </p:cNvPr>
          <p:cNvSpPr txBox="1"/>
          <p:nvPr/>
        </p:nvSpPr>
        <p:spPr>
          <a:xfrm>
            <a:off x="477688" y="1710622"/>
            <a:ext cx="11496598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8. This mountain is much (tall) ______________ than the other nearby mountains and hills. </a:t>
            </a:r>
          </a:p>
          <a:p>
            <a:pPr algn="just"/>
            <a:endParaRPr lang="en-US" sz="1000" dirty="0"/>
          </a:p>
          <a:p>
            <a:pPr algn="just"/>
            <a:r>
              <a:rPr lang="en-US" sz="3200" dirty="0"/>
              <a:t>9. </a:t>
            </a:r>
            <a:r>
              <a:rPr lang="en-US" sz="3200" dirty="0" err="1"/>
              <a:t>Suối</a:t>
            </a:r>
            <a:r>
              <a:rPr lang="en-US" sz="3200" dirty="0"/>
              <a:t> Tranh Waterfall isn't as (big) ______________ as </a:t>
            </a:r>
            <a:r>
              <a:rPr lang="en-US" sz="3200" dirty="0" err="1"/>
              <a:t>Bản</a:t>
            </a:r>
            <a:r>
              <a:rPr lang="en-US" sz="3200" dirty="0"/>
              <a:t> </a:t>
            </a:r>
            <a:r>
              <a:rPr lang="en-US" sz="3200" dirty="0" err="1"/>
              <a:t>Giốc</a:t>
            </a:r>
            <a:r>
              <a:rPr lang="en-US" sz="3200" dirty="0"/>
              <a:t> Waterfall. </a:t>
            </a:r>
          </a:p>
          <a:p>
            <a:pPr algn="just"/>
            <a:endParaRPr lang="en-US" sz="1000" dirty="0"/>
          </a:p>
          <a:p>
            <a:pPr algn="just"/>
            <a:r>
              <a:rPr lang="en-US" sz="3200" dirty="0"/>
              <a:t>10. I think the beaches in Quy </a:t>
            </a:r>
            <a:r>
              <a:rPr lang="en-US" sz="3200" dirty="0" err="1"/>
              <a:t>Nhơn</a:t>
            </a:r>
            <a:r>
              <a:rPr lang="en-US" sz="3200" dirty="0"/>
              <a:t> are (spectacular) _______________________ than any other beaches in Vietnam.</a:t>
            </a:r>
          </a:p>
        </p:txBody>
      </p:sp>
    </p:spTree>
    <p:extLst>
      <p:ext uri="{BB962C8B-B14F-4D97-AF65-F5344CB8AC3E}">
        <p14:creationId xmlns:p14="http://schemas.microsoft.com/office/powerpoint/2010/main" val="3377860481"/>
      </p:ext>
    </p:extLst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A63161-A5AA-D289-B99C-31643820B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316" y="708242"/>
            <a:ext cx="9093727" cy="6463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BC2F31-E973-9E4D-2A2D-18E0BE2CC4D9}"/>
              </a:ext>
            </a:extLst>
          </p:cNvPr>
          <p:cNvSpPr txBox="1"/>
          <p:nvPr/>
        </p:nvSpPr>
        <p:spPr>
          <a:xfrm>
            <a:off x="96241" y="687838"/>
            <a:ext cx="154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Task 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DDD827-79C3-ED5A-F96E-1C855BA3A3E2}"/>
              </a:ext>
            </a:extLst>
          </p:cNvPr>
          <p:cNvSpPr txBox="1"/>
          <p:nvPr/>
        </p:nvSpPr>
        <p:spPr>
          <a:xfrm>
            <a:off x="239485" y="1621971"/>
            <a:ext cx="11702143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3200" dirty="0"/>
              <a:t>The view from the summit of Mount </a:t>
            </a:r>
            <a:r>
              <a:rPr lang="en-US" sz="3200" dirty="0" err="1"/>
              <a:t>Fansipan</a:t>
            </a:r>
            <a:r>
              <a:rPr lang="en-US" sz="3200" dirty="0"/>
              <a:t> is a bit (beautiful) ________________ than the view from Mount </a:t>
            </a:r>
            <a:r>
              <a:rPr lang="en-US" sz="3200" dirty="0" err="1"/>
              <a:t>Langbiang</a:t>
            </a:r>
            <a:r>
              <a:rPr lang="en-US" sz="3200" dirty="0"/>
              <a:t>. </a:t>
            </a:r>
          </a:p>
          <a:p>
            <a:pPr algn="just"/>
            <a:endParaRPr lang="en-US" sz="1000" dirty="0"/>
          </a:p>
          <a:p>
            <a:pPr algn="just"/>
            <a:r>
              <a:rPr lang="en-US" sz="3200" dirty="0"/>
              <a:t>2. The walk to the summit of the mountain is much (scenic) ____________ than the walk through the forest to get to the beach. </a:t>
            </a:r>
          </a:p>
          <a:p>
            <a:pPr algn="just"/>
            <a:endParaRPr lang="en-US" sz="1000" dirty="0"/>
          </a:p>
          <a:p>
            <a:pPr algn="just"/>
            <a:r>
              <a:rPr lang="en-US" sz="3200" dirty="0"/>
              <a:t>3.  Ninh Bình is spectacular! I think the rocky outcrops there are much (interesting) ________________ than the ones in </a:t>
            </a:r>
            <a:r>
              <a:rPr lang="en-US" sz="3200" dirty="0" err="1"/>
              <a:t>Hạ</a:t>
            </a:r>
            <a:r>
              <a:rPr lang="en-US" sz="3200" dirty="0"/>
              <a:t> Long Bay.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DE4520-6C62-390E-13A3-5283994932DB}"/>
              </a:ext>
            </a:extLst>
          </p:cNvPr>
          <p:cNvSpPr txBox="1"/>
          <p:nvPr/>
        </p:nvSpPr>
        <p:spPr>
          <a:xfrm>
            <a:off x="10153043" y="687837"/>
            <a:ext cx="1777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Answers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E9A260-E83A-9A03-C28B-D80A7C8625FA}"/>
              </a:ext>
            </a:extLst>
          </p:cNvPr>
          <p:cNvSpPr txBox="1"/>
          <p:nvPr/>
        </p:nvSpPr>
        <p:spPr>
          <a:xfrm>
            <a:off x="544285" y="2077119"/>
            <a:ext cx="3864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more beautiful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0F5925-0C0A-0FC1-EF35-E2BB21061F16}"/>
              </a:ext>
            </a:extLst>
          </p:cNvPr>
          <p:cNvSpPr txBox="1"/>
          <p:nvPr/>
        </p:nvSpPr>
        <p:spPr>
          <a:xfrm>
            <a:off x="96241" y="3203761"/>
            <a:ext cx="2830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more scenic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F9931C-9AB8-A64F-E9DC-A3B0CCD97FDF}"/>
              </a:ext>
            </a:extLst>
          </p:cNvPr>
          <p:cNvSpPr txBox="1"/>
          <p:nvPr/>
        </p:nvSpPr>
        <p:spPr>
          <a:xfrm>
            <a:off x="2128155" y="4354823"/>
            <a:ext cx="3864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more interesting</a:t>
            </a:r>
          </a:p>
        </p:txBody>
      </p:sp>
    </p:spTree>
    <p:extLst>
      <p:ext uri="{BB962C8B-B14F-4D97-AF65-F5344CB8AC3E}">
        <p14:creationId xmlns:p14="http://schemas.microsoft.com/office/powerpoint/2010/main" val="298302364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A63161-A5AA-D289-B99C-31643820B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316" y="708242"/>
            <a:ext cx="9093727" cy="6463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BC2F31-E973-9E4D-2A2D-18E0BE2CC4D9}"/>
              </a:ext>
            </a:extLst>
          </p:cNvPr>
          <p:cNvSpPr txBox="1"/>
          <p:nvPr/>
        </p:nvSpPr>
        <p:spPr>
          <a:xfrm>
            <a:off x="96241" y="687838"/>
            <a:ext cx="154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Task 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44011C-9A8D-93C6-9690-973EA958CF49}"/>
              </a:ext>
            </a:extLst>
          </p:cNvPr>
          <p:cNvSpPr txBox="1"/>
          <p:nvPr/>
        </p:nvSpPr>
        <p:spPr>
          <a:xfrm>
            <a:off x="315685" y="1501952"/>
            <a:ext cx="11571515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4. The rock formations in this cave are far (exciting) _______________ than the photos online.</a:t>
            </a:r>
          </a:p>
          <a:p>
            <a:pPr algn="just"/>
            <a:endParaRPr lang="en-US" sz="1000" dirty="0"/>
          </a:p>
          <a:p>
            <a:pPr algn="just"/>
            <a:r>
              <a:rPr lang="en-US" sz="3200" dirty="0"/>
              <a:t>5. Visiting the rainforest isn't as (relaxing) __________ as visiting the beach. </a:t>
            </a:r>
          </a:p>
          <a:p>
            <a:pPr algn="just"/>
            <a:endParaRPr lang="en-US" sz="1000" dirty="0"/>
          </a:p>
          <a:p>
            <a:pPr algn="just"/>
            <a:r>
              <a:rPr lang="en-US" sz="3200" dirty="0"/>
              <a:t>6. The beach in </a:t>
            </a:r>
            <a:r>
              <a:rPr lang="en-US" sz="3200" dirty="0" err="1"/>
              <a:t>Vũng</a:t>
            </a:r>
            <a:r>
              <a:rPr lang="en-US" sz="3200" dirty="0"/>
              <a:t> </a:t>
            </a:r>
            <a:r>
              <a:rPr lang="en-US" sz="3200" dirty="0" err="1"/>
              <a:t>Tàu</a:t>
            </a:r>
            <a:r>
              <a:rPr lang="en-US" sz="3200" dirty="0"/>
              <a:t> is nice, but the one in </a:t>
            </a:r>
            <a:r>
              <a:rPr lang="en-US" sz="3200" dirty="0" err="1"/>
              <a:t>Nha</a:t>
            </a:r>
            <a:r>
              <a:rPr lang="en-US" sz="3200" dirty="0"/>
              <a:t> Trang is a bit (clean) ____________, and it's much (famous) ______________. </a:t>
            </a:r>
          </a:p>
          <a:p>
            <a:pPr algn="just"/>
            <a:endParaRPr lang="en-US" sz="1000" dirty="0"/>
          </a:p>
          <a:p>
            <a:pPr algn="just"/>
            <a:r>
              <a:rPr lang="en-US" sz="3200" dirty="0"/>
              <a:t>7. I don't want to visit Sơn Đoòng Cave. I'd prefer to go somewhere that is much (accessible) _________________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8FD2D1-E7DE-56BD-EFED-8CB1CB4BB03A}"/>
              </a:ext>
            </a:extLst>
          </p:cNvPr>
          <p:cNvSpPr txBox="1"/>
          <p:nvPr/>
        </p:nvSpPr>
        <p:spPr>
          <a:xfrm>
            <a:off x="10165527" y="651110"/>
            <a:ext cx="1777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Answers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21771A-9256-1550-0E72-C7D45735F298}"/>
              </a:ext>
            </a:extLst>
          </p:cNvPr>
          <p:cNvSpPr txBox="1"/>
          <p:nvPr/>
        </p:nvSpPr>
        <p:spPr>
          <a:xfrm>
            <a:off x="266700" y="1988688"/>
            <a:ext cx="3374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more exciting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576136-607C-BD5F-D6CA-A71821E6CFBB}"/>
              </a:ext>
            </a:extLst>
          </p:cNvPr>
          <p:cNvSpPr txBox="1"/>
          <p:nvPr/>
        </p:nvSpPr>
        <p:spPr>
          <a:xfrm>
            <a:off x="6966858" y="2637061"/>
            <a:ext cx="2770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relaxing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FF5BAD-A208-C181-4578-51244F295EB3}"/>
              </a:ext>
            </a:extLst>
          </p:cNvPr>
          <p:cNvSpPr txBox="1"/>
          <p:nvPr/>
        </p:nvSpPr>
        <p:spPr>
          <a:xfrm>
            <a:off x="1458685" y="4222981"/>
            <a:ext cx="2623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cleaner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2FBFAD-F2A2-39B2-3D8B-5CD4BDAF7CF4}"/>
              </a:ext>
            </a:extLst>
          </p:cNvPr>
          <p:cNvSpPr txBox="1"/>
          <p:nvPr/>
        </p:nvSpPr>
        <p:spPr>
          <a:xfrm>
            <a:off x="7617092" y="4222981"/>
            <a:ext cx="3864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more famous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831C32-58A7-53D0-B281-5F91F593F567}"/>
              </a:ext>
            </a:extLst>
          </p:cNvPr>
          <p:cNvSpPr txBox="1"/>
          <p:nvPr/>
        </p:nvSpPr>
        <p:spPr>
          <a:xfrm>
            <a:off x="4256315" y="5349159"/>
            <a:ext cx="3864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more accessible.</a:t>
            </a:r>
          </a:p>
        </p:txBody>
      </p:sp>
    </p:spTree>
    <p:extLst>
      <p:ext uri="{BB962C8B-B14F-4D97-AF65-F5344CB8AC3E}">
        <p14:creationId xmlns:p14="http://schemas.microsoft.com/office/powerpoint/2010/main" val="36657625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A63161-A5AA-D289-B99C-31643820B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316" y="708242"/>
            <a:ext cx="9093727" cy="6463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BC2F31-E973-9E4D-2A2D-18E0BE2CC4D9}"/>
              </a:ext>
            </a:extLst>
          </p:cNvPr>
          <p:cNvSpPr txBox="1"/>
          <p:nvPr/>
        </p:nvSpPr>
        <p:spPr>
          <a:xfrm>
            <a:off x="96241" y="687838"/>
            <a:ext cx="154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Task 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C845D0-2718-F432-41A8-2F3335656765}"/>
              </a:ext>
            </a:extLst>
          </p:cNvPr>
          <p:cNvSpPr txBox="1"/>
          <p:nvPr/>
        </p:nvSpPr>
        <p:spPr>
          <a:xfrm>
            <a:off x="477688" y="1710622"/>
            <a:ext cx="1149659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8. This mountain is much (tall) ________ than the other nearby mountains and hills. </a:t>
            </a:r>
          </a:p>
          <a:p>
            <a:pPr algn="just"/>
            <a:endParaRPr lang="en-US" sz="1000" dirty="0"/>
          </a:p>
          <a:p>
            <a:pPr algn="just"/>
            <a:r>
              <a:rPr lang="en-US" sz="3200" dirty="0"/>
              <a:t>9. </a:t>
            </a:r>
            <a:r>
              <a:rPr lang="en-US" sz="3200" dirty="0" err="1"/>
              <a:t>Suối</a:t>
            </a:r>
            <a:r>
              <a:rPr lang="en-US" sz="3200" dirty="0"/>
              <a:t> Tranh Waterfall isn't as (big) _____ as </a:t>
            </a:r>
            <a:r>
              <a:rPr lang="en-US" sz="3200" dirty="0" err="1"/>
              <a:t>Bản</a:t>
            </a:r>
            <a:r>
              <a:rPr lang="en-US" sz="3200" dirty="0"/>
              <a:t> </a:t>
            </a:r>
            <a:r>
              <a:rPr lang="en-US" sz="3200" dirty="0" err="1"/>
              <a:t>Giốc</a:t>
            </a:r>
            <a:r>
              <a:rPr lang="en-US" sz="3200" dirty="0"/>
              <a:t> Waterfall. </a:t>
            </a:r>
          </a:p>
          <a:p>
            <a:pPr algn="just"/>
            <a:endParaRPr lang="en-US" sz="1000" dirty="0"/>
          </a:p>
          <a:p>
            <a:pPr algn="just"/>
            <a:r>
              <a:rPr lang="en-US" sz="3200" dirty="0"/>
              <a:t>10. I think the beaches in Quy </a:t>
            </a:r>
            <a:r>
              <a:rPr lang="en-US" sz="3200" dirty="0" err="1"/>
              <a:t>Nhơn</a:t>
            </a:r>
            <a:r>
              <a:rPr lang="en-US" sz="3200" dirty="0"/>
              <a:t> are (spectacular) ___________________ than any other beaches in Vietnam.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F08DD4-248A-D1AB-678B-7A93AD6603D3}"/>
              </a:ext>
            </a:extLst>
          </p:cNvPr>
          <p:cNvSpPr txBox="1"/>
          <p:nvPr/>
        </p:nvSpPr>
        <p:spPr>
          <a:xfrm>
            <a:off x="10165527" y="651110"/>
            <a:ext cx="1777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Answers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405B1C-7AAD-E085-44C2-5A2D1B1CACE9}"/>
              </a:ext>
            </a:extLst>
          </p:cNvPr>
          <p:cNvSpPr txBox="1"/>
          <p:nvPr/>
        </p:nvSpPr>
        <p:spPr>
          <a:xfrm>
            <a:off x="6225987" y="1710622"/>
            <a:ext cx="1589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taller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08625-2E08-D4ED-874D-28BC911CAA24}"/>
              </a:ext>
            </a:extLst>
          </p:cNvPr>
          <p:cNvSpPr txBox="1"/>
          <p:nvPr/>
        </p:nvSpPr>
        <p:spPr>
          <a:xfrm>
            <a:off x="6422571" y="2818617"/>
            <a:ext cx="1196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big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0DE0A0-597F-E42C-A841-63C6EDC4AD25}"/>
              </a:ext>
            </a:extLst>
          </p:cNvPr>
          <p:cNvSpPr txBox="1"/>
          <p:nvPr/>
        </p:nvSpPr>
        <p:spPr>
          <a:xfrm>
            <a:off x="634773" y="3926613"/>
            <a:ext cx="3864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more spectacular</a:t>
            </a:r>
          </a:p>
        </p:txBody>
      </p:sp>
    </p:spTree>
    <p:extLst>
      <p:ext uri="{BB962C8B-B14F-4D97-AF65-F5344CB8AC3E}">
        <p14:creationId xmlns:p14="http://schemas.microsoft.com/office/powerpoint/2010/main" val="19251798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6D1DC-CBD2-0E0E-54A3-A217D2F9B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A2F67-51A6-67D5-1871-0E8EDF9F8AB5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825A92-0D54-6617-641B-4B0449CE63C1}"/>
              </a:ext>
            </a:extLst>
          </p:cNvPr>
          <p:cNvSpPr txBox="1"/>
          <p:nvPr/>
        </p:nvSpPr>
        <p:spPr>
          <a:xfrm>
            <a:off x="265206" y="856031"/>
            <a:ext cx="154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Task b.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EE21F6-B956-F388-7BE3-4801446C9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305" y="1007062"/>
            <a:ext cx="5772150" cy="495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D604C9-A5E3-5D54-E77E-FB1DE565B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92" y="1600726"/>
            <a:ext cx="11774016" cy="23905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6A1C22-4EAB-244B-82BA-0174E7150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1930" y="4089601"/>
            <a:ext cx="4271097" cy="213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96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6D1DC-CBD2-0E0E-54A3-A217D2F9B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A2F67-51A6-67D5-1871-0E8EDF9F8AB5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825A92-0D54-6617-641B-4B0449CE63C1}"/>
              </a:ext>
            </a:extLst>
          </p:cNvPr>
          <p:cNvSpPr txBox="1"/>
          <p:nvPr/>
        </p:nvSpPr>
        <p:spPr>
          <a:xfrm>
            <a:off x="265206" y="856031"/>
            <a:ext cx="154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Task b.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12A138-C47C-005D-D8AD-0E79086719F9}"/>
              </a:ext>
            </a:extLst>
          </p:cNvPr>
          <p:cNvSpPr txBox="1"/>
          <p:nvPr/>
        </p:nvSpPr>
        <p:spPr>
          <a:xfrm>
            <a:off x="8314611" y="847356"/>
            <a:ext cx="3715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Suggested answers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2CC101-3267-2BFB-FDD9-D0AD8152F0B5}"/>
              </a:ext>
            </a:extLst>
          </p:cNvPr>
          <p:cNvSpPr txBox="1"/>
          <p:nvPr/>
        </p:nvSpPr>
        <p:spPr>
          <a:xfrm>
            <a:off x="603316" y="3991238"/>
            <a:ext cx="107390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FF0000"/>
                </a:solidFill>
              </a:rPr>
              <a:t>Green Hill is a </a:t>
            </a:r>
            <a:r>
              <a:rPr lang="en-US" sz="3600" b="1" u="sng" dirty="0">
                <a:solidFill>
                  <a:srgbClr val="FF0000"/>
                </a:solidFill>
              </a:rPr>
              <a:t>bit more scenic</a:t>
            </a:r>
            <a:r>
              <a:rPr lang="en-US" sz="3600" dirty="0">
                <a:solidFill>
                  <a:srgbClr val="FF0000"/>
                </a:solidFill>
              </a:rPr>
              <a:t> than Old Man Falls.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92D3EF-DA4E-9950-83C4-2409C7045AF9}"/>
              </a:ext>
            </a:extLst>
          </p:cNvPr>
          <p:cNvSpPr txBox="1"/>
          <p:nvPr/>
        </p:nvSpPr>
        <p:spPr>
          <a:xfrm>
            <a:off x="603315" y="4662887"/>
            <a:ext cx="107390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FF0000"/>
                </a:solidFill>
              </a:rPr>
              <a:t>Green Hill is </a:t>
            </a:r>
            <a:r>
              <a:rPr lang="en-US" sz="3600" b="1" u="sng" dirty="0">
                <a:solidFill>
                  <a:srgbClr val="FF0000"/>
                </a:solidFill>
              </a:rPr>
              <a:t>much more scenic</a:t>
            </a:r>
            <a:r>
              <a:rPr lang="en-US" sz="3600" dirty="0">
                <a:solidFill>
                  <a:srgbClr val="FF0000"/>
                </a:solidFill>
              </a:rPr>
              <a:t> than Donald's Cave.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EF7C39-4294-93C7-6E3C-DFABB17AF5B5}"/>
              </a:ext>
            </a:extLst>
          </p:cNvPr>
          <p:cNvSpPr txBox="1"/>
          <p:nvPr/>
        </p:nvSpPr>
        <p:spPr>
          <a:xfrm>
            <a:off x="603315" y="5303660"/>
            <a:ext cx="99283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FF0000"/>
                </a:solidFill>
              </a:rPr>
              <a:t> Donald's Cave </a:t>
            </a:r>
            <a:r>
              <a:rPr lang="en-US" sz="3600" b="1" u="sng" dirty="0">
                <a:solidFill>
                  <a:srgbClr val="FF0000"/>
                </a:solidFill>
              </a:rPr>
              <a:t>isn't as scenic as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Old Man Falls.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8D2969-D24B-299A-380A-FC6302CB8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305" y="1007062"/>
            <a:ext cx="5772150" cy="495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F7A902-DC7C-B381-C461-9B174A82F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92" y="1600726"/>
            <a:ext cx="11774016" cy="239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9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10878" y="525984"/>
            <a:ext cx="5640929" cy="5806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03139" y="422705"/>
            <a:ext cx="63018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L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earn how to use </a:t>
            </a:r>
            <a:r>
              <a:rPr lang="en-US" sz="3600" dirty="0">
                <a:solidFill>
                  <a:srgbClr val="002060"/>
                </a:solidFill>
                <a:highlight>
                  <a:srgbClr val="FFFF00"/>
                </a:highlight>
              </a:rPr>
              <a:t>comparative structures </a:t>
            </a:r>
            <a:r>
              <a:rPr lang="en-US" sz="3600" dirty="0">
                <a:solidFill>
                  <a:srgbClr val="002060"/>
                </a:solidFill>
              </a:rPr>
              <a:t>with </a:t>
            </a:r>
            <a:r>
              <a:rPr lang="en-US" sz="3600" dirty="0">
                <a:solidFill>
                  <a:srgbClr val="002060"/>
                </a:solidFill>
                <a:highlight>
                  <a:srgbClr val="FFFF00"/>
                </a:highlight>
              </a:rPr>
              <a:t>intensifiers</a:t>
            </a:r>
            <a:r>
              <a:rPr lang="en-US" sz="3600" dirty="0">
                <a:solidFill>
                  <a:srgbClr val="002060"/>
                </a:solidFill>
              </a:rPr>
              <a:t> correctly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Review vocabulary about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ea typeface="Calibri" panose="020F0502020204030204" pitchFamily="34" charset="0"/>
              </a:rPr>
              <a:t>natural wonders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6D1DC-CBD2-0E0E-54A3-A217D2F9B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A2F67-51A6-67D5-1871-0E8EDF9F8AB5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825A92-0D54-6617-641B-4B0449CE63C1}"/>
              </a:ext>
            </a:extLst>
          </p:cNvPr>
          <p:cNvSpPr txBox="1"/>
          <p:nvPr/>
        </p:nvSpPr>
        <p:spPr>
          <a:xfrm>
            <a:off x="265206" y="856031"/>
            <a:ext cx="154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Task b.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12A138-C47C-005D-D8AD-0E79086719F9}"/>
              </a:ext>
            </a:extLst>
          </p:cNvPr>
          <p:cNvSpPr txBox="1"/>
          <p:nvPr/>
        </p:nvSpPr>
        <p:spPr>
          <a:xfrm>
            <a:off x="8314611" y="847356"/>
            <a:ext cx="3715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Suggested answers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925AA5-EBD8-A362-4427-23F206B0DB3B}"/>
              </a:ext>
            </a:extLst>
          </p:cNvPr>
          <p:cNvSpPr txBox="1"/>
          <p:nvPr/>
        </p:nvSpPr>
        <p:spPr>
          <a:xfrm>
            <a:off x="470703" y="4134164"/>
            <a:ext cx="112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FF0000"/>
                </a:solidFill>
              </a:rPr>
              <a:t>Green Hill is </a:t>
            </a:r>
            <a:r>
              <a:rPr lang="en-US" sz="3600" b="1" u="sng" dirty="0">
                <a:solidFill>
                  <a:srgbClr val="FF0000"/>
                </a:solidFill>
              </a:rPr>
              <a:t>a bit more accessible</a:t>
            </a:r>
            <a:r>
              <a:rPr lang="en-US" sz="3600" dirty="0">
                <a:solidFill>
                  <a:srgbClr val="FF0000"/>
                </a:solidFill>
              </a:rPr>
              <a:t> than Old Man Falls.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2E234C-A1BA-37A4-E54C-6321BB04EBA3}"/>
              </a:ext>
            </a:extLst>
          </p:cNvPr>
          <p:cNvSpPr txBox="1"/>
          <p:nvPr/>
        </p:nvSpPr>
        <p:spPr>
          <a:xfrm>
            <a:off x="470703" y="5399007"/>
            <a:ext cx="100583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FF0000"/>
                </a:solidFill>
              </a:rPr>
              <a:t>Old Man Falls </a:t>
            </a:r>
            <a:r>
              <a:rPr lang="en-US" sz="3600" b="1" u="sng" dirty="0">
                <a:solidFill>
                  <a:srgbClr val="FF0000"/>
                </a:solidFill>
              </a:rPr>
              <a:t>isn't as accessible as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Donald's Cave.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A0D989-1552-A172-F237-7EF38F4670A6}"/>
              </a:ext>
            </a:extLst>
          </p:cNvPr>
          <p:cNvSpPr txBox="1"/>
          <p:nvPr/>
        </p:nvSpPr>
        <p:spPr>
          <a:xfrm>
            <a:off x="470703" y="4780495"/>
            <a:ext cx="108879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FF0000"/>
                </a:solidFill>
              </a:rPr>
              <a:t>Donald's Cave is </a:t>
            </a:r>
            <a:r>
              <a:rPr lang="en-US" sz="3600" b="1" u="sng" dirty="0">
                <a:solidFill>
                  <a:srgbClr val="FF0000"/>
                </a:solidFill>
              </a:rPr>
              <a:t>a bit more accessible</a:t>
            </a:r>
            <a:r>
              <a:rPr lang="en-US" sz="3600" dirty="0">
                <a:solidFill>
                  <a:srgbClr val="FF0000"/>
                </a:solidFill>
              </a:rPr>
              <a:t> than Green Hill.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D82060-9D15-3EA1-E484-0146FE91C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305" y="1007062"/>
            <a:ext cx="5772150" cy="495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D3179F-4D8C-A633-8E83-A97E115A0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92" y="1600726"/>
            <a:ext cx="11774016" cy="239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1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89A3DC-559C-74C1-9E8F-EAEE7BF63872}"/>
              </a:ext>
            </a:extLst>
          </p:cNvPr>
          <p:cNvSpPr txBox="1"/>
          <p:nvPr/>
        </p:nvSpPr>
        <p:spPr>
          <a:xfrm>
            <a:off x="1649690" y="754382"/>
            <a:ext cx="98887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/>
              <a:t>Look at the star ratings, circle the correct intensifier, then write the sentences.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15769F-300F-F2A4-75A6-9234120AE852}"/>
              </a:ext>
            </a:extLst>
          </p:cNvPr>
          <p:cNvSpPr txBox="1"/>
          <p:nvPr/>
        </p:nvSpPr>
        <p:spPr>
          <a:xfrm>
            <a:off x="284060" y="765025"/>
            <a:ext cx="154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Task 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66E05B-6726-EE1E-B198-36511576B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93" y="2038350"/>
            <a:ext cx="11491814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92839"/>
      </p:ext>
    </p:extLst>
  </p:cSld>
  <p:clrMapOvr>
    <a:masterClrMapping/>
  </p:clrMapOvr>
  <p:transition spd="med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D2F0DC-37D5-5D8E-2D27-1FF4B22516A0}"/>
              </a:ext>
            </a:extLst>
          </p:cNvPr>
          <p:cNvSpPr txBox="1"/>
          <p:nvPr/>
        </p:nvSpPr>
        <p:spPr>
          <a:xfrm>
            <a:off x="2022048" y="716675"/>
            <a:ext cx="96920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/>
              <a:t>Look at the star ratings, circle the correct intensifier, then write the sentences.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30CE2B-4B27-EBCD-8A32-A6D67988735A}"/>
              </a:ext>
            </a:extLst>
          </p:cNvPr>
          <p:cNvSpPr txBox="1"/>
          <p:nvPr/>
        </p:nvSpPr>
        <p:spPr>
          <a:xfrm>
            <a:off x="477950" y="716675"/>
            <a:ext cx="154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Task 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90D85C-8E71-4243-A4CF-9F14FE4F2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50" y="1879617"/>
            <a:ext cx="11160076" cy="411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23246"/>
      </p:ext>
    </p:extLst>
  </p:cSld>
  <p:clrMapOvr>
    <a:masterClrMapping/>
  </p:clrMapOvr>
  <p:transition spd="med"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0A4F76-12AB-5467-8CE5-64F819CB4A52}"/>
              </a:ext>
            </a:extLst>
          </p:cNvPr>
          <p:cNvSpPr txBox="1"/>
          <p:nvPr/>
        </p:nvSpPr>
        <p:spPr>
          <a:xfrm>
            <a:off x="1748670" y="783220"/>
            <a:ext cx="99028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/>
              <a:t>Look at the star ratings, circle the correct intensifier, then write the sentences.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C5FE00-D2FC-D552-B9C9-991908DACEE4}"/>
              </a:ext>
            </a:extLst>
          </p:cNvPr>
          <p:cNvSpPr txBox="1"/>
          <p:nvPr/>
        </p:nvSpPr>
        <p:spPr>
          <a:xfrm>
            <a:off x="284060" y="765025"/>
            <a:ext cx="154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Task 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4FA3A5-42D0-3687-9FB5-7BF11CB65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2088183"/>
            <a:ext cx="11529446" cy="390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37566"/>
      </p:ext>
    </p:extLst>
  </p:cSld>
  <p:clrMapOvr>
    <a:masterClrMapping/>
  </p:clrMapOvr>
  <p:transition spd="med"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E11B1E-D10B-C708-91C4-F9FA71255CA9}"/>
              </a:ext>
            </a:extLst>
          </p:cNvPr>
          <p:cNvSpPr txBox="1"/>
          <p:nvPr/>
        </p:nvSpPr>
        <p:spPr>
          <a:xfrm>
            <a:off x="1905546" y="765025"/>
            <a:ext cx="1000239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/>
              <a:t>Look at the star ratings, circle the correct intensifier, then write the sentences.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3C9D3F-1CFF-B510-878E-0D532E941CA4}"/>
              </a:ext>
            </a:extLst>
          </p:cNvPr>
          <p:cNvSpPr txBox="1"/>
          <p:nvPr/>
        </p:nvSpPr>
        <p:spPr>
          <a:xfrm>
            <a:off x="284060" y="765025"/>
            <a:ext cx="154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Task 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A2BBA0-3E6B-B687-BD92-402DBA428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74" y="1842243"/>
            <a:ext cx="11248252" cy="425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6249"/>
      </p:ext>
    </p:extLst>
  </p:cSld>
  <p:clrMapOvr>
    <a:masterClrMapping/>
  </p:clrMapOvr>
  <p:transition spd="med"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7675C6-A33D-ECEB-833A-1F1EF6813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62" y="1682742"/>
            <a:ext cx="11160076" cy="41116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B12373-5A8D-F90F-38DF-6D449465E1CC}"/>
              </a:ext>
            </a:extLst>
          </p:cNvPr>
          <p:cNvSpPr txBox="1"/>
          <p:nvPr/>
        </p:nvSpPr>
        <p:spPr>
          <a:xfrm>
            <a:off x="10223233" y="697046"/>
            <a:ext cx="1777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Answers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6F6B04-BBD0-D289-4E2F-9CAF984D39EC}"/>
              </a:ext>
            </a:extLst>
          </p:cNvPr>
          <p:cNvSpPr txBox="1"/>
          <p:nvPr/>
        </p:nvSpPr>
        <p:spPr>
          <a:xfrm>
            <a:off x="676868" y="4947640"/>
            <a:ext cx="111676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Fansipan's</a:t>
            </a:r>
            <a:r>
              <a:rPr lang="en-US" sz="3600" dirty="0">
                <a:solidFill>
                  <a:srgbClr val="FF0000"/>
                </a:solidFill>
              </a:rPr>
              <a:t> summit is a </a:t>
            </a:r>
            <a:r>
              <a:rPr lang="en-US" sz="3600" b="1" dirty="0">
                <a:solidFill>
                  <a:srgbClr val="FF0000"/>
                </a:solidFill>
              </a:rPr>
              <a:t>bit higher than </a:t>
            </a:r>
            <a:r>
              <a:rPr lang="en-US" sz="3600" dirty="0" err="1">
                <a:solidFill>
                  <a:srgbClr val="FF0000"/>
                </a:solidFill>
              </a:rPr>
              <a:t>Langbiang's</a:t>
            </a:r>
            <a:r>
              <a:rPr lang="en-US" sz="3600" dirty="0">
                <a:solidFill>
                  <a:srgbClr val="FF0000"/>
                </a:solidFill>
              </a:rPr>
              <a:t> summit.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68B97DF-C920-D59C-AC53-2440B341A3D1}"/>
              </a:ext>
            </a:extLst>
          </p:cNvPr>
          <p:cNvSpPr/>
          <p:nvPr/>
        </p:nvSpPr>
        <p:spPr>
          <a:xfrm>
            <a:off x="5295507" y="3343275"/>
            <a:ext cx="714768" cy="5665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408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C0BE59-33DA-579C-0A9F-C4AA86E12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1685645"/>
            <a:ext cx="11529446" cy="39030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88F32E-68D8-90F2-2864-BE64504D6248}"/>
              </a:ext>
            </a:extLst>
          </p:cNvPr>
          <p:cNvSpPr txBox="1"/>
          <p:nvPr/>
        </p:nvSpPr>
        <p:spPr>
          <a:xfrm>
            <a:off x="10062977" y="906985"/>
            <a:ext cx="1777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Answers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082892B-F406-5A5E-3805-96C8F288AB04}"/>
              </a:ext>
            </a:extLst>
          </p:cNvPr>
          <p:cNvSpPr/>
          <p:nvPr/>
        </p:nvSpPr>
        <p:spPr>
          <a:xfrm>
            <a:off x="4584469" y="3265691"/>
            <a:ext cx="1168631" cy="5986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324C03-6ED9-8E19-30A4-116CC1778E9A}"/>
              </a:ext>
            </a:extLst>
          </p:cNvPr>
          <p:cNvSpPr txBox="1"/>
          <p:nvPr/>
        </p:nvSpPr>
        <p:spPr>
          <a:xfrm>
            <a:off x="681477" y="4849189"/>
            <a:ext cx="8050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Cô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Tô</a:t>
            </a:r>
            <a:r>
              <a:rPr lang="en-US" sz="3600" dirty="0">
                <a:solidFill>
                  <a:srgbClr val="FF0000"/>
                </a:solidFill>
              </a:rPr>
              <a:t> is </a:t>
            </a:r>
            <a:r>
              <a:rPr lang="en-US" sz="3600" b="1" dirty="0">
                <a:solidFill>
                  <a:srgbClr val="FF0000"/>
                </a:solidFill>
              </a:rPr>
              <a:t>a bit more scenic </a:t>
            </a:r>
            <a:r>
              <a:rPr lang="en-US" sz="3600" dirty="0">
                <a:solidFill>
                  <a:srgbClr val="FF0000"/>
                </a:solidFill>
              </a:rPr>
              <a:t>than </a:t>
            </a:r>
            <a:r>
              <a:rPr lang="en-US" sz="3600" dirty="0" err="1">
                <a:solidFill>
                  <a:srgbClr val="FF0000"/>
                </a:solidFill>
              </a:rPr>
              <a:t>Phú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Quốc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02875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FE4F4C-0F9B-2670-3C84-8CA7AD8B3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74" y="1842243"/>
            <a:ext cx="11248252" cy="42507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992B2C-95D6-D041-76DD-948C248E71A8}"/>
              </a:ext>
            </a:extLst>
          </p:cNvPr>
          <p:cNvSpPr txBox="1"/>
          <p:nvPr/>
        </p:nvSpPr>
        <p:spPr>
          <a:xfrm>
            <a:off x="10146674" y="878999"/>
            <a:ext cx="1777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Answers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4067729-E832-1D3A-2B5C-D96F021378F8}"/>
              </a:ext>
            </a:extLst>
          </p:cNvPr>
          <p:cNvSpPr/>
          <p:nvPr/>
        </p:nvSpPr>
        <p:spPr>
          <a:xfrm>
            <a:off x="5265360" y="3638551"/>
            <a:ext cx="830640" cy="56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D3B571-F195-C31A-9D77-CACB91DD658F}"/>
              </a:ext>
            </a:extLst>
          </p:cNvPr>
          <p:cNvSpPr txBox="1"/>
          <p:nvPr/>
        </p:nvSpPr>
        <p:spPr>
          <a:xfrm>
            <a:off x="1075539" y="5213457"/>
            <a:ext cx="105108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Sơn Đoòng Cave is </a:t>
            </a:r>
            <a:r>
              <a:rPr lang="en-US" sz="3600" b="1" dirty="0">
                <a:solidFill>
                  <a:srgbClr val="FF0000"/>
                </a:solidFill>
              </a:rPr>
              <a:t>far harder to reach than </a:t>
            </a:r>
            <a:r>
              <a:rPr lang="en-US" sz="3600" dirty="0">
                <a:solidFill>
                  <a:srgbClr val="FF0000"/>
                </a:solidFill>
              </a:rPr>
              <a:t>other caves</a:t>
            </a:r>
          </a:p>
        </p:txBody>
      </p:sp>
    </p:spTree>
    <p:extLst>
      <p:ext uri="{BB962C8B-B14F-4D97-AF65-F5344CB8AC3E}">
        <p14:creationId xmlns:p14="http://schemas.microsoft.com/office/powerpoint/2010/main" val="244205465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89A3DC-559C-74C1-9E8F-EAEE7BF63872}"/>
              </a:ext>
            </a:extLst>
          </p:cNvPr>
          <p:cNvSpPr txBox="1"/>
          <p:nvPr/>
        </p:nvSpPr>
        <p:spPr>
          <a:xfrm>
            <a:off x="359007" y="627807"/>
            <a:ext cx="75461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/>
              <a:t>Look at the star ratings, circle the correct intensifier, then write the sentences.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BC2F31-E973-9E4D-2A2D-18E0BE2CC4D9}"/>
              </a:ext>
            </a:extLst>
          </p:cNvPr>
          <p:cNvSpPr txBox="1"/>
          <p:nvPr/>
        </p:nvSpPr>
        <p:spPr>
          <a:xfrm>
            <a:off x="8059916" y="627807"/>
            <a:ext cx="382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Extra practice – WB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32220A-804B-B039-8BB5-CD2A7881E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517" y="1627990"/>
            <a:ext cx="7703908" cy="460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93598"/>
      </p:ext>
    </p:extLst>
  </p:cSld>
  <p:clrMapOvr>
    <a:masterClrMapping/>
  </p:clrMapOvr>
  <p:transition spd="med">
    <p:split orient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89A3DC-559C-74C1-9E8F-EAEE7BF63872}"/>
              </a:ext>
            </a:extLst>
          </p:cNvPr>
          <p:cNvSpPr txBox="1"/>
          <p:nvPr/>
        </p:nvSpPr>
        <p:spPr>
          <a:xfrm>
            <a:off x="359007" y="627807"/>
            <a:ext cx="75461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/>
              <a:t>Look at the star ratings, circle the correct intensifier, then write the sentences.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BC2F31-E973-9E4D-2A2D-18E0BE2CC4D9}"/>
              </a:ext>
            </a:extLst>
          </p:cNvPr>
          <p:cNvSpPr txBox="1"/>
          <p:nvPr/>
        </p:nvSpPr>
        <p:spPr>
          <a:xfrm>
            <a:off x="8059916" y="627807"/>
            <a:ext cx="382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Extra practice – WB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647F0-F67D-2429-5FDA-276119F35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38" y="1629668"/>
            <a:ext cx="7631343" cy="46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01345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" y="501042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89A3DC-559C-74C1-9E8F-EAEE7BF63872}"/>
              </a:ext>
            </a:extLst>
          </p:cNvPr>
          <p:cNvSpPr txBox="1"/>
          <p:nvPr/>
        </p:nvSpPr>
        <p:spPr>
          <a:xfrm>
            <a:off x="359007" y="627807"/>
            <a:ext cx="75461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/>
              <a:t>Look at the star ratings, circle the correct intensifier, then write the sentences.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BC2F31-E973-9E4D-2A2D-18E0BE2CC4D9}"/>
              </a:ext>
            </a:extLst>
          </p:cNvPr>
          <p:cNvSpPr txBox="1"/>
          <p:nvPr/>
        </p:nvSpPr>
        <p:spPr>
          <a:xfrm>
            <a:off x="8059916" y="627807"/>
            <a:ext cx="382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Extra practice – WB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457336-40C5-F442-FCBC-797D1575EB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7"/>
          <a:stretch/>
        </p:blipFill>
        <p:spPr>
          <a:xfrm>
            <a:off x="1719262" y="1726779"/>
            <a:ext cx="7546156" cy="450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06865"/>
      </p:ext>
    </p:extLst>
  </p:cSld>
  <p:clrMapOvr>
    <a:masterClrMapping/>
  </p:clrMapOvr>
  <p:transition spd="med">
    <p:split orient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89A3DC-559C-74C1-9E8F-EAEE7BF63872}"/>
              </a:ext>
            </a:extLst>
          </p:cNvPr>
          <p:cNvSpPr txBox="1"/>
          <p:nvPr/>
        </p:nvSpPr>
        <p:spPr>
          <a:xfrm>
            <a:off x="359007" y="627807"/>
            <a:ext cx="75461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/>
              <a:t>Look at the star ratings, circle the correct intensifier, then write the sentences.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BC2F31-E973-9E4D-2A2D-18E0BE2CC4D9}"/>
              </a:ext>
            </a:extLst>
          </p:cNvPr>
          <p:cNvSpPr txBox="1"/>
          <p:nvPr/>
        </p:nvSpPr>
        <p:spPr>
          <a:xfrm>
            <a:off x="8059916" y="627807"/>
            <a:ext cx="382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Extra practice – WB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E36E6B-80AC-7132-78AA-78FBEEF09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188" y="1705025"/>
            <a:ext cx="7691737" cy="46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49780"/>
      </p:ext>
    </p:extLst>
  </p:cSld>
  <p:clrMapOvr>
    <a:masterClrMapping/>
  </p:clrMapOvr>
  <p:transition spd="med">
    <p:split orient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FE3E78-504A-D20F-0E39-8F059C5AD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38" y="1629668"/>
            <a:ext cx="7631343" cy="46005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89A3DC-559C-74C1-9E8F-EAEE7BF63872}"/>
              </a:ext>
            </a:extLst>
          </p:cNvPr>
          <p:cNvSpPr txBox="1"/>
          <p:nvPr/>
        </p:nvSpPr>
        <p:spPr>
          <a:xfrm>
            <a:off x="359006" y="627807"/>
            <a:ext cx="97182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/>
              <a:t>Look at the star ratings, circle the correct intensifier, then write the sentences.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BC2F31-E973-9E4D-2A2D-18E0BE2CC4D9}"/>
              </a:ext>
            </a:extLst>
          </p:cNvPr>
          <p:cNvSpPr txBox="1"/>
          <p:nvPr/>
        </p:nvSpPr>
        <p:spPr>
          <a:xfrm>
            <a:off x="10202154" y="627807"/>
            <a:ext cx="1630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Answer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EC6886-1E8D-F973-BE4F-8B103E4C89D6}"/>
              </a:ext>
            </a:extLst>
          </p:cNvPr>
          <p:cNvSpPr txBox="1"/>
          <p:nvPr/>
        </p:nvSpPr>
        <p:spPr>
          <a:xfrm>
            <a:off x="3032289" y="4760920"/>
            <a:ext cx="61274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FF0000"/>
                </a:solidFill>
              </a:rPr>
              <a:t>Bản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Giốc</a:t>
            </a:r>
            <a:r>
              <a:rPr lang="en-US" sz="3600" dirty="0">
                <a:solidFill>
                  <a:srgbClr val="FF0000"/>
                </a:solidFill>
              </a:rPr>
              <a:t> Falls is </a:t>
            </a:r>
            <a:r>
              <a:rPr lang="en-US" sz="3600" b="1" dirty="0">
                <a:solidFill>
                  <a:srgbClr val="FF0000"/>
                </a:solidFill>
              </a:rPr>
              <a:t>a bit wider </a:t>
            </a:r>
            <a:r>
              <a:rPr lang="en-US" sz="3600" dirty="0">
                <a:solidFill>
                  <a:srgbClr val="FF0000"/>
                </a:solidFill>
              </a:rPr>
              <a:t>than Elephant Falls.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C1E9EAC-0DE0-7B79-DB57-300A24FAB1EE}"/>
              </a:ext>
            </a:extLst>
          </p:cNvPr>
          <p:cNvSpPr/>
          <p:nvPr/>
        </p:nvSpPr>
        <p:spPr>
          <a:xfrm>
            <a:off x="2752437" y="4218598"/>
            <a:ext cx="903150" cy="6120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759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4C99A3-EF28-1B20-F0F0-8F5326E59D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7"/>
          <a:stretch/>
        </p:blipFill>
        <p:spPr>
          <a:xfrm>
            <a:off x="1789522" y="1726779"/>
            <a:ext cx="7546156" cy="45034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89A3DC-559C-74C1-9E8F-EAEE7BF63872}"/>
              </a:ext>
            </a:extLst>
          </p:cNvPr>
          <p:cNvSpPr txBox="1"/>
          <p:nvPr/>
        </p:nvSpPr>
        <p:spPr>
          <a:xfrm>
            <a:off x="359006" y="627807"/>
            <a:ext cx="96522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/>
              <a:t>Look at the star ratings, circle the correct intensifier, then write the sentences.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C1406-13BB-D4B0-D4BD-3B4D714C49F2}"/>
              </a:ext>
            </a:extLst>
          </p:cNvPr>
          <p:cNvSpPr txBox="1"/>
          <p:nvPr/>
        </p:nvSpPr>
        <p:spPr>
          <a:xfrm>
            <a:off x="10202154" y="627807"/>
            <a:ext cx="1630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Answer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0E8BA33-55BD-2368-BB4A-03E93D7F5D49}"/>
              </a:ext>
            </a:extLst>
          </p:cNvPr>
          <p:cNvSpPr/>
          <p:nvPr/>
        </p:nvSpPr>
        <p:spPr>
          <a:xfrm>
            <a:off x="3695306" y="4300984"/>
            <a:ext cx="857839" cy="5467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1272A6-7C57-F74F-1B78-999B101CE285}"/>
              </a:ext>
            </a:extLst>
          </p:cNvPr>
          <p:cNvSpPr txBox="1"/>
          <p:nvPr/>
        </p:nvSpPr>
        <p:spPr>
          <a:xfrm>
            <a:off x="2856322" y="4802113"/>
            <a:ext cx="61274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Mount Sơn </a:t>
            </a:r>
            <a:r>
              <a:rPr lang="en-US" sz="3600" dirty="0" err="1">
                <a:solidFill>
                  <a:srgbClr val="FF0000"/>
                </a:solidFill>
              </a:rPr>
              <a:t>Trà</a:t>
            </a:r>
            <a:r>
              <a:rPr lang="en-US" sz="3600" dirty="0">
                <a:solidFill>
                  <a:srgbClr val="FF0000"/>
                </a:solidFill>
              </a:rPr>
              <a:t> is </a:t>
            </a:r>
            <a:r>
              <a:rPr lang="en-US" sz="3600" b="1" dirty="0">
                <a:solidFill>
                  <a:srgbClr val="FF0000"/>
                </a:solidFill>
              </a:rPr>
              <a:t>much more scenic</a:t>
            </a:r>
            <a:r>
              <a:rPr lang="en-US" sz="3600" dirty="0">
                <a:solidFill>
                  <a:srgbClr val="FF0000"/>
                </a:solidFill>
              </a:rPr>
              <a:t> than Mount </a:t>
            </a:r>
            <a:r>
              <a:rPr lang="en-US" sz="3600" dirty="0" err="1">
                <a:solidFill>
                  <a:srgbClr val="FF0000"/>
                </a:solidFill>
              </a:rPr>
              <a:t>Langbiang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810540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64DC5C-1978-90DA-75C5-BCD9070B6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188" y="1705025"/>
            <a:ext cx="7691737" cy="4629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89A3DC-559C-74C1-9E8F-EAEE7BF63872}"/>
              </a:ext>
            </a:extLst>
          </p:cNvPr>
          <p:cNvSpPr txBox="1"/>
          <p:nvPr/>
        </p:nvSpPr>
        <p:spPr>
          <a:xfrm>
            <a:off x="359007" y="627807"/>
            <a:ext cx="97559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/>
              <a:t>Look at the star ratings, circle the correct intensifier, then write the sentences.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FAF152-4BDD-8CD8-69EE-F607636F3ACF}"/>
              </a:ext>
            </a:extLst>
          </p:cNvPr>
          <p:cNvSpPr txBox="1"/>
          <p:nvPr/>
        </p:nvSpPr>
        <p:spPr>
          <a:xfrm>
            <a:off x="10202154" y="627807"/>
            <a:ext cx="1630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Answer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6620665-6039-C005-0C98-A55CF3157AE4}"/>
              </a:ext>
            </a:extLst>
          </p:cNvPr>
          <p:cNvSpPr/>
          <p:nvPr/>
        </p:nvSpPr>
        <p:spPr>
          <a:xfrm>
            <a:off x="3956591" y="4290097"/>
            <a:ext cx="857840" cy="5155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9EE1B9-4FD4-2A28-D85D-AB1E409E353A}"/>
              </a:ext>
            </a:extLst>
          </p:cNvPr>
          <p:cNvSpPr txBox="1"/>
          <p:nvPr/>
        </p:nvSpPr>
        <p:spPr>
          <a:xfrm>
            <a:off x="3150806" y="4805674"/>
            <a:ext cx="63441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An </a:t>
            </a:r>
            <a:r>
              <a:rPr lang="en-US" sz="3600" dirty="0" err="1">
                <a:solidFill>
                  <a:srgbClr val="FF0000"/>
                </a:solidFill>
              </a:rPr>
              <a:t>Bàng</a:t>
            </a:r>
            <a:r>
              <a:rPr lang="en-US" sz="3600" dirty="0">
                <a:solidFill>
                  <a:srgbClr val="FF0000"/>
                </a:solidFill>
              </a:rPr>
              <a:t> Beach is </a:t>
            </a:r>
            <a:r>
              <a:rPr lang="en-US" sz="3600" b="1" dirty="0">
                <a:solidFill>
                  <a:srgbClr val="FF0000"/>
                </a:solidFill>
              </a:rPr>
              <a:t>much more accessible</a:t>
            </a:r>
            <a:r>
              <a:rPr lang="en-US" sz="3600" dirty="0">
                <a:solidFill>
                  <a:srgbClr val="FF0000"/>
                </a:solidFill>
              </a:rPr>
              <a:t> than Lý Sơn Beach.</a:t>
            </a:r>
          </a:p>
        </p:txBody>
      </p:sp>
    </p:spTree>
    <p:extLst>
      <p:ext uri="{BB962C8B-B14F-4D97-AF65-F5344CB8AC3E}">
        <p14:creationId xmlns:p14="http://schemas.microsoft.com/office/powerpoint/2010/main" val="32082063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81CE4-DD66-889D-CF6B-8324A6C03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DB2CF0-64B4-7A6B-2FF9-3115C80E0BE1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ED21E5-40D8-B858-EE65-A9EF17CBB7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2088801" y="753910"/>
            <a:ext cx="7957536" cy="56139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FB90A1-103B-EF89-354D-57C0B7C26073}"/>
              </a:ext>
            </a:extLst>
          </p:cNvPr>
          <p:cNvSpPr txBox="1"/>
          <p:nvPr/>
        </p:nvSpPr>
        <p:spPr>
          <a:xfrm>
            <a:off x="4867134" y="4143638"/>
            <a:ext cx="3267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19026653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2C8AD-0A68-E8E7-2136-CD45C1813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66F129-BBB9-BA5C-FC15-E6CADB8FD3EE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A7013D-AC28-76B5-2BBC-3AA316228AB2}"/>
              </a:ext>
            </a:extLst>
          </p:cNvPr>
          <p:cNvSpPr txBox="1"/>
          <p:nvPr/>
        </p:nvSpPr>
        <p:spPr>
          <a:xfrm>
            <a:off x="256967" y="551816"/>
            <a:ext cx="103001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0" dirty="0">
                <a:effectLst/>
              </a:rPr>
              <a:t>In pairs: Use the information about from all places you </a:t>
            </a:r>
          </a:p>
          <a:p>
            <a:r>
              <a:rPr lang="en-US" sz="3600" i="0" dirty="0">
                <a:effectLst/>
              </a:rPr>
              <a:t>have studied and been and make new sentences using your own experience.</a:t>
            </a:r>
            <a:r>
              <a:rPr lang="en-US" sz="36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54644-E049-D818-597C-8CA5F77F2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5947" y="671281"/>
            <a:ext cx="847874" cy="902380"/>
          </a:xfrm>
          <a:prstGeom prst="rect">
            <a:avLst/>
          </a:prstGeom>
        </p:spPr>
      </p:pic>
      <p:pic>
        <p:nvPicPr>
          <p:cNvPr id="4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EBF1E667-672E-ACFF-5C18-936A5744A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421" y="1573661"/>
            <a:ext cx="1573611" cy="100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898E5F29-4893-DF11-E7C5-AF2294694F31}"/>
              </a:ext>
            </a:extLst>
          </p:cNvPr>
          <p:cNvSpPr/>
          <p:nvPr/>
        </p:nvSpPr>
        <p:spPr>
          <a:xfrm>
            <a:off x="284089" y="2499058"/>
            <a:ext cx="7160419" cy="1703826"/>
          </a:xfrm>
          <a:prstGeom prst="wedgeEllipseCallout">
            <a:avLst>
              <a:gd name="adj1" fmla="val 46048"/>
              <a:gd name="adj2" fmla="val 4605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I went to Mount </a:t>
            </a:r>
            <a:r>
              <a:rPr lang="en-US" sz="3200" dirty="0" err="1">
                <a:solidFill>
                  <a:srgbClr val="002060"/>
                </a:solidFill>
              </a:rPr>
              <a:t>Sơn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Trà</a:t>
            </a:r>
            <a:r>
              <a:rPr lang="en-US" sz="3200" dirty="0">
                <a:solidFill>
                  <a:srgbClr val="002060"/>
                </a:solidFill>
              </a:rPr>
              <a:t> last year and I think it’s </a:t>
            </a:r>
            <a:r>
              <a:rPr lang="en-US" sz="3200" b="1" u="sng" dirty="0">
                <a:solidFill>
                  <a:srgbClr val="002060"/>
                </a:solidFill>
              </a:rPr>
              <a:t>far more scenic than </a:t>
            </a:r>
            <a:r>
              <a:rPr lang="en-US" sz="3200" dirty="0">
                <a:solidFill>
                  <a:srgbClr val="002060"/>
                </a:solidFill>
              </a:rPr>
              <a:t>Mount </a:t>
            </a:r>
            <a:r>
              <a:rPr lang="en-US" sz="3200" dirty="0" err="1">
                <a:solidFill>
                  <a:srgbClr val="002060"/>
                </a:solidFill>
              </a:rPr>
              <a:t>Bà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Đen</a:t>
            </a:r>
            <a:r>
              <a:rPr lang="en-US" sz="3200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F9C1A92F-CC8C-33DE-3ECB-8DE103F7772E}"/>
              </a:ext>
            </a:extLst>
          </p:cNvPr>
          <p:cNvSpPr/>
          <p:nvPr/>
        </p:nvSpPr>
        <p:spPr>
          <a:xfrm>
            <a:off x="5451814" y="4236712"/>
            <a:ext cx="6305550" cy="1893037"/>
          </a:xfrm>
          <a:prstGeom prst="wedgeEllipseCallout">
            <a:avLst>
              <a:gd name="adj1" fmla="val -53860"/>
              <a:gd name="adj2" fmla="val -4585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And for me, I think Lý </a:t>
            </a:r>
            <a:r>
              <a:rPr lang="en-US" sz="3200" dirty="0" err="1">
                <a:solidFill>
                  <a:schemeClr val="tx2"/>
                </a:solidFill>
              </a:rPr>
              <a:t>Sơn</a:t>
            </a:r>
            <a:r>
              <a:rPr lang="en-US" sz="3200" dirty="0">
                <a:solidFill>
                  <a:schemeClr val="tx2"/>
                </a:solidFill>
              </a:rPr>
              <a:t> island </a:t>
            </a:r>
            <a:r>
              <a:rPr lang="en-US" sz="3200" b="1" u="sng" dirty="0">
                <a:solidFill>
                  <a:schemeClr val="tx2"/>
                </a:solidFill>
              </a:rPr>
              <a:t>isn’t as accessible as </a:t>
            </a:r>
            <a:r>
              <a:rPr lang="en-US" sz="3200" dirty="0">
                <a:solidFill>
                  <a:schemeClr val="tx2"/>
                </a:solidFill>
              </a:rPr>
              <a:t>Bình Ba island. </a:t>
            </a:r>
          </a:p>
        </p:txBody>
      </p:sp>
    </p:spTree>
    <p:extLst>
      <p:ext uri="{BB962C8B-B14F-4D97-AF65-F5344CB8AC3E}">
        <p14:creationId xmlns:p14="http://schemas.microsoft.com/office/powerpoint/2010/main" val="27548915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223585-C26B-4B5B-B3F4-BBFDB7C69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616" y="2124065"/>
            <a:ext cx="3387911" cy="27793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6056C6-C691-9DDF-7FB9-1ACB9D798214}"/>
              </a:ext>
            </a:extLst>
          </p:cNvPr>
          <p:cNvSpPr txBox="1"/>
          <p:nvPr/>
        </p:nvSpPr>
        <p:spPr>
          <a:xfrm>
            <a:off x="108579" y="939204"/>
            <a:ext cx="119748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 dirty="0">
                <a:solidFill>
                  <a:srgbClr val="002060"/>
                </a:solidFill>
                <a:effectLst/>
              </a:rPr>
              <a:t>In pairs: Talk together and share </a:t>
            </a:r>
            <a:r>
              <a:rPr lang="en-US" sz="3600" dirty="0">
                <a:solidFill>
                  <a:srgbClr val="002060"/>
                </a:solidFill>
              </a:rPr>
              <a:t>what things you studied today.</a:t>
            </a:r>
          </a:p>
        </p:txBody>
      </p:sp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7B45C-3E3E-7B20-5C55-3D8808EBC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D47292-D0DD-8EE9-E831-458DD95A8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80" y="1344193"/>
            <a:ext cx="11233439" cy="7306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D1AF20-1A37-2D19-CC6A-254AEFBAC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62" y="2361277"/>
            <a:ext cx="11630601" cy="278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142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48C511-5E68-5BC3-5A88-5E7F5A94D57D}"/>
              </a:ext>
            </a:extLst>
          </p:cNvPr>
          <p:cNvSpPr txBox="1"/>
          <p:nvPr/>
        </p:nvSpPr>
        <p:spPr>
          <a:xfrm>
            <a:off x="5218545" y="711547"/>
            <a:ext cx="67794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FFF00"/>
                </a:highlight>
              </a:rPr>
              <a:t>MEMORY CHECK: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Create groups/teams of 5 students.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You will choose some adjectives to talk about what you remember about these caves you studied and give the answers.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The team(s) with the most correct answers win(s).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Time limit: 5 minutes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027011-69BE-13A4-4D6D-5F2262CC8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72" y="582238"/>
            <a:ext cx="4548763" cy="18276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14DC63-B6DD-E0A8-5C5E-BAB744FA0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64" y="2550039"/>
            <a:ext cx="4398745" cy="17579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9EFDBE-C562-1129-124D-62191B171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455" y="4376746"/>
            <a:ext cx="3777672" cy="196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274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7B45C-3E3E-7B20-5C55-3D8808EBC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63374B-FEFF-A095-9BD5-11AA28826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2190036"/>
            <a:ext cx="11610975" cy="26686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16C34B-F0DC-C74E-D114-8E3DB225B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2" y="1182268"/>
            <a:ext cx="11233439" cy="73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43417"/>
      </p:ext>
    </p:extLst>
  </p:cSld>
  <p:clrMapOvr>
    <a:masterClrMapping/>
  </p:clrMapOvr>
  <p:transition spd="med">
    <p:split orient="vert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7B45C-3E3E-7B20-5C55-3D8808EBC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23981B-BF98-AD68-BEE4-354D0FAA1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2486025"/>
            <a:ext cx="10620375" cy="2324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41B1E6-FA4D-926B-6F15-8F9892FBA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2" y="1410868"/>
            <a:ext cx="11233439" cy="73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27215"/>
      </p:ext>
    </p:extLst>
  </p:cSld>
  <p:clrMapOvr>
    <a:masterClrMapping/>
  </p:clrMapOvr>
  <p:transition spd="med">
    <p:split orient="vert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7B45C-3E3E-7B20-5C55-3D8808EBC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41B1E6-FA4D-926B-6F15-8F9892FBA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86" y="1239418"/>
            <a:ext cx="11233439" cy="730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5581CA-A779-F32A-AC1A-DF5DFFA30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86" y="2109787"/>
            <a:ext cx="1106805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57002"/>
      </p:ext>
    </p:extLst>
  </p:cSld>
  <p:clrMapOvr>
    <a:masterClrMapping/>
  </p:clrMapOvr>
  <p:transition spd="med">
    <p:split orient="vert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910"/>
            <a:ext cx="8787102" cy="59912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4086" y="547110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78777" y="1470440"/>
            <a:ext cx="11434445" cy="36074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002060"/>
                </a:solidFill>
              </a:rPr>
              <a:t>Grammar: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Learn how to use </a:t>
            </a:r>
            <a:r>
              <a:rPr lang="en-US" sz="3600" dirty="0">
                <a:solidFill>
                  <a:srgbClr val="002060"/>
                </a:solidFill>
                <a:highlight>
                  <a:srgbClr val="FFFF00"/>
                </a:highlight>
              </a:rPr>
              <a:t>comparative structures </a:t>
            </a:r>
            <a:r>
              <a:rPr lang="en-US" sz="3600" dirty="0">
                <a:solidFill>
                  <a:srgbClr val="002060"/>
                </a:solidFill>
              </a:rPr>
              <a:t>with </a:t>
            </a:r>
            <a:r>
              <a:rPr lang="en-US" sz="3600" dirty="0">
                <a:solidFill>
                  <a:srgbClr val="002060"/>
                </a:solidFill>
                <a:highlight>
                  <a:srgbClr val="FFFF00"/>
                </a:highlight>
              </a:rPr>
              <a:t>intensifiers </a:t>
            </a:r>
            <a:r>
              <a:rPr lang="en-US" sz="3600" dirty="0">
                <a:solidFill>
                  <a:srgbClr val="002060"/>
                </a:solidFill>
              </a:rPr>
              <a:t>correctly.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Review vocabulary about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ea typeface="Calibri" panose="020F0502020204030204" pitchFamily="34" charset="0"/>
              </a:rPr>
              <a:t>natural wonders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and talk about them using </a:t>
            </a:r>
            <a:r>
              <a:rPr lang="en-US" sz="3600" dirty="0">
                <a:solidFill>
                  <a:srgbClr val="002060"/>
                </a:solidFill>
                <a:highlight>
                  <a:srgbClr val="FFFF00"/>
                </a:highlight>
              </a:rPr>
              <a:t>comparative structures with intensifiers. </a:t>
            </a:r>
            <a:endParaRPr lang="en-US" sz="3600" dirty="0">
              <a:solidFill>
                <a:srgbClr val="FF0000"/>
              </a:solidFill>
              <a:highlight>
                <a:srgbClr val="FFFF00"/>
              </a:highlight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77619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836281"/>
            <a:ext cx="11764213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rgbClr val="0070C0"/>
                </a:solidFill>
              </a:rPr>
              <a:t>Review </a:t>
            </a:r>
            <a:r>
              <a:rPr lang="en-US" sz="3600" i="1" dirty="0">
                <a:solidFill>
                  <a:srgbClr val="0070C0"/>
                </a:solidFill>
                <a:highlight>
                  <a:srgbClr val="FFFF00"/>
                </a:highlight>
              </a:rPr>
              <a:t>comparative structures </a:t>
            </a:r>
            <a:r>
              <a:rPr lang="en-US" sz="3600" i="1" dirty="0">
                <a:solidFill>
                  <a:srgbClr val="0070C0"/>
                </a:solidFill>
              </a:rPr>
              <a:t>with </a:t>
            </a:r>
            <a:r>
              <a:rPr lang="en-US" sz="3600" i="1" dirty="0">
                <a:solidFill>
                  <a:srgbClr val="0070C0"/>
                </a:solidFill>
                <a:highlight>
                  <a:srgbClr val="FFFF00"/>
                </a:highlight>
              </a:rPr>
              <a:t>intensifiers.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chemeClr val="accent5"/>
                </a:solidFill>
              </a:rPr>
              <a:t>Do exercise on page 33 – Grammar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rgbClr val="0070C0"/>
                </a:solidFill>
              </a:rPr>
              <a:t>Prepare for the next lesson (Pronunciation &amp; Speaking - pages 56 &amp; 57 - SB).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on </a:t>
            </a:r>
            <a:r>
              <a:rPr lang="en-US" sz="3600" i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48C511-5E68-5BC3-5A88-5E7F5A94D57D}"/>
              </a:ext>
            </a:extLst>
          </p:cNvPr>
          <p:cNvSpPr txBox="1"/>
          <p:nvPr/>
        </p:nvSpPr>
        <p:spPr>
          <a:xfrm>
            <a:off x="8026399" y="1755256"/>
            <a:ext cx="2142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FFF00"/>
                </a:highlight>
              </a:rPr>
              <a:t>EXAMPLE: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41A736-FDFD-E730-BDF7-E3FD6CBD17DF}"/>
              </a:ext>
            </a:extLst>
          </p:cNvPr>
          <p:cNvSpPr txBox="1"/>
          <p:nvPr/>
        </p:nvSpPr>
        <p:spPr>
          <a:xfrm>
            <a:off x="4605188" y="517273"/>
            <a:ext cx="2331321" cy="5823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D0D0D"/>
                </a:solidFill>
              </a:rPr>
              <a:t>accessible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D0D0D"/>
                </a:solidFill>
              </a:rPr>
              <a:t>difficult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D0D0D"/>
                </a:solidFill>
              </a:rPr>
              <a:t>big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D0D0D"/>
                </a:solidFill>
              </a:rPr>
              <a:t>expensive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D0D0D"/>
                </a:solidFill>
              </a:rPr>
              <a:t>easy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D0D0D"/>
                </a:solidFill>
              </a:rPr>
              <a:t>scenic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D0D0D"/>
                </a:solidFill>
              </a:rPr>
              <a:t>famous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4ACB30-A7F5-470A-241D-4EA6890089F5}"/>
              </a:ext>
            </a:extLst>
          </p:cNvPr>
          <p:cNvSpPr txBox="1"/>
          <p:nvPr/>
        </p:nvSpPr>
        <p:spPr>
          <a:xfrm>
            <a:off x="6936509" y="2622891"/>
            <a:ext cx="49654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2060"/>
                </a:solidFill>
              </a:rPr>
              <a:t>Sơn Đoòng is </a:t>
            </a:r>
            <a:r>
              <a:rPr lang="en-US" sz="3600" b="1" u="sng" dirty="0">
                <a:solidFill>
                  <a:srgbClr val="002060"/>
                </a:solidFill>
              </a:rPr>
              <a:t>much more expensive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dirty="0">
                <a:solidFill>
                  <a:srgbClr val="002060"/>
                </a:solidFill>
              </a:rPr>
              <a:t>to visit than the other two caves.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7D0EC69-C255-F4EC-3E51-F73B08EFA0DA}"/>
              </a:ext>
            </a:extLst>
          </p:cNvPr>
          <p:cNvCxnSpPr/>
          <p:nvPr/>
        </p:nvCxnSpPr>
        <p:spPr>
          <a:xfrm>
            <a:off x="4729483" y="3556000"/>
            <a:ext cx="19576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959E1C7-AEA1-793B-1157-0BC2CADB1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46" y="634525"/>
            <a:ext cx="4548763" cy="18276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ACF73B-49FA-67BE-7014-42CB4A63F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38" y="2602326"/>
            <a:ext cx="4398745" cy="17579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020A59-1C7C-6426-E3F7-4A73973B0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429" y="4429033"/>
            <a:ext cx="3777672" cy="196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31679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5B0AE9-67FC-730E-EC18-CE6B2ED2FB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1"/>
          <a:stretch/>
        </p:blipFill>
        <p:spPr>
          <a:xfrm>
            <a:off x="415130" y="868565"/>
            <a:ext cx="3971637" cy="15994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D46B18-F632-7F8C-8910-3D0A0C8B2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47" y="2622891"/>
            <a:ext cx="3820320" cy="15840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92F471-7624-9E00-2B20-7F8BB2791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741" y="4361755"/>
            <a:ext cx="3571731" cy="18552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41A736-FDFD-E730-BDF7-E3FD6CBD17DF}"/>
              </a:ext>
            </a:extLst>
          </p:cNvPr>
          <p:cNvSpPr txBox="1"/>
          <p:nvPr/>
        </p:nvSpPr>
        <p:spPr>
          <a:xfrm>
            <a:off x="4542644" y="517273"/>
            <a:ext cx="2331321" cy="5823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D0D0D"/>
                </a:solidFill>
              </a:rPr>
              <a:t>accessible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D0D0D"/>
                </a:solidFill>
              </a:rPr>
              <a:t>difficult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D0D0D"/>
                </a:solidFill>
              </a:rPr>
              <a:t>big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D0D0D"/>
                </a:solidFill>
              </a:rPr>
              <a:t>expensive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D0D0D"/>
                </a:solidFill>
              </a:rPr>
              <a:t>easy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D0D0D"/>
                </a:solidFill>
              </a:rPr>
              <a:t>scenic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D0D0D"/>
                </a:solidFill>
              </a:rPr>
              <a:t>famous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7D0EC69-C255-F4EC-3E51-F73B08EFA0DA}"/>
              </a:ext>
            </a:extLst>
          </p:cNvPr>
          <p:cNvCxnSpPr/>
          <p:nvPr/>
        </p:nvCxnSpPr>
        <p:spPr>
          <a:xfrm>
            <a:off x="4729483" y="3556000"/>
            <a:ext cx="19576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A319FFD-11D6-AFD8-1581-6153BF9288A5}"/>
              </a:ext>
            </a:extLst>
          </p:cNvPr>
          <p:cNvSpPr txBox="1"/>
          <p:nvPr/>
        </p:nvSpPr>
        <p:spPr>
          <a:xfrm>
            <a:off x="10405676" y="517273"/>
            <a:ext cx="1971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Answers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3ECF7C-6BA3-CE99-27B5-B7B455C8AEFF}"/>
              </a:ext>
            </a:extLst>
          </p:cNvPr>
          <p:cNvSpPr txBox="1"/>
          <p:nvPr/>
        </p:nvSpPr>
        <p:spPr>
          <a:xfrm>
            <a:off x="6873965" y="1258319"/>
            <a:ext cx="514254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3200" dirty="0"/>
              <a:t>Sơn Đoòng Cave is </a:t>
            </a:r>
            <a:r>
              <a:rPr lang="en-US" sz="3200" b="1" u="sng" dirty="0"/>
              <a:t>far bigger than</a:t>
            </a:r>
            <a:r>
              <a:rPr lang="en-US" sz="3200" dirty="0"/>
              <a:t> both the others.</a:t>
            </a:r>
          </a:p>
          <a:p>
            <a:pPr marL="514350" indent="-514350" algn="just">
              <a:buAutoNum type="arabicPeriod"/>
            </a:pPr>
            <a:r>
              <a:rPr lang="en-US" sz="3200" dirty="0"/>
              <a:t>Goa </a:t>
            </a:r>
            <a:r>
              <a:rPr lang="en-US" sz="3200" dirty="0" err="1"/>
              <a:t>Pindul</a:t>
            </a:r>
            <a:r>
              <a:rPr lang="en-US" sz="3200" dirty="0"/>
              <a:t> Cave is </a:t>
            </a:r>
            <a:r>
              <a:rPr lang="en-US" sz="3200" b="1" u="sng" dirty="0"/>
              <a:t>more famous</a:t>
            </a:r>
            <a:r>
              <a:rPr lang="en-US" sz="3200" dirty="0"/>
              <a:t> for its river </a:t>
            </a:r>
            <a:r>
              <a:rPr lang="en-US" sz="3200" b="1" u="sng" dirty="0"/>
              <a:t>than</a:t>
            </a:r>
            <a:r>
              <a:rPr lang="en-US" sz="3200" dirty="0"/>
              <a:t> the others.</a:t>
            </a:r>
          </a:p>
          <a:p>
            <a:pPr marL="514350" indent="-514350" algn="just">
              <a:buAutoNum type="arabicPeriod"/>
            </a:pPr>
            <a:r>
              <a:rPr lang="en-US" sz="3200" dirty="0"/>
              <a:t>Deer cave is </a:t>
            </a:r>
            <a:r>
              <a:rPr lang="en-US" sz="3200" b="1" u="sng" dirty="0"/>
              <a:t>a bit more difficult</a:t>
            </a:r>
            <a:r>
              <a:rPr lang="en-US" sz="3200" dirty="0"/>
              <a:t> to reach </a:t>
            </a:r>
            <a:r>
              <a:rPr lang="en-US" sz="3200" b="1" u="sng" dirty="0"/>
              <a:t>than</a:t>
            </a:r>
            <a:r>
              <a:rPr lang="en-US" sz="3200" dirty="0"/>
              <a:t> Goa </a:t>
            </a:r>
            <a:r>
              <a:rPr lang="en-US" sz="3200" dirty="0" err="1"/>
              <a:t>Pindul</a:t>
            </a:r>
            <a:r>
              <a:rPr lang="en-US" sz="3200" dirty="0"/>
              <a:t> Cave.</a:t>
            </a:r>
            <a:endParaRPr lang="en-US" sz="3200" dirty="0">
              <a:solidFill>
                <a:srgbClr val="00206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3EB864-54E7-D85D-00D2-2667CD7074B0}"/>
              </a:ext>
            </a:extLst>
          </p:cNvPr>
          <p:cNvCxnSpPr>
            <a:cxnSpLocks/>
          </p:cNvCxnSpPr>
          <p:nvPr/>
        </p:nvCxnSpPr>
        <p:spPr>
          <a:xfrm>
            <a:off x="5334465" y="2710873"/>
            <a:ext cx="7615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2D0895-CFF1-0960-CF35-80343F83300D}"/>
              </a:ext>
            </a:extLst>
          </p:cNvPr>
          <p:cNvCxnSpPr>
            <a:cxnSpLocks/>
          </p:cNvCxnSpPr>
          <p:nvPr/>
        </p:nvCxnSpPr>
        <p:spPr>
          <a:xfrm>
            <a:off x="4953697" y="5994401"/>
            <a:ext cx="15025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E313CA-2276-D747-0121-58A38134EA15}"/>
              </a:ext>
            </a:extLst>
          </p:cNvPr>
          <p:cNvCxnSpPr>
            <a:cxnSpLocks/>
          </p:cNvCxnSpPr>
          <p:nvPr/>
        </p:nvCxnSpPr>
        <p:spPr>
          <a:xfrm>
            <a:off x="4953697" y="1861127"/>
            <a:ext cx="15025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04242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41A736-FDFD-E730-BDF7-E3FD6CBD17DF}"/>
              </a:ext>
            </a:extLst>
          </p:cNvPr>
          <p:cNvSpPr txBox="1"/>
          <p:nvPr/>
        </p:nvSpPr>
        <p:spPr>
          <a:xfrm>
            <a:off x="4542644" y="517273"/>
            <a:ext cx="2331321" cy="5823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D0D0D"/>
                </a:solidFill>
              </a:rPr>
              <a:t>accessible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D0D0D"/>
                </a:solidFill>
              </a:rPr>
              <a:t>difficult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D0D0D"/>
                </a:solidFill>
              </a:rPr>
              <a:t>big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D0D0D"/>
                </a:solidFill>
              </a:rPr>
              <a:t>expensive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D0D0D"/>
                </a:solidFill>
              </a:rPr>
              <a:t>easy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D0D0D"/>
                </a:solidFill>
              </a:rPr>
              <a:t>scenic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D0D0D"/>
                </a:solidFill>
              </a:rPr>
              <a:t>famous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7D0EC69-C255-F4EC-3E51-F73B08EFA0DA}"/>
              </a:ext>
            </a:extLst>
          </p:cNvPr>
          <p:cNvCxnSpPr/>
          <p:nvPr/>
        </p:nvCxnSpPr>
        <p:spPr>
          <a:xfrm>
            <a:off x="4729483" y="3556000"/>
            <a:ext cx="19576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A319FFD-11D6-AFD8-1581-6153BF9288A5}"/>
              </a:ext>
            </a:extLst>
          </p:cNvPr>
          <p:cNvSpPr txBox="1"/>
          <p:nvPr/>
        </p:nvSpPr>
        <p:spPr>
          <a:xfrm>
            <a:off x="10298545" y="517273"/>
            <a:ext cx="1791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Answers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3ECF7C-6BA3-CE99-27B5-B7B455C8AEFF}"/>
              </a:ext>
            </a:extLst>
          </p:cNvPr>
          <p:cNvSpPr txBox="1"/>
          <p:nvPr/>
        </p:nvSpPr>
        <p:spPr>
          <a:xfrm>
            <a:off x="6818549" y="1563119"/>
            <a:ext cx="5142544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4. Sơn Đoòng Cave </a:t>
            </a:r>
            <a:r>
              <a:rPr lang="en-US" sz="3200" b="1" u="sng" dirty="0"/>
              <a:t>isn't as accessible as</a:t>
            </a:r>
            <a:r>
              <a:rPr lang="en-US" sz="3200" dirty="0"/>
              <a:t> Deer Cave.</a:t>
            </a:r>
          </a:p>
          <a:p>
            <a:pPr algn="just"/>
            <a:endParaRPr lang="en-US" sz="1000" dirty="0"/>
          </a:p>
          <a:p>
            <a:pPr algn="just"/>
            <a:r>
              <a:rPr lang="en-US" sz="3200" dirty="0"/>
              <a:t>5. Goa </a:t>
            </a:r>
            <a:r>
              <a:rPr lang="en-US" sz="3200" dirty="0" err="1"/>
              <a:t>Pindul</a:t>
            </a:r>
            <a:r>
              <a:rPr lang="en-US" sz="3200" dirty="0"/>
              <a:t> Cave </a:t>
            </a:r>
            <a:r>
              <a:rPr lang="en-US" sz="3200" b="1" u="sng" dirty="0"/>
              <a:t>is easier </a:t>
            </a:r>
            <a:r>
              <a:rPr lang="en-US" sz="3200" dirty="0"/>
              <a:t>for people to get inside and see this cave </a:t>
            </a:r>
            <a:r>
              <a:rPr lang="en-US" sz="3200" b="1" u="sng" dirty="0"/>
              <a:t>than</a:t>
            </a:r>
            <a:r>
              <a:rPr lang="en-US" sz="3200" dirty="0"/>
              <a:t> the others.</a:t>
            </a:r>
          </a:p>
          <a:p>
            <a:pPr algn="just"/>
            <a:endParaRPr lang="en-US" sz="1000" dirty="0"/>
          </a:p>
          <a:p>
            <a:pPr algn="just"/>
            <a:r>
              <a:rPr lang="en-US" sz="3200" dirty="0"/>
              <a:t>6. Sơn Đoòng is </a:t>
            </a:r>
            <a:r>
              <a:rPr lang="en-US" sz="3200" b="1" u="sng" dirty="0"/>
              <a:t>much more scenic than</a:t>
            </a:r>
            <a:r>
              <a:rPr lang="en-US" sz="3200" dirty="0"/>
              <a:t> most other caves</a:t>
            </a:r>
            <a:endParaRPr lang="en-US" sz="3200" dirty="0">
              <a:solidFill>
                <a:srgbClr val="00206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3EB864-54E7-D85D-00D2-2667CD7074B0}"/>
              </a:ext>
            </a:extLst>
          </p:cNvPr>
          <p:cNvCxnSpPr>
            <a:cxnSpLocks/>
          </p:cNvCxnSpPr>
          <p:nvPr/>
        </p:nvCxnSpPr>
        <p:spPr>
          <a:xfrm>
            <a:off x="5334465" y="2710873"/>
            <a:ext cx="7615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2D0895-CFF1-0960-CF35-80343F83300D}"/>
              </a:ext>
            </a:extLst>
          </p:cNvPr>
          <p:cNvCxnSpPr>
            <a:cxnSpLocks/>
          </p:cNvCxnSpPr>
          <p:nvPr/>
        </p:nvCxnSpPr>
        <p:spPr>
          <a:xfrm>
            <a:off x="4953697" y="5994401"/>
            <a:ext cx="15025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E313CA-2276-D747-0121-58A38134EA15}"/>
              </a:ext>
            </a:extLst>
          </p:cNvPr>
          <p:cNvCxnSpPr>
            <a:cxnSpLocks/>
          </p:cNvCxnSpPr>
          <p:nvPr/>
        </p:nvCxnSpPr>
        <p:spPr>
          <a:xfrm>
            <a:off x="4953697" y="1861127"/>
            <a:ext cx="15025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6FCEDE4-4255-C38A-35C5-09A8AF2FE925}"/>
              </a:ext>
            </a:extLst>
          </p:cNvPr>
          <p:cNvCxnSpPr>
            <a:cxnSpLocks/>
          </p:cNvCxnSpPr>
          <p:nvPr/>
        </p:nvCxnSpPr>
        <p:spPr>
          <a:xfrm>
            <a:off x="4729483" y="1043709"/>
            <a:ext cx="18745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07E952-FE8B-504C-2365-4823AA7785CF}"/>
              </a:ext>
            </a:extLst>
          </p:cNvPr>
          <p:cNvCxnSpPr>
            <a:cxnSpLocks/>
          </p:cNvCxnSpPr>
          <p:nvPr/>
        </p:nvCxnSpPr>
        <p:spPr>
          <a:xfrm>
            <a:off x="5265193" y="4361755"/>
            <a:ext cx="8308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4CB8C4F-3923-04AE-B676-060323D6ED82}"/>
              </a:ext>
            </a:extLst>
          </p:cNvPr>
          <p:cNvCxnSpPr>
            <a:cxnSpLocks/>
          </p:cNvCxnSpPr>
          <p:nvPr/>
        </p:nvCxnSpPr>
        <p:spPr>
          <a:xfrm>
            <a:off x="5140502" y="5188409"/>
            <a:ext cx="12233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A9669BD-0FAF-7553-4DBC-A02F86A8F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82" y="636032"/>
            <a:ext cx="4548763" cy="18276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AC8C2D-2228-76D5-6DC5-00645D3AC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74" y="2603833"/>
            <a:ext cx="4398745" cy="17579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EEF5B0-4B6E-7112-1236-0864037FE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65" y="4430540"/>
            <a:ext cx="3777672" cy="196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2885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C7EA0-70B1-B58B-0AB3-F0464957F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C46E9C-2605-A562-D85F-FFD9D9C9B9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2615B6-9E93-F74A-A3D4-286C3316461C}"/>
              </a:ext>
            </a:extLst>
          </p:cNvPr>
          <p:cNvSpPr txBox="1"/>
          <p:nvPr/>
        </p:nvSpPr>
        <p:spPr>
          <a:xfrm>
            <a:off x="4542206" y="4008491"/>
            <a:ext cx="3644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4049441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3168</TotalTime>
  <Words>1504</Words>
  <Application>Microsoft Office PowerPoint</Application>
  <PresentationFormat>Widescreen</PresentationFormat>
  <Paragraphs>200</Paragraphs>
  <Slides>56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Phan Van Rieu (Hugo)</cp:lastModifiedBy>
  <cp:revision>531</cp:revision>
  <dcterms:created xsi:type="dcterms:W3CDTF">2023-02-01T04:45:54Z</dcterms:created>
  <dcterms:modified xsi:type="dcterms:W3CDTF">2024-06-24T21:42:26Z</dcterms:modified>
</cp:coreProperties>
</file>