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322" r:id="rId2"/>
    <p:sldId id="324" r:id="rId3"/>
    <p:sldId id="256" r:id="rId4"/>
    <p:sldId id="327" r:id="rId5"/>
    <p:sldId id="328" r:id="rId6"/>
    <p:sldId id="330" r:id="rId7"/>
    <p:sldId id="332" r:id="rId8"/>
    <p:sldId id="336" r:id="rId9"/>
    <p:sldId id="337" r:id="rId10"/>
    <p:sldId id="340" r:id="rId11"/>
    <p:sldId id="338" r:id="rId12"/>
    <p:sldId id="356" r:id="rId13"/>
    <p:sldId id="345" r:id="rId14"/>
    <p:sldId id="344" r:id="rId15"/>
    <p:sldId id="347" r:id="rId16"/>
    <p:sldId id="348" r:id="rId17"/>
    <p:sldId id="349" r:id="rId18"/>
    <p:sldId id="350" r:id="rId19"/>
    <p:sldId id="351" r:id="rId20"/>
    <p:sldId id="352" r:id="rId21"/>
    <p:sldId id="333" r:id="rId22"/>
    <p:sldId id="353" r:id="rId23"/>
    <p:sldId id="354" r:id="rId24"/>
    <p:sldId id="355" r:id="rId25"/>
  </p:sldIdLst>
  <p:sldSz cx="9144000" cy="5143500" type="screen16x9"/>
  <p:notesSz cx="6858000" cy="9144000"/>
  <p:embeddedFontLst>
    <p:embeddedFont>
      <p:font typeface="Catamaran" panose="020B0604020202020204" charset="0"/>
      <p:regular r:id="rId27"/>
      <p:bold r:id="rId28"/>
    </p:embeddedFont>
    <p:embeddedFont>
      <p:font typeface="Comfortaa" panose="020B0604020202020204" charset="0"/>
      <p:regular r:id="rId29"/>
      <p:bold r:id="rId30"/>
    </p:embeddedFont>
    <p:embeddedFont>
      <p:font typeface="Comfortaa Regular" panose="020B0604020202020204" charset="0"/>
      <p:regular r:id="rId31"/>
      <p:bold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Roboto Slab Regular" panose="020B0604020202020204" charset="0"/>
      <p:regular r:id="rId37"/>
      <p:bold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Vibur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555FC0-7C4C-4BF0-AF83-C54E29B28554}">
  <a:tblStyle styleId="{01555FC0-7C4C-4BF0-AF83-C54E29B28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32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gd768e69cfa_0_1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2" name="Google Shape;4242;gd768e69cfa_0_1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gd768e69cfa_0_10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1" name="Google Shape;3951;gd768e69cfa_0_10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d768e69cfa_0_10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d768e69cfa_0_10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5" name="Google Shape;4285;gd4d592a5c7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6" name="Google Shape;4286;gd4d592a5c7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64" r:id="rId11"/>
    <p:sldLayoutId id="2147483665" r:id="rId12"/>
    <p:sldLayoutId id="2147483668" r:id="rId13"/>
    <p:sldLayoutId id="2147483670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3869355" y="1299181"/>
            <a:ext cx="4658627" cy="2545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C00000"/>
                </a:solidFill>
                <a:latin typeface="+mj-lt"/>
              </a:rPr>
              <a:t>Chào mừng các em</a:t>
            </a:r>
            <a:br>
              <a:rPr lang="en" sz="3600" b="1" dirty="0">
                <a:solidFill>
                  <a:srgbClr val="C00000"/>
                </a:solidFill>
                <a:latin typeface="+mj-lt"/>
              </a:rPr>
            </a:br>
            <a:r>
              <a:rPr lang="en" sz="3600" b="1" dirty="0">
                <a:solidFill>
                  <a:srgbClr val="C00000"/>
                </a:solidFill>
                <a:latin typeface="+mj-lt"/>
              </a:rPr>
              <a:t>đến với bài học</a:t>
            </a:r>
            <a:br>
              <a:rPr lang="en" sz="3600" b="1" dirty="0">
                <a:solidFill>
                  <a:srgbClr val="C00000"/>
                </a:solidFill>
                <a:latin typeface="+mj-lt"/>
              </a:rPr>
            </a:br>
            <a:r>
              <a:rPr lang="en" sz="3600" b="1" dirty="0">
                <a:solidFill>
                  <a:srgbClr val="C00000"/>
                </a:solidFill>
                <a:latin typeface="+mj-lt"/>
              </a:rPr>
              <a:t>hôm nay!</a:t>
            </a:r>
            <a:endParaRPr sz="36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984958" y="1389758"/>
            <a:ext cx="2723182" cy="3320192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21434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266" y="1075200"/>
            <a:ext cx="5236144" cy="3487200"/>
          </a:xfrm>
        </p:spPr>
        <p:txBody>
          <a:bodyPr/>
          <a:lstStyle/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>
                <a:latin typeface="+mn-lt"/>
              </a:rPr>
              <a:t>Gió đưa cành trúc la đà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>
                <a:latin typeface="+mn-lt"/>
              </a:rPr>
              <a:t>Tiếng chuông Trấn Võ canh gà Thọ Xương.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>
                <a:latin typeface="+mn-lt"/>
              </a:rPr>
              <a:t>Mịt mù khói tỏa ngàn sương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>
                <a:latin typeface="+mn-lt"/>
              </a:rPr>
              <a:t>Nhịp chày Yên Thái, mặt gương Tây Hồ.</a:t>
            </a:r>
          </a:p>
          <a:p>
            <a:pPr marL="76200" indent="0" algn="r">
              <a:lnSpc>
                <a:spcPct val="150000"/>
              </a:lnSpc>
              <a:buNone/>
            </a:pPr>
            <a:r>
              <a:rPr lang="vi-VN" sz="1400" dirty="0">
                <a:latin typeface="+mn-lt"/>
              </a:rPr>
              <a:t>(Nguyễn Xuân Kính – Phan Đăng Nhật – Phan Đăng Tài – Nguyễn Thúy Loan – Đặng Diệu Trang, </a:t>
            </a:r>
            <a:r>
              <a:rPr lang="vi-VN" sz="1400" i="1" dirty="0">
                <a:latin typeface="+mn-lt"/>
              </a:rPr>
              <a:t>Kho tàng ca dao người Việt</a:t>
            </a:r>
            <a:r>
              <a:rPr lang="vi-VN" sz="1400" dirty="0">
                <a:latin typeface="+mn-lt"/>
              </a:rPr>
              <a:t>, tập 1, NXB Văn hóa – Thông tin, Hà Nội, 2001, tr.1145)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450" y="420100"/>
            <a:ext cx="7444800" cy="646500"/>
          </a:xfrm>
        </p:spPr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ca dao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77" y="1487787"/>
            <a:ext cx="3385912" cy="205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8" y="1534268"/>
            <a:ext cx="3364341" cy="1891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 flipH="1">
            <a:off x="2464067" y="123203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8619" y="124165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70996" y="162666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87077" y="212822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6020" y="212822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74743" y="2606842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56"/>
          <p:cNvSpPr txBox="1">
            <a:spLocks noGrp="1"/>
          </p:cNvSpPr>
          <p:nvPr>
            <p:ph type="subTitle" idx="2"/>
          </p:nvPr>
        </p:nvSpPr>
        <p:spPr>
          <a:xfrm>
            <a:off x="1029904" y="1119897"/>
            <a:ext cx="2271562" cy="157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dirty="0">
                <a:latin typeface="+mn-lt"/>
              </a:rPr>
              <a:t>Thể lục bát, 4 dòng. Các dòng 6 có 6 tiếng, các dòng 8 có 8 tiếng.</a:t>
            </a:r>
          </a:p>
        </p:txBody>
      </p:sp>
      <p:sp>
        <p:nvSpPr>
          <p:cNvPr id="2424" name="Google Shape;2424;p56"/>
          <p:cNvSpPr txBox="1">
            <a:spLocks noGrp="1"/>
          </p:cNvSpPr>
          <p:nvPr>
            <p:ph type="subTitle" idx="4"/>
          </p:nvPr>
        </p:nvSpPr>
        <p:spPr>
          <a:xfrm>
            <a:off x="5794408" y="1171393"/>
            <a:ext cx="3041583" cy="182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dirty="0">
                <a:latin typeface="+mn-lt"/>
              </a:rPr>
              <a:t>Cách gieo vần: </a:t>
            </a:r>
            <a:r>
              <a:rPr lang="vi-VN" sz="1600" i="1" dirty="0">
                <a:latin typeface="+mn-lt"/>
              </a:rPr>
              <a:t>đà – gà, xương – sương – gương;…</a:t>
            </a:r>
          </a:p>
          <a:p>
            <a:pPr marL="139700" indent="0" algn="just">
              <a:lnSpc>
                <a:spcPct val="150000"/>
              </a:lnSpc>
            </a:pPr>
            <a:r>
              <a:rPr lang="vi-VN" sz="1600" dirty="0">
                <a:latin typeface="+mn-lt"/>
                <a:sym typeface="Wingdings" pitchFamily="2" charset="2"/>
              </a:rPr>
              <a:t> Đặc trưng của thơ lục bát.</a:t>
            </a:r>
            <a:endParaRPr lang="vi-VN" sz="1600" dirty="0">
              <a:latin typeface="+mn-lt"/>
            </a:endParaRPr>
          </a:p>
        </p:txBody>
      </p:sp>
      <p:sp>
        <p:nvSpPr>
          <p:cNvPr id="2426" name="Google Shape;2426;p56"/>
          <p:cNvSpPr txBox="1">
            <a:spLocks noGrp="1"/>
          </p:cNvSpPr>
          <p:nvPr>
            <p:ph type="subTitle" idx="6"/>
          </p:nvPr>
        </p:nvSpPr>
        <p:spPr>
          <a:xfrm>
            <a:off x="1241659" y="3159308"/>
            <a:ext cx="2011678" cy="1227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SzPts val="1100"/>
            </a:pPr>
            <a:r>
              <a:rPr lang="vi-VN" sz="1600" dirty="0">
                <a:latin typeface="+mn-lt"/>
              </a:rPr>
              <a:t>Nhịp chẵn: 2/2/2; 2/4; 4/4.</a:t>
            </a:r>
            <a:endParaRPr sz="1600" dirty="0">
              <a:latin typeface="+mn-lt"/>
            </a:endParaRPr>
          </a:p>
        </p:txBody>
      </p:sp>
      <p:sp>
        <p:nvSpPr>
          <p:cNvPr id="2428" name="Google Shape;2428;p56"/>
          <p:cNvSpPr txBox="1">
            <a:spLocks noGrp="1"/>
          </p:cNvSpPr>
          <p:nvPr>
            <p:ph type="subTitle" idx="8"/>
          </p:nvPr>
        </p:nvSpPr>
        <p:spPr>
          <a:xfrm>
            <a:off x="5938789" y="2877250"/>
            <a:ext cx="2820200" cy="1338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+mn-lt"/>
              </a:rPr>
              <a:t>BPTT: Ẩn dụ (</a:t>
            </a:r>
            <a:r>
              <a:rPr lang="vi-VN" sz="1600" i="1" dirty="0">
                <a:latin typeface="+mn-lt"/>
              </a:rPr>
              <a:t>mặt gương Tây Hồ</a:t>
            </a:r>
            <a:r>
              <a:rPr lang="vi-VN" sz="1600" dirty="0">
                <a:latin typeface="+mn-lt"/>
              </a:rPr>
              <a:t>)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+mn-lt"/>
                <a:sym typeface="Wingdings" pitchFamily="2" charset="2"/>
              </a:rPr>
              <a:t> Vẻ đẹp nên thơ của Tây Hồ vào buổi sớm.</a:t>
            </a:r>
            <a:endParaRPr sz="1600" dirty="0">
              <a:latin typeface="+mn-lt"/>
            </a:endParaRPr>
          </a:p>
        </p:txBody>
      </p:sp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C00000"/>
                </a:solidFill>
                <a:latin typeface="+mn-lt"/>
              </a:rPr>
              <a:t>1. Bài ca dao (1)</a:t>
            </a:r>
            <a:endParaRPr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157087" y="1771047"/>
            <a:ext cx="2839452" cy="2002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</a:rPr>
              <a:t>Bài ca dao (1)</a:t>
            </a:r>
          </a:p>
        </p:txBody>
      </p:sp>
    </p:spTree>
    <p:extLst>
      <p:ext uri="{BB962C8B-B14F-4D97-AF65-F5344CB8AC3E}">
        <p14:creationId xmlns:p14="http://schemas.microsoft.com/office/powerpoint/2010/main" val="37466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" grpId="0" build="p"/>
      <p:bldP spid="24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2. Bài ca dao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387" y="1029907"/>
            <a:ext cx="366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/>
              <a:t>Thảo luận nhóm: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154" y="1530418"/>
            <a:ext cx="3830848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/>
              <a:t>Nhóm 1, 3:</a:t>
            </a:r>
          </a:p>
          <a:p>
            <a:pPr algn="ctr">
              <a:lnSpc>
                <a:spcPct val="150000"/>
              </a:lnSpc>
            </a:pPr>
            <a:r>
              <a:rPr lang="vi-VN" sz="1800" b="1" dirty="0"/>
              <a:t>Tìm hiểu về hình thức bài ca dao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3386" y="1548068"/>
            <a:ext cx="3912781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/>
              <a:t>Nhóm 2, 4:</a:t>
            </a:r>
          </a:p>
          <a:p>
            <a:pPr algn="ctr">
              <a:lnSpc>
                <a:spcPct val="150000"/>
              </a:lnSpc>
            </a:pPr>
            <a:r>
              <a:rPr lang="vi-VN" sz="1800" b="1" dirty="0"/>
              <a:t>Tìm hiểu về nội dung bài ca dao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8188"/>
              </p:ext>
            </p:extLst>
          </p:nvPr>
        </p:nvGraphicFramePr>
        <p:xfrm>
          <a:off x="821370" y="2551430"/>
          <a:ext cx="3837257" cy="2001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34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Đặc</a:t>
                      </a:r>
                      <a:r>
                        <a:rPr lang="vi-VN" b="1" baseline="0" dirty="0"/>
                        <a:t> điểm thơ lục bát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Thể</a:t>
                      </a:r>
                      <a:r>
                        <a:rPr lang="vi-VN" b="1" baseline="0" dirty="0"/>
                        <a:t> hiện trong bài ca dao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Số</a:t>
                      </a:r>
                      <a:r>
                        <a:rPr lang="vi-VN" b="1" baseline="0" dirty="0"/>
                        <a:t>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Số</a:t>
                      </a:r>
                      <a:r>
                        <a:rPr lang="vi-VN" b="1" baseline="0" dirty="0"/>
                        <a:t> tiếng trong từng dòng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Vần</a:t>
                      </a:r>
                      <a:r>
                        <a:rPr lang="vi-VN" b="1" baseline="0" dirty="0"/>
                        <a:t> trong các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Nhịp</a:t>
                      </a:r>
                      <a:r>
                        <a:rPr lang="vi-VN" b="1" baseline="0" dirty="0"/>
                        <a:t> của từng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51618"/>
              </p:ext>
            </p:extLst>
          </p:nvPr>
        </p:nvGraphicFramePr>
        <p:xfrm>
          <a:off x="4984252" y="2580305"/>
          <a:ext cx="3582232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Vẻ</a:t>
                      </a:r>
                      <a:r>
                        <a:rPr lang="vi-VN" b="1" baseline="0" dirty="0"/>
                        <a:t> đẹp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/>
                        <a:t>Chi tiết,</a:t>
                      </a:r>
                      <a:r>
                        <a:rPr lang="vi-VN" b="1" baseline="0" dirty="0"/>
                        <a:t> hình ảnh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Vẻ</a:t>
                      </a:r>
                      <a:r>
                        <a:rPr lang="vi-VN" b="1" baseline="0" dirty="0"/>
                        <a:t> đẹp thiên nhiên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Vẻ</a:t>
                      </a:r>
                      <a:r>
                        <a:rPr lang="vi-VN" b="1" baseline="0" dirty="0"/>
                        <a:t> đẹp con người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4143" y="1164657"/>
            <a:ext cx="4716379" cy="3588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Đường lên xứ Lạng bao xa?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Cách một trái núi với ba quãng đồng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Ai ơi, đứng lại mà trông: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Kìa núi thành Lạng, kìa sông Tam Cờ.</a:t>
            </a:r>
          </a:p>
          <a:p>
            <a:pPr algn="r">
              <a:lnSpc>
                <a:spcPct val="150000"/>
              </a:lnSpc>
            </a:pPr>
            <a:r>
              <a:rPr lang="vi-VN" dirty="0">
                <a:latin typeface="+mn-lt"/>
              </a:rPr>
              <a:t>(Vũ Ngọc Phan, </a:t>
            </a:r>
            <a:r>
              <a:rPr lang="vi-VN" i="1" dirty="0">
                <a:latin typeface="+mn-lt"/>
              </a:rPr>
              <a:t>Tục ngữ, ca dao, dân ca Việt Nam</a:t>
            </a:r>
            <a:r>
              <a:rPr lang="vi-VN" dirty="0">
                <a:latin typeface="+mn-lt"/>
              </a:rPr>
              <a:t>, NXB Thời đại, Hà Nội, 2010, tr.118)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ca dao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484293"/>
            <a:ext cx="3099335" cy="2364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 flipH="1">
            <a:off x="3734602" y="1291788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72602" y="178307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37334" y="221620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16980" y="2705098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242" y="1676798"/>
            <a:ext cx="3465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36218" y="2098705"/>
            <a:ext cx="3465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8042" y="2108728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30855" y="2542243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9473" y="2992648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2. Bài ca dao (2)</a:t>
            </a:r>
          </a:p>
        </p:txBody>
      </p:sp>
      <p:grpSp>
        <p:nvGrpSpPr>
          <p:cNvPr id="5" name="Google Shape;3175;p65"/>
          <p:cNvGrpSpPr/>
          <p:nvPr/>
        </p:nvGrpSpPr>
        <p:grpSpPr>
          <a:xfrm>
            <a:off x="3534919" y="1915220"/>
            <a:ext cx="1862412" cy="1891502"/>
            <a:chOff x="124550" y="3420216"/>
            <a:chExt cx="897461" cy="911479"/>
          </a:xfrm>
        </p:grpSpPr>
        <p:sp>
          <p:nvSpPr>
            <p:cNvPr id="6" name="Google Shape;3176;p65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vi-VN" sz="1800" b="1" dirty="0">
                  <a:solidFill>
                    <a:srgbClr val="C00000"/>
                  </a:solidFill>
                </a:rPr>
                <a:t>Bài</a:t>
              </a:r>
            </a:p>
            <a:p>
              <a:pPr algn="ctr"/>
              <a:r>
                <a:rPr lang="vi-VN" sz="1800" b="1" dirty="0">
                  <a:solidFill>
                    <a:srgbClr val="C00000"/>
                  </a:solidFill>
                </a:rPr>
                <a:t>ca dao (2)</a:t>
              </a:r>
            </a:p>
          </p:txBody>
        </p:sp>
        <p:sp>
          <p:nvSpPr>
            <p:cNvPr id="7" name="Google Shape;3177;p65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Google Shape;2422;p56"/>
          <p:cNvSpPr txBox="1">
            <a:spLocks/>
          </p:cNvSpPr>
          <p:nvPr/>
        </p:nvSpPr>
        <p:spPr>
          <a:xfrm>
            <a:off x="1029904" y="1119897"/>
            <a:ext cx="2271562" cy="157180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lnSpc>
                <a:spcPct val="150000"/>
              </a:lnSpc>
            </a:pPr>
            <a:r>
              <a:rPr lang="vi-VN" sz="1600" dirty="0"/>
              <a:t>Thể lục bát, 4 dòng. Các dòng 6 có 6 tiếng, các dòng 8 có 8 tiếng.</a:t>
            </a:r>
          </a:p>
        </p:txBody>
      </p:sp>
      <p:sp>
        <p:nvSpPr>
          <p:cNvPr id="9" name="Google Shape;2424;p56"/>
          <p:cNvSpPr txBox="1">
            <a:spLocks/>
          </p:cNvSpPr>
          <p:nvPr/>
        </p:nvSpPr>
        <p:spPr>
          <a:xfrm>
            <a:off x="5589832" y="1124189"/>
            <a:ext cx="2803396" cy="1822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lnSpc>
                <a:spcPct val="150000"/>
              </a:lnSpc>
            </a:pPr>
            <a:r>
              <a:rPr lang="vi-VN" sz="1600" dirty="0"/>
              <a:t>Cách gieo vần: </a:t>
            </a:r>
            <a:r>
              <a:rPr lang="vi-VN" sz="1600" i="1" dirty="0"/>
              <a:t>xa – ba, trông – sông</a:t>
            </a:r>
          </a:p>
          <a:p>
            <a:pPr marL="139700" algn="just">
              <a:lnSpc>
                <a:spcPct val="150000"/>
              </a:lnSpc>
            </a:pPr>
            <a:r>
              <a:rPr lang="vi-VN" sz="1600" dirty="0">
                <a:sym typeface="Wingdings" pitchFamily="2" charset="2"/>
              </a:rPr>
              <a:t> Đặc trưng của thể thơ lục bát.</a:t>
            </a:r>
            <a:endParaRPr lang="vi-VN" sz="1600" dirty="0"/>
          </a:p>
        </p:txBody>
      </p:sp>
      <p:sp>
        <p:nvSpPr>
          <p:cNvPr id="10" name="Google Shape;2426;p56"/>
          <p:cNvSpPr txBox="1">
            <a:spLocks/>
          </p:cNvSpPr>
          <p:nvPr/>
        </p:nvSpPr>
        <p:spPr>
          <a:xfrm>
            <a:off x="1029904" y="3159308"/>
            <a:ext cx="2223433" cy="12275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SzPts val="1100"/>
            </a:pPr>
            <a:r>
              <a:rPr lang="vi-VN" sz="1600" dirty="0"/>
              <a:t>Nhịp chẵn: 2/4; 4/4.</a:t>
            </a:r>
          </a:p>
        </p:txBody>
      </p:sp>
      <p:sp>
        <p:nvSpPr>
          <p:cNvPr id="11" name="Google Shape;2428;p56"/>
          <p:cNvSpPr txBox="1">
            <a:spLocks/>
          </p:cNvSpPr>
          <p:nvPr/>
        </p:nvSpPr>
        <p:spPr>
          <a:xfrm>
            <a:off x="5611530" y="3159308"/>
            <a:ext cx="2781698" cy="1922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1600" dirty="0"/>
              <a:t>Lời nhắn gửi: </a:t>
            </a:r>
            <a:r>
              <a:rPr lang="vi-VN" sz="1600" i="1" dirty="0"/>
              <a:t>Ai ơi, đứng lại mà trông</a:t>
            </a:r>
            <a:endParaRPr lang="vi-VN" sz="1600" dirty="0"/>
          </a:p>
          <a:p>
            <a:pPr algn="just">
              <a:lnSpc>
                <a:spcPct val="150000"/>
              </a:lnSpc>
            </a:pPr>
            <a:r>
              <a:rPr lang="vi-VN" sz="1600" dirty="0">
                <a:sym typeface="Wingdings"/>
              </a:rPr>
              <a:t></a:t>
            </a:r>
            <a:r>
              <a:rPr lang="vi-VN" sz="1600" dirty="0"/>
              <a:t> Lời gọi, nhắn gửi tha thiết hãy dừng lại mà xem vẻ đẹp của xứ Lạng.</a:t>
            </a:r>
          </a:p>
        </p:txBody>
      </p:sp>
    </p:spTree>
    <p:extLst>
      <p:ext uri="{BB962C8B-B14F-4D97-AF65-F5344CB8AC3E}">
        <p14:creationId xmlns:p14="http://schemas.microsoft.com/office/powerpoint/2010/main" val="20994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3. Bài ca dao (3)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7600" y="1097280"/>
            <a:ext cx="6110599" cy="3932162"/>
            <a:chOff x="-1770140" y="-138709"/>
            <a:chExt cx="12184923" cy="7928342"/>
          </a:xfrm>
        </p:grpSpPr>
        <p:pic>
          <p:nvPicPr>
            <p:cNvPr id="6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0140" y="3724918"/>
              <a:ext cx="4697818" cy="406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loud 6"/>
            <p:cNvSpPr/>
            <p:nvPr/>
          </p:nvSpPr>
          <p:spPr>
            <a:xfrm>
              <a:off x="2294298" y="-138709"/>
              <a:ext cx="8120485" cy="5201139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Bài ca dao (3) có thể thơ khác gì với bài ca dao (1) và (2)?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67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3. Bài ca dao (3)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7220" y="1026699"/>
            <a:ext cx="7214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Lục bát biến thể: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Hai dòng đầu: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Cả hai dòng đều có 8 tiếng (không phải lục bát, một dòng 6 tiếng, một dòng 8 tiếng);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Về thanh, tiếng thứ 8 của dòng đầu tiên (đá) và tiếng thứ 6 của dòng thứ hai (ngã) không phải thanh bằng như quy luật mà là thanh trắc.</a:t>
            </a:r>
          </a:p>
        </p:txBody>
      </p:sp>
    </p:spTree>
    <p:extLst>
      <p:ext uri="{BB962C8B-B14F-4D97-AF65-F5344CB8AC3E}">
        <p14:creationId xmlns:p14="http://schemas.microsoft.com/office/powerpoint/2010/main" val="143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latin typeface="+mn-lt"/>
              </a:rPr>
              <a:t>3. Bài ca dao (3)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7220" y="1026699"/>
            <a:ext cx="3607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Nội dung: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Vẻ đẹp nên thơ, trầm lặng của xứ Huế: sông nước mênh mang, với những điệu hò mái nhì, mái đẩy thiết tha, lay động lòng người.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8" y="1722923"/>
            <a:ext cx="3155585" cy="229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99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75090" y="494528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800" b="1" dirty="0">
                <a:latin typeface="+mn-lt"/>
              </a:rPr>
              <a:t>Thảo luận nhóm</a:t>
            </a:r>
            <a:endParaRPr sz="2800" dirty="0">
              <a:latin typeface="+mn-lt"/>
            </a:endParaRPr>
          </a:p>
        </p:txBody>
      </p:sp>
      <p:sp>
        <p:nvSpPr>
          <p:cNvPr id="2625" name="Google Shape;2625;p60"/>
          <p:cNvSpPr txBox="1"/>
          <p:nvPr/>
        </p:nvSpPr>
        <p:spPr>
          <a:xfrm>
            <a:off x="617696" y="1682125"/>
            <a:ext cx="401961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+mn-lt"/>
                <a:ea typeface="Comfortaa"/>
                <a:cs typeface="Comfortaa"/>
                <a:sym typeface="Comfortaa"/>
              </a:rPr>
              <a:t>So sánh điểm giống và khác giữa 3 bài ca dao.</a:t>
            </a:r>
            <a:endParaRPr sz="2400" b="1" dirty="0">
              <a:solidFill>
                <a:srgbClr val="C00000"/>
              </a:solidFill>
              <a:latin typeface="+mn-lt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88" y="1241208"/>
            <a:ext cx="3568503" cy="26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800" b="1" dirty="0">
                <a:latin typeface="+mn-lt"/>
              </a:rPr>
              <a:t>So sánh bài ca dao (1), (2) và (3)</a:t>
            </a:r>
            <a:endParaRPr sz="2800" dirty="0">
              <a:latin typeface="+mn-lt"/>
            </a:endParaRPr>
          </a:p>
        </p:txBody>
      </p:sp>
      <p:sp>
        <p:nvSpPr>
          <p:cNvPr id="2625" name="Google Shape;2625;p60"/>
          <p:cNvSpPr txBox="1"/>
          <p:nvPr/>
        </p:nvSpPr>
        <p:spPr>
          <a:xfrm>
            <a:off x="2906700" y="1163400"/>
            <a:ext cx="3330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vi-VN" sz="2400" dirty="0">
                <a:ea typeface="Comfortaa"/>
                <a:cs typeface="Comfortaa"/>
                <a:sym typeface="Comfortaa"/>
              </a:rPr>
              <a:t>Giống nhau:</a:t>
            </a:r>
            <a:endParaRPr sz="2400" dirty="0">
              <a:ea typeface="Comfortaa"/>
              <a:cs typeface="Comfortaa"/>
              <a:sym typeface="Comfortaa"/>
            </a:endParaRPr>
          </a:p>
        </p:txBody>
      </p:sp>
      <p:sp>
        <p:nvSpPr>
          <p:cNvPr id="2626" name="Google Shape;2626;p60"/>
          <p:cNvSpPr/>
          <p:nvPr/>
        </p:nvSpPr>
        <p:spPr>
          <a:xfrm>
            <a:off x="1543978" y="17790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just">
              <a:lnSpc>
                <a:spcPct val="150000"/>
              </a:lnSpc>
            </a:pPr>
            <a:r>
              <a:rPr lang="vi-VN" sz="2000" dirty="0"/>
              <a:t>+ Mang những đặc điểm của thể thơ lục bát.</a:t>
            </a:r>
          </a:p>
          <a:p>
            <a:pPr marL="139700" algn="just">
              <a:lnSpc>
                <a:spcPct val="150000"/>
              </a:lnSpc>
            </a:pPr>
            <a:r>
              <a:rPr lang="vi-VN" sz="2000" dirty="0"/>
              <a:t>+ Miêu tả, ca ngợi cảnh đẹp của quê hương, đất nước </a:t>
            </a:r>
            <a:r>
              <a:rPr lang="vi-VN" sz="2000" dirty="0">
                <a:sym typeface="Wingdings" pitchFamily="2" charset="2"/>
              </a:rPr>
              <a:t> Lời mời gọi.</a:t>
            </a:r>
          </a:p>
          <a:p>
            <a:pPr marL="139700" algn="just">
              <a:lnSpc>
                <a:spcPct val="150000"/>
              </a:lnSpc>
            </a:pPr>
            <a:r>
              <a:rPr lang="vi-VN" sz="2000" dirty="0">
                <a:sym typeface="Wingdings" pitchFamily="2" charset="2"/>
              </a:rPr>
              <a:t>+ Đều có </a:t>
            </a:r>
            <a:r>
              <a:rPr lang="vi-VN" sz="2000" dirty="0"/>
              <a:t>cảnh thiên nhiên + sinh hoạt/con người.</a:t>
            </a:r>
            <a:endParaRPr sz="2000" dirty="0"/>
          </a:p>
        </p:txBody>
      </p:sp>
      <p:sp>
        <p:nvSpPr>
          <p:cNvPr id="2627" name="Google Shape;2627;p60"/>
          <p:cNvSpPr/>
          <p:nvPr/>
        </p:nvSpPr>
        <p:spPr>
          <a:xfrm>
            <a:off x="1393322" y="19307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6" grpId="0" animBg="1"/>
      <p:bldP spid="2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74"/>
          <p:cNvSpPr txBox="1">
            <a:spLocks noGrp="1"/>
          </p:cNvSpPr>
          <p:nvPr>
            <p:ph type="title"/>
          </p:nvPr>
        </p:nvSpPr>
        <p:spPr>
          <a:xfrm>
            <a:off x="3324675" y="476923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89" name="Google Shape;4289;p74"/>
          <p:cNvSpPr txBox="1">
            <a:spLocks noGrp="1"/>
          </p:cNvSpPr>
          <p:nvPr>
            <p:ph type="subTitle" idx="1"/>
          </p:nvPr>
        </p:nvSpPr>
        <p:spPr>
          <a:xfrm>
            <a:off x="2095722" y="1867298"/>
            <a:ext cx="6314630" cy="2431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b="1" dirty="0">
                <a:latin typeface="+mn-lt"/>
              </a:rPr>
              <a:t>Em thích bài thơ nào viết về quê hương? Hãy đọc diễn cảm một vài câu trong bài thơ đó.</a:t>
            </a:r>
          </a:p>
        </p:txBody>
      </p:sp>
      <p:grpSp>
        <p:nvGrpSpPr>
          <p:cNvPr id="4291" name="Google Shape;4291;p74"/>
          <p:cNvGrpSpPr/>
          <p:nvPr/>
        </p:nvGrpSpPr>
        <p:grpSpPr>
          <a:xfrm>
            <a:off x="2095722" y="265961"/>
            <a:ext cx="1228953" cy="1215508"/>
            <a:chOff x="-747955" y="3599017"/>
            <a:chExt cx="433646" cy="428887"/>
          </a:xfrm>
        </p:grpSpPr>
        <p:sp>
          <p:nvSpPr>
            <p:cNvPr id="4292" name="Google Shape;4292;p74"/>
            <p:cNvSpPr/>
            <p:nvPr/>
          </p:nvSpPr>
          <p:spPr>
            <a:xfrm>
              <a:off x="-747955" y="3599017"/>
              <a:ext cx="433646" cy="428887"/>
            </a:xfrm>
            <a:custGeom>
              <a:avLst/>
              <a:gdLst/>
              <a:ahLst/>
              <a:cxnLst/>
              <a:rect l="l" t="t" r="r" b="b"/>
              <a:pathLst>
                <a:path w="4325" h="4277" extrusionOk="0">
                  <a:moveTo>
                    <a:pt x="2162" y="122"/>
                  </a:moveTo>
                  <a:cubicBezTo>
                    <a:pt x="2260" y="317"/>
                    <a:pt x="2357" y="511"/>
                    <a:pt x="2430" y="705"/>
                  </a:cubicBezTo>
                  <a:cubicBezTo>
                    <a:pt x="2430" y="730"/>
                    <a:pt x="2430" y="730"/>
                    <a:pt x="2454" y="730"/>
                  </a:cubicBezTo>
                  <a:cubicBezTo>
                    <a:pt x="2454" y="742"/>
                    <a:pt x="2460" y="748"/>
                    <a:pt x="2466" y="748"/>
                  </a:cubicBezTo>
                  <a:cubicBezTo>
                    <a:pt x="2472" y="748"/>
                    <a:pt x="2478" y="742"/>
                    <a:pt x="2478" y="730"/>
                  </a:cubicBezTo>
                  <a:cubicBezTo>
                    <a:pt x="2697" y="632"/>
                    <a:pt x="2891" y="511"/>
                    <a:pt x="3110" y="438"/>
                  </a:cubicBezTo>
                  <a:lnTo>
                    <a:pt x="3110" y="438"/>
                  </a:lnTo>
                  <a:cubicBezTo>
                    <a:pt x="3110" y="632"/>
                    <a:pt x="3085" y="802"/>
                    <a:pt x="3037" y="997"/>
                  </a:cubicBezTo>
                  <a:cubicBezTo>
                    <a:pt x="3013" y="997"/>
                    <a:pt x="3013" y="1021"/>
                    <a:pt x="3037" y="1021"/>
                  </a:cubicBezTo>
                  <a:cubicBezTo>
                    <a:pt x="3037" y="1045"/>
                    <a:pt x="3061" y="1045"/>
                    <a:pt x="3061" y="1045"/>
                  </a:cubicBezTo>
                  <a:cubicBezTo>
                    <a:pt x="3280" y="1021"/>
                    <a:pt x="3498" y="997"/>
                    <a:pt x="3717" y="972"/>
                  </a:cubicBezTo>
                  <a:lnTo>
                    <a:pt x="3814" y="972"/>
                  </a:lnTo>
                  <a:cubicBezTo>
                    <a:pt x="3741" y="1167"/>
                    <a:pt x="3644" y="1361"/>
                    <a:pt x="3547" y="1555"/>
                  </a:cubicBezTo>
                  <a:cubicBezTo>
                    <a:pt x="3547" y="1555"/>
                    <a:pt x="3547" y="1580"/>
                    <a:pt x="3547" y="1580"/>
                  </a:cubicBezTo>
                  <a:cubicBezTo>
                    <a:pt x="3547" y="1604"/>
                    <a:pt x="3571" y="1604"/>
                    <a:pt x="3571" y="1604"/>
                  </a:cubicBezTo>
                  <a:cubicBezTo>
                    <a:pt x="3790" y="1677"/>
                    <a:pt x="3984" y="1750"/>
                    <a:pt x="4179" y="1823"/>
                  </a:cubicBezTo>
                  <a:cubicBezTo>
                    <a:pt x="4033" y="2017"/>
                    <a:pt x="3839" y="2163"/>
                    <a:pt x="3644" y="2284"/>
                  </a:cubicBezTo>
                  <a:cubicBezTo>
                    <a:pt x="3644" y="2309"/>
                    <a:pt x="3620" y="2309"/>
                    <a:pt x="3620" y="2333"/>
                  </a:cubicBezTo>
                  <a:cubicBezTo>
                    <a:pt x="3620" y="2357"/>
                    <a:pt x="3644" y="2357"/>
                    <a:pt x="3644" y="2381"/>
                  </a:cubicBezTo>
                  <a:cubicBezTo>
                    <a:pt x="3911" y="2551"/>
                    <a:pt x="4130" y="2770"/>
                    <a:pt x="4130" y="2819"/>
                  </a:cubicBezTo>
                  <a:cubicBezTo>
                    <a:pt x="3911" y="2940"/>
                    <a:pt x="3669" y="3013"/>
                    <a:pt x="3426" y="3037"/>
                  </a:cubicBezTo>
                  <a:cubicBezTo>
                    <a:pt x="3401" y="3037"/>
                    <a:pt x="3401" y="3037"/>
                    <a:pt x="3377" y="3062"/>
                  </a:cubicBezTo>
                  <a:cubicBezTo>
                    <a:pt x="3377" y="3062"/>
                    <a:pt x="3377" y="3086"/>
                    <a:pt x="3377" y="3110"/>
                  </a:cubicBezTo>
                  <a:cubicBezTo>
                    <a:pt x="3498" y="3280"/>
                    <a:pt x="3571" y="3475"/>
                    <a:pt x="3620" y="3669"/>
                  </a:cubicBezTo>
                  <a:lnTo>
                    <a:pt x="3523" y="3669"/>
                  </a:lnTo>
                  <a:cubicBezTo>
                    <a:pt x="3328" y="3645"/>
                    <a:pt x="3134" y="3620"/>
                    <a:pt x="2964" y="3572"/>
                  </a:cubicBezTo>
                  <a:cubicBezTo>
                    <a:pt x="2940" y="3572"/>
                    <a:pt x="2915" y="3596"/>
                    <a:pt x="2891" y="3620"/>
                  </a:cubicBezTo>
                  <a:cubicBezTo>
                    <a:pt x="2843" y="3815"/>
                    <a:pt x="2770" y="3985"/>
                    <a:pt x="2697" y="4179"/>
                  </a:cubicBezTo>
                  <a:cubicBezTo>
                    <a:pt x="2527" y="4033"/>
                    <a:pt x="2381" y="3839"/>
                    <a:pt x="2260" y="3669"/>
                  </a:cubicBezTo>
                  <a:cubicBezTo>
                    <a:pt x="2235" y="3645"/>
                    <a:pt x="2235" y="3645"/>
                    <a:pt x="2211" y="3645"/>
                  </a:cubicBezTo>
                  <a:cubicBezTo>
                    <a:pt x="2187" y="3645"/>
                    <a:pt x="2187" y="3645"/>
                    <a:pt x="2187" y="3669"/>
                  </a:cubicBezTo>
                  <a:cubicBezTo>
                    <a:pt x="2017" y="3839"/>
                    <a:pt x="1847" y="3985"/>
                    <a:pt x="1652" y="4130"/>
                  </a:cubicBezTo>
                  <a:cubicBezTo>
                    <a:pt x="1628" y="4058"/>
                    <a:pt x="1579" y="3815"/>
                    <a:pt x="1555" y="3596"/>
                  </a:cubicBezTo>
                  <a:cubicBezTo>
                    <a:pt x="1531" y="3596"/>
                    <a:pt x="1531" y="3572"/>
                    <a:pt x="1531" y="3572"/>
                  </a:cubicBezTo>
                  <a:lnTo>
                    <a:pt x="1482" y="3572"/>
                  </a:lnTo>
                  <a:cubicBezTo>
                    <a:pt x="1239" y="3669"/>
                    <a:pt x="972" y="3766"/>
                    <a:pt x="729" y="3815"/>
                  </a:cubicBezTo>
                  <a:cubicBezTo>
                    <a:pt x="753" y="3717"/>
                    <a:pt x="826" y="3426"/>
                    <a:pt x="899" y="3159"/>
                  </a:cubicBezTo>
                  <a:cubicBezTo>
                    <a:pt x="899" y="3134"/>
                    <a:pt x="899" y="3134"/>
                    <a:pt x="899" y="3110"/>
                  </a:cubicBezTo>
                  <a:cubicBezTo>
                    <a:pt x="899" y="3110"/>
                    <a:pt x="875" y="3086"/>
                    <a:pt x="875" y="3086"/>
                  </a:cubicBezTo>
                  <a:cubicBezTo>
                    <a:pt x="632" y="3037"/>
                    <a:pt x="413" y="2964"/>
                    <a:pt x="170" y="2892"/>
                  </a:cubicBezTo>
                  <a:cubicBezTo>
                    <a:pt x="340" y="2721"/>
                    <a:pt x="511" y="2576"/>
                    <a:pt x="681" y="2454"/>
                  </a:cubicBezTo>
                  <a:cubicBezTo>
                    <a:pt x="705" y="2430"/>
                    <a:pt x="705" y="2430"/>
                    <a:pt x="705" y="2406"/>
                  </a:cubicBezTo>
                  <a:cubicBezTo>
                    <a:pt x="705" y="2381"/>
                    <a:pt x="705" y="2381"/>
                    <a:pt x="681" y="2381"/>
                  </a:cubicBezTo>
                  <a:cubicBezTo>
                    <a:pt x="365" y="2187"/>
                    <a:pt x="122" y="1968"/>
                    <a:pt x="122" y="1920"/>
                  </a:cubicBezTo>
                  <a:cubicBezTo>
                    <a:pt x="292" y="1798"/>
                    <a:pt x="511" y="1701"/>
                    <a:pt x="729" y="1677"/>
                  </a:cubicBezTo>
                  <a:cubicBezTo>
                    <a:pt x="729" y="1677"/>
                    <a:pt x="753" y="1653"/>
                    <a:pt x="753" y="1653"/>
                  </a:cubicBezTo>
                  <a:cubicBezTo>
                    <a:pt x="753" y="1628"/>
                    <a:pt x="753" y="1628"/>
                    <a:pt x="753" y="1604"/>
                  </a:cubicBezTo>
                  <a:cubicBezTo>
                    <a:pt x="632" y="1385"/>
                    <a:pt x="535" y="1167"/>
                    <a:pt x="438" y="948"/>
                  </a:cubicBezTo>
                  <a:lnTo>
                    <a:pt x="438" y="948"/>
                  </a:lnTo>
                  <a:cubicBezTo>
                    <a:pt x="681" y="972"/>
                    <a:pt x="899" y="1021"/>
                    <a:pt x="1094" y="1070"/>
                  </a:cubicBezTo>
                  <a:cubicBezTo>
                    <a:pt x="1106" y="1082"/>
                    <a:pt x="1112" y="1088"/>
                    <a:pt x="1118" y="1088"/>
                  </a:cubicBezTo>
                  <a:cubicBezTo>
                    <a:pt x="1124" y="1088"/>
                    <a:pt x="1130" y="1082"/>
                    <a:pt x="1142" y="1070"/>
                  </a:cubicBezTo>
                  <a:cubicBezTo>
                    <a:pt x="1142" y="1070"/>
                    <a:pt x="1166" y="1045"/>
                    <a:pt x="1166" y="1045"/>
                  </a:cubicBezTo>
                  <a:cubicBezTo>
                    <a:pt x="1166" y="802"/>
                    <a:pt x="1191" y="559"/>
                    <a:pt x="1215" y="341"/>
                  </a:cubicBezTo>
                  <a:cubicBezTo>
                    <a:pt x="1312" y="389"/>
                    <a:pt x="1604" y="584"/>
                    <a:pt x="1871" y="754"/>
                  </a:cubicBezTo>
                  <a:cubicBezTo>
                    <a:pt x="1891" y="764"/>
                    <a:pt x="1907" y="770"/>
                    <a:pt x="1919" y="770"/>
                  </a:cubicBezTo>
                  <a:cubicBezTo>
                    <a:pt x="1935" y="770"/>
                    <a:pt x="1944" y="758"/>
                    <a:pt x="1944" y="730"/>
                  </a:cubicBezTo>
                  <a:cubicBezTo>
                    <a:pt x="2017" y="535"/>
                    <a:pt x="2090" y="317"/>
                    <a:pt x="2162" y="122"/>
                  </a:cubicBezTo>
                  <a:close/>
                  <a:moveTo>
                    <a:pt x="2162" y="1"/>
                  </a:moveTo>
                  <a:cubicBezTo>
                    <a:pt x="2138" y="1"/>
                    <a:pt x="2065" y="1"/>
                    <a:pt x="1871" y="657"/>
                  </a:cubicBezTo>
                  <a:cubicBezTo>
                    <a:pt x="1652" y="487"/>
                    <a:pt x="1434" y="341"/>
                    <a:pt x="1191" y="244"/>
                  </a:cubicBezTo>
                  <a:lnTo>
                    <a:pt x="1166" y="244"/>
                  </a:lnTo>
                  <a:cubicBezTo>
                    <a:pt x="1142" y="244"/>
                    <a:pt x="1094" y="268"/>
                    <a:pt x="1069" y="972"/>
                  </a:cubicBezTo>
                  <a:cubicBezTo>
                    <a:pt x="851" y="924"/>
                    <a:pt x="632" y="875"/>
                    <a:pt x="438" y="851"/>
                  </a:cubicBezTo>
                  <a:lnTo>
                    <a:pt x="365" y="851"/>
                  </a:lnTo>
                  <a:cubicBezTo>
                    <a:pt x="340" y="875"/>
                    <a:pt x="292" y="924"/>
                    <a:pt x="656" y="1604"/>
                  </a:cubicBezTo>
                  <a:cubicBezTo>
                    <a:pt x="438" y="1653"/>
                    <a:pt x="49" y="1750"/>
                    <a:pt x="25" y="1896"/>
                  </a:cubicBezTo>
                  <a:cubicBezTo>
                    <a:pt x="0" y="2041"/>
                    <a:pt x="365" y="2284"/>
                    <a:pt x="583" y="2406"/>
                  </a:cubicBezTo>
                  <a:cubicBezTo>
                    <a:pt x="49" y="2794"/>
                    <a:pt x="73" y="2867"/>
                    <a:pt x="73" y="2892"/>
                  </a:cubicBezTo>
                  <a:cubicBezTo>
                    <a:pt x="73" y="2916"/>
                    <a:pt x="98" y="2989"/>
                    <a:pt x="802" y="3159"/>
                  </a:cubicBezTo>
                  <a:cubicBezTo>
                    <a:pt x="729" y="3402"/>
                    <a:pt x="681" y="3620"/>
                    <a:pt x="632" y="3863"/>
                  </a:cubicBezTo>
                  <a:cubicBezTo>
                    <a:pt x="632" y="3863"/>
                    <a:pt x="656" y="3912"/>
                    <a:pt x="705" y="3912"/>
                  </a:cubicBezTo>
                  <a:cubicBezTo>
                    <a:pt x="972" y="3863"/>
                    <a:pt x="1215" y="3766"/>
                    <a:pt x="1458" y="3669"/>
                  </a:cubicBezTo>
                  <a:cubicBezTo>
                    <a:pt x="1482" y="3863"/>
                    <a:pt x="1531" y="4033"/>
                    <a:pt x="1604" y="4203"/>
                  </a:cubicBezTo>
                  <a:cubicBezTo>
                    <a:pt x="1604" y="4228"/>
                    <a:pt x="1628" y="4228"/>
                    <a:pt x="1628" y="4228"/>
                  </a:cubicBezTo>
                  <a:cubicBezTo>
                    <a:pt x="1701" y="4228"/>
                    <a:pt x="1895" y="4058"/>
                    <a:pt x="2211" y="3766"/>
                  </a:cubicBezTo>
                  <a:cubicBezTo>
                    <a:pt x="2405" y="4009"/>
                    <a:pt x="2624" y="4276"/>
                    <a:pt x="2697" y="4276"/>
                  </a:cubicBezTo>
                  <a:cubicBezTo>
                    <a:pt x="2721" y="4276"/>
                    <a:pt x="2721" y="4276"/>
                    <a:pt x="2745" y="4252"/>
                  </a:cubicBezTo>
                  <a:cubicBezTo>
                    <a:pt x="2843" y="4082"/>
                    <a:pt x="2915" y="3888"/>
                    <a:pt x="2988" y="3669"/>
                  </a:cubicBezTo>
                  <a:cubicBezTo>
                    <a:pt x="3158" y="3717"/>
                    <a:pt x="3353" y="3742"/>
                    <a:pt x="3523" y="3742"/>
                  </a:cubicBezTo>
                  <a:cubicBezTo>
                    <a:pt x="3620" y="3742"/>
                    <a:pt x="3693" y="3742"/>
                    <a:pt x="3693" y="3693"/>
                  </a:cubicBezTo>
                  <a:cubicBezTo>
                    <a:pt x="3741" y="3596"/>
                    <a:pt x="3596" y="3280"/>
                    <a:pt x="3498" y="3110"/>
                  </a:cubicBezTo>
                  <a:cubicBezTo>
                    <a:pt x="3741" y="3062"/>
                    <a:pt x="4203" y="2964"/>
                    <a:pt x="4227" y="2819"/>
                  </a:cubicBezTo>
                  <a:cubicBezTo>
                    <a:pt x="4276" y="2697"/>
                    <a:pt x="3936" y="2454"/>
                    <a:pt x="3766" y="2309"/>
                  </a:cubicBezTo>
                  <a:cubicBezTo>
                    <a:pt x="4324" y="1896"/>
                    <a:pt x="4300" y="1823"/>
                    <a:pt x="4276" y="1774"/>
                  </a:cubicBezTo>
                  <a:cubicBezTo>
                    <a:pt x="4252" y="1701"/>
                    <a:pt x="3911" y="1580"/>
                    <a:pt x="3669" y="1531"/>
                  </a:cubicBezTo>
                  <a:cubicBezTo>
                    <a:pt x="3766" y="1337"/>
                    <a:pt x="3863" y="1143"/>
                    <a:pt x="3911" y="948"/>
                  </a:cubicBezTo>
                  <a:cubicBezTo>
                    <a:pt x="3911" y="875"/>
                    <a:pt x="3814" y="875"/>
                    <a:pt x="3741" y="875"/>
                  </a:cubicBezTo>
                  <a:cubicBezTo>
                    <a:pt x="3547" y="875"/>
                    <a:pt x="3328" y="900"/>
                    <a:pt x="3134" y="924"/>
                  </a:cubicBezTo>
                  <a:cubicBezTo>
                    <a:pt x="3256" y="389"/>
                    <a:pt x="3183" y="341"/>
                    <a:pt x="3158" y="341"/>
                  </a:cubicBezTo>
                  <a:lnTo>
                    <a:pt x="3134" y="341"/>
                  </a:lnTo>
                  <a:cubicBezTo>
                    <a:pt x="2891" y="389"/>
                    <a:pt x="2697" y="487"/>
                    <a:pt x="2478" y="608"/>
                  </a:cubicBezTo>
                  <a:cubicBezTo>
                    <a:pt x="2260" y="49"/>
                    <a:pt x="2211" y="1"/>
                    <a:pt x="21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74"/>
            <p:cNvSpPr/>
            <p:nvPr/>
          </p:nvSpPr>
          <p:spPr>
            <a:xfrm>
              <a:off x="-670048" y="3686760"/>
              <a:ext cx="272921" cy="272955"/>
            </a:xfrm>
            <a:custGeom>
              <a:avLst/>
              <a:gdLst/>
              <a:ahLst/>
              <a:cxnLst/>
              <a:rect l="l" t="t" r="r" b="b"/>
              <a:pathLst>
                <a:path w="2722" h="2722" extrusionOk="0">
                  <a:moveTo>
                    <a:pt x="1361" y="0"/>
                  </a:moveTo>
                  <a:cubicBezTo>
                    <a:pt x="608" y="0"/>
                    <a:pt x="1" y="608"/>
                    <a:pt x="1" y="1361"/>
                  </a:cubicBezTo>
                  <a:cubicBezTo>
                    <a:pt x="1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74"/>
            <p:cNvSpPr/>
            <p:nvPr/>
          </p:nvSpPr>
          <p:spPr>
            <a:xfrm>
              <a:off x="-523861" y="3730581"/>
              <a:ext cx="21958" cy="12334"/>
            </a:xfrm>
            <a:custGeom>
              <a:avLst/>
              <a:gdLst/>
              <a:ahLst/>
              <a:cxnLst/>
              <a:rect l="l" t="t" r="r" b="b"/>
              <a:pathLst>
                <a:path w="219" h="123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74"/>
            <p:cNvSpPr/>
            <p:nvPr/>
          </p:nvSpPr>
          <p:spPr>
            <a:xfrm>
              <a:off x="-528774" y="3725668"/>
              <a:ext cx="34190" cy="22061"/>
            </a:xfrm>
            <a:custGeom>
              <a:avLst/>
              <a:gdLst/>
              <a:ahLst/>
              <a:cxnLst/>
              <a:rect l="l" t="t" r="r" b="b"/>
              <a:pathLst>
                <a:path w="341" h="220" extrusionOk="0">
                  <a:moveTo>
                    <a:pt x="74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25" y="74"/>
                    <a:pt x="49" y="74"/>
                  </a:cubicBezTo>
                  <a:cubicBezTo>
                    <a:pt x="122" y="98"/>
                    <a:pt x="219" y="147"/>
                    <a:pt x="244" y="195"/>
                  </a:cubicBezTo>
                  <a:cubicBezTo>
                    <a:pt x="244" y="220"/>
                    <a:pt x="268" y="220"/>
                    <a:pt x="268" y="220"/>
                  </a:cubicBezTo>
                  <a:lnTo>
                    <a:pt x="292" y="220"/>
                  </a:lnTo>
                  <a:cubicBezTo>
                    <a:pt x="316" y="220"/>
                    <a:pt x="341" y="195"/>
                    <a:pt x="316" y="171"/>
                  </a:cubicBezTo>
                  <a:cubicBezTo>
                    <a:pt x="292" y="50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74"/>
            <p:cNvSpPr/>
            <p:nvPr/>
          </p:nvSpPr>
          <p:spPr>
            <a:xfrm>
              <a:off x="-506815" y="3771996"/>
              <a:ext cx="21958" cy="12234"/>
            </a:xfrm>
            <a:custGeom>
              <a:avLst/>
              <a:gdLst/>
              <a:ahLst/>
              <a:cxnLst/>
              <a:rect l="l" t="t" r="r" b="b"/>
              <a:pathLst>
                <a:path w="219" h="122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74"/>
            <p:cNvSpPr/>
            <p:nvPr/>
          </p:nvSpPr>
          <p:spPr>
            <a:xfrm>
              <a:off x="-511728" y="3767083"/>
              <a:ext cx="31784" cy="22061"/>
            </a:xfrm>
            <a:custGeom>
              <a:avLst/>
              <a:gdLst/>
              <a:ahLst/>
              <a:cxnLst/>
              <a:rect l="l" t="t" r="r" b="b"/>
              <a:pathLst>
                <a:path w="317" h="220" extrusionOk="0">
                  <a:moveTo>
                    <a:pt x="49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1" y="74"/>
                    <a:pt x="25" y="98"/>
                  </a:cubicBezTo>
                  <a:cubicBezTo>
                    <a:pt x="98" y="98"/>
                    <a:pt x="219" y="147"/>
                    <a:pt x="219" y="195"/>
                  </a:cubicBezTo>
                  <a:cubicBezTo>
                    <a:pt x="219" y="220"/>
                    <a:pt x="244" y="220"/>
                    <a:pt x="268" y="220"/>
                  </a:cubicBezTo>
                  <a:lnTo>
                    <a:pt x="292" y="220"/>
                  </a:lnTo>
                  <a:cubicBezTo>
                    <a:pt x="317" y="220"/>
                    <a:pt x="317" y="195"/>
                    <a:pt x="317" y="171"/>
                  </a:cubicBezTo>
                  <a:cubicBezTo>
                    <a:pt x="268" y="50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74"/>
            <p:cNvSpPr/>
            <p:nvPr/>
          </p:nvSpPr>
          <p:spPr>
            <a:xfrm>
              <a:off x="-462999" y="3771996"/>
              <a:ext cx="19552" cy="17147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" y="1"/>
                  </a:moveTo>
                  <a:lnTo>
                    <a:pt x="195" y="171"/>
                  </a:lnTo>
                  <a:cubicBezTo>
                    <a:pt x="195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74"/>
            <p:cNvSpPr/>
            <p:nvPr/>
          </p:nvSpPr>
          <p:spPr>
            <a:xfrm>
              <a:off x="-467912" y="3767083"/>
              <a:ext cx="29378" cy="26975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74" y="1"/>
                  </a:moveTo>
                  <a:cubicBezTo>
                    <a:pt x="25" y="1"/>
                    <a:pt x="1" y="50"/>
                    <a:pt x="25" y="74"/>
                  </a:cubicBezTo>
                  <a:cubicBezTo>
                    <a:pt x="98" y="98"/>
                    <a:pt x="195" y="171"/>
                    <a:pt x="195" y="220"/>
                  </a:cubicBezTo>
                  <a:cubicBezTo>
                    <a:pt x="195" y="244"/>
                    <a:pt x="220" y="268"/>
                    <a:pt x="244" y="268"/>
                  </a:cubicBezTo>
                  <a:cubicBezTo>
                    <a:pt x="268" y="244"/>
                    <a:pt x="292" y="244"/>
                    <a:pt x="292" y="220"/>
                  </a:cubicBezTo>
                  <a:cubicBezTo>
                    <a:pt x="268" y="74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74"/>
            <p:cNvSpPr/>
            <p:nvPr/>
          </p:nvSpPr>
          <p:spPr>
            <a:xfrm>
              <a:off x="-557951" y="3759863"/>
              <a:ext cx="21958" cy="14641"/>
            </a:xfrm>
            <a:custGeom>
              <a:avLst/>
              <a:gdLst/>
              <a:ahLst/>
              <a:cxnLst/>
              <a:rect l="l" t="t" r="r" b="b"/>
              <a:pathLst>
                <a:path w="219" h="146" extrusionOk="0">
                  <a:moveTo>
                    <a:pt x="0" y="0"/>
                  </a:moveTo>
                  <a:lnTo>
                    <a:pt x="219" y="146"/>
                  </a:lnTo>
                  <a:cubicBezTo>
                    <a:pt x="195" y="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74"/>
            <p:cNvSpPr/>
            <p:nvPr/>
          </p:nvSpPr>
          <p:spPr>
            <a:xfrm>
              <a:off x="-562864" y="3754949"/>
              <a:ext cx="31784" cy="24468"/>
            </a:xfrm>
            <a:custGeom>
              <a:avLst/>
              <a:gdLst/>
              <a:ahLst/>
              <a:cxnLst/>
              <a:rect l="l" t="t" r="r" b="b"/>
              <a:pathLst>
                <a:path w="317" h="244" extrusionOk="0">
                  <a:moveTo>
                    <a:pt x="49" y="0"/>
                  </a:moveTo>
                  <a:cubicBezTo>
                    <a:pt x="25" y="0"/>
                    <a:pt x="1" y="25"/>
                    <a:pt x="1" y="49"/>
                  </a:cubicBezTo>
                  <a:cubicBezTo>
                    <a:pt x="1" y="73"/>
                    <a:pt x="1" y="98"/>
                    <a:pt x="25" y="98"/>
                  </a:cubicBezTo>
                  <a:cubicBezTo>
                    <a:pt x="98" y="122"/>
                    <a:pt x="219" y="171"/>
                    <a:pt x="219" y="195"/>
                  </a:cubicBezTo>
                  <a:cubicBezTo>
                    <a:pt x="219" y="219"/>
                    <a:pt x="244" y="243"/>
                    <a:pt x="268" y="243"/>
                  </a:cubicBezTo>
                  <a:lnTo>
                    <a:pt x="292" y="243"/>
                  </a:lnTo>
                  <a:cubicBezTo>
                    <a:pt x="316" y="219"/>
                    <a:pt x="316" y="195"/>
                    <a:pt x="316" y="171"/>
                  </a:cubicBezTo>
                  <a:cubicBezTo>
                    <a:pt x="268" y="49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74"/>
            <p:cNvSpPr/>
            <p:nvPr/>
          </p:nvSpPr>
          <p:spPr>
            <a:xfrm>
              <a:off x="-582316" y="3728175"/>
              <a:ext cx="26871" cy="7421"/>
            </a:xfrm>
            <a:custGeom>
              <a:avLst/>
              <a:gdLst/>
              <a:ahLst/>
              <a:cxnLst/>
              <a:rect l="l" t="t" r="r" b="b"/>
              <a:pathLst>
                <a:path w="268" h="74" extrusionOk="0">
                  <a:moveTo>
                    <a:pt x="0" y="0"/>
                  </a:moveTo>
                  <a:lnTo>
                    <a:pt x="267" y="73"/>
                  </a:lnTo>
                  <a:cubicBezTo>
                    <a:pt x="2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74"/>
            <p:cNvSpPr/>
            <p:nvPr/>
          </p:nvSpPr>
          <p:spPr>
            <a:xfrm>
              <a:off x="-587229" y="3723261"/>
              <a:ext cx="36697" cy="17147"/>
            </a:xfrm>
            <a:custGeom>
              <a:avLst/>
              <a:gdLst/>
              <a:ahLst/>
              <a:cxnLst/>
              <a:rect l="l" t="t" r="r" b="b"/>
              <a:pathLst>
                <a:path w="366" h="171" extrusionOk="0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cubicBezTo>
                    <a:pt x="1" y="74"/>
                    <a:pt x="25" y="98"/>
                    <a:pt x="49" y="98"/>
                  </a:cubicBezTo>
                  <a:cubicBezTo>
                    <a:pt x="69" y="91"/>
                    <a:pt x="92" y="88"/>
                    <a:pt x="115" y="88"/>
                  </a:cubicBezTo>
                  <a:cubicBezTo>
                    <a:pt x="180" y="88"/>
                    <a:pt x="250" y="111"/>
                    <a:pt x="268" y="146"/>
                  </a:cubicBezTo>
                  <a:cubicBezTo>
                    <a:pt x="268" y="146"/>
                    <a:pt x="292" y="171"/>
                    <a:pt x="316" y="171"/>
                  </a:cubicBezTo>
                  <a:lnTo>
                    <a:pt x="365" y="171"/>
                  </a:lnTo>
                  <a:cubicBezTo>
                    <a:pt x="365" y="146"/>
                    <a:pt x="365" y="122"/>
                    <a:pt x="365" y="98"/>
                  </a:cubicBezTo>
                  <a:cubicBezTo>
                    <a:pt x="292" y="1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04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4305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4306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7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8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9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0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1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2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3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4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5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6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17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38378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71"/>
          <p:cNvSpPr/>
          <p:nvPr/>
        </p:nvSpPr>
        <p:spPr>
          <a:xfrm>
            <a:off x="6111897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5" name="Google Shape;4245;p71"/>
          <p:cNvSpPr/>
          <p:nvPr/>
        </p:nvSpPr>
        <p:spPr>
          <a:xfrm>
            <a:off x="1010553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6" name="Google Shape;4246;p71"/>
          <p:cNvSpPr/>
          <p:nvPr/>
        </p:nvSpPr>
        <p:spPr>
          <a:xfrm>
            <a:off x="3561225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7" name="Google Shape;4247;p71"/>
          <p:cNvSpPr/>
          <p:nvPr/>
        </p:nvSpPr>
        <p:spPr>
          <a:xfrm>
            <a:off x="6016122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8" name="Google Shape;4248;p71"/>
          <p:cNvSpPr/>
          <p:nvPr/>
        </p:nvSpPr>
        <p:spPr>
          <a:xfrm>
            <a:off x="914778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9" name="Google Shape;4249;p71"/>
          <p:cNvSpPr/>
          <p:nvPr/>
        </p:nvSpPr>
        <p:spPr>
          <a:xfrm>
            <a:off x="3465450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250" name="Google Shape;4250;p71"/>
          <p:cNvCxnSpPr/>
          <p:nvPr/>
        </p:nvCxnSpPr>
        <p:spPr>
          <a:xfrm>
            <a:off x="6004647" y="1934673"/>
            <a:ext cx="212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1" name="Google Shape;4251;p71"/>
          <p:cNvCxnSpPr/>
          <p:nvPr/>
        </p:nvCxnSpPr>
        <p:spPr>
          <a:xfrm>
            <a:off x="3453975" y="1934673"/>
            <a:ext cx="212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2" name="Google Shape;4252;p71"/>
          <p:cNvCxnSpPr/>
          <p:nvPr/>
        </p:nvCxnSpPr>
        <p:spPr>
          <a:xfrm>
            <a:off x="903303" y="1934673"/>
            <a:ext cx="214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3" name="Google Shape;4253;p71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n-lt"/>
              </a:rPr>
              <a:t>Khác nhau:</a:t>
            </a:r>
            <a:endParaRPr sz="2800" dirty="0">
              <a:latin typeface="+mn-lt"/>
            </a:endParaRPr>
          </a:p>
        </p:txBody>
      </p:sp>
      <p:sp>
        <p:nvSpPr>
          <p:cNvPr id="4254" name="Google Shape;4254;p71"/>
          <p:cNvSpPr txBox="1"/>
          <p:nvPr/>
        </p:nvSpPr>
        <p:spPr>
          <a:xfrm>
            <a:off x="6035697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>
                <a:latin typeface="+mn-lt"/>
                <a:ea typeface="Vibur"/>
                <a:cs typeface="Vibur"/>
                <a:sym typeface="Vibur"/>
              </a:rPr>
              <a:t>Bài ca dao (3)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5" name="Google Shape;4255;p71"/>
          <p:cNvSpPr txBox="1"/>
          <p:nvPr/>
        </p:nvSpPr>
        <p:spPr>
          <a:xfrm>
            <a:off x="3485025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>
                <a:latin typeface="+mn-lt"/>
                <a:ea typeface="Vibur"/>
                <a:cs typeface="Vibur"/>
                <a:sym typeface="Vibur"/>
              </a:rPr>
              <a:t>Bài ca dao (2)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6" name="Google Shape;4256;p71"/>
          <p:cNvSpPr txBox="1"/>
          <p:nvPr/>
        </p:nvSpPr>
        <p:spPr>
          <a:xfrm>
            <a:off x="934353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>
                <a:latin typeface="+mn-lt"/>
                <a:ea typeface="Vibur"/>
                <a:cs typeface="Vibur"/>
                <a:sym typeface="Vibur"/>
              </a:rPr>
              <a:t>Bài ca dao (1)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7" name="Google Shape;4257;p71"/>
          <p:cNvSpPr txBox="1"/>
          <p:nvPr/>
        </p:nvSpPr>
        <p:spPr>
          <a:xfrm>
            <a:off x="1004253" y="1968743"/>
            <a:ext cx="1989000" cy="23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just">
              <a:lnSpc>
                <a:spcPct val="150000"/>
              </a:lnSpc>
            </a:pPr>
            <a:r>
              <a:rPr lang="vi-VN" sz="1600" dirty="0"/>
              <a:t>- Liệt kê địa danh gắn với miêu tả vẻ đẹp;</a:t>
            </a:r>
          </a:p>
          <a:p>
            <a:pPr marL="139700" algn="just">
              <a:lnSpc>
                <a:spcPct val="150000"/>
              </a:lnSpc>
            </a:pPr>
            <a:r>
              <a:rPr lang="vi-VN" sz="1600" dirty="0"/>
              <a:t>- Miêu tả theo thời gian.</a:t>
            </a:r>
          </a:p>
        </p:txBody>
      </p:sp>
      <p:sp>
        <p:nvSpPr>
          <p:cNvPr id="4258" name="Google Shape;4258;p71"/>
          <p:cNvSpPr txBox="1"/>
          <p:nvPr/>
        </p:nvSpPr>
        <p:spPr>
          <a:xfrm>
            <a:off x="3600197" y="1968743"/>
            <a:ext cx="1982449" cy="27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vi-VN" sz="1600" dirty="0">
                <a:latin typeface="+mn-lt"/>
                <a:ea typeface="Comfortaa"/>
                <a:cs typeface="Comfortaa"/>
                <a:sym typeface="Comfortaa"/>
              </a:rPr>
              <a:t>Tạo lập cuộc đối thoại giả định:</a:t>
            </a:r>
          </a:p>
          <a:p>
            <a:pPr algn="just">
              <a:spcAft>
                <a:spcPts val="1600"/>
              </a:spcAft>
            </a:pPr>
            <a:r>
              <a:rPr lang="vi-VN" sz="1600" dirty="0">
                <a:latin typeface="+mn-lt"/>
              </a:rPr>
              <a:t>+ Đặt câu hỏi, nêu khoảng cách địa lý</a:t>
            </a:r>
          </a:p>
          <a:p>
            <a:pPr algn="just">
              <a:spcAft>
                <a:spcPts val="1600"/>
              </a:spcAft>
            </a:pPr>
            <a:r>
              <a:rPr lang="vi-VN" sz="1600" i="1" dirty="0">
                <a:latin typeface="+mn-lt"/>
              </a:rPr>
              <a:t>+ Ai ơi</a:t>
            </a:r>
            <a:endParaRPr lang="vi-VN" sz="1600" dirty="0">
              <a:latin typeface="+mn-lt"/>
            </a:endParaRPr>
          </a:p>
          <a:p>
            <a:pPr algn="just">
              <a:spcAft>
                <a:spcPts val="1600"/>
              </a:spcAft>
            </a:pPr>
            <a:r>
              <a:rPr lang="vi-VN" sz="1600" dirty="0">
                <a:latin typeface="+mn-lt"/>
                <a:sym typeface="Wingdings" pitchFamily="2" charset="2"/>
              </a:rPr>
              <a:t> chỉ hướng, mời gọi người phương xa.</a:t>
            </a:r>
            <a:endParaRPr sz="1600" dirty="0">
              <a:latin typeface="+mn-lt"/>
              <a:ea typeface="Comfortaa"/>
              <a:cs typeface="Comfortaa"/>
              <a:sym typeface="Comfortaa"/>
            </a:endParaRPr>
          </a:p>
        </p:txBody>
      </p:sp>
      <p:sp>
        <p:nvSpPr>
          <p:cNvPr id="4259" name="Google Shape;4259;p71"/>
          <p:cNvSpPr txBox="1"/>
          <p:nvPr/>
        </p:nvSpPr>
        <p:spPr>
          <a:xfrm>
            <a:off x="6105597" y="1968743"/>
            <a:ext cx="1989000" cy="204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600"/>
              </a:spcAft>
            </a:pPr>
            <a:r>
              <a:rPr lang="vi-VN" sz="1600" dirty="0">
                <a:latin typeface="+mn-lt"/>
                <a:ea typeface="Comfortaa"/>
                <a:cs typeface="Comfortaa"/>
                <a:sym typeface="Comfortaa"/>
              </a:rPr>
              <a:t>Liệt kê địa danh theo chuyến đò</a:t>
            </a:r>
          </a:p>
          <a:p>
            <a:pPr algn="just">
              <a:lnSpc>
                <a:spcPct val="150000"/>
              </a:lnSpc>
              <a:spcAft>
                <a:spcPts val="1600"/>
              </a:spcAft>
            </a:pPr>
            <a:r>
              <a:rPr lang="vi-VN" sz="1600" dirty="0">
                <a:latin typeface="+mn-lt"/>
                <a:ea typeface="Comfortaa"/>
                <a:cs typeface="Comfortaa"/>
                <a:sym typeface="Wingdings" pitchFamily="2" charset="2"/>
              </a:rPr>
              <a:t> Miêu tả theo không gian.</a:t>
            </a:r>
            <a:endParaRPr sz="1600" dirty="0">
              <a:latin typeface="+mn-lt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085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7" grpId="0" build="p"/>
      <p:bldP spid="4258" grpId="0" build="p"/>
      <p:bldP spid="42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217" y="1372803"/>
            <a:ext cx="3181149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1. Nghệ thuật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Thể thơ lục bát và lục bát biến thể, phù hợp với việc tâm tình, bộc lộ tình cảm, cụ thể ở đây là tình yêu quê hương đất nước.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4821" y="1372806"/>
            <a:ext cx="318115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2. Nội dung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Chùm ca dao thể hiện tình yêu tha thiết và lòng tự hào của tác giả dân gian đối với vẻ đẹp của quê hương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4089283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63"/>
          <p:cNvSpPr txBox="1">
            <a:spLocks noGrp="1"/>
          </p:cNvSpPr>
          <p:nvPr>
            <p:ph type="title"/>
          </p:nvPr>
        </p:nvSpPr>
        <p:spPr>
          <a:xfrm>
            <a:off x="4015431" y="1570150"/>
            <a:ext cx="4724308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+mn-lt"/>
              </a:rPr>
              <a:t>Luyện tập – Vận dụng</a:t>
            </a:r>
            <a:endParaRPr sz="3200" b="1" dirty="0">
              <a:latin typeface="+mn-lt"/>
            </a:endParaRPr>
          </a:p>
        </p:txBody>
      </p:sp>
      <p:sp>
        <p:nvSpPr>
          <p:cNvPr id="3080" name="Google Shape;3080;p63"/>
          <p:cNvSpPr txBox="1">
            <a:spLocks noGrp="1"/>
          </p:cNvSpPr>
          <p:nvPr>
            <p:ph type="subTitle" idx="1"/>
          </p:nvPr>
        </p:nvSpPr>
        <p:spPr>
          <a:xfrm>
            <a:off x="4790191" y="2387065"/>
            <a:ext cx="3872546" cy="1332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Viết đoạn văn (khoảng 5 – 7 câu) nêu cảm nghĩ của em về một danh lam thắng cảnh của quê hương đất nước.</a:t>
            </a:r>
            <a:endParaRPr sz="2000" dirty="0">
              <a:latin typeface="+mn-lt"/>
            </a:endParaRPr>
          </a:p>
        </p:txBody>
      </p:sp>
      <p:grpSp>
        <p:nvGrpSpPr>
          <p:cNvPr id="3082" name="Google Shape;3082;p63"/>
          <p:cNvGrpSpPr/>
          <p:nvPr/>
        </p:nvGrpSpPr>
        <p:grpSpPr>
          <a:xfrm>
            <a:off x="1947327" y="2753606"/>
            <a:ext cx="3025037" cy="2042219"/>
            <a:chOff x="3061675" y="1092775"/>
            <a:chExt cx="2624078" cy="1771530"/>
          </a:xfrm>
        </p:grpSpPr>
        <p:sp>
          <p:nvSpPr>
            <p:cNvPr id="3083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9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29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1280496" y="683700"/>
            <a:ext cx="401963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4073" name="Google Shape;4073;p68"/>
          <p:cNvSpPr txBox="1">
            <a:spLocks noGrp="1"/>
          </p:cNvSpPr>
          <p:nvPr>
            <p:ph type="subTitle" idx="1"/>
          </p:nvPr>
        </p:nvSpPr>
        <p:spPr>
          <a:xfrm>
            <a:off x="1886552" y="1368350"/>
            <a:ext cx="5534526" cy="1230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+mn-lt"/>
              </a:rPr>
              <a:t>Ôn tập bài cũ.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+mn-lt"/>
              </a:rPr>
              <a:t>Chuẩn bị bài </a:t>
            </a:r>
            <a:r>
              <a:rPr lang="vi-VN" sz="2400" i="1" dirty="0">
                <a:latin typeface="+mn-lt"/>
              </a:rPr>
              <a:t>Thực hành tiếng Việt </a:t>
            </a:r>
            <a:r>
              <a:rPr lang="vi-VN" sz="2400" dirty="0">
                <a:latin typeface="+mn-lt"/>
              </a:rPr>
              <a:t>tiếp theo.</a:t>
            </a:r>
            <a:endParaRPr sz="2400" dirty="0">
              <a:latin typeface="+mn-lt"/>
            </a:endParaRPr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32022" y="2771879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p76"/>
          <p:cNvSpPr txBox="1">
            <a:spLocks noGrp="1"/>
          </p:cNvSpPr>
          <p:nvPr>
            <p:ph type="body" idx="1"/>
          </p:nvPr>
        </p:nvSpPr>
        <p:spPr>
          <a:xfrm>
            <a:off x="1701210" y="1456660"/>
            <a:ext cx="6081823" cy="1264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C00000"/>
                </a:solidFill>
                <a:latin typeface="+mn-lt"/>
              </a:rPr>
              <a:t>Hẹn gặp lại các em!</a:t>
            </a:r>
            <a:endParaRPr sz="4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8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Tiết 46:</a:t>
            </a:r>
            <a:br>
              <a:rPr lang="vi-VN" sz="2800" b="1" dirty="0">
                <a:latin typeface="+mn-lt"/>
              </a:rPr>
            </a:br>
            <a:r>
              <a:rPr lang="vi-VN" sz="3200" b="1" dirty="0">
                <a:solidFill>
                  <a:srgbClr val="C00000"/>
                </a:solidFill>
                <a:latin typeface="+mn-lt"/>
              </a:rPr>
              <a:t>Chùm ca dao về quê hương đất nước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54030-89BF-41CE-8F42-21C2A3741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4143" y="1164657"/>
            <a:ext cx="4716379" cy="3588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Đường lên xứ Lạng bao xa?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Cách một trái núi với ba quãng đồng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Ai ơi, đứng lại mà trông: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</a:rPr>
              <a:t>Kìa núi thành Lạng, kìa sông Tam Cờ.</a:t>
            </a:r>
          </a:p>
          <a:p>
            <a:pPr algn="r">
              <a:lnSpc>
                <a:spcPct val="150000"/>
              </a:lnSpc>
            </a:pPr>
            <a:r>
              <a:rPr lang="vi-VN" dirty="0">
                <a:latin typeface="+mn-lt"/>
              </a:rPr>
              <a:t>(Vũ Ngọc Phan, </a:t>
            </a:r>
            <a:r>
              <a:rPr lang="vi-VN" i="1" dirty="0">
                <a:latin typeface="+mn-lt"/>
              </a:rPr>
              <a:t>Tục ngữ, ca dao, dân ca Việt Nam</a:t>
            </a:r>
            <a:r>
              <a:rPr lang="vi-VN" dirty="0">
                <a:latin typeface="+mn-lt"/>
              </a:rPr>
              <a:t>, NXB Thời đại, Hà Nội, 2010, tr.118)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ca dao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399233"/>
            <a:ext cx="3099335" cy="263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7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ca dao (3)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71643" y="1097282"/>
            <a:ext cx="4716379" cy="3588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>
                <a:latin typeface="+mn-lt"/>
              </a:rPr>
              <a:t>Đò từ Đông Ba, đò qua Đập Đá,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latin typeface="+mn-lt"/>
              </a:rPr>
              <a:t>Đò về Vĩ Dạ, thẳng ngã ba Sình</a:t>
            </a:r>
            <a:r>
              <a:rPr lang="vi-VN" dirty="0">
                <a:latin typeface="+mn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latin typeface="+mn-lt"/>
              </a:rPr>
              <a:t>Lờ đờ bóng ngả trăng chênh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latin typeface="+mn-lt"/>
              </a:rPr>
              <a:t>Tiếng hò xa vọng, nặng tình nước non.</a:t>
            </a:r>
          </a:p>
          <a:p>
            <a:pPr algn="r">
              <a:lnSpc>
                <a:spcPct val="150000"/>
              </a:lnSpc>
            </a:pPr>
            <a:r>
              <a:rPr lang="vi-VN" dirty="0">
                <a:latin typeface="+mn-lt"/>
              </a:rPr>
              <a:t>(Nguyễn Xuân Kính – Phan Đăng Nhật – Phan Đăng Tài – Nguyễn Thúy Loan – Đặng Diệu Trang, </a:t>
            </a:r>
            <a:r>
              <a:rPr lang="vi-VN" i="1" dirty="0">
                <a:latin typeface="+mn-lt"/>
              </a:rPr>
              <a:t>Kho tàng ca dao người Việt</a:t>
            </a:r>
            <a:r>
              <a:rPr lang="vi-VN" dirty="0">
                <a:latin typeface="+mn-lt"/>
              </a:rPr>
              <a:t>, tập 1, Sđd, tr.917)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49" y="1097280"/>
            <a:ext cx="3074305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467149" y="3503600"/>
            <a:ext cx="3074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i="1" dirty="0"/>
              <a:t>Thuyền trên sông Hương</a:t>
            </a:r>
            <a:r>
              <a:rPr lang="vi-VN" sz="1600" dirty="0"/>
              <a:t>, tranh sơn dầu của Tô Ngọc Vân</a:t>
            </a:r>
          </a:p>
        </p:txBody>
      </p:sp>
    </p:spTree>
    <p:extLst>
      <p:ext uri="{BB962C8B-B14F-4D97-AF65-F5344CB8AC3E}">
        <p14:creationId xmlns:p14="http://schemas.microsoft.com/office/powerpoint/2010/main" val="24105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Thảo luận nhóm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4314" y="1335525"/>
            <a:ext cx="2532919" cy="3423875"/>
            <a:chOff x="6014315" y="1335525"/>
            <a:chExt cx="2252972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014329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3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46" name="Google Shape;2246;p52"/>
            <p:cNvSpPr txBox="1"/>
            <p:nvPr/>
          </p:nvSpPr>
          <p:spPr>
            <a:xfrm>
              <a:off x="6109340" y="1994169"/>
              <a:ext cx="2062922" cy="214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Huế.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6504" y="1335525"/>
            <a:ext cx="2486781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2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48" name="Google Shape;2248;p52"/>
            <p:cNvSpPr txBox="1"/>
            <p:nvPr/>
          </p:nvSpPr>
          <p:spPr>
            <a:xfrm>
              <a:off x="3499644" y="1917169"/>
              <a:ext cx="2054626" cy="138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Lạng Sơn.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812" y="1335525"/>
            <a:ext cx="2394910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780198" y="1419438"/>
              <a:ext cx="239489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1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Hà Nội.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T</a:t>
            </a:r>
            <a:r>
              <a:rPr lang="vi-VN" sz="2800" b="1" dirty="0">
                <a:latin typeface="+mn-lt"/>
              </a:rPr>
              <a:t>ừ ngữ khó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4314" y="1335525"/>
            <a:ext cx="2532919" cy="3423875"/>
            <a:chOff x="6014315" y="1335525"/>
            <a:chExt cx="2252972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014329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Huế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46" name="Google Shape;2246;p52"/>
            <p:cNvSpPr txBox="1"/>
            <p:nvPr/>
          </p:nvSpPr>
          <p:spPr>
            <a:xfrm>
              <a:off x="6109340" y="1994169"/>
              <a:ext cx="2062922" cy="214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Đông Ba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Đập Đá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Vĩ Dạ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Ngã ba Sình</a:t>
              </a:r>
              <a:endParaRPr sz="1800" dirty="0"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6504" y="1335525"/>
            <a:ext cx="2486781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99644" y="1419438"/>
              <a:ext cx="2054626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Lạng Sơn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48" name="Google Shape;2248;p52"/>
            <p:cNvSpPr txBox="1"/>
            <p:nvPr/>
          </p:nvSpPr>
          <p:spPr>
            <a:xfrm>
              <a:off x="3499644" y="1917169"/>
              <a:ext cx="2054626" cy="138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Núi thành Lạng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Sông Tam Cờ</a:t>
              </a:r>
              <a:endParaRPr sz="1800" dirty="0"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812" y="1335525"/>
            <a:ext cx="2394910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875200" y="1419438"/>
              <a:ext cx="207012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Hà Nội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Trấn Võ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Thọ Xương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Yên Thái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Tây Hồ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1. Bài ca dao (1)</a:t>
            </a:r>
            <a:endParaRPr sz="2800" b="1" dirty="0">
              <a:latin typeface="+mn-lt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52063" y="779645"/>
            <a:ext cx="7709165" cy="4291454"/>
            <a:chOff x="822530" y="2379920"/>
            <a:chExt cx="7709165" cy="4291454"/>
          </a:xfrm>
        </p:grpSpPr>
        <p:grpSp>
          <p:nvGrpSpPr>
            <p:cNvPr id="102" name="Google Shape;1729;p42"/>
            <p:cNvGrpSpPr/>
            <p:nvPr/>
          </p:nvGrpSpPr>
          <p:grpSpPr>
            <a:xfrm>
              <a:off x="822530" y="4600350"/>
              <a:ext cx="2378064" cy="2071024"/>
              <a:chOff x="727286" y="3003368"/>
              <a:chExt cx="2378064" cy="2071024"/>
            </a:xfrm>
          </p:grpSpPr>
          <p:sp>
            <p:nvSpPr>
              <p:cNvPr id="104" name="Google Shape;1730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F3C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731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732;p42"/>
              <p:cNvSpPr/>
              <p:nvPr/>
            </p:nvSpPr>
            <p:spPr>
              <a:xfrm>
                <a:off x="727286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733;p42"/>
              <p:cNvSpPr/>
              <p:nvPr/>
            </p:nvSpPr>
            <p:spPr>
              <a:xfrm>
                <a:off x="2181445" y="4125333"/>
                <a:ext cx="923905" cy="83113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047" extrusionOk="0">
                    <a:moveTo>
                      <a:pt x="833" y="1"/>
                    </a:moveTo>
                    <a:cubicBezTo>
                      <a:pt x="693" y="1"/>
                      <a:pt x="552" y="11"/>
                      <a:pt x="413" y="32"/>
                    </a:cubicBezTo>
                    <a:lnTo>
                      <a:pt x="413" y="97"/>
                    </a:lnTo>
                    <a:cubicBezTo>
                      <a:pt x="88" y="1940"/>
                      <a:pt x="1" y="3805"/>
                      <a:pt x="196" y="5648"/>
                    </a:cubicBezTo>
                    <a:lnTo>
                      <a:pt x="2212" y="5648"/>
                    </a:lnTo>
                    <a:cubicBezTo>
                      <a:pt x="2305" y="5653"/>
                      <a:pt x="2397" y="5656"/>
                      <a:pt x="2487" y="5656"/>
                    </a:cubicBezTo>
                    <a:cubicBezTo>
                      <a:pt x="2735" y="5656"/>
                      <a:pt x="2977" y="5636"/>
                      <a:pt x="3231" y="5604"/>
                    </a:cubicBezTo>
                    <a:lnTo>
                      <a:pt x="3296" y="5582"/>
                    </a:lnTo>
                    <a:cubicBezTo>
                      <a:pt x="3405" y="5626"/>
                      <a:pt x="3513" y="5669"/>
                      <a:pt x="3600" y="5691"/>
                    </a:cubicBezTo>
                    <a:cubicBezTo>
                      <a:pt x="4307" y="5933"/>
                      <a:pt x="5030" y="6047"/>
                      <a:pt x="5770" y="6047"/>
                    </a:cubicBezTo>
                    <a:cubicBezTo>
                      <a:pt x="5892" y="6047"/>
                      <a:pt x="6014" y="6044"/>
                      <a:pt x="6136" y="6038"/>
                    </a:cubicBezTo>
                    <a:cubicBezTo>
                      <a:pt x="6201" y="6016"/>
                      <a:pt x="6288" y="6016"/>
                      <a:pt x="6353" y="5994"/>
                    </a:cubicBezTo>
                    <a:cubicBezTo>
                      <a:pt x="6462" y="5973"/>
                      <a:pt x="6570" y="5908"/>
                      <a:pt x="6657" y="5821"/>
                    </a:cubicBezTo>
                    <a:cubicBezTo>
                      <a:pt x="6678" y="5799"/>
                      <a:pt x="6700" y="5778"/>
                      <a:pt x="6700" y="5734"/>
                    </a:cubicBezTo>
                    <a:cubicBezTo>
                      <a:pt x="6700" y="5713"/>
                      <a:pt x="6700" y="5691"/>
                      <a:pt x="6700" y="5691"/>
                    </a:cubicBezTo>
                    <a:cubicBezTo>
                      <a:pt x="6722" y="5474"/>
                      <a:pt x="6570" y="5322"/>
                      <a:pt x="6440" y="5214"/>
                    </a:cubicBezTo>
                    <a:cubicBezTo>
                      <a:pt x="5963" y="4802"/>
                      <a:pt x="5529" y="4347"/>
                      <a:pt x="5139" y="3848"/>
                    </a:cubicBezTo>
                    <a:cubicBezTo>
                      <a:pt x="4705" y="3284"/>
                      <a:pt x="4337" y="2677"/>
                      <a:pt x="3925" y="2070"/>
                    </a:cubicBezTo>
                    <a:cubicBezTo>
                      <a:pt x="3535" y="1463"/>
                      <a:pt x="3036" y="943"/>
                      <a:pt x="2451" y="509"/>
                    </a:cubicBezTo>
                    <a:cubicBezTo>
                      <a:pt x="1980" y="178"/>
                      <a:pt x="1410" y="1"/>
                      <a:pt x="833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734;p42"/>
              <p:cNvSpPr/>
              <p:nvPr/>
            </p:nvSpPr>
            <p:spPr>
              <a:xfrm>
                <a:off x="739225" y="3900198"/>
                <a:ext cx="1630098" cy="1059289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7707" extrusionOk="0">
                    <a:moveTo>
                      <a:pt x="3296" y="1"/>
                    </a:moveTo>
                    <a:cubicBezTo>
                      <a:pt x="629" y="1627"/>
                      <a:pt x="0" y="5226"/>
                      <a:pt x="1952" y="7654"/>
                    </a:cubicBezTo>
                    <a:cubicBezTo>
                      <a:pt x="1973" y="7654"/>
                      <a:pt x="2038" y="7697"/>
                      <a:pt x="2060" y="7697"/>
                    </a:cubicBezTo>
                    <a:lnTo>
                      <a:pt x="10689" y="7697"/>
                    </a:lnTo>
                    <a:cubicBezTo>
                      <a:pt x="10721" y="7704"/>
                      <a:pt x="10751" y="7706"/>
                      <a:pt x="10780" y="7706"/>
                    </a:cubicBezTo>
                    <a:cubicBezTo>
                      <a:pt x="10850" y="7706"/>
                      <a:pt x="10916" y="7691"/>
                      <a:pt x="10992" y="7676"/>
                    </a:cubicBezTo>
                    <a:cubicBezTo>
                      <a:pt x="11057" y="7654"/>
                      <a:pt x="11123" y="7611"/>
                      <a:pt x="11188" y="7567"/>
                    </a:cubicBezTo>
                    <a:cubicBezTo>
                      <a:pt x="11296" y="7481"/>
                      <a:pt x="11383" y="7372"/>
                      <a:pt x="11448" y="7264"/>
                    </a:cubicBezTo>
                    <a:cubicBezTo>
                      <a:pt x="11534" y="7090"/>
                      <a:pt x="11578" y="6895"/>
                      <a:pt x="11665" y="6722"/>
                    </a:cubicBezTo>
                    <a:cubicBezTo>
                      <a:pt x="11751" y="6483"/>
                      <a:pt x="11816" y="6223"/>
                      <a:pt x="11838" y="5963"/>
                    </a:cubicBezTo>
                    <a:cubicBezTo>
                      <a:pt x="11860" y="5725"/>
                      <a:pt x="11860" y="5464"/>
                      <a:pt x="11860" y="5226"/>
                    </a:cubicBezTo>
                    <a:cubicBezTo>
                      <a:pt x="11816" y="3990"/>
                      <a:pt x="11491" y="2798"/>
                      <a:pt x="10906" y="1714"/>
                    </a:cubicBezTo>
                    <a:cubicBezTo>
                      <a:pt x="10841" y="1627"/>
                      <a:pt x="10776" y="1518"/>
                      <a:pt x="10732" y="1410"/>
                    </a:cubicBezTo>
                    <a:cubicBezTo>
                      <a:pt x="8347" y="478"/>
                      <a:pt x="5832" y="1"/>
                      <a:pt x="3296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735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FFC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736;p42"/>
              <p:cNvSpPr/>
              <p:nvPr/>
            </p:nvSpPr>
            <p:spPr>
              <a:xfrm>
                <a:off x="2086195" y="3161980"/>
                <a:ext cx="438175" cy="6013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375" extrusionOk="0">
                    <a:moveTo>
                      <a:pt x="2342" y="1"/>
                    </a:moveTo>
                    <a:cubicBezTo>
                      <a:pt x="2222" y="1"/>
                      <a:pt x="2103" y="28"/>
                      <a:pt x="1995" y="82"/>
                    </a:cubicBezTo>
                    <a:cubicBezTo>
                      <a:pt x="1236" y="342"/>
                      <a:pt x="607" y="884"/>
                      <a:pt x="0" y="1404"/>
                    </a:cubicBezTo>
                    <a:cubicBezTo>
                      <a:pt x="455" y="2683"/>
                      <a:pt x="1409" y="3876"/>
                      <a:pt x="2688" y="4375"/>
                    </a:cubicBezTo>
                    <a:cubicBezTo>
                      <a:pt x="2710" y="4288"/>
                      <a:pt x="2732" y="4223"/>
                      <a:pt x="2753" y="4136"/>
                    </a:cubicBezTo>
                    <a:cubicBezTo>
                      <a:pt x="3079" y="3052"/>
                      <a:pt x="3187" y="1881"/>
                      <a:pt x="3014" y="754"/>
                    </a:cubicBezTo>
                    <a:cubicBezTo>
                      <a:pt x="2992" y="559"/>
                      <a:pt x="2927" y="364"/>
                      <a:pt x="2818" y="190"/>
                    </a:cubicBezTo>
                    <a:cubicBezTo>
                      <a:pt x="2775" y="147"/>
                      <a:pt x="2732" y="103"/>
                      <a:pt x="2688" y="82"/>
                    </a:cubicBezTo>
                    <a:cubicBezTo>
                      <a:pt x="2580" y="28"/>
                      <a:pt x="2461" y="1"/>
                      <a:pt x="2342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737;p42"/>
              <p:cNvSpPr/>
              <p:nvPr/>
            </p:nvSpPr>
            <p:spPr>
              <a:xfrm>
                <a:off x="2157667" y="3187544"/>
                <a:ext cx="366703" cy="54304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51" extrusionOk="0">
                    <a:moveTo>
                      <a:pt x="2223" y="0"/>
                    </a:moveTo>
                    <a:cubicBezTo>
                      <a:pt x="2049" y="0"/>
                      <a:pt x="1867" y="64"/>
                      <a:pt x="1735" y="178"/>
                    </a:cubicBezTo>
                    <a:cubicBezTo>
                      <a:pt x="1214" y="503"/>
                      <a:pt x="0" y="1175"/>
                      <a:pt x="87" y="1912"/>
                    </a:cubicBezTo>
                    <a:cubicBezTo>
                      <a:pt x="130" y="2324"/>
                      <a:pt x="564" y="2649"/>
                      <a:pt x="824" y="2931"/>
                    </a:cubicBezTo>
                    <a:cubicBezTo>
                      <a:pt x="1149" y="3213"/>
                      <a:pt x="1496" y="3495"/>
                      <a:pt x="1843" y="3755"/>
                    </a:cubicBezTo>
                    <a:cubicBezTo>
                      <a:pt x="1952" y="3863"/>
                      <a:pt x="2082" y="3928"/>
                      <a:pt x="2233" y="3950"/>
                    </a:cubicBezTo>
                    <a:cubicBezTo>
                      <a:pt x="2580" y="2866"/>
                      <a:pt x="2667" y="1695"/>
                      <a:pt x="2494" y="568"/>
                    </a:cubicBezTo>
                    <a:cubicBezTo>
                      <a:pt x="2472" y="373"/>
                      <a:pt x="2407" y="178"/>
                      <a:pt x="2298" y="4"/>
                    </a:cubicBezTo>
                    <a:cubicBezTo>
                      <a:pt x="2274" y="1"/>
                      <a:pt x="2249" y="0"/>
                      <a:pt x="2223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738;p42"/>
              <p:cNvSpPr/>
              <p:nvPr/>
            </p:nvSpPr>
            <p:spPr>
              <a:xfrm>
                <a:off x="1159397" y="3027146"/>
                <a:ext cx="551429" cy="685438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4987" extrusionOk="0">
                    <a:moveTo>
                      <a:pt x="2233" y="0"/>
                    </a:moveTo>
                    <a:cubicBezTo>
                      <a:pt x="1930" y="44"/>
                      <a:pt x="1691" y="196"/>
                      <a:pt x="1540" y="456"/>
                    </a:cubicBezTo>
                    <a:cubicBezTo>
                      <a:pt x="521" y="1735"/>
                      <a:pt x="0" y="3339"/>
                      <a:pt x="87" y="4987"/>
                    </a:cubicBezTo>
                    <a:cubicBezTo>
                      <a:pt x="1605" y="4380"/>
                      <a:pt x="2949" y="3404"/>
                      <a:pt x="3990" y="2125"/>
                    </a:cubicBezTo>
                    <a:lnTo>
                      <a:pt x="4011" y="2103"/>
                    </a:lnTo>
                    <a:cubicBezTo>
                      <a:pt x="3751" y="1453"/>
                      <a:pt x="3361" y="846"/>
                      <a:pt x="2862" y="347"/>
                    </a:cubicBezTo>
                    <a:cubicBezTo>
                      <a:pt x="2819" y="304"/>
                      <a:pt x="2775" y="261"/>
                      <a:pt x="2710" y="196"/>
                    </a:cubicBezTo>
                    <a:cubicBezTo>
                      <a:pt x="2580" y="87"/>
                      <a:pt x="2407" y="0"/>
                      <a:pt x="2233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739;p42"/>
              <p:cNvSpPr/>
              <p:nvPr/>
            </p:nvSpPr>
            <p:spPr>
              <a:xfrm>
                <a:off x="1326256" y="3056971"/>
                <a:ext cx="384571" cy="450132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75" extrusionOk="0">
                    <a:moveTo>
                      <a:pt x="1496" y="0"/>
                    </a:moveTo>
                    <a:cubicBezTo>
                      <a:pt x="1475" y="0"/>
                      <a:pt x="1431" y="0"/>
                      <a:pt x="1410" y="22"/>
                    </a:cubicBezTo>
                    <a:cubicBezTo>
                      <a:pt x="1171" y="130"/>
                      <a:pt x="954" y="325"/>
                      <a:pt x="846" y="564"/>
                    </a:cubicBezTo>
                    <a:cubicBezTo>
                      <a:pt x="629" y="954"/>
                      <a:pt x="456" y="1366"/>
                      <a:pt x="304" y="1800"/>
                    </a:cubicBezTo>
                    <a:cubicBezTo>
                      <a:pt x="239" y="2017"/>
                      <a:pt x="174" y="2255"/>
                      <a:pt x="131" y="2472"/>
                    </a:cubicBezTo>
                    <a:cubicBezTo>
                      <a:pt x="44" y="2689"/>
                      <a:pt x="0" y="2927"/>
                      <a:pt x="0" y="3166"/>
                    </a:cubicBezTo>
                    <a:cubicBezTo>
                      <a:pt x="15" y="3245"/>
                      <a:pt x="51" y="3274"/>
                      <a:pt x="99" y="3274"/>
                    </a:cubicBezTo>
                    <a:cubicBezTo>
                      <a:pt x="196" y="3274"/>
                      <a:pt x="340" y="3158"/>
                      <a:pt x="456" y="3101"/>
                    </a:cubicBezTo>
                    <a:lnTo>
                      <a:pt x="1171" y="2754"/>
                    </a:lnTo>
                    <a:lnTo>
                      <a:pt x="2559" y="2038"/>
                    </a:lnTo>
                    <a:cubicBezTo>
                      <a:pt x="2645" y="2017"/>
                      <a:pt x="2711" y="1973"/>
                      <a:pt x="2776" y="1908"/>
                    </a:cubicBezTo>
                    <a:lnTo>
                      <a:pt x="2797" y="1886"/>
                    </a:lnTo>
                    <a:cubicBezTo>
                      <a:pt x="2537" y="1236"/>
                      <a:pt x="2147" y="629"/>
                      <a:pt x="1648" y="130"/>
                    </a:cubicBezTo>
                    <a:cubicBezTo>
                      <a:pt x="1605" y="87"/>
                      <a:pt x="1561" y="44"/>
                      <a:pt x="1496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740;p42"/>
              <p:cNvSpPr/>
              <p:nvPr/>
            </p:nvSpPr>
            <p:spPr>
              <a:xfrm>
                <a:off x="1102769" y="3259291"/>
                <a:ext cx="1418570" cy="1049393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7635" extrusionOk="0">
                    <a:moveTo>
                      <a:pt x="5077" y="0"/>
                    </a:moveTo>
                    <a:cubicBezTo>
                      <a:pt x="1358" y="0"/>
                      <a:pt x="185" y="3310"/>
                      <a:pt x="22" y="3818"/>
                    </a:cubicBezTo>
                    <a:cubicBezTo>
                      <a:pt x="0" y="3862"/>
                      <a:pt x="0" y="3905"/>
                      <a:pt x="22" y="3948"/>
                    </a:cubicBezTo>
                    <a:cubicBezTo>
                      <a:pt x="152" y="4447"/>
                      <a:pt x="1171" y="7634"/>
                      <a:pt x="5074" y="7634"/>
                    </a:cubicBezTo>
                    <a:cubicBezTo>
                      <a:pt x="7762" y="7634"/>
                      <a:pt x="9150" y="6442"/>
                      <a:pt x="9822" y="5596"/>
                    </a:cubicBezTo>
                    <a:cubicBezTo>
                      <a:pt x="10017" y="5336"/>
                      <a:pt x="10169" y="5054"/>
                      <a:pt x="10299" y="4772"/>
                    </a:cubicBezTo>
                    <a:cubicBezTo>
                      <a:pt x="10320" y="4729"/>
                      <a:pt x="10320" y="4686"/>
                      <a:pt x="10320" y="4642"/>
                    </a:cubicBezTo>
                    <a:cubicBezTo>
                      <a:pt x="10212" y="3970"/>
                      <a:pt x="9995" y="3298"/>
                      <a:pt x="9670" y="2691"/>
                    </a:cubicBezTo>
                    <a:cubicBezTo>
                      <a:pt x="8955" y="1195"/>
                      <a:pt x="7502" y="198"/>
                      <a:pt x="5854" y="46"/>
                    </a:cubicBezTo>
                    <a:cubicBezTo>
                      <a:pt x="5584" y="15"/>
                      <a:pt x="5325" y="0"/>
                      <a:pt x="5077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741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742;p42"/>
              <p:cNvSpPr/>
              <p:nvPr/>
            </p:nvSpPr>
            <p:spPr>
              <a:xfrm>
                <a:off x="1564588" y="3474118"/>
                <a:ext cx="173043" cy="1507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97" extrusionOk="0">
                    <a:moveTo>
                      <a:pt x="716" y="1"/>
                    </a:moveTo>
                    <a:cubicBezTo>
                      <a:pt x="239" y="1"/>
                      <a:pt x="1" y="586"/>
                      <a:pt x="348" y="933"/>
                    </a:cubicBezTo>
                    <a:cubicBezTo>
                      <a:pt x="454" y="1046"/>
                      <a:pt x="587" y="1097"/>
                      <a:pt x="719" y="1097"/>
                    </a:cubicBezTo>
                    <a:cubicBezTo>
                      <a:pt x="992" y="1097"/>
                      <a:pt x="1258" y="879"/>
                      <a:pt x="1258" y="543"/>
                    </a:cubicBezTo>
                    <a:cubicBezTo>
                      <a:pt x="1258" y="239"/>
                      <a:pt x="1020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1743;p42"/>
              <p:cNvSpPr/>
              <p:nvPr/>
            </p:nvSpPr>
            <p:spPr>
              <a:xfrm>
                <a:off x="2115883" y="3530745"/>
                <a:ext cx="149128" cy="14610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3" y="0"/>
                    </a:moveTo>
                    <a:cubicBezTo>
                      <a:pt x="239" y="0"/>
                      <a:pt x="1" y="239"/>
                      <a:pt x="1" y="542"/>
                    </a:cubicBezTo>
                    <a:cubicBezTo>
                      <a:pt x="1" y="824"/>
                      <a:pt x="239" y="1063"/>
                      <a:pt x="543" y="1063"/>
                    </a:cubicBezTo>
                    <a:cubicBezTo>
                      <a:pt x="846" y="1063"/>
                      <a:pt x="1085" y="824"/>
                      <a:pt x="1085" y="542"/>
                    </a:cubicBezTo>
                    <a:cubicBezTo>
                      <a:pt x="1085" y="239"/>
                      <a:pt x="846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1744;p42"/>
              <p:cNvSpPr/>
              <p:nvPr/>
            </p:nvSpPr>
            <p:spPr>
              <a:xfrm>
                <a:off x="1883462" y="3632042"/>
                <a:ext cx="125350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521" extrusionOk="0">
                    <a:moveTo>
                      <a:pt x="326" y="1"/>
                    </a:moveTo>
                    <a:cubicBezTo>
                      <a:pt x="261" y="22"/>
                      <a:pt x="218" y="22"/>
                      <a:pt x="174" y="22"/>
                    </a:cubicBezTo>
                    <a:cubicBezTo>
                      <a:pt x="131" y="44"/>
                      <a:pt x="87" y="44"/>
                      <a:pt x="44" y="66"/>
                    </a:cubicBezTo>
                    <a:cubicBezTo>
                      <a:pt x="22" y="87"/>
                      <a:pt x="1" y="109"/>
                      <a:pt x="1" y="131"/>
                    </a:cubicBezTo>
                    <a:cubicBezTo>
                      <a:pt x="1" y="152"/>
                      <a:pt x="1" y="174"/>
                      <a:pt x="22" y="217"/>
                    </a:cubicBezTo>
                    <a:cubicBezTo>
                      <a:pt x="44" y="239"/>
                      <a:pt x="66" y="261"/>
                      <a:pt x="87" y="282"/>
                    </a:cubicBezTo>
                    <a:cubicBezTo>
                      <a:pt x="174" y="348"/>
                      <a:pt x="283" y="413"/>
                      <a:pt x="369" y="499"/>
                    </a:cubicBezTo>
                    <a:cubicBezTo>
                      <a:pt x="391" y="499"/>
                      <a:pt x="413" y="521"/>
                      <a:pt x="434" y="521"/>
                    </a:cubicBezTo>
                    <a:lnTo>
                      <a:pt x="478" y="499"/>
                    </a:lnTo>
                    <a:lnTo>
                      <a:pt x="521" y="478"/>
                    </a:lnTo>
                    <a:lnTo>
                      <a:pt x="608" y="413"/>
                    </a:lnTo>
                    <a:cubicBezTo>
                      <a:pt x="695" y="391"/>
                      <a:pt x="781" y="348"/>
                      <a:pt x="846" y="282"/>
                    </a:cubicBezTo>
                    <a:cubicBezTo>
                      <a:pt x="868" y="282"/>
                      <a:pt x="890" y="261"/>
                      <a:pt x="890" y="239"/>
                    </a:cubicBezTo>
                    <a:cubicBezTo>
                      <a:pt x="911" y="239"/>
                      <a:pt x="911" y="217"/>
                      <a:pt x="890" y="196"/>
                    </a:cubicBezTo>
                    <a:cubicBezTo>
                      <a:pt x="890" y="174"/>
                      <a:pt x="846" y="152"/>
                      <a:pt x="825" y="131"/>
                    </a:cubicBezTo>
                    <a:lnTo>
                      <a:pt x="738" y="66"/>
                    </a:lnTo>
                    <a:cubicBezTo>
                      <a:pt x="695" y="66"/>
                      <a:pt x="651" y="44"/>
                      <a:pt x="608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1745;p42"/>
              <p:cNvSpPr/>
              <p:nvPr/>
            </p:nvSpPr>
            <p:spPr>
              <a:xfrm>
                <a:off x="1820924" y="3691693"/>
                <a:ext cx="128236" cy="81367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92" extrusionOk="0">
                    <a:moveTo>
                      <a:pt x="911" y="0"/>
                    </a:moveTo>
                    <a:cubicBezTo>
                      <a:pt x="889" y="0"/>
                      <a:pt x="868" y="0"/>
                      <a:pt x="846" y="22"/>
                    </a:cubicBezTo>
                    <a:cubicBezTo>
                      <a:pt x="846" y="44"/>
                      <a:pt x="824" y="65"/>
                      <a:pt x="824" y="87"/>
                    </a:cubicBezTo>
                    <a:cubicBezTo>
                      <a:pt x="759" y="217"/>
                      <a:pt x="673" y="325"/>
                      <a:pt x="586" y="434"/>
                    </a:cubicBezTo>
                    <a:cubicBezTo>
                      <a:pt x="532" y="487"/>
                      <a:pt x="449" y="526"/>
                      <a:pt x="361" y="526"/>
                    </a:cubicBezTo>
                    <a:cubicBezTo>
                      <a:pt x="342" y="526"/>
                      <a:pt x="323" y="524"/>
                      <a:pt x="304" y="521"/>
                    </a:cubicBezTo>
                    <a:cubicBezTo>
                      <a:pt x="217" y="499"/>
                      <a:pt x="174" y="456"/>
                      <a:pt x="131" y="369"/>
                    </a:cubicBezTo>
                    <a:cubicBezTo>
                      <a:pt x="109" y="282"/>
                      <a:pt x="196" y="195"/>
                      <a:pt x="261" y="130"/>
                    </a:cubicBezTo>
                    <a:cubicBezTo>
                      <a:pt x="282" y="130"/>
                      <a:pt x="282" y="109"/>
                      <a:pt x="261" y="87"/>
                    </a:cubicBezTo>
                    <a:lnTo>
                      <a:pt x="217" y="87"/>
                    </a:lnTo>
                    <a:cubicBezTo>
                      <a:pt x="152" y="130"/>
                      <a:pt x="0" y="260"/>
                      <a:pt x="65" y="412"/>
                    </a:cubicBezTo>
                    <a:cubicBezTo>
                      <a:pt x="87" y="499"/>
                      <a:pt x="174" y="564"/>
                      <a:pt x="282" y="586"/>
                    </a:cubicBezTo>
                    <a:lnTo>
                      <a:pt x="326" y="586"/>
                    </a:lnTo>
                    <a:cubicBezTo>
                      <a:pt x="344" y="589"/>
                      <a:pt x="363" y="591"/>
                      <a:pt x="383" y="591"/>
                    </a:cubicBezTo>
                    <a:cubicBezTo>
                      <a:pt x="477" y="591"/>
                      <a:pt x="579" y="549"/>
                      <a:pt x="651" y="477"/>
                    </a:cubicBezTo>
                    <a:cubicBezTo>
                      <a:pt x="738" y="369"/>
                      <a:pt x="824" y="260"/>
                      <a:pt x="868" y="130"/>
                    </a:cubicBezTo>
                    <a:lnTo>
                      <a:pt x="911" y="65"/>
                    </a:lnTo>
                    <a:cubicBezTo>
                      <a:pt x="933" y="44"/>
                      <a:pt x="911" y="22"/>
                      <a:pt x="9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1746;p42"/>
              <p:cNvSpPr/>
              <p:nvPr/>
            </p:nvSpPr>
            <p:spPr>
              <a:xfrm>
                <a:off x="1934180" y="3693343"/>
                <a:ext cx="116278" cy="8782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39" extrusionOk="0">
                    <a:moveTo>
                      <a:pt x="42" y="1"/>
                    </a:moveTo>
                    <a:cubicBezTo>
                      <a:pt x="22" y="1"/>
                      <a:pt x="0" y="16"/>
                      <a:pt x="0" y="32"/>
                    </a:cubicBezTo>
                    <a:cubicBezTo>
                      <a:pt x="22" y="75"/>
                      <a:pt x="22" y="118"/>
                      <a:pt x="44" y="162"/>
                    </a:cubicBezTo>
                    <a:cubicBezTo>
                      <a:pt x="65" y="292"/>
                      <a:pt x="130" y="422"/>
                      <a:pt x="239" y="530"/>
                    </a:cubicBezTo>
                    <a:cubicBezTo>
                      <a:pt x="282" y="595"/>
                      <a:pt x="369" y="639"/>
                      <a:pt x="477" y="639"/>
                    </a:cubicBezTo>
                    <a:lnTo>
                      <a:pt x="542" y="639"/>
                    </a:lnTo>
                    <a:cubicBezTo>
                      <a:pt x="629" y="639"/>
                      <a:pt x="716" y="574"/>
                      <a:pt x="759" y="509"/>
                    </a:cubicBezTo>
                    <a:cubicBezTo>
                      <a:pt x="846" y="357"/>
                      <a:pt x="716" y="227"/>
                      <a:pt x="651" y="183"/>
                    </a:cubicBezTo>
                    <a:cubicBezTo>
                      <a:pt x="651" y="173"/>
                      <a:pt x="645" y="167"/>
                      <a:pt x="637" y="167"/>
                    </a:cubicBezTo>
                    <a:cubicBezTo>
                      <a:pt x="629" y="167"/>
                      <a:pt x="618" y="173"/>
                      <a:pt x="607" y="183"/>
                    </a:cubicBezTo>
                    <a:cubicBezTo>
                      <a:pt x="607" y="183"/>
                      <a:pt x="607" y="205"/>
                      <a:pt x="607" y="227"/>
                    </a:cubicBezTo>
                    <a:cubicBezTo>
                      <a:pt x="672" y="292"/>
                      <a:pt x="737" y="378"/>
                      <a:pt x="694" y="465"/>
                    </a:cubicBezTo>
                    <a:cubicBezTo>
                      <a:pt x="651" y="530"/>
                      <a:pt x="586" y="574"/>
                      <a:pt x="521" y="574"/>
                    </a:cubicBezTo>
                    <a:cubicBezTo>
                      <a:pt x="434" y="574"/>
                      <a:pt x="347" y="552"/>
                      <a:pt x="282" y="487"/>
                    </a:cubicBezTo>
                    <a:cubicBezTo>
                      <a:pt x="195" y="378"/>
                      <a:pt x="130" y="248"/>
                      <a:pt x="109" y="140"/>
                    </a:cubicBezTo>
                    <a:cubicBezTo>
                      <a:pt x="87" y="97"/>
                      <a:pt x="87" y="53"/>
                      <a:pt x="65" y="10"/>
                    </a:cubicBezTo>
                    <a:cubicBezTo>
                      <a:pt x="59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1747;p42"/>
              <p:cNvSpPr/>
              <p:nvPr/>
            </p:nvSpPr>
            <p:spPr>
              <a:xfrm>
                <a:off x="1123661" y="3557547"/>
                <a:ext cx="336878" cy="119302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868" fill="none" extrusionOk="0">
                    <a:moveTo>
                      <a:pt x="2450" y="86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1748;p42"/>
              <p:cNvSpPr/>
              <p:nvPr/>
            </p:nvSpPr>
            <p:spPr>
              <a:xfrm>
                <a:off x="1105793" y="3670802"/>
                <a:ext cx="357632" cy="5085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70" fill="none" extrusionOk="0">
                    <a:moveTo>
                      <a:pt x="2602" y="36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1749;p42"/>
              <p:cNvSpPr/>
              <p:nvPr/>
            </p:nvSpPr>
            <p:spPr>
              <a:xfrm>
                <a:off x="1138505" y="3769075"/>
                <a:ext cx="322034" cy="1800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31" fill="none" extrusionOk="0">
                    <a:moveTo>
                      <a:pt x="2342" y="1"/>
                    </a:moveTo>
                    <a:lnTo>
                      <a:pt x="1" y="13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1750;p42"/>
              <p:cNvSpPr/>
              <p:nvPr/>
            </p:nvSpPr>
            <p:spPr>
              <a:xfrm>
                <a:off x="2297724" y="3685646"/>
                <a:ext cx="348698" cy="6872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500" fill="none" extrusionOk="0">
                    <a:moveTo>
                      <a:pt x="0" y="500"/>
                    </a:moveTo>
                    <a:lnTo>
                      <a:pt x="2537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1751;p42"/>
              <p:cNvSpPr/>
              <p:nvPr/>
            </p:nvSpPr>
            <p:spPr>
              <a:xfrm>
                <a:off x="2285766" y="3798900"/>
                <a:ext cx="360656" cy="316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" fill="none" extrusionOk="0">
                    <a:moveTo>
                      <a:pt x="1" y="1"/>
                    </a:moveTo>
                    <a:lnTo>
                      <a:pt x="2624" y="22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1752;p42"/>
              <p:cNvSpPr/>
              <p:nvPr/>
            </p:nvSpPr>
            <p:spPr>
              <a:xfrm>
                <a:off x="2282742" y="3846594"/>
                <a:ext cx="316124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456" fill="none" extrusionOk="0">
                    <a:moveTo>
                      <a:pt x="1" y="1"/>
                    </a:moveTo>
                    <a:lnTo>
                      <a:pt x="2299" y="456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1753;p42"/>
              <p:cNvSpPr/>
              <p:nvPr/>
            </p:nvSpPr>
            <p:spPr>
              <a:xfrm>
                <a:off x="1141529" y="3924113"/>
                <a:ext cx="664684" cy="37261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711" fill="none" extrusionOk="0">
                    <a:moveTo>
                      <a:pt x="0" y="0"/>
                    </a:moveTo>
                    <a:cubicBezTo>
                      <a:pt x="1041" y="1670"/>
                      <a:pt x="2862" y="2689"/>
                      <a:pt x="4835" y="271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1754;p42"/>
              <p:cNvSpPr/>
              <p:nvPr/>
            </p:nvSpPr>
            <p:spPr>
              <a:xfrm>
                <a:off x="1972939" y="4129731"/>
                <a:ext cx="390481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215" fill="none" extrusionOk="0">
                    <a:moveTo>
                      <a:pt x="0" y="1214"/>
                    </a:moveTo>
                    <a:cubicBezTo>
                      <a:pt x="1019" y="1041"/>
                      <a:pt x="1995" y="629"/>
                      <a:pt x="2840" y="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1755;p42"/>
              <p:cNvSpPr/>
              <p:nvPr/>
            </p:nvSpPr>
            <p:spPr>
              <a:xfrm>
                <a:off x="1382884" y="4383867"/>
                <a:ext cx="748113" cy="580293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222" extrusionOk="0">
                    <a:moveTo>
                      <a:pt x="2840" y="1"/>
                    </a:moveTo>
                    <a:cubicBezTo>
                      <a:pt x="2160" y="1"/>
                      <a:pt x="1504" y="226"/>
                      <a:pt x="976" y="666"/>
                    </a:cubicBezTo>
                    <a:cubicBezTo>
                      <a:pt x="326" y="1208"/>
                      <a:pt x="0" y="2054"/>
                      <a:pt x="130" y="2878"/>
                    </a:cubicBezTo>
                    <a:cubicBezTo>
                      <a:pt x="279" y="2848"/>
                      <a:pt x="429" y="2833"/>
                      <a:pt x="578" y="2833"/>
                    </a:cubicBezTo>
                    <a:cubicBezTo>
                      <a:pt x="973" y="2833"/>
                      <a:pt x="1361" y="2939"/>
                      <a:pt x="1691" y="3159"/>
                    </a:cubicBezTo>
                    <a:cubicBezTo>
                      <a:pt x="2082" y="3398"/>
                      <a:pt x="2364" y="3767"/>
                      <a:pt x="2515" y="4200"/>
                    </a:cubicBezTo>
                    <a:lnTo>
                      <a:pt x="2645" y="4200"/>
                    </a:lnTo>
                    <a:cubicBezTo>
                      <a:pt x="2689" y="4200"/>
                      <a:pt x="2645" y="4222"/>
                      <a:pt x="2689" y="4222"/>
                    </a:cubicBezTo>
                    <a:lnTo>
                      <a:pt x="3534" y="4222"/>
                    </a:lnTo>
                    <a:cubicBezTo>
                      <a:pt x="3578" y="3788"/>
                      <a:pt x="3773" y="3376"/>
                      <a:pt x="4076" y="3051"/>
                    </a:cubicBezTo>
                    <a:cubicBezTo>
                      <a:pt x="4402" y="2704"/>
                      <a:pt x="4857" y="2466"/>
                      <a:pt x="5334" y="2401"/>
                    </a:cubicBezTo>
                    <a:cubicBezTo>
                      <a:pt x="5442" y="1815"/>
                      <a:pt x="5247" y="1208"/>
                      <a:pt x="4835" y="796"/>
                    </a:cubicBezTo>
                    <a:cubicBezTo>
                      <a:pt x="4423" y="384"/>
                      <a:pt x="3881" y="103"/>
                      <a:pt x="3318" y="37"/>
                    </a:cubicBezTo>
                    <a:cubicBezTo>
                      <a:pt x="3158" y="13"/>
                      <a:pt x="2999" y="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1756;p42"/>
              <p:cNvSpPr/>
              <p:nvPr/>
            </p:nvSpPr>
            <p:spPr>
              <a:xfrm>
                <a:off x="1874528" y="4710712"/>
                <a:ext cx="250425" cy="25344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4" extrusionOk="0">
                    <a:moveTo>
                      <a:pt x="1757" y="1"/>
                    </a:moveTo>
                    <a:cubicBezTo>
                      <a:pt x="1302" y="44"/>
                      <a:pt x="868" y="239"/>
                      <a:pt x="543" y="565"/>
                    </a:cubicBezTo>
                    <a:cubicBezTo>
                      <a:pt x="217" y="912"/>
                      <a:pt x="44" y="1345"/>
                      <a:pt x="1" y="1800"/>
                    </a:cubicBezTo>
                    <a:cubicBezTo>
                      <a:pt x="1" y="1822"/>
                      <a:pt x="22" y="1844"/>
                      <a:pt x="44" y="1844"/>
                    </a:cubicBezTo>
                    <a:cubicBezTo>
                      <a:pt x="66" y="1844"/>
                      <a:pt x="87" y="1822"/>
                      <a:pt x="87" y="1800"/>
                    </a:cubicBezTo>
                    <a:cubicBezTo>
                      <a:pt x="152" y="890"/>
                      <a:pt x="868" y="153"/>
                      <a:pt x="1779" y="88"/>
                    </a:cubicBezTo>
                    <a:cubicBezTo>
                      <a:pt x="1800" y="88"/>
                      <a:pt x="1822" y="66"/>
                      <a:pt x="1822" y="44"/>
                    </a:cubicBezTo>
                    <a:cubicBezTo>
                      <a:pt x="1800" y="23"/>
                      <a:pt x="1779" y="1"/>
                      <a:pt x="1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1757;p42"/>
              <p:cNvSpPr/>
              <p:nvPr/>
            </p:nvSpPr>
            <p:spPr>
              <a:xfrm>
                <a:off x="2247007" y="4434997"/>
                <a:ext cx="119302" cy="529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850" extrusionOk="0">
                    <a:moveTo>
                      <a:pt x="554" y="1"/>
                    </a:moveTo>
                    <a:cubicBezTo>
                      <a:pt x="524" y="1"/>
                      <a:pt x="486" y="28"/>
                      <a:pt x="499" y="56"/>
                    </a:cubicBezTo>
                    <a:cubicBezTo>
                      <a:pt x="673" y="706"/>
                      <a:pt x="781" y="1378"/>
                      <a:pt x="781" y="2050"/>
                    </a:cubicBezTo>
                    <a:cubicBezTo>
                      <a:pt x="781" y="2701"/>
                      <a:pt x="499" y="3308"/>
                      <a:pt x="22" y="3763"/>
                    </a:cubicBezTo>
                    <a:cubicBezTo>
                      <a:pt x="1" y="3785"/>
                      <a:pt x="1" y="3806"/>
                      <a:pt x="22" y="3828"/>
                    </a:cubicBezTo>
                    <a:cubicBezTo>
                      <a:pt x="44" y="3828"/>
                      <a:pt x="44" y="3850"/>
                      <a:pt x="66" y="3850"/>
                    </a:cubicBezTo>
                    <a:cubicBezTo>
                      <a:pt x="66" y="3850"/>
                      <a:pt x="87" y="3828"/>
                      <a:pt x="87" y="3828"/>
                    </a:cubicBezTo>
                    <a:cubicBezTo>
                      <a:pt x="586" y="3373"/>
                      <a:pt x="868" y="2722"/>
                      <a:pt x="868" y="2050"/>
                    </a:cubicBezTo>
                    <a:cubicBezTo>
                      <a:pt x="868" y="1378"/>
                      <a:pt x="781" y="684"/>
                      <a:pt x="586" y="34"/>
                    </a:cubicBezTo>
                    <a:cubicBezTo>
                      <a:pt x="586" y="10"/>
                      <a:pt x="571" y="1"/>
                      <a:pt x="5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1758;p42"/>
              <p:cNvSpPr/>
              <p:nvPr/>
            </p:nvSpPr>
            <p:spPr>
              <a:xfrm>
                <a:off x="1934180" y="4862726"/>
                <a:ext cx="38897" cy="1014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38" extrusionOk="0">
                    <a:moveTo>
                      <a:pt x="239" y="1"/>
                    </a:moveTo>
                    <a:cubicBezTo>
                      <a:pt x="217" y="1"/>
                      <a:pt x="195" y="1"/>
                      <a:pt x="174" y="22"/>
                    </a:cubicBezTo>
                    <a:cubicBezTo>
                      <a:pt x="65" y="239"/>
                      <a:pt x="0" y="478"/>
                      <a:pt x="22" y="738"/>
                    </a:cubicBezTo>
                    <a:lnTo>
                      <a:pt x="109" y="738"/>
                    </a:lnTo>
                    <a:cubicBezTo>
                      <a:pt x="87" y="499"/>
                      <a:pt x="152" y="283"/>
                      <a:pt x="260" y="66"/>
                    </a:cubicBezTo>
                    <a:cubicBezTo>
                      <a:pt x="282" y="44"/>
                      <a:pt x="260" y="22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1759;p42"/>
              <p:cNvSpPr/>
              <p:nvPr/>
            </p:nvSpPr>
            <p:spPr>
              <a:xfrm>
                <a:off x="2011562" y="4868774"/>
                <a:ext cx="32987" cy="9538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4" extrusionOk="0">
                    <a:moveTo>
                      <a:pt x="218" y="0"/>
                    </a:moveTo>
                    <a:cubicBezTo>
                      <a:pt x="196" y="0"/>
                      <a:pt x="174" y="0"/>
                      <a:pt x="153" y="22"/>
                    </a:cubicBezTo>
                    <a:cubicBezTo>
                      <a:pt x="44" y="239"/>
                      <a:pt x="1" y="455"/>
                      <a:pt x="23" y="694"/>
                    </a:cubicBezTo>
                    <a:lnTo>
                      <a:pt x="131" y="694"/>
                    </a:lnTo>
                    <a:cubicBezTo>
                      <a:pt x="109" y="477"/>
                      <a:pt x="153" y="260"/>
                      <a:pt x="239" y="65"/>
                    </a:cubicBezTo>
                    <a:cubicBezTo>
                      <a:pt x="239" y="43"/>
                      <a:pt x="239" y="22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1760;p42"/>
              <p:cNvSpPr/>
              <p:nvPr/>
            </p:nvSpPr>
            <p:spPr>
              <a:xfrm>
                <a:off x="1156373" y="4588660"/>
                <a:ext cx="584279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732" extrusionOk="0">
                    <a:moveTo>
                      <a:pt x="66" y="0"/>
                    </a:moveTo>
                    <a:cubicBezTo>
                      <a:pt x="44" y="0"/>
                      <a:pt x="22" y="0"/>
                      <a:pt x="22" y="43"/>
                    </a:cubicBezTo>
                    <a:cubicBezTo>
                      <a:pt x="1" y="65"/>
                      <a:pt x="22" y="87"/>
                      <a:pt x="44" y="87"/>
                    </a:cubicBezTo>
                    <a:cubicBezTo>
                      <a:pt x="738" y="347"/>
                      <a:pt x="1323" y="846"/>
                      <a:pt x="1713" y="1496"/>
                    </a:cubicBezTo>
                    <a:cubicBezTo>
                      <a:pt x="1713" y="1496"/>
                      <a:pt x="1735" y="1518"/>
                      <a:pt x="1757" y="1518"/>
                    </a:cubicBezTo>
                    <a:cubicBezTo>
                      <a:pt x="1936" y="1469"/>
                      <a:pt x="2118" y="1445"/>
                      <a:pt x="2298" y="1445"/>
                    </a:cubicBezTo>
                    <a:cubicBezTo>
                      <a:pt x="2599" y="1445"/>
                      <a:pt x="2895" y="1512"/>
                      <a:pt x="3166" y="1648"/>
                    </a:cubicBezTo>
                    <a:cubicBezTo>
                      <a:pt x="3621" y="1865"/>
                      <a:pt x="3968" y="2255"/>
                      <a:pt x="4163" y="2710"/>
                    </a:cubicBezTo>
                    <a:cubicBezTo>
                      <a:pt x="4163" y="2732"/>
                      <a:pt x="4185" y="2732"/>
                      <a:pt x="4207" y="2732"/>
                    </a:cubicBezTo>
                    <a:cubicBezTo>
                      <a:pt x="4228" y="2710"/>
                      <a:pt x="4250" y="2688"/>
                      <a:pt x="4228" y="2667"/>
                    </a:cubicBezTo>
                    <a:cubicBezTo>
                      <a:pt x="4033" y="2190"/>
                      <a:pt x="3665" y="1800"/>
                      <a:pt x="3209" y="1561"/>
                    </a:cubicBezTo>
                    <a:cubicBezTo>
                      <a:pt x="2913" y="1420"/>
                      <a:pt x="2598" y="1352"/>
                      <a:pt x="2282" y="1352"/>
                    </a:cubicBezTo>
                    <a:cubicBezTo>
                      <a:pt x="2114" y="1352"/>
                      <a:pt x="1945" y="1372"/>
                      <a:pt x="1778" y="1409"/>
                    </a:cubicBezTo>
                    <a:cubicBezTo>
                      <a:pt x="1388" y="759"/>
                      <a:pt x="781" y="260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1761;p42"/>
              <p:cNvSpPr/>
              <p:nvPr/>
            </p:nvSpPr>
            <p:spPr>
              <a:xfrm>
                <a:off x="1531876" y="4907396"/>
                <a:ext cx="65699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2" extrusionOk="0">
                    <a:moveTo>
                      <a:pt x="65" y="1"/>
                    </a:moveTo>
                    <a:cubicBezTo>
                      <a:pt x="44" y="1"/>
                      <a:pt x="22" y="1"/>
                      <a:pt x="0" y="23"/>
                    </a:cubicBezTo>
                    <a:cubicBezTo>
                      <a:pt x="0" y="44"/>
                      <a:pt x="0" y="66"/>
                      <a:pt x="22" y="88"/>
                    </a:cubicBezTo>
                    <a:cubicBezTo>
                      <a:pt x="152" y="153"/>
                      <a:pt x="282" y="261"/>
                      <a:pt x="369" y="391"/>
                    </a:cubicBezTo>
                    <a:lnTo>
                      <a:pt x="477" y="391"/>
                    </a:lnTo>
                    <a:cubicBezTo>
                      <a:pt x="391" y="218"/>
                      <a:pt x="239" y="88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1762;p42"/>
              <p:cNvSpPr/>
              <p:nvPr/>
            </p:nvSpPr>
            <p:spPr>
              <a:xfrm>
                <a:off x="1621215" y="4895575"/>
                <a:ext cx="65699" cy="6569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88" y="0"/>
                    </a:moveTo>
                    <a:cubicBezTo>
                      <a:pt x="66" y="0"/>
                      <a:pt x="23" y="0"/>
                      <a:pt x="23" y="22"/>
                    </a:cubicBezTo>
                    <a:cubicBezTo>
                      <a:pt x="1" y="44"/>
                      <a:pt x="1" y="65"/>
                      <a:pt x="23" y="87"/>
                    </a:cubicBezTo>
                    <a:cubicBezTo>
                      <a:pt x="174" y="174"/>
                      <a:pt x="304" y="304"/>
                      <a:pt x="369" y="477"/>
                    </a:cubicBezTo>
                    <a:lnTo>
                      <a:pt x="478" y="477"/>
                    </a:lnTo>
                    <a:cubicBezTo>
                      <a:pt x="391" y="282"/>
                      <a:pt x="261" y="109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1763;p42"/>
              <p:cNvSpPr/>
              <p:nvPr/>
            </p:nvSpPr>
            <p:spPr>
              <a:xfrm>
                <a:off x="2375244" y="4473344"/>
                <a:ext cx="304028" cy="434189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159" extrusionOk="0">
                    <a:moveTo>
                      <a:pt x="444" y="1"/>
                    </a:moveTo>
                    <a:cubicBezTo>
                      <a:pt x="433" y="1"/>
                      <a:pt x="422" y="5"/>
                      <a:pt x="412" y="15"/>
                    </a:cubicBezTo>
                    <a:cubicBezTo>
                      <a:pt x="0" y="622"/>
                      <a:pt x="0" y="1424"/>
                      <a:pt x="434" y="2010"/>
                    </a:cubicBezTo>
                    <a:cubicBezTo>
                      <a:pt x="781" y="2508"/>
                      <a:pt x="1279" y="2855"/>
                      <a:pt x="1821" y="3050"/>
                    </a:cubicBezTo>
                    <a:lnTo>
                      <a:pt x="1908" y="3029"/>
                    </a:lnTo>
                    <a:cubicBezTo>
                      <a:pt x="1995" y="3072"/>
                      <a:pt x="2103" y="3116"/>
                      <a:pt x="2211" y="3159"/>
                    </a:cubicBezTo>
                    <a:cubicBezTo>
                      <a:pt x="2211" y="3137"/>
                      <a:pt x="2211" y="3137"/>
                      <a:pt x="2211" y="3137"/>
                    </a:cubicBezTo>
                    <a:cubicBezTo>
                      <a:pt x="2211" y="3116"/>
                      <a:pt x="2190" y="3094"/>
                      <a:pt x="2190" y="3094"/>
                    </a:cubicBezTo>
                    <a:cubicBezTo>
                      <a:pt x="1518" y="2920"/>
                      <a:pt x="932" y="2530"/>
                      <a:pt x="499" y="1988"/>
                    </a:cubicBezTo>
                    <a:cubicBezTo>
                      <a:pt x="152" y="1446"/>
                      <a:pt x="43" y="644"/>
                      <a:pt x="477" y="80"/>
                    </a:cubicBezTo>
                    <a:cubicBezTo>
                      <a:pt x="510" y="47"/>
                      <a:pt x="480" y="1"/>
                      <a:pt x="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1764;p42"/>
              <p:cNvSpPr/>
              <p:nvPr/>
            </p:nvSpPr>
            <p:spPr>
              <a:xfrm>
                <a:off x="2956227" y="4911107"/>
                <a:ext cx="95524" cy="412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00" extrusionOk="0">
                    <a:moveTo>
                      <a:pt x="47" y="1"/>
                    </a:moveTo>
                    <a:cubicBezTo>
                      <a:pt x="33" y="1"/>
                      <a:pt x="22" y="6"/>
                      <a:pt x="22" y="17"/>
                    </a:cubicBezTo>
                    <a:cubicBezTo>
                      <a:pt x="1" y="39"/>
                      <a:pt x="22" y="82"/>
                      <a:pt x="44" y="82"/>
                    </a:cubicBezTo>
                    <a:cubicBezTo>
                      <a:pt x="174" y="169"/>
                      <a:pt x="326" y="234"/>
                      <a:pt x="478" y="299"/>
                    </a:cubicBezTo>
                    <a:cubicBezTo>
                      <a:pt x="543" y="299"/>
                      <a:pt x="629" y="277"/>
                      <a:pt x="695" y="277"/>
                    </a:cubicBezTo>
                    <a:cubicBezTo>
                      <a:pt x="478" y="212"/>
                      <a:pt x="283" y="126"/>
                      <a:pt x="87" y="17"/>
                    </a:cubicBezTo>
                    <a:cubicBezTo>
                      <a:pt x="77" y="6"/>
                      <a:pt x="60" y="1"/>
                      <a:pt x="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1765;p42"/>
              <p:cNvSpPr/>
              <p:nvPr/>
            </p:nvSpPr>
            <p:spPr>
              <a:xfrm>
                <a:off x="2998011" y="4873447"/>
                <a:ext cx="104458" cy="519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78" extrusionOk="0">
                    <a:moveTo>
                      <a:pt x="46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53"/>
                      <a:pt x="0" y="74"/>
                      <a:pt x="22" y="74"/>
                    </a:cubicBezTo>
                    <a:cubicBezTo>
                      <a:pt x="239" y="205"/>
                      <a:pt x="456" y="291"/>
                      <a:pt x="694" y="378"/>
                    </a:cubicBezTo>
                    <a:cubicBezTo>
                      <a:pt x="716" y="335"/>
                      <a:pt x="737" y="313"/>
                      <a:pt x="759" y="291"/>
                    </a:cubicBezTo>
                    <a:cubicBezTo>
                      <a:pt x="521" y="226"/>
                      <a:pt x="282" y="118"/>
                      <a:pt x="65" y="9"/>
                    </a:cubicBezTo>
                    <a:cubicBezTo>
                      <a:pt x="59" y="3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1766;p42"/>
              <p:cNvSpPr/>
              <p:nvPr/>
            </p:nvSpPr>
            <p:spPr>
              <a:xfrm>
                <a:off x="763003" y="4904509"/>
                <a:ext cx="685576" cy="16988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236" fill="none" extrusionOk="0">
                    <a:moveTo>
                      <a:pt x="738" y="0"/>
                    </a:moveTo>
                    <a:cubicBezTo>
                      <a:pt x="434" y="87"/>
                      <a:pt x="66" y="260"/>
                      <a:pt x="23" y="586"/>
                    </a:cubicBezTo>
                    <a:cubicBezTo>
                      <a:pt x="1" y="889"/>
                      <a:pt x="348" y="1149"/>
                      <a:pt x="695" y="1193"/>
                    </a:cubicBezTo>
                    <a:cubicBezTo>
                      <a:pt x="1410" y="1236"/>
                      <a:pt x="2039" y="651"/>
                      <a:pt x="2776" y="672"/>
                    </a:cubicBezTo>
                    <a:cubicBezTo>
                      <a:pt x="3166" y="737"/>
                      <a:pt x="3535" y="824"/>
                      <a:pt x="3903" y="976"/>
                    </a:cubicBezTo>
                    <a:cubicBezTo>
                      <a:pt x="4272" y="1063"/>
                      <a:pt x="4727" y="1063"/>
                      <a:pt x="4987" y="78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1767;p42"/>
              <p:cNvSpPr/>
              <p:nvPr/>
            </p:nvSpPr>
            <p:spPr>
              <a:xfrm>
                <a:off x="769051" y="4698891"/>
                <a:ext cx="739042" cy="27131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1974" extrusionOk="0">
                    <a:moveTo>
                      <a:pt x="2710" y="0"/>
                    </a:moveTo>
                    <a:cubicBezTo>
                      <a:pt x="1496" y="22"/>
                      <a:pt x="412" y="781"/>
                      <a:pt x="0" y="1908"/>
                    </a:cubicBezTo>
                    <a:lnTo>
                      <a:pt x="1149" y="1908"/>
                    </a:lnTo>
                    <a:lnTo>
                      <a:pt x="2428" y="1930"/>
                    </a:lnTo>
                    <a:lnTo>
                      <a:pt x="3751" y="1951"/>
                    </a:lnTo>
                    <a:lnTo>
                      <a:pt x="4835" y="1973"/>
                    </a:lnTo>
                    <a:lnTo>
                      <a:pt x="5312" y="1973"/>
                    </a:lnTo>
                    <a:cubicBezTo>
                      <a:pt x="5334" y="1973"/>
                      <a:pt x="5377" y="1973"/>
                      <a:pt x="5377" y="1930"/>
                    </a:cubicBezTo>
                    <a:cubicBezTo>
                      <a:pt x="5377" y="1930"/>
                      <a:pt x="5377" y="1908"/>
                      <a:pt x="5377" y="1908"/>
                    </a:cubicBezTo>
                    <a:cubicBezTo>
                      <a:pt x="5355" y="1865"/>
                      <a:pt x="5334" y="1843"/>
                      <a:pt x="5334" y="1800"/>
                    </a:cubicBezTo>
                    <a:cubicBezTo>
                      <a:pt x="5247" y="1605"/>
                      <a:pt x="5138" y="1388"/>
                      <a:pt x="5008" y="1214"/>
                    </a:cubicBezTo>
                    <a:cubicBezTo>
                      <a:pt x="4835" y="998"/>
                      <a:pt x="4662" y="802"/>
                      <a:pt x="4466" y="651"/>
                    </a:cubicBezTo>
                    <a:cubicBezTo>
                      <a:pt x="3968" y="239"/>
                      <a:pt x="3339" y="22"/>
                      <a:pt x="2710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1768;p42"/>
              <p:cNvSpPr/>
              <p:nvPr/>
            </p:nvSpPr>
            <p:spPr>
              <a:xfrm>
                <a:off x="1361992" y="4844858"/>
                <a:ext cx="41921" cy="4192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66" y="1"/>
                      <a:pt x="1" y="66"/>
                      <a:pt x="1" y="152"/>
                    </a:cubicBezTo>
                    <a:cubicBezTo>
                      <a:pt x="1" y="239"/>
                      <a:pt x="66" y="304"/>
                      <a:pt x="152" y="304"/>
                    </a:cubicBezTo>
                    <a:cubicBezTo>
                      <a:pt x="217" y="304"/>
                      <a:pt x="304" y="239"/>
                      <a:pt x="304" y="152"/>
                    </a:cubicBezTo>
                    <a:cubicBezTo>
                      <a:pt x="304" y="66"/>
                      <a:pt x="217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1769;p42"/>
              <p:cNvSpPr/>
              <p:nvPr/>
            </p:nvSpPr>
            <p:spPr>
              <a:xfrm>
                <a:off x="1087925" y="4524748"/>
                <a:ext cx="244377" cy="239842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745" extrusionOk="0">
                    <a:moveTo>
                      <a:pt x="805" y="0"/>
                    </a:moveTo>
                    <a:cubicBezTo>
                      <a:pt x="617" y="0"/>
                      <a:pt x="429" y="63"/>
                      <a:pt x="282" y="183"/>
                    </a:cubicBezTo>
                    <a:cubicBezTo>
                      <a:pt x="87" y="400"/>
                      <a:pt x="0" y="704"/>
                      <a:pt x="65" y="1007"/>
                    </a:cubicBezTo>
                    <a:cubicBezTo>
                      <a:pt x="152" y="1289"/>
                      <a:pt x="304" y="1549"/>
                      <a:pt x="542" y="1744"/>
                    </a:cubicBezTo>
                    <a:cubicBezTo>
                      <a:pt x="932" y="1701"/>
                      <a:pt x="1301" y="1701"/>
                      <a:pt x="1691" y="1657"/>
                    </a:cubicBezTo>
                    <a:cubicBezTo>
                      <a:pt x="1778" y="1376"/>
                      <a:pt x="1778" y="1072"/>
                      <a:pt x="1713" y="769"/>
                    </a:cubicBezTo>
                    <a:cubicBezTo>
                      <a:pt x="1626" y="465"/>
                      <a:pt x="1431" y="227"/>
                      <a:pt x="1149" y="75"/>
                    </a:cubicBezTo>
                    <a:cubicBezTo>
                      <a:pt x="1041" y="25"/>
                      <a:pt x="923" y="0"/>
                      <a:pt x="805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770;p42"/>
              <p:cNvSpPr/>
              <p:nvPr/>
            </p:nvSpPr>
            <p:spPr>
              <a:xfrm>
                <a:off x="1478272" y="4942857"/>
                <a:ext cx="29826" cy="2735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9" extrusionOk="0">
                    <a:moveTo>
                      <a:pt x="151" y="0"/>
                    </a:moveTo>
                    <a:cubicBezTo>
                      <a:pt x="72" y="0"/>
                      <a:pt x="0" y="99"/>
                      <a:pt x="0" y="198"/>
                    </a:cubicBezTo>
                    <a:lnTo>
                      <a:pt x="152" y="198"/>
                    </a:lnTo>
                    <a:cubicBezTo>
                      <a:pt x="174" y="198"/>
                      <a:pt x="217" y="198"/>
                      <a:pt x="217" y="155"/>
                    </a:cubicBezTo>
                    <a:cubicBezTo>
                      <a:pt x="217" y="133"/>
                      <a:pt x="217" y="111"/>
                      <a:pt x="217" y="111"/>
                    </a:cubicBezTo>
                    <a:cubicBezTo>
                      <a:pt x="195" y="68"/>
                      <a:pt x="174" y="46"/>
                      <a:pt x="174" y="3"/>
                    </a:cubicBezTo>
                    <a:cubicBezTo>
                      <a:pt x="166" y="1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771;p42"/>
              <p:cNvSpPr/>
              <p:nvPr/>
            </p:nvSpPr>
            <p:spPr>
              <a:xfrm>
                <a:off x="1111703" y="4543853"/>
                <a:ext cx="170019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29" fill="none" extrusionOk="0">
                    <a:moveTo>
                      <a:pt x="174" y="1128"/>
                    </a:moveTo>
                    <a:cubicBezTo>
                      <a:pt x="44" y="911"/>
                      <a:pt x="0" y="651"/>
                      <a:pt x="87" y="413"/>
                    </a:cubicBezTo>
                    <a:cubicBezTo>
                      <a:pt x="196" y="174"/>
                      <a:pt x="412" y="23"/>
                      <a:pt x="651" y="1"/>
                    </a:cubicBezTo>
                    <a:cubicBezTo>
                      <a:pt x="911" y="1"/>
                      <a:pt x="1150" y="153"/>
                      <a:pt x="1236" y="39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Cloud Callout 102"/>
            <p:cNvSpPr/>
            <p:nvPr/>
          </p:nvSpPr>
          <p:spPr>
            <a:xfrm>
              <a:off x="1569115" y="2379920"/>
              <a:ext cx="6962580" cy="2884907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000" b="1" dirty="0">
                  <a:solidFill>
                    <a:srgbClr val="C00000"/>
                  </a:solidFill>
                </a:rPr>
                <a:t>Bài ca dao có mấy dòng?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000" b="1" dirty="0">
                  <a:solidFill>
                    <a:srgbClr val="C00000"/>
                  </a:solidFill>
                </a:rPr>
                <a:t>Cách phân bố số tiếng trong các dòng, cách gieo vần, ngắt nhịp cho thấy đặc điểm gì của thơ lục bát?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56"/>
          <p:cNvSpPr txBox="1">
            <a:spLocks noGrp="1"/>
          </p:cNvSpPr>
          <p:nvPr>
            <p:ph type="subTitle" idx="2"/>
          </p:nvPr>
        </p:nvSpPr>
        <p:spPr>
          <a:xfrm>
            <a:off x="1029904" y="1119897"/>
            <a:ext cx="2271562" cy="157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b="1" dirty="0">
                <a:latin typeface="+mn-lt"/>
              </a:rPr>
              <a:t>Thể lục bát, 4 dòng. Các dòng 6 có 6 tiếng, các dòng 8 có 8 tiếng.</a:t>
            </a:r>
          </a:p>
        </p:txBody>
      </p:sp>
      <p:sp>
        <p:nvSpPr>
          <p:cNvPr id="2424" name="Google Shape;2424;p56"/>
          <p:cNvSpPr txBox="1">
            <a:spLocks noGrp="1"/>
          </p:cNvSpPr>
          <p:nvPr>
            <p:ph type="subTitle" idx="4"/>
          </p:nvPr>
        </p:nvSpPr>
        <p:spPr>
          <a:xfrm>
            <a:off x="5794408" y="1171393"/>
            <a:ext cx="3041583" cy="182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b="1" dirty="0">
                <a:latin typeface="+mn-lt"/>
              </a:rPr>
              <a:t>Cách gieo vần: </a:t>
            </a:r>
            <a:r>
              <a:rPr lang="vi-VN" sz="1600" b="1" i="1" dirty="0">
                <a:latin typeface="+mn-lt"/>
              </a:rPr>
              <a:t>đà – gà, xương – sương – gương;…</a:t>
            </a:r>
          </a:p>
          <a:p>
            <a:pPr marL="139700" indent="0" algn="just">
              <a:lnSpc>
                <a:spcPct val="150000"/>
              </a:lnSpc>
            </a:pPr>
            <a:r>
              <a:rPr lang="vi-VN" sz="1600" b="1" dirty="0">
                <a:latin typeface="+mn-lt"/>
                <a:sym typeface="Wingdings" pitchFamily="2" charset="2"/>
              </a:rPr>
              <a:t> Đặc trưng của thơ lục bát.</a:t>
            </a:r>
            <a:endParaRPr lang="vi-VN" sz="1600" b="1" dirty="0">
              <a:latin typeface="+mn-lt"/>
            </a:endParaRPr>
          </a:p>
        </p:txBody>
      </p:sp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C00000"/>
                </a:solidFill>
                <a:latin typeface="+mn-lt"/>
              </a:rPr>
              <a:t>1. Bài ca dao (1)</a:t>
            </a:r>
            <a:endParaRPr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157087" y="1771047"/>
            <a:ext cx="2839452" cy="2002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</a:rPr>
              <a:t>Bài ca dao (1)</a:t>
            </a:r>
          </a:p>
        </p:txBody>
      </p:sp>
    </p:spTree>
    <p:extLst>
      <p:ext uri="{BB962C8B-B14F-4D97-AF65-F5344CB8AC3E}">
        <p14:creationId xmlns:p14="http://schemas.microsoft.com/office/powerpoint/2010/main" val="608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" grpId="0" build="p"/>
      <p:bldP spid="2424" grpId="0" build="p"/>
      <p:bldP spid="2" grpId="0" animBg="1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1255</Words>
  <Application>Microsoft Office PowerPoint</Application>
  <PresentationFormat>On-screen Show (16:9)</PresentationFormat>
  <Paragraphs>130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Comfortaa</vt:lpstr>
      <vt:lpstr>Roboto Slab Regular</vt:lpstr>
      <vt:lpstr>Ubuntu</vt:lpstr>
      <vt:lpstr>Work Sans</vt:lpstr>
      <vt:lpstr>Fira Sans Extra Condensed Medium</vt:lpstr>
      <vt:lpstr>Arial</vt:lpstr>
      <vt:lpstr>Times New Roman</vt:lpstr>
      <vt:lpstr>Catamaran</vt:lpstr>
      <vt:lpstr>Vibur</vt:lpstr>
      <vt:lpstr>Comfortaa Regular</vt:lpstr>
      <vt:lpstr>Wingdings</vt:lpstr>
      <vt:lpstr>Learning the Days of the Week by Slidesgo </vt:lpstr>
      <vt:lpstr>Chào mừng các em đến với bài học hôm nay!</vt:lpstr>
      <vt:lpstr>KHỞI ĐỘNG</vt:lpstr>
      <vt:lpstr>Tiết 46: Chùm ca dao về quê hương đất nước</vt:lpstr>
      <vt:lpstr>Bài ca dao (2)</vt:lpstr>
      <vt:lpstr>Bài ca dao (3)</vt:lpstr>
      <vt:lpstr>Thảo luận nhóm</vt:lpstr>
      <vt:lpstr>Từ ngữ khó</vt:lpstr>
      <vt:lpstr>1. Bài ca dao (1)</vt:lpstr>
      <vt:lpstr>1. Bài ca dao (1)</vt:lpstr>
      <vt:lpstr>Bài ca dao 1</vt:lpstr>
      <vt:lpstr>1. Bài ca dao (1)</vt:lpstr>
      <vt:lpstr>2. Bài ca dao (2)</vt:lpstr>
      <vt:lpstr>Bài ca dao (2)</vt:lpstr>
      <vt:lpstr>2. Bài ca dao (2)</vt:lpstr>
      <vt:lpstr>3. Bài ca dao (3)</vt:lpstr>
      <vt:lpstr>3. Bài ca dao (3)</vt:lpstr>
      <vt:lpstr>3. Bài ca dao (3)</vt:lpstr>
      <vt:lpstr>Thảo luận nhóm</vt:lpstr>
      <vt:lpstr>So sánh bài ca dao (1), (2) và (3)</vt:lpstr>
      <vt:lpstr>Khác nhau:</vt:lpstr>
      <vt:lpstr>PowerPoint Presentation</vt:lpstr>
      <vt:lpstr>Luyện tập – 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nay!</dc:title>
  <dc:creator>Duyên Nguyễn</dc:creator>
  <cp:lastModifiedBy>Administrator</cp:lastModifiedBy>
  <cp:revision>33</cp:revision>
  <dcterms:modified xsi:type="dcterms:W3CDTF">2026-01-07T17:53:15Z</dcterms:modified>
</cp:coreProperties>
</file>