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5" r:id="rId1"/>
  </p:sldMasterIdLst>
  <p:sldIdLst>
    <p:sldId id="257" r:id="rId2"/>
    <p:sldId id="522" r:id="rId3"/>
    <p:sldId id="290" r:id="rId4"/>
    <p:sldId id="496" r:id="rId5"/>
    <p:sldId id="513" r:id="rId6"/>
    <p:sldId id="514" r:id="rId7"/>
    <p:sldId id="515" r:id="rId8"/>
    <p:sldId id="512" r:id="rId9"/>
    <p:sldId id="517" r:id="rId10"/>
    <p:sldId id="516" r:id="rId11"/>
    <p:sldId id="297" r:id="rId12"/>
    <p:sldId id="519" r:id="rId13"/>
    <p:sldId id="299" r:id="rId14"/>
    <p:sldId id="520" r:id="rId15"/>
    <p:sldId id="521" r:id="rId16"/>
    <p:sldId id="295" r:id="rId17"/>
    <p:sldId id="444" r:id="rId18"/>
    <p:sldId id="503" r:id="rId19"/>
    <p:sldId id="504" r:id="rId20"/>
    <p:sldId id="505" r:id="rId21"/>
    <p:sldId id="506" r:id="rId22"/>
    <p:sldId id="507" r:id="rId23"/>
    <p:sldId id="508" r:id="rId24"/>
    <p:sldId id="50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3300"/>
    <a:srgbClr val="FFFF00"/>
    <a:srgbClr val="66FF33"/>
    <a:srgbClr val="66CCFF"/>
    <a:srgbClr val="FF6600"/>
    <a:srgbClr val="FF99FF"/>
    <a:srgbClr val="00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4651"/>
  </p:normalViewPr>
  <p:slideViewPr>
    <p:cSldViewPr snapToGrid="0" snapToObjects="1">
      <p:cViewPr varScale="1">
        <p:scale>
          <a:sx n="68" d="100"/>
          <a:sy n="68" d="100"/>
        </p:scale>
        <p:origin x="4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17BB7-B187-4483-9E62-FA8411FEA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315EBD-6BE6-444E-A320-E05D1DB55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EB22B-CCE6-44C8-B0F2-A2464F4C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FB647-15B4-4470-B13F-00B92EEC6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B3E86-AC2D-4BC0-A5F1-9952FD773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DB398A-3B3D-494E-A478-300DD145988A}"/>
              </a:ext>
            </a:extLst>
          </p:cNvPr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56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0E735-C84D-4B18-AAFF-1C3AC63E2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FF9AC7-44BF-4B89-97F2-4A7579556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EF0C3-133E-4492-9C73-1AEF62855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C6005-4EC2-4410-980D-BFF411385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10EFA-B189-45D6-BB09-7341360B7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69BCA1-F477-4F71-8055-BA5166DEB4DB}"/>
              </a:ext>
            </a:extLst>
          </p:cNvPr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0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18107B-8C9C-4D60-8AA3-EA6E548BA6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5C5F0F-D9B4-404D-858C-00A590FF1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25C58-80CC-4725-8E5D-E0C08832B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EAB3B-4AAF-4AAC-9895-07F880F3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C2E14-91F7-48B8-B5B4-1F8695FAE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872C35-3B3D-442C-95D0-9689E8BD6654}"/>
              </a:ext>
            </a:extLst>
          </p:cNvPr>
          <p:cNvSpPr/>
          <p:nvPr userDrawn="1"/>
        </p:nvSpPr>
        <p:spPr>
          <a:xfrm>
            <a:off x="10095358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28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FBCBF-B6EC-41CD-9478-D4C562081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84677-93B3-4188-BCEC-FBEC8E688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C9449-B9F3-4D74-AF9D-2AC0EB70E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DA1C3-4CFC-4675-BFDA-D69F3B2B0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DFE9A-B5D5-4C2C-B46C-644BC28C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6B94A7-AC0F-4462-B5A8-9EB5F625FACB}"/>
              </a:ext>
            </a:extLst>
          </p:cNvPr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23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8518-7A2D-45D0-BDC9-F22F1BDDF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F6BF9-630C-49D6-98E5-7D7373CDD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E097D-4A56-4CB7-9D8D-9DCDE1D0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96B5A-FF78-4191-9932-021C1D8C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FEC73-2E17-4076-B17F-6A996BD1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B0DBF7-D913-409D-80F4-64AE1140FBE8}"/>
              </a:ext>
            </a:extLst>
          </p:cNvPr>
          <p:cNvSpPr/>
          <p:nvPr userDrawn="1"/>
        </p:nvSpPr>
        <p:spPr>
          <a:xfrm>
            <a:off x="5656894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71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B5A1B-783A-4FE5-8D93-AF89DE312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D917D-6150-4A39-B8F1-A08275214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E61DD-FCC1-49F3-A447-349B5C4C4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18EBF-AA17-4258-85BD-E0F59E3F7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515DA-9B1F-4E85-8E91-B6A71D8B2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0C4D4-D6AB-4311-A996-DC8CE89F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93336E-B916-4E76-9984-393BC5E2C969}"/>
              </a:ext>
            </a:extLst>
          </p:cNvPr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3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84A5B-7A7A-462F-90C5-4B20894E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FFA8D-A22F-4AFF-9FD2-C045A9657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F16D8C-48D4-4D88-9B17-7099646D2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0AFC8-D8A3-41AE-B7D6-57B066C64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15E7CA-0B7F-4651-A443-22E9F511F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E143CE-F422-4F87-AF56-2AE651789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C93686-D329-46DC-99FA-AC98162D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62511D-B764-46D0-9F01-9C6351123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81D66C-8AA2-47AC-AC82-11DA36616D1C}"/>
              </a:ext>
            </a:extLst>
          </p:cNvPr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21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8F238-3162-467A-9E16-6900B7B2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F97113-9A27-47C4-9D5A-BF74186E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C957E9-C2C8-4262-8B2A-EA7FF5F9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8F4E3A-7A4E-4FAE-9C61-7D651129F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997123-6C43-4B79-B728-BE847BDF3251}"/>
              </a:ext>
            </a:extLst>
          </p:cNvPr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42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220C64-4C25-43AB-85E8-575DD19B3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C5E8F2-D13F-429E-A7EE-96363A45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987CE-0716-450C-A884-00F629FE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8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0AE3C-683B-44A5-9A88-C3CB07B90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98886-B634-433E-B21F-EC2E01797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46EB6-8FF3-40C3-A065-69A8A35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252C6-BF3A-4B31-90AB-EADE563ED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08D54A-FEBE-4285-9B40-F647B3113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7AAAD-EEF6-4CA6-959F-8136823BA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70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C02C-7D08-4C0A-AFBA-FA721E7DD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5E9D54-B728-4C0B-8CC5-4F9039B28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B5481E-54EE-4C1E-85D4-D1B441E20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18C4E-46C1-4CB2-A211-2A0205CBB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7D888-E2F4-4367-8321-93BF7C1C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A1B50-9DDB-4AF2-B6E0-E9BA0B4ED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50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4B9C0E-CC4D-4767-B742-CE1DCA959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A66D3-F50C-41B9-8FA6-A2C59B68B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46B5C-A37A-44A5-9725-B03CC14626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66C8A-EF6D-4CC8-9370-AA7FF3802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A0D7E-6FED-4B9F-9955-1C56EDC1A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0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2.xml"/><Relationship Id="rId7" Type="http://schemas.openxmlformats.org/officeDocument/2006/relationships/slide" Target="slide21.xml"/><Relationship Id="rId12" Type="http://schemas.openxmlformats.org/officeDocument/2006/relationships/image" Target="../media/image2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0.xml"/><Relationship Id="rId11" Type="http://schemas.openxmlformats.org/officeDocument/2006/relationships/image" Target="../media/image23.gif"/><Relationship Id="rId5" Type="http://schemas.openxmlformats.org/officeDocument/2006/relationships/slide" Target="slide19.xml"/><Relationship Id="rId10" Type="http://schemas.openxmlformats.org/officeDocument/2006/relationships/slide" Target="slide24.xml"/><Relationship Id="rId4" Type="http://schemas.openxmlformats.org/officeDocument/2006/relationships/image" Target="../media/image22.png"/><Relationship Id="rId9" Type="http://schemas.openxmlformats.org/officeDocument/2006/relationships/slide" Target="slide23.xml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4.jp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18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slide" Target="slide18.xml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18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1719" y="168371"/>
            <a:ext cx="1152229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5" y="1402630"/>
            <a:ext cx="5179320" cy="47005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1009" y="6170991"/>
            <a:ext cx="845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97" y="1436528"/>
            <a:ext cx="5340439" cy="470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6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0495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DỰA VÀO ĐÂU ĐỂ BIẾT VÀ PHỤC DỰNG LẠI LỊCH SỬ?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761" y="1190969"/>
            <a:ext cx="4134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208" y="2546137"/>
            <a:ext cx="120700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hững bản ghi, sách vở chép tay hay được in khắc bằng chữ viết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4516DA-5D47-4556-B50F-932C2749A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8" y="1559027"/>
            <a:ext cx="1095223" cy="96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91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0" y="230188"/>
            <a:ext cx="11153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ĐỂ BIẾT VÀ PHỤC DỰNG LẠI LỊCH SỬ?</a:t>
            </a:r>
            <a:endParaRPr lang="x-none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241B3D-B7FC-B642-B723-F14E558C4E81}"/>
              </a:ext>
            </a:extLst>
          </p:cNvPr>
          <p:cNvSpPr/>
          <p:nvPr/>
        </p:nvSpPr>
        <p:spPr>
          <a:xfrm>
            <a:off x="1293738" y="1364754"/>
            <a:ext cx="4294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x-none" sz="24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TƯ LIỆU TRUYỀN MIỆNG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95043-EEC3-6446-ADBE-2E54DD1992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1869023"/>
            <a:ext cx="7162800" cy="4307939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B30ECD9-12A6-BB4C-A58B-1D0251E29DB6}"/>
              </a:ext>
            </a:extLst>
          </p:cNvPr>
          <p:cNvSpPr txBox="1">
            <a:spLocks/>
          </p:cNvSpPr>
          <p:nvPr/>
        </p:nvSpPr>
        <p:spPr>
          <a:xfrm>
            <a:off x="8168640" y="1810385"/>
            <a:ext cx="4023360" cy="288829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vi-VN" sz="2400" dirty="0">
              <a:latin typeface="+mj-lt"/>
            </a:endParaRPr>
          </a:p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2 bức tranh trên, hai bức tranh này giúp em liên tưởng đến truyền thuyết nào?</a:t>
            </a:r>
            <a:endParaRPr lang="x-non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x-none" sz="24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E49FFBC-E06B-0942-B154-98D08DE2F2B4}"/>
              </a:ext>
            </a:extLst>
          </p:cNvPr>
          <p:cNvSpPr txBox="1">
            <a:spLocks/>
          </p:cNvSpPr>
          <p:nvPr/>
        </p:nvSpPr>
        <p:spPr>
          <a:xfrm>
            <a:off x="6718770" y="1500347"/>
            <a:ext cx="5473230" cy="3538855"/>
          </a:xfrm>
          <a:prstGeom prst="cloudCallout">
            <a:avLst/>
          </a:prstGeom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vi-VN" sz="2400" dirty="0">
              <a:latin typeface="+mj-lt"/>
            </a:endParaRPr>
          </a:p>
          <a:p>
            <a:r>
              <a:rPr lang="vi-VN" sz="2400" b="1" dirty="0">
                <a:latin typeface="+mj-lt"/>
              </a:rPr>
              <a:t>Qua 2 câu chuyện các em hãy chỉ ra các yếu tố mang tính chất lịch sử thông qua mỗi câu chuyện truyền thuyết đó?</a:t>
            </a:r>
            <a:endParaRPr lang="x-none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136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0495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ĐÂU ĐỂ BIẾT VÀ PHỤC DỰNG LẠI LỊCH SỬ?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645" y="1359519"/>
            <a:ext cx="4134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645" y="1809852"/>
            <a:ext cx="327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644" y="2242851"/>
            <a:ext cx="491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232" y="3586357"/>
            <a:ext cx="11689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232" y="4947613"/>
            <a:ext cx="11689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6A42CC-E76A-4F45-AC4D-8D5D7909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8" y="2503772"/>
            <a:ext cx="1095223" cy="96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01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x-none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0AFD18-0A13-4145-BBB2-B4D8367BD51A}"/>
              </a:ext>
            </a:extLst>
          </p:cNvPr>
          <p:cNvSpPr/>
          <p:nvPr/>
        </p:nvSpPr>
        <p:spPr>
          <a:xfrm>
            <a:off x="4485687" y="5362187"/>
            <a:ext cx="3571369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Truyền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miệng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23D64E-391A-8441-A616-98FEECEADD53}"/>
              </a:ext>
            </a:extLst>
          </p:cNvPr>
          <p:cNvSpPr/>
          <p:nvPr/>
        </p:nvSpPr>
        <p:spPr>
          <a:xfrm>
            <a:off x="4554560" y="3795216"/>
            <a:ext cx="340570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Hiện</a:t>
            </a:r>
            <a:r>
              <a:rPr lang="en-US" sz="3200" b="1" dirty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vật</a:t>
            </a:r>
            <a:endParaRPr lang="en-US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E7730-EF23-CD44-8651-D931FCE36EFB}"/>
              </a:ext>
            </a:extLst>
          </p:cNvPr>
          <p:cNvSpPr/>
          <p:nvPr/>
        </p:nvSpPr>
        <p:spPr>
          <a:xfrm>
            <a:off x="4485687" y="2343926"/>
            <a:ext cx="3491758" cy="58477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Tư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liệu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viết</a:t>
            </a:r>
            <a:endParaRPr lang="en-US" sz="32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D84602C-9897-484C-9917-EB4601F68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2696" r="3318" b="15196"/>
          <a:stretch/>
        </p:blipFill>
        <p:spPr bwMode="auto">
          <a:xfrm>
            <a:off x="984501" y="1668699"/>
            <a:ext cx="1399254" cy="135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1B9C8F83-3FA4-B74A-8812-5EC2E76B5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48" y="5327411"/>
            <a:ext cx="1354103" cy="136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47F5F2C2-A6CD-014B-B71E-50CC8EC8C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48" y="3407437"/>
            <a:ext cx="1271990" cy="16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658FF177-C50F-7042-91BA-F230B8006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407437"/>
            <a:ext cx="1470719" cy="142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586F8C15-11CD-3746-9146-F9D3926E4B38}"/>
              </a:ext>
            </a:extLst>
          </p:cNvPr>
          <p:cNvSpPr txBox="1">
            <a:spLocks/>
          </p:cNvSpPr>
          <p:nvPr/>
        </p:nvSpPr>
        <p:spPr>
          <a:xfrm>
            <a:off x="2405710" y="334010"/>
            <a:ext cx="7879849" cy="110903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6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GB" sz="26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GB" sz="26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6A348F-7FB2-2D44-9AFD-2E87FB4BBC0E}"/>
              </a:ext>
            </a:extLst>
          </p:cNvPr>
          <p:cNvCxnSpPr/>
          <p:nvPr/>
        </p:nvCxnSpPr>
        <p:spPr>
          <a:xfrm>
            <a:off x="2383755" y="2636313"/>
            <a:ext cx="2027095" cy="266808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C15CED-941E-7844-BA89-D481EB30064C}"/>
              </a:ext>
            </a:extLst>
          </p:cNvPr>
          <p:cNvCxnSpPr/>
          <p:nvPr/>
        </p:nvCxnSpPr>
        <p:spPr>
          <a:xfrm flipH="1">
            <a:off x="8103974" y="3045949"/>
            <a:ext cx="2181585" cy="107427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66B655-1ECA-5849-B3BC-C59F97D3E7DF}"/>
              </a:ext>
            </a:extLst>
          </p:cNvPr>
          <p:cNvCxnSpPr/>
          <p:nvPr/>
        </p:nvCxnSpPr>
        <p:spPr>
          <a:xfrm flipH="1" flipV="1">
            <a:off x="8057056" y="3019154"/>
            <a:ext cx="2301348" cy="160401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352A66-3875-9C40-A23B-452E21D218FF}"/>
              </a:ext>
            </a:extLst>
          </p:cNvPr>
          <p:cNvCxnSpPr/>
          <p:nvPr/>
        </p:nvCxnSpPr>
        <p:spPr>
          <a:xfrm flipH="1" flipV="1">
            <a:off x="8103974" y="4469087"/>
            <a:ext cx="2301348" cy="160401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46A980-BAF8-DF4E-80FA-B62F2245CB0A}"/>
              </a:ext>
            </a:extLst>
          </p:cNvPr>
          <p:cNvCxnSpPr/>
          <p:nvPr/>
        </p:nvCxnSpPr>
        <p:spPr>
          <a:xfrm flipV="1">
            <a:off x="2405710" y="3027575"/>
            <a:ext cx="2131711" cy="262699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21623C1-A395-7C4D-8DA6-DAD014AF6DB5}"/>
              </a:ext>
            </a:extLst>
          </p:cNvPr>
          <p:cNvCxnSpPr/>
          <p:nvPr/>
        </p:nvCxnSpPr>
        <p:spPr>
          <a:xfrm>
            <a:off x="2287377" y="4394368"/>
            <a:ext cx="1982178" cy="129831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25.png">
            <a:extLst>
              <a:ext uri="{FF2B5EF4-FFF2-40B4-BE49-F238E27FC236}">
                <a16:creationId xmlns:a16="http://schemas.microsoft.com/office/drawing/2014/main" id="{5CA30E13-F453-2649-B2E1-9EBA10C222DE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395017" y="1703896"/>
            <a:ext cx="1370762" cy="1360150"/>
          </a:xfrm>
          <a:prstGeom prst="rect">
            <a:avLst/>
          </a:prstGeom>
          <a:ln/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58B4DDE-325B-5E4B-AC9D-DE78B94DEF11}"/>
              </a:ext>
            </a:extLst>
          </p:cNvPr>
          <p:cNvGrpSpPr/>
          <p:nvPr/>
        </p:nvGrpSpPr>
        <p:grpSpPr>
          <a:xfrm>
            <a:off x="650404" y="5034881"/>
            <a:ext cx="1771364" cy="1530366"/>
            <a:chOff x="451202" y="5197541"/>
            <a:chExt cx="1032146" cy="1438754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112217F6-4A8F-7343-8F77-5031034DB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03" y="5197541"/>
              <a:ext cx="1032145" cy="1060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5958A3-E193-8C4A-8B64-03081425747C}"/>
                </a:ext>
              </a:extLst>
            </p:cNvPr>
            <p:cNvSpPr txBox="1"/>
            <p:nvPr/>
          </p:nvSpPr>
          <p:spPr>
            <a:xfrm>
              <a:off x="451202" y="6266963"/>
              <a:ext cx="913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solidFill>
                    <a:srgbClr val="002060"/>
                  </a:solidFill>
                  <a:latin typeface="Tw Cen MT" pitchFamily="34" charset="0"/>
                </a:rPr>
                <a:t>Sách</a:t>
              </a:r>
              <a:endParaRPr lang="en-GB" dirty="0">
                <a:solidFill>
                  <a:srgbClr val="002060"/>
                </a:solidFill>
                <a:latin typeface="Tw Cen MT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AD9F0BA-2E88-97B7-C5F3-FC3388D87F04}"/>
              </a:ext>
            </a:extLst>
          </p:cNvPr>
          <p:cNvSpPr txBox="1"/>
          <p:nvPr/>
        </p:nvSpPr>
        <p:spPr>
          <a:xfrm>
            <a:off x="9704439" y="2448232"/>
            <a:ext cx="37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32C0F1-236E-CC0E-8580-74389AC226F6}"/>
              </a:ext>
            </a:extLst>
          </p:cNvPr>
          <p:cNvSpPr txBox="1"/>
          <p:nvPr/>
        </p:nvSpPr>
        <p:spPr>
          <a:xfrm>
            <a:off x="2484042" y="5624653"/>
            <a:ext cx="37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F78D52-9B73-4559-66A7-0EE11D18E654}"/>
              </a:ext>
            </a:extLst>
          </p:cNvPr>
          <p:cNvSpPr txBox="1"/>
          <p:nvPr/>
        </p:nvSpPr>
        <p:spPr>
          <a:xfrm>
            <a:off x="2301879" y="3704780"/>
            <a:ext cx="37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ACD252-E37F-2947-F0D0-A851311506DE}"/>
              </a:ext>
            </a:extLst>
          </p:cNvPr>
          <p:cNvSpPr txBox="1"/>
          <p:nvPr/>
        </p:nvSpPr>
        <p:spPr>
          <a:xfrm>
            <a:off x="9704439" y="6172398"/>
            <a:ext cx="37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C0BFDC-F61B-06CA-E3E9-185873DC43FB}"/>
              </a:ext>
            </a:extLst>
          </p:cNvPr>
          <p:cNvSpPr txBox="1"/>
          <p:nvPr/>
        </p:nvSpPr>
        <p:spPr>
          <a:xfrm flipH="1">
            <a:off x="9783183" y="368654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B8F512-2933-1941-1244-DDC260784C89}"/>
              </a:ext>
            </a:extLst>
          </p:cNvPr>
          <p:cNvSpPr txBox="1"/>
          <p:nvPr/>
        </p:nvSpPr>
        <p:spPr>
          <a:xfrm>
            <a:off x="2676817" y="2064774"/>
            <a:ext cx="582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46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0495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ĐÂU ĐỂ BIẾT VÀ PHỤC DỰNG LẠI LỊCH SỬ?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761" y="1574255"/>
            <a:ext cx="4134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761" y="2096976"/>
            <a:ext cx="327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761" y="2711600"/>
            <a:ext cx="491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761" y="3176801"/>
            <a:ext cx="3503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3616190" y="1968833"/>
            <a:ext cx="3940936" cy="2482682"/>
          </a:xfrm>
          <a:prstGeom prst="cloudCallout">
            <a:avLst>
              <a:gd name="adj1" fmla="val -78661"/>
              <a:gd name="adj2" fmla="val 4210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37785" y="2370691"/>
            <a:ext cx="2897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AC02A-F237-A14E-AB2D-848D4F964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004" b="3958"/>
          <a:stretch/>
        </p:blipFill>
        <p:spPr>
          <a:xfrm>
            <a:off x="7191366" y="1411191"/>
            <a:ext cx="4846211" cy="472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8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0495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ĐÂU ĐỂ BIẾT VÀ PHỤC DỰNG LẠI LỊCH SỬ?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8220" y="1413587"/>
            <a:ext cx="350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810" y="2883853"/>
            <a:ext cx="117956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4F251-83AA-41AC-9DFE-4B3DBE198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8" y="1838240"/>
            <a:ext cx="1095223" cy="96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340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85.png">
            <a:extLst>
              <a:ext uri="{FF2B5EF4-FFF2-40B4-BE49-F238E27FC236}">
                <a16:creationId xmlns:a16="http://schemas.microsoft.com/office/drawing/2014/main" id="{F050CDE7-2064-0646-ACB6-3D0F82F41DE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1729" y="960120"/>
            <a:ext cx="6071911" cy="5181600"/>
          </a:xfrm>
          <a:prstGeom prst="rect">
            <a:avLst/>
          </a:prstGeom>
          <a:ln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941AA73-3247-F34C-9BAB-ACF1CC2350A6}"/>
              </a:ext>
            </a:extLst>
          </p:cNvPr>
          <p:cNvSpPr txBox="1">
            <a:spLocks/>
          </p:cNvSpPr>
          <p:nvPr/>
        </p:nvSpPr>
        <p:spPr>
          <a:xfrm>
            <a:off x="5438222" y="-68580"/>
            <a:ext cx="6690360" cy="2057400"/>
          </a:xfrm>
          <a:prstGeom prst="cloudCallout">
            <a:avLst/>
          </a:prstGeom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vi-VN" sz="2400" dirty="0">
              <a:latin typeface="+mj-lt"/>
            </a:endParaRPr>
          </a:p>
          <a:p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3 thông tin mà em tìm hiểu được khi quan sát hiện vật này?</a:t>
            </a:r>
          </a:p>
        </p:txBody>
      </p:sp>
      <p:sp>
        <p:nvSpPr>
          <p:cNvPr id="10" name="Horizontal Scroll 9">
            <a:extLst>
              <a:ext uri="{FF2B5EF4-FFF2-40B4-BE49-F238E27FC236}">
                <a16:creationId xmlns:a16="http://schemas.microsoft.com/office/drawing/2014/main" id="{0CEB18E3-62B1-1842-8ACF-9229F6649ADF}"/>
              </a:ext>
            </a:extLst>
          </p:cNvPr>
          <p:cNvSpPr/>
          <p:nvPr/>
        </p:nvSpPr>
        <p:spPr>
          <a:xfrm>
            <a:off x="5668298" y="1253613"/>
            <a:ext cx="6460284" cy="6046839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x-non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 chủ quyền nằm trong khuôn viên chùa Nam Huyên, còn ở đảo Song Tử Tây, di tích này nằm ngay trên trục đường chính dẫn từ cầu cảng vào khu trung tâm hành chính của xã đảo.</a:t>
            </a:r>
          </a:p>
          <a:p>
            <a:r>
              <a:rPr lang="x-non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Đây là tấm bia chủ quyền trên quần đảo Trường sa là một trong những dấu tích cổ xưa, được công nhận là di tích lịch sử cấp quốc gia.</a:t>
            </a:r>
          </a:p>
          <a:p>
            <a:r>
              <a:rPr lang="x-non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Đây là bằng chứng có giá trị quan trọng trong việc khẳng định chủ quyền của Việt Nam tại quần đảo Trường Sa. </a:t>
            </a:r>
          </a:p>
        </p:txBody>
      </p:sp>
    </p:spTree>
    <p:extLst>
      <p:ext uri="{BB962C8B-B14F-4D97-AF65-F5344CB8AC3E}">
        <p14:creationId xmlns:p14="http://schemas.microsoft.com/office/powerpoint/2010/main" val="261641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CE89BBC4-1348-4AC9-A761-8C5EEFB0445E}"/>
              </a:ext>
            </a:extLst>
          </p:cNvPr>
          <p:cNvSpPr/>
          <p:nvPr/>
        </p:nvSpPr>
        <p:spPr>
          <a:xfrm>
            <a:off x="0" y="1794934"/>
            <a:ext cx="2906184" cy="3268133"/>
          </a:xfrm>
          <a:prstGeom prst="wave">
            <a:avLst>
              <a:gd name="adj1" fmla="val 12500"/>
              <a:gd name="adj2" fmla="val 0"/>
            </a:avLst>
          </a:prstGeom>
          <a:solidFill>
            <a:srgbClr val="DFF1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895031B-E9F5-4BC1-A0D5-634B52273192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2906185" y="1056218"/>
            <a:ext cx="603249" cy="23727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FBF5037-A788-46C1-96BD-9429938B6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0" y="25400"/>
            <a:ext cx="8663517" cy="1569660"/>
          </a:xfrm>
          <a:prstGeom prst="rect">
            <a:avLst/>
          </a:prstGeom>
          <a:solidFill>
            <a:srgbClr val="EADCF4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vi-VN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Tư liệu hiện vật: </a:t>
            </a:r>
            <a:r>
              <a:rPr lang="vi-VN" altLang="vi-VN" sz="3200" b="1">
                <a:latin typeface="Times New Roman" panose="02020603050405020304" pitchFamily="18" charset="0"/>
                <a:cs typeface="Calibri" panose="020F0502020204030204" pitchFamily="34" charset="0"/>
              </a:rPr>
              <a:t>Là những di tích, đồ vật….của người xưa còn lưu giữ lại trong lòng đất hay trên mặt đất.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18F063-9676-45CE-8D34-0AC181D01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700" y="1786467"/>
            <a:ext cx="8636000" cy="1077218"/>
          </a:xfrm>
          <a:prstGeom prst="rect">
            <a:avLst/>
          </a:prstGeom>
          <a:solidFill>
            <a:srgbClr val="C9F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vi-VN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Tư liệu chữ viết: </a:t>
            </a:r>
            <a:r>
              <a:rPr lang="vi-VN" altLang="vi-VN" sz="3200" b="1">
                <a:latin typeface="Times New Roman" panose="02020603050405020304" pitchFamily="18" charset="0"/>
                <a:cs typeface="Calibri" panose="020F0502020204030204" pitchFamily="34" charset="0"/>
              </a:rPr>
              <a:t>Là những bản ghi, tài liệu chép tay hay sách được in, khắc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899221-C2F4-4B0E-9BF6-140B428FFC6E}"/>
              </a:ext>
            </a:extLst>
          </p:cNvPr>
          <p:cNvCxnSpPr>
            <a:cxnSpLocks/>
            <a:stCxn id="4" idx="3"/>
            <a:endCxn id="15" idx="1"/>
          </p:cNvCxnSpPr>
          <p:nvPr/>
        </p:nvCxnSpPr>
        <p:spPr>
          <a:xfrm flipV="1">
            <a:off x="2906184" y="2325076"/>
            <a:ext cx="662516" cy="11039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AC3BA88-61E6-4CA3-AAD5-2A717F77B783}"/>
              </a:ext>
            </a:extLst>
          </p:cNvPr>
          <p:cNvSpPr/>
          <p:nvPr/>
        </p:nvSpPr>
        <p:spPr>
          <a:xfrm>
            <a:off x="3543300" y="3177118"/>
            <a:ext cx="8636000" cy="2062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400"/>
              </a:spcBef>
              <a:defRPr/>
            </a:pPr>
            <a:r>
              <a:rPr lang="vi-VN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Tư liệu truyền miệng: </a:t>
            </a:r>
            <a:r>
              <a:rPr lang="vi-VN" altLang="vi-VN" sz="3200" b="1">
                <a:latin typeface="Times New Roman" panose="02020603050405020304" pitchFamily="18" charset="0"/>
                <a:cs typeface="Calibri" panose="020F0502020204030204" pitchFamily="34" charset="0"/>
              </a:rPr>
              <a:t>Là những câu chuyện dân gian được kể truyền miệng từ đời này qua đời khác.</a:t>
            </a:r>
          </a:p>
          <a:p>
            <a:pPr eaLnBrk="1" hangingPunct="1">
              <a:defRPr/>
            </a:pPr>
            <a:r>
              <a:rPr lang="vi-VN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Ví dụ</a:t>
            </a:r>
            <a:r>
              <a:rPr lang="vi-VN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 Sơn Tinh-Thủy Tinh, Thành Gióng,… </a:t>
            </a:r>
            <a:endParaRPr lang="vi-VN" altLang="vi-VN" sz="3200" b="1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6F14E7-74F0-4D10-A728-08FCD25A8E4A}"/>
              </a:ext>
            </a:extLst>
          </p:cNvPr>
          <p:cNvCxnSpPr>
            <a:cxnSpLocks/>
            <a:stCxn id="4" idx="3"/>
            <a:endCxn id="18" idx="1"/>
          </p:cNvCxnSpPr>
          <p:nvPr/>
        </p:nvCxnSpPr>
        <p:spPr>
          <a:xfrm>
            <a:off x="2906184" y="3429001"/>
            <a:ext cx="637116" cy="7791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E057F03-8FBE-469D-923E-F0F271A18F19}"/>
              </a:ext>
            </a:extLst>
          </p:cNvPr>
          <p:cNvSpPr/>
          <p:nvPr/>
        </p:nvSpPr>
        <p:spPr>
          <a:xfrm>
            <a:off x="3543300" y="5410201"/>
            <a:ext cx="863600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Tư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liệu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gốc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tư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liệu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cung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cấp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thông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tin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tiên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trực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tiếp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kiện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hay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biến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cố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tại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thời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kì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lịch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đó</a:t>
            </a:r>
            <a:r>
              <a:rPr lang="en-US" altLang="vi-VN" sz="3200" b="1" dirty="0"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vi-VN" altLang="vi-VN" sz="3200" b="1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58C35FB-7208-4DA1-9621-1F42A3E751BF}"/>
              </a:ext>
            </a:extLst>
          </p:cNvPr>
          <p:cNvCxnSpPr>
            <a:stCxn id="4" idx="3"/>
            <a:endCxn id="21" idx="1"/>
          </p:cNvCxnSpPr>
          <p:nvPr/>
        </p:nvCxnSpPr>
        <p:spPr>
          <a:xfrm>
            <a:off x="2906184" y="3429001"/>
            <a:ext cx="637116" cy="27660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748977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8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5089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719404" y="5775263"/>
            <a:ext cx="1749613" cy="102266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354433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3" y="354433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9" y="354433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58563" y="509040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56480" y="509040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854396" y="509040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33" y="145247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84" y="30651"/>
            <a:ext cx="1807253" cy="13958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6" y="2667804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53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73" y="5732248"/>
            <a:ext cx="1249411" cy="10656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14664" y="5775263"/>
            <a:ext cx="1631533" cy="1022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STOP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8787" y="-31654"/>
            <a:ext cx="1176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Lớp chia thành 2 đội. Mỗi đội có tất cả 3 lượt quay ô số để trả lời câu hỏi. Trả lời đúng sẽ được cộng số điểm quay được. Trả lời sai đội kia có quyền trả lời. </a:t>
            </a:r>
          </a:p>
        </p:txBody>
      </p:sp>
      <p:sp>
        <p:nvSpPr>
          <p:cNvPr id="5" name="Right Arrow 4">
            <a:hlinkClick r:id="" action="ppaction://noaction"/>
          </p:cNvPr>
          <p:cNvSpPr/>
          <p:nvPr/>
        </p:nvSpPr>
        <p:spPr>
          <a:xfrm>
            <a:off x="11351627" y="1426547"/>
            <a:ext cx="577615" cy="456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4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4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39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noProof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 đồng Đông Sơn thuộc loại tư liệu nào?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6" y="194934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Hiện vật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21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vẽ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6" y="2838518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viết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21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D.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liệu gốc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8" y="197483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7" y="2883489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7" y="1994801"/>
            <a:ext cx="804743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4930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751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35803C-DC0F-45E1-9B3F-D84D876A302C}"/>
              </a:ext>
            </a:extLst>
          </p:cNvPr>
          <p:cNvSpPr/>
          <p:nvPr/>
        </p:nvSpPr>
        <p:spPr>
          <a:xfrm>
            <a:off x="188740" y="3582366"/>
            <a:ext cx="117160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đó, em biết được Đời sống vật chất phong phú</a:t>
            </a:r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Việt cổ biết săn bắt, hái lượm, chăn nuôi, đánh cá, đi lại bằng thuyền, sử dụng công cụ bằng đồng.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sống tinh thần phong phú</a:t>
            </a:r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lễ hội, múa hát, nghi thức tôn giáo – chứng tỏ đời sống tâm linh và cộng đồng rất phát triển.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đúc đồng rất cao</a:t>
            </a:r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văn tinh xảo cho thấy người Việt cổ có trình độ luyện kim, chế tác cao.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 bó với thiên nhiên</a:t>
            </a:r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động vật, chim muông xuất hiện nhiều, cho thấy họ sống hòa hợp với thiên nhiên.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BD51F-C82D-4F1B-96F4-AC44DED8C291}"/>
              </a:ext>
            </a:extLst>
          </p:cNvPr>
          <p:cNvSpPr/>
          <p:nvPr/>
        </p:nvSpPr>
        <p:spPr>
          <a:xfrm>
            <a:off x="111369" y="111833"/>
            <a:ext cx="11969262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48541D2-2AE5-4B5C-A837-59D9DBCCED40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0" y="1238965"/>
            <a:ext cx="1184030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 –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5F7D78-A8B0-41D9-80E6-FFF8B7AD8DCD}"/>
              </a:ext>
            </a:extLst>
          </p:cNvPr>
          <p:cNvSpPr/>
          <p:nvPr/>
        </p:nvSpPr>
        <p:spPr>
          <a:xfrm>
            <a:off x="64477" y="2256501"/>
            <a:ext cx="117113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–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7BB865-E7F5-4A25-979B-4E6911869370}"/>
              </a:ext>
            </a:extLst>
          </p:cNvPr>
          <p:cNvSpPr/>
          <p:nvPr/>
        </p:nvSpPr>
        <p:spPr>
          <a:xfrm>
            <a:off x="64477" y="2812373"/>
            <a:ext cx="118403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–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7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4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39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76524" y="287646"/>
            <a:ext cx="11204145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 số truyện thuộc loại tư liệu </a:t>
            </a:r>
          </a:p>
          <a:p>
            <a:pPr lvl="0" algn="ctr"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truyền miệng là: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8595" y="2297201"/>
            <a:ext cx="527840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Thánh Gióng, Hai đứa trẻ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506169" y="2297211"/>
            <a:ext cx="6323883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Thánh Gióng, sự tích Hồ Gươm 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8595" y="3186373"/>
            <a:ext cx="527840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Thánh Gióng, Tí quậy 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506169" y="3190562"/>
            <a:ext cx="632388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Thánh Gióng, Harry Potter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696" y="2574927"/>
            <a:ext cx="391401" cy="3439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17076" y="3400766"/>
            <a:ext cx="390825" cy="34203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200" y="3232430"/>
            <a:ext cx="390925" cy="34354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444" y="2325998"/>
            <a:ext cx="390925" cy="312740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501" y="5302605"/>
            <a:ext cx="2890593" cy="49497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9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4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39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85739" y="199879"/>
            <a:ext cx="11744324" cy="8288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 chúc của Bác Hồ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thuộc loại tư liệu nào?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53106" y="4964114"/>
            <a:ext cx="4906799" cy="770816"/>
          </a:xfrm>
          <a:prstGeom prst="rect">
            <a:avLst/>
          </a:prstGeom>
          <a:solidFill>
            <a:srgbClr val="66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Chữ viết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3501" y="4968303"/>
            <a:ext cx="4906799" cy="770816"/>
          </a:xfrm>
          <a:prstGeom prst="rect">
            <a:avLst/>
          </a:prstGeom>
          <a:solidFill>
            <a:srgbClr val="66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Hiện vật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53106" y="5853286"/>
            <a:ext cx="4906799" cy="770816"/>
          </a:xfrm>
          <a:prstGeom prst="rect">
            <a:avLst/>
          </a:prstGeom>
          <a:solidFill>
            <a:srgbClr val="66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Truyền miệng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3501" y="5857475"/>
            <a:ext cx="4906799" cy="770816"/>
          </a:xfrm>
          <a:prstGeom prst="rect">
            <a:avLst/>
          </a:prstGeom>
          <a:solidFill>
            <a:srgbClr val="66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Tư liệu gốc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63026" y="4972435"/>
            <a:ext cx="885137" cy="70805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5363" y="5886650"/>
            <a:ext cx="804536" cy="704088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57" y="5898257"/>
            <a:ext cx="804743" cy="707197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57" y="5009569"/>
            <a:ext cx="804743" cy="707197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11359364" y="6129338"/>
            <a:ext cx="826136" cy="810104"/>
          </a:xfrm>
          <a:prstGeom prst="clou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359370" y="6481483"/>
            <a:ext cx="729543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062" y="1128713"/>
            <a:ext cx="4746679" cy="35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4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39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 truyền hình trực tiếp lễ Khai giảng năm học 2021- 2022  (ngày 5/9/2021) của  Đài phát thanh và truyền hình Hà Nội thuộc loại tư liệu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6" y="194934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Chữ viết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21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Hiện vật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6" y="2838518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Tư liệu gốc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21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Truyền miệng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197483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3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7" y="2883489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50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68036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98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4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39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số các loại tư liệu để phục dựng lịch sử , loại tư liệu nào là tin cậy nhất?  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1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1979" y="6508377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110226" y="194934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Chữ viết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30621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Hiện vật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0226" y="2838518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Tư liệu gốc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30621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Truyền miệng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1974831"/>
            <a:ext cx="805723" cy="7080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3" y="2902112"/>
            <a:ext cx="804536" cy="6436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7" y="2883489"/>
            <a:ext cx="804743" cy="7071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50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6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4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39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70648" y="199870"/>
            <a:ext cx="10888717" cy="80229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ảnh sau gợi cho em nhớ đến nhân vật lịch sử nào? 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9543" y="5099972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Công chúa Ngọc Hân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49939" y="510416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Chị em Thúy Kiều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29543" y="5989144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Công chúa Liễu Hạnh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49939" y="599333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Hai Bà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Trưng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13" y="5125457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35" y="6052738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995" y="6065817"/>
            <a:ext cx="804743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5177129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11037419" y="5574696"/>
            <a:ext cx="1260287" cy="1104900"/>
          </a:xfrm>
          <a:prstGeom prst="clou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38889" y="6494930"/>
            <a:ext cx="863464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95" y="1143000"/>
            <a:ext cx="5455007" cy="35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6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9BE1CB-C68C-FB41-B28F-D9A2229E5278}"/>
              </a:ext>
            </a:extLst>
          </p:cNvPr>
          <p:cNvSpPr/>
          <p:nvPr/>
        </p:nvSpPr>
        <p:spPr>
          <a:xfrm>
            <a:off x="170282" y="1334639"/>
            <a:ext cx="11730986" cy="4651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6149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12192000" cy="1169551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2- 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  <a:p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ĐÂU ĐỂ BIẾT VÀ PHỤC DỰNG LỊCH SỬ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133872-3F6D-4151-A261-2F285C882C70}"/>
              </a:ext>
            </a:extLst>
          </p:cNvPr>
          <p:cNvSpPr/>
          <p:nvPr/>
        </p:nvSpPr>
        <p:spPr>
          <a:xfrm>
            <a:off x="162114" y="1688123"/>
            <a:ext cx="335277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sz="3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1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7804"/>
            <a:ext cx="11480074" cy="79397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(2’)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ý?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7051"/>
            <a:ext cx="5715000" cy="42862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3" y="1527051"/>
            <a:ext cx="5488577" cy="4286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518" y="6015626"/>
            <a:ext cx="5293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ảnh: Một góc di tích Hoàng thành Thăng Long – Hà Nội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2423" y="6015625"/>
            <a:ext cx="5695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339203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ồ gốm trong văn hóa Óc 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6" y="448900"/>
            <a:ext cx="6944677" cy="522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50" y="448900"/>
            <a:ext cx="4314962" cy="52284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5261" y="5814836"/>
            <a:ext cx="2073003" cy="454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gốm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endParaRPr lang="en-US" sz="2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17683" y="5764449"/>
            <a:ext cx="2449710" cy="4302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Thạp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endParaRPr lang="en-US" sz="2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702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24" y="1061651"/>
            <a:ext cx="3876539" cy="370317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" y="1061651"/>
            <a:ext cx="4119026" cy="3581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763" y="1061651"/>
            <a:ext cx="4001037" cy="37031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397" y="5153255"/>
            <a:ext cx="383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2550" y="5153255"/>
            <a:ext cx="334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54977" y="5153255"/>
            <a:ext cx="370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– HN.</a:t>
            </a:r>
          </a:p>
        </p:txBody>
      </p:sp>
    </p:spTree>
    <p:extLst>
      <p:ext uri="{BB962C8B-B14F-4D97-AF65-F5344CB8AC3E}">
        <p14:creationId xmlns:p14="http://schemas.microsoft.com/office/powerpoint/2010/main" val="32493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9" y="2851921"/>
            <a:ext cx="11267627" cy="1474286"/>
          </a:xfrm>
        </p:spPr>
        <p:txBody>
          <a:bodyPr>
            <a:noAutofit/>
          </a:bodyPr>
          <a:lstStyle/>
          <a:p>
            <a:pPr algn="l"/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hững di tích, đồ vật của người xưa còn giữ được trong lòng đất hoặc trên mặt đất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39" y="168381"/>
            <a:ext cx="12192000" cy="523220"/>
          </a:xfrm>
          <a:prstGeom prst="rect">
            <a:avLst/>
          </a:prstGeom>
          <a:solidFill>
            <a:srgbClr val="CC33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ĐÂU ĐỂ BIẾT VÀ PHỤC DỰNG LẠI LỊCH SỬ?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761" y="1303509"/>
            <a:ext cx="4134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842C14-375F-433F-8C1E-9D510381E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8" y="1888284"/>
            <a:ext cx="1123358" cy="96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41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2890" y="32310"/>
            <a:ext cx="3613310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336" y="1782993"/>
            <a:ext cx="5656880" cy="4560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74674" y="6267964"/>
            <a:ext cx="5591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6504" y="584101"/>
            <a:ext cx="12187664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“Di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HĐ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(4’)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A97767C-71DD-4D88-A30E-C518D3B36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" y="1782993"/>
            <a:ext cx="5072832" cy="420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59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</TotalTime>
  <Words>1576</Words>
  <Application>Microsoft Office PowerPoint</Application>
  <PresentationFormat>Widescreen</PresentationFormat>
  <Paragraphs>142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Times New Roman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HĐ cặp đôi (2’) thực hiện yêu cầu: Quan sát hình ảnh và cho biết hiện vật được tìm thấy ở đâu? Có điểm gì đáng chú ý? Đặc điểm chung của các hiện vật này là gì?</vt:lpstr>
      <vt:lpstr>PowerPoint Presentation</vt:lpstr>
      <vt:lpstr>PowerPoint Presentation</vt:lpstr>
      <vt:lpstr>-Là những di tích, đồ vật của người xưa còn giữ được trong lòng đất hoặc trên mặt đất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Administrator</cp:lastModifiedBy>
  <cp:revision>78</cp:revision>
  <dcterms:created xsi:type="dcterms:W3CDTF">2021-07-16T02:46:11Z</dcterms:created>
  <dcterms:modified xsi:type="dcterms:W3CDTF">2025-09-17T16:08:08Z</dcterms:modified>
</cp:coreProperties>
</file>