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320" r:id="rId2"/>
    <p:sldId id="321" r:id="rId3"/>
    <p:sldId id="260" r:id="rId4"/>
    <p:sldId id="319" r:id="rId5"/>
    <p:sldId id="286" r:id="rId6"/>
    <p:sldId id="263" r:id="rId7"/>
    <p:sldId id="317" r:id="rId8"/>
    <p:sldId id="265" r:id="rId9"/>
    <p:sldId id="287" r:id="rId10"/>
    <p:sldId id="298" r:id="rId11"/>
    <p:sldId id="299" r:id="rId12"/>
    <p:sldId id="289" r:id="rId13"/>
    <p:sldId id="290" r:id="rId14"/>
    <p:sldId id="291" r:id="rId15"/>
    <p:sldId id="288" r:id="rId16"/>
    <p:sldId id="292" r:id="rId17"/>
    <p:sldId id="301" r:id="rId18"/>
    <p:sldId id="302" r:id="rId19"/>
    <p:sldId id="303" r:id="rId20"/>
    <p:sldId id="261" r:id="rId21"/>
    <p:sldId id="266" r:id="rId22"/>
    <p:sldId id="313" r:id="rId23"/>
    <p:sldId id="267" r:id="rId24"/>
    <p:sldId id="314" r:id="rId25"/>
    <p:sldId id="268" r:id="rId26"/>
    <p:sldId id="269" r:id="rId27"/>
    <p:sldId id="304" r:id="rId28"/>
    <p:sldId id="316" r:id="rId29"/>
    <p:sldId id="271" r:id="rId30"/>
    <p:sldId id="272" r:id="rId31"/>
    <p:sldId id="305" r:id="rId32"/>
    <p:sldId id="318" r:id="rId33"/>
    <p:sldId id="306" r:id="rId34"/>
    <p:sldId id="307" r:id="rId35"/>
    <p:sldId id="308" r:id="rId36"/>
    <p:sldId id="309" r:id="rId37"/>
    <p:sldId id="310" r:id="rId38"/>
    <p:sldId id="279" r:id="rId3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huOq727N7oir6qwH9CuUgt5iBuK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0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Thuỳ Hà" initials="TH" lastIdx="3" clrIdx="1">
    <p:extLst>
      <p:ext uri="{19B8F6BF-5375-455C-9EA6-DF929625EA0E}">
        <p15:presenceInfo xmlns:p15="http://schemas.microsoft.com/office/powerpoint/2012/main" userId="31be96bc7f6887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7F1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422" y="77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6119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1768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97590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068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915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5430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21362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11/26/2009</a:t>
            </a:r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GV: ĐỖ QUANG MINH</a:t>
            </a:r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4D0D0-F154-4D42-84D2-A20A98127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66840"/>
      </p:ext>
    </p:extLst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6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0.emf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image" Target="../media/image42.emf"/><Relationship Id="rId18" Type="http://schemas.openxmlformats.org/officeDocument/2006/relationships/oleObject" Target="../embeddings/oleObject14.bin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5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41.emf"/><Relationship Id="rId17" Type="http://schemas.openxmlformats.org/officeDocument/2006/relationships/image" Target="../media/image44.emf"/><Relationship Id="rId2" Type="http://schemas.openxmlformats.org/officeDocument/2006/relationships/video" Target="../media/media2.mp4"/><Relationship Id="rId16" Type="http://schemas.openxmlformats.org/officeDocument/2006/relationships/oleObject" Target="../embeddings/oleObject13.bin"/><Relationship Id="rId20" Type="http://schemas.openxmlformats.org/officeDocument/2006/relationships/image" Target="../media/image46.emf"/><Relationship Id="rId1" Type="http://schemas.microsoft.com/office/2007/relationships/media" Target="../media/media2.mp4"/><Relationship Id="rId6" Type="http://schemas.openxmlformats.org/officeDocument/2006/relationships/image" Target="../media/image38.e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9.bin"/><Relationship Id="rId15" Type="http://schemas.openxmlformats.org/officeDocument/2006/relationships/image" Target="../media/image43.emf"/><Relationship Id="rId10" Type="http://schemas.openxmlformats.org/officeDocument/2006/relationships/image" Target="../media/image40.emf"/><Relationship Id="rId19" Type="http://schemas.openxmlformats.org/officeDocument/2006/relationships/image" Target="../media/image45.emf"/><Relationship Id="rId4" Type="http://schemas.openxmlformats.org/officeDocument/2006/relationships/image" Target="../media/image37.png"/><Relationship Id="rId9" Type="http://schemas.openxmlformats.org/officeDocument/2006/relationships/oleObject" Target="../embeddings/oleObject10.bin"/><Relationship Id="rId14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emf"/><Relationship Id="rId4" Type="http://schemas.openxmlformats.org/officeDocument/2006/relationships/oleObject" Target="../embeddings/oleObject1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6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50.png"/><Relationship Id="rId7" Type="http://schemas.openxmlformats.org/officeDocument/2006/relationships/image" Target="../media/image5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56.wmf"/><Relationship Id="rId5" Type="http://schemas.openxmlformats.org/officeDocument/2006/relationships/image" Target="../media/image53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20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oleObject" Target="../embeddings/oleObject24.bin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0.wmf"/><Relationship Id="rId12" Type="http://schemas.openxmlformats.org/officeDocument/2006/relationships/image" Target="../media/image6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62.wmf"/><Relationship Id="rId5" Type="http://schemas.openxmlformats.org/officeDocument/2006/relationships/image" Target="../media/image59.png"/><Relationship Id="rId10" Type="http://schemas.openxmlformats.org/officeDocument/2006/relationships/oleObject" Target="../embeddings/oleObject23.bin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1.wmf"/><Relationship Id="rId14" Type="http://schemas.openxmlformats.org/officeDocument/2006/relationships/image" Target="../media/image6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65.emf"/><Relationship Id="rId7" Type="http://schemas.openxmlformats.org/officeDocument/2006/relationships/image" Target="../media/image6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70.emf"/><Relationship Id="rId4" Type="http://schemas.openxmlformats.org/officeDocument/2006/relationships/image" Target="../media/image66.gif"/><Relationship Id="rId9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66.gif"/><Relationship Id="rId7" Type="http://schemas.openxmlformats.org/officeDocument/2006/relationships/oleObject" Target="../embeddings/oleObject28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11" Type="http://schemas.openxmlformats.org/officeDocument/2006/relationships/image" Target="../media/image75.emf"/><Relationship Id="rId5" Type="http://schemas.openxmlformats.org/officeDocument/2006/relationships/image" Target="../media/image71.e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7.bin"/><Relationship Id="rId9" Type="http://schemas.openxmlformats.org/officeDocument/2006/relationships/image" Target="../media/image74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3" Type="http://schemas.openxmlformats.org/officeDocument/2006/relationships/oleObject" Target="../embeddings/oleObject33.bin"/><Relationship Id="rId18" Type="http://schemas.openxmlformats.org/officeDocument/2006/relationships/image" Target="../media/image83.wmf"/><Relationship Id="rId3" Type="http://schemas.openxmlformats.org/officeDocument/2006/relationships/image" Target="../media/image66.gif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80.emf"/><Relationship Id="rId17" Type="http://schemas.openxmlformats.org/officeDocument/2006/relationships/oleObject" Target="../embeddings/oleObject35.bin"/><Relationship Id="rId2" Type="http://schemas.openxmlformats.org/officeDocument/2006/relationships/audio" Target="../media/audio1.wav"/><Relationship Id="rId16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30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79.emf"/><Relationship Id="rId4" Type="http://schemas.openxmlformats.org/officeDocument/2006/relationships/image" Target="../media/image76.gi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81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image" Target="../media/image88.emf"/><Relationship Id="rId3" Type="http://schemas.openxmlformats.org/officeDocument/2006/relationships/image" Target="../media/image66.gif"/><Relationship Id="rId7" Type="http://schemas.openxmlformats.org/officeDocument/2006/relationships/image" Target="../media/image85.e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90.e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4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87.emf"/><Relationship Id="rId5" Type="http://schemas.openxmlformats.org/officeDocument/2006/relationships/image" Target="../media/image84.emf"/><Relationship Id="rId15" Type="http://schemas.openxmlformats.org/officeDocument/2006/relationships/image" Target="../media/image89.e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86.emf"/><Relationship Id="rId14" Type="http://schemas.openxmlformats.org/officeDocument/2006/relationships/oleObject" Target="../embeddings/oleObject39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95.emf"/><Relationship Id="rId3" Type="http://schemas.openxmlformats.org/officeDocument/2006/relationships/image" Target="../media/image66.gif"/><Relationship Id="rId7" Type="http://schemas.openxmlformats.org/officeDocument/2006/relationships/image" Target="../media/image92.emf"/><Relationship Id="rId12" Type="http://schemas.openxmlformats.org/officeDocument/2006/relationships/oleObject" Target="../embeddings/oleObject45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94.emf"/><Relationship Id="rId5" Type="http://schemas.openxmlformats.org/officeDocument/2006/relationships/image" Target="../media/image91.emf"/><Relationship Id="rId15" Type="http://schemas.openxmlformats.org/officeDocument/2006/relationships/image" Target="../media/image96.emf"/><Relationship Id="rId10" Type="http://schemas.openxmlformats.org/officeDocument/2006/relationships/oleObject" Target="../embeddings/oleObject44.bin"/><Relationship Id="rId4" Type="http://schemas.openxmlformats.org/officeDocument/2006/relationships/oleObject" Target="../embeddings/oleObject41.bin"/><Relationship Id="rId9" Type="http://schemas.openxmlformats.org/officeDocument/2006/relationships/image" Target="../media/image93.emf"/><Relationship Id="rId14" Type="http://schemas.openxmlformats.org/officeDocument/2006/relationships/oleObject" Target="../embeddings/oleObject46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emf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5891AE-C5D4-CC40-0A52-9227297BADDC}"/>
              </a:ext>
            </a:extLst>
          </p:cNvPr>
          <p:cNvSpPr txBox="1"/>
          <p:nvPr/>
        </p:nvSpPr>
        <p:spPr>
          <a:xfrm>
            <a:off x="1336431" y="580292"/>
            <a:ext cx="9609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Viết công thức tính diện tích xung quanh và thể tích của hình nón?</a:t>
            </a:r>
            <a:endParaRPr lang="vi-VN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52C04-96B4-985B-8ADB-A27463FDE7DF}"/>
              </a:ext>
            </a:extLst>
          </p:cNvPr>
          <p:cNvSpPr txBox="1"/>
          <p:nvPr/>
        </p:nvSpPr>
        <p:spPr>
          <a:xfrm>
            <a:off x="4044461" y="2065490"/>
            <a:ext cx="1644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/>
              <a:t>Trả lời</a:t>
            </a:r>
            <a:endParaRPr lang="vi-VN" sz="2800" b="1" u="sng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46A04EB-1AB3-3B75-A380-956578855B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482169"/>
              </p:ext>
            </p:extLst>
          </p:nvPr>
        </p:nvGraphicFramePr>
        <p:xfrm>
          <a:off x="8454085" y="2628826"/>
          <a:ext cx="1493053" cy="563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47700" imgH="241300" progId="Equation.DSMT4">
                  <p:embed/>
                </p:oleObj>
              </mc:Choice>
              <mc:Fallback>
                <p:oleObj r:id="rId3" imgW="6477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4085" y="2628826"/>
                        <a:ext cx="1493053" cy="5635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>
            <a:extLst>
              <a:ext uri="{FF2B5EF4-FFF2-40B4-BE49-F238E27FC236}">
                <a16:creationId xmlns:a16="http://schemas.microsoft.com/office/drawing/2014/main" id="{B348A984-95E3-9A32-0CDE-14546702C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431" y="2628826"/>
            <a:ext cx="711765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 thức tính diện tích xung quanh của hình nón:</a:t>
            </a:r>
            <a:endParaRPr kumimoji="0" lang="vi-VN" altLang="vi-VN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BEF0CA35-3F63-796F-2BB9-60F4A0CA33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205456"/>
              </p:ext>
            </p:extLst>
          </p:nvPr>
        </p:nvGraphicFramePr>
        <p:xfrm>
          <a:off x="6561138" y="4171950"/>
          <a:ext cx="210807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473200" imgH="444500" progId="Equation.DSMT4">
                  <p:embed/>
                </p:oleObj>
              </mc:Choice>
              <mc:Fallback>
                <p:oleObj r:id="rId5" imgW="1473200" imgH="4445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1138" y="4171950"/>
                        <a:ext cx="2108077" cy="676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FFC97CE-808D-4701-11F3-0082F94F9E79}"/>
              </a:ext>
            </a:extLst>
          </p:cNvPr>
          <p:cNvSpPr txBox="1"/>
          <p:nvPr/>
        </p:nvSpPr>
        <p:spPr>
          <a:xfrm>
            <a:off x="1397977" y="4254011"/>
            <a:ext cx="90121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altLang="vi-VN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Công thức tính thể tích của hình nón:</a:t>
            </a:r>
            <a:endParaRPr kumimoji="0" lang="vi-VN" altLang="vi-VN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7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242D65-31A3-1837-DF7D-6CDCECEF187C}"/>
              </a:ext>
            </a:extLst>
          </p:cNvPr>
          <p:cNvSpPr txBox="1"/>
          <p:nvPr/>
        </p:nvSpPr>
        <p:spPr>
          <a:xfrm>
            <a:off x="823913" y="228298"/>
            <a:ext cx="9356106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mặt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cầu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cầu </a:t>
            </a:r>
            <a:endParaRPr lang="en-US" sz="5000" kern="120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71BEA-AC4C-C385-C8C8-10D098F1E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840" y="1012422"/>
            <a:ext cx="3150665" cy="3811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D8BE2B-942E-F209-4602-2C6266638500}"/>
              </a:ext>
            </a:extLst>
          </p:cNvPr>
          <p:cNvSpPr txBox="1"/>
          <p:nvPr/>
        </p:nvSpPr>
        <p:spPr>
          <a:xfrm>
            <a:off x="313531" y="5013549"/>
            <a:ext cx="11054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3200" i="0" u="none" strike="noStrike" cap="none">
                <a:solidFill>
                  <a:srgbClr val="B3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Tâm và bán kính </a:t>
            </a:r>
            <a:r>
              <a:rPr lang="vi-VN" sz="3200" i="0" u="none" strike="noStrike" cap="none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 nửa đường tròn (hình tròn) cũng là tâm và bán kính của mặt cầu (hình cầu)</a:t>
            </a:r>
            <a:endParaRPr lang="vi-VN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B8789D-5CE4-34A5-5A0D-56E01BC964DC}"/>
              </a:ext>
            </a:extLst>
          </p:cNvPr>
          <p:cNvCxnSpPr>
            <a:cxnSpLocks/>
          </p:cNvCxnSpPr>
          <p:nvPr/>
        </p:nvCxnSpPr>
        <p:spPr>
          <a:xfrm>
            <a:off x="8590407" y="1837155"/>
            <a:ext cx="1333897" cy="9816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725943A-0282-0CE6-FD88-710BA61D6613}"/>
              </a:ext>
            </a:extLst>
          </p:cNvPr>
          <p:cNvSpPr txBox="1"/>
          <p:nvPr/>
        </p:nvSpPr>
        <p:spPr>
          <a:xfrm>
            <a:off x="7892743" y="1425883"/>
            <a:ext cx="938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+mj-lt"/>
              </a:rPr>
              <a:t>Tâm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649F74-8B36-8779-91A1-735DA44F33FF}"/>
              </a:ext>
            </a:extLst>
          </p:cNvPr>
          <p:cNvCxnSpPr/>
          <p:nvPr/>
        </p:nvCxnSpPr>
        <p:spPr>
          <a:xfrm flipH="1">
            <a:off x="10006792" y="1460271"/>
            <a:ext cx="1258831" cy="541421"/>
          </a:xfrm>
          <a:prstGeom prst="straightConnector1">
            <a:avLst/>
          </a:prstGeom>
          <a:ln>
            <a:solidFill>
              <a:srgbClr val="3617F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86CB009-78E7-ED5C-76E1-2A83832DF4B6}"/>
              </a:ext>
            </a:extLst>
          </p:cNvPr>
          <p:cNvSpPr txBox="1"/>
          <p:nvPr/>
        </p:nvSpPr>
        <p:spPr>
          <a:xfrm>
            <a:off x="11280901" y="951573"/>
            <a:ext cx="938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3617F1"/>
                </a:solidFill>
                <a:latin typeface="+mj-lt"/>
              </a:rPr>
              <a:t>Bán kính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0A60AEC0-3AC0-4948-B5B9-CD0FC1B93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" y="1371976"/>
            <a:ext cx="69794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nửa </a:t>
            </a:r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</a:t>
            </a:r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đường kính       cố định </a:t>
            </a:r>
            <a:r>
              <a:rPr lang="vi-VN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nó </a:t>
            </a:r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được một </a:t>
            </a:r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cầu</a:t>
            </a:r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720AB561-628D-D753-D657-ADA49ACB7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" y="3232970"/>
            <a:ext cx="729059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32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nửa </a:t>
            </a:r>
            <a:r>
              <a:rPr lang="vi-VN" sz="32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</a:t>
            </a:r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đường kính         cố định </a:t>
            </a:r>
            <a:r>
              <a:rPr lang="vi-VN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nó </a:t>
            </a:r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được một </a:t>
            </a:r>
            <a:r>
              <a:rPr lang="vi-VN" sz="32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cầu</a:t>
            </a:r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E823227-BC02-DE87-6538-3DAAAB3D29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832333"/>
              </p:ext>
            </p:extLst>
          </p:nvPr>
        </p:nvGraphicFramePr>
        <p:xfrm>
          <a:off x="7595211" y="3287829"/>
          <a:ext cx="76676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66609" imgH="468025" progId="Equation.DSMT4">
                  <p:embed/>
                </p:oleObj>
              </mc:Choice>
              <mc:Fallback>
                <p:oleObj name="Equation" r:id="rId3" imgW="766609" imgH="46802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95211" y="3287829"/>
                        <a:ext cx="766763" cy="46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7A03BCD-484D-AC0E-F87F-C833C8EE29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376109"/>
              </p:ext>
            </p:extLst>
          </p:nvPr>
        </p:nvGraphicFramePr>
        <p:xfrm>
          <a:off x="1211262" y="1897831"/>
          <a:ext cx="76676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66609" imgH="468025" progId="Equation.DSMT4">
                  <p:embed/>
                </p:oleObj>
              </mc:Choice>
              <mc:Fallback>
                <p:oleObj name="Equation" r:id="rId3" imgW="766609" imgH="46802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1262" y="1897831"/>
                        <a:ext cx="766763" cy="46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370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C229FC-9539-3BB3-E48A-CAC77C591DE1}"/>
              </a:ext>
            </a:extLst>
          </p:cNvPr>
          <p:cNvSpPr txBox="1"/>
          <p:nvPr/>
        </p:nvSpPr>
        <p:spPr>
          <a:xfrm>
            <a:off x="637633" y="372677"/>
            <a:ext cx="9356106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mặt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cầu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cầu </a:t>
            </a:r>
            <a:endParaRPr lang="en-US" sz="5000" kern="120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6855F-9E98-DD5D-2877-1A7542324D82}"/>
              </a:ext>
            </a:extLst>
          </p:cNvPr>
          <p:cNvSpPr txBox="1"/>
          <p:nvPr/>
        </p:nvSpPr>
        <p:spPr>
          <a:xfrm>
            <a:off x="925161" y="1897858"/>
            <a:ext cx="6093994" cy="22198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>
                <a:latin typeface="+mj-lt"/>
              </a:rPr>
              <a:t>Một số yếu tố của mặt cầu:</a:t>
            </a:r>
          </a:p>
          <a:p>
            <a:pPr>
              <a:lnSpc>
                <a:spcPct val="150000"/>
              </a:lnSpc>
            </a:pPr>
            <a:r>
              <a:rPr lang="vi-VN" sz="3200" b="1">
                <a:latin typeface="+mj-lt"/>
              </a:rPr>
              <a:t>- Tâm mặt cầu:  </a:t>
            </a:r>
          </a:p>
          <a:p>
            <a:pPr>
              <a:lnSpc>
                <a:spcPct val="150000"/>
              </a:lnSpc>
            </a:pPr>
            <a:r>
              <a:rPr lang="vi-VN" sz="3200" b="1">
                <a:latin typeface="+mj-lt"/>
              </a:rPr>
              <a:t>- Bán kính mặt cầu: </a:t>
            </a:r>
          </a:p>
        </p:txBody>
      </p:sp>
      <p:pic>
        <p:nvPicPr>
          <p:cNvPr id="11" name="Google Shape;237;p25">
            <a:extLst>
              <a:ext uri="{FF2B5EF4-FFF2-40B4-BE49-F238E27FC236}">
                <a16:creationId xmlns:a16="http://schemas.microsoft.com/office/drawing/2014/main" id="{CE2972CA-B79C-B7F1-E349-705E0F3561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88052" y="4685900"/>
            <a:ext cx="751609" cy="7516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06D79-8DE3-657A-3A5F-826C328DA9D9}"/>
              </a:ext>
            </a:extLst>
          </p:cNvPr>
          <p:cNvSpPr txBox="1"/>
          <p:nvPr/>
        </p:nvSpPr>
        <p:spPr>
          <a:xfrm>
            <a:off x="1098713" y="5611784"/>
            <a:ext cx="10527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Tìm một vài hình ảnh của hình cầu, mặt cầu trong thực tế?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E6889B-4BFF-054A-4FAC-CA817A36B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6100" y="4405562"/>
            <a:ext cx="1558122" cy="1276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910BE4-4BD1-6200-6701-F699C9682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955" y="1210056"/>
            <a:ext cx="4612902" cy="3864864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29D6D0F-57C0-C7AE-D130-068E4E39DA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334080"/>
              </p:ext>
            </p:extLst>
          </p:nvPr>
        </p:nvGraphicFramePr>
        <p:xfrm>
          <a:off x="3724898" y="2879884"/>
          <a:ext cx="442912" cy="475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8410" imgH="234966" progId="Equation.DSMT4">
                  <p:embed/>
                </p:oleObj>
              </mc:Choice>
              <mc:Fallback>
                <p:oleObj name="Equation" r:id="rId5" imgW="218410" imgH="2349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24898" y="2879884"/>
                        <a:ext cx="442912" cy="475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1B194B3-2DC7-6C5D-D222-C501FA99E6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258343"/>
              </p:ext>
            </p:extLst>
          </p:nvPr>
        </p:nvGraphicFramePr>
        <p:xfrm>
          <a:off x="4549064" y="3571250"/>
          <a:ext cx="725347" cy="475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59292" imgH="234966" progId="Equation.DSMT4">
                  <p:embed/>
                </p:oleObj>
              </mc:Choice>
              <mc:Fallback>
                <p:oleObj name="Equation" r:id="rId7" imgW="359292" imgH="2349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49064" y="3571250"/>
                        <a:ext cx="725347" cy="475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697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8" descr="Gifluvbutterflies79440748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4650" y="1140796"/>
            <a:ext cx="3181350" cy="427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http://fs1.cyworld.vn/data2/2010/06/11/168/thumb_flex-1276238768876390_fi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1695" y="7562850"/>
            <a:ext cx="1438275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100638" y="5383509"/>
            <a:ext cx="37512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</a:rPr>
              <a:t>Quả cầu trang trí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831683" y="8782050"/>
            <a:ext cx="1690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hlink"/>
                </a:solidFill>
              </a:rPr>
              <a:t>Quả bóng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8247857" y="8858250"/>
            <a:ext cx="2093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hlink"/>
                </a:solidFill>
              </a:rPr>
              <a:t>Quả địa cầu </a:t>
            </a:r>
          </a:p>
        </p:txBody>
      </p:sp>
      <p:pic>
        <p:nvPicPr>
          <p:cNvPr id="72706" name="Picture 2" descr="noel boules noel boules 2 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4383" y="1120355"/>
            <a:ext cx="3464499" cy="346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F:\Dia_cau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06633" y="7562850"/>
            <a:ext cx="1277937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216820" y="300037"/>
            <a:ext cx="7472362" cy="52322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3330887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8" descr="Gifluvbutterflies79440748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1738" y="1120355"/>
            <a:ext cx="1331912" cy="1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http://fs1.cyworld.vn/data2/2010/06/11/168/thumb_flex-1276238768876390_fi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1" y="3217565"/>
            <a:ext cx="2738339" cy="2457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453020" y="2979218"/>
            <a:ext cx="37512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</a:rPr>
              <a:t>Quả cầu trang trí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275214" y="5867400"/>
            <a:ext cx="2093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hlink"/>
                </a:solidFill>
              </a:rPr>
              <a:t>Quả bóng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8247857" y="8858250"/>
            <a:ext cx="2093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chemeClr val="hlink"/>
                </a:solidFill>
              </a:rPr>
              <a:t>Quả địa cầu </a:t>
            </a:r>
          </a:p>
        </p:txBody>
      </p:sp>
      <p:pic>
        <p:nvPicPr>
          <p:cNvPr id="72706" name="Picture 2" descr="noel boules noel boules 2 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1183183"/>
            <a:ext cx="1633032" cy="163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F:\Dia_cau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06633" y="7562850"/>
            <a:ext cx="1277937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216820" y="300037"/>
            <a:ext cx="9479254" cy="5847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3200" b="1">
                <a:latin typeface="+mj-lt"/>
              </a:rPr>
              <a:t>Một vài hình ảnh của hình cầu, mặt cầu trong thực tế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781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8" descr="Gifluvbutterflies79440748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5504" y="986403"/>
            <a:ext cx="1508146" cy="202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http://fs1.cyworld.vn/data2/2010/06/11/168/thumb_flex-1276238768876390_fi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3696" y="1439819"/>
            <a:ext cx="1513450" cy="135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691769" y="3014751"/>
            <a:ext cx="37512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hlink"/>
                </a:solidFill>
              </a:rPr>
              <a:t>Quả cầu trang trí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519991" y="3014751"/>
            <a:ext cx="20939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hlink"/>
                </a:solidFill>
              </a:rPr>
              <a:t>Quả bóng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50440" y="6288195"/>
            <a:ext cx="28750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chemeClr val="hlink"/>
                </a:solidFill>
              </a:rPr>
              <a:t>Quả địa cầu </a:t>
            </a:r>
          </a:p>
        </p:txBody>
      </p:sp>
      <p:pic>
        <p:nvPicPr>
          <p:cNvPr id="72706" name="Picture 2" descr="noel boules noel boules 2 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4314" y="986403"/>
            <a:ext cx="1678718" cy="167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 descr="F:\Dia_cau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1480" y="3247807"/>
            <a:ext cx="2980920" cy="298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D38A67E6-9D69-B921-EC6E-2063525FC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6820" y="300037"/>
            <a:ext cx="9479254" cy="5847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3200" b="1">
                <a:latin typeface="+mj-lt"/>
              </a:rPr>
              <a:t>Một vài hình ảnh của hình cầu, mặt cầu trong thực tế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20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C43D5-8D15-4E48-B910-84E862B9B8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8434" name="Picture 2" descr="F:\Downloads\nha_doc_dao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1313" y="7326314"/>
            <a:ext cx="3776662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:\Downloads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24405" y="7326314"/>
            <a:ext cx="3278187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F:\Download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0787" y="7326314"/>
            <a:ext cx="3009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D05E91-0B46-F2A6-4C4B-99655A7EF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678" y="884812"/>
            <a:ext cx="8558009" cy="5901818"/>
          </a:xfrm>
          <a:prstGeom prst="rect">
            <a:avLst/>
          </a:prstGeom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98AE00EC-2615-B034-741F-BFD831B9E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115" y="136525"/>
            <a:ext cx="9479254" cy="5847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3200" b="1">
                <a:latin typeface="+mj-lt"/>
              </a:rPr>
              <a:t>Một vài hình ảnh của hình cầu, mặt cầu trong thực tế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C43D5-8D15-4E48-B910-84E862B9B8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8435" name="Picture 4" descr="F:\Downloads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24405" y="7326314"/>
            <a:ext cx="3278187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F:\Downloads\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0787" y="7326314"/>
            <a:ext cx="30099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7662BF-7CCE-308B-C6D5-0476C7626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504" y="798183"/>
            <a:ext cx="3440289" cy="2372510"/>
          </a:xfrm>
          <a:prstGeom prst="rect">
            <a:avLst/>
          </a:prstGeom>
        </p:spPr>
      </p:pic>
      <p:pic>
        <p:nvPicPr>
          <p:cNvPr id="18434" name="Picture 2" descr="F:\Downloads\nha_doc_dao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30467" y="784488"/>
            <a:ext cx="9479255" cy="59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35608B28-4D38-C1AA-CE4E-8840FF4B2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468" y="102081"/>
            <a:ext cx="9479254" cy="5847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3200" b="1">
                <a:latin typeface="+mj-lt"/>
              </a:rPr>
              <a:t>Một vài hình ảnh của hình cầu, mặt cầu trong thực tế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66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C43D5-8D15-4E48-B910-84E862B9B8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18435" name="Picture 4" descr="F:\Downloads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24405" y="7326314"/>
            <a:ext cx="3278187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7662BF-7CCE-308B-C6D5-0476C7626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913" y="880644"/>
            <a:ext cx="3440289" cy="2372510"/>
          </a:xfrm>
          <a:prstGeom prst="rect">
            <a:avLst/>
          </a:prstGeom>
        </p:spPr>
      </p:pic>
      <p:pic>
        <p:nvPicPr>
          <p:cNvPr id="18434" name="Picture 2" descr="F:\Downloads\nha_doc_dao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53067" y="880644"/>
            <a:ext cx="390846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35608B28-4D38-C1AA-CE4E-8840FF4B2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468" y="102081"/>
            <a:ext cx="9479254" cy="5847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3200" b="1">
                <a:latin typeface="+mj-lt"/>
              </a:rPr>
              <a:t>Một vài hình ảnh của hình cầu, mặt cầu trong thực tế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8436" name="Picture 5" descr="F:\Downloads\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2569" y="880644"/>
            <a:ext cx="7380132" cy="5977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7942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C43D5-8D15-4E48-B910-84E862B9B8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662BF-7CCE-308B-C6D5-0476C7626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13" y="880644"/>
            <a:ext cx="3440289" cy="2372510"/>
          </a:xfrm>
          <a:prstGeom prst="rect">
            <a:avLst/>
          </a:prstGeom>
        </p:spPr>
      </p:pic>
      <p:pic>
        <p:nvPicPr>
          <p:cNvPr id="18434" name="Picture 2" descr="F:\Downloads\nha_doc_dao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3067" y="880644"/>
            <a:ext cx="390846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35608B28-4D38-C1AA-CE4E-8840FF4B2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468" y="102081"/>
            <a:ext cx="9479254" cy="5847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3200" b="1">
                <a:latin typeface="+mj-lt"/>
              </a:rPr>
              <a:t>Một vài hình ảnh của hình cầu, mặt cầu trong thực tế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8436" name="Picture 5" descr="F:\Download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0964" y="3604847"/>
            <a:ext cx="3421238" cy="277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:\Downloads\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71913" y="875087"/>
            <a:ext cx="9089619" cy="681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3888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C43D5-8D15-4E48-B910-84E862B9B8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7662BF-7CCE-308B-C6D5-0476C7626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913" y="880644"/>
            <a:ext cx="3440289" cy="2372510"/>
          </a:xfrm>
          <a:prstGeom prst="rect">
            <a:avLst/>
          </a:prstGeom>
        </p:spPr>
      </p:pic>
      <p:pic>
        <p:nvPicPr>
          <p:cNvPr id="18434" name="Picture 2" descr="F:\Downloads\nha_doc_dao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3067" y="880644"/>
            <a:ext cx="390846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5">
            <a:extLst>
              <a:ext uri="{FF2B5EF4-FFF2-40B4-BE49-F238E27FC236}">
                <a16:creationId xmlns:a16="http://schemas.microsoft.com/office/drawing/2014/main" id="{35608B28-4D38-C1AA-CE4E-8840FF4B2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0468" y="102081"/>
            <a:ext cx="9479254" cy="5847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vi-VN" sz="3200" b="1">
                <a:latin typeface="+mj-lt"/>
              </a:rPr>
              <a:t>Một vài hình ảnh của hình cầu, mặt cầu trong thực tế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8436" name="Picture 5" descr="F:\Downloads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90964" y="3604847"/>
            <a:ext cx="3421238" cy="277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:\Downloads\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0228" y="3604848"/>
            <a:ext cx="3908465" cy="293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4873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391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B4131-D0E9-4D2A-9ED7-9C6A1B0FA72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9458" name="Picture 8" descr="F:\Downloads\Kien truc co dang hinh tru, hinh ban cau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0181" y="3740150"/>
            <a:ext cx="38100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9" descr="F:\Downloads\Kien truc co dang hinh tru, hinh ban cau 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421" y="3766343"/>
            <a:ext cx="3835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1" descr="F:\Downloads\Kién trúc có dạng hình trụ, hình bán cà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6421" y="729457"/>
            <a:ext cx="34544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5"/>
          <p:cNvSpPr txBox="1">
            <a:spLocks noChangeArrowheads="1"/>
          </p:cNvSpPr>
          <p:nvPr/>
        </p:nvSpPr>
        <p:spPr bwMode="auto">
          <a:xfrm>
            <a:off x="2031743" y="6048"/>
            <a:ext cx="76240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CC0000"/>
                </a:solidFill>
              </a:rPr>
              <a:t>Kiến trúc có dạng hình bán cầu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76726" y="3225436"/>
            <a:ext cx="5400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2800" b="1">
                <a:solidFill>
                  <a:srgbClr val="3617F1"/>
                </a:solidFill>
                <a:latin typeface="Times New Roman" pitchFamily="18" charset="0"/>
                <a:cs typeface="Times New Roman" pitchFamily="18" charset="0"/>
              </a:rPr>
              <a:t>Tòa Bạch ốc ở Washington D.C.</a:t>
            </a:r>
          </a:p>
        </p:txBody>
      </p:sp>
      <p:pic>
        <p:nvPicPr>
          <p:cNvPr id="19463" name="Picture 12" descr="F:\Downloads\0.Cung_dien_Nacional_da_Pena_Bo_Dao_Nha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86638" y="708027"/>
            <a:ext cx="3278188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843748" y="3183593"/>
            <a:ext cx="6482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altLang="en-US" sz="28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 điện Nacional da Pena Bồ Đào Nha</a:t>
            </a:r>
            <a:endParaRPr lang="en-US" altLang="en-US" sz="2800" b="1">
              <a:solidFill>
                <a:srgbClr val="3617F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386638" y="6178549"/>
            <a:ext cx="368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400" b="1">
                <a:solidFill>
                  <a:srgbClr val="0000CC"/>
                </a:solidFill>
              </a:rPr>
              <a:t>Nhà thờ Hồi giáo Brunei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239127" y="6256543"/>
            <a:ext cx="42450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ại thánh đường Al-Fateh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24C80D-C959-F82B-B2FB-9B0A5A4BA692}"/>
              </a:ext>
            </a:extLst>
          </p:cNvPr>
          <p:cNvSpPr txBox="1"/>
          <p:nvPr/>
        </p:nvSpPr>
        <p:spPr>
          <a:xfrm>
            <a:off x="422883" y="473143"/>
            <a:ext cx="2003898" cy="64633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+mj-lt"/>
              </a:rPr>
              <a:t>Ví dụ 1: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E7E62C-4DFB-F9F8-0634-94DE28945885}"/>
              </a:ext>
            </a:extLst>
          </p:cNvPr>
          <p:cNvSpPr txBox="1"/>
          <p:nvPr/>
        </p:nvSpPr>
        <p:spPr>
          <a:xfrm>
            <a:off x="422883" y="1605385"/>
            <a:ext cx="70711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+mj-lt"/>
              </a:rPr>
              <a:t>Hãy kể tên tâm và một bán kính của mặt cầu trong Hình 10.21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189162-476D-A488-38CE-4768F9BF4DF9}"/>
              </a:ext>
            </a:extLst>
          </p:cNvPr>
          <p:cNvSpPr txBox="1"/>
          <p:nvPr/>
        </p:nvSpPr>
        <p:spPr>
          <a:xfrm>
            <a:off x="422883" y="2845348"/>
            <a:ext cx="191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+mj-lt"/>
              </a:rPr>
              <a:t>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59A31-9D44-EAE2-18B7-619D65454A7E}"/>
              </a:ext>
            </a:extLst>
          </p:cNvPr>
          <p:cNvSpPr txBox="1"/>
          <p:nvPr/>
        </p:nvSpPr>
        <p:spPr>
          <a:xfrm>
            <a:off x="1424832" y="3516103"/>
            <a:ext cx="6701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Tâm mặt cầu: </a:t>
            </a:r>
          </a:p>
          <a:p>
            <a:r>
              <a:rPr lang="vi-VN" sz="3600">
                <a:latin typeface="+mj-lt"/>
              </a:rPr>
              <a:t>Một bán kính: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A3C855-E21F-CBA7-B564-41EB8B19E20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213361" y="162752"/>
            <a:ext cx="4616273" cy="4553680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2D84D76-ADB0-FFAA-5A6A-74891A3943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445191"/>
              </p:ext>
            </p:extLst>
          </p:nvPr>
        </p:nvGraphicFramePr>
        <p:xfrm>
          <a:off x="4069978" y="3588938"/>
          <a:ext cx="500062" cy="536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8410" imgH="234966" progId="Equation.DSMT4">
                  <p:embed/>
                </p:oleObj>
              </mc:Choice>
              <mc:Fallback>
                <p:oleObj name="Equation" r:id="rId4" imgW="218410" imgH="2349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9978" y="3588938"/>
                        <a:ext cx="500062" cy="5362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58FE6F7-77B4-A870-C87E-1056F90C52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711574"/>
              </p:ext>
            </p:extLst>
          </p:nvPr>
        </p:nvGraphicFramePr>
        <p:xfrm>
          <a:off x="4176877" y="4149660"/>
          <a:ext cx="786326" cy="536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43786" imgH="234966" progId="Equation.DSMT4">
                  <p:embed/>
                </p:oleObj>
              </mc:Choice>
              <mc:Fallback>
                <p:oleObj name="Equation" r:id="rId6" imgW="343786" imgH="2349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76877" y="4149660"/>
                        <a:ext cx="786326" cy="536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EEF334-3F77-9756-1A53-E97F02F53E0C}"/>
              </a:ext>
            </a:extLst>
          </p:cNvPr>
          <p:cNvSpPr txBox="1"/>
          <p:nvPr/>
        </p:nvSpPr>
        <p:spPr>
          <a:xfrm>
            <a:off x="647700" y="260206"/>
            <a:ext cx="11277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 mặt cầu, hình cầu bởi một mặt phẳng </a:t>
            </a:r>
            <a:endParaRPr lang="vi-VN" sz="480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390657-D713-C59D-6BD0-86B2768D8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84" y="1024513"/>
            <a:ext cx="2286770" cy="17154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1894F3-B91F-D37C-EF69-42BE091D7C7B}"/>
              </a:ext>
            </a:extLst>
          </p:cNvPr>
          <p:cNvSpPr txBox="1"/>
          <p:nvPr/>
        </p:nvSpPr>
        <p:spPr>
          <a:xfrm>
            <a:off x="2800377" y="798309"/>
            <a:ext cx="8966200" cy="1480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oạt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động nhóm bàn đôi trên phiếu học tập trong 5 phút tìm hiểu phần Tìm tòi-Khám phá        SGK-102</a:t>
            </a:r>
            <a:endParaRPr lang="vi-VN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28557F-6A84-88FD-6D18-2B89F4DA4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0584" y="1586121"/>
            <a:ext cx="609653" cy="798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1F10A2-5AF2-5D8F-EA67-5122EF45E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00" y="2278971"/>
            <a:ext cx="8775700" cy="4747846"/>
          </a:xfrm>
          <a:prstGeom prst="rect">
            <a:avLst/>
          </a:prstGeom>
        </p:spPr>
      </p:pic>
      <p:pic>
        <p:nvPicPr>
          <p:cNvPr id="15" name="Hẹn giờ đếm ngược 5 phút 5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C186EEAD-F3D7-5E31-4A53-34D87E46CD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34818" y="2800913"/>
            <a:ext cx="2919284" cy="164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0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0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EEF334-3F77-9756-1A53-E97F02F53E0C}"/>
              </a:ext>
            </a:extLst>
          </p:cNvPr>
          <p:cNvSpPr txBox="1"/>
          <p:nvPr/>
        </p:nvSpPr>
        <p:spPr>
          <a:xfrm>
            <a:off x="635000" y="92061"/>
            <a:ext cx="1127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 mặt cầu, hình cầu bởi một mặt phẳng </a:t>
            </a:r>
            <a:endParaRPr lang="vi-VN" sz="540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390657-D713-C59D-6BD0-86B2768D8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59" y="856368"/>
            <a:ext cx="2286770" cy="17154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1894F3-B91F-D37C-EF69-42BE091D7C7B}"/>
              </a:ext>
            </a:extLst>
          </p:cNvPr>
          <p:cNvSpPr txBox="1"/>
          <p:nvPr/>
        </p:nvSpPr>
        <p:spPr>
          <a:xfrm>
            <a:off x="2590800" y="796698"/>
            <a:ext cx="8966200" cy="1480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oạt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động nhóm bàn đôi trên phiếu học tập trong 5 phút tìm hiểu phần Tìm tòi-Khám phá        SGK-102</a:t>
            </a:r>
            <a:endParaRPr lang="vi-VN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28557F-6A84-88FD-6D18-2B89F4DA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1547" y="1594294"/>
            <a:ext cx="609653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8D5A9-F6A4-65F0-4C35-F7B6C9F3C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17" y="2519880"/>
            <a:ext cx="609653" cy="79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FB9A1-3CA4-2809-CC98-2AD31B664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755" y="4257801"/>
            <a:ext cx="5882419" cy="2600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99ACD-F814-AC16-CB17-16085F9AC852}"/>
              </a:ext>
            </a:extLst>
          </p:cNvPr>
          <p:cNvSpPr txBox="1"/>
          <p:nvPr/>
        </p:nvSpPr>
        <p:spPr>
          <a:xfrm>
            <a:off x="770412" y="2392939"/>
            <a:ext cx="11298371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HĐ1. </a:t>
            </a:r>
            <a:r>
              <a:rPr lang="vi-VN" sz="2800">
                <a:latin typeface="+mj-lt"/>
              </a:rPr>
              <a:t>Sọ dừa được xem là có dạng hình cầu. Người ta cắt sọ dừa để làm gáo dừa (H.10.22a). Em thấy miệng gáo có dạng hình gì?</a:t>
            </a:r>
          </a:p>
          <a:p>
            <a:pPr>
              <a:lnSpc>
                <a:spcPct val="150000"/>
              </a:lnSpc>
            </a:pPr>
            <a:r>
              <a:rPr lang="vi-VN" sz="2800" b="1">
                <a:solidFill>
                  <a:schemeClr val="bg1"/>
                </a:solidFill>
                <a:highlight>
                  <a:srgbClr val="FF0000"/>
                </a:highlight>
                <a:latin typeface="+mj-lt"/>
              </a:rPr>
              <a:t>HĐ2: </a:t>
            </a:r>
            <a:r>
              <a:rPr lang="vi-VN" sz="2800">
                <a:latin typeface="+mj-lt"/>
              </a:rPr>
              <a:t>Khi cắt đôi một quả cam có dạng hình cầu (H.10.22b), em thấy mặt cắt có dạng hình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D8F519-2F1B-B146-56D2-550540A7D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861" y="3328726"/>
            <a:ext cx="3363939" cy="35292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1889C5-CB31-4D97-4F93-F0C7FABF5B2D}"/>
              </a:ext>
            </a:extLst>
          </p:cNvPr>
          <p:cNvSpPr txBox="1"/>
          <p:nvPr/>
        </p:nvSpPr>
        <p:spPr>
          <a:xfrm>
            <a:off x="4178300" y="2194138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+mj-lt"/>
              </a:rPr>
              <a:t>hình tròn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638501-FAAC-6F99-7172-CF256BF79305}"/>
              </a:ext>
            </a:extLst>
          </p:cNvPr>
          <p:cNvSpPr txBox="1"/>
          <p:nvPr/>
        </p:nvSpPr>
        <p:spPr>
          <a:xfrm>
            <a:off x="4521200" y="1518518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+mj-lt"/>
              </a:rPr>
              <a:t>đường tròn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ED8AF5C-17D8-FE65-71C0-F3BBD06C65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939007"/>
              </p:ext>
            </p:extLst>
          </p:nvPr>
        </p:nvGraphicFramePr>
        <p:xfrm>
          <a:off x="1012825" y="3634064"/>
          <a:ext cx="1621771" cy="587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06426" imgH="328687" progId="Equation.DSMT4">
                  <p:embed/>
                </p:oleObj>
              </mc:Choice>
              <mc:Fallback>
                <p:oleObj name="Equation" r:id="rId5" imgW="906426" imgH="3286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2825" y="3634064"/>
                        <a:ext cx="1621771" cy="5879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CEA3429-BD8E-C59C-775D-2334D2C37A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899768"/>
              </p:ext>
            </p:extLst>
          </p:nvPr>
        </p:nvGraphicFramePr>
        <p:xfrm>
          <a:off x="4081463" y="4140643"/>
          <a:ext cx="439737" cy="471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8410" imgH="234966" progId="Equation.DSMT4">
                  <p:embed/>
                </p:oleObj>
              </mc:Choice>
              <mc:Fallback>
                <p:oleObj name="Equation" r:id="rId7" imgW="218410" imgH="2349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81463" y="4140643"/>
                        <a:ext cx="439737" cy="471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F95399A-BAF1-87FB-ACC7-DB6AE1B6D4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5777717"/>
              </p:ext>
            </p:extLst>
          </p:nvPr>
        </p:nvGraphicFramePr>
        <p:xfrm>
          <a:off x="5008777" y="4140643"/>
          <a:ext cx="43973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18410" imgH="218976" progId="Equation.DSMT4">
                  <p:embed/>
                </p:oleObj>
              </mc:Choice>
              <mc:Fallback>
                <p:oleObj name="Equation" r:id="rId9" imgW="218410" imgH="2189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08777" y="4140643"/>
                        <a:ext cx="43973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80DD55C-60DD-15CF-CD58-546EAE1B03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646359"/>
              </p:ext>
            </p:extLst>
          </p:nvPr>
        </p:nvGraphicFramePr>
        <p:xfrm>
          <a:off x="5936091" y="4179157"/>
          <a:ext cx="635000" cy="43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43786" imgH="234966" progId="Equation.DSMT4">
                  <p:embed/>
                </p:oleObj>
              </mc:Choice>
              <mc:Fallback>
                <p:oleObj name="Equation" r:id="rId11" imgW="343786" imgH="2349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36091" y="4179157"/>
                        <a:ext cx="635000" cy="43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DE37040-51BB-25A7-19A9-6A69E5C44F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029535"/>
              </p:ext>
            </p:extLst>
          </p:nvPr>
        </p:nvGraphicFramePr>
        <p:xfrm>
          <a:off x="7031011" y="4799236"/>
          <a:ext cx="6350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635602" imgH="433050" progId="Equation.DSMT4">
                  <p:embed/>
                </p:oleObj>
              </mc:Choice>
              <mc:Fallback>
                <p:oleObj name="Equation" r:id="rId11" imgW="635602" imgH="43305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031011" y="4799236"/>
                        <a:ext cx="635000" cy="433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D420C98-FF80-6420-F5BF-B38631ECCD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224661"/>
              </p:ext>
            </p:extLst>
          </p:nvPr>
        </p:nvGraphicFramePr>
        <p:xfrm>
          <a:off x="5913944" y="4759025"/>
          <a:ext cx="554460" cy="476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65371" imgH="218976" progId="Equation.DSMT4">
                  <p:embed/>
                </p:oleObj>
              </mc:Choice>
              <mc:Fallback>
                <p:oleObj name="Equation" r:id="rId14" imgW="265371" imgH="2189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913944" y="4759025"/>
                        <a:ext cx="554460" cy="4767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EAED7E9-5A23-544C-9DC0-3DFC46C893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056012"/>
              </p:ext>
            </p:extLst>
          </p:nvPr>
        </p:nvGraphicFramePr>
        <p:xfrm>
          <a:off x="5400095" y="4179157"/>
          <a:ext cx="560816" cy="508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1893" imgH="156348" progId="Equation.DSMT4">
                  <p:embed/>
                </p:oleObj>
              </mc:Choice>
              <mc:Fallback>
                <p:oleObj name="Equation" r:id="rId16" imgW="171893" imgH="15634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00095" y="4179157"/>
                        <a:ext cx="560816" cy="508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F37F3616-89A6-FB6F-32FE-FEE24518F7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00621"/>
              </p:ext>
            </p:extLst>
          </p:nvPr>
        </p:nvGraphicFramePr>
        <p:xfrm>
          <a:off x="6426199" y="4816263"/>
          <a:ext cx="533473" cy="43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71893" imgH="172338" progId="Equation.DSMT4">
                  <p:embed/>
                </p:oleObj>
              </mc:Choice>
              <mc:Fallback>
                <p:oleObj name="Equation" r:id="rId18" imgW="171893" imgH="17233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426199" y="4816263"/>
                        <a:ext cx="533473" cy="43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4C6081EF-EFFA-E596-2C3C-ACB50F42A6E1}"/>
              </a:ext>
            </a:extLst>
          </p:cNvPr>
          <p:cNvGrpSpPr/>
          <p:nvPr/>
        </p:nvGrpSpPr>
        <p:grpSpPr>
          <a:xfrm>
            <a:off x="330200" y="307848"/>
            <a:ext cx="11442700" cy="5031634"/>
            <a:chOff x="330200" y="307848"/>
            <a:chExt cx="11442700" cy="50316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616BA9-4243-F45A-B668-F6C7EE6718AC}"/>
                </a:ext>
              </a:extLst>
            </p:cNvPr>
            <p:cNvSpPr txBox="1"/>
            <p:nvPr/>
          </p:nvSpPr>
          <p:spPr>
            <a:xfrm>
              <a:off x="330200" y="307848"/>
              <a:ext cx="11442700" cy="5031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>
                  <a:latin typeface="+mj-lt"/>
                </a:rPr>
                <a:t>Phiếu học tập</a:t>
              </a:r>
            </a:p>
            <a:p>
              <a:pPr>
                <a:lnSpc>
                  <a:spcPct val="150000"/>
                </a:lnSpc>
              </a:pPr>
              <a:r>
                <a:rPr lang="vi-VN" sz="2800" b="1">
                  <a:latin typeface="+mj-lt"/>
                </a:rPr>
                <a:t>Quan sát hình 10.22 SGK trang 102 để điền từ thích hợp vào chỗ (....)</a:t>
              </a:r>
            </a:p>
            <a:p>
              <a:pPr>
                <a:lnSpc>
                  <a:spcPct val="150000"/>
                </a:lnSpc>
              </a:pPr>
              <a:r>
                <a:rPr lang="vi-VN" sz="2800">
                  <a:latin typeface="+mj-lt"/>
                </a:rPr>
                <a:t>+ </a:t>
              </a:r>
              <a:r>
                <a:rPr lang="vi-VN" sz="2800" b="1">
                  <a:solidFill>
                    <a:schemeClr val="bg1"/>
                  </a:solidFill>
                  <a:highlight>
                    <a:srgbClr val="FF0000"/>
                  </a:highlight>
                  <a:latin typeface="+mj-lt"/>
                </a:rPr>
                <a:t>HĐ1</a:t>
              </a:r>
              <a:r>
                <a:rPr lang="vi-VN" sz="2800">
                  <a:latin typeface="+mj-lt"/>
                </a:rPr>
                <a:t>: Miệng gáo có dạng .....................</a:t>
              </a:r>
            </a:p>
            <a:p>
              <a:pPr>
                <a:lnSpc>
                  <a:spcPct val="150000"/>
                </a:lnSpc>
              </a:pPr>
              <a:r>
                <a:rPr lang="vi-VN" sz="2800" b="1">
                  <a:latin typeface="+mj-lt"/>
                </a:rPr>
                <a:t>+ </a:t>
              </a:r>
              <a:r>
                <a:rPr lang="vi-VN" sz="2800" b="1">
                  <a:solidFill>
                    <a:schemeClr val="bg1"/>
                  </a:solidFill>
                  <a:highlight>
                    <a:srgbClr val="FF0000"/>
                  </a:highlight>
                  <a:latin typeface="+mj-lt"/>
                </a:rPr>
                <a:t>HĐ2</a:t>
              </a:r>
              <a:r>
                <a:rPr lang="vi-VN" sz="2800" b="1">
                  <a:solidFill>
                    <a:schemeClr val="tx1"/>
                  </a:solidFill>
                  <a:latin typeface="+mj-lt"/>
                </a:rPr>
                <a:t>: </a:t>
              </a:r>
              <a:r>
                <a:rPr lang="vi-VN" sz="2800">
                  <a:latin typeface="+mj-lt"/>
                </a:rPr>
                <a:t>Mặt cắt có dạng .......................</a:t>
              </a:r>
            </a:p>
            <a:p>
              <a:pPr>
                <a:lnSpc>
                  <a:spcPct val="150000"/>
                </a:lnSpc>
              </a:pPr>
              <a:r>
                <a:rPr lang="vi-VN" sz="2800" b="1">
                  <a:latin typeface="+mj-lt"/>
                </a:rPr>
                <a:t>Quan sát hình vẽ sau (phần đậm màu thể hiện mặt cắt của hình cầu). Điền dấu                   thích hợp vào chỗ trống (...).</a:t>
              </a:r>
            </a:p>
            <a:p>
              <a:pPr>
                <a:lnSpc>
                  <a:spcPct val="150000"/>
                </a:lnSpc>
              </a:pPr>
              <a:r>
                <a:rPr lang="vi-VN" sz="2800">
                  <a:latin typeface="+mj-lt"/>
                </a:rPr>
                <a:t> + Khi mặt cắt đi qua tâm    , thì     ...... </a:t>
              </a:r>
            </a:p>
            <a:p>
              <a:pPr>
                <a:lnSpc>
                  <a:spcPct val="150000"/>
                </a:lnSpc>
              </a:pPr>
              <a:r>
                <a:rPr lang="vi-VN" sz="2800">
                  <a:latin typeface="+mj-lt"/>
                </a:rPr>
                <a:t>+ Khi mặt cắt không đi qua tâm </a:t>
              </a:r>
              <a:r>
                <a:rPr lang="en-US" sz="2800">
                  <a:latin typeface="+mj-lt"/>
                </a:rPr>
                <a:t>   </a:t>
              </a:r>
              <a:r>
                <a:rPr lang="vi-VN" sz="2800">
                  <a:latin typeface="+mj-lt"/>
                </a:rPr>
                <a:t>, thì       ....... </a:t>
              </a:r>
            </a:p>
          </p:txBody>
        </p:sp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D6667A04-BD0F-8213-BAB4-E1E2B0FCC2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967607"/>
                </p:ext>
              </p:extLst>
            </p:nvPr>
          </p:nvGraphicFramePr>
          <p:xfrm>
            <a:off x="4958770" y="4839859"/>
            <a:ext cx="441325" cy="4714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440673" imgH="470897" progId="Equation.DSMT4">
                    <p:embed/>
                  </p:oleObj>
                </mc:Choice>
                <mc:Fallback>
                  <p:oleObj name="Equation" r:id="rId7" imgW="440673" imgH="470897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4958770" y="4839859"/>
                          <a:ext cx="441325" cy="4714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2" name="Hẹn giờ đếm ngược 5 phút 5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7A15FCC8-BA39-C207-3BE3-E7E58C801F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58536" y="5232623"/>
            <a:ext cx="2743045" cy="154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00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C0099C-A753-E232-8B28-1D61AF002A07}"/>
              </a:ext>
            </a:extLst>
          </p:cNvPr>
          <p:cNvSpPr txBox="1"/>
          <p:nvPr/>
        </p:nvSpPr>
        <p:spPr>
          <a:xfrm>
            <a:off x="647700" y="260206"/>
            <a:ext cx="1127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 mặt cầu, hình cầu bởi một mặt phẳng 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620D0D-EC71-474C-67B1-FEB06E2AC974}"/>
              </a:ext>
            </a:extLst>
          </p:cNvPr>
          <p:cNvSpPr txBox="1"/>
          <p:nvPr/>
        </p:nvSpPr>
        <p:spPr>
          <a:xfrm>
            <a:off x="405245" y="1091203"/>
            <a:ext cx="2299855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b="1">
                <a:latin typeface="+mj-lt"/>
              </a:rPr>
              <a:t>Tổng quát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13FCF8-727E-D4A9-2F11-FC32961A2B21}"/>
              </a:ext>
            </a:extLst>
          </p:cNvPr>
          <p:cNvSpPr txBox="1"/>
          <p:nvPr/>
        </p:nvSpPr>
        <p:spPr>
          <a:xfrm>
            <a:off x="405244" y="1720008"/>
            <a:ext cx="8332355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3200">
                <a:solidFill>
                  <a:schemeClr val="tx1"/>
                </a:solidFill>
                <a:latin typeface="+mj-lt"/>
              </a:rPr>
              <a:t>Nếu cắt một hình cầu bởi một mặt phẳng thì phần chung của mặt phẳng và hình cầu (còn gọi là mặt cắt) là một hình tròn.</a:t>
            </a:r>
          </a:p>
          <a:p>
            <a:pPr marL="342900" indent="-342900">
              <a:buAutoNum type="arabicPeriod"/>
            </a:pPr>
            <a:r>
              <a:rPr lang="vi-VN" sz="3200">
                <a:solidFill>
                  <a:schemeClr val="tx1"/>
                </a:solidFill>
                <a:latin typeface="+mj-lt"/>
              </a:rPr>
              <a:t>Nếu cắt một mặt cầu bán kính      bởi một mặt phẳng thì phần chung của mặt phẳng và mặt cầu là một đường tròn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4017A-68CA-9971-36D2-27D723181454}"/>
              </a:ext>
            </a:extLst>
          </p:cNvPr>
          <p:cNvSpPr txBox="1"/>
          <p:nvPr/>
        </p:nvSpPr>
        <p:spPr>
          <a:xfrm>
            <a:off x="405245" y="4755523"/>
            <a:ext cx="11520055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>
                <a:solidFill>
                  <a:schemeClr val="tx1"/>
                </a:solidFill>
                <a:latin typeface="+mj-lt"/>
              </a:rPr>
              <a:t>Khi mặt phẳng đi qua tâm thì đường tròn đó có bán kính     và được gọi là đường tròn lớn.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200">
                <a:solidFill>
                  <a:schemeClr val="tx1"/>
                </a:solidFill>
                <a:latin typeface="+mj-lt"/>
              </a:rPr>
              <a:t>Khi mặt phẳng không đi  qua tâm thì đường tròn đó có bán kính nhỏ hơn     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26979A-0238-6C60-52A1-40B2C4A46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31" y="1432764"/>
            <a:ext cx="3233514" cy="323351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57501A8-A42A-CE94-42F5-520E5889C8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321361"/>
              </p:ext>
            </p:extLst>
          </p:nvPr>
        </p:nvGraphicFramePr>
        <p:xfrm>
          <a:off x="5786438" y="3243502"/>
          <a:ext cx="500062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8410" imgH="218976" progId="Equation.DSMT4">
                  <p:embed/>
                </p:oleObj>
              </mc:Choice>
              <mc:Fallback>
                <p:oleObj name="Equation" r:id="rId4" imgW="218410" imgH="2189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86438" y="3243502"/>
                        <a:ext cx="500062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9159B37-832D-0708-82C4-251762DA49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750694"/>
              </p:ext>
            </p:extLst>
          </p:nvPr>
        </p:nvGraphicFramePr>
        <p:xfrm>
          <a:off x="2221047" y="6288985"/>
          <a:ext cx="500063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9915" imgH="443506" progId="Equation.DSMT4">
                  <p:embed/>
                </p:oleObj>
              </mc:Choice>
              <mc:Fallback>
                <p:oleObj name="Equation" r:id="rId4" imgW="499915" imgH="4435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21047" y="6288985"/>
                        <a:ext cx="500063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8DC9E3D0-D0D1-0CC4-3C9C-9A23C4540D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592786"/>
              </p:ext>
            </p:extLst>
          </p:nvPr>
        </p:nvGraphicFramePr>
        <p:xfrm>
          <a:off x="9986325" y="4794777"/>
          <a:ext cx="500063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99915" imgH="443506" progId="Equation.DSMT4">
                  <p:embed/>
                </p:oleObj>
              </mc:Choice>
              <mc:Fallback>
                <p:oleObj name="Equation" r:id="rId4" imgW="499915" imgH="4435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86325" y="4794777"/>
                        <a:ext cx="500063" cy="442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3FA9BA-EC06-7AE9-6375-27328165A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38" y="304800"/>
            <a:ext cx="4382092" cy="3867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A271D6-2088-4531-A088-3175E845B887}"/>
              </a:ext>
            </a:extLst>
          </p:cNvPr>
          <p:cNvSpPr txBox="1"/>
          <p:nvPr/>
        </p:nvSpPr>
        <p:spPr>
          <a:xfrm>
            <a:off x="571500" y="304800"/>
            <a:ext cx="16764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  <a:latin typeface="+mj-lt"/>
              </a:rPr>
              <a:t>Ví dụ 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2C9EE8-E865-4366-E0CD-7F53E294DC17}"/>
              </a:ext>
            </a:extLst>
          </p:cNvPr>
          <p:cNvGrpSpPr/>
          <p:nvPr/>
        </p:nvGrpSpPr>
        <p:grpSpPr>
          <a:xfrm>
            <a:off x="571500" y="1125282"/>
            <a:ext cx="6934200" cy="3046988"/>
            <a:chOff x="571500" y="1125282"/>
            <a:chExt cx="6934200" cy="30469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E01992-2FA2-A5FF-7F23-00A6E9F4316E}"/>
                </a:ext>
              </a:extLst>
            </p:cNvPr>
            <p:cNvSpPr txBox="1"/>
            <p:nvPr/>
          </p:nvSpPr>
          <p:spPr>
            <a:xfrm>
              <a:off x="571500" y="1125282"/>
              <a:ext cx="6934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>
                  <a:latin typeface="+mj-lt"/>
                </a:rPr>
                <a:t>Trái đất của chúng ta được xem là có dạng hình cầu (nên còn gọi là “Địa cầu”) và đường Xích đạo là một đường tròn lớn, dài khoảng </a:t>
              </a:r>
              <a:r>
                <a:rPr lang="en-US" sz="3200">
                  <a:latin typeface="+mj-lt"/>
                </a:rPr>
                <a:t>               .      </a:t>
              </a:r>
              <a:r>
                <a:rPr lang="vi-VN" sz="3200">
                  <a:latin typeface="+mj-lt"/>
                </a:rPr>
                <a:t> </a:t>
              </a:r>
            </a:p>
            <a:p>
              <a:pPr algn="just"/>
              <a:r>
                <a:rPr lang="vi-VN" sz="3200">
                  <a:latin typeface="+mj-lt"/>
                </a:rPr>
                <a:t>Tính đường kính của Trái Đất (làm tròn kết quả đến hàng phần trăm của km).</a:t>
              </a:r>
            </a:p>
          </p:txBody>
        </p:sp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730EBFCB-7FC3-1751-478B-A28B909B86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21357836"/>
                </p:ext>
              </p:extLst>
            </p:nvPr>
          </p:nvGraphicFramePr>
          <p:xfrm>
            <a:off x="3297631" y="2691197"/>
            <a:ext cx="1798637" cy="522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798334" imgH="522739" progId="Equation.DSMT4">
                    <p:embed/>
                  </p:oleObj>
                </mc:Choice>
                <mc:Fallback>
                  <p:oleObj name="Equation" r:id="rId4" imgW="1798334" imgH="52273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297631" y="2691197"/>
                          <a:ext cx="1798637" cy="522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3FA9BA-EC06-7AE9-6375-27328165A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38" y="304800"/>
            <a:ext cx="4382092" cy="3867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A271D6-2088-4531-A088-3175E845B887}"/>
              </a:ext>
            </a:extLst>
          </p:cNvPr>
          <p:cNvSpPr txBox="1"/>
          <p:nvPr/>
        </p:nvSpPr>
        <p:spPr>
          <a:xfrm>
            <a:off x="571500" y="304800"/>
            <a:ext cx="16764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  <a:latin typeface="+mj-lt"/>
              </a:rPr>
              <a:t>Ví dụ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01992-2FA2-A5FF-7F23-00A6E9F4316E}"/>
              </a:ext>
            </a:extLst>
          </p:cNvPr>
          <p:cNvSpPr txBox="1"/>
          <p:nvPr/>
        </p:nvSpPr>
        <p:spPr>
          <a:xfrm>
            <a:off x="571500" y="1125282"/>
            <a:ext cx="693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latin typeface="+mj-lt"/>
              </a:rPr>
              <a:t>Trái đất của chúng ta được xem là có dạng hình cầu (nên còn gọi là “Địa cầu”) và </a:t>
            </a:r>
            <a:r>
              <a:rPr lang="vi-VN" sz="3200">
                <a:solidFill>
                  <a:srgbClr val="FF0000"/>
                </a:solidFill>
                <a:latin typeface="+mj-lt"/>
              </a:rPr>
              <a:t>đường Xích đạo </a:t>
            </a:r>
            <a:r>
              <a:rPr lang="vi-VN" sz="3200">
                <a:latin typeface="+mj-lt"/>
              </a:rPr>
              <a:t>là một </a:t>
            </a:r>
            <a:r>
              <a:rPr lang="vi-VN" sz="3200">
                <a:solidFill>
                  <a:srgbClr val="FF0000"/>
                </a:solidFill>
                <a:latin typeface="+mj-lt"/>
              </a:rPr>
              <a:t>đường tròn lớn, dài khoảng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                .</a:t>
            </a:r>
            <a:r>
              <a:rPr lang="vi-VN" sz="3200">
                <a:latin typeface="+mj-lt"/>
              </a:rPr>
              <a:t> </a:t>
            </a:r>
          </a:p>
          <a:p>
            <a:pPr algn="just"/>
            <a:r>
              <a:rPr lang="vi-VN" sz="3200">
                <a:solidFill>
                  <a:schemeClr val="tx1"/>
                </a:solidFill>
                <a:highlight>
                  <a:srgbClr val="FFFF00"/>
                </a:highlight>
                <a:latin typeface="+mj-lt"/>
              </a:rPr>
              <a:t>Tính đường kính</a:t>
            </a:r>
            <a:r>
              <a:rPr lang="vi-VN" sz="3200">
                <a:solidFill>
                  <a:schemeClr val="tx1"/>
                </a:solidFill>
                <a:latin typeface="+mj-lt"/>
              </a:rPr>
              <a:t> </a:t>
            </a:r>
            <a:r>
              <a:rPr lang="vi-VN" sz="3200">
                <a:latin typeface="+mj-lt"/>
              </a:rPr>
              <a:t>của Trái Đất (làm tròn kết quả đến hàng phần trăm của km).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B2EC475-087F-FD34-3C60-961C3F620A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0920331"/>
              </p:ext>
            </p:extLst>
          </p:nvPr>
        </p:nvGraphicFramePr>
        <p:xfrm>
          <a:off x="3326007" y="2700996"/>
          <a:ext cx="1660331" cy="483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400" imgH="203040" progId="Equation.DSMT4">
                  <p:embed/>
                </p:oleObj>
              </mc:Choice>
              <mc:Fallback>
                <p:oleObj name="Equation" r:id="rId4" imgW="698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26007" y="2700996"/>
                        <a:ext cx="1660331" cy="483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0070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DC1371-0EAA-0C9D-8F34-05F8C87B5643}"/>
              </a:ext>
            </a:extLst>
          </p:cNvPr>
          <p:cNvSpPr txBox="1"/>
          <p:nvPr/>
        </p:nvSpPr>
        <p:spPr>
          <a:xfrm>
            <a:off x="-27517" y="4199753"/>
            <a:ext cx="12371918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latin typeface="+mj-lt"/>
              </a:rPr>
              <a:t>Do đường Xích đạo là một đường tròn lớn nên bán kính của nó bằng bán kính của Trái Đất.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+mj-lt"/>
              </a:rPr>
              <a:t>Nếu gọi</a:t>
            </a:r>
            <a:r>
              <a:rPr lang="en-US" sz="2800">
                <a:latin typeface="+mj-lt"/>
              </a:rPr>
              <a:t>    </a:t>
            </a:r>
            <a:r>
              <a:rPr lang="vi-VN" sz="2800">
                <a:latin typeface="+mj-lt"/>
              </a:rPr>
              <a:t>  là bán kính Trái Đất thì độ dài của đường Xích đạo là</a:t>
            </a:r>
          </a:p>
          <a:p>
            <a:pPr>
              <a:lnSpc>
                <a:spcPct val="150000"/>
              </a:lnSpc>
            </a:pPr>
            <a:r>
              <a:rPr lang="vi-VN" sz="2800">
                <a:latin typeface="+mj-lt"/>
              </a:rPr>
              <a:t>Do đó, đường kính của Trái Đất là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3FA9BA-EC06-7AE9-6375-27328165A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908" y="0"/>
            <a:ext cx="4382092" cy="3867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A271D6-2088-4531-A088-3175E845B887}"/>
              </a:ext>
            </a:extLst>
          </p:cNvPr>
          <p:cNvSpPr txBox="1"/>
          <p:nvPr/>
        </p:nvSpPr>
        <p:spPr>
          <a:xfrm>
            <a:off x="347133" y="304800"/>
            <a:ext cx="16764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  <a:latin typeface="+mj-lt"/>
              </a:rPr>
              <a:t>Ví dụ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7D0931-FAA1-373E-853B-18E37ACFF31F}"/>
              </a:ext>
            </a:extLst>
          </p:cNvPr>
          <p:cNvSpPr txBox="1"/>
          <p:nvPr/>
        </p:nvSpPr>
        <p:spPr>
          <a:xfrm>
            <a:off x="852720" y="3867033"/>
            <a:ext cx="2709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</a:rPr>
              <a:t>Giải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E57DB4-01A2-7A97-DC0F-2D222D072D16}"/>
              </a:ext>
            </a:extLst>
          </p:cNvPr>
          <p:cNvGrpSpPr/>
          <p:nvPr/>
        </p:nvGrpSpPr>
        <p:grpSpPr>
          <a:xfrm>
            <a:off x="347132" y="889575"/>
            <a:ext cx="7462775" cy="3046988"/>
            <a:chOff x="347132" y="889575"/>
            <a:chExt cx="7462775" cy="30469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E01992-2FA2-A5FF-7F23-00A6E9F4316E}"/>
                </a:ext>
              </a:extLst>
            </p:cNvPr>
            <p:cNvSpPr txBox="1"/>
            <p:nvPr/>
          </p:nvSpPr>
          <p:spPr>
            <a:xfrm>
              <a:off x="347132" y="889575"/>
              <a:ext cx="7462775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>
                  <a:solidFill>
                    <a:schemeClr val="tx1"/>
                  </a:solidFill>
                  <a:latin typeface="+mj-lt"/>
                </a:rPr>
                <a:t>Trái đất của chúng ta được xem là có dạng hình cầu (nên còn gọi là “Địa cầu”) và đường Xích đạo là một đường tròn lớn, dài khoảng </a:t>
              </a:r>
              <a:r>
                <a:rPr lang="en-US" sz="3200">
                  <a:solidFill>
                    <a:schemeClr val="tx1"/>
                  </a:solidFill>
                  <a:latin typeface="+mj-lt"/>
                </a:rPr>
                <a:t>                </a:t>
              </a:r>
              <a:r>
                <a:rPr lang="vi-VN" sz="3200">
                  <a:solidFill>
                    <a:schemeClr val="tx1"/>
                  </a:solidFill>
                  <a:latin typeface="+mj-lt"/>
                </a:rPr>
                <a:t>. </a:t>
              </a:r>
            </a:p>
            <a:p>
              <a:pPr algn="just"/>
              <a:r>
                <a:rPr lang="vi-VN" sz="3200">
                  <a:solidFill>
                    <a:schemeClr val="tx1"/>
                  </a:solidFill>
                  <a:latin typeface="+mj-lt"/>
                </a:rPr>
                <a:t>Tính đường kính của Trái Đất (làm tròn kết quả đến hàng phần trăm của km).</a:t>
              </a:r>
            </a:p>
          </p:txBody>
        </p:sp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5EF87C87-9EFD-5AB5-0F45-D2EF78B0BC1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42538401"/>
                </p:ext>
              </p:extLst>
            </p:nvPr>
          </p:nvGraphicFramePr>
          <p:xfrm>
            <a:off x="1740657" y="2453679"/>
            <a:ext cx="1797730" cy="5232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698400" imgH="203040" progId="Equation.DSMT4">
                    <p:embed/>
                  </p:oleObj>
                </mc:Choice>
                <mc:Fallback>
                  <p:oleObj name="Equation" r:id="rId4" imgW="69840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740657" y="2453679"/>
                          <a:ext cx="1797730" cy="5232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C5C30D7-B447-17F6-31B8-84190AE004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319339"/>
              </p:ext>
            </p:extLst>
          </p:nvPr>
        </p:nvGraphicFramePr>
        <p:xfrm>
          <a:off x="9398827" y="5651720"/>
          <a:ext cx="2501900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73120" imgH="266400" progId="Equation.DSMT4">
                  <p:embed/>
                </p:oleObj>
              </mc:Choice>
              <mc:Fallback>
                <p:oleObj name="Equation" r:id="rId6" imgW="14731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98827" y="5651720"/>
                        <a:ext cx="2501900" cy="45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33D3C19-CD8D-022E-EF67-1EA26E5718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1514795"/>
              </p:ext>
            </p:extLst>
          </p:nvPr>
        </p:nvGraphicFramePr>
        <p:xfrm>
          <a:off x="5135563" y="6256191"/>
          <a:ext cx="5494213" cy="558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234956" imgH="328687" progId="Equation.DSMT4">
                  <p:embed/>
                </p:oleObj>
              </mc:Choice>
              <mc:Fallback>
                <p:oleObj name="Equation" r:id="rId8" imgW="3234956" imgH="3286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35563" y="6256191"/>
                        <a:ext cx="5494213" cy="558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458DEA7-4E90-D9F8-6480-73B4C2078B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291087"/>
              </p:ext>
            </p:extLst>
          </p:nvPr>
        </p:nvGraphicFramePr>
        <p:xfrm>
          <a:off x="1349522" y="5731888"/>
          <a:ext cx="279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79360" imgH="291960" progId="Equation.DSMT4">
                  <p:embed/>
                </p:oleObj>
              </mc:Choice>
              <mc:Fallback>
                <p:oleObj name="Equation" r:id="rId10" imgW="2793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49522" y="5731888"/>
                        <a:ext cx="2794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33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"/>
          <p:cNvSpPr/>
          <p:nvPr/>
        </p:nvSpPr>
        <p:spPr>
          <a:xfrm>
            <a:off x="3878315" y="2348357"/>
            <a:ext cx="41540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AF9501-5251-A1AF-7397-41F057C5671C}"/>
              </a:ext>
            </a:extLst>
          </p:cNvPr>
          <p:cNvSpPr txBox="1"/>
          <p:nvPr/>
        </p:nvSpPr>
        <p:spPr>
          <a:xfrm>
            <a:off x="1085850" y="1143185"/>
            <a:ext cx="10306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latin typeface="+mj-lt"/>
              </a:rPr>
              <a:t>Quả bóng đá theo tiêu chuẩn FIFA (liên đoàn bóng đá thế giới) có </a:t>
            </a:r>
            <a:r>
              <a:rPr lang="vi-VN" sz="2800" b="1">
                <a:solidFill>
                  <a:srgbClr val="FF0000"/>
                </a:solidFill>
                <a:latin typeface="+mj-lt"/>
              </a:rPr>
              <a:t>dạng hình cầu </a:t>
            </a:r>
            <a:r>
              <a:rPr lang="vi-VN" sz="2800">
                <a:latin typeface="+mj-lt"/>
              </a:rPr>
              <a:t>với đường kính khoảng             (H.10.18). Khi bơm căng quả bóng thì thể tích quả bóng bằng bao nhiêu?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C1EBD-A50D-7A80-9651-EA8BD8A0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278" y="3151371"/>
            <a:ext cx="2648965" cy="2648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0FAD34-6D1A-A59F-7252-7841AAAB9676}"/>
              </a:ext>
            </a:extLst>
          </p:cNvPr>
          <p:cNvSpPr txBox="1"/>
          <p:nvPr/>
        </p:nvSpPr>
        <p:spPr>
          <a:xfrm>
            <a:off x="10745606" y="7048500"/>
            <a:ext cx="7350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>
                <a:latin typeface="+mj-lt"/>
              </a:rPr>
              <a:t>BÀI 32: HÌNH CẦU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20E168E-6415-C5B1-215F-3825A569EF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4438141"/>
              </p:ext>
            </p:extLst>
          </p:nvPr>
        </p:nvGraphicFramePr>
        <p:xfrm>
          <a:off x="7070953" y="1635655"/>
          <a:ext cx="114075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93651" imgH="282049" progId="Equation.DSMT4">
                  <p:embed/>
                </p:oleObj>
              </mc:Choice>
              <mc:Fallback>
                <p:oleObj name="Equation" r:id="rId4" imgW="593651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70953" y="1635655"/>
                        <a:ext cx="1140753" cy="5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D8523C-7C44-F07B-8747-835215237457}"/>
              </a:ext>
            </a:extLst>
          </p:cNvPr>
          <p:cNvSpPr txBox="1"/>
          <p:nvPr/>
        </p:nvSpPr>
        <p:spPr>
          <a:xfrm>
            <a:off x="495299" y="177225"/>
            <a:ext cx="2565401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+mj-lt"/>
              </a:rPr>
              <a:t>Luyện tập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5673D2-A9F4-3F22-035A-57DEEFE32150}"/>
              </a:ext>
            </a:extLst>
          </p:cNvPr>
          <p:cNvSpPr txBox="1"/>
          <p:nvPr/>
        </p:nvSpPr>
        <p:spPr>
          <a:xfrm>
            <a:off x="355599" y="1308100"/>
            <a:ext cx="9994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Kể tên các bán kính còn lại của mặt cầu trong hình 10.21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82E15-C0C7-5FA5-DEEC-B3BEA88F8C49}"/>
              </a:ext>
            </a:extLst>
          </p:cNvPr>
          <p:cNvSpPr txBox="1"/>
          <p:nvPr/>
        </p:nvSpPr>
        <p:spPr>
          <a:xfrm>
            <a:off x="495298" y="2304475"/>
            <a:ext cx="142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Giải: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BE59B-6DD5-0944-9842-B6464F99BAD3}"/>
              </a:ext>
            </a:extLst>
          </p:cNvPr>
          <p:cNvSpPr txBox="1"/>
          <p:nvPr/>
        </p:nvSpPr>
        <p:spPr>
          <a:xfrm>
            <a:off x="495299" y="3200400"/>
            <a:ext cx="5765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Các bán kính là: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BAAB7D-66EB-D25B-DD55-01D48BBBA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428" y="1732472"/>
            <a:ext cx="4616273" cy="4553680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7FD0D29-B1F3-1657-94DA-3D15CBC657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2182293"/>
              </p:ext>
            </p:extLst>
          </p:nvPr>
        </p:nvGraphicFramePr>
        <p:xfrm>
          <a:off x="3378199" y="3340938"/>
          <a:ext cx="2290583" cy="49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97172" imgH="282049" progId="Equation.DSMT4">
                  <p:embed/>
                </p:oleObj>
              </mc:Choice>
              <mc:Fallback>
                <p:oleObj name="Equation" r:id="rId4" imgW="1297172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78199" y="3340938"/>
                        <a:ext cx="2290583" cy="499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D8523C-7C44-F07B-8747-835215237457}"/>
              </a:ext>
            </a:extLst>
          </p:cNvPr>
          <p:cNvSpPr txBox="1"/>
          <p:nvPr/>
        </p:nvSpPr>
        <p:spPr>
          <a:xfrm>
            <a:off x="495299" y="177225"/>
            <a:ext cx="2565401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+mj-lt"/>
              </a:rPr>
              <a:t>Luyện tập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082E15-C0C7-5FA5-DEEC-B3BEA88F8C49}"/>
              </a:ext>
            </a:extLst>
          </p:cNvPr>
          <p:cNvSpPr txBox="1"/>
          <p:nvPr/>
        </p:nvSpPr>
        <p:spPr>
          <a:xfrm>
            <a:off x="495298" y="2304475"/>
            <a:ext cx="1422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Giải: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4CC547-762A-EF40-3F1F-5FEC94397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80000"/>
            <a:ext cx="2201665" cy="1797453"/>
          </a:xfrm>
          <a:prstGeom prst="rect">
            <a:avLst/>
          </a:prstGeom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87F04603-2CD2-1DC6-E953-4D659B3D01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686163"/>
              </p:ext>
            </p:extLst>
          </p:nvPr>
        </p:nvGraphicFramePr>
        <p:xfrm>
          <a:off x="9371013" y="3765550"/>
          <a:ext cx="2790825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68200" imgH="330120" progId="Equation.DSMT4">
                  <p:embed/>
                </p:oleObj>
              </mc:Choice>
              <mc:Fallback>
                <p:oleObj name="Equation" r:id="rId6" imgW="1168200" imgH="33012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1013" y="3765550"/>
                        <a:ext cx="2790825" cy="7985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1073DA9-B8D9-FB1E-6E8E-2E3DE6C482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228226"/>
              </p:ext>
            </p:extLst>
          </p:nvPr>
        </p:nvGraphicFramePr>
        <p:xfrm>
          <a:off x="4756791" y="4445991"/>
          <a:ext cx="2531591" cy="1139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52087" imgH="431613" progId="Equation.DSMT4">
                  <p:embed/>
                </p:oleObj>
              </mc:Choice>
              <mc:Fallback>
                <p:oleObj name="Equation" r:id="rId8" imgW="952087" imgH="431613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6791" y="4445991"/>
                        <a:ext cx="2531591" cy="11392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3931E1DF-0AD9-C745-F6D9-B19B798AB1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869035"/>
              </p:ext>
            </p:extLst>
          </p:nvPr>
        </p:nvGraphicFramePr>
        <p:xfrm>
          <a:off x="7436394" y="5616686"/>
          <a:ext cx="1989976" cy="723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36560" imgH="253800" progId="Equation.DSMT4">
                  <p:embed/>
                </p:oleObj>
              </mc:Choice>
              <mc:Fallback>
                <p:oleObj name="Equation" r:id="rId10" imgW="736560" imgH="253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6394" y="5616686"/>
                        <a:ext cx="1989976" cy="7236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1">
            <a:extLst>
              <a:ext uri="{FF2B5EF4-FFF2-40B4-BE49-F238E27FC236}">
                <a16:creationId xmlns:a16="http://schemas.microsoft.com/office/drawing/2014/main" id="{3154FF3C-7989-CB8A-A489-8A39AAAD9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62" y="2790390"/>
            <a:ext cx="1156167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Vì cắt hình cầu bởi một mặt phẳng đi qua tâm của hình cầu nên bán kính hình tròn bằng bán kính hình cầu</a:t>
            </a:r>
            <a:endParaRPr kumimoji="0" lang="vi-VN" altLang="vi-VN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6D192329-C62B-2396-AEC2-E14497A6E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1" y="3871982"/>
            <a:ext cx="97047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Gọi R là bán kính của hình cầu thì diện tích hình tròn là </a:t>
            </a:r>
            <a:endParaRPr kumimoji="0" lang="vi-VN" altLang="vi-VN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4F626721-9409-0AC3-6252-C4DDE4927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363" y="4734531"/>
            <a:ext cx="22942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Dó đó, ta có </a:t>
            </a:r>
            <a:endParaRPr kumimoji="0" lang="vi-VN" altLang="vi-VN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BE2C29A3-35CB-0395-3AAC-497EA46FE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363" y="5647820"/>
            <a:ext cx="50770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vi-VN" altLang="vi-VN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bán kính của hình cầu là </a:t>
            </a:r>
            <a:endParaRPr kumimoji="0" lang="vi-VN" altLang="vi-VN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7" name="Rectangle 15">
            <a:extLst>
              <a:ext uri="{FF2B5EF4-FFF2-40B4-BE49-F238E27FC236}">
                <a16:creationId xmlns:a16="http://schemas.microsoft.com/office/drawing/2014/main" id="{8527EDE5-F6EE-634B-3D49-8667928C3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814" y="5548999"/>
            <a:ext cx="2744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altLang="vi-VN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30" name="Đồng hồ đếm ngược 4 phút -- 4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56CEE904-9B0E-44E6-1AA2-F8507BDC9C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19214" y="9099"/>
            <a:ext cx="1737760" cy="977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28E156-2C20-9868-BE06-A8A440662FEB}"/>
              </a:ext>
            </a:extLst>
          </p:cNvPr>
          <p:cNvSpPr txBox="1"/>
          <p:nvPr/>
        </p:nvSpPr>
        <p:spPr>
          <a:xfrm>
            <a:off x="77929" y="1173519"/>
            <a:ext cx="11591748" cy="108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Khi cắt hình cầu bởi một mặt phẳng đi qua tâm của hình cầu đó được một hình tròn có diện tích                 . Tính bán kính của hình cầu.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6365FD9-2D8A-0733-CE60-9A14B81348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239661"/>
              </p:ext>
            </p:extLst>
          </p:nvPr>
        </p:nvGraphicFramePr>
        <p:xfrm>
          <a:off x="4406226" y="1679910"/>
          <a:ext cx="1694993" cy="584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943" imgH="328687" progId="Equation.DSMT4">
                  <p:embed/>
                </p:oleObj>
              </mc:Choice>
              <mc:Fallback>
                <p:oleObj name="Equation" r:id="rId13" imgW="952943" imgH="3286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06226" y="1679910"/>
                        <a:ext cx="1694993" cy="584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016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4527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1212">
                <p:cTn id="4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5535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5E09AE-A59E-599F-842F-6A71B571707A}"/>
              </a:ext>
            </a:extLst>
          </p:cNvPr>
          <p:cNvSpPr txBox="1"/>
          <p:nvPr/>
        </p:nvSpPr>
        <p:spPr>
          <a:xfrm>
            <a:off x="1122947" y="27333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spc="-3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56DDD4-FEE5-9675-25E1-F20BD63BEAC1}"/>
              </a:ext>
            </a:extLst>
          </p:cNvPr>
          <p:cNvSpPr txBox="1"/>
          <p:nvPr/>
        </p:nvSpPr>
        <p:spPr>
          <a:xfrm>
            <a:off x="184484" y="957664"/>
            <a:ext cx="9111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Khi quay một nửa đường tròn đường kính       quanh đường kính của nó ta thu được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0E2AE8-76F6-DC12-8310-3AA0184A5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452" y="561371"/>
            <a:ext cx="3256548" cy="41386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2D53D0F-1A06-12BA-6056-F345F7F1D522}"/>
              </a:ext>
            </a:extLst>
          </p:cNvPr>
          <p:cNvSpPr txBox="1"/>
          <p:nvPr/>
        </p:nvSpPr>
        <p:spPr>
          <a:xfrm>
            <a:off x="1868906" y="2385224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Hình cầu bán kính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511F00-68A4-E498-DD24-CD6A84051242}"/>
              </a:ext>
            </a:extLst>
          </p:cNvPr>
          <p:cNvSpPr txBox="1"/>
          <p:nvPr/>
        </p:nvSpPr>
        <p:spPr>
          <a:xfrm>
            <a:off x="1868906" y="3275954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Hình cầu bán kính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199E2-4FBA-E71E-7180-4F8F54188A4B}"/>
              </a:ext>
            </a:extLst>
          </p:cNvPr>
          <p:cNvSpPr txBox="1"/>
          <p:nvPr/>
        </p:nvSpPr>
        <p:spPr>
          <a:xfrm>
            <a:off x="1868906" y="4035303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cầu bán kính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C57070-C150-CD40-0224-855C437027CD}"/>
              </a:ext>
            </a:extLst>
          </p:cNvPr>
          <p:cNvSpPr txBox="1"/>
          <p:nvPr/>
        </p:nvSpPr>
        <p:spPr>
          <a:xfrm>
            <a:off x="1917031" y="4904883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cầu bán kính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9BC385C-EC71-FC1B-4E68-6D0CB5EB081D}"/>
              </a:ext>
            </a:extLst>
          </p:cNvPr>
          <p:cNvSpPr/>
          <p:nvPr/>
        </p:nvSpPr>
        <p:spPr>
          <a:xfrm>
            <a:off x="9087852" y="5266672"/>
            <a:ext cx="2951747" cy="12108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/>
              <a:t>15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5EC6D03-25E8-E29A-E780-D372EF5D928B}"/>
              </a:ext>
            </a:extLst>
          </p:cNvPr>
          <p:cNvSpPr/>
          <p:nvPr/>
        </p:nvSpPr>
        <p:spPr>
          <a:xfrm>
            <a:off x="1756610" y="3959312"/>
            <a:ext cx="737937" cy="798311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2" descr="Kết quả hình ảnh cho FIREWORK GIF">
            <a:extLst>
              <a:ext uri="{FF2B5EF4-FFF2-40B4-BE49-F238E27FC236}">
                <a16:creationId xmlns:a16="http://schemas.microsoft.com/office/drawing/2014/main" id="{E49742F2-6F65-193E-E90F-A8B798D134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2308" y="4904883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1F7DEEF-DE47-ED48-3072-FE53786A55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7014873"/>
              </p:ext>
            </p:extLst>
          </p:nvPr>
        </p:nvGraphicFramePr>
        <p:xfrm>
          <a:off x="8043613" y="1051550"/>
          <a:ext cx="1044239" cy="60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4224" imgH="282049" progId="Equation.DSMT4">
                  <p:embed/>
                </p:oleObj>
              </mc:Choice>
              <mc:Fallback>
                <p:oleObj name="Equation" r:id="rId5" imgW="484224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43613" y="1051550"/>
                        <a:ext cx="1044239" cy="60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DD3C82D-2D8D-A26F-C677-591C6F6974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251209"/>
              </p:ext>
            </p:extLst>
          </p:nvPr>
        </p:nvGraphicFramePr>
        <p:xfrm>
          <a:off x="5974599" y="3349297"/>
          <a:ext cx="10445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44100" imgH="609731" progId="Equation.DSMT4">
                  <p:embed/>
                </p:oleObj>
              </mc:Choice>
              <mc:Fallback>
                <p:oleObj name="Equation" r:id="rId5" imgW="1044100" imgH="6097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74599" y="3349297"/>
                        <a:ext cx="1044575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1512D8A-457B-3A64-8373-DF201B5590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399337"/>
              </p:ext>
            </p:extLst>
          </p:nvPr>
        </p:nvGraphicFramePr>
        <p:xfrm>
          <a:off x="5832478" y="4985485"/>
          <a:ext cx="10445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44100" imgH="609731" progId="Equation.DSMT4">
                  <p:embed/>
                </p:oleObj>
              </mc:Choice>
              <mc:Fallback>
                <p:oleObj name="Equation" r:id="rId5" imgW="1044100" imgH="60973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32478" y="4985485"/>
                        <a:ext cx="1044575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61130B4-5217-AB6D-973A-6A7CBFDA63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240293"/>
              </p:ext>
            </p:extLst>
          </p:nvPr>
        </p:nvGraphicFramePr>
        <p:xfrm>
          <a:off x="5936499" y="2487497"/>
          <a:ext cx="1306142" cy="576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56117" imgH="282049" progId="Equation.DSMT4">
                  <p:embed/>
                </p:oleObj>
              </mc:Choice>
              <mc:Fallback>
                <p:oleObj name="Equation" r:id="rId8" imgW="656117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936499" y="2487497"/>
                        <a:ext cx="1306142" cy="5761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8391759-B82A-8995-9CDA-1B454332E1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908875"/>
              </p:ext>
            </p:extLst>
          </p:nvPr>
        </p:nvGraphicFramePr>
        <p:xfrm>
          <a:off x="5832478" y="4143365"/>
          <a:ext cx="1306513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06114" imgH="576198" progId="Equation.DSMT4">
                  <p:embed/>
                </p:oleObj>
              </mc:Choice>
              <mc:Fallback>
                <p:oleObj name="Equation" r:id="rId8" imgW="1306114" imgH="57619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32478" y="4143365"/>
                        <a:ext cx="1306513" cy="57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52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5E09AE-A59E-599F-842F-6A71B571707A}"/>
              </a:ext>
            </a:extLst>
          </p:cNvPr>
          <p:cNvSpPr txBox="1"/>
          <p:nvPr/>
        </p:nvSpPr>
        <p:spPr>
          <a:xfrm>
            <a:off x="1924384" y="28439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spc="-3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56DDD4-FEE5-9675-25E1-F20BD63BEAC1}"/>
              </a:ext>
            </a:extLst>
          </p:cNvPr>
          <p:cNvSpPr txBox="1"/>
          <p:nvPr/>
        </p:nvSpPr>
        <p:spPr>
          <a:xfrm>
            <a:off x="184484" y="957664"/>
            <a:ext cx="1162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Khi quay nửa đường tròn có chu vi            quanh đường kính của nó ta thu được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D53D0F-1A06-12BA-6056-F345F7F1D522}"/>
              </a:ext>
            </a:extLst>
          </p:cNvPr>
          <p:cNvSpPr txBox="1"/>
          <p:nvPr/>
        </p:nvSpPr>
        <p:spPr>
          <a:xfrm>
            <a:off x="1627606" y="2410624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Hình cầu bán kính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511F00-68A4-E498-DD24-CD6A84051242}"/>
              </a:ext>
            </a:extLst>
          </p:cNvPr>
          <p:cNvSpPr txBox="1"/>
          <p:nvPr/>
        </p:nvSpPr>
        <p:spPr>
          <a:xfrm>
            <a:off x="1627606" y="3301354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cầu bán kính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199E2-4FBA-E71E-7180-4F8F54188A4B}"/>
              </a:ext>
            </a:extLst>
          </p:cNvPr>
          <p:cNvSpPr txBox="1"/>
          <p:nvPr/>
        </p:nvSpPr>
        <p:spPr>
          <a:xfrm>
            <a:off x="1627606" y="4060703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 cầu bán kính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C57070-C150-CD40-0224-855C437027CD}"/>
              </a:ext>
            </a:extLst>
          </p:cNvPr>
          <p:cNvSpPr txBox="1"/>
          <p:nvPr/>
        </p:nvSpPr>
        <p:spPr>
          <a:xfrm>
            <a:off x="1675731" y="4930283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Mặt cầu bán kính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9BC385C-EC71-FC1B-4E68-6D0CB5EB081D}"/>
              </a:ext>
            </a:extLst>
          </p:cNvPr>
          <p:cNvSpPr/>
          <p:nvPr/>
        </p:nvSpPr>
        <p:spPr>
          <a:xfrm>
            <a:off x="8855243" y="5323983"/>
            <a:ext cx="2951747" cy="12108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/>
              <a:t>15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5EC6D03-25E8-E29A-E780-D372EF5D928B}"/>
              </a:ext>
            </a:extLst>
          </p:cNvPr>
          <p:cNvSpPr/>
          <p:nvPr/>
        </p:nvSpPr>
        <p:spPr>
          <a:xfrm>
            <a:off x="1515310" y="3225363"/>
            <a:ext cx="737937" cy="798311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2" descr="Kết quả hình ảnh cho FIREWORK GIF">
            <a:extLst>
              <a:ext uri="{FF2B5EF4-FFF2-40B4-BE49-F238E27FC236}">
                <a16:creationId xmlns:a16="http://schemas.microsoft.com/office/drawing/2014/main" id="{9B955267-DD02-7C98-24E9-35B3A8223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616" y="2018343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D02BAF9-67A0-3FED-9998-753BFAE017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423938"/>
              </p:ext>
            </p:extLst>
          </p:nvPr>
        </p:nvGraphicFramePr>
        <p:xfrm>
          <a:off x="6851488" y="1104086"/>
          <a:ext cx="1149516" cy="547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93651" imgH="282049" progId="Equation.DSMT4">
                  <p:embed/>
                </p:oleObj>
              </mc:Choice>
              <mc:Fallback>
                <p:oleObj name="Equation" r:id="rId4" imgW="593651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1488" y="1104086"/>
                        <a:ext cx="1149516" cy="547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7E80A14-6C40-E223-A8E8-2793BD9BAD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383947"/>
              </p:ext>
            </p:extLst>
          </p:nvPr>
        </p:nvGraphicFramePr>
        <p:xfrm>
          <a:off x="5702138" y="4196376"/>
          <a:ext cx="114935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9194" imgH="547352" progId="Equation.DSMT4">
                  <p:embed/>
                </p:oleObj>
              </mc:Choice>
              <mc:Fallback>
                <p:oleObj name="Equation" r:id="rId4" imgW="1149194" imgH="54735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02138" y="4196376"/>
                        <a:ext cx="1149350" cy="547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61A5BDB-98D7-3B5D-0D49-1040CB7CE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921788"/>
              </p:ext>
            </p:extLst>
          </p:nvPr>
        </p:nvGraphicFramePr>
        <p:xfrm>
          <a:off x="5702138" y="2505241"/>
          <a:ext cx="990438" cy="597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68719" imgH="282049" progId="Equation.DSMT4">
                  <p:embed/>
                </p:oleObj>
              </mc:Choice>
              <mc:Fallback>
                <p:oleObj name="Equation" r:id="rId7" imgW="468719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02138" y="2505241"/>
                        <a:ext cx="990438" cy="597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9D36AB73-C8F3-7502-D021-5E74CCD100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298228"/>
              </p:ext>
            </p:extLst>
          </p:nvPr>
        </p:nvGraphicFramePr>
        <p:xfrm>
          <a:off x="5563772" y="5025533"/>
          <a:ext cx="9890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89393" imgH="597471" progId="Equation.DSMT4">
                  <p:embed/>
                </p:oleObj>
              </mc:Choice>
              <mc:Fallback>
                <p:oleObj name="Equation" r:id="rId7" imgW="989393" imgH="59747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563772" y="5025533"/>
                        <a:ext cx="989013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02D84C8-A1DB-EA3B-F0C4-305E17CB1C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613074"/>
              </p:ext>
            </p:extLst>
          </p:nvPr>
        </p:nvGraphicFramePr>
        <p:xfrm>
          <a:off x="5500518" y="3429000"/>
          <a:ext cx="990438" cy="578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84224" imgH="282049" progId="Equation.DSMT4">
                  <p:embed/>
                </p:oleObj>
              </mc:Choice>
              <mc:Fallback>
                <p:oleObj name="Equation" r:id="rId10" imgW="484224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00518" y="3429000"/>
                        <a:ext cx="990438" cy="578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742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5E09AE-A59E-599F-842F-6A71B571707A}"/>
              </a:ext>
            </a:extLst>
          </p:cNvPr>
          <p:cNvSpPr txBox="1"/>
          <p:nvPr/>
        </p:nvSpPr>
        <p:spPr>
          <a:xfrm>
            <a:off x="2175710" y="31133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spc="-3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D53D0F-1A06-12BA-6056-F345F7F1D522}"/>
              </a:ext>
            </a:extLst>
          </p:cNvPr>
          <p:cNvSpPr txBox="1"/>
          <p:nvPr/>
        </p:nvSpPr>
        <p:spPr>
          <a:xfrm>
            <a:off x="2605506" y="2804324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511F00-68A4-E498-DD24-CD6A84051242}"/>
              </a:ext>
            </a:extLst>
          </p:cNvPr>
          <p:cNvSpPr txBox="1"/>
          <p:nvPr/>
        </p:nvSpPr>
        <p:spPr>
          <a:xfrm>
            <a:off x="2605506" y="3695054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199E2-4FBA-E71E-7180-4F8F54188A4B}"/>
              </a:ext>
            </a:extLst>
          </p:cNvPr>
          <p:cNvSpPr txBox="1"/>
          <p:nvPr/>
        </p:nvSpPr>
        <p:spPr>
          <a:xfrm>
            <a:off x="2605506" y="4454403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C57070-C150-CD40-0224-855C437027CD}"/>
              </a:ext>
            </a:extLst>
          </p:cNvPr>
          <p:cNvSpPr txBox="1"/>
          <p:nvPr/>
        </p:nvSpPr>
        <p:spPr>
          <a:xfrm>
            <a:off x="2653631" y="5323983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9BC385C-EC71-FC1B-4E68-6D0CB5EB081D}"/>
              </a:ext>
            </a:extLst>
          </p:cNvPr>
          <p:cNvSpPr/>
          <p:nvPr/>
        </p:nvSpPr>
        <p:spPr>
          <a:xfrm>
            <a:off x="8694822" y="5440877"/>
            <a:ext cx="2951747" cy="12108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/>
              <a:t>15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5EC6D03-25E8-E29A-E780-D372EF5D928B}"/>
              </a:ext>
            </a:extLst>
          </p:cNvPr>
          <p:cNvSpPr/>
          <p:nvPr/>
        </p:nvSpPr>
        <p:spPr>
          <a:xfrm>
            <a:off x="2525295" y="5247992"/>
            <a:ext cx="737937" cy="798311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2" descr="Kết quả hình ảnh cho FIREWORK GIF">
            <a:extLst>
              <a:ext uri="{FF2B5EF4-FFF2-40B4-BE49-F238E27FC236}">
                <a16:creationId xmlns:a16="http://schemas.microsoft.com/office/drawing/2014/main" id="{0C0CC877-65C8-AF6D-4CD7-F7D0ECC4F6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048" y="283686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flying kites">
            <a:extLst>
              <a:ext uri="{FF2B5EF4-FFF2-40B4-BE49-F238E27FC236}">
                <a16:creationId xmlns:a16="http://schemas.microsoft.com/office/drawing/2014/main" id="{03D47089-D5A0-1450-4D05-BEA9DCC91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058" y="4935689"/>
            <a:ext cx="3731754" cy="18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E4B8ECC-A649-3330-B4DA-B695C3EBFE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102961"/>
              </p:ext>
            </p:extLst>
          </p:nvPr>
        </p:nvGraphicFramePr>
        <p:xfrm>
          <a:off x="6253163" y="1070682"/>
          <a:ext cx="962025" cy="561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4224" imgH="282049" progId="Equation.DSMT4">
                  <p:embed/>
                </p:oleObj>
              </mc:Choice>
              <mc:Fallback>
                <p:oleObj name="Equation" r:id="rId5" imgW="484224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53163" y="1070682"/>
                        <a:ext cx="962025" cy="561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1FB64BD-1D10-3A90-23C1-C4E11CC61B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063435"/>
              </p:ext>
            </p:extLst>
          </p:nvPr>
        </p:nvGraphicFramePr>
        <p:xfrm>
          <a:off x="3400425" y="2138690"/>
          <a:ext cx="471487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8410" imgH="218976" progId="Equation.DSMT4">
                  <p:embed/>
                </p:oleObj>
              </mc:Choice>
              <mc:Fallback>
                <p:oleObj name="Equation" r:id="rId7" imgW="218410" imgH="2189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00425" y="2138690"/>
                        <a:ext cx="471487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132FE91-A155-03EF-7810-A3934A182D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939889"/>
              </p:ext>
            </p:extLst>
          </p:nvPr>
        </p:nvGraphicFramePr>
        <p:xfrm>
          <a:off x="3252120" y="2898048"/>
          <a:ext cx="1590145" cy="55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12505" imgH="282049" progId="Equation.DSMT4">
                  <p:embed/>
                </p:oleObj>
              </mc:Choice>
              <mc:Fallback>
                <p:oleObj name="Equation" r:id="rId9" imgW="812505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52120" y="2898048"/>
                        <a:ext cx="1590145" cy="552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1A9AE02-0DAA-0737-89FE-1A3FD1C19D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086361"/>
              </p:ext>
            </p:extLst>
          </p:nvPr>
        </p:nvGraphicFramePr>
        <p:xfrm>
          <a:off x="3263232" y="3787233"/>
          <a:ext cx="1590145" cy="55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12505" imgH="282049" progId="Equation.DSMT4">
                  <p:embed/>
                </p:oleObj>
              </mc:Choice>
              <mc:Fallback>
                <p:oleObj name="Equation" r:id="rId11" imgW="812505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63232" y="3787233"/>
                        <a:ext cx="1590145" cy="552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061E06B9-5841-67A5-E610-8879DA95C6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077908"/>
              </p:ext>
            </p:extLst>
          </p:nvPr>
        </p:nvGraphicFramePr>
        <p:xfrm>
          <a:off x="3282540" y="4544418"/>
          <a:ext cx="1590145" cy="55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12505" imgH="282049" progId="Equation.DSMT4">
                  <p:embed/>
                </p:oleObj>
              </mc:Choice>
              <mc:Fallback>
                <p:oleObj name="Equation" r:id="rId13" imgW="812505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82540" y="4544418"/>
                        <a:ext cx="1590145" cy="552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A57FCDA-3ED9-38C5-1720-FDDBC43E4E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973652"/>
              </p:ext>
            </p:extLst>
          </p:nvPr>
        </p:nvGraphicFramePr>
        <p:xfrm>
          <a:off x="3322519" y="5402882"/>
          <a:ext cx="1559088" cy="552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96999" imgH="282049" progId="Equation.DSMT4">
                  <p:embed/>
                </p:oleObj>
              </mc:Choice>
              <mc:Fallback>
                <p:oleObj name="Equation" r:id="rId15" imgW="796999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322519" y="5402882"/>
                        <a:ext cx="1559088" cy="552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B9D2B526-7833-7AC4-E7B4-45180F1EFCB9}"/>
              </a:ext>
            </a:extLst>
          </p:cNvPr>
          <p:cNvGrpSpPr/>
          <p:nvPr/>
        </p:nvGrpSpPr>
        <p:grpSpPr>
          <a:xfrm>
            <a:off x="184484" y="957664"/>
            <a:ext cx="11622506" cy="1754326"/>
            <a:chOff x="184484" y="957664"/>
            <a:chExt cx="11622506" cy="175432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56DDD4-FEE5-9675-25E1-F20BD63BEAC1}"/>
                </a:ext>
              </a:extLst>
            </p:cNvPr>
            <p:cNvSpPr txBox="1"/>
            <p:nvPr/>
          </p:nvSpPr>
          <p:spPr>
            <a:xfrm>
              <a:off x="184484" y="957664"/>
              <a:ext cx="1162250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>
                  <a:latin typeface="+mj-lt"/>
                </a:rPr>
                <a:t>Một hình cầu tâm </a:t>
              </a:r>
              <a:r>
                <a:rPr lang="en-US" sz="3600">
                  <a:latin typeface="+mj-lt"/>
                </a:rPr>
                <a:t>   </a:t>
              </a:r>
              <a:r>
                <a:rPr lang="vi-VN" sz="3600">
                  <a:latin typeface="+mj-lt"/>
                </a:rPr>
                <a:t> đường kính          được cắt bởi một mặt phẳng đi qua tâm của hình cầu. </a:t>
              </a:r>
            </a:p>
            <a:p>
              <a:r>
                <a:rPr lang="vi-VN" sz="3600">
                  <a:latin typeface="+mj-lt"/>
                </a:rPr>
                <a:t>Khi đó bán kính      của mặt cắt là</a:t>
              </a: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DA612C21-FEFC-C24E-D73B-58390D9A056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53805943"/>
                </p:ext>
              </p:extLst>
            </p:nvPr>
          </p:nvGraphicFramePr>
          <p:xfrm>
            <a:off x="3648075" y="1145027"/>
            <a:ext cx="317500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317160" imgH="342720" progId="Equation.DSMT4">
                    <p:embed/>
                  </p:oleObj>
                </mc:Choice>
                <mc:Fallback>
                  <p:oleObj name="Equation" r:id="rId17" imgW="317160" imgH="342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648075" y="1145027"/>
                          <a:ext cx="317500" cy="3429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879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5E09AE-A59E-599F-842F-6A71B571707A}"/>
              </a:ext>
            </a:extLst>
          </p:cNvPr>
          <p:cNvSpPr txBox="1"/>
          <p:nvPr/>
        </p:nvSpPr>
        <p:spPr>
          <a:xfrm>
            <a:off x="1797385" y="31133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spc="-3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56DDD4-FEE5-9675-25E1-F20BD63BEAC1}"/>
              </a:ext>
            </a:extLst>
          </p:cNvPr>
          <p:cNvSpPr txBox="1"/>
          <p:nvPr/>
        </p:nvSpPr>
        <p:spPr>
          <a:xfrm>
            <a:off x="184484" y="957664"/>
            <a:ext cx="11622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Một hình cầu tâm     bán kính           được cắt bởi một mặt phẳng không đi qua tâm của hình cầu. </a:t>
            </a:r>
          </a:p>
          <a:p>
            <a:r>
              <a:rPr lang="vi-VN" sz="3600">
                <a:latin typeface="+mj-lt"/>
              </a:rPr>
              <a:t>Khi đó bán kính    của mặt cắt là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D53D0F-1A06-12BA-6056-F345F7F1D522}"/>
              </a:ext>
            </a:extLst>
          </p:cNvPr>
          <p:cNvSpPr txBox="1"/>
          <p:nvPr/>
        </p:nvSpPr>
        <p:spPr>
          <a:xfrm>
            <a:off x="1995906" y="2804324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511F00-68A4-E498-DD24-CD6A84051242}"/>
              </a:ext>
            </a:extLst>
          </p:cNvPr>
          <p:cNvSpPr txBox="1"/>
          <p:nvPr/>
        </p:nvSpPr>
        <p:spPr>
          <a:xfrm>
            <a:off x="1995906" y="3695054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199E2-4FBA-E71E-7180-4F8F54188A4B}"/>
              </a:ext>
            </a:extLst>
          </p:cNvPr>
          <p:cNvSpPr txBox="1"/>
          <p:nvPr/>
        </p:nvSpPr>
        <p:spPr>
          <a:xfrm>
            <a:off x="1995906" y="4454403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C57070-C150-CD40-0224-855C437027CD}"/>
              </a:ext>
            </a:extLst>
          </p:cNvPr>
          <p:cNvSpPr txBox="1"/>
          <p:nvPr/>
        </p:nvSpPr>
        <p:spPr>
          <a:xfrm>
            <a:off x="2044031" y="5323983"/>
            <a:ext cx="659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9BC385C-EC71-FC1B-4E68-6D0CB5EB081D}"/>
              </a:ext>
            </a:extLst>
          </p:cNvPr>
          <p:cNvSpPr/>
          <p:nvPr/>
        </p:nvSpPr>
        <p:spPr>
          <a:xfrm>
            <a:off x="8694822" y="5364888"/>
            <a:ext cx="2951747" cy="12108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/>
              <a:t>15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5EC6D03-25E8-E29A-E780-D372EF5D928B}"/>
              </a:ext>
            </a:extLst>
          </p:cNvPr>
          <p:cNvSpPr/>
          <p:nvPr/>
        </p:nvSpPr>
        <p:spPr>
          <a:xfrm>
            <a:off x="1883610" y="2749251"/>
            <a:ext cx="737937" cy="798311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2" descr="Kết quả hình ảnh cho FIREWORK GIF">
            <a:extLst>
              <a:ext uri="{FF2B5EF4-FFF2-40B4-BE49-F238E27FC236}">
                <a16:creationId xmlns:a16="http://schemas.microsoft.com/office/drawing/2014/main" id="{CBCB02CD-BE47-3256-9E23-0A515E7ECA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890" y="340429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5FD68DC-8144-2C1A-098D-A9C249ECC1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557968"/>
              </p:ext>
            </p:extLst>
          </p:nvPr>
        </p:nvGraphicFramePr>
        <p:xfrm>
          <a:off x="3586163" y="1049998"/>
          <a:ext cx="471487" cy="505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8410" imgH="234966" progId="Equation.DSMT4">
                  <p:embed/>
                </p:oleObj>
              </mc:Choice>
              <mc:Fallback>
                <p:oleObj name="Equation" r:id="rId4" imgW="218410" imgH="2349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86163" y="1049998"/>
                        <a:ext cx="471487" cy="505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FAAC87C-D1A9-39F3-8B44-79AA50E18E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215131"/>
              </p:ext>
            </p:extLst>
          </p:nvPr>
        </p:nvGraphicFramePr>
        <p:xfrm>
          <a:off x="5815502" y="1059054"/>
          <a:ext cx="991527" cy="57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84224" imgH="282049" progId="Equation.DSMT4">
                  <p:embed/>
                </p:oleObj>
              </mc:Choice>
              <mc:Fallback>
                <p:oleObj name="Equation" r:id="rId6" imgW="484224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15502" y="1059054"/>
                        <a:ext cx="991527" cy="57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84CDF564-0C31-F9BB-9C0D-7F67E93E39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656050"/>
              </p:ext>
            </p:extLst>
          </p:nvPr>
        </p:nvGraphicFramePr>
        <p:xfrm>
          <a:off x="2698615" y="2944296"/>
          <a:ext cx="1480677" cy="535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81050" imgH="282049" progId="Equation.DSMT4">
                  <p:embed/>
                </p:oleObj>
              </mc:Choice>
              <mc:Fallback>
                <p:oleObj name="Equation" r:id="rId8" imgW="781050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698615" y="2944296"/>
                        <a:ext cx="1480677" cy="5356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58E9289-4187-3142-EB39-E01FEDEAEA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615055"/>
              </p:ext>
            </p:extLst>
          </p:nvPr>
        </p:nvGraphicFramePr>
        <p:xfrm>
          <a:off x="3228618" y="2142264"/>
          <a:ext cx="471487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8410" imgH="218976" progId="Equation.DSMT4">
                  <p:embed/>
                </p:oleObj>
              </mc:Choice>
              <mc:Fallback>
                <p:oleObj name="Equation" r:id="rId10" imgW="218410" imgH="2189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228618" y="2142264"/>
                        <a:ext cx="471487" cy="47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10CEC5BD-17EF-641B-C38F-0374888DFA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3990724"/>
              </p:ext>
            </p:extLst>
          </p:nvPr>
        </p:nvGraphicFramePr>
        <p:xfrm>
          <a:off x="2665776" y="3796959"/>
          <a:ext cx="1508670" cy="545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81050" imgH="282049" progId="Equation.DSMT4">
                  <p:embed/>
                </p:oleObj>
              </mc:Choice>
              <mc:Fallback>
                <p:oleObj name="Equation" r:id="rId12" imgW="781050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65776" y="3796959"/>
                        <a:ext cx="1508670" cy="545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BBB121B-2999-C0ED-DA70-7F7F6559F5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4575174"/>
              </p:ext>
            </p:extLst>
          </p:nvPr>
        </p:nvGraphicFramePr>
        <p:xfrm>
          <a:off x="2682488" y="4585318"/>
          <a:ext cx="1491958" cy="544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12505" imgH="282049" progId="Equation.DSMT4">
                  <p:embed/>
                </p:oleObj>
              </mc:Choice>
              <mc:Fallback>
                <p:oleObj name="Equation" r:id="rId14" imgW="812505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682488" y="4585318"/>
                        <a:ext cx="1491958" cy="5441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660063A7-7150-A3B8-4973-8793DB62F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000912"/>
              </p:ext>
            </p:extLst>
          </p:nvPr>
        </p:nvGraphicFramePr>
        <p:xfrm>
          <a:off x="2671784" y="5459480"/>
          <a:ext cx="1469365" cy="510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12505" imgH="282049" progId="Equation.DSMT4">
                  <p:embed/>
                </p:oleObj>
              </mc:Choice>
              <mc:Fallback>
                <p:oleObj name="Equation" r:id="rId16" imgW="812505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671784" y="5459480"/>
                        <a:ext cx="1469365" cy="510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257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1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5E09AE-A59E-599F-842F-6A71B571707A}"/>
              </a:ext>
            </a:extLst>
          </p:cNvPr>
          <p:cNvSpPr txBox="1"/>
          <p:nvPr/>
        </p:nvSpPr>
        <p:spPr>
          <a:xfrm>
            <a:off x="2290010" y="31133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spc="-3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endParaRPr lang="vi-VN" sz="360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56DDD4-FEE5-9675-25E1-F20BD63BEAC1}"/>
              </a:ext>
            </a:extLst>
          </p:cNvPr>
          <p:cNvSpPr txBox="1"/>
          <p:nvPr/>
        </p:nvSpPr>
        <p:spPr>
          <a:xfrm>
            <a:off x="184484" y="957664"/>
            <a:ext cx="11622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Một hình cầu bán kính           được cắt bởi một mặt phẳng. Phần chung của hình cầu và mặt phẳng có chu vi là </a:t>
            </a:r>
          </a:p>
          <a:p>
            <a:r>
              <a:rPr lang="vi-VN" sz="3600">
                <a:latin typeface="+mj-lt"/>
              </a:rPr>
              <a:t>Diện tích của phần chung là.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D53D0F-1A06-12BA-6056-F345F7F1D522}"/>
              </a:ext>
            </a:extLst>
          </p:cNvPr>
          <p:cNvSpPr txBox="1"/>
          <p:nvPr/>
        </p:nvSpPr>
        <p:spPr>
          <a:xfrm>
            <a:off x="1548731" y="2768381"/>
            <a:ext cx="2667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511F00-68A4-E498-DD24-CD6A84051242}"/>
              </a:ext>
            </a:extLst>
          </p:cNvPr>
          <p:cNvSpPr txBox="1"/>
          <p:nvPr/>
        </p:nvSpPr>
        <p:spPr>
          <a:xfrm>
            <a:off x="1500606" y="3695054"/>
            <a:ext cx="2423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4199E2-4FBA-E71E-7180-4F8F54188A4B}"/>
              </a:ext>
            </a:extLst>
          </p:cNvPr>
          <p:cNvSpPr txBox="1"/>
          <p:nvPr/>
        </p:nvSpPr>
        <p:spPr>
          <a:xfrm>
            <a:off x="1500606" y="4454403"/>
            <a:ext cx="2858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C57070-C150-CD40-0224-855C437027CD}"/>
              </a:ext>
            </a:extLst>
          </p:cNvPr>
          <p:cNvSpPr txBox="1"/>
          <p:nvPr/>
        </p:nvSpPr>
        <p:spPr>
          <a:xfrm>
            <a:off x="1548731" y="5323983"/>
            <a:ext cx="234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61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9BC385C-EC71-FC1B-4E68-6D0CB5EB081D}"/>
              </a:ext>
            </a:extLst>
          </p:cNvPr>
          <p:cNvSpPr/>
          <p:nvPr/>
        </p:nvSpPr>
        <p:spPr>
          <a:xfrm>
            <a:off x="8707521" y="5116270"/>
            <a:ext cx="2951747" cy="121085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/>
              <a:t>30</a:t>
            </a: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C5EC6D03-25E8-E29A-E780-D372EF5D928B}"/>
              </a:ext>
            </a:extLst>
          </p:cNvPr>
          <p:cNvSpPr/>
          <p:nvPr/>
        </p:nvSpPr>
        <p:spPr>
          <a:xfrm>
            <a:off x="1348205" y="3618831"/>
            <a:ext cx="737937" cy="798311"/>
          </a:xfrm>
          <a:prstGeom prst="flowChartConnector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2" descr="Kết quả hình ảnh cho FIREWORK GIF">
            <a:extLst>
              <a:ext uri="{FF2B5EF4-FFF2-40B4-BE49-F238E27FC236}">
                <a16:creationId xmlns:a16="http://schemas.microsoft.com/office/drawing/2014/main" id="{92D9056F-B664-5B87-D18D-6D82B0AD0B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203" y="3524307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EA6C60-F368-ACE7-1AE6-173203D00B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423161"/>
              </p:ext>
            </p:extLst>
          </p:nvPr>
        </p:nvGraphicFramePr>
        <p:xfrm>
          <a:off x="2162342" y="2752349"/>
          <a:ext cx="1285400" cy="64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62640" imgH="282049" progId="Equation.DSMT4">
                  <p:embed/>
                </p:oleObj>
              </mc:Choice>
              <mc:Fallback>
                <p:oleObj name="Equation" r:id="rId4" imgW="562640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62342" y="2752349"/>
                        <a:ext cx="1285400" cy="646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DDD40EDC-ADE4-34DC-0767-32F7839011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1507"/>
              </p:ext>
            </p:extLst>
          </p:nvPr>
        </p:nvGraphicFramePr>
        <p:xfrm>
          <a:off x="2123992" y="3655169"/>
          <a:ext cx="1572253" cy="64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87572" imgH="282049" progId="Equation.DSMT4">
                  <p:embed/>
                </p:oleObj>
              </mc:Choice>
              <mc:Fallback>
                <p:oleObj name="Equation" r:id="rId6" imgW="687572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23992" y="3655169"/>
                        <a:ext cx="1572253" cy="646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72B26D3-3E71-9C3E-10EA-6F8C64598C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224851"/>
              </p:ext>
            </p:extLst>
          </p:nvPr>
        </p:nvGraphicFramePr>
        <p:xfrm>
          <a:off x="2075850" y="4414518"/>
          <a:ext cx="1822799" cy="646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96999" imgH="282049" progId="Equation.DSMT4">
                  <p:embed/>
                </p:oleObj>
              </mc:Choice>
              <mc:Fallback>
                <p:oleObj name="Equation" r:id="rId8" imgW="796999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75850" y="4414518"/>
                        <a:ext cx="1822799" cy="6463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BC8F530-18EC-15EF-DA47-A1E694FDEF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975820"/>
              </p:ext>
            </p:extLst>
          </p:nvPr>
        </p:nvGraphicFramePr>
        <p:xfrm>
          <a:off x="2123992" y="5239091"/>
          <a:ext cx="1608534" cy="661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87572" imgH="282049" progId="Equation.DSMT4">
                  <p:embed/>
                </p:oleObj>
              </mc:Choice>
              <mc:Fallback>
                <p:oleObj name="Equation" r:id="rId10" imgW="687572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23992" y="5239091"/>
                        <a:ext cx="1608534" cy="6612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C353CA13-24FD-2A90-B96F-37BE14ED37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4858"/>
              </p:ext>
            </p:extLst>
          </p:nvPr>
        </p:nvGraphicFramePr>
        <p:xfrm>
          <a:off x="4447048" y="1046075"/>
          <a:ext cx="1206501" cy="624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46691" imgH="282049" progId="Equation.DSMT4">
                  <p:embed/>
                </p:oleObj>
              </mc:Choice>
              <mc:Fallback>
                <p:oleObj name="Equation" r:id="rId12" imgW="546691" imgH="28204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47048" y="1046075"/>
                        <a:ext cx="1206501" cy="624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7407055-DDF0-B79A-A916-8D1FEB970D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380502"/>
              </p:ext>
            </p:extLst>
          </p:nvPr>
        </p:nvGraphicFramePr>
        <p:xfrm>
          <a:off x="9831318" y="1568127"/>
          <a:ext cx="138395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09157" imgH="234966" progId="Equation.DSMT4">
                  <p:embed/>
                </p:oleObj>
              </mc:Choice>
              <mc:Fallback>
                <p:oleObj name="Equation" r:id="rId14" imgW="609157" imgH="23496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831318" y="1568127"/>
                        <a:ext cx="1383957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174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3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/>
          <p:nvPr/>
        </p:nvSpPr>
        <p:spPr>
          <a:xfrm>
            <a:off x="3369212" y="601394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9B054E-7E4A-7A29-6AB4-D3645A76A406}"/>
              </a:ext>
            </a:extLst>
          </p:cNvPr>
          <p:cNvSpPr txBox="1"/>
          <p:nvPr/>
        </p:nvSpPr>
        <p:spPr>
          <a:xfrm>
            <a:off x="2389194" y="1659285"/>
            <a:ext cx="674971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>
                <a:latin typeface="+mj-lt"/>
              </a:rPr>
              <a:t>- Ôn tập lại các kiến thức đã học trong tiết học.</a:t>
            </a:r>
          </a:p>
          <a:p>
            <a:pPr algn="just"/>
            <a:r>
              <a:rPr lang="vi-VN" sz="3200">
                <a:latin typeface="+mj-lt"/>
              </a:rPr>
              <a:t>- Lấy thêm các ví dụ thực tế về hình cầu, mặt cầu trong đó chỉ ra tâm và bán kính của mỗi hình.</a:t>
            </a:r>
          </a:p>
          <a:p>
            <a:pPr algn="just"/>
            <a:r>
              <a:rPr lang="vi-VN" sz="3200">
                <a:latin typeface="+mj-lt"/>
              </a:rPr>
              <a:t>- Ôn tập lại các yếu tố của hình trụ, công thức tính thể tích hình trụ.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90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AF9501-5251-A1AF-7397-41F057C5671C}"/>
              </a:ext>
            </a:extLst>
          </p:cNvPr>
          <p:cNvSpPr txBox="1"/>
          <p:nvPr/>
        </p:nvSpPr>
        <p:spPr>
          <a:xfrm>
            <a:off x="-4104260" y="-1428565"/>
            <a:ext cx="87354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>
                <a:latin typeface="+mj-lt"/>
              </a:rPr>
              <a:t>Quả bóng đá theo tiêu chuẩn FIFA (liên đoàn bóng đá thế giới) có </a:t>
            </a:r>
            <a:r>
              <a:rPr lang="vi-VN" sz="2800" b="1">
                <a:solidFill>
                  <a:srgbClr val="FF0000"/>
                </a:solidFill>
                <a:latin typeface="+mj-lt"/>
              </a:rPr>
              <a:t>dạng hình cầu </a:t>
            </a:r>
            <a:r>
              <a:rPr lang="vi-VN" sz="2800">
                <a:latin typeface="+mj-lt"/>
              </a:rPr>
              <a:t>với đường kính khoảng 22 cm (H.10.18). Khi bơm căng quả bóng thì thể tích quả bóng bằng bao nhiêu?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C1EBD-A50D-7A80-9651-EA8BD8A0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48965" cy="2648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0FAD34-6D1A-A59F-7252-7841AAAB9676}"/>
              </a:ext>
            </a:extLst>
          </p:cNvPr>
          <p:cNvSpPr txBox="1"/>
          <p:nvPr/>
        </p:nvSpPr>
        <p:spPr>
          <a:xfrm>
            <a:off x="3077981" y="2413337"/>
            <a:ext cx="7350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>
                <a:solidFill>
                  <a:srgbClr val="FF0000"/>
                </a:solidFill>
                <a:latin typeface="+mj-lt"/>
              </a:rPr>
              <a:t>BÀI 32: HÌNH CẦU</a:t>
            </a:r>
          </a:p>
        </p:txBody>
      </p:sp>
    </p:spTree>
    <p:extLst>
      <p:ext uri="{BB962C8B-B14F-4D97-AF65-F5344CB8AC3E}">
        <p14:creationId xmlns:p14="http://schemas.microsoft.com/office/powerpoint/2010/main" val="1521493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/>
          </a:p>
        </p:txBody>
      </p:sp>
      <p:grpSp>
        <p:nvGrpSpPr>
          <p:cNvPr id="141" name="Google Shape;141;p7"/>
          <p:cNvGrpSpPr/>
          <p:nvPr/>
        </p:nvGrpSpPr>
        <p:grpSpPr>
          <a:xfrm>
            <a:off x="-5629478" y="-450171"/>
            <a:ext cx="16624351" cy="8186013"/>
            <a:chOff x="-6875181" y="-1051632"/>
            <a:chExt cx="16624351" cy="8186013"/>
          </a:xfrm>
        </p:grpSpPr>
        <p:sp>
          <p:nvSpPr>
            <p:cNvPr id="142" name="Google Shape;142;p7"/>
            <p:cNvSpPr/>
            <p:nvPr/>
          </p:nvSpPr>
          <p:spPr>
            <a:xfrm>
              <a:off x="-6875181" y="-1051632"/>
              <a:ext cx="8186013" cy="8186013"/>
            </a:xfrm>
            <a:prstGeom prst="blockArc">
              <a:avLst>
                <a:gd name="adj1" fmla="val 18900000"/>
                <a:gd name="adj2" fmla="val 2700000"/>
                <a:gd name="adj3" fmla="val 264"/>
              </a:avLst>
            </a:prstGeom>
            <a:noFill/>
            <a:ln w="12700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7"/>
            <p:cNvSpPr/>
            <p:nvPr/>
          </p:nvSpPr>
          <p:spPr>
            <a:xfrm>
              <a:off x="844285" y="608274"/>
              <a:ext cx="8904885" cy="121654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7"/>
            <p:cNvSpPr txBox="1"/>
            <p:nvPr/>
          </p:nvSpPr>
          <p:spPr>
            <a:xfrm>
              <a:off x="844285" y="608274"/>
              <a:ext cx="8904885" cy="1216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Times New Roman"/>
                <a:buNone/>
              </a:pPr>
              <a:r>
                <a:rPr lang="vi-VN" sz="2800" b="1" spc="-1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vi-VN" sz="2800" b="1" spc="-65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b="1" spc="-1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vi-VN" sz="2800" b="1" spc="-65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b="1" spc="-1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mặt</a:t>
              </a:r>
              <a:r>
                <a:rPr lang="vi-VN" sz="2800" b="1" spc="-65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b="1" spc="-1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vi-VN" sz="2800" b="1" spc="-65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b="1" spc="-1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vi-VN" sz="2800" b="1" spc="-65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b="1" spc="-1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vi-VN" sz="2800" b="1" spc="-65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2800" b="1" spc="-1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 </a:t>
              </a:r>
              <a:endParaRPr sz="800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83941" y="456206"/>
              <a:ext cx="1520687" cy="1520687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1286501" y="2433099"/>
              <a:ext cx="8462669" cy="1216549"/>
            </a:xfrm>
            <a:prstGeom prst="rect">
              <a:avLst/>
            </a:prstGeom>
            <a:solidFill>
              <a:srgbClr val="2EE8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 txBox="1"/>
            <p:nvPr/>
          </p:nvSpPr>
          <p:spPr>
            <a:xfrm>
              <a:off x="1286501" y="2433099"/>
              <a:ext cx="8462669" cy="1216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Times New Roman"/>
                <a:buNone/>
              </a:pPr>
              <a:r>
                <a:rPr lang="vi-VN" sz="28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Cắt mặt cầu, hình cầu bởi một mặt phẳng </a:t>
              </a:r>
              <a:endParaRPr sz="800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526157" y="2281030"/>
              <a:ext cx="1520687" cy="1520687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2EE8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844285" y="4257923"/>
              <a:ext cx="8904885" cy="1216549"/>
            </a:xfrm>
            <a:prstGeom prst="rect">
              <a:avLst/>
            </a:prstGeom>
            <a:solidFill>
              <a:srgbClr val="5999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7"/>
            <p:cNvSpPr txBox="1"/>
            <p:nvPr/>
          </p:nvSpPr>
          <p:spPr>
            <a:xfrm>
              <a:off x="844285" y="4257923"/>
              <a:ext cx="8904885" cy="12165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5625" tIns="165100" rIns="165100" bIns="165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Times New Roman"/>
                <a:buNone/>
              </a:pPr>
              <a:r>
                <a:rPr lang="en-US" sz="28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Vận dụng các kiến thức về mặt</a:t>
              </a:r>
              <a:r>
                <a:rPr lang="en-US" sz="2800" b="1" spc="-4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2800" b="1" spc="-45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b="1" spc="-45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hình</a:t>
              </a:r>
              <a:r>
                <a:rPr lang="en-US" sz="2800" b="1" spc="-45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cầu</a:t>
              </a:r>
              <a:r>
                <a:rPr lang="en-US" sz="2800" b="1" spc="-45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sz="8000" b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83941" y="4105854"/>
              <a:ext cx="1520687" cy="1520687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rgbClr val="5999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7"/>
          <p:cNvSpPr txBox="1"/>
          <p:nvPr/>
        </p:nvSpPr>
        <p:spPr>
          <a:xfrm>
            <a:off x="105434" y="3079359"/>
            <a:ext cx="169075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>
                <a:solidFill>
                  <a:schemeClr val="dk1"/>
                </a:solidFill>
                <a:latin typeface="Times New Roman"/>
                <a:cs typeface="Times New Roman"/>
                <a:sym typeface="Times New Roman"/>
              </a:rPr>
              <a:t>HÌNH CẦU</a:t>
            </a:r>
            <a:endParaRPr b="1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22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CDE72B9-C2AB-4CD7-CDB3-4EFD060618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287410" y="2730006"/>
            <a:ext cx="3466067" cy="4315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669752-4DB9-6B01-7248-E0E341A8F121}"/>
              </a:ext>
            </a:extLst>
          </p:cNvPr>
          <p:cNvSpPr txBox="1"/>
          <p:nvPr/>
        </p:nvSpPr>
        <p:spPr>
          <a:xfrm>
            <a:off x="1104871" y="264308"/>
            <a:ext cx="9356106" cy="12003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Nhận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mặt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cầu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sz="5000" b="1" kern="1200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5000" b="1" kern="1200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cầu </a:t>
            </a:r>
            <a:endParaRPr lang="en-US" sz="5000" kern="120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338F6F-22E8-2DAD-0973-98C265020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15" y="1057885"/>
            <a:ext cx="1128449" cy="984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A25A5-17C4-BD41-1F73-374D8D10E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122" y="1176444"/>
            <a:ext cx="1359548" cy="14434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4546F7-D851-5652-9041-0D006CA651EF}"/>
              </a:ext>
            </a:extLst>
          </p:cNvPr>
          <p:cNvSpPr txBox="1"/>
          <p:nvPr/>
        </p:nvSpPr>
        <p:spPr>
          <a:xfrm>
            <a:off x="1591952" y="1290879"/>
            <a:ext cx="4438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Quả bóng có dạng hình cầu</a:t>
            </a:r>
            <a:endParaRPr lang="vi-VN" sz="4000" b="1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4EC688-A468-3A66-97FF-804D94120E8A}"/>
              </a:ext>
            </a:extLst>
          </p:cNvPr>
          <p:cNvSpPr txBox="1"/>
          <p:nvPr/>
        </p:nvSpPr>
        <p:spPr>
          <a:xfrm>
            <a:off x="1193017" y="2952509"/>
            <a:ext cx="4589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vi-VN" sz="2800" b="1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Một  số yếu tố của hình cầu </a:t>
            </a:r>
            <a:endParaRPr lang="vi-VN" sz="4000" b="1"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336C6AD-68B9-BAD8-3393-2F1EA16BFB9C}"/>
              </a:ext>
            </a:extLst>
          </p:cNvPr>
          <p:cNvCxnSpPr>
            <a:cxnSpLocks/>
          </p:cNvCxnSpPr>
          <p:nvPr/>
        </p:nvCxnSpPr>
        <p:spPr>
          <a:xfrm flipV="1">
            <a:off x="9020444" y="3897451"/>
            <a:ext cx="1216152" cy="989234"/>
          </a:xfrm>
          <a:prstGeom prst="line">
            <a:avLst/>
          </a:prstGeom>
          <a:ln w="38100" cap="flat" cmpd="sng" algn="ctr">
            <a:solidFill>
              <a:srgbClr val="3617F1"/>
            </a:solidFill>
            <a:prstDash val="dash"/>
            <a:round/>
            <a:headEnd type="oval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2699DE-D604-AE4B-18CB-5F029559C5A7}"/>
              </a:ext>
            </a:extLst>
          </p:cNvPr>
          <p:cNvCxnSpPr>
            <a:cxnSpLocks/>
          </p:cNvCxnSpPr>
          <p:nvPr/>
        </p:nvCxnSpPr>
        <p:spPr>
          <a:xfrm>
            <a:off x="7405141" y="3883383"/>
            <a:ext cx="1468045" cy="966750"/>
          </a:xfrm>
          <a:prstGeom prst="straightConnector1">
            <a:avLst/>
          </a:prstGeom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D79A38D-668D-519B-A07E-45E97B8CC2AC}"/>
              </a:ext>
            </a:extLst>
          </p:cNvPr>
          <p:cNvSpPr txBox="1"/>
          <p:nvPr/>
        </p:nvSpPr>
        <p:spPr>
          <a:xfrm>
            <a:off x="6570326" y="3352556"/>
            <a:ext cx="100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+mj-lt"/>
              </a:rPr>
              <a:t>Tâm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77C904-B927-C591-1876-4C0B1463DFD3}"/>
              </a:ext>
            </a:extLst>
          </p:cNvPr>
          <p:cNvSpPr txBox="1"/>
          <p:nvPr/>
        </p:nvSpPr>
        <p:spPr>
          <a:xfrm>
            <a:off x="10144421" y="3438969"/>
            <a:ext cx="715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3617F1"/>
                </a:solidFill>
                <a:latin typeface="+mj-lt"/>
              </a:rPr>
              <a:t>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B4422A0-F603-FCE0-2DD9-67C3C6616A4E}"/>
              </a:ext>
            </a:extLst>
          </p:cNvPr>
          <p:cNvCxnSpPr>
            <a:cxnSpLocks/>
          </p:cNvCxnSpPr>
          <p:nvPr/>
        </p:nvCxnSpPr>
        <p:spPr>
          <a:xfrm>
            <a:off x="8282654" y="3173141"/>
            <a:ext cx="1324223" cy="1069073"/>
          </a:xfrm>
          <a:prstGeom prst="straightConnector1">
            <a:avLst/>
          </a:prstGeom>
          <a:ln w="190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184433F-B53B-6209-5E6B-9F8E82C63E34}"/>
              </a:ext>
            </a:extLst>
          </p:cNvPr>
          <p:cNvSpPr txBox="1"/>
          <p:nvPr/>
        </p:nvSpPr>
        <p:spPr>
          <a:xfrm>
            <a:off x="6958149" y="2730006"/>
            <a:ext cx="2043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FF0000"/>
                </a:solidFill>
                <a:latin typeface="+mj-lt"/>
              </a:rPr>
              <a:t>Bán kính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B7725C3-2CF1-7065-3A54-8BAFE87F1EDC}"/>
              </a:ext>
            </a:extLst>
          </p:cNvPr>
          <p:cNvSpPr/>
          <p:nvPr/>
        </p:nvSpPr>
        <p:spPr>
          <a:xfrm>
            <a:off x="8964403" y="4847525"/>
            <a:ext cx="99330" cy="10493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7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7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20" grpId="0"/>
      <p:bldP spid="25" grpId="0"/>
      <p:bldP spid="29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CẦU">
            <a:hlinkClick r:id="" action="ppaction://media"/>
            <a:extLst>
              <a:ext uri="{FF2B5EF4-FFF2-40B4-BE49-F238E27FC236}">
                <a16:creationId xmlns:a16="http://schemas.microsoft.com/office/drawing/2014/main" id="{3739C880-5A27-612F-F05C-81E30DCFC0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541" y="624072"/>
            <a:ext cx="7636043" cy="429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13531" y="1371976"/>
            <a:ext cx="630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nửa </a:t>
            </a:r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</a:t>
            </a:r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đường kính      cố định </a:t>
            </a:r>
            <a:r>
              <a:rPr lang="vi-VN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nó </a:t>
            </a:r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được một </a:t>
            </a:r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cầu</a:t>
            </a:r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77B54-63BE-8B62-ADF8-AA283B3230AE}"/>
              </a:ext>
            </a:extLst>
          </p:cNvPr>
          <p:cNvSpPr txBox="1"/>
          <p:nvPr/>
        </p:nvSpPr>
        <p:spPr>
          <a:xfrm>
            <a:off x="408739" y="92425"/>
            <a:ext cx="8121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vi-VN" sz="4800" b="1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b="1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vi-VN" sz="4800" b="1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b="1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vi-VN" sz="4800" b="1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b="1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vi-VN" sz="4800" b="1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b="1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4800" b="1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b="1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4800" b="1" spc="-65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800" b="1" spc="-1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 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D91ED7BD-DA9E-4B52-0629-37AECAEB7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" y="3232970"/>
            <a:ext cx="630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</a:t>
            </a:r>
            <a:r>
              <a:rPr lang="en-US" sz="32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nửa </a:t>
            </a:r>
            <a:r>
              <a:rPr lang="vi-VN" sz="32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tròn </a:t>
            </a:r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 đường kính      cố định </a:t>
            </a:r>
            <a:r>
              <a:rPr lang="vi-VN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nó </a:t>
            </a:r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được một </a:t>
            </a:r>
            <a:r>
              <a:rPr lang="vi-VN" sz="32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cầu</a:t>
            </a:r>
            <a:r>
              <a:rPr lang="en-US" sz="320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4D2F5-0536-7A91-4176-2982FCA35885}"/>
              </a:ext>
            </a:extLst>
          </p:cNvPr>
          <p:cNvSpPr txBox="1"/>
          <p:nvPr/>
        </p:nvSpPr>
        <p:spPr>
          <a:xfrm>
            <a:off x="9510461" y="1094354"/>
            <a:ext cx="601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854FB6-631B-8E90-564F-40AC7B68BC27}"/>
              </a:ext>
            </a:extLst>
          </p:cNvPr>
          <p:cNvSpPr txBox="1"/>
          <p:nvPr/>
        </p:nvSpPr>
        <p:spPr>
          <a:xfrm>
            <a:off x="9510461" y="4499811"/>
            <a:ext cx="372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0FA672-2AE9-31DA-9CAD-F29EDD450D1F}"/>
              </a:ext>
            </a:extLst>
          </p:cNvPr>
          <p:cNvSpPr txBox="1"/>
          <p:nvPr/>
        </p:nvSpPr>
        <p:spPr>
          <a:xfrm>
            <a:off x="9329987" y="2610846"/>
            <a:ext cx="372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A416C8E-8848-270D-49BA-8FCDBE1945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244746"/>
              </p:ext>
            </p:extLst>
          </p:nvPr>
        </p:nvGraphicFramePr>
        <p:xfrm>
          <a:off x="2463763" y="3797711"/>
          <a:ext cx="766947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9292" imgH="218976" progId="Equation.DSMT4">
                  <p:embed/>
                </p:oleObj>
              </mc:Choice>
              <mc:Fallback>
                <p:oleObj name="Equation" r:id="rId5" imgW="359292" imgH="21897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63763" y="3797711"/>
                        <a:ext cx="766947" cy="46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E868C95-4595-A97F-4195-D41FA73E09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885471"/>
              </p:ext>
            </p:extLst>
          </p:nvPr>
        </p:nvGraphicFramePr>
        <p:xfrm>
          <a:off x="2463763" y="1922649"/>
          <a:ext cx="76676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6609" imgH="468025" progId="Equation.DSMT4">
                  <p:embed/>
                </p:oleObj>
              </mc:Choice>
              <mc:Fallback>
                <p:oleObj name="Equation" r:id="rId5" imgW="766609" imgH="46802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63763" y="1922649"/>
                        <a:ext cx="766763" cy="46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utoUpdateAnimBg="0"/>
      <p:bldP spid="5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1620</TotalTime>
  <Words>1440</Words>
  <Application>Microsoft Office PowerPoint</Application>
  <PresentationFormat>Widescreen</PresentationFormat>
  <Paragraphs>158</Paragraphs>
  <Slides>38</Slides>
  <Notes>16</Notes>
  <HiddenSlides>0</HiddenSlides>
  <MMClips>4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Times New Roman</vt:lpstr>
      <vt:lpstr>Arial</vt:lpstr>
      <vt:lpstr>Office Theme</vt:lpstr>
      <vt:lpstr>Equation.DSMT4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>ADMIN</cp:lastModifiedBy>
  <cp:revision>17</cp:revision>
  <dcterms:created xsi:type="dcterms:W3CDTF">2021-06-21T15:30:30Z</dcterms:created>
  <dcterms:modified xsi:type="dcterms:W3CDTF">2025-03-21T02:10:29Z</dcterms:modified>
</cp:coreProperties>
</file>