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7"/>
  </p:notesMasterIdLst>
  <p:handoutMasterIdLst>
    <p:handoutMasterId r:id="rId38"/>
  </p:handoutMasterIdLst>
  <p:sldIdLst>
    <p:sldId id="450" r:id="rId2"/>
    <p:sldId id="418" r:id="rId3"/>
    <p:sldId id="402" r:id="rId4"/>
    <p:sldId id="419" r:id="rId5"/>
    <p:sldId id="443" r:id="rId6"/>
    <p:sldId id="420" r:id="rId7"/>
    <p:sldId id="458" r:id="rId8"/>
    <p:sldId id="454" r:id="rId9"/>
    <p:sldId id="455" r:id="rId10"/>
    <p:sldId id="423" r:id="rId11"/>
    <p:sldId id="427" r:id="rId12"/>
    <p:sldId id="415" r:id="rId13"/>
    <p:sldId id="428" r:id="rId14"/>
    <p:sldId id="451" r:id="rId15"/>
    <p:sldId id="452" r:id="rId16"/>
    <p:sldId id="459" r:id="rId17"/>
    <p:sldId id="460" r:id="rId18"/>
    <p:sldId id="461" r:id="rId19"/>
    <p:sldId id="256" r:id="rId20"/>
    <p:sldId id="462" r:id="rId21"/>
    <p:sldId id="457" r:id="rId22"/>
    <p:sldId id="456" r:id="rId23"/>
    <p:sldId id="259" r:id="rId24"/>
    <p:sldId id="260" r:id="rId25"/>
    <p:sldId id="265" r:id="rId26"/>
    <p:sldId id="266" r:id="rId27"/>
    <p:sldId id="276" r:id="rId28"/>
    <p:sldId id="277" r:id="rId29"/>
    <p:sldId id="463" r:id="rId30"/>
    <p:sldId id="464" r:id="rId31"/>
    <p:sldId id="465" r:id="rId32"/>
    <p:sldId id="466" r:id="rId33"/>
    <p:sldId id="467" r:id="rId34"/>
    <p:sldId id="468" r:id="rId35"/>
    <p:sldId id="268" r:id="rId36"/>
  </p:sldIdLst>
  <p:sldSz cx="9144000" cy="5143500" type="screen16x9"/>
  <p:notesSz cx="7010400" cy="9296400"/>
  <p:embeddedFontLst>
    <p:embeddedFont>
      <p:font typeface="Roboto Condensed" panose="020B060402020202020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3E5E3"/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611" autoAdjust="0"/>
  </p:normalViewPr>
  <p:slideViewPr>
    <p:cSldViewPr>
      <p:cViewPr varScale="1">
        <p:scale>
          <a:sx n="86" d="100"/>
          <a:sy n="86" d="100"/>
        </p:scale>
        <p:origin x="800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0" tIns="91420" rIns="91420" bIns="91420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0" tIns="91420" rIns="91420" bIns="91420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hyperlink" Target="3%20PH&#218;T.mp4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hyperlink" Target="3%20PH&#218;T.mp4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30.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Nguyên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sinh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vật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Hình Ảnh Trùng Gi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9380"/>
            <a:ext cx="2638425" cy="16764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9380"/>
            <a:ext cx="2895600" cy="16549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ảo lục Chlorella: 4 tác dụng, 3 rủi ro và mẹo sử dụng - Dế Mèn Organ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9380"/>
            <a:ext cx="2857500" cy="16097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55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4510" y="628380"/>
            <a:ext cx="8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7544" y="1923678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….)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980" y="3435846"/>
            <a:ext cx="8588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98585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900" y="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654371"/>
            <a:ext cx="25908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959600" y="348615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3105150"/>
            <a:ext cx="76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48400" y="272415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96000" y="211455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00" y="194012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47000" y="2570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58100" y="290353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lục</a:t>
            </a:r>
            <a:r>
              <a:rPr lang="en-US" b="1" dirty="0"/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861300" y="33322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(1)</a:t>
            </a:r>
            <a:endParaRPr lang="en-US" b="1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581150"/>
            <a:ext cx="175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V="1">
            <a:off x="584200" y="2495549"/>
            <a:ext cx="9779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69033" y="1733550"/>
            <a:ext cx="67173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95300" y="2878038"/>
            <a:ext cx="1066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3500" y="2689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300" y="2341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2400" y="1579661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41600" y="3820795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Ghi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chú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1. </a:t>
            </a:r>
            <a:r>
              <a:rPr lang="en-US" sz="1600" b="1" dirty="0" err="1">
                <a:solidFill>
                  <a:srgbClr val="FF0000"/>
                </a:solidFill>
              </a:rPr>
              <a:t>Màng</a:t>
            </a:r>
            <a:r>
              <a:rPr lang="en-US" sz="1600" b="1" dirty="0">
                <a:solidFill>
                  <a:srgbClr val="FF0000"/>
                </a:solidFill>
              </a:rPr>
              <a:t>  </a:t>
            </a:r>
            <a:r>
              <a:rPr lang="en-US" sz="1600" b="1" dirty="0" err="1">
                <a:solidFill>
                  <a:srgbClr val="FF0000"/>
                </a:solidFill>
              </a:rPr>
              <a:t>tế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bào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2. </a:t>
            </a:r>
            <a:r>
              <a:rPr lang="en-US" sz="1600" b="1" dirty="0" err="1">
                <a:solidFill>
                  <a:srgbClr val="FF0000"/>
                </a:solidFill>
              </a:rPr>
              <a:t>Chất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bào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3. </a:t>
            </a:r>
            <a:r>
              <a:rPr lang="en-US" sz="1600" b="1" dirty="0" err="1">
                <a:solidFill>
                  <a:srgbClr val="FF0000"/>
                </a:solidFill>
              </a:rPr>
              <a:t>Nhân</a:t>
            </a:r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4. </a:t>
            </a:r>
            <a:r>
              <a:rPr lang="en-US" sz="1600" b="1" dirty="0" err="1">
                <a:solidFill>
                  <a:srgbClr val="FF0000"/>
                </a:solidFill>
              </a:rPr>
              <a:t>Diệp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lục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800" y="438875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a) </a:t>
            </a:r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486400" y="409425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b) </a:t>
            </a:r>
            <a:r>
              <a:rPr lang="en-US" b="1" dirty="0" err="1"/>
              <a:t>Tảo</a:t>
            </a:r>
            <a:r>
              <a:rPr lang="en-US" b="1" dirty="0"/>
              <a:t> </a:t>
            </a:r>
            <a:r>
              <a:rPr lang="en-US" b="1" dirty="0" err="1"/>
              <a:t>lục</a:t>
            </a:r>
            <a:r>
              <a:rPr lang="en-US" b="1" dirty="0"/>
              <a:t> </a:t>
            </a:r>
            <a:r>
              <a:rPr lang="en-US" b="1" dirty="0" err="1"/>
              <a:t>đơn</a:t>
            </a:r>
            <a:r>
              <a:rPr lang="en-US" b="1" dirty="0"/>
              <a:t> </a:t>
            </a:r>
            <a:r>
              <a:rPr lang="en-US" b="1" dirty="0" err="1"/>
              <a:t>bào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37000" y="2381646"/>
            <a:ext cx="102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</a:t>
            </a:r>
            <a:r>
              <a:rPr lang="en-US" b="1" dirty="0" err="1">
                <a:solidFill>
                  <a:srgbClr val="FF0000"/>
                </a:solidFill>
              </a:rPr>
              <a:t>Diệp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lục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5830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50" grpId="0"/>
      <p:bldP spid="51" grpId="0"/>
      <p:bldP spid="52" grpId="0"/>
      <p:bldP spid="49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6" y="1276350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ý thuyết Trùng biến hình và trùng giày sinh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48404"/>
            <a:ext cx="33909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1600" y="704768"/>
            <a:ext cx="2514600" cy="424731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Trùng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xanh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cấu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phù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hợp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với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tự</a:t>
            </a:r>
            <a:r>
              <a:rPr lang="en-US" sz="1800" dirty="0">
                <a:solidFill>
                  <a:srgbClr val="002060"/>
                </a:solidFill>
              </a:rPr>
              <a:t> do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nước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Trùng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xanh</a:t>
            </a:r>
            <a:r>
              <a:rPr lang="en-US" sz="1800" dirty="0">
                <a:solidFill>
                  <a:srgbClr val="002060"/>
                </a:solidFill>
              </a:rPr>
              <a:t> di </a:t>
            </a:r>
            <a:r>
              <a:rPr lang="en-US" sz="1800" dirty="0" err="1">
                <a:solidFill>
                  <a:srgbClr val="002060"/>
                </a:solidFill>
              </a:rPr>
              <a:t>chuyển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bằng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roi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bơi</a:t>
            </a:r>
            <a:r>
              <a:rPr lang="en-US" sz="1800" dirty="0">
                <a:solidFill>
                  <a:srgbClr val="002060"/>
                </a:solidFill>
              </a:rPr>
              <a:t>, 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thức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dinh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dưỡng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dị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dưỡng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hoặc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dưỡng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  <a:p>
            <a:r>
              <a:rPr lang="en-US" sz="1800" dirty="0">
                <a:solidFill>
                  <a:srgbClr val="002060"/>
                </a:solidFill>
              </a:rPr>
              <a:t>2. </a:t>
            </a:r>
            <a:r>
              <a:rPr lang="en-US" sz="1800" dirty="0" err="1">
                <a:solidFill>
                  <a:srgbClr val="002060"/>
                </a:solidFill>
              </a:rPr>
              <a:t>Trùng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biến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chúng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cấu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phù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hợp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với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đời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tự</a:t>
            </a:r>
            <a:r>
              <a:rPr lang="en-US" sz="1800" dirty="0">
                <a:solidFill>
                  <a:srgbClr val="002060"/>
                </a:solidFill>
              </a:rPr>
              <a:t> do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nước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Chúng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dùng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chân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giả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di </a:t>
            </a:r>
            <a:r>
              <a:rPr lang="en-US" sz="1800" dirty="0" err="1">
                <a:solidFill>
                  <a:srgbClr val="002060"/>
                </a:solidFill>
              </a:rPr>
              <a:t>chuyển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bắt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mồi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0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TH] Quan sát hình thể ký sinh trùng sốt ré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8750"/>
            <a:ext cx="32289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018061"/>
            <a:ext cx="3228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Kí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hồng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endParaRPr lang="en-US" b="1" dirty="0"/>
          </a:p>
        </p:txBody>
      </p:sp>
      <p:pic>
        <p:nvPicPr>
          <p:cNvPr id="4100" name="Picture 4" descr="Trùng kiết lị | Sinh lớp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428750"/>
            <a:ext cx="56991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9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 descr="Cháy rừng ở California với nguyên nhân không ai ngờ tới | Báo Công an nhân  dân điện tử">
            <a:extLst>
              <a:ext uri="{FF2B5EF4-FFF2-40B4-BE49-F238E27FC236}">
                <a16:creationId xmlns:a16="http://schemas.microsoft.com/office/drawing/2014/main" id="{FEB60C77-C89C-4C0D-A7C8-507407B035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2291" name="AutoShape 4" descr="Cháy rừng ở California với nguyên nhân không ai ngờ tới | Báo Công an nhân  dân điện tử">
            <a:extLst>
              <a:ext uri="{FF2B5EF4-FFF2-40B4-BE49-F238E27FC236}">
                <a16:creationId xmlns:a16="http://schemas.microsoft.com/office/drawing/2014/main" id="{F56F805F-E153-4FA5-BF83-69A9278EEB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pic>
        <p:nvPicPr>
          <p:cNvPr id="12292" name="Picture 6" descr="Nhà thêm sang, hết sạch khí độc nhờ những loại cây thủy sinh vừa đẹp vừa dễ chăm - 1">
            <a:extLst>
              <a:ext uri="{FF2B5EF4-FFF2-40B4-BE49-F238E27FC236}">
                <a16:creationId xmlns:a16="http://schemas.microsoft.com/office/drawing/2014/main" id="{5C896C4F-F3E7-4031-A664-3FA0F81C4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2" y="5953"/>
            <a:ext cx="2959894" cy="216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Hình dạng và cấu tạo của Địa y">
            <a:extLst>
              <a:ext uri="{FF2B5EF4-FFF2-40B4-BE49-F238E27FC236}">
                <a16:creationId xmlns:a16="http://schemas.microsoft.com/office/drawing/2014/main" id="{A800C5D9-D8F7-4AA1-95E3-200013C12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98823"/>
            <a:ext cx="3143250" cy="25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AutoShape 11" descr="Chế phẩm vi sinh xử lý nước thải là gì?">
            <a:extLst>
              <a:ext uri="{FF2B5EF4-FFF2-40B4-BE49-F238E27FC236}">
                <a16:creationId xmlns:a16="http://schemas.microsoft.com/office/drawing/2014/main" id="{76AC663D-A75F-4043-AFF9-B16CBB69CA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8281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2295" name="AutoShape 13" descr="Chế phẩm vi sinh xử lý nước thải là gì?">
            <a:extLst>
              <a:ext uri="{FF2B5EF4-FFF2-40B4-BE49-F238E27FC236}">
                <a16:creationId xmlns:a16="http://schemas.microsoft.com/office/drawing/2014/main" id="{3B801726-2E48-45A7-BC55-F77E871833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2581" y="2345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pic>
        <p:nvPicPr>
          <p:cNvPr id="12296" name="Picture 14">
            <a:extLst>
              <a:ext uri="{FF2B5EF4-FFF2-40B4-BE49-F238E27FC236}">
                <a16:creationId xmlns:a16="http://schemas.microsoft.com/office/drawing/2014/main" id="{3AB1812D-3378-407E-824D-3FBA5C458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857500"/>
            <a:ext cx="37242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15">
            <a:extLst>
              <a:ext uri="{FF2B5EF4-FFF2-40B4-BE49-F238E27FC236}">
                <a16:creationId xmlns:a16="http://schemas.microsoft.com/office/drawing/2014/main" id="{060DF632-DFD9-48F5-B6D8-FB7ADB19B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02895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D1A7F409-EBCB-4858-A741-2A5FEA86F1CE}"/>
              </a:ext>
            </a:extLst>
          </p:cNvPr>
          <p:cNvSpPr/>
          <p:nvPr/>
        </p:nvSpPr>
        <p:spPr bwMode="auto">
          <a:xfrm>
            <a:off x="3371850" y="1600200"/>
            <a:ext cx="3864446" cy="1547614"/>
          </a:xfrm>
          <a:prstGeom prst="cloudCallout">
            <a:avLst/>
          </a:prstGeom>
          <a:gradFill>
            <a:gsLst>
              <a:gs pos="0">
                <a:srgbClr val="0070C0"/>
              </a:gs>
              <a:gs pos="9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5282-1F2D-4112-8E6B-22CD6187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155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II. </a:t>
            </a:r>
            <a:r>
              <a:rPr lang="en-US" b="1" dirty="0" err="1"/>
              <a:t>Vai</a:t>
            </a:r>
            <a:r>
              <a:rPr lang="en-US" b="1" dirty="0"/>
              <a:t> </a:t>
            </a:r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vật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42C77-4F11-46C0-A939-122871587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44649"/>
            <a:ext cx="8640960" cy="4192872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tự nhiên: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Cung cấp oxygen cho các động vật dưới nước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Là nguồn thức ăn cho các động vật lớn hơn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Sống cộng sinh hỗ trợ sự sống của các loài sinh vật khác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con người: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Chế biến thành thực phẩm chức năng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Dùng làm thức ăn (tảo, rong biển)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Dùng trong công nghiệp sản xuất chất dẻo, chất khử mùi…</a:t>
            </a:r>
            <a:endParaRPr lang="en-US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000" b="1" dirty="0">
                <a:effectLst/>
                <a:latin typeface="+mj-lt"/>
                <a:ea typeface="Calibri" panose="020F0502020204030204" pitchFamily="34" charset="0"/>
              </a:rPr>
              <a:t>+ Có vai trò quan trọng trong việc xử lý chất thải và chỉ thị độ sạch của nước</a:t>
            </a:r>
            <a:endParaRPr lang="en-US" sz="2000" b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7C06E-B571-420B-8130-9BCE94B1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15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231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16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123478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XEM VIDEO VỀ TRÙNG SỐT RÉT VÀ TRÙNG KIỆT LỊ</a:t>
            </a:r>
            <a:endParaRPr lang="en-US" b="1" dirty="0"/>
          </a:p>
        </p:txBody>
      </p:sp>
      <p:pic>
        <p:nvPicPr>
          <p:cNvPr id="6" name="Khoa học tự nhiên 6 - Con đường trùng sốt rét gây bệnh ở người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431255"/>
            <a:ext cx="7787207" cy="42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17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" name="Bệnh sốt rét và muỗi Anophen - Video giáo dục sức khỏe Bệnh viện Đa khoa tỉnh Phú Thọ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95486"/>
            <a:ext cx="8280920" cy="44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18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BỆNH KIẾT L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3" y="506019"/>
            <a:ext cx="7488832" cy="4212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12347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BỆNH KIẾT LỊ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645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7634" y="134511"/>
            <a:ext cx="4339650" cy="415498"/>
          </a:xfrm>
          <a:prstGeom prst="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Nguyên sinh vật - KHTN 6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94" y="824183"/>
            <a:ext cx="5022558" cy="189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ải chân trời sáng tạo khoa học tự nhiên 6 bài 27: Nguyên sinh vật |  baivan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94" y="3057805"/>
            <a:ext cx="5296391" cy="156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111919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 </a:t>
            </a:r>
            <a:r>
              <a:rPr lang="en-US" b="1" dirty="0" err="1"/>
              <a:t>deo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 smtClean="0"/>
              <a:t>nguyên</a:t>
            </a:r>
            <a:r>
              <a:rPr lang="en-US" b="1" dirty="0" smtClean="0"/>
              <a:t> </a:t>
            </a:r>
            <a:r>
              <a:rPr lang="en-US" b="1" dirty="0" err="1" smtClean="0"/>
              <a:t>sinh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endParaRPr lang="en-US" b="1" dirty="0"/>
          </a:p>
        </p:txBody>
      </p:sp>
      <p:pic>
        <p:nvPicPr>
          <p:cNvPr id="2" name="[TSBVN] Giới thiệu về Ngành Động vật Nguyên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483518"/>
            <a:ext cx="7704856" cy="43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92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56" y="3971165"/>
            <a:ext cx="1020281" cy="1360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709" y="1293527"/>
            <a:ext cx="4720228" cy="21794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51435" tIns="25718" rIns="51435" bIns="25718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" y="4914900"/>
            <a:ext cx="171450" cy="22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3274" y="160718"/>
            <a:ext cx="4202417" cy="629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en-US" sz="375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Hoạt</a:t>
            </a:r>
            <a:r>
              <a:rPr lang="en-US" sz="375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375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động</a:t>
            </a:r>
            <a:r>
              <a:rPr lang="en-US" sz="375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375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nhóm</a:t>
            </a:r>
            <a:endParaRPr lang="en-US" sz="375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Dinh Hon" panose="03030602040405080B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33350"/>
            <a:ext cx="1803114" cy="2783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3000" y="4914900"/>
            <a:ext cx="171450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" b="96500" l="6125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3310016"/>
            <a:ext cx="1470356" cy="1960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471" b="85059" l="29400" r="4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49131" r="53949" b="13603"/>
          <a:stretch/>
        </p:blipFill>
        <p:spPr>
          <a:xfrm>
            <a:off x="1924135" y="4095844"/>
            <a:ext cx="641954" cy="1054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48857" y="3514460"/>
            <a:ext cx="496611" cy="294312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1575"/>
              <a:t>... ...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56" y="3971165"/>
            <a:ext cx="1020281" cy="13603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54" y="3270345"/>
            <a:ext cx="785789" cy="1047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75" b="94792" l="2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3971165"/>
            <a:ext cx="941454" cy="12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879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21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95537" y="771549"/>
          <a:ext cx="8208912" cy="4383938"/>
        </p:xfrm>
        <a:graphic>
          <a:graphicData uri="http://schemas.openxmlformats.org/drawingml/2006/table">
            <a:tbl>
              <a:tblPr firstRow="1" bandRow="1">
                <a:tableStyleId>{55F38B71-4E83-4317-82EC-3F3A27C44999}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3981102643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904670377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823981262"/>
                    </a:ext>
                  </a:extLst>
                </a:gridCol>
              </a:tblGrid>
              <a:tr h="556655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sốt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rét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kiết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lị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671042"/>
                  </a:ext>
                </a:extLst>
              </a:tr>
              <a:tr h="960801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1.Tác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nhân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gây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471029"/>
                  </a:ext>
                </a:extLst>
              </a:tr>
              <a:tr h="960801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2.Con </a:t>
                      </a:r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</a:rPr>
                        <a:t>đường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lây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251654"/>
                  </a:ext>
                </a:extLst>
              </a:tr>
              <a:tr h="55665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3.Biểu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hiện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876862"/>
                  </a:ext>
                </a:extLst>
              </a:tr>
              <a:tr h="960801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4.Cách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phòng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tránh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5838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3728" y="195486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BỆNH SỐT RÉT VÀ BỆNH KIỆT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22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443086"/>
              </p:ext>
            </p:extLst>
          </p:nvPr>
        </p:nvGraphicFramePr>
        <p:xfrm>
          <a:off x="72496" y="746496"/>
          <a:ext cx="8891991" cy="4385608"/>
        </p:xfrm>
        <a:graphic>
          <a:graphicData uri="http://schemas.openxmlformats.org/drawingml/2006/table">
            <a:tbl>
              <a:tblPr firstRow="1" bandRow="1">
                <a:tableStyleId>{55F38B71-4E83-4317-82EC-3F3A27C44999}</a:tableStyleId>
              </a:tblPr>
              <a:tblGrid>
                <a:gridCol w="2729996">
                  <a:extLst>
                    <a:ext uri="{9D8B030D-6E8A-4147-A177-3AD203B41FA5}">
                      <a16:colId xmlns:a16="http://schemas.microsoft.com/office/drawing/2014/main" val="3981102643"/>
                    </a:ext>
                  </a:extLst>
                </a:gridCol>
                <a:gridCol w="3380644">
                  <a:extLst>
                    <a:ext uri="{9D8B030D-6E8A-4147-A177-3AD203B41FA5}">
                      <a16:colId xmlns:a16="http://schemas.microsoft.com/office/drawing/2014/main" val="904670377"/>
                    </a:ext>
                  </a:extLst>
                </a:gridCol>
                <a:gridCol w="2781351">
                  <a:extLst>
                    <a:ext uri="{9D8B030D-6E8A-4147-A177-3AD203B41FA5}">
                      <a16:colId xmlns:a16="http://schemas.microsoft.com/office/drawing/2014/main" val="2823981262"/>
                    </a:ext>
                  </a:extLst>
                </a:gridCol>
              </a:tblGrid>
              <a:tr h="556655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sốt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rét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kiết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</a:rPr>
                        <a:t>lị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671042"/>
                  </a:ext>
                </a:extLst>
              </a:tr>
              <a:tr h="85647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1.Tác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70C0"/>
                          </a:solidFill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70C0"/>
                          </a:solidFill>
                        </a:rPr>
                        <a:t>gây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471029"/>
                  </a:ext>
                </a:extLst>
              </a:tr>
              <a:tr h="772167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2.Con </a:t>
                      </a:r>
                      <a:r>
                        <a:rPr lang="en-US" sz="2400" b="1" dirty="0" err="1" smtClean="0">
                          <a:solidFill>
                            <a:srgbClr val="0070C0"/>
                          </a:solidFill>
                        </a:rPr>
                        <a:t>đường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70C0"/>
                          </a:solidFill>
                        </a:rPr>
                        <a:t>lây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251654"/>
                  </a:ext>
                </a:extLst>
              </a:tr>
              <a:tr h="55665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3.Biểu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70C0"/>
                          </a:solidFill>
                        </a:rPr>
                        <a:t>hiện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400" b="1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endParaRPr lang="en-US" sz="2400" b="1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endParaRPr lang="en-US" sz="2400" b="1" baseline="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876862"/>
                  </a:ext>
                </a:extLst>
              </a:tr>
              <a:tr h="96080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4.Cách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70C0"/>
                          </a:solidFill>
                        </a:rPr>
                        <a:t>phòng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70C0"/>
                          </a:solidFill>
                        </a:rPr>
                        <a:t>tránh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70C0"/>
                          </a:solidFill>
                        </a:rPr>
                        <a:t>bệnh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5838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23728" y="85446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BỆNH SỐT RÉT VÀ BỆNH KIỆT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8461" y="149163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b="1" dirty="0"/>
              <a:t>Do trùng sốt rét </a:t>
            </a:r>
            <a:endParaRPr lang="en-US" sz="1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15816" y="300379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Người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bệnh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xanh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xao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mất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hồng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cầu</a:t>
            </a:r>
            <a:r>
              <a:rPr lang="en-US" sz="1800" b="1" dirty="0" smtClean="0"/>
              <a:t>.</a:t>
            </a:r>
            <a:r>
              <a:rPr lang="vi-VN" sz="1800" b="1" dirty="0" smtClean="0"/>
              <a:t>Sốt</a:t>
            </a:r>
            <a:r>
              <a:rPr lang="vi-VN" sz="1800" b="1" dirty="0"/>
              <a:t>, rét, người mệt mỏi, đau đầu,buồn nôn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91318" y="149163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b="1" dirty="0"/>
              <a:t>Do trùng kiết lị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91318" y="3173367"/>
            <a:ext cx="239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Mất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hồng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cầu</a:t>
            </a:r>
            <a:r>
              <a:rPr lang="en-US" sz="1800" b="1" dirty="0" smtClean="0"/>
              <a:t>.</a:t>
            </a:r>
            <a:r>
              <a:rPr lang="vi-VN" sz="1800" b="1" dirty="0" smtClean="0"/>
              <a:t>Sốt</a:t>
            </a:r>
            <a:r>
              <a:rPr lang="vi-VN" sz="1800" b="1" dirty="0"/>
              <a:t>, đau bụng, buồn nôn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76852" y="224771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Do </a:t>
            </a:r>
            <a:r>
              <a:rPr lang="en-US" sz="1800" b="1" dirty="0" err="1" smtClean="0"/>
              <a:t>muỗi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đốt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93630" y="2202994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Ăn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thức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ăn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ôi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thiu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không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vệ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sinh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87823" y="4371950"/>
            <a:ext cx="320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Ngủ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phải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móc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màn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diệt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muỗi</a:t>
            </a:r>
            <a:endParaRPr lang="en-US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84192" y="4257854"/>
            <a:ext cx="2711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Ăn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uống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hợp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vệ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sinh</a:t>
            </a:r>
            <a:r>
              <a:rPr lang="en-US" sz="1800" b="1" dirty="0" smtClean="0"/>
              <a:t>, VS </a:t>
            </a:r>
            <a:r>
              <a:rPr lang="en-US" sz="1800" b="1" dirty="0" err="1" smtClean="0"/>
              <a:t>môi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trường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sạch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sẽ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0678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1"/>
            <a:ext cx="11572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0350" y="133351"/>
            <a:ext cx="337185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a nhiễm trùng biến hình ăn não xuất hiện ở Mỹ - Công ngh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387475"/>
            <a:ext cx="2028825" cy="29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7300" y="4490878"/>
            <a:ext cx="1743075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Amip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ăn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não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 descr="Bệnh ngủ châu P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387475"/>
            <a:ext cx="2000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ệnh cầu trùng trên gà - cách phòng trị hiệu quả nhất - Tạp chí Chăn nuôi 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349544"/>
            <a:ext cx="2171700" cy="30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00400" y="4452778"/>
            <a:ext cx="2171700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Trùng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roi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gây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bệnh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ngủ</a:t>
            </a:r>
            <a:r>
              <a:rPr lang="en-US" sz="1500" b="1" dirty="0">
                <a:solidFill>
                  <a:srgbClr val="FF0000"/>
                </a:solidFill>
              </a:rPr>
              <a:t> ở </a:t>
            </a:r>
            <a:r>
              <a:rPr lang="en-US" sz="1500" b="1" dirty="0" err="1">
                <a:solidFill>
                  <a:srgbClr val="FF0000"/>
                </a:solidFill>
              </a:rPr>
              <a:t>người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86275" y="3257550"/>
            <a:ext cx="542925" cy="11952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172200" y="3905419"/>
            <a:ext cx="160734" cy="5301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50706" y="4435614"/>
            <a:ext cx="2171700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Trùng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cầu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gây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bệnh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500" b="1" dirty="0">
                <a:solidFill>
                  <a:srgbClr val="FF0000"/>
                </a:solidFill>
              </a:rPr>
              <a:t>ở </a:t>
            </a:r>
            <a:r>
              <a:rPr lang="en-US" sz="1500" b="1" dirty="0" err="1">
                <a:solidFill>
                  <a:srgbClr val="FF0000"/>
                </a:solidFill>
              </a:rPr>
              <a:t>gà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1"/>
            <a:ext cx="11572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0350" y="133351"/>
            <a:ext cx="337185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7901" y="4028515"/>
            <a:ext cx="1943100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Trùng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roi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>
                <a:solidFill>
                  <a:srgbClr val="FF0000"/>
                </a:solidFill>
              </a:rPr>
              <a:t>kí </a:t>
            </a:r>
            <a:r>
              <a:rPr lang="en-US" sz="1500" b="1" dirty="0" err="1">
                <a:solidFill>
                  <a:srgbClr val="FF0000"/>
                </a:solidFill>
              </a:rPr>
              <a:t>sinh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trong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ruột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mối</a:t>
            </a:r>
            <a:endParaRPr lang="en-US" sz="15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TRÙNG LỖ BIỂN - ĐVNS - Dien Tuyet - Website của Dien Tuy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1733550"/>
            <a:ext cx="283368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iêu thực phẩm - Tảo lục Chlorella đã có mặt tại Việt Nam - KIL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1067430"/>
            <a:ext cx="1828800" cy="34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1.wp.com/i1109.photobucket.com/albums/h434/tainguyen-evolit/termit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99020"/>
            <a:ext cx="14287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6581775" y="3714751"/>
            <a:ext cx="200025" cy="3092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86226" y="4540020"/>
            <a:ext cx="1943100" cy="32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Tảo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lục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đơn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bào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511954"/>
            <a:ext cx="2630852" cy="136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76" y="2934011"/>
            <a:ext cx="879443" cy="1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4652" y="158751"/>
            <a:ext cx="4148138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kiết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lị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912744"/>
            <a:ext cx="7429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9159" y="2827622"/>
            <a:ext cx="102989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Bào</a:t>
            </a:r>
            <a:r>
              <a:rPr lang="en-US" sz="1050" dirty="0"/>
              <a:t> </a:t>
            </a:r>
            <a:r>
              <a:rPr lang="en-US" sz="1050" dirty="0" err="1"/>
              <a:t>xác</a:t>
            </a:r>
            <a:r>
              <a:rPr lang="en-US" sz="1050" dirty="0"/>
              <a:t> </a:t>
            </a:r>
            <a:r>
              <a:rPr lang="en-US" sz="1050" dirty="0" err="1"/>
              <a:t>trùng</a:t>
            </a:r>
            <a:r>
              <a:rPr lang="en-US" sz="1050" dirty="0"/>
              <a:t> </a:t>
            </a:r>
            <a:r>
              <a:rPr lang="en-US" sz="1050" dirty="0" err="1"/>
              <a:t>kiết</a:t>
            </a:r>
            <a:r>
              <a:rPr lang="en-US" sz="1050" dirty="0"/>
              <a:t> </a:t>
            </a:r>
            <a:r>
              <a:rPr lang="en-US" sz="1050" dirty="0" err="1"/>
              <a:t>lị</a:t>
            </a:r>
            <a:r>
              <a:rPr lang="en-US" sz="1050" dirty="0"/>
              <a:t> </a:t>
            </a:r>
            <a:r>
              <a:rPr lang="en-US" sz="1050" dirty="0" err="1"/>
              <a:t>theo</a:t>
            </a:r>
            <a:r>
              <a:rPr lang="en-US" sz="1050" dirty="0"/>
              <a:t> </a:t>
            </a:r>
            <a:r>
              <a:rPr lang="en-US" sz="1050" dirty="0" err="1"/>
              <a:t>phân</a:t>
            </a:r>
            <a:r>
              <a:rPr lang="en-US" sz="1050" dirty="0"/>
              <a:t> </a:t>
            </a:r>
            <a:r>
              <a:rPr lang="en-US" sz="1050" dirty="0" err="1"/>
              <a:t>ra</a:t>
            </a:r>
            <a:r>
              <a:rPr lang="en-US" sz="1050" dirty="0"/>
              <a:t> </a:t>
            </a:r>
            <a:r>
              <a:rPr lang="en-US" sz="1050" dirty="0" err="1"/>
              <a:t>ngoài</a:t>
            </a:r>
            <a:endParaRPr lang="en-US" sz="1050" dirty="0"/>
          </a:p>
        </p:txBody>
      </p:sp>
      <p:sp>
        <p:nvSpPr>
          <p:cNvPr id="8" name="Right Arrow 7"/>
          <p:cNvSpPr/>
          <p:nvPr/>
        </p:nvSpPr>
        <p:spPr>
          <a:xfrm rot="17370191">
            <a:off x="2016315" y="2184141"/>
            <a:ext cx="924325" cy="4348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86" y="1154767"/>
            <a:ext cx="5429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86" y="1657372"/>
            <a:ext cx="5284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22" y="3665239"/>
            <a:ext cx="821531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61" y="909032"/>
            <a:ext cx="6000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2194042">
            <a:off x="2429391" y="3897049"/>
            <a:ext cx="693244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/>
          <p:cNvSpPr txBox="1"/>
          <p:nvPr/>
        </p:nvSpPr>
        <p:spPr>
          <a:xfrm>
            <a:off x="3508912" y="1628655"/>
            <a:ext cx="1329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Thông</a:t>
            </a:r>
            <a:r>
              <a:rPr lang="en-US" sz="1050" dirty="0"/>
              <a:t> qua </a:t>
            </a:r>
            <a:r>
              <a:rPr lang="en-US" sz="1050" dirty="0" err="1"/>
              <a:t>nguồn</a:t>
            </a:r>
            <a:r>
              <a:rPr lang="en-US" sz="1050" dirty="0"/>
              <a:t> </a:t>
            </a:r>
            <a:r>
              <a:rPr lang="en-US" sz="1050" dirty="0" err="1"/>
              <a:t>thức</a:t>
            </a:r>
            <a:r>
              <a:rPr lang="en-US" sz="1050" dirty="0"/>
              <a:t> </a:t>
            </a:r>
            <a:r>
              <a:rPr lang="en-US" sz="1050" dirty="0" err="1"/>
              <a:t>ăn</a:t>
            </a:r>
            <a:r>
              <a:rPr lang="en-US" sz="1050" dirty="0"/>
              <a:t>, </a:t>
            </a:r>
            <a:r>
              <a:rPr lang="en-US" sz="1050" dirty="0" err="1"/>
              <a:t>nước</a:t>
            </a:r>
            <a:r>
              <a:rPr lang="en-US" sz="1050" dirty="0"/>
              <a:t> </a:t>
            </a:r>
            <a:r>
              <a:rPr lang="en-US" sz="1050" dirty="0" err="1"/>
              <a:t>uống</a:t>
            </a:r>
            <a:r>
              <a:rPr lang="en-US" sz="1050" dirty="0"/>
              <a:t> </a:t>
            </a:r>
            <a:r>
              <a:rPr lang="en-US" sz="1050" dirty="0" err="1"/>
              <a:t>không</a:t>
            </a:r>
            <a:r>
              <a:rPr lang="en-US" sz="1050" dirty="0"/>
              <a:t> </a:t>
            </a:r>
            <a:r>
              <a:rPr lang="en-US" sz="1050" dirty="0" err="1"/>
              <a:t>vệ</a:t>
            </a:r>
            <a:r>
              <a:rPr lang="en-US" sz="1050" dirty="0"/>
              <a:t> </a:t>
            </a:r>
            <a:r>
              <a:rPr lang="en-US" sz="1050" dirty="0" err="1"/>
              <a:t>sinh</a:t>
            </a:r>
            <a:endParaRPr lang="en-US" sz="1050" dirty="0"/>
          </a:p>
        </p:txBody>
      </p:sp>
      <p:sp>
        <p:nvSpPr>
          <p:cNvPr id="17" name="Right Arrow 16"/>
          <p:cNvSpPr/>
          <p:nvPr/>
        </p:nvSpPr>
        <p:spPr>
          <a:xfrm rot="1350847">
            <a:off x="4222546" y="996785"/>
            <a:ext cx="907642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56" y="2562225"/>
            <a:ext cx="14288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3451" y="2333847"/>
            <a:ext cx="125291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2. </a:t>
            </a:r>
            <a:r>
              <a:rPr lang="en-US" sz="825" dirty="0" err="1"/>
              <a:t>Trùng</a:t>
            </a:r>
            <a:r>
              <a:rPr lang="en-US" sz="825" dirty="0"/>
              <a:t> </a:t>
            </a:r>
            <a:r>
              <a:rPr lang="en-US" sz="825" dirty="0" err="1"/>
              <a:t>kiết</a:t>
            </a:r>
            <a:r>
              <a:rPr lang="en-US" sz="825" dirty="0"/>
              <a:t> </a:t>
            </a:r>
            <a:r>
              <a:rPr lang="en-US" sz="825" dirty="0" err="1"/>
              <a:t>lị</a:t>
            </a:r>
            <a:r>
              <a:rPr lang="en-US" sz="825" dirty="0"/>
              <a:t> </a:t>
            </a:r>
            <a:r>
              <a:rPr lang="en-US" sz="825" dirty="0" err="1"/>
              <a:t>đang</a:t>
            </a:r>
            <a:r>
              <a:rPr lang="en-US" sz="825" dirty="0"/>
              <a:t> </a:t>
            </a:r>
            <a:r>
              <a:rPr lang="en-US" sz="825" dirty="0" err="1"/>
              <a:t>chui</a:t>
            </a:r>
            <a:r>
              <a:rPr lang="en-US" sz="825" dirty="0"/>
              <a:t> </a:t>
            </a:r>
            <a:r>
              <a:rPr lang="en-US" sz="825" dirty="0" err="1"/>
              <a:t>ra</a:t>
            </a:r>
            <a:r>
              <a:rPr lang="en-US" sz="825" dirty="0"/>
              <a:t> </a:t>
            </a:r>
            <a:r>
              <a:rPr lang="en-US" sz="825" dirty="0" err="1"/>
              <a:t>khỏi</a:t>
            </a:r>
            <a:r>
              <a:rPr lang="en-US" sz="825" dirty="0"/>
              <a:t> </a:t>
            </a:r>
            <a:r>
              <a:rPr lang="en-US" sz="825" dirty="0" err="1"/>
              <a:t>bào</a:t>
            </a:r>
            <a:r>
              <a:rPr lang="en-US" sz="825" dirty="0"/>
              <a:t> </a:t>
            </a:r>
            <a:r>
              <a:rPr lang="en-US" sz="825" dirty="0" err="1"/>
              <a:t>xác</a:t>
            </a:r>
            <a:r>
              <a:rPr lang="en-US" sz="825" dirty="0"/>
              <a:t> </a:t>
            </a:r>
            <a:r>
              <a:rPr lang="en-US" sz="825" dirty="0" err="1"/>
              <a:t>khi</a:t>
            </a:r>
            <a:r>
              <a:rPr lang="en-US" sz="825" dirty="0"/>
              <a:t> </a:t>
            </a:r>
            <a:r>
              <a:rPr lang="en-US" sz="825" dirty="0" err="1"/>
              <a:t>vào</a:t>
            </a:r>
            <a:r>
              <a:rPr lang="en-US" sz="825" dirty="0"/>
              <a:t> </a:t>
            </a:r>
            <a:r>
              <a:rPr lang="en-US" sz="825" dirty="0" err="1"/>
              <a:t>ruột</a:t>
            </a:r>
            <a:r>
              <a:rPr lang="en-US" sz="825" dirty="0"/>
              <a:t> </a:t>
            </a:r>
            <a:r>
              <a:rPr lang="en-US" sz="825" dirty="0" err="1"/>
              <a:t>người</a:t>
            </a:r>
            <a:endParaRPr lang="en-US" sz="825" dirty="0"/>
          </a:p>
        </p:txBody>
      </p:sp>
      <p:sp>
        <p:nvSpPr>
          <p:cNvPr id="10" name="TextBox 9"/>
          <p:cNvSpPr txBox="1"/>
          <p:nvPr/>
        </p:nvSpPr>
        <p:spPr>
          <a:xfrm>
            <a:off x="4513658" y="3809399"/>
            <a:ext cx="10227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Người</a:t>
            </a:r>
            <a:r>
              <a:rPr lang="en-US" sz="1050" dirty="0"/>
              <a:t> </a:t>
            </a:r>
            <a:r>
              <a:rPr lang="en-US" sz="1050" dirty="0" err="1"/>
              <a:t>bị</a:t>
            </a:r>
            <a:r>
              <a:rPr lang="en-US" sz="1050" dirty="0"/>
              <a:t> </a:t>
            </a:r>
            <a:r>
              <a:rPr lang="en-US" sz="1050" dirty="0" err="1"/>
              <a:t>mắc</a:t>
            </a:r>
            <a:r>
              <a:rPr lang="en-US" sz="1050" dirty="0"/>
              <a:t> </a:t>
            </a:r>
            <a:r>
              <a:rPr lang="en-US" sz="1050" dirty="0" err="1"/>
              <a:t>bệnh</a:t>
            </a:r>
            <a:r>
              <a:rPr lang="en-US" sz="1050" dirty="0"/>
              <a:t> </a:t>
            </a:r>
            <a:r>
              <a:rPr lang="en-US" sz="1050" dirty="0" err="1"/>
              <a:t>kiết</a:t>
            </a:r>
            <a:r>
              <a:rPr lang="en-US" sz="1050" dirty="0"/>
              <a:t> </a:t>
            </a:r>
            <a:r>
              <a:rPr lang="en-US" sz="1050" dirty="0" err="1"/>
              <a:t>lị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26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15" grpId="0" animBg="1"/>
      <p:bldP spid="9" grpId="0"/>
      <p:bldP spid="17" grpId="0" animBg="1"/>
      <p:bldP spid="4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ác bệnh lây qua đường tiêu hóa phổ biến t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53" y="1221600"/>
            <a:ext cx="3640187" cy="36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70596" y="69562"/>
            <a:ext cx="3633788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3399"/>
                </a:solidFill>
              </a:rPr>
              <a:t>Biện</a:t>
            </a:r>
            <a:r>
              <a:rPr lang="en-US" sz="2400" dirty="0">
                <a:solidFill>
                  <a:srgbClr val="FF3399"/>
                </a:solidFill>
              </a:rPr>
              <a:t> </a:t>
            </a:r>
            <a:r>
              <a:rPr lang="en-US" sz="2400" dirty="0" err="1">
                <a:solidFill>
                  <a:srgbClr val="FF3399"/>
                </a:solidFill>
              </a:rPr>
              <a:t>pháp</a:t>
            </a:r>
            <a:r>
              <a:rPr lang="en-US" sz="2400" dirty="0">
                <a:solidFill>
                  <a:srgbClr val="FF3399"/>
                </a:solidFill>
              </a:rPr>
              <a:t> </a:t>
            </a:r>
            <a:r>
              <a:rPr lang="en-US" sz="2400" dirty="0" err="1">
                <a:solidFill>
                  <a:srgbClr val="FF3399"/>
                </a:solidFill>
              </a:rPr>
              <a:t>phòng</a:t>
            </a:r>
            <a:r>
              <a:rPr lang="en-US" sz="2400" dirty="0">
                <a:solidFill>
                  <a:srgbClr val="FF3399"/>
                </a:solidFill>
              </a:rPr>
              <a:t> , </a:t>
            </a:r>
            <a:r>
              <a:rPr lang="en-US" sz="2400" dirty="0" err="1">
                <a:solidFill>
                  <a:srgbClr val="FF3399"/>
                </a:solidFill>
              </a:rPr>
              <a:t>tránh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3898" y="821509"/>
            <a:ext cx="1771650" cy="3231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</a:rPr>
              <a:t>Bệnh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kiết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 err="1">
                <a:solidFill>
                  <a:srgbClr val="FF0000"/>
                </a:solidFill>
              </a:rPr>
              <a:t>lị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AutoShape 4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9" name="AutoShape 6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373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3069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5399" y="8184"/>
            <a:ext cx="3633788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endParaRPr lang="en-US" sz="24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4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9" name="AutoShape 6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373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8201" name="Picture 9" descr="Ngày Thế giới Phòng chống sốt rét 25/4: Chung tay loại trừ bệnh sốt rét |  Trung tâm Y tế quậ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52" y="466259"/>
            <a:ext cx="471008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9622" y="1221600"/>
            <a:ext cx="16741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+mj-lt"/>
              </a:rPr>
              <a:t>Diệt ruồi, muỗi có phải là biện pháp duy nhất để phòng bệnh sốt rét không? Vì sao?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464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843558"/>
            <a:ext cx="86409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0070C0"/>
                </a:solidFill>
                <a:latin typeface="+mj-lt"/>
              </a:rPr>
              <a:t>Một số biện pháp phòng chống bệnh do nguyên sinh vật gây nên</a:t>
            </a:r>
            <a:r>
              <a:rPr lang="vi-VN" sz="2600" b="1" dirty="0" smtClean="0">
                <a:solidFill>
                  <a:srgbClr val="0070C0"/>
                </a:solidFill>
                <a:latin typeface="+mj-lt"/>
              </a:rPr>
              <a:t>:</a:t>
            </a:r>
            <a:endParaRPr lang="en-US" sz="2600" b="1" dirty="0" smtClean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600" b="1" dirty="0">
                <a:solidFill>
                  <a:srgbClr val="0070C0"/>
                </a:solidFill>
                <a:latin typeface="+mj-lt"/>
              </a:rPr>
              <a:t>- Tiêu diệt con trùng trung gian gây bệnh: ruồi, muỗi,...</a:t>
            </a:r>
          </a:p>
          <a:p>
            <a:pPr algn="just"/>
            <a:r>
              <a:rPr lang="vi-VN" sz="2600" b="1" dirty="0">
                <a:solidFill>
                  <a:srgbClr val="0070C0"/>
                </a:solidFill>
                <a:latin typeface="+mj-lt"/>
              </a:rPr>
              <a:t>- Vệ sinh an toàn thực phẩm: ăn chín, uống sôi, rửa tay sạch sẽ trước khi ăn và sau khi đi vệ sinh, bảo quản thực phẩm đúng cách.</a:t>
            </a:r>
          </a:p>
          <a:p>
            <a:pPr algn="just"/>
            <a:r>
              <a:rPr lang="vi-VN" sz="2600" b="1" dirty="0">
                <a:solidFill>
                  <a:srgbClr val="0070C0"/>
                </a:solidFill>
                <a:latin typeface="+mj-lt"/>
              </a:rPr>
              <a:t>- Vệ sinh môi trường xung quanh sạch sẽ, tuyên truyền nâng cao ý thức cộng đồng về bảo vệ môi trường và an toàn thực phẩm.</a:t>
            </a:r>
            <a:endParaRPr lang="en-US" sz="2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065" y="375959"/>
            <a:ext cx="6429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</a:t>
            </a:r>
            <a:endParaRPr lang="en-US" sz="33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98315"/>
            <a:ext cx="5495415" cy="523220"/>
          </a:xfrm>
          <a:prstGeom prst="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954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29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179512" y="267494"/>
            <a:ext cx="8856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-13342" y="2468096"/>
            <a:ext cx="504056" cy="50405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9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60464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7121"/>
            <a:ext cx="2638425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8950"/>
            <a:ext cx="2667000" cy="16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am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28950"/>
            <a:ext cx="353377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097121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12600"/>
            <a:ext cx="2706687" cy="172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22601"/>
            <a:ext cx="22098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399" y="2419350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giày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94500" y="4835723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kiết</a:t>
            </a:r>
            <a:r>
              <a:rPr lang="en-US" b="1" dirty="0"/>
              <a:t> </a:t>
            </a:r>
            <a:r>
              <a:rPr lang="en-US" b="1" dirty="0" err="1"/>
              <a:t>lị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4376143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roi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2579588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rét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11600" y="2529047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Trùng</a:t>
            </a:r>
            <a:r>
              <a:rPr lang="en-US" b="1" dirty="0"/>
              <a:t> </a:t>
            </a:r>
            <a:r>
              <a:rPr lang="en-US" b="1" dirty="0" err="1"/>
              <a:t>biến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657975" y="2266951"/>
            <a:ext cx="0" cy="3126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30</a:t>
            </a:fld>
            <a:endParaRPr lang="en"/>
          </a:p>
        </p:txBody>
      </p:sp>
      <p:pic>
        <p:nvPicPr>
          <p:cNvPr id="7" name="Picture 6" descr="Bài tập trắc nghiệm Nguyên sinh vật có đáp án - Khoa học tự nhiên lớp 6 Kết nối tri thứ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75211"/>
            <a:ext cx="8352928" cy="24103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3568" y="267494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Câu</a:t>
            </a:r>
            <a:r>
              <a:rPr lang="en-US" sz="2000" b="1" dirty="0"/>
              <a:t> 2: 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dưới</a:t>
            </a:r>
            <a:r>
              <a:rPr lang="en-US" sz="2000" b="1" dirty="0"/>
              <a:t> </a:t>
            </a:r>
            <a:r>
              <a:rPr lang="en-US" sz="2000" b="1" dirty="0" err="1"/>
              <a:t>dây</a:t>
            </a:r>
            <a:r>
              <a:rPr lang="en-US" sz="2000" b="1" dirty="0"/>
              <a:t>,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nguyên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?</a:t>
            </a:r>
          </a:p>
          <a:p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4059377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A. </a:t>
            </a:r>
            <a:r>
              <a:rPr lang="en-US" sz="2000" b="1" dirty="0" err="1"/>
              <a:t>Hình</a:t>
            </a:r>
            <a:r>
              <a:rPr lang="en-US" sz="2000" b="1" dirty="0"/>
              <a:t> (1)           B. </a:t>
            </a:r>
            <a:r>
              <a:rPr lang="en-US" sz="2000" b="1" dirty="0" err="1"/>
              <a:t>Hình</a:t>
            </a:r>
            <a:r>
              <a:rPr lang="en-US" sz="2000" b="1" dirty="0"/>
              <a:t> (2)            C. </a:t>
            </a:r>
            <a:r>
              <a:rPr lang="en-US" sz="2000" b="1" dirty="0" err="1"/>
              <a:t>Hình</a:t>
            </a:r>
            <a:r>
              <a:rPr lang="en-US" sz="2000" b="1" dirty="0"/>
              <a:t> (3)            D. </a:t>
            </a:r>
            <a:r>
              <a:rPr lang="en-US" sz="2000" b="1" dirty="0" err="1"/>
              <a:t>Hình</a:t>
            </a:r>
            <a:r>
              <a:rPr lang="en-US" sz="2000" b="1" dirty="0"/>
              <a:t> (4)</a:t>
            </a:r>
          </a:p>
          <a:p>
            <a:endParaRPr lang="en-US" sz="2000" b="1" dirty="0"/>
          </a:p>
        </p:txBody>
      </p:sp>
      <p:sp>
        <p:nvSpPr>
          <p:cNvPr id="9" name="5-Point Star 8"/>
          <p:cNvSpPr/>
          <p:nvPr/>
        </p:nvSpPr>
        <p:spPr>
          <a:xfrm>
            <a:off x="6553200" y="4059377"/>
            <a:ext cx="395064" cy="45658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3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31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491208" y="339502"/>
            <a:ext cx="7859216" cy="18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3: </a:t>
            </a:r>
            <a:r>
              <a:rPr lang="en-US" sz="2000" b="1" dirty="0" err="1"/>
              <a:t>Bệnh</a:t>
            </a:r>
            <a:r>
              <a:rPr lang="en-US" sz="2000" b="1" dirty="0"/>
              <a:t> </a:t>
            </a:r>
            <a:r>
              <a:rPr lang="en-US" sz="2000" b="1" dirty="0" err="1"/>
              <a:t>kiết</a:t>
            </a:r>
            <a:r>
              <a:rPr lang="en-US" sz="2000" b="1" dirty="0"/>
              <a:t> </a:t>
            </a:r>
            <a:r>
              <a:rPr lang="en-US" sz="2000" b="1" dirty="0" err="1"/>
              <a:t>lị</a:t>
            </a:r>
            <a:r>
              <a:rPr lang="en-US" sz="2000" b="1" dirty="0"/>
              <a:t> do </a:t>
            </a:r>
            <a:r>
              <a:rPr lang="en-US" sz="2000" b="1" dirty="0" err="1"/>
              <a:t>tác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gây</a:t>
            </a:r>
            <a:r>
              <a:rPr lang="en-US" sz="2000" b="1" dirty="0"/>
              <a:t> </a:t>
            </a:r>
            <a:r>
              <a:rPr lang="en-US" sz="2000" b="1" dirty="0" err="1"/>
              <a:t>nên</a:t>
            </a:r>
            <a:r>
              <a:rPr lang="en-US" sz="2000" b="1" dirty="0"/>
              <a:t>?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A. </a:t>
            </a:r>
            <a:r>
              <a:rPr lang="en-US" sz="2000" b="1" dirty="0" err="1"/>
              <a:t>Trùng</a:t>
            </a:r>
            <a:r>
              <a:rPr lang="en-US" sz="2000" b="1" dirty="0"/>
              <a:t> </a:t>
            </a:r>
            <a:r>
              <a:rPr lang="en-US" sz="2000" b="1" i="1" dirty="0" err="1"/>
              <a:t>Entamoeba</a:t>
            </a:r>
            <a:r>
              <a:rPr lang="en-US" sz="2000" b="1" i="1" dirty="0"/>
              <a:t>                </a:t>
            </a:r>
            <a:r>
              <a:rPr lang="en-US" sz="2000" b="1" dirty="0"/>
              <a:t>C. </a:t>
            </a:r>
            <a:r>
              <a:rPr lang="en-US" sz="2000" b="1" dirty="0" err="1"/>
              <a:t>Trùng</a:t>
            </a:r>
            <a:r>
              <a:rPr lang="en-US" sz="2000" b="1" dirty="0"/>
              <a:t> </a:t>
            </a:r>
            <a:r>
              <a:rPr lang="en-US" sz="2000" b="1" dirty="0" err="1"/>
              <a:t>giày</a:t>
            </a:r>
            <a:endParaRPr lang="en-US" sz="2000" b="1" dirty="0"/>
          </a:p>
          <a:p>
            <a:pPr>
              <a:lnSpc>
                <a:spcPct val="200000"/>
              </a:lnSpc>
            </a:pPr>
            <a:r>
              <a:rPr lang="en-US" sz="2000" b="1" dirty="0"/>
              <a:t>B. </a:t>
            </a:r>
            <a:r>
              <a:rPr lang="en-US" sz="2000" b="1" dirty="0" err="1"/>
              <a:t>Trùng</a:t>
            </a:r>
            <a:r>
              <a:rPr lang="en-US" sz="2000" b="1" dirty="0"/>
              <a:t> </a:t>
            </a:r>
            <a:r>
              <a:rPr lang="en-US" sz="2000" b="1" i="1" dirty="0"/>
              <a:t>Plasmodium               </a:t>
            </a:r>
            <a:r>
              <a:rPr lang="en-US" sz="2000" b="1" dirty="0"/>
              <a:t>D. </a:t>
            </a:r>
            <a:r>
              <a:rPr lang="en-US" sz="2000" b="1" dirty="0" err="1"/>
              <a:t>Trùng</a:t>
            </a:r>
            <a:r>
              <a:rPr lang="en-US" sz="2000" b="1" dirty="0"/>
              <a:t> </a:t>
            </a:r>
            <a:r>
              <a:rPr lang="en-US" sz="2000" b="1" dirty="0" err="1" smtClean="0"/>
              <a:t>roi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0505" y="2571750"/>
            <a:ext cx="8329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4: </a:t>
            </a:r>
            <a:r>
              <a:rPr lang="en-US" sz="2000" b="1" dirty="0" err="1"/>
              <a:t>Loài</a:t>
            </a:r>
            <a:r>
              <a:rPr lang="en-US" sz="2000" b="1" dirty="0"/>
              <a:t> </a:t>
            </a:r>
            <a:r>
              <a:rPr lang="en-US" sz="2000" b="1" dirty="0" err="1"/>
              <a:t>nguyên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khả</a:t>
            </a:r>
            <a:r>
              <a:rPr lang="en-US" sz="2000" b="1" dirty="0"/>
              <a:t> </a:t>
            </a:r>
            <a:r>
              <a:rPr lang="en-US" sz="2000" b="1" dirty="0" err="1"/>
              <a:t>năng</a:t>
            </a:r>
            <a:r>
              <a:rPr lang="en-US" sz="2000" b="1" dirty="0"/>
              <a:t> </a:t>
            </a:r>
            <a:r>
              <a:rPr lang="en-US" sz="2000" b="1" dirty="0" err="1"/>
              <a:t>cung</a:t>
            </a:r>
            <a:r>
              <a:rPr lang="en-US" sz="2000" b="1" dirty="0"/>
              <a:t> </a:t>
            </a:r>
            <a:r>
              <a:rPr lang="en-US" sz="2000" b="1" dirty="0" err="1"/>
              <a:t>cấp</a:t>
            </a:r>
            <a:r>
              <a:rPr lang="en-US" sz="2000" b="1" dirty="0"/>
              <a:t> oxygen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động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dưới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?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A. </a:t>
            </a:r>
            <a:r>
              <a:rPr lang="en-US" sz="2000" b="1" dirty="0" err="1"/>
              <a:t>Trùng</a:t>
            </a:r>
            <a:r>
              <a:rPr lang="en-US" sz="2000" b="1" dirty="0"/>
              <a:t> </a:t>
            </a:r>
            <a:r>
              <a:rPr lang="en-US" sz="2000" b="1" dirty="0" err="1"/>
              <a:t>roi</a:t>
            </a:r>
            <a:r>
              <a:rPr lang="en-US" sz="2000" b="1" dirty="0"/>
              <a:t>          B. </a:t>
            </a:r>
            <a:r>
              <a:rPr lang="en-US" sz="2000" b="1" dirty="0" err="1"/>
              <a:t>Tảo</a:t>
            </a:r>
            <a:r>
              <a:rPr lang="en-US" sz="2000" b="1" dirty="0"/>
              <a:t>         C. </a:t>
            </a:r>
            <a:r>
              <a:rPr lang="en-US" sz="2000" b="1" dirty="0" err="1"/>
              <a:t>Trùng</a:t>
            </a:r>
            <a:r>
              <a:rPr lang="en-US" sz="2000" b="1" dirty="0"/>
              <a:t> </a:t>
            </a:r>
            <a:r>
              <a:rPr lang="en-US" sz="2000" b="1" dirty="0" err="1"/>
              <a:t>giày</a:t>
            </a:r>
            <a:r>
              <a:rPr lang="en-US" sz="2000" b="1" dirty="0"/>
              <a:t>        D. </a:t>
            </a:r>
            <a:r>
              <a:rPr lang="en-US" sz="2000" b="1" dirty="0" err="1"/>
              <a:t>Trùng</a:t>
            </a:r>
            <a:r>
              <a:rPr lang="en-US" sz="2000" b="1" dirty="0"/>
              <a:t> </a:t>
            </a:r>
            <a:r>
              <a:rPr lang="en-US" sz="2000" b="1" dirty="0" err="1"/>
              <a:t>biến</a:t>
            </a:r>
            <a:r>
              <a:rPr lang="en-US" sz="2000" b="1" dirty="0"/>
              <a:t> </a:t>
            </a:r>
            <a:r>
              <a:rPr lang="en-US" sz="2000" b="1" dirty="0" err="1" smtClean="0"/>
              <a:t>hình</a:t>
            </a:r>
            <a:endParaRPr lang="en-US" sz="2000" b="1" dirty="0"/>
          </a:p>
        </p:txBody>
      </p:sp>
      <p:sp>
        <p:nvSpPr>
          <p:cNvPr id="5" name="5-Point Star 4"/>
          <p:cNvSpPr/>
          <p:nvPr/>
        </p:nvSpPr>
        <p:spPr>
          <a:xfrm>
            <a:off x="22154" y="1131590"/>
            <a:ext cx="576064" cy="3600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339752" y="4083918"/>
            <a:ext cx="360040" cy="37506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32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378064" y="267494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5: </a:t>
            </a:r>
            <a:r>
              <a:rPr lang="en-US" sz="2000" b="1" dirty="0" err="1"/>
              <a:t>Bệnh</a:t>
            </a:r>
            <a:r>
              <a:rPr lang="en-US" sz="2000" b="1" dirty="0"/>
              <a:t> </a:t>
            </a:r>
            <a:r>
              <a:rPr lang="en-US" sz="2000" b="1" dirty="0" err="1"/>
              <a:t>sốt</a:t>
            </a:r>
            <a:r>
              <a:rPr lang="en-US" sz="2000" b="1" dirty="0"/>
              <a:t> </a:t>
            </a:r>
            <a:r>
              <a:rPr lang="en-US" sz="2000" b="1" dirty="0" err="1"/>
              <a:t>rét</a:t>
            </a:r>
            <a:r>
              <a:rPr lang="en-US" sz="2000" b="1" dirty="0"/>
              <a:t> </a:t>
            </a:r>
            <a:r>
              <a:rPr lang="en-US" sz="2000" b="1" dirty="0" err="1"/>
              <a:t>lây</a:t>
            </a:r>
            <a:r>
              <a:rPr lang="en-US" sz="2000" b="1" dirty="0"/>
              <a:t> </a:t>
            </a:r>
            <a:r>
              <a:rPr lang="en-US" sz="2000" b="1" dirty="0" err="1"/>
              <a:t>truyền</a:t>
            </a:r>
            <a:r>
              <a:rPr lang="en-US" sz="2000" b="1" dirty="0"/>
              <a:t> </a:t>
            </a:r>
            <a:r>
              <a:rPr lang="en-US" sz="2000" b="1" dirty="0" err="1"/>
              <a:t>theo</a:t>
            </a:r>
            <a:r>
              <a:rPr lang="en-US" sz="2000" b="1" dirty="0"/>
              <a:t>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A.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tiêu</a:t>
            </a:r>
            <a:r>
              <a:rPr lang="en-US" sz="2000" b="1" dirty="0"/>
              <a:t> </a:t>
            </a:r>
            <a:r>
              <a:rPr lang="en-US" sz="2000" b="1" dirty="0" err="1"/>
              <a:t>hóa</a:t>
            </a:r>
            <a:r>
              <a:rPr lang="en-US" sz="2000" b="1" dirty="0"/>
              <a:t>                    B.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hô</a:t>
            </a:r>
            <a:r>
              <a:rPr lang="en-US" sz="2000" b="1" dirty="0"/>
              <a:t> </a:t>
            </a:r>
            <a:r>
              <a:rPr lang="en-US" sz="2000" b="1" dirty="0" err="1"/>
              <a:t>hấp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C.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tiếp</a:t>
            </a:r>
            <a:r>
              <a:rPr lang="en-US" sz="2000" b="1" dirty="0"/>
              <a:t> </a:t>
            </a:r>
            <a:r>
              <a:rPr lang="en-US" sz="2000" b="1" dirty="0" err="1"/>
              <a:t>xúc</a:t>
            </a:r>
            <a:r>
              <a:rPr lang="en-US" sz="2000" b="1" dirty="0"/>
              <a:t>                    D.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 smtClean="0"/>
              <a:t>máu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8064" y="1868151"/>
            <a:ext cx="86584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6: </a:t>
            </a:r>
            <a:r>
              <a:rPr lang="en-US" sz="2000" b="1" dirty="0" err="1"/>
              <a:t>Biện</a:t>
            </a:r>
            <a:r>
              <a:rPr lang="en-US" sz="2000" b="1" dirty="0"/>
              <a:t>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đây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chúng</a:t>
            </a:r>
            <a:r>
              <a:rPr lang="en-US" sz="2000" b="1" dirty="0"/>
              <a:t> ta </a:t>
            </a:r>
            <a:r>
              <a:rPr lang="en-US" sz="2000" b="1" dirty="0" err="1"/>
              <a:t>tránh</a:t>
            </a:r>
            <a:r>
              <a:rPr lang="en-US" sz="2000" b="1" dirty="0"/>
              <a:t> </a:t>
            </a:r>
            <a:r>
              <a:rPr lang="en-US" sz="2000" b="1" dirty="0" err="1"/>
              <a:t>bị</a:t>
            </a:r>
            <a:r>
              <a:rPr lang="en-US" sz="2000" b="1" dirty="0"/>
              <a:t> </a:t>
            </a:r>
            <a:r>
              <a:rPr lang="en-US" sz="2000" b="1" dirty="0" err="1"/>
              <a:t>mắc</a:t>
            </a:r>
            <a:r>
              <a:rPr lang="en-US" sz="2000" b="1" dirty="0"/>
              <a:t> </a:t>
            </a:r>
            <a:r>
              <a:rPr lang="en-US" sz="2000" b="1" dirty="0" err="1"/>
              <a:t>bệnh</a:t>
            </a:r>
            <a:r>
              <a:rPr lang="en-US" sz="2000" b="1" dirty="0"/>
              <a:t> </a:t>
            </a:r>
            <a:r>
              <a:rPr lang="en-US" sz="2000" b="1" dirty="0" err="1"/>
              <a:t>sốt</a:t>
            </a:r>
            <a:r>
              <a:rPr lang="en-US" sz="2000" b="1" dirty="0"/>
              <a:t> </a:t>
            </a:r>
            <a:r>
              <a:rPr lang="en-US" sz="2000" b="1" dirty="0" err="1"/>
              <a:t>rét</a:t>
            </a:r>
            <a:r>
              <a:rPr lang="en-US" sz="2000" b="1" dirty="0"/>
              <a:t>?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A. </a:t>
            </a:r>
            <a:r>
              <a:rPr lang="en-US" sz="2000" b="1" dirty="0" err="1"/>
              <a:t>Mắc</a:t>
            </a:r>
            <a:r>
              <a:rPr lang="en-US" sz="2000" b="1" dirty="0"/>
              <a:t> </a:t>
            </a:r>
            <a:r>
              <a:rPr lang="en-US" sz="2000" b="1" dirty="0" err="1"/>
              <a:t>màn</a:t>
            </a:r>
            <a:r>
              <a:rPr lang="en-US" sz="2000" b="1" dirty="0"/>
              <a:t> </a:t>
            </a:r>
            <a:r>
              <a:rPr lang="en-US" sz="2000" b="1" dirty="0" err="1"/>
              <a:t>khi</a:t>
            </a:r>
            <a:r>
              <a:rPr lang="en-US" sz="2000" b="1" dirty="0"/>
              <a:t> </a:t>
            </a:r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ngủ</a:t>
            </a:r>
            <a:r>
              <a:rPr lang="en-US" sz="2000" b="1" dirty="0"/>
              <a:t>               B. </a:t>
            </a:r>
            <a:r>
              <a:rPr lang="en-US" sz="2000" b="1" dirty="0" err="1"/>
              <a:t>Diệt</a:t>
            </a:r>
            <a:r>
              <a:rPr lang="en-US" sz="2000" b="1" dirty="0"/>
              <a:t> </a:t>
            </a:r>
            <a:r>
              <a:rPr lang="en-US" sz="2000" b="1" dirty="0" err="1"/>
              <a:t>muỗi</a:t>
            </a:r>
            <a:r>
              <a:rPr lang="en-US" sz="2000" b="1" dirty="0"/>
              <a:t>, </a:t>
            </a:r>
            <a:r>
              <a:rPr lang="en-US" sz="2000" b="1" dirty="0" err="1"/>
              <a:t>diệt</a:t>
            </a:r>
            <a:r>
              <a:rPr lang="en-US" sz="2000" b="1" dirty="0"/>
              <a:t> </a:t>
            </a:r>
            <a:r>
              <a:rPr lang="en-US" sz="2000" b="1" dirty="0" err="1"/>
              <a:t>bọ</a:t>
            </a:r>
            <a:r>
              <a:rPr lang="en-US" sz="2000" b="1" dirty="0"/>
              <a:t> </a:t>
            </a:r>
            <a:r>
              <a:rPr lang="en-US" sz="2000" b="1" dirty="0" err="1"/>
              <a:t>gậy</a:t>
            </a:r>
            <a:endParaRPr lang="en-US" sz="2000" b="1" dirty="0"/>
          </a:p>
          <a:p>
            <a:pPr>
              <a:lnSpc>
                <a:spcPct val="200000"/>
              </a:lnSpc>
            </a:pPr>
            <a:r>
              <a:rPr lang="en-US" sz="2000" b="1" dirty="0"/>
              <a:t>C. </a:t>
            </a:r>
            <a:r>
              <a:rPr lang="en-US" sz="2000" b="1" dirty="0" err="1"/>
              <a:t>Phát</a:t>
            </a:r>
            <a:r>
              <a:rPr lang="en-US" sz="2000" b="1" dirty="0"/>
              <a:t> </a:t>
            </a:r>
            <a:r>
              <a:rPr lang="en-US" sz="2000" b="1" dirty="0" err="1"/>
              <a:t>quang</a:t>
            </a:r>
            <a:r>
              <a:rPr lang="en-US" sz="2000" b="1" dirty="0"/>
              <a:t> </a:t>
            </a:r>
            <a:r>
              <a:rPr lang="en-US" sz="2000" b="1" dirty="0" err="1"/>
              <a:t>bụi</a:t>
            </a:r>
            <a:r>
              <a:rPr lang="en-US" sz="2000" b="1" dirty="0"/>
              <a:t> </a:t>
            </a:r>
            <a:r>
              <a:rPr lang="en-US" sz="2000" b="1" dirty="0" err="1"/>
              <a:t>rậm</a:t>
            </a:r>
            <a:r>
              <a:rPr lang="en-US" sz="2000" b="1" dirty="0"/>
              <a:t>              D. </a:t>
            </a:r>
            <a:r>
              <a:rPr lang="en-US" sz="2000" b="1" dirty="0" err="1"/>
              <a:t>Mặc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sáng</a:t>
            </a:r>
            <a:r>
              <a:rPr lang="en-US" sz="2000" b="1" dirty="0"/>
              <a:t> </a:t>
            </a:r>
            <a:r>
              <a:rPr lang="en-US" sz="2000" b="1" dirty="0" err="1"/>
              <a:t>màu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tránh</a:t>
            </a:r>
            <a:r>
              <a:rPr lang="en-US" sz="2000" b="1" dirty="0"/>
              <a:t> </a:t>
            </a:r>
            <a:r>
              <a:rPr lang="en-US" sz="2000" b="1" dirty="0" err="1"/>
              <a:t>bị</a:t>
            </a:r>
            <a:r>
              <a:rPr lang="en-US" sz="2000" b="1" dirty="0"/>
              <a:t> </a:t>
            </a:r>
            <a:r>
              <a:rPr lang="en-US" sz="2000" b="1" dirty="0" err="1"/>
              <a:t>muỗi</a:t>
            </a:r>
            <a:r>
              <a:rPr lang="en-US" sz="2000" b="1" dirty="0"/>
              <a:t> </a:t>
            </a:r>
            <a:r>
              <a:rPr lang="en-US" sz="2000" b="1" dirty="0" err="1" smtClean="0"/>
              <a:t>đốt</a:t>
            </a:r>
            <a:endParaRPr lang="en-US" sz="2000" b="1" dirty="0"/>
          </a:p>
        </p:txBody>
      </p:sp>
      <p:sp>
        <p:nvSpPr>
          <p:cNvPr id="6" name="5-Point Star 5"/>
          <p:cNvSpPr/>
          <p:nvPr/>
        </p:nvSpPr>
        <p:spPr>
          <a:xfrm>
            <a:off x="3635896" y="1347614"/>
            <a:ext cx="432048" cy="2880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3707904" y="4011910"/>
            <a:ext cx="504056" cy="2880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9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33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489144" y="267494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err="1"/>
              <a:t>Câu</a:t>
            </a:r>
            <a:r>
              <a:rPr lang="en-US" sz="2400" b="1" dirty="0"/>
              <a:t> 7: </a:t>
            </a:r>
            <a:r>
              <a:rPr lang="en-US" sz="2400" b="1" dirty="0" err="1"/>
              <a:t>Trùng</a:t>
            </a:r>
            <a:r>
              <a:rPr lang="en-US" sz="2400" b="1" dirty="0"/>
              <a:t> </a:t>
            </a:r>
            <a:r>
              <a:rPr lang="en-US" sz="2400" b="1" dirty="0" err="1"/>
              <a:t>kiết</a:t>
            </a:r>
            <a:r>
              <a:rPr lang="en-US" sz="2400" b="1" dirty="0"/>
              <a:t> </a:t>
            </a:r>
            <a:r>
              <a:rPr lang="en-US" sz="2400" b="1" dirty="0" err="1"/>
              <a:t>lị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khả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sau</a:t>
            </a:r>
            <a:r>
              <a:rPr lang="en-US" sz="2400" b="1" dirty="0"/>
              <a:t> </a:t>
            </a:r>
            <a:r>
              <a:rPr lang="en-US" sz="2400" b="1" dirty="0" err="1"/>
              <a:t>đây</a:t>
            </a:r>
            <a:r>
              <a:rPr lang="en-US" sz="2400" b="1" dirty="0"/>
              <a:t>?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A. </a:t>
            </a:r>
            <a:r>
              <a:rPr lang="en-US" sz="2400" b="1" dirty="0" err="1"/>
              <a:t>Mọc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roi</a:t>
            </a:r>
            <a:r>
              <a:rPr lang="en-US" sz="2400" b="1" dirty="0"/>
              <a:t>                         B.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bào</a:t>
            </a:r>
            <a:r>
              <a:rPr lang="en-US" sz="2400" b="1" dirty="0"/>
              <a:t> </a:t>
            </a:r>
            <a:r>
              <a:rPr lang="en-US" sz="2400" b="1" dirty="0" err="1"/>
              <a:t>xác</a:t>
            </a:r>
            <a:endParaRPr lang="en-US" sz="2400" b="1" dirty="0"/>
          </a:p>
          <a:p>
            <a:pPr>
              <a:lnSpc>
                <a:spcPct val="200000"/>
              </a:lnSpc>
            </a:pPr>
            <a:r>
              <a:rPr lang="en-US" sz="2400" b="1" dirty="0"/>
              <a:t>C. </a:t>
            </a:r>
            <a:r>
              <a:rPr lang="en-US" sz="2400" b="1" dirty="0" err="1"/>
              <a:t>Xâm</a:t>
            </a:r>
            <a:r>
              <a:rPr lang="en-US" sz="2400" b="1" dirty="0"/>
              <a:t> </a:t>
            </a:r>
            <a:r>
              <a:rPr lang="en-US" sz="2400" b="1" dirty="0" err="1"/>
              <a:t>nhập</a:t>
            </a:r>
            <a:r>
              <a:rPr lang="en-US" sz="2400" b="1" dirty="0"/>
              <a:t> qua da                 D.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lông</a:t>
            </a:r>
            <a:r>
              <a:rPr lang="en-US" sz="2400" b="1" dirty="0"/>
              <a:t> </a:t>
            </a:r>
            <a:r>
              <a:rPr lang="en-US" sz="2400" b="1" dirty="0" err="1" smtClean="0"/>
              <a:t>bơi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2859782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Câu</a:t>
            </a:r>
            <a:r>
              <a:rPr lang="en-US" sz="2400" b="1" dirty="0"/>
              <a:t> 8: </a:t>
            </a:r>
            <a:r>
              <a:rPr lang="en-US" sz="2400" b="1" dirty="0" err="1"/>
              <a:t>Trùng</a:t>
            </a:r>
            <a:r>
              <a:rPr lang="en-US" sz="2400" b="1" dirty="0"/>
              <a:t> </a:t>
            </a:r>
            <a:r>
              <a:rPr lang="en-US" sz="2400" b="1" dirty="0" err="1"/>
              <a:t>kiết</a:t>
            </a:r>
            <a:r>
              <a:rPr lang="en-US" sz="2400" b="1" dirty="0"/>
              <a:t> </a:t>
            </a:r>
            <a:r>
              <a:rPr lang="en-US" sz="2400" b="1" dirty="0" err="1"/>
              <a:t>lị</a:t>
            </a:r>
            <a:r>
              <a:rPr lang="en-US" sz="2400" b="1" dirty="0"/>
              <a:t> </a:t>
            </a:r>
            <a:r>
              <a:rPr lang="en-US" sz="2400" b="1" dirty="0" err="1"/>
              <a:t>kí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ở </a:t>
            </a:r>
            <a:r>
              <a:rPr lang="en-US" sz="2400" b="1" dirty="0" err="1"/>
              <a:t>đâu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cơ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?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400" b="1" dirty="0" err="1" smtClean="0"/>
              <a:t>Dạ</a:t>
            </a:r>
            <a:r>
              <a:rPr lang="en-US" sz="2400" b="1" dirty="0" smtClean="0"/>
              <a:t> </a:t>
            </a:r>
            <a:r>
              <a:rPr lang="en-US" sz="2400" b="1" dirty="0" err="1"/>
              <a:t>dày</a:t>
            </a:r>
            <a:r>
              <a:rPr lang="en-US" sz="2400" b="1" dirty="0"/>
              <a:t>             B. </a:t>
            </a:r>
            <a:r>
              <a:rPr lang="en-US" sz="2400" b="1" dirty="0" err="1"/>
              <a:t>Phổi</a:t>
            </a:r>
            <a:r>
              <a:rPr lang="en-US" sz="2400" b="1" dirty="0"/>
              <a:t>             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C</a:t>
            </a:r>
            <a:r>
              <a:rPr lang="en-US" sz="2400" b="1" dirty="0"/>
              <a:t>. </a:t>
            </a:r>
            <a:r>
              <a:rPr lang="en-US" sz="2400" b="1" dirty="0" err="1"/>
              <a:t>Não</a:t>
            </a:r>
            <a:r>
              <a:rPr lang="en-US" sz="2400" b="1" dirty="0"/>
              <a:t>                  D. </a:t>
            </a:r>
            <a:r>
              <a:rPr lang="en-US" sz="2400" b="1" dirty="0" err="1" smtClean="0"/>
              <a:t>Ruột</a:t>
            </a:r>
            <a:endParaRPr lang="en-US" sz="2400" b="1" dirty="0"/>
          </a:p>
        </p:txBody>
      </p:sp>
      <p:sp>
        <p:nvSpPr>
          <p:cNvPr id="5" name="5-Point Star 4"/>
          <p:cNvSpPr/>
          <p:nvPr/>
        </p:nvSpPr>
        <p:spPr>
          <a:xfrm>
            <a:off x="4427984" y="1275606"/>
            <a:ext cx="576064" cy="43204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411760" y="4083918"/>
            <a:ext cx="504056" cy="3600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7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34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251520" y="60745"/>
            <a:ext cx="8496944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9: </a:t>
            </a:r>
            <a:r>
              <a:rPr lang="en-US" sz="2000" b="1" dirty="0" err="1"/>
              <a:t>Những</a:t>
            </a:r>
            <a:r>
              <a:rPr lang="en-US" sz="2000" b="1" dirty="0"/>
              <a:t> </a:t>
            </a:r>
            <a:r>
              <a:rPr lang="en-US" sz="2000" b="1" dirty="0" err="1"/>
              <a:t>triệu</a:t>
            </a:r>
            <a:r>
              <a:rPr lang="en-US" sz="2000" b="1" dirty="0"/>
              <a:t> </a:t>
            </a:r>
            <a:r>
              <a:rPr lang="en-US" sz="2000" b="1" dirty="0" err="1"/>
              <a:t>chứng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đây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bệnh</a:t>
            </a:r>
            <a:r>
              <a:rPr lang="en-US" sz="2000" b="1" dirty="0"/>
              <a:t> </a:t>
            </a:r>
            <a:r>
              <a:rPr lang="en-US" sz="2000" b="1" dirty="0" err="1"/>
              <a:t>kiết</a:t>
            </a:r>
            <a:r>
              <a:rPr lang="en-US" sz="2000" b="1" dirty="0"/>
              <a:t> </a:t>
            </a:r>
            <a:r>
              <a:rPr lang="en-US" sz="2000" b="1" dirty="0" err="1"/>
              <a:t>lị</a:t>
            </a:r>
            <a:r>
              <a:rPr lang="en-US" sz="2000" b="1" dirty="0"/>
              <a:t>?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000" b="1" dirty="0" err="1" smtClean="0"/>
              <a:t>Sốt</a:t>
            </a:r>
            <a:r>
              <a:rPr lang="en-US" sz="2000" b="1" dirty="0"/>
              <a:t>, </a:t>
            </a:r>
            <a:r>
              <a:rPr lang="en-US" sz="2000" b="1" dirty="0" err="1"/>
              <a:t>rét</a:t>
            </a:r>
            <a:r>
              <a:rPr lang="en-US" sz="2000" b="1" dirty="0"/>
              <a:t> run, </a:t>
            </a:r>
            <a:r>
              <a:rPr lang="en-US" sz="2000" b="1" dirty="0" err="1"/>
              <a:t>đổ</a:t>
            </a:r>
            <a:r>
              <a:rPr lang="en-US" sz="2000" b="1" dirty="0"/>
              <a:t> </a:t>
            </a:r>
            <a:r>
              <a:rPr lang="en-US" sz="2000" b="1" dirty="0" err="1"/>
              <a:t>mồ</a:t>
            </a:r>
            <a:r>
              <a:rPr lang="en-US" sz="2000" b="1" dirty="0"/>
              <a:t> </a:t>
            </a:r>
            <a:r>
              <a:rPr lang="en-US" sz="2000" b="1" dirty="0" err="1"/>
              <a:t>hôi</a:t>
            </a:r>
            <a:r>
              <a:rPr lang="en-US" sz="2000" b="1" dirty="0"/>
              <a:t>                   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 </a:t>
            </a:r>
            <a:r>
              <a:rPr lang="en-US" sz="2000" b="1" dirty="0"/>
              <a:t>B. </a:t>
            </a:r>
            <a:r>
              <a:rPr lang="en-US" sz="2000" b="1" dirty="0" err="1"/>
              <a:t>Đau</a:t>
            </a:r>
            <a:r>
              <a:rPr lang="en-US" sz="2000" b="1" dirty="0"/>
              <a:t> </a:t>
            </a:r>
            <a:r>
              <a:rPr lang="en-US" sz="2000" b="1" dirty="0" err="1"/>
              <a:t>bụng</a:t>
            </a:r>
            <a:r>
              <a:rPr lang="en-US" sz="2000" b="1" dirty="0"/>
              <a:t>, </a:t>
            </a:r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ngoài</a:t>
            </a:r>
            <a:r>
              <a:rPr lang="en-US" sz="2000" b="1" dirty="0"/>
              <a:t>, </a:t>
            </a:r>
            <a:r>
              <a:rPr lang="en-US" sz="2000" b="1" dirty="0" err="1"/>
              <a:t>mất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, </a:t>
            </a:r>
            <a:r>
              <a:rPr lang="en-US" sz="2000" b="1" dirty="0" err="1"/>
              <a:t>nôn</a:t>
            </a:r>
            <a:r>
              <a:rPr lang="en-US" sz="2000" b="1" dirty="0"/>
              <a:t> </a:t>
            </a:r>
            <a:r>
              <a:rPr lang="en-US" sz="2000" b="1" dirty="0" err="1"/>
              <a:t>ói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C. </a:t>
            </a:r>
            <a:r>
              <a:rPr lang="en-US" sz="2000" b="1" dirty="0"/>
              <a:t>Da </a:t>
            </a:r>
            <a:r>
              <a:rPr lang="en-US" sz="2000" b="1" dirty="0" err="1"/>
              <a:t>tái</a:t>
            </a:r>
            <a:r>
              <a:rPr lang="en-US" sz="2000" b="1" dirty="0"/>
              <a:t>, </a:t>
            </a:r>
            <a:r>
              <a:rPr lang="en-US" sz="2000" b="1" dirty="0" err="1"/>
              <a:t>đau</a:t>
            </a:r>
            <a:r>
              <a:rPr lang="en-US" sz="2000" b="1" dirty="0"/>
              <a:t> </a:t>
            </a:r>
            <a:r>
              <a:rPr lang="en-US" sz="2000" b="1" dirty="0" err="1"/>
              <a:t>họng</a:t>
            </a:r>
            <a:r>
              <a:rPr lang="en-US" sz="2000" b="1" dirty="0"/>
              <a:t>, </a:t>
            </a:r>
            <a:r>
              <a:rPr lang="en-US" sz="2000" b="1" dirty="0" err="1"/>
              <a:t>khó</a:t>
            </a:r>
            <a:r>
              <a:rPr lang="en-US" sz="2000" b="1" dirty="0"/>
              <a:t> </a:t>
            </a:r>
            <a:r>
              <a:rPr lang="en-US" sz="2000" b="1" dirty="0" err="1"/>
              <a:t>thở</a:t>
            </a:r>
            <a:r>
              <a:rPr lang="en-US" sz="2000" b="1" dirty="0"/>
              <a:t>    </a:t>
            </a:r>
            <a:endParaRPr lang="en-US" sz="2000" b="1" dirty="0" smtClean="0"/>
          </a:p>
          <a:p>
            <a:pPr>
              <a:lnSpc>
                <a:spcPct val="150000"/>
              </a:lnSpc>
            </a:pPr>
            <a:r>
              <a:rPr lang="en-US" sz="2000" b="1" dirty="0"/>
              <a:t> </a:t>
            </a:r>
            <a:r>
              <a:rPr lang="en-US" sz="2000" b="1" dirty="0" smtClean="0"/>
              <a:t>D</a:t>
            </a:r>
            <a:r>
              <a:rPr lang="en-US" sz="2000" b="1" dirty="0"/>
              <a:t>. </a:t>
            </a:r>
            <a:r>
              <a:rPr lang="en-US" sz="2000" b="1" dirty="0" err="1"/>
              <a:t>Đau</a:t>
            </a:r>
            <a:r>
              <a:rPr lang="en-US" sz="2000" b="1" dirty="0"/>
              <a:t> </a:t>
            </a:r>
            <a:r>
              <a:rPr lang="en-US" sz="2000" b="1" dirty="0" err="1"/>
              <a:t>tức</a:t>
            </a:r>
            <a:r>
              <a:rPr lang="en-US" sz="2000" b="1" dirty="0"/>
              <a:t> </a:t>
            </a:r>
            <a:r>
              <a:rPr lang="en-US" sz="2000" b="1" dirty="0" err="1"/>
              <a:t>ngực</a:t>
            </a:r>
            <a:r>
              <a:rPr lang="en-US" sz="2000" b="1" dirty="0"/>
              <a:t>, </a:t>
            </a:r>
            <a:r>
              <a:rPr lang="en-US" sz="2000" b="1" dirty="0" err="1"/>
              <a:t>đau</a:t>
            </a:r>
            <a:r>
              <a:rPr lang="en-US" sz="2000" b="1" dirty="0"/>
              <a:t> </a:t>
            </a:r>
            <a:r>
              <a:rPr lang="en-US" sz="2000" b="1" dirty="0" err="1"/>
              <a:t>họng</a:t>
            </a:r>
            <a:r>
              <a:rPr lang="en-US" sz="2000" b="1" dirty="0"/>
              <a:t>, </a:t>
            </a:r>
            <a:r>
              <a:rPr lang="en-US" sz="2000" b="1" dirty="0" err="1"/>
              <a:t>đau</a:t>
            </a:r>
            <a:r>
              <a:rPr lang="en-US" sz="2000" b="1" dirty="0"/>
              <a:t> </a:t>
            </a:r>
            <a:r>
              <a:rPr lang="en-US" sz="2000" b="1" dirty="0" err="1" smtClean="0"/>
              <a:t>cơ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355726"/>
            <a:ext cx="856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10: Ý </a:t>
            </a:r>
            <a:r>
              <a:rPr lang="en-US" sz="2000" b="1" dirty="0" err="1"/>
              <a:t>nào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đây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vai</a:t>
            </a:r>
            <a:r>
              <a:rPr lang="en-US" sz="2000" b="1" dirty="0"/>
              <a:t> </a:t>
            </a:r>
            <a:r>
              <a:rPr lang="en-US" sz="2000" b="1" dirty="0" err="1"/>
              <a:t>trò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nguyên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vật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con </a:t>
            </a:r>
            <a:r>
              <a:rPr lang="en-US" sz="2000" b="1" dirty="0" err="1"/>
              <a:t>người</a:t>
            </a:r>
            <a:r>
              <a:rPr lang="en-US" sz="2000" b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A.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tạo</a:t>
            </a:r>
            <a:r>
              <a:rPr lang="en-US" sz="2000" b="1" dirty="0"/>
              <a:t> </a:t>
            </a:r>
            <a:r>
              <a:rPr lang="en-US" sz="2000" b="1" dirty="0" err="1"/>
              <a:t>mối</a:t>
            </a:r>
            <a:r>
              <a:rPr lang="en-US" sz="2000" b="1" dirty="0"/>
              <a:t> </a:t>
            </a:r>
            <a:r>
              <a:rPr lang="en-US" sz="2000" b="1" dirty="0" err="1"/>
              <a:t>quan</a:t>
            </a:r>
            <a:r>
              <a:rPr lang="en-US" sz="2000" b="1" dirty="0"/>
              <a:t> </a:t>
            </a:r>
            <a:r>
              <a:rPr lang="en-US" sz="2000" b="1" dirty="0" err="1"/>
              <a:t>hệ</a:t>
            </a:r>
            <a:r>
              <a:rPr lang="en-US" sz="2000" b="1" dirty="0"/>
              <a:t> </a:t>
            </a:r>
            <a:r>
              <a:rPr lang="en-US" sz="2000" b="1" dirty="0" err="1"/>
              <a:t>cần</a:t>
            </a:r>
            <a:r>
              <a:rPr lang="en-US" sz="2000" b="1" dirty="0"/>
              <a:t> </a:t>
            </a:r>
            <a:r>
              <a:rPr lang="en-US" sz="2000" b="1" dirty="0" err="1"/>
              <a:t>thiết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sự</a:t>
            </a:r>
            <a:r>
              <a:rPr lang="en-US" sz="2000" b="1" dirty="0"/>
              <a:t> </a:t>
            </a:r>
            <a:r>
              <a:rPr lang="en-US" sz="2000" b="1" dirty="0" err="1"/>
              <a:t>sống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con </a:t>
            </a:r>
            <a:r>
              <a:rPr lang="en-US" sz="2000" b="1" dirty="0" err="1"/>
              <a:t>người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B. </a:t>
            </a:r>
            <a:r>
              <a:rPr lang="en-US" sz="2000" b="1" dirty="0" err="1"/>
              <a:t>Cung</a:t>
            </a:r>
            <a:r>
              <a:rPr lang="en-US" sz="2000" b="1" dirty="0"/>
              <a:t> </a:t>
            </a:r>
            <a:r>
              <a:rPr lang="en-US" sz="2000" b="1" dirty="0" err="1"/>
              <a:t>cấp</a:t>
            </a:r>
            <a:r>
              <a:rPr lang="en-US" sz="2000" b="1" dirty="0"/>
              <a:t> </a:t>
            </a: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phẩm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con </a:t>
            </a:r>
            <a:r>
              <a:rPr lang="en-US" sz="2000" b="1" dirty="0" err="1" smtClean="0"/>
              <a:t>người</a:t>
            </a:r>
            <a:r>
              <a:rPr lang="en-US" sz="2000" b="1" dirty="0" smtClean="0"/>
              <a:t>.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C. </a:t>
            </a:r>
            <a:r>
              <a:rPr lang="en-US" sz="2000" b="1" dirty="0" err="1" smtClean="0"/>
              <a:t>Dùng</a:t>
            </a:r>
            <a:r>
              <a:rPr lang="en-US" sz="2000" b="1" dirty="0" smtClean="0"/>
              <a:t>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nguyên</a:t>
            </a:r>
            <a:r>
              <a:rPr lang="en-US" sz="2000" b="1" dirty="0"/>
              <a:t> </a:t>
            </a:r>
            <a:r>
              <a:rPr lang="en-US" sz="2000" b="1" dirty="0" err="1"/>
              <a:t>liệu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sản</a:t>
            </a:r>
            <a:r>
              <a:rPr lang="en-US" sz="2000" b="1" dirty="0"/>
              <a:t> </a:t>
            </a:r>
            <a:r>
              <a:rPr lang="en-US" sz="2000" b="1" dirty="0" err="1"/>
              <a:t>xuất</a:t>
            </a:r>
            <a:r>
              <a:rPr lang="en-US" sz="2000" b="1" dirty="0"/>
              <a:t> </a:t>
            </a:r>
            <a:r>
              <a:rPr lang="en-US" sz="2000" b="1" dirty="0" err="1"/>
              <a:t>chất</a:t>
            </a:r>
            <a:r>
              <a:rPr lang="en-US" sz="2000" b="1" dirty="0"/>
              <a:t> </a:t>
            </a:r>
            <a:r>
              <a:rPr lang="en-US" sz="2000" b="1" dirty="0" err="1"/>
              <a:t>dẻo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D. </a:t>
            </a:r>
            <a:r>
              <a:rPr lang="en-US" sz="2000" b="1" dirty="0" err="1"/>
              <a:t>Chỉ</a:t>
            </a:r>
            <a:r>
              <a:rPr lang="en-US" sz="2000" b="1" dirty="0"/>
              <a:t> </a:t>
            </a:r>
            <a:r>
              <a:rPr lang="en-US" sz="2000" b="1" dirty="0" err="1"/>
              <a:t>thị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sạch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 smtClean="0"/>
              <a:t>nước</a:t>
            </a:r>
            <a:endParaRPr lang="en-US" sz="2000" b="1" dirty="0"/>
          </a:p>
        </p:txBody>
      </p:sp>
      <p:sp>
        <p:nvSpPr>
          <p:cNvPr id="5" name="5-Point Star 4"/>
          <p:cNvSpPr/>
          <p:nvPr/>
        </p:nvSpPr>
        <p:spPr>
          <a:xfrm>
            <a:off x="-11009" y="1016548"/>
            <a:ext cx="504056" cy="43204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3923928" y="4767263"/>
            <a:ext cx="576064" cy="37623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6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1390650" y="1446601"/>
            <a:ext cx="6457950" cy="26314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123.</a:t>
            </a:r>
          </a:p>
          <a:p>
            <a:pPr marL="342900" indent="-342900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en-US" sz="2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361951"/>
            <a:ext cx="11572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67677"/>
            <a:ext cx="13716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1250" y="133351"/>
            <a:ext cx="47053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Hướng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dẫn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về</a:t>
            </a:r>
            <a:r>
              <a:rPr lang="en-US" sz="3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nhà</a:t>
            </a:r>
            <a:endParaRPr lang="vi-VN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38150"/>
            <a:ext cx="861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/>
              <a:t>Phiếu</a:t>
            </a:r>
            <a:r>
              <a:rPr lang="en-US" sz="2800" b="1" i="1" dirty="0"/>
              <a:t> </a:t>
            </a:r>
            <a:r>
              <a:rPr lang="en-US" sz="2800" b="1" i="1" dirty="0" err="1"/>
              <a:t>học</a:t>
            </a:r>
            <a:r>
              <a:rPr lang="en-US" sz="2800" b="1" i="1" dirty="0"/>
              <a:t> </a:t>
            </a:r>
            <a:r>
              <a:rPr lang="en-US" sz="2800" b="1" i="1" dirty="0" err="1"/>
              <a:t>tập</a:t>
            </a:r>
            <a:r>
              <a:rPr lang="en-US" sz="2800" b="1" i="1" dirty="0"/>
              <a:t> </a:t>
            </a:r>
            <a:r>
              <a:rPr lang="en-US" sz="2800" b="1" i="1" dirty="0" err="1"/>
              <a:t>số</a:t>
            </a:r>
            <a:r>
              <a:rPr lang="en-US" sz="2800" b="1" i="1" dirty="0"/>
              <a:t> 1: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“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/>
              <a:t>”.</a:t>
            </a:r>
          </a:p>
          <a:p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(1)………..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(2)………..ở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(3)….…..</a:t>
            </a:r>
            <a:r>
              <a:rPr lang="en-US" sz="2800" dirty="0" err="1"/>
              <a:t>khác</a:t>
            </a:r>
            <a:r>
              <a:rPr lang="en-US" sz="2800" dirty="0"/>
              <a:t>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(4)………..</a:t>
            </a:r>
          </a:p>
        </p:txBody>
      </p:sp>
    </p:spTree>
    <p:extLst>
      <p:ext uri="{BB962C8B-B14F-4D97-AF65-F5344CB8AC3E}">
        <p14:creationId xmlns:p14="http://schemas.microsoft.com/office/powerpoint/2010/main" val="3354270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 Minute Countdown Timer (High Quality)">
            <a:hlinkClick r:id="" action="ppaction://media"/>
            <a:extLst>
              <a:ext uri="{FF2B5EF4-FFF2-40B4-BE49-F238E27FC236}">
                <a16:creationId xmlns:a16="http://schemas.microsoft.com/office/drawing/2014/main" id="{804466FF-D4DD-4661-B044-49C7D23B6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184" y="3100421"/>
            <a:ext cx="2499407" cy="140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98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38150"/>
            <a:ext cx="8839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/>
              <a:t>Phiếu</a:t>
            </a:r>
            <a:r>
              <a:rPr lang="en-US" sz="2800" b="1" i="1" dirty="0"/>
              <a:t> </a:t>
            </a:r>
            <a:r>
              <a:rPr lang="en-US" sz="2800" b="1" i="1" dirty="0" err="1"/>
              <a:t>học</a:t>
            </a:r>
            <a:r>
              <a:rPr lang="en-US" sz="2800" b="1" i="1" dirty="0"/>
              <a:t> </a:t>
            </a:r>
            <a:r>
              <a:rPr lang="en-US" sz="2800" b="1" i="1" dirty="0" err="1"/>
              <a:t>tập</a:t>
            </a:r>
            <a:r>
              <a:rPr lang="en-US" sz="2800" b="1" i="1" dirty="0"/>
              <a:t> </a:t>
            </a:r>
            <a:r>
              <a:rPr lang="en-US" sz="2800" b="1" i="1" dirty="0" err="1"/>
              <a:t>số</a:t>
            </a:r>
            <a:r>
              <a:rPr lang="en-US" sz="2800" b="1" i="1" dirty="0"/>
              <a:t> 1: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“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/>
              <a:t>”.</a:t>
            </a:r>
          </a:p>
          <a:p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(1)………..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(2)………..ở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(3)….………</a:t>
            </a:r>
            <a:r>
              <a:rPr lang="en-US" sz="2800" dirty="0" err="1"/>
              <a:t>khác</a:t>
            </a:r>
            <a:r>
              <a:rPr lang="en-US" sz="2800" dirty="0"/>
              <a:t>.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(4)………..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8400" y="4304040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4166988" y="4304040"/>
            <a:ext cx="2185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Nguyên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364902" y="4304040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bố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38200" y="4378980"/>
            <a:ext cx="1184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04800" y="4378980"/>
            <a:ext cx="8077200" cy="44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7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93827E-7 L -0.00642 -0.520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32099E-6 L -0.09393 -0.417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5" y="-20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32099E-6 L -0.04444 -0.254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-1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32099E-6 L -0.30017 -0.180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-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46.61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7571" y="92800"/>
            <a:ext cx="1516429" cy="8970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63572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rtl="0">
                <a:spcBef>
                  <a:spcPts val="0"/>
                </a:spcBef>
                <a:buNone/>
              </a:pPr>
              <a:t>8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1907704" y="19548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ĐA DẠNG NGUYÊN SINH VẬT</a:t>
            </a:r>
            <a:endParaRPr lang="en-US" sz="28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56527"/>
              </p:ext>
            </p:extLst>
          </p:nvPr>
        </p:nvGraphicFramePr>
        <p:xfrm>
          <a:off x="251520" y="843558"/>
          <a:ext cx="8568953" cy="3600399"/>
        </p:xfrm>
        <a:graphic>
          <a:graphicData uri="http://schemas.openxmlformats.org/drawingml/2006/table">
            <a:tbl>
              <a:tblPr firstRow="1" bandRow="1">
                <a:tableStyleId>{55F38B71-4E83-4317-82EC-3F3A27C44999}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14537983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578329113"/>
                    </a:ext>
                  </a:extLst>
                </a:gridCol>
                <a:gridCol w="1421377">
                  <a:extLst>
                    <a:ext uri="{9D8B030D-6E8A-4147-A177-3AD203B41FA5}">
                      <a16:colId xmlns:a16="http://schemas.microsoft.com/office/drawing/2014/main" val="4132232562"/>
                    </a:ext>
                  </a:extLst>
                </a:gridCol>
                <a:gridCol w="1341228">
                  <a:extLst>
                    <a:ext uri="{9D8B030D-6E8A-4147-A177-3AD203B41FA5}">
                      <a16:colId xmlns:a16="http://schemas.microsoft.com/office/drawing/2014/main" val="3232956558"/>
                    </a:ext>
                  </a:extLst>
                </a:gridCol>
                <a:gridCol w="1339058">
                  <a:extLst>
                    <a:ext uri="{9D8B030D-6E8A-4147-A177-3AD203B41FA5}">
                      <a16:colId xmlns:a16="http://schemas.microsoft.com/office/drawing/2014/main" val="2419740742"/>
                    </a:ext>
                  </a:extLst>
                </a:gridCol>
                <a:gridCol w="1194372">
                  <a:extLst>
                    <a:ext uri="{9D8B030D-6E8A-4147-A177-3AD203B41FA5}">
                      <a16:colId xmlns:a16="http://schemas.microsoft.com/office/drawing/2014/main" val="295992512"/>
                    </a:ext>
                  </a:extLst>
                </a:gridCol>
                <a:gridCol w="968662">
                  <a:extLst>
                    <a:ext uri="{9D8B030D-6E8A-4147-A177-3AD203B41FA5}">
                      <a16:colId xmlns:a16="http://schemas.microsoft.com/office/drawing/2014/main" val="3327287149"/>
                    </a:ext>
                  </a:extLst>
                </a:gridCol>
              </a:tblGrid>
              <a:tr h="865745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Trùng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roi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Trùng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biến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hình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Trùng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giày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Trùng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sốt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rét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Tảo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lục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đơn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bào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Tảo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silic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336629"/>
                  </a:ext>
                </a:extLst>
              </a:tr>
              <a:tr h="501582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Nơi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sống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111822"/>
                  </a:ext>
                </a:extLst>
              </a:tr>
              <a:tr h="865745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Hình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dạng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144073"/>
                  </a:ext>
                </a:extLst>
              </a:tr>
              <a:tr h="86574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Di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chuyển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45448"/>
                  </a:ext>
                </a:extLst>
              </a:tr>
              <a:tr h="501582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Cấu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tạo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50645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521" y="321665"/>
            <a:ext cx="144016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PHIẾU SỐ 2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rtl="0">
                <a:spcBef>
                  <a:spcPts val="0"/>
                </a:spcBef>
                <a:buNone/>
              </a:pPr>
              <a:t>9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1907704" y="19548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ĐA DANG NGUYÊN SINH VẬT</a:t>
            </a:r>
            <a:endParaRPr lang="en-US" sz="28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526076"/>
              </p:ext>
            </p:extLst>
          </p:nvPr>
        </p:nvGraphicFramePr>
        <p:xfrm>
          <a:off x="251520" y="714771"/>
          <a:ext cx="8712969" cy="4465412"/>
        </p:xfrm>
        <a:graphic>
          <a:graphicData uri="http://schemas.openxmlformats.org/drawingml/2006/table">
            <a:tbl>
              <a:tblPr firstRow="1" bandRow="1">
                <a:tableStyleId>{55F38B71-4E83-4317-82EC-3F3A27C44999}</a:tableStyleId>
              </a:tblPr>
              <a:tblGrid>
                <a:gridCol w="1244710">
                  <a:extLst>
                    <a:ext uri="{9D8B030D-6E8A-4147-A177-3AD203B41FA5}">
                      <a16:colId xmlns:a16="http://schemas.microsoft.com/office/drawing/2014/main" val="145379830"/>
                    </a:ext>
                  </a:extLst>
                </a:gridCol>
                <a:gridCol w="878619">
                  <a:extLst>
                    <a:ext uri="{9D8B030D-6E8A-4147-A177-3AD203B41FA5}">
                      <a16:colId xmlns:a16="http://schemas.microsoft.com/office/drawing/2014/main" val="2578329113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4132232562"/>
                    </a:ext>
                  </a:extLst>
                </a:gridCol>
                <a:gridCol w="951837">
                  <a:extLst>
                    <a:ext uri="{9D8B030D-6E8A-4147-A177-3AD203B41FA5}">
                      <a16:colId xmlns:a16="http://schemas.microsoft.com/office/drawing/2014/main" val="3232956558"/>
                    </a:ext>
                  </a:extLst>
                </a:gridCol>
                <a:gridCol w="2193706">
                  <a:extLst>
                    <a:ext uri="{9D8B030D-6E8A-4147-A177-3AD203B41FA5}">
                      <a16:colId xmlns:a16="http://schemas.microsoft.com/office/drawing/2014/main" val="2419740742"/>
                    </a:ext>
                  </a:extLst>
                </a:gridCol>
                <a:gridCol w="1214445">
                  <a:extLst>
                    <a:ext uri="{9D8B030D-6E8A-4147-A177-3AD203B41FA5}">
                      <a16:colId xmlns:a16="http://schemas.microsoft.com/office/drawing/2014/main" val="295992512"/>
                    </a:ext>
                  </a:extLst>
                </a:gridCol>
                <a:gridCol w="984942">
                  <a:extLst>
                    <a:ext uri="{9D8B030D-6E8A-4147-A177-3AD203B41FA5}">
                      <a16:colId xmlns:a16="http://schemas.microsoft.com/office/drawing/2014/main" val="3327287149"/>
                    </a:ext>
                  </a:extLst>
                </a:gridCol>
              </a:tblGrid>
              <a:tr h="865745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Trùng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roi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Trùng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biến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hình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Trùng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giày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Trùng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sốt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rét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Tảo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lục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đơn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bào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Tảo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silic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336629"/>
                  </a:ext>
                </a:extLst>
              </a:tr>
              <a:tr h="501582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Nơi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sống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Ao</a:t>
                      </a:r>
                      <a:r>
                        <a:rPr lang="en-US" sz="1600" b="1" dirty="0" smtClean="0"/>
                        <a:t> , </a:t>
                      </a:r>
                      <a:r>
                        <a:rPr lang="en-US" sz="1600" b="1" dirty="0" err="1" smtClean="0"/>
                        <a:t>hồ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Ao</a:t>
                      </a:r>
                      <a:r>
                        <a:rPr lang="en-US" sz="1600" b="1" dirty="0" smtClean="0"/>
                        <a:t>, </a:t>
                      </a:r>
                      <a:r>
                        <a:rPr lang="en-US" sz="1600" b="1" dirty="0" err="1" smtClean="0"/>
                        <a:t>hồ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Ao</a:t>
                      </a:r>
                      <a:r>
                        <a:rPr lang="en-US" sz="1600" b="1" dirty="0" smtClean="0"/>
                        <a:t>, </a:t>
                      </a:r>
                      <a:r>
                        <a:rPr lang="en-US" sz="1600" b="1" dirty="0" err="1" smtClean="0"/>
                        <a:t>hồ</a:t>
                      </a:r>
                      <a:r>
                        <a:rPr lang="en-US" sz="1600" b="1" dirty="0" smtClean="0"/>
                        <a:t>,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cống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rãnh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Tuyến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nước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bọt</a:t>
                      </a:r>
                      <a:r>
                        <a:rPr lang="en-US" sz="1600" b="1" baseline="0" dirty="0" smtClean="0"/>
                        <a:t> ở </a:t>
                      </a:r>
                      <a:r>
                        <a:rPr lang="en-US" sz="1600" b="1" baseline="0" dirty="0" err="1" smtClean="0"/>
                        <a:t>muỗi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Anophen</a:t>
                      </a:r>
                      <a:r>
                        <a:rPr lang="en-US" sz="1600" b="1" baseline="0" dirty="0" smtClean="0"/>
                        <a:t>. </a:t>
                      </a:r>
                      <a:r>
                        <a:rPr lang="en-US" sz="1600" b="1" baseline="0" dirty="0" err="1" smtClean="0"/>
                        <a:t>Máu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người</a:t>
                      </a:r>
                      <a:r>
                        <a:rPr lang="en-US" sz="1600" b="1" baseline="0" dirty="0" smtClean="0"/>
                        <a:t>.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Ao</a:t>
                      </a:r>
                      <a:r>
                        <a:rPr lang="en-US" sz="1600" b="1" dirty="0" smtClean="0"/>
                        <a:t>, </a:t>
                      </a:r>
                      <a:r>
                        <a:rPr lang="en-US" sz="1600" b="1" dirty="0" err="1" smtClean="0"/>
                        <a:t>hồ</a:t>
                      </a:r>
                      <a:r>
                        <a:rPr lang="en-US" sz="1600" b="1" dirty="0" smtClean="0"/>
                        <a:t>,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đất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ẩm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Nước</a:t>
                      </a:r>
                      <a:r>
                        <a:rPr lang="en-US" sz="1600" b="1" dirty="0" smtClean="0"/>
                        <a:t>,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đất</a:t>
                      </a:r>
                      <a:r>
                        <a:rPr lang="en-US" sz="1600" b="1" baseline="0" dirty="0" smtClean="0"/>
                        <a:t>, </a:t>
                      </a:r>
                      <a:r>
                        <a:rPr lang="en-US" sz="1600" b="1" baseline="0" dirty="0" err="1" smtClean="0"/>
                        <a:t>đá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ẩm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111822"/>
                  </a:ext>
                </a:extLst>
              </a:tr>
              <a:tr h="600322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Hình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dạng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Hình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thoi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hình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dạng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thay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đổi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/>
                        <a:t>Hình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đế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giày</a:t>
                      </a:r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Thay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đổi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tuỳ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vật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chủ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kí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sinh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Hình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cầu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Hình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cầu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144073"/>
                  </a:ext>
                </a:extLst>
              </a:tr>
              <a:tr h="86574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Di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chuyển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Nhờ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err="1" smtClean="0"/>
                        <a:t>roi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Chân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giả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Lông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bơi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Kí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sinh</a:t>
                      </a:r>
                      <a:r>
                        <a:rPr lang="en-US" sz="1600" b="1" baseline="0" dirty="0" smtClean="0"/>
                        <a:t>, </a:t>
                      </a:r>
                      <a:r>
                        <a:rPr lang="en-US" sz="1600" b="1" baseline="0" dirty="0" err="1" smtClean="0"/>
                        <a:t>không</a:t>
                      </a:r>
                      <a:r>
                        <a:rPr lang="en-US" sz="1600" b="1" baseline="0" dirty="0" smtClean="0"/>
                        <a:t> di </a:t>
                      </a:r>
                      <a:r>
                        <a:rPr lang="en-US" sz="1600" b="1" baseline="0" dirty="0" err="1" smtClean="0"/>
                        <a:t>chuyển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Trôi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nổi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Trôi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nổi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45448"/>
                  </a:ext>
                </a:extLst>
              </a:tr>
              <a:tr h="501582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Cấu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tạo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Có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lục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lạp</a:t>
                      </a:r>
                      <a:r>
                        <a:rPr lang="en-US" sz="1600" b="1" baseline="0" dirty="0" smtClean="0"/>
                        <a:t>-&gt;</a:t>
                      </a:r>
                      <a:r>
                        <a:rPr lang="en-US" sz="1600" b="1" baseline="0" dirty="0" err="1" smtClean="0"/>
                        <a:t>tự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dưỡng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Chất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nguyên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sinh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lỏng</a:t>
                      </a:r>
                      <a:r>
                        <a:rPr lang="en-US" sz="1600" b="1" baseline="0" dirty="0" smtClean="0"/>
                        <a:t>, </a:t>
                      </a:r>
                      <a:r>
                        <a:rPr lang="en-US" sz="1600" b="1" baseline="0" dirty="0" err="1" smtClean="0"/>
                        <a:t>nhân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Có</a:t>
                      </a:r>
                      <a:r>
                        <a:rPr lang="en-US" sz="1600" b="1" baseline="0" dirty="0" smtClean="0"/>
                        <a:t> 2 </a:t>
                      </a:r>
                      <a:r>
                        <a:rPr lang="en-US" sz="1600" b="1" baseline="0" dirty="0" err="1" smtClean="0"/>
                        <a:t>nhân</a:t>
                      </a:r>
                      <a:r>
                        <a:rPr lang="en-US" sz="1600" b="1" baseline="0" dirty="0" smtClean="0"/>
                        <a:t>, 2 </a:t>
                      </a:r>
                      <a:r>
                        <a:rPr lang="en-US" sz="1600" b="1" baseline="0" dirty="0" err="1" smtClean="0"/>
                        <a:t>không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bào</a:t>
                      </a:r>
                      <a:r>
                        <a:rPr lang="en-US" sz="1600" b="1" baseline="0" dirty="0" smtClean="0"/>
                        <a:t> co </a:t>
                      </a:r>
                      <a:r>
                        <a:rPr lang="en-US" sz="1600" b="1" baseline="0" dirty="0" err="1" smtClean="0"/>
                        <a:t>bóp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Kích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thước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nhỏ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hơn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hồng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cầu</a:t>
                      </a:r>
                      <a:r>
                        <a:rPr lang="en-US" sz="1600" b="1" baseline="0" dirty="0" smtClean="0"/>
                        <a:t>-&gt; Chui </a:t>
                      </a:r>
                      <a:r>
                        <a:rPr lang="en-US" sz="1600" b="1" baseline="0" dirty="0" err="1" smtClean="0"/>
                        <a:t>vào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hồng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cầu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Có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lục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lạp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Có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lục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lạp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506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4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10558</TotalTime>
  <Words>1259</Words>
  <Application>Microsoft Office PowerPoint</Application>
  <PresentationFormat>On-screen Show (16:9)</PresentationFormat>
  <Paragraphs>207</Paragraphs>
  <Slides>35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Roboto Condensed</vt:lpstr>
      <vt:lpstr>Arial</vt:lpstr>
      <vt:lpstr>Wingdings</vt:lpstr>
      <vt:lpstr>UVN Dinh Hon</vt:lpstr>
      <vt:lpstr>Verdana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Vai trò của nguyên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536</cp:revision>
  <cp:lastPrinted>2020-10-26T16:30:52Z</cp:lastPrinted>
  <dcterms:modified xsi:type="dcterms:W3CDTF">2024-01-09T14:16:05Z</dcterms:modified>
</cp:coreProperties>
</file>