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81" r:id="rId2"/>
    <p:sldId id="290" r:id="rId3"/>
    <p:sldId id="261" r:id="rId4"/>
    <p:sldId id="283" r:id="rId5"/>
    <p:sldId id="288" r:id="rId6"/>
    <p:sldId id="284" r:id="rId7"/>
    <p:sldId id="282" r:id="rId8"/>
    <p:sldId id="291" r:id="rId9"/>
    <p:sldId id="271" r:id="rId10"/>
    <p:sldId id="272" r:id="rId11"/>
    <p:sldId id="273" r:id="rId12"/>
    <p:sldId id="294" r:id="rId13"/>
    <p:sldId id="275" r:id="rId14"/>
    <p:sldId id="276" r:id="rId15"/>
    <p:sldId id="277" r:id="rId16"/>
    <p:sldId id="280" r:id="rId17"/>
  </p:sldIdLst>
  <p:sldSz cx="9144000" cy="6858000" type="screen4x3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25"/>
    <a:srgbClr val="006600"/>
    <a:srgbClr val="0000CC"/>
    <a:srgbClr val="3399FF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6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C4DE7A-F708-40EA-B102-CCFA1707DEE7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5C0F50-57DB-4C17-B8F8-A19A238986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908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DC5F4-C828-470D-AE33-1998DE478064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81732-0177-4AFC-8059-3BE161D9FE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DC5F4-C828-470D-AE33-1998DE478064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81732-0177-4AFC-8059-3BE161D9FE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DC5F4-C828-470D-AE33-1998DE478064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81732-0177-4AFC-8059-3BE161D9FE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4E3C27-B03B-4366-808F-2B0271A3D7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DB010E-5046-4FBD-B3EC-62B8C4213A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DC5F4-C828-470D-AE33-1998DE478064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81732-0177-4AFC-8059-3BE161D9FE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DC5F4-C828-470D-AE33-1998DE478064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81732-0177-4AFC-8059-3BE161D9FE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DC5F4-C828-470D-AE33-1998DE478064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81732-0177-4AFC-8059-3BE161D9FE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DC5F4-C828-470D-AE33-1998DE478064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81732-0177-4AFC-8059-3BE161D9FE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DC5F4-C828-470D-AE33-1998DE478064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81732-0177-4AFC-8059-3BE161D9FE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DC5F4-C828-470D-AE33-1998DE478064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81732-0177-4AFC-8059-3BE161D9FE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DC5F4-C828-470D-AE33-1998DE478064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81732-0177-4AFC-8059-3BE161D9FE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DC5F4-C828-470D-AE33-1998DE478064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81732-0177-4AFC-8059-3BE161D9FE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ADC5F4-C828-470D-AE33-1998DE478064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81732-0177-4AFC-8059-3BE161D9FEB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" Target="slide11.xml"/><Relationship Id="rId7" Type="http://schemas.openxmlformats.org/officeDocument/2006/relationships/slide" Target="slide14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7.gif"/><Relationship Id="rId5" Type="http://schemas.openxmlformats.org/officeDocument/2006/relationships/image" Target="../media/image13.png"/><Relationship Id="rId10" Type="http://schemas.openxmlformats.org/officeDocument/2006/relationships/image" Target="../media/image16.png"/><Relationship Id="rId4" Type="http://schemas.openxmlformats.org/officeDocument/2006/relationships/audio" Target="../media/audio1.wav"/><Relationship Id="rId9" Type="http://schemas.openxmlformats.org/officeDocument/2006/relationships/slide" Target="slide1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audio" Target="../media/audio1.wav"/><Relationship Id="rId7" Type="http://schemas.openxmlformats.org/officeDocument/2006/relationships/image" Target="../media/image19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slide" Target="slide15.xml"/><Relationship Id="rId5" Type="http://schemas.openxmlformats.org/officeDocument/2006/relationships/image" Target="../media/image18.gif"/><Relationship Id="rId10" Type="http://schemas.openxmlformats.org/officeDocument/2006/relationships/image" Target="../media/image13.png"/><Relationship Id="rId4" Type="http://schemas.openxmlformats.org/officeDocument/2006/relationships/audio" Target="../media/audio3.wav"/><Relationship Id="rId9" Type="http://schemas.openxmlformats.org/officeDocument/2006/relationships/image" Target="../media/image21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audio" Target="../media/audio1.wav"/><Relationship Id="rId7" Type="http://schemas.openxmlformats.org/officeDocument/2006/relationships/image" Target="../media/image19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slide" Target="slide15.xml"/><Relationship Id="rId5" Type="http://schemas.openxmlformats.org/officeDocument/2006/relationships/image" Target="../media/image18.gif"/><Relationship Id="rId10" Type="http://schemas.openxmlformats.org/officeDocument/2006/relationships/image" Target="../media/image14.png"/><Relationship Id="rId4" Type="http://schemas.openxmlformats.org/officeDocument/2006/relationships/audio" Target="../media/audio3.wav"/><Relationship Id="rId9" Type="http://schemas.openxmlformats.org/officeDocument/2006/relationships/image" Target="../media/image21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audio" Target="../media/audio1.wav"/><Relationship Id="rId7" Type="http://schemas.openxmlformats.org/officeDocument/2006/relationships/image" Target="../media/image19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slide" Target="slide15.xml"/><Relationship Id="rId5" Type="http://schemas.openxmlformats.org/officeDocument/2006/relationships/image" Target="../media/image18.gif"/><Relationship Id="rId10" Type="http://schemas.openxmlformats.org/officeDocument/2006/relationships/image" Target="../media/image15.png"/><Relationship Id="rId4" Type="http://schemas.openxmlformats.org/officeDocument/2006/relationships/audio" Target="../media/audio3.wav"/><Relationship Id="rId9" Type="http://schemas.openxmlformats.org/officeDocument/2006/relationships/image" Target="../media/image21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audio" Target="../media/audio1.wav"/><Relationship Id="rId7" Type="http://schemas.openxmlformats.org/officeDocument/2006/relationships/image" Target="../media/image19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slide" Target="slide15.xml"/><Relationship Id="rId5" Type="http://schemas.openxmlformats.org/officeDocument/2006/relationships/image" Target="../media/image18.gif"/><Relationship Id="rId10" Type="http://schemas.openxmlformats.org/officeDocument/2006/relationships/image" Target="../media/image22.png"/><Relationship Id="rId4" Type="http://schemas.openxmlformats.org/officeDocument/2006/relationships/audio" Target="../media/audio3.wav"/><Relationship Id="rId9" Type="http://schemas.openxmlformats.org/officeDocument/2006/relationships/image" Target="../media/image21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gif"/><Relationship Id="rId5" Type="http://schemas.openxmlformats.org/officeDocument/2006/relationships/image" Target="../media/image24.gif"/><Relationship Id="rId4" Type="http://schemas.openxmlformats.org/officeDocument/2006/relationships/hyperlink" Target="KI&#7874;M%20TRA%20BAI%20C&#360;.ppt#-1,23,Slide 23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gif"/><Relationship Id="rId5" Type="http://schemas.openxmlformats.org/officeDocument/2006/relationships/image" Target="../media/image25.gif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0"/>
          <p:cNvSpPr>
            <a:spLocks noChangeArrowheads="1"/>
          </p:cNvSpPr>
          <p:nvPr/>
        </p:nvSpPr>
        <p:spPr bwMode="auto">
          <a:xfrm>
            <a:off x="88900" y="114300"/>
            <a:ext cx="8950325" cy="6602413"/>
          </a:xfrm>
          <a:prstGeom prst="rect">
            <a:avLst/>
          </a:prstGeom>
          <a:noFill/>
          <a:ln w="76200" cmpd="tri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9" name="WordArt 37"/>
          <p:cNvSpPr>
            <a:spLocks noChangeArrowheads="1" noChangeShapeType="1" noTextEdit="1"/>
          </p:cNvSpPr>
          <p:nvPr/>
        </p:nvSpPr>
        <p:spPr bwMode="auto">
          <a:xfrm>
            <a:off x="474663" y="222250"/>
            <a:ext cx="8297862" cy="27066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3200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4103" name="Picture 9" descr="POINSET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7128669" y="54769"/>
            <a:ext cx="1981200" cy="197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10" descr="POINSET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81200" cy="197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11" descr="POINSET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5198303">
            <a:off x="-3968" y="4804568"/>
            <a:ext cx="1981200" cy="197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6" name="Picture 12" descr="POINSET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7086600" y="4800600"/>
            <a:ext cx="1981200" cy="197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8" name="Picture 5" descr="15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3800" y="152400"/>
            <a:ext cx="1544638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9" name="Picture 22" descr="123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75087" y="2611437"/>
            <a:ext cx="1428750" cy="141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3" descr="Picture12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5400000">
            <a:off x="6456362" y="554037"/>
            <a:ext cx="1676400" cy="148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3" descr="Picture12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5400000">
            <a:off x="817562" y="4059238"/>
            <a:ext cx="1676400" cy="148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3" descr="Picture12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5400000">
            <a:off x="6684962" y="3678237"/>
            <a:ext cx="1676400" cy="148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3" descr="Picture12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5400000">
            <a:off x="1655763" y="630237"/>
            <a:ext cx="1676400" cy="148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5" descr="beketo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0" y="533400"/>
            <a:ext cx="459105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 descr="1">
            <a:hlinkClick r:id="rId3" action="ppaction://hlinksldjump">
              <a:snd r:embed="rId4" name="chimes.wav"/>
            </a:hlinkClick>
          </p:cNvPr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71800" y="533400"/>
            <a:ext cx="2389188" cy="2667000"/>
          </a:xfrm>
          <a:prstGeom prst="rect">
            <a:avLst/>
          </a:prstGeom>
          <a:gradFill rotWithShape="0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/>
          </a:gradFill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" name="Picture 8" descr="2">
            <a:hlinkClick r:id="" action="ppaction://noaction">
              <a:snd r:embed="rId4" name="chimes.wav"/>
            </a:hlinkClick>
          </p:cNvPr>
          <p:cNvPicPr preferRelativeResize="0"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34000" y="533400"/>
            <a:ext cx="2286000" cy="2667000"/>
          </a:xfrm>
          <a:prstGeom prst="rect">
            <a:avLst/>
          </a:prstGeom>
          <a:gradFill rotWithShape="0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/>
          </a:gradFill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" name="Picture 9" descr="3">
            <a:hlinkClick r:id="rId7" action="ppaction://hlinksldjump">
              <a:snd r:embed="rId4" name="chimes.wav"/>
            </a:hlinkClick>
          </p:cNvPr>
          <p:cNvPicPr preferRelativeResize="0"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257800" y="3200400"/>
            <a:ext cx="2362200" cy="2514600"/>
          </a:xfrm>
          <a:prstGeom prst="rect">
            <a:avLst/>
          </a:prstGeom>
          <a:gradFill rotWithShape="0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/>
          </a:gradFill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6" name="Picture 5" descr="4">
            <a:hlinkClick r:id="rId9" action="ppaction://hlinksldjump"/>
          </p:cNvPr>
          <p:cNvPicPr preferRelativeResize="0"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971800" y="3200400"/>
            <a:ext cx="2286000" cy="2514600"/>
          </a:xfrm>
          <a:prstGeom prst="rect">
            <a:avLst/>
          </a:prstGeom>
          <a:gradFill rotWithShape="0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/>
          </a:gradFill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6391" name="Picture 13" descr="Picture67">
            <a:hlinkClick r:id="" action="ppaction://noaction">
              <a:snd r:embed="rId4" name="chimes.wav"/>
            </a:hlinkClick>
          </p:cNvPr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62000" y="3524250"/>
            <a:ext cx="1981200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228600" y="4648200"/>
            <a:ext cx="3505200" cy="617538"/>
          </a:xfrm>
          <a:prstGeom prst="rect">
            <a:avLst/>
          </a:prstGeom>
          <a:solidFill>
            <a:srgbClr val="D7F0AE"/>
          </a:solidFill>
          <a:ln w="38100">
            <a:solidFill>
              <a:srgbClr val="FF66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0033CC"/>
                </a:solidFill>
                <a:latin typeface="Calibri" pitchFamily="34" charset="0"/>
              </a:rPr>
              <a:t>PHẦN THƯỞNG:</a:t>
            </a:r>
          </a:p>
        </p:txBody>
      </p:sp>
      <p:sp>
        <p:nvSpPr>
          <p:cNvPr id="26653" name="Text Box 29"/>
          <p:cNvSpPr txBox="1">
            <a:spLocks noChangeArrowheads="1"/>
          </p:cNvSpPr>
          <p:nvPr/>
        </p:nvSpPr>
        <p:spPr bwMode="auto">
          <a:xfrm>
            <a:off x="5216768" y="4490183"/>
            <a:ext cx="25146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Một tràng pháo tay!</a:t>
            </a:r>
          </a:p>
        </p:txBody>
      </p:sp>
      <p:pic>
        <p:nvPicPr>
          <p:cNvPr id="26654" name="Picture 30" descr="ag00373_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2664390">
            <a:off x="3883025" y="4078288"/>
            <a:ext cx="1003300" cy="9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55" name="Picture 31" descr="ag00373_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2664390">
            <a:off x="4191000" y="5299075"/>
            <a:ext cx="1003300" cy="9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56" name="Picture 32" descr="ag00373_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2664390">
            <a:off x="5638800" y="5680075"/>
            <a:ext cx="1003300" cy="9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57" name="Picture 33" descr="ag00373_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2664390">
            <a:off x="7239000" y="4460875"/>
            <a:ext cx="1003300" cy="9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58" name="Picture 34" descr="ag00373_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2664390">
            <a:off x="7086600" y="5451475"/>
            <a:ext cx="1003300" cy="9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AutoShape 8"/>
          <p:cNvSpPr>
            <a:spLocks noChangeArrowheads="1"/>
          </p:cNvSpPr>
          <p:nvPr/>
        </p:nvSpPr>
        <p:spPr bwMode="auto">
          <a:xfrm>
            <a:off x="209550" y="990600"/>
            <a:ext cx="8553450" cy="2928938"/>
          </a:xfrm>
          <a:prstGeom prst="flowChartAlternateProcess">
            <a:avLst/>
          </a:prstGeom>
          <a:solidFill>
            <a:srgbClr val="92D050">
              <a:alpha val="43137"/>
            </a:srgbClr>
          </a:solidFill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7418" name="Picture 12" descr="E:\HL &amp; pictures\HL &amp; anh dong\theme\56CEE190D2834983BE9B1882D8651F72.gif">
            <a:hlinkClick r:id="rId6" action="ppaction://hlinksldjump"/>
          </p:cNvPr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4028679">
            <a:off x="436563" y="4887912"/>
            <a:ext cx="1606550" cy="22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9" descr="WBP03TLR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304925" y="1762125"/>
            <a:ext cx="5238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3" descr="chuong[1]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3134781">
            <a:off x="7144544" y="-103981"/>
            <a:ext cx="1752600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914400" y="1195754"/>
            <a:ext cx="7467600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dirty="0"/>
              <a:t>Kim </a:t>
            </a:r>
            <a:r>
              <a:rPr lang="en-US" sz="3200" dirty="0" err="1"/>
              <a:t>loại</a:t>
            </a:r>
            <a:r>
              <a:rPr lang="en-US" sz="3200" dirty="0"/>
              <a:t> </a:t>
            </a:r>
            <a:r>
              <a:rPr lang="en-US" sz="3200" dirty="0" err="1"/>
              <a:t>nào</a:t>
            </a:r>
            <a:r>
              <a:rPr lang="en-US" sz="3200" dirty="0"/>
              <a:t> </a:t>
            </a:r>
            <a:r>
              <a:rPr lang="en-US" sz="3200" dirty="0" err="1"/>
              <a:t>sau</a:t>
            </a:r>
            <a:r>
              <a:rPr lang="en-US" sz="3200" dirty="0"/>
              <a:t> </a:t>
            </a:r>
            <a:r>
              <a:rPr lang="en-US" sz="3200" dirty="0" err="1"/>
              <a:t>đây</a:t>
            </a:r>
            <a:r>
              <a:rPr lang="en-US" sz="3200" dirty="0"/>
              <a:t> </a:t>
            </a:r>
            <a:r>
              <a:rPr lang="en-US" sz="3200" dirty="0" err="1"/>
              <a:t>không</a:t>
            </a:r>
            <a:r>
              <a:rPr lang="en-US" sz="3200" dirty="0"/>
              <a:t> </a:t>
            </a:r>
            <a:r>
              <a:rPr lang="en-US" sz="3200" dirty="0" err="1"/>
              <a:t>bị</a:t>
            </a:r>
            <a:r>
              <a:rPr lang="en-US" sz="3200" dirty="0"/>
              <a:t> </a:t>
            </a:r>
            <a:r>
              <a:rPr lang="en-US" sz="3200" dirty="0" err="1"/>
              <a:t>oxi</a:t>
            </a:r>
            <a:r>
              <a:rPr lang="en-US" sz="3200" dirty="0"/>
              <a:t> </a:t>
            </a:r>
            <a:r>
              <a:rPr lang="en-US" sz="3200" dirty="0" err="1"/>
              <a:t>hóa</a:t>
            </a:r>
            <a:r>
              <a:rPr lang="en-US" sz="3200" dirty="0"/>
              <a:t> :</a:t>
            </a:r>
          </a:p>
          <a:p>
            <a:pPr marL="1657350" lvl="2" indent="-742950">
              <a:buFontTx/>
              <a:buAutoNum type="alphaUcPeriod"/>
            </a:pPr>
            <a:r>
              <a:rPr lang="en-US" sz="3200" dirty="0" smtClean="0"/>
              <a:t>Gold</a:t>
            </a:r>
            <a:endParaRPr lang="en-US" sz="3200" dirty="0"/>
          </a:p>
          <a:p>
            <a:pPr marL="1657350" lvl="2" indent="-742950">
              <a:buFontTx/>
              <a:buAutoNum type="alphaUcPeriod"/>
            </a:pPr>
            <a:r>
              <a:rPr lang="en-US" sz="3200" dirty="0" err="1" smtClean="0"/>
              <a:t>Aluminium</a:t>
            </a:r>
            <a:r>
              <a:rPr lang="en-US" sz="3200" dirty="0" smtClean="0"/>
              <a:t> </a:t>
            </a:r>
            <a:endParaRPr lang="en-US" sz="3200" dirty="0"/>
          </a:p>
          <a:p>
            <a:pPr marL="1657350" lvl="2" indent="-742950">
              <a:buFontTx/>
              <a:buAutoNum type="alphaUcPeriod"/>
            </a:pPr>
            <a:r>
              <a:rPr lang="en-US" sz="3200" dirty="0" smtClean="0"/>
              <a:t>Zinc</a:t>
            </a:r>
            <a:endParaRPr lang="en-US" sz="3200" dirty="0"/>
          </a:p>
          <a:p>
            <a:pPr marL="1657350" lvl="2" indent="-742950">
              <a:buFontTx/>
              <a:buAutoNum type="alphaUcPeriod"/>
            </a:pPr>
            <a:r>
              <a:rPr lang="en-US" sz="3200" dirty="0" smtClean="0"/>
              <a:t>Copper</a:t>
            </a:r>
            <a:endParaRPr lang="en-US" sz="3200" dirty="0"/>
          </a:p>
        </p:txBody>
      </p:sp>
      <p:pic>
        <p:nvPicPr>
          <p:cNvPr id="17422" name="Picture 4" descr="1"/>
          <p:cNvPicPr preferRelativeResize="0"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6200" y="-1588"/>
            <a:ext cx="1144588" cy="114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7" presetClass="emph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28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6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6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6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6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6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0" grpId="0" animBg="1"/>
      <p:bldP spid="26653" grpId="0"/>
      <p:bldP spid="33" grpId="0" animBg="1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228600" y="4648200"/>
            <a:ext cx="3505200" cy="617538"/>
          </a:xfrm>
          <a:prstGeom prst="rect">
            <a:avLst/>
          </a:prstGeom>
          <a:solidFill>
            <a:srgbClr val="D7F0AE"/>
          </a:solidFill>
          <a:ln w="38100">
            <a:solidFill>
              <a:srgbClr val="FF66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0033CC"/>
                </a:solidFill>
                <a:latin typeface="Calibri" pitchFamily="34" charset="0"/>
              </a:rPr>
              <a:t>PHẦN THƯỞNG:</a:t>
            </a:r>
          </a:p>
        </p:txBody>
      </p:sp>
      <p:sp>
        <p:nvSpPr>
          <p:cNvPr id="26653" name="Text Box 29"/>
          <p:cNvSpPr txBox="1">
            <a:spLocks noChangeArrowheads="1"/>
          </p:cNvSpPr>
          <p:nvPr/>
        </p:nvSpPr>
        <p:spPr bwMode="auto">
          <a:xfrm>
            <a:off x="5257800" y="4495800"/>
            <a:ext cx="25146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Một tràng pháo tay!</a:t>
            </a:r>
          </a:p>
        </p:txBody>
      </p:sp>
      <p:pic>
        <p:nvPicPr>
          <p:cNvPr id="26654" name="Picture 30" descr="ag00373_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2664390">
            <a:off x="3883025" y="4078288"/>
            <a:ext cx="1003300" cy="9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55" name="Picture 31" descr="ag00373_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2664390">
            <a:off x="4191000" y="5299075"/>
            <a:ext cx="1003300" cy="9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56" name="Picture 32" descr="ag00373_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2664390">
            <a:off x="5638800" y="5680075"/>
            <a:ext cx="1003300" cy="9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57" name="Picture 33" descr="ag00373_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2664390">
            <a:off x="7239000" y="4460875"/>
            <a:ext cx="1003300" cy="9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58" name="Picture 34" descr="ag00373_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2664390">
            <a:off x="7086600" y="5451475"/>
            <a:ext cx="1003300" cy="9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AutoShape 8"/>
          <p:cNvSpPr>
            <a:spLocks noChangeArrowheads="1"/>
          </p:cNvSpPr>
          <p:nvPr/>
        </p:nvSpPr>
        <p:spPr bwMode="auto">
          <a:xfrm>
            <a:off x="285750" y="914400"/>
            <a:ext cx="8629650" cy="3048000"/>
          </a:xfrm>
          <a:prstGeom prst="flowChartAlternateProcess">
            <a:avLst/>
          </a:prstGeom>
          <a:solidFill>
            <a:srgbClr val="92D050">
              <a:alpha val="43137"/>
            </a:srgbClr>
          </a:solidFill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4" name="Text Box 7"/>
          <p:cNvSpPr txBox="1">
            <a:spLocks noChangeArrowheads="1"/>
          </p:cNvSpPr>
          <p:nvPr/>
        </p:nvSpPr>
        <p:spPr bwMode="auto">
          <a:xfrm>
            <a:off x="615460" y="914400"/>
            <a:ext cx="79248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dirty="0"/>
              <a:t>Kim </a:t>
            </a:r>
            <a:r>
              <a:rPr lang="en-US" sz="3200" dirty="0" err="1"/>
              <a:t>loại</a:t>
            </a:r>
            <a:r>
              <a:rPr lang="en-US" sz="3200" dirty="0"/>
              <a:t> </a:t>
            </a:r>
            <a:r>
              <a:rPr lang="en-US" sz="3200" dirty="0" smtClean="0"/>
              <a:t>Iron </a:t>
            </a:r>
            <a:r>
              <a:rPr lang="en-US" sz="3200" dirty="0" err="1"/>
              <a:t>tác</a:t>
            </a:r>
            <a:r>
              <a:rPr lang="en-US" sz="3200" dirty="0"/>
              <a:t> </a:t>
            </a:r>
            <a:r>
              <a:rPr lang="en-US" sz="3200" dirty="0" err="1"/>
              <a:t>dụng</a:t>
            </a:r>
            <a:r>
              <a:rPr lang="en-US" sz="3200" dirty="0"/>
              <a:t>  </a:t>
            </a:r>
            <a:r>
              <a:rPr lang="en-US" sz="3200" dirty="0" err="1"/>
              <a:t>được</a:t>
            </a:r>
            <a:r>
              <a:rPr lang="en-US" sz="3200" dirty="0"/>
              <a:t> </a:t>
            </a:r>
            <a:r>
              <a:rPr lang="en-US" sz="3200" dirty="0" err="1"/>
              <a:t>với</a:t>
            </a:r>
            <a:r>
              <a:rPr lang="en-US" sz="3200" dirty="0"/>
              <a:t> </a:t>
            </a:r>
            <a:r>
              <a:rPr lang="en-US" sz="3200" dirty="0" err="1" smtClean="0"/>
              <a:t>chất</a:t>
            </a:r>
            <a:r>
              <a:rPr lang="en-US" sz="3200" dirty="0" smtClean="0"/>
              <a:t> </a:t>
            </a:r>
            <a:r>
              <a:rPr lang="en-US" sz="3200" dirty="0" err="1"/>
              <a:t>nào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 smtClean="0"/>
              <a:t>chất</a:t>
            </a:r>
            <a:r>
              <a:rPr lang="en-US" sz="3200" dirty="0" smtClean="0"/>
              <a:t> </a:t>
            </a:r>
            <a:r>
              <a:rPr lang="en-US" sz="3200" dirty="0" err="1" smtClean="0"/>
              <a:t>sau</a:t>
            </a:r>
            <a:r>
              <a:rPr lang="en-US" sz="3200" dirty="0"/>
              <a:t>:</a:t>
            </a:r>
          </a:p>
          <a:p>
            <a:r>
              <a:rPr lang="en-US" sz="3200" dirty="0"/>
              <a:t>	A. A</a:t>
            </a:r>
            <a:r>
              <a:rPr lang="en-US" sz="3200" dirty="0" smtClean="0"/>
              <a:t>g </a:t>
            </a:r>
            <a:endParaRPr lang="vi-VN" sz="3200" dirty="0"/>
          </a:p>
          <a:p>
            <a:r>
              <a:rPr lang="en-US" sz="3200" dirty="0"/>
              <a:t> 	B. </a:t>
            </a:r>
            <a:r>
              <a:rPr lang="en-US" sz="3200" dirty="0" smtClean="0"/>
              <a:t>Ca</a:t>
            </a:r>
            <a:endParaRPr lang="vi-VN" sz="3200" dirty="0"/>
          </a:p>
          <a:p>
            <a:r>
              <a:rPr lang="en-US" sz="3200" dirty="0"/>
              <a:t> 	C. S</a:t>
            </a:r>
            <a:r>
              <a:rPr lang="en-US" sz="3200" dirty="0" smtClean="0"/>
              <a:t> </a:t>
            </a:r>
            <a:endParaRPr lang="en-US" sz="3200" dirty="0"/>
          </a:p>
          <a:p>
            <a:r>
              <a:rPr lang="en-US" sz="3200" dirty="0"/>
              <a:t> 	D. </a:t>
            </a:r>
            <a:r>
              <a:rPr lang="en-US" sz="3200" dirty="0" smtClean="0"/>
              <a:t>Na</a:t>
            </a:r>
            <a:endParaRPr lang="vi-VN" sz="3200" dirty="0"/>
          </a:p>
          <a:p>
            <a:pPr>
              <a:spcBef>
                <a:spcPct val="50000"/>
              </a:spcBef>
            </a:pPr>
            <a:endParaRPr lang="en-US" sz="3200" dirty="0">
              <a:solidFill>
                <a:srgbClr val="0000FF"/>
              </a:solidFill>
            </a:endParaRPr>
          </a:p>
        </p:txBody>
      </p:sp>
      <p:pic>
        <p:nvPicPr>
          <p:cNvPr id="18443" name="Picture 12" descr="E:\HL &amp; pictures\HL &amp; anh dong\theme\56CEE190D2834983BE9B1882D8651F72.gif">
            <a:hlinkClick r:id="rId6" action="ppaction://hlinksldjump"/>
          </p:cNvPr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4028679">
            <a:off x="436563" y="4887912"/>
            <a:ext cx="1606550" cy="22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9" descr="WBP03TLR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23925" y="2913185"/>
            <a:ext cx="5238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3" descr="chuong[1]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3134781">
            <a:off x="7144544" y="-180181"/>
            <a:ext cx="1752600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6" name="Picture 8" descr="2"/>
          <p:cNvPicPr preferRelativeResize="0"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6200" y="-76200"/>
            <a:ext cx="1042988" cy="104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125235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7" presetClass="emph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52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6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6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6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6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6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0" grpId="0" animBg="1"/>
      <p:bldP spid="26653" grpId="0"/>
      <p:bldP spid="3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228600" y="4648200"/>
            <a:ext cx="3505200" cy="617538"/>
          </a:xfrm>
          <a:prstGeom prst="rect">
            <a:avLst/>
          </a:prstGeom>
          <a:solidFill>
            <a:srgbClr val="D7F0AE"/>
          </a:solidFill>
          <a:ln w="38100">
            <a:solidFill>
              <a:srgbClr val="FF66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0033CC"/>
                </a:solidFill>
                <a:latin typeface="Calibri" pitchFamily="34" charset="0"/>
              </a:rPr>
              <a:t>PHẦN THƯỞNG:</a:t>
            </a:r>
          </a:p>
        </p:txBody>
      </p:sp>
      <p:sp>
        <p:nvSpPr>
          <p:cNvPr id="26653" name="Text Box 29"/>
          <p:cNvSpPr txBox="1">
            <a:spLocks noChangeArrowheads="1"/>
          </p:cNvSpPr>
          <p:nvPr/>
        </p:nvSpPr>
        <p:spPr bwMode="auto">
          <a:xfrm>
            <a:off x="5257800" y="4495800"/>
            <a:ext cx="25146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Một tràng pháo tay!</a:t>
            </a:r>
          </a:p>
        </p:txBody>
      </p:sp>
      <p:pic>
        <p:nvPicPr>
          <p:cNvPr id="26654" name="Picture 30" descr="ag00373_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2664390">
            <a:off x="3883025" y="4078288"/>
            <a:ext cx="1003300" cy="9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55" name="Picture 31" descr="ag00373_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2664390">
            <a:off x="4191000" y="5299075"/>
            <a:ext cx="1003300" cy="9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56" name="Picture 32" descr="ag00373_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2664390">
            <a:off x="5638800" y="5680075"/>
            <a:ext cx="1003300" cy="9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57" name="Picture 33" descr="ag00373_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2664390">
            <a:off x="7239000" y="4460875"/>
            <a:ext cx="1003300" cy="9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58" name="Picture 34" descr="ag00373_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2664390">
            <a:off x="7086600" y="5451475"/>
            <a:ext cx="1003300" cy="9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AutoShape 8"/>
          <p:cNvSpPr>
            <a:spLocks noChangeArrowheads="1"/>
          </p:cNvSpPr>
          <p:nvPr/>
        </p:nvSpPr>
        <p:spPr bwMode="auto">
          <a:xfrm>
            <a:off x="285750" y="914400"/>
            <a:ext cx="8629650" cy="3048000"/>
          </a:xfrm>
          <a:prstGeom prst="flowChartAlternateProcess">
            <a:avLst/>
          </a:prstGeom>
          <a:solidFill>
            <a:srgbClr val="92D050">
              <a:alpha val="43137"/>
            </a:srgbClr>
          </a:solidFill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4" name="Text Box 7"/>
          <p:cNvSpPr txBox="1">
            <a:spLocks noChangeArrowheads="1"/>
          </p:cNvSpPr>
          <p:nvPr/>
        </p:nvSpPr>
        <p:spPr bwMode="auto">
          <a:xfrm>
            <a:off x="838197" y="914400"/>
            <a:ext cx="7643813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dirty="0" err="1"/>
              <a:t>Khi</a:t>
            </a:r>
            <a:r>
              <a:rPr lang="en-US" sz="3200" dirty="0"/>
              <a:t> </a:t>
            </a:r>
            <a:r>
              <a:rPr lang="en-US" sz="3200" dirty="0" err="1"/>
              <a:t>cho</a:t>
            </a:r>
            <a:r>
              <a:rPr lang="en-US" sz="3200" dirty="0"/>
              <a:t> </a:t>
            </a:r>
            <a:r>
              <a:rPr lang="en-US" sz="3200" dirty="0" err="1"/>
              <a:t>kim</a:t>
            </a:r>
            <a:r>
              <a:rPr lang="en-US" sz="3200" dirty="0"/>
              <a:t> </a:t>
            </a:r>
            <a:r>
              <a:rPr lang="en-US" sz="3200" dirty="0" err="1"/>
              <a:t>loại</a:t>
            </a:r>
            <a:r>
              <a:rPr lang="en-US" sz="3200" dirty="0"/>
              <a:t> </a:t>
            </a:r>
            <a:r>
              <a:rPr lang="en-US" sz="3200" dirty="0" err="1"/>
              <a:t>magie</a:t>
            </a:r>
            <a:r>
              <a:rPr lang="en-US" sz="3200" dirty="0"/>
              <a:t> </a:t>
            </a:r>
            <a:r>
              <a:rPr lang="en-US" sz="3200" dirty="0" err="1"/>
              <a:t>tác</a:t>
            </a:r>
            <a:r>
              <a:rPr lang="en-US" sz="3200" dirty="0"/>
              <a:t> </a:t>
            </a:r>
            <a:r>
              <a:rPr lang="en-US" sz="3200" dirty="0" err="1"/>
              <a:t>dụng</a:t>
            </a:r>
            <a:r>
              <a:rPr lang="en-US" sz="3200" dirty="0"/>
              <a:t> </a:t>
            </a:r>
            <a:r>
              <a:rPr lang="en-US" sz="3200" dirty="0" err="1"/>
              <a:t>với</a:t>
            </a:r>
            <a:r>
              <a:rPr lang="en-US" sz="3200" dirty="0"/>
              <a:t> </a:t>
            </a:r>
            <a:r>
              <a:rPr lang="en-US" sz="3200" dirty="0" err="1"/>
              <a:t>khí</a:t>
            </a:r>
            <a:r>
              <a:rPr lang="en-US" sz="3200" dirty="0"/>
              <a:t> </a:t>
            </a:r>
            <a:r>
              <a:rPr lang="en-US" sz="3200" dirty="0" err="1"/>
              <a:t>oxi</a:t>
            </a:r>
            <a:r>
              <a:rPr lang="en-US" sz="3200" dirty="0"/>
              <a:t>, </a:t>
            </a:r>
            <a:r>
              <a:rPr lang="en-US" sz="3200" dirty="0" err="1"/>
              <a:t>sản</a:t>
            </a:r>
            <a:r>
              <a:rPr lang="en-US" sz="3200" dirty="0"/>
              <a:t> </a:t>
            </a:r>
            <a:r>
              <a:rPr lang="en-US" sz="3200" dirty="0" err="1"/>
              <a:t>phẩm</a:t>
            </a:r>
            <a:r>
              <a:rPr lang="en-US" sz="3200" dirty="0"/>
              <a:t> </a:t>
            </a:r>
            <a:r>
              <a:rPr lang="en-US" sz="3200" dirty="0" err="1"/>
              <a:t>thu</a:t>
            </a:r>
            <a:r>
              <a:rPr lang="en-US" sz="3200" dirty="0"/>
              <a:t> </a:t>
            </a:r>
            <a:r>
              <a:rPr lang="en-US" sz="3200" dirty="0" err="1"/>
              <a:t>được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:</a:t>
            </a:r>
          </a:p>
          <a:p>
            <a:r>
              <a:rPr lang="en-US" sz="3200" dirty="0"/>
              <a:t>	A. </a:t>
            </a:r>
            <a:r>
              <a:rPr lang="en-US" sz="3200" dirty="0" err="1"/>
              <a:t>Magie</a:t>
            </a:r>
            <a:r>
              <a:rPr lang="en-US" sz="3200" dirty="0"/>
              <a:t> </a:t>
            </a:r>
            <a:r>
              <a:rPr lang="en-US" sz="3200" dirty="0" err="1"/>
              <a:t>sunfat</a:t>
            </a:r>
            <a:endParaRPr lang="vi-VN" sz="3200" dirty="0"/>
          </a:p>
          <a:p>
            <a:r>
              <a:rPr lang="en-US" sz="3200" dirty="0"/>
              <a:t> 	B. </a:t>
            </a:r>
            <a:r>
              <a:rPr lang="en-US" sz="3200" dirty="0" err="1"/>
              <a:t>Magie</a:t>
            </a:r>
            <a:r>
              <a:rPr lang="en-US" sz="3200" dirty="0"/>
              <a:t> </a:t>
            </a:r>
            <a:r>
              <a:rPr lang="en-US" sz="3200" dirty="0" err="1"/>
              <a:t>clorua</a:t>
            </a:r>
            <a:endParaRPr lang="vi-VN" sz="3200" dirty="0"/>
          </a:p>
          <a:p>
            <a:r>
              <a:rPr lang="en-US" sz="3200" dirty="0"/>
              <a:t> 	C. </a:t>
            </a:r>
            <a:r>
              <a:rPr lang="en-US" sz="3200" dirty="0" smtClean="0"/>
              <a:t>Magnesium oxide</a:t>
            </a:r>
            <a:endParaRPr lang="en-US" sz="3200" dirty="0"/>
          </a:p>
          <a:p>
            <a:r>
              <a:rPr lang="en-US" sz="3200" dirty="0"/>
              <a:t> 	D. </a:t>
            </a:r>
            <a:r>
              <a:rPr lang="en-US" sz="3200" dirty="0" err="1"/>
              <a:t>Magie</a:t>
            </a:r>
            <a:r>
              <a:rPr lang="en-US" sz="3200" dirty="0"/>
              <a:t> </a:t>
            </a:r>
            <a:r>
              <a:rPr lang="en-US" sz="3200" dirty="0" err="1"/>
              <a:t>sunfua</a:t>
            </a:r>
            <a:endParaRPr lang="vi-VN" sz="3200" dirty="0"/>
          </a:p>
          <a:p>
            <a:pPr>
              <a:spcBef>
                <a:spcPct val="50000"/>
              </a:spcBef>
            </a:pPr>
            <a:endParaRPr lang="en-US" sz="3200" dirty="0">
              <a:solidFill>
                <a:srgbClr val="0000FF"/>
              </a:solidFill>
            </a:endParaRPr>
          </a:p>
        </p:txBody>
      </p:sp>
      <p:pic>
        <p:nvPicPr>
          <p:cNvPr id="19467" name="Picture 12" descr="E:\HL &amp; pictures\HL &amp; anh dong\theme\56CEE190D2834983BE9B1882D8651F72.gif">
            <a:hlinkClick r:id="rId6" action="ppaction://hlinksldjump"/>
          </p:cNvPr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4028679">
            <a:off x="436563" y="4887912"/>
            <a:ext cx="1606550" cy="22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9" descr="WBP03TLR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95400" y="2905125"/>
            <a:ext cx="5238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3" descr="chuong[1]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3134781">
            <a:off x="7144544" y="-180181"/>
            <a:ext cx="1752600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0" name="Picture 9" descr="3"/>
          <p:cNvPicPr preferRelativeResize="0"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28600" y="-76200"/>
            <a:ext cx="990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10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7" presetClass="emph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50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6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6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6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6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6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0" grpId="0" animBg="1"/>
      <p:bldP spid="26653" grpId="0"/>
      <p:bldP spid="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228600" y="4648200"/>
            <a:ext cx="3505200" cy="617538"/>
          </a:xfrm>
          <a:prstGeom prst="rect">
            <a:avLst/>
          </a:prstGeom>
          <a:solidFill>
            <a:srgbClr val="D7F0AE"/>
          </a:solidFill>
          <a:ln w="38100">
            <a:solidFill>
              <a:srgbClr val="FF66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0033CC"/>
                </a:solidFill>
                <a:latin typeface="Calibri" pitchFamily="34" charset="0"/>
              </a:rPr>
              <a:t>PHẦN THƯỞNG:</a:t>
            </a:r>
          </a:p>
        </p:txBody>
      </p:sp>
      <p:sp>
        <p:nvSpPr>
          <p:cNvPr id="26653" name="Text Box 29"/>
          <p:cNvSpPr txBox="1">
            <a:spLocks noChangeArrowheads="1"/>
          </p:cNvSpPr>
          <p:nvPr/>
        </p:nvSpPr>
        <p:spPr bwMode="auto">
          <a:xfrm>
            <a:off x="5181600" y="4537075"/>
            <a:ext cx="25146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Một tràng pháo tay!</a:t>
            </a:r>
          </a:p>
        </p:txBody>
      </p:sp>
      <p:pic>
        <p:nvPicPr>
          <p:cNvPr id="26654" name="Picture 30" descr="ag00373_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2664390">
            <a:off x="3852022" y="4480393"/>
            <a:ext cx="1003300" cy="9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55" name="Picture 31" descr="ag00373_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2664390">
            <a:off x="4364877" y="5451007"/>
            <a:ext cx="1003300" cy="9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56" name="Picture 32" descr="ag00373_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2664390">
            <a:off x="5638800" y="5680075"/>
            <a:ext cx="1003300" cy="9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57" name="Picture 33" descr="ag00373_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2664390">
            <a:off x="7239000" y="4460875"/>
            <a:ext cx="1003300" cy="9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58" name="Picture 34" descr="ag00373_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2664390">
            <a:off x="7086600" y="5451475"/>
            <a:ext cx="1003300" cy="9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AutoShape 8"/>
          <p:cNvSpPr>
            <a:spLocks noChangeArrowheads="1"/>
          </p:cNvSpPr>
          <p:nvPr/>
        </p:nvSpPr>
        <p:spPr bwMode="auto">
          <a:xfrm>
            <a:off x="533400" y="914400"/>
            <a:ext cx="8153400" cy="3352800"/>
          </a:xfrm>
          <a:prstGeom prst="flowChartAlternateProcess">
            <a:avLst/>
          </a:prstGeom>
          <a:solidFill>
            <a:srgbClr val="92D050">
              <a:alpha val="43137"/>
            </a:srgbClr>
          </a:solidFill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4" name="Text Box 7"/>
          <p:cNvSpPr txBox="1">
            <a:spLocks noChangeArrowheads="1"/>
          </p:cNvSpPr>
          <p:nvPr/>
        </p:nvSpPr>
        <p:spPr bwMode="auto">
          <a:xfrm>
            <a:off x="1119188" y="1144012"/>
            <a:ext cx="7643812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 err="1">
                <a:solidFill>
                  <a:srgbClr val="0000FF"/>
                </a:solidFill>
              </a:rPr>
              <a:t>Hãy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chọn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câu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đúng</a:t>
            </a:r>
            <a:r>
              <a:rPr lang="en-US" sz="2400" dirty="0">
                <a:solidFill>
                  <a:srgbClr val="0000FF"/>
                </a:solidFill>
              </a:rPr>
              <a:t> : con </a:t>
            </a:r>
            <a:r>
              <a:rPr lang="en-US" sz="2400" dirty="0" err="1">
                <a:solidFill>
                  <a:srgbClr val="0000FF"/>
                </a:solidFill>
              </a:rPr>
              <a:t>dao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làm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bằng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thép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sẽ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không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bị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gỉ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nếu</a:t>
            </a:r>
            <a:r>
              <a:rPr lang="en-US" sz="2400" dirty="0">
                <a:solidFill>
                  <a:srgbClr val="0000FF"/>
                </a:solidFill>
              </a:rPr>
              <a:t> : </a:t>
            </a:r>
          </a:p>
          <a:p>
            <a:pPr marL="514350" indent="-514350">
              <a:spcBef>
                <a:spcPct val="50000"/>
              </a:spcBef>
              <a:buFontTx/>
              <a:buAutoNum type="alphaUcPeriod"/>
              <a:defRPr/>
            </a:pPr>
            <a:r>
              <a:rPr lang="en-US" sz="2400" dirty="0" err="1">
                <a:solidFill>
                  <a:srgbClr val="0000FF"/>
                </a:solidFill>
              </a:rPr>
              <a:t>Cắt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chanh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rồi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không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rửa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</a:p>
          <a:p>
            <a:pPr marL="514350" indent="-514350">
              <a:spcBef>
                <a:spcPct val="50000"/>
              </a:spcBef>
              <a:buFontTx/>
              <a:buAutoNum type="alphaUcPeriod"/>
              <a:defRPr/>
            </a:pPr>
            <a:r>
              <a:rPr lang="en-US" sz="2400" dirty="0" err="1">
                <a:solidFill>
                  <a:srgbClr val="0000FF"/>
                </a:solidFill>
              </a:rPr>
              <a:t>Ngâm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trong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nước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muối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một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thời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gian</a:t>
            </a:r>
            <a:endParaRPr lang="en-US" sz="2400" dirty="0">
              <a:solidFill>
                <a:srgbClr val="0000FF"/>
              </a:solidFill>
            </a:endParaRPr>
          </a:p>
          <a:p>
            <a:pPr marL="514350" indent="-514350">
              <a:spcBef>
                <a:spcPct val="50000"/>
              </a:spcBef>
              <a:buFontTx/>
              <a:buAutoNum type="alphaUcPeriod"/>
              <a:defRPr/>
            </a:pPr>
            <a:r>
              <a:rPr lang="en-US" sz="2400" dirty="0" err="1">
                <a:solidFill>
                  <a:srgbClr val="0000FF"/>
                </a:solidFill>
              </a:rPr>
              <a:t>Ngâm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trong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nước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tự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nhiên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lâu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ngày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</a:p>
          <a:p>
            <a:pPr marL="514350" indent="-514350">
              <a:spcBef>
                <a:spcPct val="50000"/>
              </a:spcBef>
              <a:buFontTx/>
              <a:buAutoNum type="alphaUcPeriod"/>
              <a:defRPr/>
            </a:pPr>
            <a:r>
              <a:rPr lang="en-US" sz="2400" dirty="0" err="1">
                <a:solidFill>
                  <a:srgbClr val="0000FF"/>
                </a:solidFill>
              </a:rPr>
              <a:t>Sau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khi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dùng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rửa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sạch</a:t>
            </a:r>
            <a:r>
              <a:rPr lang="en-US" sz="2400" dirty="0">
                <a:solidFill>
                  <a:srgbClr val="0000FF"/>
                </a:solidFill>
              </a:rPr>
              <a:t> , </a:t>
            </a:r>
            <a:r>
              <a:rPr lang="en-US" sz="2400" dirty="0" err="1">
                <a:solidFill>
                  <a:srgbClr val="0000FF"/>
                </a:solidFill>
              </a:rPr>
              <a:t>lau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khô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20491" name="Picture 12" descr="E:\HL &amp; pictures\HL &amp; anh dong\theme\56CEE190D2834983BE9B1882D8651F72.gif">
            <a:hlinkClick r:id="rId6" action="ppaction://hlinksldjump"/>
          </p:cNvPr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4028679">
            <a:off x="436563" y="4887912"/>
            <a:ext cx="1606550" cy="22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9" descr="WBP03TLR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9600" y="3657600"/>
            <a:ext cx="5238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3" descr="chuong[1]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3134781">
            <a:off x="7144544" y="-180181"/>
            <a:ext cx="1752600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4" name="Picture 5" descr="4"/>
          <p:cNvPicPr preferRelativeResize="0"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81000" y="15240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7" presetClass="emph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52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6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6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6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6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6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0" grpId="0" animBg="1"/>
      <p:bldP spid="26653" grpId="0"/>
      <p:bldP spid="3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BDRPC18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52400"/>
            <a:ext cx="9144000" cy="7239000"/>
          </a:xfrm>
          <a:prstGeom prst="rect">
            <a:avLst/>
          </a:prstGeom>
          <a:solidFill>
            <a:srgbClr val="3399FF"/>
          </a:solidFill>
          <a:ln w="9525">
            <a:solidFill>
              <a:srgbClr val="CCCCFF"/>
            </a:solidFill>
            <a:miter lim="800000"/>
            <a:headEnd/>
            <a:tailEnd/>
          </a:ln>
        </p:spPr>
      </p:pic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838200" y="3292474"/>
            <a:ext cx="7772400" cy="649288"/>
            <a:chOff x="336" y="2373"/>
            <a:chExt cx="5280" cy="409"/>
          </a:xfrm>
        </p:grpSpPr>
        <p:sp>
          <p:nvSpPr>
            <p:cNvPr id="2" name="AutoShape 4">
              <a:hlinkClick r:id="rId3" action="ppaction://hlinksldjump"/>
            </p:cNvPr>
            <p:cNvSpPr>
              <a:spLocks noChangeArrowheads="1"/>
            </p:cNvSpPr>
            <p:nvPr/>
          </p:nvSpPr>
          <p:spPr bwMode="gray">
            <a:xfrm>
              <a:off x="336" y="2411"/>
              <a:ext cx="5280" cy="323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48BE67"/>
                </a:gs>
                <a:gs pos="100000">
                  <a:srgbClr val="48BE67">
                    <a:gamma/>
                    <a:tint val="36471"/>
                    <a:invGamma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>
              <a:outerShdw dist="45791" dir="3378596" algn="ctr" rotWithShape="0">
                <a:srgbClr val="B2B2B2"/>
              </a:outerShdw>
            </a:effectLst>
          </p:spPr>
          <p:txBody>
            <a:bodyPr wrap="none" anchor="ctr"/>
            <a:lstStyle/>
            <a:p>
              <a:pPr algn="r" rtl="1">
                <a:defRPr/>
              </a:pPr>
              <a:endParaRPr lang="en-US" sz="2400"/>
            </a:p>
          </p:txBody>
        </p:sp>
        <p:sp>
          <p:nvSpPr>
            <p:cNvPr id="21542" name="AutoShape 5"/>
            <p:cNvSpPr>
              <a:spLocks noChangeArrowheads="1"/>
            </p:cNvSpPr>
            <p:nvPr/>
          </p:nvSpPr>
          <p:spPr bwMode="gray">
            <a:xfrm>
              <a:off x="378" y="2648"/>
              <a:ext cx="5205" cy="8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9FE9AA"/>
                </a:gs>
                <a:gs pos="100000">
                  <a:srgbClr val="D6F6DB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/>
            </a:p>
          </p:txBody>
        </p:sp>
        <p:sp>
          <p:nvSpPr>
            <p:cNvPr id="21543" name="AutoShape 6"/>
            <p:cNvSpPr>
              <a:spLocks noChangeArrowheads="1"/>
            </p:cNvSpPr>
            <p:nvPr/>
          </p:nvSpPr>
          <p:spPr bwMode="gray">
            <a:xfrm>
              <a:off x="378" y="2418"/>
              <a:ext cx="5205" cy="8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C4EDD1"/>
                </a:gs>
                <a:gs pos="100000">
                  <a:srgbClr val="4DC976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/>
            </a:p>
          </p:txBody>
        </p:sp>
        <p:sp>
          <p:nvSpPr>
            <p:cNvPr id="21544" name="Text Box 7">
              <a:hlinkClick r:id="rId4" action="ppaction://hlinkpres?slideindex=23&amp;slidetitle=Slide 23"/>
            </p:cNvPr>
            <p:cNvSpPr txBox="1">
              <a:spLocks noChangeArrowheads="1"/>
            </p:cNvSpPr>
            <p:nvPr/>
          </p:nvSpPr>
          <p:spPr bwMode="gray">
            <a:xfrm>
              <a:off x="1056" y="2449"/>
              <a:ext cx="4513" cy="29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bài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latin typeface="Times New Roman" pitchFamily="18" charset="0"/>
                  <a:cs typeface="Times New Roman" pitchFamily="18" charset="0"/>
                </a:rPr>
                <a:t>bài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 18 </a:t>
              </a:r>
              <a:r>
                <a:rPr lang="en-US" sz="2400" b="1" dirty="0" err="1" smtClean="0"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latin typeface="Times New Roman" pitchFamily="18" charset="0"/>
                  <a:cs typeface="Times New Roman" pitchFamily="18" charset="0"/>
                </a:rPr>
                <a:t>sách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latin typeface="Times New Roman" pitchFamily="18" charset="0"/>
                  <a:cs typeface="Times New Roman" pitchFamily="18" charset="0"/>
                </a:rPr>
                <a:t>bài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6" name="Group 8"/>
            <p:cNvGrpSpPr>
              <a:grpSpLocks/>
            </p:cNvGrpSpPr>
            <p:nvPr/>
          </p:nvGrpSpPr>
          <p:grpSpPr bwMode="auto">
            <a:xfrm>
              <a:off x="478" y="2373"/>
              <a:ext cx="530" cy="409"/>
              <a:chOff x="1287" y="506"/>
              <a:chExt cx="670" cy="819"/>
            </a:xfrm>
          </p:grpSpPr>
          <p:sp>
            <p:nvSpPr>
              <p:cNvPr id="21547" name="Oval 9"/>
              <p:cNvSpPr>
                <a:spLocks noChangeArrowheads="1"/>
              </p:cNvSpPr>
              <p:nvPr/>
            </p:nvSpPr>
            <p:spPr bwMode="gray">
              <a:xfrm>
                <a:off x="1287" y="506"/>
                <a:ext cx="670" cy="819"/>
              </a:xfrm>
              <a:prstGeom prst="ellipse">
                <a:avLst/>
              </a:prstGeom>
              <a:solidFill>
                <a:srgbClr val="333333"/>
              </a:soli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algn="r" rtl="1"/>
                <a:endParaRPr lang="en-US" sz="2400"/>
              </a:p>
            </p:txBody>
          </p:sp>
          <p:sp>
            <p:nvSpPr>
              <p:cNvPr id="21548" name="Oval 10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r" rtl="1"/>
                <a:endParaRPr lang="en-US" sz="2400"/>
              </a:p>
            </p:txBody>
          </p:sp>
          <p:sp>
            <p:nvSpPr>
              <p:cNvPr id="21549" name="Oval 11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r" rtl="1"/>
                <a:endParaRPr lang="en-US" sz="2400"/>
              </a:p>
            </p:txBody>
          </p:sp>
          <p:sp>
            <p:nvSpPr>
              <p:cNvPr id="21550" name="Oval 12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r" rtl="1"/>
                <a:endParaRPr lang="en-US" sz="2400"/>
              </a:p>
            </p:txBody>
          </p:sp>
          <p:sp>
            <p:nvSpPr>
              <p:cNvPr id="21551" name="Oval 13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 eaLnBrk="0" hangingPunct="0"/>
                <a:endParaRPr lang="en-US" sz="2400"/>
              </a:p>
            </p:txBody>
          </p:sp>
        </p:grpSp>
        <p:sp>
          <p:nvSpPr>
            <p:cNvPr id="21546" name="Text Box 14"/>
            <p:cNvSpPr txBox="1">
              <a:spLocks noChangeArrowheads="1"/>
            </p:cNvSpPr>
            <p:nvPr/>
          </p:nvSpPr>
          <p:spPr bwMode="gray">
            <a:xfrm>
              <a:off x="550" y="2419"/>
              <a:ext cx="376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2400" b="1">
                  <a:solidFill>
                    <a:srgbClr val="000000"/>
                  </a:solidFill>
                </a:rPr>
                <a:t>2</a:t>
              </a:r>
            </a:p>
          </p:txBody>
        </p:sp>
      </p:grpSp>
      <p:grpSp>
        <p:nvGrpSpPr>
          <p:cNvPr id="7" name="Group 28"/>
          <p:cNvGrpSpPr>
            <a:grpSpLocks/>
          </p:cNvGrpSpPr>
          <p:nvPr/>
        </p:nvGrpSpPr>
        <p:grpSpPr bwMode="auto">
          <a:xfrm>
            <a:off x="838200" y="4283074"/>
            <a:ext cx="7848946" cy="649288"/>
            <a:chOff x="336" y="2373"/>
            <a:chExt cx="5332" cy="409"/>
          </a:xfrm>
        </p:grpSpPr>
        <p:sp>
          <p:nvSpPr>
            <p:cNvPr id="3" name="AutoShape 4"/>
            <p:cNvSpPr>
              <a:spLocks noChangeArrowheads="1"/>
            </p:cNvSpPr>
            <p:nvPr/>
          </p:nvSpPr>
          <p:spPr bwMode="gray">
            <a:xfrm>
              <a:off x="336" y="2411"/>
              <a:ext cx="5280" cy="323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48BE67"/>
                </a:gs>
                <a:gs pos="100000">
                  <a:srgbClr val="48BE67">
                    <a:gamma/>
                    <a:tint val="36471"/>
                    <a:invGamma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>
              <a:outerShdw dist="45791" dir="3378596" algn="ctr" rotWithShape="0">
                <a:srgbClr val="B2B2B2"/>
              </a:outerShdw>
            </a:effectLst>
          </p:spPr>
          <p:txBody>
            <a:bodyPr wrap="none" anchor="ctr"/>
            <a:lstStyle/>
            <a:p>
              <a:pPr algn="r" rtl="1">
                <a:defRPr/>
              </a:pPr>
              <a:endParaRPr lang="en-US" sz="2400"/>
            </a:p>
          </p:txBody>
        </p:sp>
        <p:sp>
          <p:nvSpPr>
            <p:cNvPr id="21531" name="AutoShape 5"/>
            <p:cNvSpPr>
              <a:spLocks noChangeArrowheads="1"/>
            </p:cNvSpPr>
            <p:nvPr/>
          </p:nvSpPr>
          <p:spPr bwMode="gray">
            <a:xfrm>
              <a:off x="378" y="2648"/>
              <a:ext cx="5205" cy="8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9FE9AA"/>
                </a:gs>
                <a:gs pos="100000">
                  <a:srgbClr val="D6F6DB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/>
            </a:p>
          </p:txBody>
        </p:sp>
        <p:sp>
          <p:nvSpPr>
            <p:cNvPr id="21532" name="AutoShape 6"/>
            <p:cNvSpPr>
              <a:spLocks noChangeArrowheads="1"/>
            </p:cNvSpPr>
            <p:nvPr/>
          </p:nvSpPr>
          <p:spPr bwMode="gray">
            <a:xfrm>
              <a:off x="378" y="2418"/>
              <a:ext cx="5205" cy="8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C4EDD1"/>
                </a:gs>
                <a:gs pos="100000">
                  <a:srgbClr val="4DC976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/>
            </a:p>
          </p:txBody>
        </p:sp>
        <p:sp>
          <p:nvSpPr>
            <p:cNvPr id="21533" name="Text Box 7"/>
            <p:cNvSpPr txBox="1">
              <a:spLocks noChangeArrowheads="1"/>
            </p:cNvSpPr>
            <p:nvPr/>
          </p:nvSpPr>
          <p:spPr bwMode="gray">
            <a:xfrm>
              <a:off x="1056" y="2449"/>
              <a:ext cx="4612" cy="29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2400" b="1" dirty="0" err="1">
                  <a:latin typeface="Times New Roman" pitchFamily="18" charset="0"/>
                </a:rPr>
                <a:t>Xem</a:t>
              </a:r>
              <a:r>
                <a:rPr lang="en-US" sz="2400" b="1" dirty="0">
                  <a:latin typeface="Times New Roman" pitchFamily="18" charset="0"/>
                </a:rPr>
                <a:t> </a:t>
              </a:r>
              <a:r>
                <a:rPr lang="en-US" sz="2400" b="1" dirty="0" err="1" smtClean="0">
                  <a:latin typeface="Times New Roman" pitchFamily="18" charset="0"/>
                </a:rPr>
                <a:t>trước</a:t>
              </a:r>
              <a:r>
                <a:rPr lang="en-US" sz="2400" b="1" dirty="0" smtClean="0">
                  <a:latin typeface="Times New Roman" pitchFamily="18" charset="0"/>
                </a:rPr>
                <a:t> </a:t>
              </a:r>
              <a:r>
                <a:rPr lang="en-US" sz="2400" b="1" dirty="0" err="1" smtClean="0">
                  <a:latin typeface="Times New Roman" pitchFamily="18" charset="0"/>
                </a:rPr>
                <a:t>bài</a:t>
              </a:r>
              <a:r>
                <a:rPr lang="en-US" sz="2400" b="1" dirty="0" smtClean="0">
                  <a:latin typeface="Times New Roman" pitchFamily="18" charset="0"/>
                </a:rPr>
                <a:t> </a:t>
              </a:r>
              <a:r>
                <a:rPr lang="en-US" sz="2400" b="1" dirty="0" err="1" smtClean="0">
                  <a:latin typeface="Times New Roman" pitchFamily="18" charset="0"/>
                </a:rPr>
                <a:t>và</a:t>
              </a:r>
              <a:r>
                <a:rPr lang="en-US" sz="2400" b="1" dirty="0" smtClean="0">
                  <a:latin typeface="Times New Roman" pitchFamily="18" charset="0"/>
                </a:rPr>
                <a:t> </a:t>
              </a:r>
              <a:r>
                <a:rPr lang="en-US" sz="2400" b="1" dirty="0" err="1" smtClean="0">
                  <a:latin typeface="Times New Roman" pitchFamily="18" charset="0"/>
                </a:rPr>
                <a:t>chuẩn</a:t>
              </a:r>
              <a:r>
                <a:rPr lang="en-US" sz="2400" b="1" dirty="0" smtClean="0">
                  <a:latin typeface="Times New Roman" pitchFamily="18" charset="0"/>
                </a:rPr>
                <a:t> </a:t>
              </a:r>
              <a:r>
                <a:rPr lang="en-US" sz="2400" b="1" dirty="0" err="1" smtClean="0">
                  <a:latin typeface="Times New Roman" pitchFamily="18" charset="0"/>
                </a:rPr>
                <a:t>bị</a:t>
              </a:r>
              <a:r>
                <a:rPr lang="en-US" sz="2400" b="1" dirty="0" smtClean="0">
                  <a:latin typeface="Times New Roman" pitchFamily="18" charset="0"/>
                </a:rPr>
                <a:t> </a:t>
              </a:r>
              <a:r>
                <a:rPr lang="en-US" sz="2400" b="1" dirty="0" err="1" smtClean="0">
                  <a:latin typeface="Times New Roman" pitchFamily="18" charset="0"/>
                </a:rPr>
                <a:t>nội</a:t>
              </a:r>
              <a:r>
                <a:rPr lang="en-US" sz="2400" b="1" dirty="0" smtClean="0">
                  <a:latin typeface="Times New Roman" pitchFamily="18" charset="0"/>
                </a:rPr>
                <a:t> dung </a:t>
              </a:r>
              <a:r>
                <a:rPr lang="en-US" sz="2400" b="1" dirty="0" err="1" smtClean="0">
                  <a:latin typeface="Times New Roman" pitchFamily="18" charset="0"/>
                </a:rPr>
                <a:t>sau</a:t>
              </a:r>
              <a:r>
                <a:rPr lang="en-US" sz="2400" b="1" dirty="0" smtClean="0">
                  <a:latin typeface="Times New Roman" pitchFamily="18" charset="0"/>
                </a:rPr>
                <a:t>….</a:t>
              </a:r>
              <a:endParaRPr lang="en-US" sz="2400" b="1" dirty="0">
                <a:latin typeface="Times New Roman" pitchFamily="18" charset="0"/>
              </a:endParaRPr>
            </a:p>
          </p:txBody>
        </p:sp>
        <p:grpSp>
          <p:nvGrpSpPr>
            <p:cNvPr id="8" name="Group 8"/>
            <p:cNvGrpSpPr>
              <a:grpSpLocks/>
            </p:cNvGrpSpPr>
            <p:nvPr/>
          </p:nvGrpSpPr>
          <p:grpSpPr bwMode="auto">
            <a:xfrm>
              <a:off x="478" y="2373"/>
              <a:ext cx="530" cy="409"/>
              <a:chOff x="1287" y="506"/>
              <a:chExt cx="670" cy="819"/>
            </a:xfrm>
          </p:grpSpPr>
          <p:sp>
            <p:nvSpPr>
              <p:cNvPr id="21536" name="Oval 9"/>
              <p:cNvSpPr>
                <a:spLocks noChangeArrowheads="1"/>
              </p:cNvSpPr>
              <p:nvPr/>
            </p:nvSpPr>
            <p:spPr bwMode="gray">
              <a:xfrm>
                <a:off x="1287" y="506"/>
                <a:ext cx="670" cy="819"/>
              </a:xfrm>
              <a:prstGeom prst="ellipse">
                <a:avLst/>
              </a:prstGeom>
              <a:solidFill>
                <a:srgbClr val="333333"/>
              </a:soli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algn="r" rtl="1"/>
                <a:endParaRPr lang="en-US" sz="2400"/>
              </a:p>
            </p:txBody>
          </p:sp>
          <p:sp>
            <p:nvSpPr>
              <p:cNvPr id="21537" name="Oval 10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r" rtl="1"/>
                <a:endParaRPr lang="en-US" sz="2400"/>
              </a:p>
            </p:txBody>
          </p:sp>
          <p:sp>
            <p:nvSpPr>
              <p:cNvPr id="21538" name="Oval 11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r" rtl="1"/>
                <a:endParaRPr lang="en-US" sz="2400"/>
              </a:p>
            </p:txBody>
          </p:sp>
          <p:sp>
            <p:nvSpPr>
              <p:cNvPr id="21539" name="Oval 12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r" rtl="1"/>
                <a:endParaRPr lang="en-US" sz="2400"/>
              </a:p>
            </p:txBody>
          </p:sp>
          <p:sp>
            <p:nvSpPr>
              <p:cNvPr id="21540" name="Oval 13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 eaLnBrk="0" hangingPunct="0"/>
                <a:endParaRPr lang="en-US" sz="2400"/>
              </a:p>
            </p:txBody>
          </p:sp>
        </p:grpSp>
        <p:sp>
          <p:nvSpPr>
            <p:cNvPr id="21535" name="Text Box 14"/>
            <p:cNvSpPr txBox="1">
              <a:spLocks noChangeArrowheads="1"/>
            </p:cNvSpPr>
            <p:nvPr/>
          </p:nvSpPr>
          <p:spPr bwMode="gray">
            <a:xfrm>
              <a:off x="550" y="2419"/>
              <a:ext cx="376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2400" b="1">
                  <a:solidFill>
                    <a:srgbClr val="000000"/>
                  </a:solidFill>
                </a:rPr>
                <a:t>3</a:t>
              </a:r>
            </a:p>
          </p:txBody>
        </p:sp>
      </p:grpSp>
      <p:pic>
        <p:nvPicPr>
          <p:cNvPr id="21509" name="Picture 6" descr="floral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399" y="5747971"/>
            <a:ext cx="1274763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23" descr="Picture12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5400000">
            <a:off x="7446963" y="630237"/>
            <a:ext cx="1676400" cy="148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6" name="AutoShape 4"/>
          <p:cNvSpPr>
            <a:spLocks noChangeArrowheads="1"/>
          </p:cNvSpPr>
          <p:nvPr/>
        </p:nvSpPr>
        <p:spPr bwMode="gray">
          <a:xfrm>
            <a:off x="2514600" y="685800"/>
            <a:ext cx="4495800" cy="106045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48BE67"/>
              </a:gs>
              <a:gs pos="100000">
                <a:srgbClr val="48BE67">
                  <a:gamma/>
                  <a:tint val="36471"/>
                  <a:invGamma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>
            <a:outerShdw dist="45791" dir="3378596" algn="ctr" rotWithShape="0">
              <a:srgbClr val="B2B2B2"/>
            </a:outerShdw>
          </a:effectLst>
        </p:spPr>
        <p:txBody>
          <a:bodyPr wrap="none" anchor="ctr"/>
          <a:lstStyle/>
          <a:p>
            <a:pPr algn="r" rtl="1">
              <a:defRPr/>
            </a:pPr>
            <a:endParaRPr lang="en-US"/>
          </a:p>
        </p:txBody>
      </p:sp>
      <p:sp>
        <p:nvSpPr>
          <p:cNvPr id="21512" name="Text Box 7"/>
          <p:cNvSpPr txBox="1">
            <a:spLocks noChangeArrowheads="1"/>
          </p:cNvSpPr>
          <p:nvPr/>
        </p:nvSpPr>
        <p:spPr bwMode="gray">
          <a:xfrm>
            <a:off x="2514600" y="685800"/>
            <a:ext cx="4572000" cy="1006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</a:rPr>
              <a:t>            VỀ NHÀ</a:t>
            </a:r>
          </a:p>
          <a:p>
            <a:pPr eaLnBrk="0" hangingPunct="0"/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</a:rPr>
              <a:t>Các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</a:rPr>
              <a:t>em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</a:rPr>
              <a:t>làm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</a:rPr>
              <a:t> 3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</a:rPr>
              <a:t>việc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</a:rPr>
              <a:t>sau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</a:rPr>
              <a:t>!</a:t>
            </a:r>
            <a:endParaRPr lang="en-US" sz="2800" b="1" dirty="0">
              <a:solidFill>
                <a:srgbClr val="C00000"/>
              </a:solidFill>
              <a:latin typeface=".VnTime" pitchFamily="34" charset="0"/>
            </a:endParaRPr>
          </a:p>
        </p:txBody>
      </p:sp>
      <p:sp>
        <p:nvSpPr>
          <p:cNvPr id="21513" name="Text Box 14"/>
          <p:cNvSpPr txBox="1">
            <a:spLocks noChangeArrowheads="1"/>
          </p:cNvSpPr>
          <p:nvPr/>
        </p:nvSpPr>
        <p:spPr bwMode="gray">
          <a:xfrm>
            <a:off x="2362200" y="685800"/>
            <a:ext cx="282575" cy="4587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endParaRPr lang="en-US" sz="2400" b="1">
              <a:solidFill>
                <a:srgbClr val="000000"/>
              </a:solidFill>
            </a:endParaRPr>
          </a:p>
        </p:txBody>
      </p:sp>
      <p:grpSp>
        <p:nvGrpSpPr>
          <p:cNvPr id="9" name="Group 46"/>
          <p:cNvGrpSpPr>
            <a:grpSpLocks/>
          </p:cNvGrpSpPr>
          <p:nvPr/>
        </p:nvGrpSpPr>
        <p:grpSpPr bwMode="auto">
          <a:xfrm>
            <a:off x="914399" y="2286001"/>
            <a:ext cx="7691438" cy="858838"/>
            <a:chOff x="768" y="1488"/>
            <a:chExt cx="4560" cy="541"/>
          </a:xfrm>
        </p:grpSpPr>
        <p:grpSp>
          <p:nvGrpSpPr>
            <p:cNvPr id="10" name="Group 3"/>
            <p:cNvGrpSpPr>
              <a:grpSpLocks/>
            </p:cNvGrpSpPr>
            <p:nvPr/>
          </p:nvGrpSpPr>
          <p:grpSpPr bwMode="auto">
            <a:xfrm>
              <a:off x="768" y="1488"/>
              <a:ext cx="4560" cy="480"/>
              <a:chOff x="336" y="1344"/>
              <a:chExt cx="5280" cy="325"/>
            </a:xfrm>
          </p:grpSpPr>
          <p:sp>
            <p:nvSpPr>
              <p:cNvPr id="4" name="AutoShape 4"/>
              <p:cNvSpPr>
                <a:spLocks noChangeArrowheads="1"/>
              </p:cNvSpPr>
              <p:nvPr/>
            </p:nvSpPr>
            <p:spPr bwMode="gray">
              <a:xfrm>
                <a:off x="336" y="1344"/>
                <a:ext cx="5280" cy="323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48BE67"/>
                  </a:gs>
                  <a:gs pos="100000">
                    <a:srgbClr val="48BE67">
                      <a:gamma/>
                      <a:tint val="36471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>
                <a:outerShdw dist="45791" dir="3378596" algn="ctr" rotWithShape="0">
                  <a:srgbClr val="B2B2B2"/>
                </a:outerShdw>
              </a:effectLst>
            </p:spPr>
            <p:txBody>
              <a:bodyPr wrap="none" anchor="ctr"/>
              <a:lstStyle/>
              <a:p>
                <a:pPr algn="r" rtl="1">
                  <a:defRPr/>
                </a:pPr>
                <a:endParaRPr lang="en-US" sz="2400"/>
              </a:p>
            </p:txBody>
          </p:sp>
          <p:sp>
            <p:nvSpPr>
              <p:cNvPr id="21520" name="AutoShape 5"/>
              <p:cNvSpPr>
                <a:spLocks noChangeArrowheads="1"/>
              </p:cNvSpPr>
              <p:nvPr/>
            </p:nvSpPr>
            <p:spPr bwMode="gray">
              <a:xfrm>
                <a:off x="378" y="1581"/>
                <a:ext cx="5205" cy="83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9FE9AA"/>
                  </a:gs>
                  <a:gs pos="100000">
                    <a:srgbClr val="D6F6DB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r" rtl="1"/>
                <a:endParaRPr lang="en-US" sz="2400"/>
              </a:p>
            </p:txBody>
          </p:sp>
          <p:sp>
            <p:nvSpPr>
              <p:cNvPr id="21521" name="AutoShape 6"/>
              <p:cNvSpPr>
                <a:spLocks noChangeArrowheads="1"/>
              </p:cNvSpPr>
              <p:nvPr/>
            </p:nvSpPr>
            <p:spPr bwMode="gray">
              <a:xfrm>
                <a:off x="378" y="1351"/>
                <a:ext cx="5205" cy="83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C4EDD1"/>
                  </a:gs>
                  <a:gs pos="100000">
                    <a:srgbClr val="4DC976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r" rtl="1"/>
                <a:endParaRPr lang="en-US" sz="2400"/>
              </a:p>
            </p:txBody>
          </p:sp>
          <p:sp>
            <p:nvSpPr>
              <p:cNvPr id="21522" name="Text Box 7"/>
              <p:cNvSpPr txBox="1">
                <a:spLocks noChangeArrowheads="1"/>
              </p:cNvSpPr>
              <p:nvPr/>
            </p:nvSpPr>
            <p:spPr bwMode="gray">
              <a:xfrm>
                <a:off x="1056" y="1382"/>
                <a:ext cx="4513" cy="197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endParaRPr lang="en-US" sz="2400" b="1">
                  <a:latin typeface=".VnTime" pitchFamily="34" charset="0"/>
                </a:endParaRPr>
              </a:p>
            </p:txBody>
          </p:sp>
          <p:grpSp>
            <p:nvGrpSpPr>
              <p:cNvPr id="11" name="Group 8"/>
              <p:cNvGrpSpPr>
                <a:grpSpLocks/>
              </p:cNvGrpSpPr>
              <p:nvPr/>
            </p:nvGrpSpPr>
            <p:grpSpPr bwMode="auto">
              <a:xfrm>
                <a:off x="478" y="1346"/>
                <a:ext cx="530" cy="323"/>
                <a:chOff x="1287" y="587"/>
                <a:chExt cx="670" cy="647"/>
              </a:xfrm>
            </p:grpSpPr>
            <p:sp>
              <p:nvSpPr>
                <p:cNvPr id="21525" name="Oval 9"/>
                <p:cNvSpPr>
                  <a:spLocks noChangeArrowheads="1"/>
                </p:cNvSpPr>
                <p:nvPr/>
              </p:nvSpPr>
              <p:spPr bwMode="gray">
                <a:xfrm>
                  <a:off x="1287" y="638"/>
                  <a:ext cx="670" cy="555"/>
                </a:xfrm>
                <a:prstGeom prst="ellipse">
                  <a:avLst/>
                </a:prstGeom>
                <a:solidFill>
                  <a:srgbClr val="333333"/>
                </a:solidFill>
                <a:ln w="38100" algn="ctr">
                  <a:noFill/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pPr algn="r" rtl="1"/>
                  <a:endParaRPr lang="en-US" sz="2400"/>
                </a:p>
              </p:txBody>
            </p:sp>
            <p:sp>
              <p:nvSpPr>
                <p:cNvPr id="21526" name="Oval 10"/>
                <p:cNvSpPr>
                  <a:spLocks noChangeArrowheads="1"/>
                </p:cNvSpPr>
                <p:nvPr/>
              </p:nvSpPr>
              <p:spPr bwMode="gray">
                <a:xfrm>
                  <a:off x="1296" y="587"/>
                  <a:ext cx="646" cy="64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36869"/>
                    </a:gs>
                    <a:gs pos="100000">
                      <a:srgbClr val="D6E1E2"/>
                    </a:gs>
                  </a:gsLst>
                  <a:lin ang="5400000" scaled="1"/>
                </a:gradFill>
                <a:ln w="9525" algn="ctr">
                  <a:noFill/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pPr algn="r" rtl="1"/>
                  <a:endParaRPr lang="en-US" sz="2400"/>
                </a:p>
              </p:txBody>
            </p:sp>
            <p:sp>
              <p:nvSpPr>
                <p:cNvPr id="21527" name="Oval 11"/>
                <p:cNvSpPr>
                  <a:spLocks noChangeArrowheads="1"/>
                </p:cNvSpPr>
                <p:nvPr/>
              </p:nvSpPr>
              <p:spPr bwMode="gray">
                <a:xfrm>
                  <a:off x="1304" y="591"/>
                  <a:ext cx="631" cy="63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F1F5F5"/>
                    </a:gs>
                  </a:gsLst>
                  <a:lin ang="5400000" scaled="1"/>
                </a:gradFill>
                <a:ln w="9525" algn="ctr">
                  <a:noFill/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pPr algn="r" rtl="1"/>
                  <a:endParaRPr lang="en-US" sz="2400"/>
                </a:p>
              </p:txBody>
            </p:sp>
            <p:sp>
              <p:nvSpPr>
                <p:cNvPr id="21528" name="Oval 12"/>
                <p:cNvSpPr>
                  <a:spLocks noChangeArrowheads="1"/>
                </p:cNvSpPr>
                <p:nvPr/>
              </p:nvSpPr>
              <p:spPr bwMode="gray">
                <a:xfrm>
                  <a:off x="1311" y="597"/>
                  <a:ext cx="600" cy="58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AB2B3"/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 w="9525" algn="ctr">
                  <a:noFill/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pPr algn="r" rtl="1"/>
                  <a:endParaRPr lang="en-US" sz="2400"/>
                </a:p>
              </p:txBody>
            </p:sp>
            <p:sp>
              <p:nvSpPr>
                <p:cNvPr id="21529" name="Oval 13"/>
                <p:cNvSpPr>
                  <a:spLocks noChangeArrowheads="1"/>
                </p:cNvSpPr>
                <p:nvPr/>
              </p:nvSpPr>
              <p:spPr bwMode="gray">
                <a:xfrm>
                  <a:off x="1346" y="613"/>
                  <a:ext cx="533" cy="47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D6E1E2">
                        <a:alpha val="37999"/>
                      </a:srgbClr>
                    </a:gs>
                  </a:gsLst>
                  <a:lin ang="5400000" scaled="1"/>
                </a:gradFill>
                <a:ln w="9525" algn="ctr">
                  <a:noFill/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pPr algn="ctr" eaLnBrk="0" hangingPunct="0"/>
                  <a:endParaRPr lang="en-US" sz="2400"/>
                </a:p>
              </p:txBody>
            </p:sp>
          </p:grpSp>
          <p:sp>
            <p:nvSpPr>
              <p:cNvPr id="21524" name="Text Box 14"/>
              <p:cNvSpPr txBox="1">
                <a:spLocks noChangeArrowheads="1"/>
              </p:cNvSpPr>
              <p:nvPr/>
            </p:nvSpPr>
            <p:spPr bwMode="gray">
              <a:xfrm>
                <a:off x="550" y="1352"/>
                <a:ext cx="377" cy="195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/>
                <a:r>
                  <a:rPr lang="en-US" sz="2400" b="1">
                    <a:solidFill>
                      <a:srgbClr val="000000"/>
                    </a:solidFill>
                  </a:rPr>
                  <a:t>1</a:t>
                </a:r>
              </a:p>
            </p:txBody>
          </p:sp>
        </p:grpSp>
        <p:sp>
          <p:nvSpPr>
            <p:cNvPr id="25614" name="Rectangle 45"/>
            <p:cNvSpPr>
              <a:spLocks noChangeArrowheads="1"/>
            </p:cNvSpPr>
            <p:nvPr/>
          </p:nvSpPr>
          <p:spPr bwMode="auto">
            <a:xfrm>
              <a:off x="1270" y="1506"/>
              <a:ext cx="3866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42900" indent="-342900" eaLnBrk="0" hangingPunct="0">
                <a:defRPr/>
              </a:pP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latin typeface="Times New Roman" pitchFamily="18" charset="0"/>
                  <a:cs typeface="Times New Roman" pitchFamily="18" charset="0"/>
                </a:rPr>
                <a:t>nội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 dung </a:t>
              </a:r>
              <a:r>
                <a:rPr lang="en-US" sz="2400" b="1" dirty="0" err="1" smtClean="0">
                  <a:latin typeface="Times New Roman" pitchFamily="18" charset="0"/>
                  <a:cs typeface="Times New Roman" pitchFamily="18" charset="0"/>
                </a:rPr>
                <a:t>bài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latin typeface="Times New Roman" pitchFamily="18" charset="0"/>
                  <a:cs typeface="Times New Roman" pitchFamily="18" charset="0"/>
                </a:rPr>
                <a:t>hôm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 nay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.</a:t>
              </a:r>
            </a:p>
            <a:p>
              <a:pPr marL="342900" indent="-342900" eaLnBrk="0" hangingPunct="0">
                <a:defRPr/>
              </a:pP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Viết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latin typeface="Times New Roman" pitchFamily="18" charset="0"/>
                  <a:cs typeface="Times New Roman" pitchFamily="18" charset="0"/>
                </a:rPr>
                <a:t>thêm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 1 </a:t>
              </a:r>
              <a:r>
                <a:rPr lang="en-US" sz="2400" b="1" dirty="0" err="1" smtClean="0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 PTHH </a:t>
              </a:r>
              <a:r>
                <a:rPr lang="en-US" sz="2400" b="1" dirty="0" err="1" smtClean="0">
                  <a:latin typeface="Times New Roman" pitchFamily="18" charset="0"/>
                  <a:cs typeface="Times New Roman" pitchFamily="18" charset="0"/>
                </a:rPr>
                <a:t>khác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latin typeface="Times New Roman" pitchFamily="18" charset="0"/>
                  <a:cs typeface="Times New Roman" pitchFamily="18" charset="0"/>
                </a:rPr>
                <a:t>đọc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latin typeface="Times New Roman" pitchFamily="18" charset="0"/>
                  <a:cs typeface="Times New Roman" pitchFamily="18" charset="0"/>
                </a:rPr>
                <a:t>tên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pic>
        <p:nvPicPr>
          <p:cNvPr id="48" name="Picture 6" descr="floral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69237" y="5724525"/>
            <a:ext cx="1274763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6" descr="floral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1274763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6" descr="floral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69237" y="-152400"/>
            <a:ext cx="1274763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Picture 23" descr="Picture12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5400000">
            <a:off x="765087" y="447674"/>
            <a:ext cx="1676400" cy="148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Picture 23" descr="Picture12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5400000">
            <a:off x="4306278" y="5218722"/>
            <a:ext cx="1252171" cy="148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0"/>
          <p:cNvSpPr>
            <a:spLocks noChangeArrowheads="1"/>
          </p:cNvSpPr>
          <p:nvPr/>
        </p:nvSpPr>
        <p:spPr bwMode="auto">
          <a:xfrm>
            <a:off x="88900" y="114300"/>
            <a:ext cx="8950325" cy="6602413"/>
          </a:xfrm>
          <a:prstGeom prst="rect">
            <a:avLst/>
          </a:prstGeom>
          <a:noFill/>
          <a:ln w="76200" cmpd="tri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9" name="WordArt 37"/>
          <p:cNvSpPr>
            <a:spLocks noChangeArrowheads="1" noChangeShapeType="1" noTextEdit="1"/>
          </p:cNvSpPr>
          <p:nvPr/>
        </p:nvSpPr>
        <p:spPr bwMode="auto">
          <a:xfrm>
            <a:off x="474663" y="222250"/>
            <a:ext cx="8297862" cy="27066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3200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4103" name="Picture 9" descr="POINSET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7128669" y="54769"/>
            <a:ext cx="1981200" cy="197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10" descr="POINSET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81200" cy="197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11" descr="POINSET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5198303">
            <a:off x="-3968" y="4804568"/>
            <a:ext cx="1981200" cy="197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6" name="Picture 12" descr="POINSET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7086600" y="4800600"/>
            <a:ext cx="1981200" cy="197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8" name="Picture 5" descr="15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3800" y="152400"/>
            <a:ext cx="1544638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9" name="Picture 22" descr="123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33800" y="5294312"/>
            <a:ext cx="1428750" cy="141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4" descr="cuong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57600" y="3937000"/>
            <a:ext cx="1524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508000" y="2304871"/>
            <a:ext cx="82296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 ƠN QUÝ THẦY CÔ </a:t>
            </a:r>
          </a:p>
          <a:p>
            <a:pPr algn="ctr">
              <a:spcBef>
                <a:spcPct val="50000"/>
              </a:spcBef>
            </a:pP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 LẮNG NGHE</a:t>
            </a:r>
            <a:endParaRPr lang="en-US" sz="3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23" descr="Picture12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5400000">
            <a:off x="817562" y="4059238"/>
            <a:ext cx="1676400" cy="148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3" descr="Picture12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5400000">
            <a:off x="5313363" y="858837"/>
            <a:ext cx="1676400" cy="148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3" descr="Picture12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5400000">
            <a:off x="5922963" y="3983037"/>
            <a:ext cx="1676400" cy="148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3" descr="Picture12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5400000">
            <a:off x="1503363" y="706437"/>
            <a:ext cx="1676400" cy="148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2" name="Text Box 2"/>
          <p:cNvSpPr txBox="1">
            <a:spLocks noChangeArrowheads="1"/>
          </p:cNvSpPr>
          <p:nvPr/>
        </p:nvSpPr>
        <p:spPr bwMode="auto">
          <a:xfrm>
            <a:off x="708025" y="601663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000"/>
          </a:p>
        </p:txBody>
      </p:sp>
      <p:pic>
        <p:nvPicPr>
          <p:cNvPr id="4" name="Nối Vòng Tay Lớn - Trịnh Công Sơn - Âm nhạc cổ điển Việt Nam -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878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ắt cháy trong ox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ột nhôm cháy trong ox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22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856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2" name="Text Box 2"/>
          <p:cNvSpPr txBox="1">
            <a:spLocks noChangeArrowheads="1"/>
          </p:cNvSpPr>
          <p:nvPr/>
        </p:nvSpPr>
        <p:spPr bwMode="auto">
          <a:xfrm>
            <a:off x="708025" y="601663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000"/>
          </a:p>
        </p:txBody>
      </p:sp>
      <p:sp>
        <p:nvSpPr>
          <p:cNvPr id="2" name="Rectangle 1"/>
          <p:cNvSpPr/>
          <p:nvPr/>
        </p:nvSpPr>
        <p:spPr>
          <a:xfrm>
            <a:off x="152400" y="152400"/>
            <a:ext cx="876300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hangingPunct="0"/>
            <a:r>
              <a:rPr lang="en-US" sz="4000" b="1" dirty="0" err="1">
                <a:latin typeface="Times New Roman" pitchFamily="18" charset="0"/>
              </a:rPr>
              <a:t>Dựa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vào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kiến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thức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đã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tìm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hiểu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và</a:t>
            </a:r>
            <a:r>
              <a:rPr lang="en-US" sz="4000" b="1" dirty="0">
                <a:latin typeface="Times New Roman" pitchFamily="18" charset="0"/>
              </a:rPr>
              <a:t> video </a:t>
            </a:r>
            <a:r>
              <a:rPr lang="en-US" sz="4000" b="1" dirty="0" err="1">
                <a:latin typeface="Times New Roman" pitchFamily="18" charset="0"/>
              </a:rPr>
              <a:t>đã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xem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hoàn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thành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nội</a:t>
            </a:r>
            <a:r>
              <a:rPr lang="en-US" sz="4000" b="1" dirty="0">
                <a:latin typeface="Times New Roman" pitchFamily="18" charset="0"/>
              </a:rPr>
              <a:t> dung </a:t>
            </a:r>
            <a:r>
              <a:rPr lang="en-US" sz="4000" b="1" dirty="0" err="1">
                <a:latin typeface="Times New Roman" pitchFamily="18" charset="0"/>
              </a:rPr>
              <a:t>sau</a:t>
            </a:r>
            <a:r>
              <a:rPr lang="en-US" sz="4000" b="1" dirty="0">
                <a:latin typeface="Times New Roman" pitchFamily="18" charset="0"/>
              </a:rPr>
              <a:t>: </a:t>
            </a:r>
          </a:p>
          <a:p>
            <a:pPr algn="just" eaLnBrk="0" hangingPunct="0"/>
            <a:r>
              <a:rPr lang="en-US" sz="4000" b="1" dirty="0">
                <a:latin typeface="Times New Roman" pitchFamily="18" charset="0"/>
              </a:rPr>
              <a:t>1, </a:t>
            </a:r>
            <a:r>
              <a:rPr lang="en-US" sz="4000" b="1" dirty="0" err="1">
                <a:latin typeface="Times New Roman" pitchFamily="18" charset="0"/>
              </a:rPr>
              <a:t>hoàn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thành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các</a:t>
            </a:r>
            <a:r>
              <a:rPr lang="en-US" sz="4000" b="1" dirty="0">
                <a:latin typeface="Times New Roman" pitchFamily="18" charset="0"/>
              </a:rPr>
              <a:t> PTHH </a:t>
            </a:r>
            <a:r>
              <a:rPr lang="en-US" sz="4000" b="1" dirty="0" err="1">
                <a:latin typeface="Times New Roman" pitchFamily="18" charset="0"/>
              </a:rPr>
              <a:t>sau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đọc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tên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các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chất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sản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phẩm</a:t>
            </a:r>
            <a:r>
              <a:rPr lang="en-US" sz="4000" b="1" dirty="0">
                <a:latin typeface="Times New Roman" pitchFamily="18" charset="0"/>
              </a:rPr>
              <a:t>?</a:t>
            </a:r>
          </a:p>
          <a:p>
            <a:r>
              <a:rPr lang="en-US" sz="4000" b="1" dirty="0"/>
              <a:t>Fe   +    O</a:t>
            </a:r>
            <a:r>
              <a:rPr lang="en-US" sz="4000" b="1" baseline="-25000" dirty="0"/>
              <a:t>2 </a:t>
            </a:r>
            <a:r>
              <a:rPr lang="en-US" sz="4000" b="1" dirty="0"/>
              <a:t> - - →</a:t>
            </a:r>
          </a:p>
          <a:p>
            <a:r>
              <a:rPr lang="en-US" sz="4000" b="1" dirty="0"/>
              <a:t>Al   +    O</a:t>
            </a:r>
            <a:r>
              <a:rPr lang="en-US" sz="4000" b="1" baseline="-25000" dirty="0"/>
              <a:t>2 </a:t>
            </a:r>
            <a:r>
              <a:rPr lang="en-US" sz="4000" b="1" dirty="0"/>
              <a:t> - - →</a:t>
            </a:r>
            <a:endParaRPr lang="en-US" sz="4000" b="1" dirty="0">
              <a:latin typeface="Times New Roman" pitchFamily="18" charset="0"/>
            </a:endParaRPr>
          </a:p>
          <a:p>
            <a:pPr algn="just" eaLnBrk="0" hangingPunct="0"/>
            <a:r>
              <a:rPr lang="en-US" sz="4000" b="1" dirty="0">
                <a:latin typeface=".VnTime" pitchFamily="34" charset="0"/>
              </a:rPr>
              <a:t>Zn  +   O</a:t>
            </a:r>
            <a:r>
              <a:rPr lang="en-US" sz="4000" b="1" baseline="-25000" dirty="0">
                <a:latin typeface=".VnTime" pitchFamily="34" charset="0"/>
              </a:rPr>
              <a:t>2  </a:t>
            </a:r>
            <a:r>
              <a:rPr lang="en-US" sz="4000" b="1" dirty="0"/>
              <a:t>- - →</a:t>
            </a:r>
            <a:endParaRPr lang="en-US" sz="4000" b="1" baseline="-25000" dirty="0">
              <a:latin typeface=".VnTime" pitchFamily="34" charset="0"/>
            </a:endParaRPr>
          </a:p>
          <a:p>
            <a:pPr algn="just" eaLnBrk="0" hangingPunct="0"/>
            <a:r>
              <a:rPr lang="en-US" sz="4000" b="1" dirty="0">
                <a:latin typeface=".VnTime" pitchFamily="34" charset="0"/>
              </a:rPr>
              <a:t>Cu  +   O</a:t>
            </a:r>
            <a:r>
              <a:rPr lang="en-US" sz="4000" b="1" baseline="-25000" dirty="0">
                <a:latin typeface=".VnTime" pitchFamily="34" charset="0"/>
              </a:rPr>
              <a:t>2  </a:t>
            </a:r>
            <a:r>
              <a:rPr lang="en-US" sz="4000" b="1" dirty="0"/>
              <a:t>- - →</a:t>
            </a:r>
          </a:p>
          <a:p>
            <a:pPr algn="just" eaLnBrk="0" hangingPunct="0"/>
            <a:r>
              <a:rPr lang="en-US" sz="4000" b="1" dirty="0"/>
              <a:t>2, </a:t>
            </a:r>
            <a:r>
              <a:rPr lang="en-US" sz="4000" b="1" dirty="0" err="1"/>
              <a:t>Sản</a:t>
            </a:r>
            <a:r>
              <a:rPr lang="en-US" sz="4000" b="1" dirty="0"/>
              <a:t> </a:t>
            </a:r>
            <a:r>
              <a:rPr lang="en-US" sz="4000" b="1" dirty="0" err="1"/>
              <a:t>phẩm</a:t>
            </a:r>
            <a:r>
              <a:rPr lang="en-US" sz="4000" b="1" dirty="0"/>
              <a:t> </a:t>
            </a:r>
            <a:r>
              <a:rPr lang="en-US" sz="4000" b="1" dirty="0" err="1"/>
              <a:t>của</a:t>
            </a:r>
            <a:r>
              <a:rPr lang="en-US" sz="4000" b="1" dirty="0"/>
              <a:t> </a:t>
            </a:r>
            <a:r>
              <a:rPr lang="en-US" sz="4000" b="1" dirty="0" err="1"/>
              <a:t>phản</a:t>
            </a:r>
            <a:r>
              <a:rPr lang="en-US" sz="4000" b="1" dirty="0"/>
              <a:t> </a:t>
            </a:r>
            <a:r>
              <a:rPr lang="en-US" sz="4000" b="1" dirty="0" err="1"/>
              <a:t>ứng</a:t>
            </a:r>
            <a:r>
              <a:rPr lang="en-US" sz="4000" b="1" dirty="0"/>
              <a:t> </a:t>
            </a:r>
            <a:r>
              <a:rPr lang="en-US" sz="4000" b="1" dirty="0" err="1"/>
              <a:t>giữa</a:t>
            </a:r>
            <a:r>
              <a:rPr lang="en-US" sz="4000" b="1" dirty="0"/>
              <a:t> Kim </a:t>
            </a:r>
            <a:r>
              <a:rPr lang="en-US" sz="4000" b="1" dirty="0" err="1"/>
              <a:t>loại</a:t>
            </a:r>
            <a:r>
              <a:rPr lang="en-US" sz="4000" b="1" dirty="0"/>
              <a:t> </a:t>
            </a:r>
            <a:r>
              <a:rPr lang="en-US" sz="4000" b="1" dirty="0" err="1"/>
              <a:t>và</a:t>
            </a:r>
            <a:r>
              <a:rPr lang="en-US" sz="4000" b="1" dirty="0"/>
              <a:t> oxygen </a:t>
            </a:r>
            <a:r>
              <a:rPr lang="en-US" sz="4000" b="1" dirty="0" err="1"/>
              <a:t>gọi</a:t>
            </a:r>
            <a:r>
              <a:rPr lang="en-US" sz="4000" b="1" dirty="0"/>
              <a:t> </a:t>
            </a:r>
            <a:r>
              <a:rPr lang="en-US" sz="4000" b="1" dirty="0" err="1"/>
              <a:t>chung</a:t>
            </a:r>
            <a:r>
              <a:rPr lang="en-US" sz="4000" b="1" dirty="0"/>
              <a:t> </a:t>
            </a:r>
            <a:r>
              <a:rPr lang="en-US" sz="4000" b="1" dirty="0" err="1"/>
              <a:t>là</a:t>
            </a:r>
            <a:r>
              <a:rPr lang="en-US" sz="4000" b="1" dirty="0"/>
              <a:t> </a:t>
            </a:r>
            <a:r>
              <a:rPr lang="en-US" sz="4000" b="1" dirty="0" err="1"/>
              <a:t>gì</a:t>
            </a:r>
            <a:r>
              <a:rPr lang="en-US" sz="40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81392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ản ứng của kim loại Na với Cl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9144001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560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lo tác dụng với sắ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839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2" name="Text Box 2"/>
          <p:cNvSpPr txBox="1">
            <a:spLocks noChangeArrowheads="1"/>
          </p:cNvSpPr>
          <p:nvPr/>
        </p:nvSpPr>
        <p:spPr bwMode="auto">
          <a:xfrm>
            <a:off x="708025" y="601663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000"/>
          </a:p>
        </p:txBody>
      </p:sp>
      <p:sp>
        <p:nvSpPr>
          <p:cNvPr id="2" name="Rectangle 1"/>
          <p:cNvSpPr/>
          <p:nvPr/>
        </p:nvSpPr>
        <p:spPr>
          <a:xfrm>
            <a:off x="152400" y="201304"/>
            <a:ext cx="85344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hangingPunct="0"/>
            <a:r>
              <a:rPr lang="en-US" sz="3600" b="1" dirty="0" err="1">
                <a:latin typeface="Times New Roman" pitchFamily="18" charset="0"/>
              </a:rPr>
              <a:t>Dựa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vào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kiến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thức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đã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tìm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hiểu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và</a:t>
            </a:r>
            <a:r>
              <a:rPr lang="en-US" sz="3600" b="1" dirty="0">
                <a:latin typeface="Times New Roman" pitchFamily="18" charset="0"/>
              </a:rPr>
              <a:t> video </a:t>
            </a:r>
            <a:r>
              <a:rPr lang="en-US" sz="3600" b="1" dirty="0" err="1">
                <a:latin typeface="Times New Roman" pitchFamily="18" charset="0"/>
              </a:rPr>
              <a:t>đã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xem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hoàn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thành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nội</a:t>
            </a:r>
            <a:r>
              <a:rPr lang="en-US" sz="3600" b="1" dirty="0">
                <a:latin typeface="Times New Roman" pitchFamily="18" charset="0"/>
              </a:rPr>
              <a:t> dung </a:t>
            </a:r>
            <a:r>
              <a:rPr lang="en-US" sz="3600" b="1" dirty="0" err="1">
                <a:latin typeface="Times New Roman" pitchFamily="18" charset="0"/>
              </a:rPr>
              <a:t>sau</a:t>
            </a:r>
            <a:r>
              <a:rPr lang="en-US" sz="3600" b="1" dirty="0">
                <a:latin typeface="Times New Roman" pitchFamily="18" charset="0"/>
              </a:rPr>
              <a:t>: </a:t>
            </a:r>
          </a:p>
          <a:p>
            <a:pPr algn="just" eaLnBrk="0" hangingPunct="0"/>
            <a:r>
              <a:rPr lang="en-US" sz="3600" b="1" dirty="0">
                <a:latin typeface="Times New Roman" pitchFamily="18" charset="0"/>
              </a:rPr>
              <a:t>1, </a:t>
            </a:r>
            <a:r>
              <a:rPr lang="en-US" sz="3600" b="1" dirty="0" err="1" smtClean="0">
                <a:latin typeface="Times New Roman" pitchFamily="18" charset="0"/>
              </a:rPr>
              <a:t>Hoàn</a:t>
            </a:r>
            <a:r>
              <a:rPr lang="en-US" sz="3600" b="1" dirty="0" smtClean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thành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các</a:t>
            </a:r>
            <a:r>
              <a:rPr lang="en-US" sz="3600" b="1" dirty="0">
                <a:latin typeface="Times New Roman" pitchFamily="18" charset="0"/>
              </a:rPr>
              <a:t> PTHH </a:t>
            </a:r>
            <a:r>
              <a:rPr lang="en-US" sz="3600" b="1" dirty="0" err="1">
                <a:latin typeface="Times New Roman" pitchFamily="18" charset="0"/>
              </a:rPr>
              <a:t>sau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đọc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tên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các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chất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sản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phẩm</a:t>
            </a:r>
            <a:r>
              <a:rPr lang="en-US" sz="3600" b="1" dirty="0">
                <a:latin typeface="Times New Roman" pitchFamily="18" charset="0"/>
              </a:rPr>
              <a:t>?</a:t>
            </a:r>
          </a:p>
          <a:p>
            <a:pPr algn="just" eaLnBrk="0" hangingPunct="0"/>
            <a:r>
              <a:rPr lang="en-US" sz="3600" b="1" dirty="0">
                <a:latin typeface=".VnTime" pitchFamily="34" charset="0"/>
              </a:rPr>
              <a:t>Na  +  Cl</a:t>
            </a:r>
            <a:r>
              <a:rPr lang="en-US" sz="3600" b="1" baseline="-25000" dirty="0">
                <a:latin typeface=".VnTime" pitchFamily="34" charset="0"/>
              </a:rPr>
              <a:t>2   </a:t>
            </a:r>
            <a:r>
              <a:rPr lang="en-US" sz="3600" dirty="0"/>
              <a:t>- - →</a:t>
            </a:r>
            <a:endParaRPr lang="en-US" sz="3600" b="1" baseline="-25000" dirty="0">
              <a:latin typeface=".VnTime" pitchFamily="34" charset="0"/>
            </a:endParaRPr>
          </a:p>
          <a:p>
            <a:pPr algn="just" eaLnBrk="0" hangingPunct="0"/>
            <a:r>
              <a:rPr lang="en-US" sz="3600" b="1" dirty="0">
                <a:latin typeface=".VnTime" pitchFamily="34" charset="0"/>
              </a:rPr>
              <a:t>Fe   +  Cl</a:t>
            </a:r>
            <a:r>
              <a:rPr lang="en-US" sz="3600" b="1" baseline="-25000" dirty="0">
                <a:latin typeface=".VnTime" pitchFamily="34" charset="0"/>
              </a:rPr>
              <a:t>2  </a:t>
            </a:r>
            <a:r>
              <a:rPr lang="en-US" sz="3600" dirty="0"/>
              <a:t>- - →</a:t>
            </a:r>
            <a:endParaRPr lang="en-US" sz="3600" b="1" baseline="-25000" dirty="0">
              <a:latin typeface=".VnTime" pitchFamily="34" charset="0"/>
            </a:endParaRPr>
          </a:p>
          <a:p>
            <a:pPr algn="just" eaLnBrk="0" hangingPunct="0"/>
            <a:r>
              <a:rPr lang="en-US" sz="3600" b="1" dirty="0">
                <a:latin typeface=".VnTime" pitchFamily="34" charset="0"/>
              </a:rPr>
              <a:t>Zn  +   S    </a:t>
            </a:r>
            <a:r>
              <a:rPr lang="en-US" sz="3600" dirty="0"/>
              <a:t>- - →</a:t>
            </a:r>
            <a:endParaRPr lang="en-US" sz="3600" b="1" baseline="-25000" dirty="0">
              <a:latin typeface=".VnTime" pitchFamily="34" charset="0"/>
            </a:endParaRPr>
          </a:p>
          <a:p>
            <a:pPr algn="just" eaLnBrk="0" hangingPunct="0"/>
            <a:r>
              <a:rPr lang="en-US" sz="3600" b="1" dirty="0">
                <a:latin typeface=".VnTime" pitchFamily="34" charset="0"/>
              </a:rPr>
              <a:t>Mg  +  S    </a:t>
            </a:r>
            <a:r>
              <a:rPr lang="en-US" sz="3600" dirty="0"/>
              <a:t>- - →</a:t>
            </a:r>
            <a:endParaRPr lang="en-US" sz="3600" b="1" baseline="-25000" dirty="0">
              <a:latin typeface=".VnTime" pitchFamily="34" charset="0"/>
            </a:endParaRPr>
          </a:p>
          <a:p>
            <a:pPr algn="just" eaLnBrk="0" hangingPunct="0"/>
            <a:r>
              <a:rPr lang="en-US" sz="3600" b="1" dirty="0"/>
              <a:t>2, </a:t>
            </a:r>
            <a:r>
              <a:rPr lang="en-US" sz="3600" b="1" dirty="0" err="1"/>
              <a:t>Sản</a:t>
            </a:r>
            <a:r>
              <a:rPr lang="en-US" sz="3600" b="1" dirty="0"/>
              <a:t> </a:t>
            </a:r>
            <a:r>
              <a:rPr lang="en-US" sz="3600" b="1" dirty="0" err="1"/>
              <a:t>phẩm</a:t>
            </a:r>
            <a:r>
              <a:rPr lang="en-US" sz="3600" b="1" dirty="0"/>
              <a:t> </a:t>
            </a:r>
            <a:r>
              <a:rPr lang="en-US" sz="3600" b="1" dirty="0" err="1"/>
              <a:t>của</a:t>
            </a:r>
            <a:r>
              <a:rPr lang="en-US" sz="3600" b="1" dirty="0"/>
              <a:t> </a:t>
            </a:r>
            <a:r>
              <a:rPr lang="en-US" sz="3600" b="1" dirty="0" err="1"/>
              <a:t>phản</a:t>
            </a:r>
            <a:r>
              <a:rPr lang="en-US" sz="3600" b="1" dirty="0"/>
              <a:t> </a:t>
            </a:r>
            <a:r>
              <a:rPr lang="en-US" sz="3600" b="1" dirty="0" err="1"/>
              <a:t>ứng</a:t>
            </a:r>
            <a:r>
              <a:rPr lang="en-US" sz="3600" b="1" dirty="0"/>
              <a:t> </a:t>
            </a:r>
            <a:r>
              <a:rPr lang="en-US" sz="3600" b="1" dirty="0" err="1"/>
              <a:t>giữa</a:t>
            </a:r>
            <a:r>
              <a:rPr lang="en-US" sz="3600" b="1" dirty="0"/>
              <a:t> Kim </a:t>
            </a:r>
            <a:r>
              <a:rPr lang="en-US" sz="3600" b="1" dirty="0" err="1"/>
              <a:t>loại</a:t>
            </a:r>
            <a:r>
              <a:rPr lang="en-US" sz="3600" b="1" dirty="0"/>
              <a:t> </a:t>
            </a:r>
            <a:r>
              <a:rPr lang="en-US" sz="3600" b="1" dirty="0" err="1"/>
              <a:t>và</a:t>
            </a:r>
            <a:r>
              <a:rPr lang="en-US" sz="3600" b="1" dirty="0"/>
              <a:t> Phi </a:t>
            </a:r>
            <a:r>
              <a:rPr lang="en-US" sz="3600" b="1" dirty="0" err="1"/>
              <a:t>kim</a:t>
            </a:r>
            <a:r>
              <a:rPr lang="en-US" sz="3600" b="1" dirty="0"/>
              <a:t> </a:t>
            </a:r>
            <a:r>
              <a:rPr lang="en-US" sz="3600" b="1" dirty="0" err="1"/>
              <a:t>gọi</a:t>
            </a:r>
            <a:r>
              <a:rPr lang="en-US" sz="3600" b="1" dirty="0"/>
              <a:t> </a:t>
            </a:r>
            <a:r>
              <a:rPr lang="en-US" sz="3600" b="1" dirty="0" err="1"/>
              <a:t>chung</a:t>
            </a:r>
            <a:r>
              <a:rPr lang="en-US" sz="3600" b="1" dirty="0"/>
              <a:t> </a:t>
            </a:r>
            <a:r>
              <a:rPr lang="en-US" sz="3600" b="1" dirty="0" err="1"/>
              <a:t>là</a:t>
            </a:r>
            <a:r>
              <a:rPr lang="en-US" sz="3600" b="1" dirty="0"/>
              <a:t> </a:t>
            </a:r>
            <a:r>
              <a:rPr lang="en-US" sz="3600" b="1" dirty="0" err="1"/>
              <a:t>gì</a:t>
            </a:r>
            <a:r>
              <a:rPr lang="en-US" sz="36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57305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_s1032"/>
          <p:cNvSpPr>
            <a:spLocks noChangeArrowheads="1"/>
          </p:cNvSpPr>
          <p:nvPr/>
        </p:nvSpPr>
        <p:spPr bwMode="auto">
          <a:xfrm>
            <a:off x="1600200" y="1447800"/>
            <a:ext cx="2514600" cy="685800"/>
          </a:xfrm>
          <a:prstGeom prst="roundRect">
            <a:avLst>
              <a:gd name="adj" fmla="val 16667"/>
            </a:avLst>
          </a:prstGeom>
          <a:blipFill>
            <a:blip r:embed="rId2"/>
            <a:tile tx="0" ty="0" sx="100000" sy="100000" flip="none" algn="tl"/>
          </a:blipFill>
          <a:ln w="38100" cap="rnd">
            <a:solidFill>
              <a:srgbClr val="0000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 eaLnBrk="0" hangingPunct="0"/>
            <a:endParaRPr lang="en-US" sz="2000" b="1" dirty="0">
              <a:solidFill>
                <a:srgbClr val="0000FF"/>
              </a:solidFill>
              <a:latin typeface=".VnTime" pitchFamily="34" charset="0"/>
            </a:endParaRPr>
          </a:p>
          <a:p>
            <a:pPr algn="ctr" eaLnBrk="0" hangingPunct="0"/>
            <a:r>
              <a:rPr 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ới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phi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kim</a:t>
            </a:r>
            <a:endParaRPr lang="en-US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endParaRPr lang="en-US" sz="2000" b="1" dirty="0">
              <a:solidFill>
                <a:srgbClr val="0000FF"/>
              </a:solidFill>
              <a:latin typeface=".VnTime" pitchFamily="34" charset="0"/>
            </a:endParaRPr>
          </a:p>
        </p:txBody>
      </p:sp>
      <p:grpSp>
        <p:nvGrpSpPr>
          <p:cNvPr id="2" name="Group 60"/>
          <p:cNvGrpSpPr>
            <a:grpSpLocks/>
          </p:cNvGrpSpPr>
          <p:nvPr/>
        </p:nvGrpSpPr>
        <p:grpSpPr bwMode="auto">
          <a:xfrm>
            <a:off x="4554415" y="317192"/>
            <a:ext cx="4572000" cy="722508"/>
            <a:chOff x="4630615" y="344269"/>
            <a:chExt cx="4572000" cy="722727"/>
          </a:xfrm>
        </p:grpSpPr>
        <p:sp>
          <p:nvSpPr>
            <p:cNvPr id="15395" name="Rounded Rectangle 27"/>
            <p:cNvSpPr>
              <a:spLocks noChangeArrowheads="1"/>
            </p:cNvSpPr>
            <p:nvPr/>
          </p:nvSpPr>
          <p:spPr bwMode="auto">
            <a:xfrm>
              <a:off x="4630615" y="420469"/>
              <a:ext cx="4572000" cy="609600"/>
            </a:xfrm>
            <a:prstGeom prst="roundRect">
              <a:avLst>
                <a:gd name="adj" fmla="val 16667"/>
              </a:avLst>
            </a:prstGeom>
            <a:solidFill>
              <a:srgbClr val="E9F17F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15396" name="TextBox 28"/>
            <p:cNvSpPr txBox="1">
              <a:spLocks noChangeArrowheads="1"/>
            </p:cNvSpPr>
            <p:nvPr/>
          </p:nvSpPr>
          <p:spPr bwMode="auto">
            <a:xfrm>
              <a:off x="4800600" y="420469"/>
              <a:ext cx="4343400" cy="6465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Times New Roman" pitchFamily="18" charset="0"/>
                  <a:cs typeface="Times New Roman" pitchFamily="18" charset="0"/>
                </a:rPr>
                <a:t>Kim </a:t>
              </a:r>
              <a:r>
                <a:rPr lang="en-US" dirty="0" err="1">
                  <a:latin typeface="Times New Roman" pitchFamily="18" charset="0"/>
                  <a:cs typeface="Times New Roman" pitchFamily="18" charset="0"/>
                </a:rPr>
                <a:t>loại</a:t>
              </a:r>
              <a:r>
                <a:rPr lang="en-US" dirty="0">
                  <a:latin typeface="Times New Roman" pitchFamily="18" charset="0"/>
                  <a:cs typeface="Times New Roman" pitchFamily="18" charset="0"/>
                </a:rPr>
                <a:t>     +  </a:t>
              </a:r>
              <a:r>
                <a:rPr lang="en-US" dirty="0" smtClean="0">
                  <a:latin typeface="Times New Roman" pitchFamily="18" charset="0"/>
                  <a:cs typeface="Times New Roman" pitchFamily="18" charset="0"/>
                </a:rPr>
                <a:t> oxygen              </a:t>
              </a:r>
              <a:r>
                <a:rPr lang="en-US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          oxide </a:t>
              </a:r>
              <a:endParaRPr lang="en-US" dirty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  <a:p>
              <a:r>
                <a:rPr lang="en-US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(</a:t>
              </a:r>
              <a:r>
                <a:rPr lang="en-US" dirty="0" err="1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trừ</a:t>
              </a:r>
              <a:r>
                <a:rPr lang="en-US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 Pt, Au…)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397" name="Line 36"/>
            <p:cNvSpPr>
              <a:spLocks noChangeShapeType="1"/>
            </p:cNvSpPr>
            <p:nvPr/>
          </p:nvSpPr>
          <p:spPr bwMode="auto">
            <a:xfrm>
              <a:off x="7162800" y="649069"/>
              <a:ext cx="56378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98" name="Text Box 37"/>
            <p:cNvSpPr txBox="1">
              <a:spLocks noChangeArrowheads="1"/>
            </p:cNvSpPr>
            <p:nvPr/>
          </p:nvSpPr>
          <p:spPr bwMode="auto">
            <a:xfrm>
              <a:off x="7322457" y="344269"/>
              <a:ext cx="56378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>
                  <a:latin typeface=".VnTime" pitchFamily="34" charset="0"/>
                </a:rPr>
                <a:t>t</a:t>
              </a:r>
              <a:r>
                <a:rPr lang="en-US" sz="1600" b="1" baseline="30000">
                  <a:latin typeface=".VnTime" pitchFamily="34" charset="0"/>
                </a:rPr>
                <a:t>O</a:t>
              </a:r>
              <a:endParaRPr lang="en-US" sz="1600" b="1">
                <a:latin typeface=".VnTime" pitchFamily="34" charset="0"/>
              </a:endParaRPr>
            </a:p>
          </p:txBody>
        </p:sp>
      </p:grpSp>
      <p:grpSp>
        <p:nvGrpSpPr>
          <p:cNvPr id="3" name="Group 87"/>
          <p:cNvGrpSpPr>
            <a:grpSpLocks/>
          </p:cNvGrpSpPr>
          <p:nvPr/>
        </p:nvGrpSpPr>
        <p:grpSpPr bwMode="auto">
          <a:xfrm>
            <a:off x="4548554" y="1901825"/>
            <a:ext cx="5065346" cy="993775"/>
            <a:chOff x="4548554" y="1752600"/>
            <a:chExt cx="5065346" cy="993577"/>
          </a:xfrm>
        </p:grpSpPr>
        <p:sp>
          <p:nvSpPr>
            <p:cNvPr id="15390" name="AutoShape 21"/>
            <p:cNvSpPr>
              <a:spLocks noChangeArrowheads="1"/>
            </p:cNvSpPr>
            <p:nvPr/>
          </p:nvSpPr>
          <p:spPr bwMode="gray">
            <a:xfrm>
              <a:off x="7391400" y="1785938"/>
              <a:ext cx="533400" cy="166687"/>
            </a:xfrm>
            <a:prstGeom prst="rightArrow">
              <a:avLst>
                <a:gd name="adj1" fmla="val 50000"/>
                <a:gd name="adj2" fmla="val 58134"/>
              </a:avLst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91" name="Rounded Rectangle 32"/>
            <p:cNvSpPr>
              <a:spLocks noChangeArrowheads="1"/>
            </p:cNvSpPr>
            <p:nvPr/>
          </p:nvSpPr>
          <p:spPr bwMode="auto">
            <a:xfrm>
              <a:off x="4548554" y="1755577"/>
              <a:ext cx="4572000" cy="762000"/>
            </a:xfrm>
            <a:prstGeom prst="roundRect">
              <a:avLst>
                <a:gd name="adj" fmla="val 16667"/>
              </a:avLst>
            </a:prstGeom>
            <a:solidFill>
              <a:srgbClr val="E9F17F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15392" name="TextBox 33"/>
            <p:cNvSpPr txBox="1">
              <a:spLocks noChangeArrowheads="1"/>
            </p:cNvSpPr>
            <p:nvPr/>
          </p:nvSpPr>
          <p:spPr bwMode="auto">
            <a:xfrm>
              <a:off x="4584700" y="1822847"/>
              <a:ext cx="5029200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dirty="0">
                  <a:latin typeface="Times New Roman" pitchFamily="18" charset="0"/>
                  <a:cs typeface="Times New Roman" pitchFamily="18" charset="0"/>
                </a:rPr>
                <a:t>Kim </a:t>
              </a:r>
              <a:r>
                <a:rPr lang="en-US" dirty="0" err="1">
                  <a:latin typeface="Times New Roman" pitchFamily="18" charset="0"/>
                  <a:cs typeface="Times New Roman" pitchFamily="18" charset="0"/>
                </a:rPr>
                <a:t>loại</a:t>
              </a:r>
              <a:r>
                <a:rPr lang="en-US" dirty="0">
                  <a:latin typeface="Times New Roman" pitchFamily="18" charset="0"/>
                  <a:cs typeface="Times New Roman" pitchFamily="18" charset="0"/>
                </a:rPr>
                <a:t>    +   </a:t>
              </a:r>
              <a:r>
                <a:rPr lang="en-US" dirty="0" err="1"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dirty="0">
                  <a:latin typeface="Times New Roman" pitchFamily="18" charset="0"/>
                  <a:cs typeface="Times New Roman" pitchFamily="18" charset="0"/>
                </a:rPr>
                <a:t> phi </a:t>
              </a:r>
              <a:r>
                <a:rPr lang="en-US" dirty="0" err="1">
                  <a:latin typeface="Times New Roman" pitchFamily="18" charset="0"/>
                  <a:cs typeface="Times New Roman" pitchFamily="18" charset="0"/>
                </a:rPr>
                <a:t>kim</a:t>
              </a:r>
              <a:r>
                <a:rPr lang="en-US" dirty="0">
                  <a:latin typeface="Times New Roman" pitchFamily="18" charset="0"/>
                  <a:cs typeface="Times New Roman" pitchFamily="18" charset="0"/>
                </a:rPr>
                <a:t>               </a:t>
              </a:r>
              <a:r>
                <a:rPr lang="en-US" dirty="0" smtClean="0"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en-US" dirty="0" err="1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muối</a:t>
              </a:r>
              <a:r>
                <a:rPr lang="en-US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 </a:t>
              </a:r>
              <a:endParaRPr lang="en-US" dirty="0"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  <a:p>
              <a:r>
                <a:rPr lang="en-US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                          ( Cl</a:t>
              </a:r>
              <a:r>
                <a:rPr lang="en-US" baseline="-25000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2</a:t>
              </a:r>
              <a:r>
                <a:rPr lang="en-US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 , S…)</a:t>
              </a:r>
            </a:p>
            <a:p>
              <a:r>
                <a:rPr lang="en-US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 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" name="Line 36"/>
            <p:cNvSpPr>
              <a:spLocks noChangeShapeType="1"/>
            </p:cNvSpPr>
            <p:nvPr/>
          </p:nvSpPr>
          <p:spPr bwMode="auto">
            <a:xfrm>
              <a:off x="7696200" y="2060514"/>
              <a:ext cx="5635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 sz="1200">
                <a:latin typeface="+mj-lt"/>
              </a:endParaRPr>
            </a:p>
          </p:txBody>
        </p:sp>
        <p:sp>
          <p:nvSpPr>
            <p:cNvPr id="36" name="Text Box 37"/>
            <p:cNvSpPr txBox="1">
              <a:spLocks noChangeArrowheads="1"/>
            </p:cNvSpPr>
            <p:nvPr/>
          </p:nvSpPr>
          <p:spPr bwMode="auto">
            <a:xfrm>
              <a:off x="7869238" y="1752600"/>
              <a:ext cx="563562" cy="3079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endParaRPr lang="en-US" sz="1400" b="1" dirty="0">
                <a:latin typeface="+mj-lt"/>
              </a:endParaRPr>
            </a:p>
          </p:txBody>
        </p:sp>
      </p:grpSp>
      <p:cxnSp>
        <p:nvCxnSpPr>
          <p:cNvPr id="71" name="Straight Connector 70"/>
          <p:cNvCxnSpPr>
            <a:cxnSpLocks noChangeShapeType="1"/>
          </p:cNvCxnSpPr>
          <p:nvPr/>
        </p:nvCxnSpPr>
        <p:spPr bwMode="auto">
          <a:xfrm rot="5400000">
            <a:off x="-1255714" y="3771900"/>
            <a:ext cx="4038600" cy="3175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79" name="Straight Arrow Connector 78"/>
          <p:cNvCxnSpPr>
            <a:cxnSpLocks noChangeShapeType="1"/>
          </p:cNvCxnSpPr>
          <p:nvPr/>
        </p:nvCxnSpPr>
        <p:spPr bwMode="auto">
          <a:xfrm flipV="1">
            <a:off x="752476" y="1752600"/>
            <a:ext cx="836611" cy="1587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87" name="Straight Arrow Connector 86"/>
          <p:cNvCxnSpPr>
            <a:cxnSpLocks noChangeShapeType="1"/>
            <a:stCxn id="25" idx="3"/>
            <a:endCxn id="15395" idx="1"/>
          </p:cNvCxnSpPr>
          <p:nvPr/>
        </p:nvCxnSpPr>
        <p:spPr bwMode="auto">
          <a:xfrm flipV="1">
            <a:off x="4114800" y="698077"/>
            <a:ext cx="439615" cy="1092623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90" name="Straight Arrow Connector 89"/>
          <p:cNvCxnSpPr>
            <a:cxnSpLocks noChangeShapeType="1"/>
            <a:stCxn id="25" idx="3"/>
            <a:endCxn id="15392" idx="1"/>
          </p:cNvCxnSpPr>
          <p:nvPr/>
        </p:nvCxnSpPr>
        <p:spPr bwMode="auto">
          <a:xfrm>
            <a:off x="4114800" y="1790700"/>
            <a:ext cx="469900" cy="643143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106" name="Text Box 37"/>
          <p:cNvSpPr txBox="1">
            <a:spLocks noChangeArrowheads="1"/>
          </p:cNvSpPr>
          <p:nvPr/>
        </p:nvSpPr>
        <p:spPr bwMode="auto">
          <a:xfrm>
            <a:off x="7848600" y="1905000"/>
            <a:ext cx="56356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latin typeface=".VnTime" pitchFamily="34" charset="0"/>
              </a:rPr>
              <a:t>t</a:t>
            </a:r>
            <a:r>
              <a:rPr lang="en-US" sz="1600" b="1" baseline="30000">
                <a:latin typeface=".VnTime" pitchFamily="34" charset="0"/>
              </a:rPr>
              <a:t>O</a:t>
            </a:r>
            <a:endParaRPr lang="en-US" sz="1600" b="1">
              <a:latin typeface=".VnTime" pitchFamily="34" charset="0"/>
            </a:endParaRPr>
          </a:p>
        </p:txBody>
      </p:sp>
      <p:grpSp>
        <p:nvGrpSpPr>
          <p:cNvPr id="44" name="Group 96"/>
          <p:cNvGrpSpPr>
            <a:grpSpLocks/>
          </p:cNvGrpSpPr>
          <p:nvPr/>
        </p:nvGrpSpPr>
        <p:grpSpPr bwMode="auto">
          <a:xfrm>
            <a:off x="-76200" y="2552700"/>
            <a:ext cx="1447800" cy="2362200"/>
            <a:chOff x="-76200" y="2514600"/>
            <a:chExt cx="1447800" cy="2362200"/>
          </a:xfrm>
        </p:grpSpPr>
        <p:sp>
          <p:nvSpPr>
            <p:cNvPr id="45" name="Rounded Rectangle 44"/>
            <p:cNvSpPr/>
            <p:nvPr/>
          </p:nvSpPr>
          <p:spPr bwMode="auto">
            <a:xfrm>
              <a:off x="76200" y="2514600"/>
              <a:ext cx="1295400" cy="2362200"/>
            </a:xfrm>
            <a:prstGeom prst="roundRect">
              <a:avLst/>
            </a:prstGeom>
            <a:blipFill>
              <a:blip r:embed="rId3"/>
              <a:tile tx="0" ty="0" sx="100000" sy="100000" flip="none" algn="tl"/>
            </a:blipFill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46" name="TextBox 58"/>
            <p:cNvSpPr txBox="1">
              <a:spLocks noChangeArrowheads="1"/>
            </p:cNvSpPr>
            <p:nvPr/>
          </p:nvSpPr>
          <p:spPr bwMode="auto">
            <a:xfrm>
              <a:off x="-76200" y="2633008"/>
              <a:ext cx="1447800" cy="19389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en-US" sz="2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chất</a:t>
              </a:r>
              <a:endPara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hóa</a:t>
              </a:r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học</a:t>
              </a:r>
              <a:endPara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en-US" sz="2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kim</a:t>
              </a:r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loại</a:t>
              </a:r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0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81&quot;/&gt;&lt;/object&gt;&lt;object type=&quot;3&quot; unique_id=&quot;10005&quot;&gt;&lt;property id=&quot;20148&quot; value=&quot;5&quot;/&gt;&lt;property id=&quot;20300&quot; value=&quot;Slide 2 - &amp;quot;Em hãy chọn những từ (cụm từ) thích hợp để điền vào chỗ trống trong các câu sau&amp;#x0D;&amp;#x0A; 1.nhôm ; 2.bền; 3.nhẹ; 4.nhiệt độ &quot;/&gt;&lt;property id=&quot;20307&quot; value=&quot;259&quot;/&gt;&lt;/object&gt;&lt;object type=&quot;3&quot; unique_id=&quot;10006&quot;&gt;&lt;property id=&quot;20148&quot; value=&quot;5&quot;/&gt;&lt;property id=&quot;20300&quot; value=&quot;Slide 3&quot;/&gt;&lt;property id=&quot;20307&quot; value=&quot;260&quot;/&gt;&lt;/object&gt;&lt;object type=&quot;3&quot; unique_id=&quot;10007&quot;&gt;&lt;property id=&quot;20148&quot; value=&quot;5&quot;/&gt;&lt;property id=&quot;20300&quot; value=&quot;Slide 4&quot;/&gt;&lt;property id=&quot;20307&quot; value=&quot;261&quot;/&gt;&lt;/object&gt;&lt;object type=&quot;3&quot; unique_id=&quot;10008&quot;&gt;&lt;property id=&quot;20148&quot; value=&quot;5&quot;/&gt;&lt;property id=&quot;20300&quot; value=&quot;Slide 5&quot;/&gt;&lt;property id=&quot;20307&quot; value=&quot;262&quot;/&gt;&lt;/object&gt;&lt;object type=&quot;3&quot; unique_id=&quot;10009&quot;&gt;&lt;property id=&quot;20148&quot; value=&quot;5&quot;/&gt;&lt;property id=&quot;20300&quot; value=&quot;Slide 6&quot;/&gt;&lt;property id=&quot;20307&quot; value=&quot;263&quot;/&gt;&lt;/object&gt;&lt;object type=&quot;3&quot; unique_id=&quot;10010&quot;&gt;&lt;property id=&quot;20148&quot; value=&quot;5&quot;/&gt;&lt;property id=&quot;20300&quot; value=&quot;Slide 7&quot;/&gt;&lt;property id=&quot;20307&quot; value=&quot;282&quot;/&gt;&lt;/object&gt;&lt;object type=&quot;3&quot; unique_id=&quot;10011&quot;&gt;&lt;property id=&quot;20148&quot; value=&quot;5&quot;/&gt;&lt;property id=&quot;20300&quot; value=&quot;Slide 8&quot;/&gt;&lt;property id=&quot;20307&quot; value=&quot;264&quot;/&gt;&lt;/object&gt;&lt;object type=&quot;3&quot; unique_id=&quot;10012&quot;&gt;&lt;property id=&quot;20148&quot; value=&quot;5&quot;/&gt;&lt;property id=&quot;20300&quot; value=&quot;Slide 9&quot;/&gt;&lt;property id=&quot;20307&quot; value=&quot;265&quot;/&gt;&lt;/object&gt;&lt;object type=&quot;3&quot; unique_id=&quot;10013&quot;&gt;&lt;property id=&quot;20148&quot; value=&quot;5&quot;/&gt;&lt;property id=&quot;20300&quot; value=&quot;Slide 10&quot;/&gt;&lt;property id=&quot;20307&quot; value=&quot;266&quot;/&gt;&lt;/object&gt;&lt;object type=&quot;3&quot; unique_id=&quot;10014&quot;&gt;&lt;property id=&quot;20148&quot; value=&quot;5&quot;/&gt;&lt;property id=&quot;20300&quot; value=&quot;Slide 11 - &amp;quot;KẾT QUẢ THÍ NGHIỆM&amp;quot;&quot;/&gt;&lt;property id=&quot;20307&quot; value=&quot;267&quot;/&gt;&lt;/object&gt;&lt;object type=&quot;3&quot; unique_id=&quot;10015&quot;&gt;&lt;property id=&quot;20148&quot; value=&quot;5&quot;/&gt;&lt;property id=&quot;20300&quot; value=&quot;Slide 12&quot;/&gt;&lt;property id=&quot;20307&quot; value=&quot;268&quot;/&gt;&lt;/object&gt;&lt;object type=&quot;3&quot; unique_id=&quot;10016&quot;&gt;&lt;property id=&quot;20148&quot; value=&quot;5&quot;/&gt;&lt;property id=&quot;20300&quot; value=&quot;Slide 13&quot;/&gt;&lt;property id=&quot;20307&quot; value=&quot;269&quot;/&gt;&lt;/object&gt;&lt;object type=&quot;3&quot; unique_id=&quot;10017&quot;&gt;&lt;property id=&quot;20148&quot; value=&quot;5&quot;/&gt;&lt;property id=&quot;20300&quot; value=&quot;Slide 14 - &amp;quot; &amp;quot;&quot;/&gt;&lt;property id=&quot;20307&quot; value=&quot;270&quot;/&gt;&lt;/object&gt;&lt;object type=&quot;3&quot; unique_id=&quot;10018&quot;&gt;&lt;property id=&quot;20148&quot; value=&quot;5&quot;/&gt;&lt;property id=&quot;20300&quot; value=&quot;Slide 15&quot;/&gt;&lt;property id=&quot;20307&quot; value=&quot;271&quot;/&gt;&lt;/object&gt;&lt;object type=&quot;3&quot; unique_id=&quot;10019&quot;&gt;&lt;property id=&quot;20148&quot; value=&quot;5&quot;/&gt;&lt;property id=&quot;20300&quot; value=&quot;Slide 16&quot;/&gt;&lt;property id=&quot;20307&quot; value=&quot;272&quot;/&gt;&lt;/object&gt;&lt;object type=&quot;3&quot; unique_id=&quot;10020&quot;&gt;&lt;property id=&quot;20148&quot; value=&quot;5&quot;/&gt;&lt;property id=&quot;20300&quot; value=&quot;Slide 17&quot;/&gt;&lt;property id=&quot;20307&quot; value=&quot;273&quot;/&gt;&lt;/object&gt;&lt;object type=&quot;3&quot; unique_id=&quot;10021&quot;&gt;&lt;property id=&quot;20148&quot; value=&quot;5&quot;/&gt;&lt;property id=&quot;20300&quot; value=&quot;Slide 18&quot;/&gt;&lt;property id=&quot;20307&quot; value=&quot;274&quot;/&gt;&lt;/object&gt;&lt;object type=&quot;3&quot; unique_id=&quot;10022&quot;&gt;&lt;property id=&quot;20148&quot; value=&quot;5&quot;/&gt;&lt;property id=&quot;20300&quot; value=&quot;Slide 19&quot;/&gt;&lt;property id=&quot;20307&quot; value=&quot;275&quot;/&gt;&lt;/object&gt;&lt;object type=&quot;3&quot; unique_id=&quot;10023&quot;&gt;&lt;property id=&quot;20148&quot; value=&quot;5&quot;/&gt;&lt;property id=&quot;20300&quot; value=&quot;Slide 20&quot;/&gt;&lt;property id=&quot;20307&quot; value=&quot;276&quot;/&gt;&lt;/object&gt;&lt;object type=&quot;3&quot; unique_id=&quot;10024&quot;&gt;&lt;property id=&quot;20148&quot; value=&quot;5&quot;/&gt;&lt;property id=&quot;20300&quot; value=&quot;Slide 21&quot;/&gt;&lt;property id=&quot;20307&quot; value=&quot;277&quot;/&gt;&lt;/object&gt;&lt;object type=&quot;3&quot; unique_id=&quot;10025&quot;&gt;&lt;property id=&quot;20148&quot; value=&quot;5&quot;/&gt;&lt;property id=&quot;20300&quot; value=&quot;Slide 22&quot;/&gt;&lt;property id=&quot;20307&quot; value=&quot;280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</TotalTime>
  <Words>370</Words>
  <Application>Microsoft Office PowerPoint</Application>
  <PresentationFormat>On-screen Show (4:3)</PresentationFormat>
  <Paragraphs>68</Paragraphs>
  <Slides>16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.VnTime</vt:lpstr>
      <vt:lpstr>Arial</vt:lpstr>
      <vt:lpstr>Calibri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tt</dc:creator>
  <cp:lastModifiedBy>VHF</cp:lastModifiedBy>
  <cp:revision>82</cp:revision>
  <dcterms:created xsi:type="dcterms:W3CDTF">2012-11-01T18:04:28Z</dcterms:created>
  <dcterms:modified xsi:type="dcterms:W3CDTF">2025-11-07T07:18:56Z</dcterms:modified>
</cp:coreProperties>
</file>