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4.svg" ContentType="image/svg+xml"/>
  <Override PartName="/ppt/media/image56.svg" ContentType="image/svg+xml"/>
  <Override PartName="/ppt/media/image58.svg" ContentType="image/svg+xml"/>
  <Override PartName="/ppt/media/image6.svg" ContentType="image/svg+xml"/>
  <Override PartName="/ppt/media/image60.svg" ContentType="image/svg+xml"/>
  <Override PartName="/ppt/media/image71.svg" ContentType="image/svg+xml"/>
  <Override PartName="/ppt/media/image73.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3"/>
    <p:sldId id="260" r:id="rId4"/>
    <p:sldId id="273" r:id="rId5"/>
    <p:sldId id="257" r:id="rId6"/>
    <p:sldId id="270" r:id="rId7"/>
    <p:sldId id="258" r:id="rId8"/>
    <p:sldId id="264" r:id="rId9"/>
    <p:sldId id="265" r:id="rId10"/>
    <p:sldId id="263" r:id="rId11"/>
    <p:sldId id="286" r:id="rId13"/>
    <p:sldId id="259" r:id="rId14"/>
    <p:sldId id="268" r:id="rId15"/>
    <p:sldId id="287" r:id="rId16"/>
    <p:sldId id="290" r:id="rId17"/>
    <p:sldId id="288" r:id="rId18"/>
    <p:sldId id="275" r:id="rId19"/>
    <p:sldId id="289" r:id="rId20"/>
    <p:sldId id="262" r:id="rId21"/>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450" autoAdjust="0"/>
  </p:normalViewPr>
  <p:slideViewPr>
    <p:cSldViewPr showGuides="1">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55DBE-4BD2-47DA-A307-248C2FE9572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9C278-30D5-4B2C-8F1F-67AD30AF4DA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B9C278-30D5-4B2C-8F1F-67AD30AF4DAB}"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svg"/><Relationship Id="rId7" Type="http://schemas.openxmlformats.org/officeDocument/2006/relationships/image" Target="../media/image7.jpeg"/><Relationship Id="rId6" Type="http://schemas.openxmlformats.org/officeDocument/2006/relationships/image" Target="../media/image6.svg"/><Relationship Id="rId5" Type="http://schemas.openxmlformats.org/officeDocument/2006/relationships/image" Target="../media/image5.jpeg"/><Relationship Id="rId4" Type="http://schemas.openxmlformats.org/officeDocument/2006/relationships/image" Target="../media/image4.svg"/><Relationship Id="rId3" Type="http://schemas.openxmlformats.org/officeDocument/2006/relationships/image" Target="../media/image3.jpeg"/><Relationship Id="rId2" Type="http://schemas.openxmlformats.org/officeDocument/2006/relationships/image" Target="../media/image2.sv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svg"/><Relationship Id="rId7" Type="http://schemas.openxmlformats.org/officeDocument/2006/relationships/image" Target="../media/image35.jpeg"/><Relationship Id="rId6" Type="http://schemas.openxmlformats.org/officeDocument/2006/relationships/image" Target="../media/image34.svg"/><Relationship Id="rId5" Type="http://schemas.openxmlformats.org/officeDocument/2006/relationships/image" Target="../media/image33.jpeg"/><Relationship Id="rId4" Type="http://schemas.openxmlformats.org/officeDocument/2006/relationships/image" Target="../media/image12.svg"/><Relationship Id="rId3" Type="http://schemas.openxmlformats.org/officeDocument/2006/relationships/image" Target="../media/image11.jpeg"/><Relationship Id="rId2" Type="http://schemas.openxmlformats.org/officeDocument/2006/relationships/image" Target="../media/image32.svg"/><Relationship Id="rId13" Type="http://schemas.openxmlformats.org/officeDocument/2006/relationships/slideLayout" Target="../slideLayouts/slideLayout7.xml"/><Relationship Id="rId12" Type="http://schemas.openxmlformats.org/officeDocument/2006/relationships/image" Target="../media/image16.svg"/><Relationship Id="rId11" Type="http://schemas.openxmlformats.org/officeDocument/2006/relationships/image" Target="../media/image15.jpeg"/><Relationship Id="rId10" Type="http://schemas.openxmlformats.org/officeDocument/2006/relationships/image" Target="../media/image38.svg"/><Relationship Id="rId1"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4.svg"/><Relationship Id="rId3" Type="http://schemas.openxmlformats.org/officeDocument/2006/relationships/image" Target="../media/image53.jpeg"/><Relationship Id="rId2" Type="http://schemas.openxmlformats.org/officeDocument/2006/relationships/image" Target="../media/image18.sv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9" Type="http://schemas.openxmlformats.org/officeDocument/2006/relationships/image" Target="../media/image63.jpeg"/><Relationship Id="rId8" Type="http://schemas.openxmlformats.org/officeDocument/2006/relationships/image" Target="../media/image62.jpeg"/><Relationship Id="rId7" Type="http://schemas.openxmlformats.org/officeDocument/2006/relationships/image" Target="../media/image61.jpeg"/><Relationship Id="rId6" Type="http://schemas.openxmlformats.org/officeDocument/2006/relationships/image" Target="../media/image60.svg"/><Relationship Id="rId5" Type="http://schemas.openxmlformats.org/officeDocument/2006/relationships/image" Target="../media/image59.jpeg"/><Relationship Id="rId4" Type="http://schemas.openxmlformats.org/officeDocument/2006/relationships/image" Target="../media/image58.svg"/><Relationship Id="rId3" Type="http://schemas.openxmlformats.org/officeDocument/2006/relationships/image" Target="../media/image57.jpeg"/><Relationship Id="rId2" Type="http://schemas.openxmlformats.org/officeDocument/2006/relationships/image" Target="../media/image56.svg"/><Relationship Id="rId10" Type="http://schemas.openxmlformats.org/officeDocument/2006/relationships/slideLayout" Target="../slideLayouts/slideLayout7.xml"/><Relationship Id="rId1" Type="http://schemas.openxmlformats.org/officeDocument/2006/relationships/image" Target="../media/image55.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15.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svg"/><Relationship Id="rId7" Type="http://schemas.openxmlformats.org/officeDocument/2006/relationships/image" Target="../media/image35.jpeg"/><Relationship Id="rId6" Type="http://schemas.openxmlformats.org/officeDocument/2006/relationships/image" Target="../media/image34.svg"/><Relationship Id="rId5" Type="http://schemas.openxmlformats.org/officeDocument/2006/relationships/image" Target="../media/image33.jpeg"/><Relationship Id="rId4" Type="http://schemas.openxmlformats.org/officeDocument/2006/relationships/image" Target="../media/image12.svg"/><Relationship Id="rId3" Type="http://schemas.openxmlformats.org/officeDocument/2006/relationships/image" Target="../media/image11.jpeg"/><Relationship Id="rId2" Type="http://schemas.openxmlformats.org/officeDocument/2006/relationships/image" Target="../media/image32.svg"/><Relationship Id="rId13" Type="http://schemas.openxmlformats.org/officeDocument/2006/relationships/slideLayout" Target="../slideLayouts/slideLayout7.xml"/><Relationship Id="rId12" Type="http://schemas.openxmlformats.org/officeDocument/2006/relationships/image" Target="../media/image16.svg"/><Relationship Id="rId11" Type="http://schemas.openxmlformats.org/officeDocument/2006/relationships/image" Target="../media/image15.jpeg"/><Relationship Id="rId10" Type="http://schemas.openxmlformats.org/officeDocument/2006/relationships/image" Target="../media/image38.svg"/><Relationship Id="rId1" Type="http://schemas.openxmlformats.org/officeDocument/2006/relationships/image" Target="../media/image31.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3.svg"/><Relationship Id="rId5" Type="http://schemas.openxmlformats.org/officeDocument/2006/relationships/image" Target="../media/image72.jpeg"/><Relationship Id="rId4" Type="http://schemas.openxmlformats.org/officeDocument/2006/relationships/image" Target="../media/image30.svg"/><Relationship Id="rId3" Type="http://schemas.openxmlformats.org/officeDocument/2006/relationships/image" Target="../media/image29.jpeg"/><Relationship Id="rId2" Type="http://schemas.openxmlformats.org/officeDocument/2006/relationships/image" Target="../media/image71.svg"/><Relationship Id="rId1" Type="http://schemas.openxmlformats.org/officeDocument/2006/relationships/image" Target="../media/image70.jpeg"/></Relationships>
</file>

<file path=ppt/slides/_rels/slide17.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svg"/><Relationship Id="rId7" Type="http://schemas.openxmlformats.org/officeDocument/2006/relationships/image" Target="../media/image35.jpeg"/><Relationship Id="rId6" Type="http://schemas.openxmlformats.org/officeDocument/2006/relationships/image" Target="../media/image34.svg"/><Relationship Id="rId5" Type="http://schemas.openxmlformats.org/officeDocument/2006/relationships/image" Target="../media/image33.jpeg"/><Relationship Id="rId4" Type="http://schemas.openxmlformats.org/officeDocument/2006/relationships/image" Target="../media/image12.svg"/><Relationship Id="rId3" Type="http://schemas.openxmlformats.org/officeDocument/2006/relationships/image" Target="../media/image11.jpeg"/><Relationship Id="rId2" Type="http://schemas.openxmlformats.org/officeDocument/2006/relationships/image" Target="../media/image32.svg"/><Relationship Id="rId13" Type="http://schemas.openxmlformats.org/officeDocument/2006/relationships/slideLayout" Target="../slideLayouts/slideLayout7.xml"/><Relationship Id="rId12" Type="http://schemas.openxmlformats.org/officeDocument/2006/relationships/image" Target="../media/image16.svg"/><Relationship Id="rId11" Type="http://schemas.openxmlformats.org/officeDocument/2006/relationships/image" Target="../media/image15.jpeg"/><Relationship Id="rId10" Type="http://schemas.openxmlformats.org/officeDocument/2006/relationships/image" Target="../media/image38.svg"/><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9.svg"/><Relationship Id="rId7" Type="http://schemas.openxmlformats.org/officeDocument/2006/relationships/image" Target="../media/image48.jpeg"/><Relationship Id="rId6" Type="http://schemas.openxmlformats.org/officeDocument/2006/relationships/image" Target="../media/image20.svg"/><Relationship Id="rId5" Type="http://schemas.openxmlformats.org/officeDocument/2006/relationships/image" Target="../media/image19.jpeg"/><Relationship Id="rId4" Type="http://schemas.openxmlformats.org/officeDocument/2006/relationships/image" Target="../media/image8.svg"/><Relationship Id="rId3" Type="http://schemas.openxmlformats.org/officeDocument/2006/relationships/image" Target="../media/image7.jpeg"/><Relationship Id="rId2" Type="http://schemas.openxmlformats.org/officeDocument/2006/relationships/image" Target="../media/image26.sv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9" Type="http://schemas.openxmlformats.org/officeDocument/2006/relationships/hyperlink" Target="https://www.youtube.com/watch?v=lBPD-FBvx9M" TargetMode="External"/><Relationship Id="rId8" Type="http://schemas.openxmlformats.org/officeDocument/2006/relationships/image" Target="../media/image16.svg"/><Relationship Id="rId7" Type="http://schemas.openxmlformats.org/officeDocument/2006/relationships/image" Target="../media/image15.jpeg"/><Relationship Id="rId6" Type="http://schemas.openxmlformats.org/officeDocument/2006/relationships/image" Target="../media/image14.svg"/><Relationship Id="rId5" Type="http://schemas.openxmlformats.org/officeDocument/2006/relationships/image" Target="../media/image13.jpeg"/><Relationship Id="rId4" Type="http://schemas.openxmlformats.org/officeDocument/2006/relationships/image" Target="../media/image12.svg"/><Relationship Id="rId3" Type="http://schemas.openxmlformats.org/officeDocument/2006/relationships/image" Target="../media/image11.jpeg"/><Relationship Id="rId2" Type="http://schemas.openxmlformats.org/officeDocument/2006/relationships/image" Target="../media/image10.svg"/><Relationship Id="rId10" Type="http://schemas.openxmlformats.org/officeDocument/2006/relationships/slideLayout" Target="../slideLayouts/slideLayout7.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0.svg"/><Relationship Id="rId3" Type="http://schemas.openxmlformats.org/officeDocument/2006/relationships/image" Target="../media/image19.jpeg"/><Relationship Id="rId2" Type="http://schemas.openxmlformats.org/officeDocument/2006/relationships/image" Target="../media/image18.svg"/><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6.svg"/><Relationship Id="rId7" Type="http://schemas.openxmlformats.org/officeDocument/2006/relationships/image" Target="../media/image25.jpeg"/><Relationship Id="rId6" Type="http://schemas.openxmlformats.org/officeDocument/2006/relationships/image" Target="../media/image10.svg"/><Relationship Id="rId5" Type="http://schemas.openxmlformats.org/officeDocument/2006/relationships/image" Target="../media/image9.jpeg"/><Relationship Id="rId4" Type="http://schemas.openxmlformats.org/officeDocument/2006/relationships/image" Target="../media/image24.svg"/><Relationship Id="rId3" Type="http://schemas.openxmlformats.org/officeDocument/2006/relationships/image" Target="../media/image23.jpeg"/><Relationship Id="rId2" Type="http://schemas.openxmlformats.org/officeDocument/2006/relationships/image" Target="../media/image22.sv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jpeg"/><Relationship Id="rId4" Type="http://schemas.openxmlformats.org/officeDocument/2006/relationships/image" Target="../media/image18.svg"/><Relationship Id="rId3" Type="http://schemas.openxmlformats.org/officeDocument/2006/relationships/image" Target="../media/image17.jpeg"/><Relationship Id="rId2" Type="http://schemas.openxmlformats.org/officeDocument/2006/relationships/image" Target="../media/image28.svg"/><Relationship Id="rId1" Type="http://schemas.openxmlformats.org/officeDocument/2006/relationships/image" Target="../media/image27.jpeg"/></Relationships>
</file>

<file path=ppt/slides/_rels/slide6.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svg"/><Relationship Id="rId7" Type="http://schemas.openxmlformats.org/officeDocument/2006/relationships/image" Target="../media/image35.jpeg"/><Relationship Id="rId6" Type="http://schemas.openxmlformats.org/officeDocument/2006/relationships/image" Target="../media/image34.svg"/><Relationship Id="rId5" Type="http://schemas.openxmlformats.org/officeDocument/2006/relationships/image" Target="../media/image33.jpeg"/><Relationship Id="rId4" Type="http://schemas.openxmlformats.org/officeDocument/2006/relationships/image" Target="../media/image12.svg"/><Relationship Id="rId3" Type="http://schemas.openxmlformats.org/officeDocument/2006/relationships/image" Target="../media/image11.jpeg"/><Relationship Id="rId2" Type="http://schemas.openxmlformats.org/officeDocument/2006/relationships/image" Target="../media/image32.svg"/><Relationship Id="rId13" Type="http://schemas.openxmlformats.org/officeDocument/2006/relationships/slideLayout" Target="../slideLayouts/slideLayout7.xml"/><Relationship Id="rId12" Type="http://schemas.openxmlformats.org/officeDocument/2006/relationships/image" Target="../media/image16.svg"/><Relationship Id="rId11" Type="http://schemas.openxmlformats.org/officeDocument/2006/relationships/image" Target="../media/image15.jpeg"/><Relationship Id="rId10" Type="http://schemas.openxmlformats.org/officeDocument/2006/relationships/image" Target="../media/image38.svg"/><Relationship Id="rId1" Type="http://schemas.openxmlformats.org/officeDocument/2006/relationships/image" Target="../media/image31.jpe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svg"/><Relationship Id="rId3" Type="http://schemas.openxmlformats.org/officeDocument/2006/relationships/image" Target="../media/image39.jpeg"/><Relationship Id="rId2" Type="http://schemas.openxmlformats.org/officeDocument/2006/relationships/image" Target="../media/image18.sv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svg"/><Relationship Id="rId7" Type="http://schemas.openxmlformats.org/officeDocument/2006/relationships/image" Target="../media/image48.jpeg"/><Relationship Id="rId6" Type="http://schemas.openxmlformats.org/officeDocument/2006/relationships/image" Target="../media/image47.svg"/><Relationship Id="rId5" Type="http://schemas.openxmlformats.org/officeDocument/2006/relationships/image" Target="../media/image46.jpeg"/><Relationship Id="rId4" Type="http://schemas.openxmlformats.org/officeDocument/2006/relationships/image" Target="../media/image30.svg"/><Relationship Id="rId3" Type="http://schemas.openxmlformats.org/officeDocument/2006/relationships/image" Target="../media/image29.jpeg"/><Relationship Id="rId2" Type="http://schemas.openxmlformats.org/officeDocument/2006/relationships/image" Target="../media/image45.svg"/><Relationship Id="rId11" Type="http://schemas.openxmlformats.org/officeDocument/2006/relationships/slideLayout" Target="../slideLayouts/slideLayout7.xml"/><Relationship Id="rId10" Type="http://schemas.openxmlformats.org/officeDocument/2006/relationships/image" Target="../media/image51.svg"/><Relationship Id="rId1" Type="http://schemas.openxmlformats.org/officeDocument/2006/relationships/image" Target="../media/image4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146958"/>
            <a:ext cx="2745692" cy="369168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971717" y="6422517"/>
            <a:ext cx="4800600" cy="386448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808" y="7610015"/>
            <a:ext cx="3341816" cy="2410285"/>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848038" y="0"/>
            <a:ext cx="2439962" cy="2662987"/>
          </a:xfrm>
          <a:prstGeom prst="rect">
            <a:avLst/>
          </a:prstGeom>
        </p:spPr>
      </p:pic>
      <p:sp>
        <p:nvSpPr>
          <p:cNvPr id="10" name="TextBox 6"/>
          <p:cNvSpPr txBox="1"/>
          <p:nvPr/>
        </p:nvSpPr>
        <p:spPr>
          <a:xfrm>
            <a:off x="990600" y="3544729"/>
            <a:ext cx="16383000" cy="3298532"/>
          </a:xfrm>
          <a:prstGeom prst="rect">
            <a:avLst/>
          </a:prstGeom>
        </p:spPr>
        <p:txBody>
          <a:bodyPr wrap="square" lIns="0" tIns="0" rIns="0" bIns="0" rtlCol="0" anchor="t">
            <a:spAutoFit/>
          </a:bodyPr>
          <a:lstStyle/>
          <a:p>
            <a:pPr algn="ctr">
              <a:lnSpc>
                <a:spcPct val="150000"/>
              </a:lnSpc>
            </a:pPr>
            <a:r>
              <a:rPr lang="en-US" sz="7600" b="1" dirty="0">
                <a:solidFill>
                  <a:srgbClr val="FF0000"/>
                </a:solidFill>
                <a:latin typeface="Times New Roman" panose="02020603050405020304" pitchFamily="18" charset="0"/>
                <a:cs typeface="Times New Roman" panose="02020603050405020304" pitchFamily="18" charset="0"/>
              </a:rPr>
              <a:t>CHÀO MỪNG CÁC THẦY CÔ ĐẾN VỚI BÀI HỌC NGÀY HÔM NAY!</a:t>
            </a:r>
            <a:endParaRPr lang="en-US" sz="7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550548" y="2301866"/>
            <a:ext cx="11765652" cy="4545358"/>
            <a:chOff x="3640399" y="2296482"/>
            <a:chExt cx="11765652" cy="4545358"/>
          </a:xfrm>
        </p:grpSpPr>
        <p:sp>
          <p:nvSpPr>
            <p:cNvPr id="12" name="Rectangle 11"/>
            <p:cNvSpPr/>
            <p:nvPr/>
          </p:nvSpPr>
          <p:spPr>
            <a:xfrm>
              <a:off x="3646802" y="2471533"/>
              <a:ext cx="11759249"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506200" cy="4315861"/>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2.</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THỂ HIỆN SÁNG TẠO</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2051" name="Picture 3" descr="E:\A. TÀI LIỆU GIÁO DỤC\2024 - 2025\GIÁO ÁN\MT 9\Captucvr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02599" y="1254204"/>
            <a:ext cx="9666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866511" y="437971"/>
            <a:ext cx="16478778" cy="646331"/>
          </a:xfrm>
          <a:prstGeom prst="rect">
            <a:avLst/>
          </a:prstGeom>
          <a:noFill/>
        </p:spPr>
        <p:txBody>
          <a:bodyPr wrap="square" rtlCol="0">
            <a:spAutoFit/>
          </a:bodyPr>
          <a:lstStyle/>
          <a:p>
            <a:r>
              <a:rPr lang="en-US" sz="3600" b="1">
                <a:latin typeface="Arial" panose="020B0604020202020204" pitchFamily="34" charset="0"/>
                <a:cs typeface="Arial" panose="020B0604020202020204" pitchFamily="34" charset="0"/>
              </a:rPr>
              <a:t>Học sinh quan sát và trả lời các câu hỏi:</a:t>
            </a:r>
            <a:endParaRPr lang="vi-VN" sz="3600">
              <a:latin typeface="Arial" panose="020B0604020202020204" pitchFamily="34" charset="0"/>
              <a:cs typeface="Arial" panose="020B0604020202020204" pitchFamily="34" charset="0"/>
            </a:endParaRPr>
          </a:p>
        </p:txBody>
      </p:sp>
      <p:sp>
        <p:nvSpPr>
          <p:cNvPr id="2" name="Rectangle 1"/>
          <p:cNvSpPr/>
          <p:nvPr/>
        </p:nvSpPr>
        <p:spPr>
          <a:xfrm>
            <a:off x="866510" y="2555776"/>
            <a:ext cx="7210689" cy="1323439"/>
          </a:xfrm>
          <a:prstGeom prst="rect">
            <a:avLst/>
          </a:prstGeom>
        </p:spPr>
        <p:txBody>
          <a:bodyPr wrap="square">
            <a:spAutoFit/>
          </a:bodyPr>
          <a:lstStyle/>
          <a:p>
            <a:r>
              <a:rPr lang="vi-VN" sz="3600" dirty="0"/>
              <a:t>  </a:t>
            </a:r>
            <a:r>
              <a:rPr lang="vi-VN" sz="3600" dirty="0">
                <a:solidFill>
                  <a:schemeClr val="tx2"/>
                </a:solidFill>
              </a:rPr>
              <a:t>- </a:t>
            </a:r>
            <a:r>
              <a:rPr lang="vi-VN" sz="4000" dirty="0">
                <a:solidFill>
                  <a:schemeClr val="tx2"/>
                </a:solidFill>
                <a:latin typeface="+mj-lt"/>
              </a:rPr>
              <a:t>Em hãy trình bày ý tưởng trang trí bằng khuôn in trổ thủng ?</a:t>
            </a:r>
            <a:endParaRPr lang="vi-VN" sz="4000" dirty="0">
              <a:solidFill>
                <a:schemeClr val="tx2"/>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ppt_x</p:attrName>
                                        </p:attrNameLst>
                                      </p:cBhvr>
                                      <p:tavLst>
                                        <p:tav tm="0">
                                          <p:val>
                                            <p:strVal val="#ppt_x"/>
                                          </p:val>
                                        </p:tav>
                                        <p:tav tm="100000">
                                          <p:val>
                                            <p:strVal val="#ppt_x"/>
                                          </p:val>
                                        </p:tav>
                                      </p:tavLst>
                                    </p:anim>
                                    <p:anim calcmode="lin" valueType="num">
                                      <p:cBhvr>
                                        <p:cTn id="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154400" y="-342900"/>
            <a:ext cx="3956194" cy="3380747"/>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2027" y="-1200881"/>
            <a:ext cx="1626449" cy="3771477"/>
          </a:xfrm>
          <a:prstGeom prst="rect">
            <a:avLst/>
          </a:prstGeom>
        </p:spPr>
      </p:pic>
      <p:sp>
        <p:nvSpPr>
          <p:cNvPr id="32" name="Rectangle 31"/>
          <p:cNvSpPr/>
          <p:nvPr/>
        </p:nvSpPr>
        <p:spPr>
          <a:xfrm>
            <a:off x="2776738" y="944783"/>
            <a:ext cx="13191432" cy="738664"/>
          </a:xfrm>
          <a:prstGeom prst="rect">
            <a:avLst/>
          </a:prstGeom>
        </p:spPr>
        <p:txBody>
          <a:bodyPr wrap="none">
            <a:spAutoFit/>
          </a:bodyPr>
          <a:lstStyle/>
          <a:p>
            <a:pPr algn="just">
              <a:spcBef>
                <a:spcPts val="300"/>
              </a:spcBef>
              <a:spcAft>
                <a:spcPts val="300"/>
              </a:spcAft>
            </a:pP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a:t>
            </a:r>
            <a:r>
              <a:rPr lang="en-US" sz="4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a:t>
            </a:r>
            <a:r>
              <a:rPr lang="en-US"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4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 ý tưởngtrang trí bằng khuôn in trổ thủng  </a:t>
            </a:r>
            <a:endParaRPr lang="en-US" sz="4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866510" y="2555776"/>
            <a:ext cx="11706490" cy="707886"/>
          </a:xfrm>
          <a:prstGeom prst="rect">
            <a:avLst/>
          </a:prstGeom>
        </p:spPr>
        <p:txBody>
          <a:bodyPr wrap="square">
            <a:spAutoFit/>
          </a:bodyPr>
          <a:lstStyle/>
          <a:p>
            <a:r>
              <a:rPr lang="vi-VN" sz="3600" dirty="0"/>
              <a:t>  </a:t>
            </a:r>
            <a:r>
              <a:rPr lang="vi-VN" sz="4000" dirty="0">
                <a:solidFill>
                  <a:schemeClr val="tx2"/>
                </a:solidFill>
              </a:rPr>
              <a:t>Bước 1: Chọn chủ đề mà mục đích trang trí</a:t>
            </a:r>
            <a:endParaRPr lang="vi-VN" sz="4000" dirty="0">
              <a:solidFill>
                <a:schemeClr val="tx2"/>
              </a:solidFill>
            </a:endParaRPr>
          </a:p>
        </p:txBody>
      </p:sp>
      <p:sp>
        <p:nvSpPr>
          <p:cNvPr id="38" name="Rectangle 37"/>
          <p:cNvSpPr/>
          <p:nvPr/>
        </p:nvSpPr>
        <p:spPr>
          <a:xfrm>
            <a:off x="914400" y="3467100"/>
            <a:ext cx="11706490" cy="707886"/>
          </a:xfrm>
          <a:prstGeom prst="rect">
            <a:avLst/>
          </a:prstGeom>
        </p:spPr>
        <p:txBody>
          <a:bodyPr wrap="square">
            <a:spAutoFit/>
          </a:bodyPr>
          <a:lstStyle/>
          <a:p>
            <a:r>
              <a:rPr lang="vi-VN" sz="3600" dirty="0"/>
              <a:t>  </a:t>
            </a:r>
            <a:r>
              <a:rPr lang="vi-VN" sz="4000" dirty="0">
                <a:solidFill>
                  <a:schemeClr val="tx2"/>
                </a:solidFill>
              </a:rPr>
              <a:t>Bước 2: </a:t>
            </a:r>
            <a:r>
              <a:rPr lang="vi-VN" sz="4000" dirty="0"/>
              <a:t>Chọn hình ảnh, mô típ trang trí</a:t>
            </a:r>
            <a:endParaRPr lang="vi-VN" sz="4000" dirty="0"/>
          </a:p>
        </p:txBody>
      </p:sp>
      <p:sp>
        <p:nvSpPr>
          <p:cNvPr id="41" name="Rectangle 40"/>
          <p:cNvSpPr/>
          <p:nvPr/>
        </p:nvSpPr>
        <p:spPr>
          <a:xfrm>
            <a:off x="914400" y="4420969"/>
            <a:ext cx="11706490" cy="707886"/>
          </a:xfrm>
          <a:prstGeom prst="rect">
            <a:avLst/>
          </a:prstGeom>
        </p:spPr>
        <p:txBody>
          <a:bodyPr wrap="square">
            <a:spAutoFit/>
          </a:bodyPr>
          <a:lstStyle/>
          <a:p>
            <a:r>
              <a:rPr lang="vi-VN" sz="3600" dirty="0"/>
              <a:t>  </a:t>
            </a:r>
            <a:r>
              <a:rPr lang="vi-VN" sz="4000" dirty="0">
                <a:solidFill>
                  <a:schemeClr val="tx2"/>
                </a:solidFill>
              </a:rPr>
              <a:t>Bước 3: </a:t>
            </a:r>
            <a:r>
              <a:rPr lang="vi-VN" sz="4000" dirty="0"/>
              <a:t>Chọn vật liệu thực hành</a:t>
            </a:r>
            <a:endParaRPr lang="vi-VN" sz="4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055983">
            <a:off x="801681" y="7382300"/>
            <a:ext cx="1916620" cy="4444336"/>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659645">
            <a:off x="17066942" y="9125312"/>
            <a:ext cx="367206" cy="1554309"/>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5800" y="-318225"/>
            <a:ext cx="1970744" cy="2093752"/>
          </a:xfrm>
          <a:prstGeom prst="rect">
            <a:avLst/>
          </a:prstGeom>
        </p:spPr>
      </p:pic>
      <p:sp>
        <p:nvSpPr>
          <p:cNvPr id="37" name="Rectangle 36"/>
          <p:cNvSpPr/>
          <p:nvPr/>
        </p:nvSpPr>
        <p:spPr>
          <a:xfrm>
            <a:off x="2137487" y="1518294"/>
            <a:ext cx="13226913" cy="830997"/>
          </a:xfrm>
          <a:prstGeom prst="rect">
            <a:avLst/>
          </a:prstGeom>
        </p:spPr>
        <p:txBody>
          <a:bodyPr wrap="square">
            <a:spAutoFit/>
          </a:bodyPr>
          <a:lstStyle/>
          <a:p>
            <a:pPr algn="ctr">
              <a:spcBef>
                <a:spcPts val="300"/>
              </a:spcBef>
              <a:spcAft>
                <a:spcPts val="300"/>
              </a:spcAft>
            </a:pP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khảo</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một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khuôn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trổ</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thủng</a:t>
            </a:r>
            <a:endParaRPr lang="en-US" sz="4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E:\A. TÀI LIỆU GIÁO DỤC\2024 - 2025\GIÁO ÁN\MT 9\Captudf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8693" y="2836068"/>
            <a:ext cx="5564500" cy="50053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A. TÀI LIỆU GIÁO DỤC\2024 - 2025\GIÁO ÁN\MT 9\41ysO3adsyL._AC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9572" y="2652712"/>
            <a:ext cx="5339227" cy="53721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 TÀI LIỆU GIÁO DỤC\2024 - 2025\GIÁO ÁN\MT 9\1421-600x56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68008" y="2652712"/>
            <a:ext cx="571500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295400" y="1028700"/>
            <a:ext cx="4800600" cy="3886200"/>
          </a:xfrm>
          <a:prstGeom prst="rect">
            <a:avLst/>
          </a:prstGeom>
        </p:spPr>
      </p:pic>
      <p:pic>
        <p:nvPicPr>
          <p:cNvPr id="3" name="Picture 2"/>
          <p:cNvPicPr>
            <a:picLocks noChangeAspect="1"/>
          </p:cNvPicPr>
          <p:nvPr/>
        </p:nvPicPr>
        <p:blipFill>
          <a:blip r:embed="rId2"/>
          <a:stretch>
            <a:fillRect/>
          </a:stretch>
        </p:blipFill>
        <p:spPr>
          <a:xfrm>
            <a:off x="6553200" y="1028700"/>
            <a:ext cx="5257800" cy="3886200"/>
          </a:xfrm>
          <a:prstGeom prst="rect">
            <a:avLst/>
          </a:prstGeom>
        </p:spPr>
      </p:pic>
      <p:pic>
        <p:nvPicPr>
          <p:cNvPr id="4" name="Picture 3"/>
          <p:cNvPicPr>
            <a:picLocks noChangeAspect="1"/>
          </p:cNvPicPr>
          <p:nvPr/>
        </p:nvPicPr>
        <p:blipFill>
          <a:blip r:embed="rId3"/>
          <a:stretch>
            <a:fillRect/>
          </a:stretch>
        </p:blipFill>
        <p:spPr>
          <a:xfrm>
            <a:off x="1295400" y="5657850"/>
            <a:ext cx="4800600" cy="3886200"/>
          </a:xfrm>
          <a:prstGeom prst="rect">
            <a:avLst/>
          </a:prstGeom>
        </p:spPr>
      </p:pic>
      <p:pic>
        <p:nvPicPr>
          <p:cNvPr id="5" name="Picture 4"/>
          <p:cNvPicPr>
            <a:picLocks noChangeAspect="1"/>
          </p:cNvPicPr>
          <p:nvPr/>
        </p:nvPicPr>
        <p:blipFill>
          <a:blip r:embed="rId4"/>
          <a:stretch>
            <a:fillRect/>
          </a:stretch>
        </p:blipFill>
        <p:spPr>
          <a:xfrm>
            <a:off x="6553200" y="5657850"/>
            <a:ext cx="5257800" cy="3886200"/>
          </a:xfrm>
          <a:prstGeom prst="rect">
            <a:avLst/>
          </a:prstGeom>
        </p:spPr>
      </p:pic>
      <p:pic>
        <p:nvPicPr>
          <p:cNvPr id="6" name="Picture 5"/>
          <p:cNvPicPr>
            <a:picLocks noChangeAspect="1"/>
          </p:cNvPicPr>
          <p:nvPr/>
        </p:nvPicPr>
        <p:blipFill>
          <a:blip r:embed="rId5"/>
          <a:stretch>
            <a:fillRect/>
          </a:stretch>
        </p:blipFill>
        <p:spPr>
          <a:xfrm>
            <a:off x="12268200" y="1059874"/>
            <a:ext cx="5181600" cy="3886200"/>
          </a:xfrm>
          <a:prstGeom prst="rect">
            <a:avLst/>
          </a:prstGeom>
        </p:spPr>
      </p:pic>
      <p:pic>
        <p:nvPicPr>
          <p:cNvPr id="7" name="Picture 6"/>
          <p:cNvPicPr>
            <a:picLocks noChangeAspect="1"/>
          </p:cNvPicPr>
          <p:nvPr/>
        </p:nvPicPr>
        <p:blipFill>
          <a:blip r:embed="rId6"/>
          <a:stretch>
            <a:fillRect/>
          </a:stretch>
        </p:blipFill>
        <p:spPr>
          <a:xfrm>
            <a:off x="12268200" y="5657850"/>
            <a:ext cx="5181600" cy="38688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550548" y="2301866"/>
            <a:ext cx="11765652" cy="4545358"/>
            <a:chOff x="3640399" y="2296482"/>
            <a:chExt cx="11765652" cy="4545358"/>
          </a:xfrm>
        </p:grpSpPr>
        <p:sp>
          <p:nvSpPr>
            <p:cNvPr id="12" name="Rectangle 11"/>
            <p:cNvSpPr/>
            <p:nvPr/>
          </p:nvSpPr>
          <p:spPr>
            <a:xfrm>
              <a:off x="3646802" y="2471533"/>
              <a:ext cx="11759249"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506200" cy="2821093"/>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3.</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LUYỆN TẬP</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697200" y="7706833"/>
            <a:ext cx="2357628" cy="2580167"/>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2564" y="8374742"/>
            <a:ext cx="2651311" cy="1912258"/>
          </a:xfrm>
          <a:prstGeom prst="rect">
            <a:avLst/>
          </a:prstGeom>
        </p:spPr>
      </p:pic>
      <p:pic>
        <p:nvPicPr>
          <p:cNvPr id="17"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417491" y="427865"/>
            <a:ext cx="4559417" cy="1666087"/>
          </a:xfrm>
          <a:prstGeom prst="rect">
            <a:avLst/>
          </a:prstGeom>
        </p:spPr>
      </p:pic>
      <p:sp>
        <p:nvSpPr>
          <p:cNvPr id="2" name="Rectangle 1"/>
          <p:cNvSpPr>
            <a:spLocks noChangeArrowheads="1"/>
          </p:cNvSpPr>
          <p:nvPr/>
        </p:nvSpPr>
        <p:spPr bwMode="auto">
          <a:xfrm>
            <a:off x="649309" y="2348469"/>
            <a:ext cx="172947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GV giao nhiệm vụ HS:</a:t>
            </a:r>
            <a:endPar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       Em hãy xây dựng một hình tượng hoa văn để làm khuôn in và phác thảo phương án sử dụng khuôn in đó để tạo ra sản phẩm trang trí</a:t>
            </a:r>
            <a:r>
              <a:rPr kumimoji="0" lang="vi-VN" sz="4000" b="0" i="1"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a:t>
            </a:r>
            <a:endParaRPr kumimoji="0" lang="vi-VN" sz="4000" b="0" i="0" u="none" strike="noStrike" cap="none" normalizeH="0" baseline="0" dirty="0">
              <a:ln>
                <a:noFill/>
              </a:ln>
              <a:solidFill>
                <a:schemeClr val="tx1"/>
              </a:solidFill>
              <a:effectLst/>
              <a:latin typeface="+mj-lt"/>
              <a:cs typeface="Arial" panose="020B0604020202020204" pitchFamily="34" charset="0"/>
            </a:endParaRPr>
          </a:p>
        </p:txBody>
      </p:sp>
      <p:sp>
        <p:nvSpPr>
          <p:cNvPr id="18" name="Rectangle 17"/>
          <p:cNvSpPr>
            <a:spLocks noChangeArrowheads="1"/>
          </p:cNvSpPr>
          <p:nvPr/>
        </p:nvSpPr>
        <p:spPr bwMode="auto">
          <a:xfrm>
            <a:off x="801709" y="4255195"/>
            <a:ext cx="172947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Yêu</a:t>
            </a:r>
            <a:r>
              <a:rPr kumimoji="0" lang="vi-VN" sz="4000" b="0" u="none" strike="noStrike" cap="none" normalizeH="0" dirty="0">
                <a:ln>
                  <a:noFill/>
                </a:ln>
                <a:solidFill>
                  <a:srgbClr val="000000"/>
                </a:solidFill>
                <a:effectLst/>
                <a:latin typeface="+mj-lt"/>
                <a:ea typeface="Calibri" panose="020F0502020204030204" pitchFamily="34" charset="0"/>
                <a:cs typeface="Arial" panose="020B0604020202020204" pitchFamily="34" charset="0"/>
              </a:rPr>
              <a:t> cầu:</a:t>
            </a:r>
            <a:endPar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endParaRPr>
          </a:p>
          <a:p>
            <a:r>
              <a:rPr kumimoji="0" lang="vi-VN" sz="4000" b="0" u="none" strike="noStrike" cap="none" normalizeH="0" baseline="0" dirty="0">
                <a:ln>
                  <a:noFill/>
                </a:ln>
                <a:solidFill>
                  <a:srgbClr val="000000"/>
                </a:solidFill>
                <a:effectLst/>
                <a:latin typeface="+mj-lt"/>
                <a:ea typeface="Calibri" panose="020F0502020204030204" pitchFamily="34" charset="0"/>
                <a:cs typeface="Arial" panose="020B0604020202020204" pitchFamily="34" charset="0"/>
              </a:rPr>
              <a:t>       </a:t>
            </a:r>
            <a:r>
              <a:rPr lang="vi-VN" sz="4000" i="1" dirty="0">
                <a:latin typeface="+mj-lt"/>
              </a:rPr>
              <a:t>+ </a:t>
            </a:r>
            <a:r>
              <a:rPr lang="vi-VN" sz="4000" dirty="0">
                <a:latin typeface="+mj-lt"/>
              </a:rPr>
              <a:t>Lựa chọn hình tượng hoa văn phù hợp với chủ đề và sản phẩm trang trí</a:t>
            </a:r>
            <a:endParaRPr lang="vi-VN" sz="4000" dirty="0">
              <a:latin typeface="+mj-lt"/>
            </a:endParaRPr>
          </a:p>
          <a:p>
            <a:r>
              <a:rPr lang="vi-VN" sz="4000" dirty="0">
                <a:latin typeface="+mj-lt"/>
              </a:rPr>
              <a:t>       + In được hình trang trí.</a:t>
            </a:r>
            <a:endParaRPr lang="vi-VN" sz="4000" dirty="0">
              <a:latin typeface="+mj-lt"/>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264375" y="3282696"/>
            <a:ext cx="11759249" cy="3080004"/>
            <a:chOff x="3634956" y="2296482"/>
            <a:chExt cx="11759249" cy="2990504"/>
          </a:xfrm>
        </p:grpSpPr>
        <p:sp>
          <p:nvSpPr>
            <p:cNvPr id="12" name="Rectangle 11"/>
            <p:cNvSpPr/>
            <p:nvPr/>
          </p:nvSpPr>
          <p:spPr>
            <a:xfrm>
              <a:off x="3634956" y="2471535"/>
              <a:ext cx="11759249" cy="2815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640399" y="2296482"/>
              <a:ext cx="11613252" cy="2815451"/>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4.</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VẬN DỤNG</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4400" y="-464724"/>
            <a:ext cx="3341816" cy="2410285"/>
          </a:xfrm>
          <a:prstGeom prst="rect">
            <a:avLst/>
          </a:prstGeom>
        </p:spPr>
      </p:pic>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70931" y="-266700"/>
            <a:ext cx="2439962" cy="2662987"/>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6888575"/>
            <a:ext cx="1626449" cy="377147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411200" y="6888575"/>
            <a:ext cx="6759425" cy="4114800"/>
          </a:xfrm>
          <a:prstGeom prst="rect">
            <a:avLst/>
          </a:prstGeom>
        </p:spPr>
      </p:pic>
      <p:sp>
        <p:nvSpPr>
          <p:cNvPr id="18" name="TextBox 17"/>
          <p:cNvSpPr txBox="1"/>
          <p:nvPr/>
        </p:nvSpPr>
        <p:spPr>
          <a:xfrm>
            <a:off x="4648200" y="1315656"/>
            <a:ext cx="9220200" cy="1427570"/>
          </a:xfrm>
          <a:prstGeom prst="rect">
            <a:avLst/>
          </a:prstGeom>
          <a:noFill/>
        </p:spPr>
        <p:txBody>
          <a:bodyPr wrap="square" rtlCol="0">
            <a:spAutoFit/>
          </a:bodyPr>
          <a:lstStyle/>
          <a:p>
            <a:pPr algn="ctr">
              <a:lnSpc>
                <a:spcPct val="150000"/>
              </a:lnSpc>
            </a:pPr>
            <a:r>
              <a:rPr lang="en-US" sz="6600" b="1" dirty="0">
                <a:solidFill>
                  <a:schemeClr val="accent2">
                    <a:lumMod val="75000"/>
                  </a:schemeClr>
                </a:solidFill>
                <a:latin typeface="Times New Roman" panose="02020603050405020304" pitchFamily="18" charset="0"/>
                <a:cs typeface="Times New Roman" panose="02020603050405020304" pitchFamily="18" charset="0"/>
              </a:rPr>
              <a:t>HƯỚNG DẪN VỀ NHÀ</a:t>
            </a:r>
            <a:endParaRPr lang="en-US" sz="6600" b="1"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24" name="Group 23"/>
          <p:cNvGrpSpPr/>
          <p:nvPr/>
        </p:nvGrpSpPr>
        <p:grpSpPr>
          <a:xfrm>
            <a:off x="2330131" y="3301818"/>
            <a:ext cx="6159761" cy="5235372"/>
            <a:chOff x="352281" y="3408745"/>
            <a:chExt cx="8457976" cy="5273311"/>
          </a:xfrm>
        </p:grpSpPr>
        <p:grpSp>
          <p:nvGrpSpPr>
            <p:cNvPr id="25" name="Group 7"/>
            <p:cNvGrpSpPr/>
            <p:nvPr/>
          </p:nvGrpSpPr>
          <p:grpSpPr>
            <a:xfrm>
              <a:off x="352281" y="3408745"/>
              <a:ext cx="8457976" cy="5273311"/>
              <a:chOff x="-178317" y="-38100"/>
              <a:chExt cx="1000891" cy="1388856"/>
            </a:xfrm>
          </p:grpSpPr>
          <p:sp>
            <p:nvSpPr>
              <p:cNvPr id="27" name="Freeform 8"/>
              <p:cNvSpPr/>
              <p:nvPr/>
            </p:nvSpPr>
            <p:spPr>
              <a:xfrm>
                <a:off x="-178317" y="0"/>
                <a:ext cx="1000891" cy="1350756"/>
              </a:xfrm>
              <a:custGeom>
                <a:avLst/>
                <a:gdLst/>
                <a:ahLst/>
                <a:cxnLst/>
                <a:rect l="l" t="t" r="r" b="b"/>
                <a:pathLst>
                  <a:path w="889120" h="1350756">
                    <a:moveTo>
                      <a:pt x="27520" y="0"/>
                    </a:moveTo>
                    <a:lnTo>
                      <a:pt x="861600" y="0"/>
                    </a:lnTo>
                    <a:cubicBezTo>
                      <a:pt x="876799" y="0"/>
                      <a:pt x="889120" y="12321"/>
                      <a:pt x="889120" y="27520"/>
                    </a:cubicBezTo>
                    <a:lnTo>
                      <a:pt x="889120" y="1323236"/>
                    </a:lnTo>
                    <a:cubicBezTo>
                      <a:pt x="889120" y="1338435"/>
                      <a:pt x="876799" y="1350756"/>
                      <a:pt x="861600" y="1350756"/>
                    </a:cubicBezTo>
                    <a:lnTo>
                      <a:pt x="27520" y="1350756"/>
                    </a:lnTo>
                    <a:cubicBezTo>
                      <a:pt x="20221" y="1350756"/>
                      <a:pt x="13221" y="1347856"/>
                      <a:pt x="8060" y="1342695"/>
                    </a:cubicBezTo>
                    <a:cubicBezTo>
                      <a:pt x="2899" y="1337534"/>
                      <a:pt x="0" y="1330535"/>
                      <a:pt x="0" y="1323236"/>
                    </a:cubicBezTo>
                    <a:lnTo>
                      <a:pt x="0" y="27520"/>
                    </a:lnTo>
                    <a:cubicBezTo>
                      <a:pt x="0" y="12321"/>
                      <a:pt x="12321" y="0"/>
                      <a:pt x="27520" y="0"/>
                    </a:cubicBezTo>
                    <a:close/>
                  </a:path>
                </a:pathLst>
              </a:custGeom>
              <a:solidFill>
                <a:srgbClr val="FFF6E5"/>
              </a:solidFill>
              <a:ln>
                <a:solidFill>
                  <a:schemeClr val="accent6">
                    <a:lumMod val="75000"/>
                  </a:schemeClr>
                </a:solidFill>
              </a:ln>
            </p:spPr>
          </p:sp>
          <p:sp>
            <p:nvSpPr>
              <p:cNvPr id="28" name="TextBox 9"/>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sp>
          <p:nvSpPr>
            <p:cNvPr id="26" name="TextBox 25"/>
            <p:cNvSpPr txBox="1"/>
            <p:nvPr/>
          </p:nvSpPr>
          <p:spPr>
            <a:xfrm>
              <a:off x="895286" y="4733646"/>
              <a:ext cx="7401637" cy="2883064"/>
            </a:xfrm>
            <a:prstGeom prst="rect">
              <a:avLst/>
            </a:prstGeom>
            <a:noFill/>
          </p:spPr>
          <p:txBody>
            <a:bodyPr wrap="square">
              <a:spAutoFit/>
            </a:bodyPr>
            <a:lstStyle/>
            <a:p>
              <a:pPr algn="ctr">
                <a:lnSpc>
                  <a:spcPct val="150000"/>
                </a:lnSpc>
              </a:pPr>
              <a:r>
                <a:rPr lang="vi-VN" sz="4000" i="1" dirty="0">
                  <a:solidFill>
                    <a:schemeClr val="tx1"/>
                  </a:solidFill>
                  <a:latin typeface="+mj-lt"/>
                  <a:cs typeface="Arial" panose="020B0604020202020204" pitchFamily="34" charset="0"/>
                </a:rPr>
                <a:t>Hoàn thành sản phẩm trang trí bằng khuôn in trổ thủng.</a:t>
              </a:r>
              <a:endParaRPr lang="en-US" sz="4000" i="1" dirty="0">
                <a:solidFill>
                  <a:schemeClr val="tx1"/>
                </a:solidFill>
                <a:latin typeface="+mj-lt"/>
                <a:cs typeface="Arial" panose="020B0604020202020204" pitchFamily="34" charset="0"/>
              </a:endParaRPr>
            </a:p>
          </p:txBody>
        </p:sp>
      </p:grpSp>
      <p:grpSp>
        <p:nvGrpSpPr>
          <p:cNvPr id="30" name="Group 7"/>
          <p:cNvGrpSpPr/>
          <p:nvPr/>
        </p:nvGrpSpPr>
        <p:grpSpPr>
          <a:xfrm>
            <a:off x="9456949" y="3301818"/>
            <a:ext cx="6159760" cy="5235372"/>
            <a:chOff x="0" y="-38100"/>
            <a:chExt cx="1000891" cy="1388856"/>
          </a:xfrm>
        </p:grpSpPr>
        <p:sp>
          <p:nvSpPr>
            <p:cNvPr id="32" name="Freeform 8"/>
            <p:cNvSpPr/>
            <p:nvPr/>
          </p:nvSpPr>
          <p:spPr>
            <a:xfrm>
              <a:off x="0" y="0"/>
              <a:ext cx="1000891" cy="1350756"/>
            </a:xfrm>
            <a:custGeom>
              <a:avLst/>
              <a:gdLst/>
              <a:ahLst/>
              <a:cxnLst/>
              <a:rect l="l" t="t" r="r" b="b"/>
              <a:pathLst>
                <a:path w="889120" h="1350756">
                  <a:moveTo>
                    <a:pt x="27520" y="0"/>
                  </a:moveTo>
                  <a:lnTo>
                    <a:pt x="861600" y="0"/>
                  </a:lnTo>
                  <a:cubicBezTo>
                    <a:pt x="876799" y="0"/>
                    <a:pt x="889120" y="12321"/>
                    <a:pt x="889120" y="27520"/>
                  </a:cubicBezTo>
                  <a:lnTo>
                    <a:pt x="889120" y="1323236"/>
                  </a:lnTo>
                  <a:cubicBezTo>
                    <a:pt x="889120" y="1338435"/>
                    <a:pt x="876799" y="1350756"/>
                    <a:pt x="861600" y="1350756"/>
                  </a:cubicBezTo>
                  <a:lnTo>
                    <a:pt x="27520" y="1350756"/>
                  </a:lnTo>
                  <a:cubicBezTo>
                    <a:pt x="20221" y="1350756"/>
                    <a:pt x="13221" y="1347856"/>
                    <a:pt x="8060" y="1342695"/>
                  </a:cubicBezTo>
                  <a:cubicBezTo>
                    <a:pt x="2899" y="1337534"/>
                    <a:pt x="0" y="1330535"/>
                    <a:pt x="0" y="1323236"/>
                  </a:cubicBezTo>
                  <a:lnTo>
                    <a:pt x="0" y="27520"/>
                  </a:lnTo>
                  <a:cubicBezTo>
                    <a:pt x="0" y="12321"/>
                    <a:pt x="12321" y="0"/>
                    <a:pt x="27520" y="0"/>
                  </a:cubicBezTo>
                  <a:close/>
                </a:path>
              </a:pathLst>
            </a:custGeom>
            <a:solidFill>
              <a:srgbClr val="FFF6E5"/>
            </a:solidFill>
            <a:ln>
              <a:solidFill>
                <a:schemeClr val="accent6">
                  <a:lumMod val="75000"/>
                </a:schemeClr>
              </a:solidFill>
            </a:ln>
          </p:spPr>
        </p:sp>
        <p:sp>
          <p:nvSpPr>
            <p:cNvPr id="33" name="TextBox 9"/>
            <p:cNvSpPr txBox="1"/>
            <p:nvPr/>
          </p:nvSpPr>
          <p:spPr>
            <a:xfrm>
              <a:off x="0" y="-38100"/>
              <a:ext cx="812800" cy="850900"/>
            </a:xfrm>
            <a:prstGeom prst="rect">
              <a:avLst/>
            </a:prstGeom>
          </p:spPr>
          <p:txBody>
            <a:bodyPr lIns="50800" tIns="50800" rIns="50800" bIns="50800" rtlCol="0" anchor="ctr"/>
            <a:lstStyle/>
            <a:p>
              <a:pPr algn="ctr">
                <a:lnSpc>
                  <a:spcPts val="2660"/>
                </a:lnSpc>
                <a:spcBef>
                  <a:spcPct val="0"/>
                </a:spcBef>
              </a:pPr>
            </a:p>
          </p:txBody>
        </p:sp>
      </p:grpSp>
      <p:sp>
        <p:nvSpPr>
          <p:cNvPr id="3" name="Rectangle 2"/>
          <p:cNvSpPr/>
          <p:nvPr/>
        </p:nvSpPr>
        <p:spPr>
          <a:xfrm>
            <a:off x="9889009" y="4734816"/>
            <a:ext cx="5727700" cy="1754326"/>
          </a:xfrm>
          <a:prstGeom prst="rect">
            <a:avLst/>
          </a:prstGeom>
        </p:spPr>
        <p:txBody>
          <a:bodyPr wrap="square">
            <a:spAutoFit/>
          </a:bodyPr>
          <a:lstStyle/>
          <a:p>
            <a:r>
              <a:rPr lang="vi-VN" sz="3600" dirty="0">
                <a:latin typeface="+mj-lt"/>
                <a:cs typeface="Arial" panose="020B0604020202020204" pitchFamily="34" charset="0"/>
              </a:rPr>
              <a:t>Đọc và tìm hiểu trước nội dung Bài 7: THIẾT KẾ KHẨU HIỆ,  BIỂU NGỮ</a:t>
            </a:r>
            <a:r>
              <a:rPr lang="vi-VN" sz="3600" dirty="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7726" y="105478"/>
            <a:ext cx="2076261" cy="2266042"/>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718" y="141202"/>
            <a:ext cx="1879949" cy="205740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3119" y="7810500"/>
            <a:ext cx="2497106" cy="2652968"/>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659645">
            <a:off x="16797145" y="8537849"/>
            <a:ext cx="481212" cy="2036876"/>
          </a:xfrm>
          <a:prstGeom prst="rect">
            <a:avLst/>
          </a:prstGeom>
        </p:spPr>
      </p:pic>
      <p:sp>
        <p:nvSpPr>
          <p:cNvPr id="19" name="TextBox 8"/>
          <p:cNvSpPr txBox="1"/>
          <p:nvPr/>
        </p:nvSpPr>
        <p:spPr>
          <a:xfrm>
            <a:off x="4800600" y="1212205"/>
            <a:ext cx="9006996" cy="1015663"/>
          </a:xfrm>
          <a:prstGeom prst="rect">
            <a:avLst/>
          </a:prstGeom>
        </p:spPr>
        <p:txBody>
          <a:bodyPr wrap="square" lIns="0" tIns="0" rIns="0" bIns="0" rtlCol="0" anchor="t">
            <a:spAutoFit/>
          </a:bodyPr>
          <a:lstStyle/>
          <a:p>
            <a:pPr algn="ctr"/>
            <a:r>
              <a:rPr lang="en-US" sz="6600" b="1" dirty="0">
                <a:solidFill>
                  <a:schemeClr val="accent2">
                    <a:lumMod val="75000"/>
                  </a:schemeClr>
                </a:solidFill>
                <a:latin typeface="Times New Roman" panose="02020603050405020304" pitchFamily="18" charset="0"/>
                <a:cs typeface="Times New Roman" panose="02020603050405020304" pitchFamily="18" charset="0"/>
              </a:rPr>
              <a:t>KHỞI ĐỘNG </a:t>
            </a:r>
            <a:endParaRPr lang="en-US" sz="66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885929" y="2705109"/>
            <a:ext cx="10884806" cy="5324535"/>
          </a:xfrm>
          <a:prstGeom prst="rect">
            <a:avLst/>
          </a:prstGeom>
          <a:noFill/>
        </p:spPr>
        <p:txBody>
          <a:bodyPr wrap="square" rtlCol="0">
            <a:spAutoFit/>
          </a:bodyPr>
          <a:lstStyle/>
          <a:p>
            <a:pPr algn="ctr">
              <a:lnSpc>
                <a:spcPct val="150000"/>
              </a:lnSpc>
            </a:pPr>
            <a:r>
              <a:rPr lang="en-US" sz="4000" b="1" dirty="0" err="1">
                <a:latin typeface="Times New Roman" panose="02020603050405020304" pitchFamily="18" charset="0"/>
                <a:cs typeface="Times New Roman" panose="02020603050405020304" pitchFamily="18" charset="0"/>
              </a:rPr>
              <a:t>Hãy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video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hỏi</a:t>
            </a:r>
            <a:r>
              <a:rPr lang="en-US"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pPr algn="ctr">
              <a:lnSpc>
                <a:spcPct val="150000"/>
              </a:lnSpc>
            </a:pPr>
            <a:r>
              <a:rPr lang="en-US" sz="4000" dirty="0">
                <a:latin typeface="Times New Roman" panose="02020603050405020304" pitchFamily="18" charset="0"/>
                <a:cs typeface="Times New Roman" panose="02020603050405020304" pitchFamily="18" charset="0"/>
                <a:hlinkClick r:id="rId9"/>
              </a:rPr>
              <a:t>https://www.youtube.com/watch?v=lBPD-FBvx9M</a:t>
            </a:r>
            <a:r>
              <a:rPr lang="en-US"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pPr algn="ctr">
              <a:lnSpc>
                <a:spcPct val="150000"/>
              </a:lnSpc>
            </a:pPr>
            <a:endParaRPr lang="en-US" sz="4000" b="1"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Em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video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a:p>
            <a:r>
              <a:rPr lang="en-US" sz="4000" i="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khuôn</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blinds(horizontal)">
                                      <p:cBhvr>
                                        <p:cTn id="10" dur="500"/>
                                        <p:tgtEl>
                                          <p:spTgt spid="2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 calcmode="lin" valueType="num">
                                      <p:cBhvr additive="base">
                                        <p:cTn id="1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052246" y="-656350"/>
            <a:ext cx="3956194" cy="3380747"/>
          </a:xfrm>
          <a:prstGeom prst="rect">
            <a:avLst/>
          </a:prstGeom>
        </p:spPr>
      </p:pic>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2261">
            <a:off x="-1067082" y="5906126"/>
            <a:ext cx="2110012" cy="4892781"/>
          </a:xfrm>
          <a:prstGeom prst="rect">
            <a:avLst/>
          </a:prstGeom>
        </p:spPr>
      </p:pic>
      <p:sp>
        <p:nvSpPr>
          <p:cNvPr id="24" name="TextBox 9"/>
          <p:cNvSpPr txBox="1"/>
          <p:nvPr/>
        </p:nvSpPr>
        <p:spPr>
          <a:xfrm>
            <a:off x="5105400" y="593134"/>
            <a:ext cx="8572501" cy="769441"/>
          </a:xfrm>
          <a:prstGeom prst="rect">
            <a:avLst/>
          </a:prstGeom>
        </p:spPr>
        <p:txBody>
          <a:bodyPr wrap="square" lIns="0" tIns="0" rIns="0" bIns="0" rtlCol="0" anchor="t">
            <a:spAutoFit/>
          </a:bodyPr>
          <a:lstStyle/>
          <a:p>
            <a:pPr algn="ctr"/>
            <a:r>
              <a:rPr lang="en-US" sz="5000" b="1" dirty="0" err="1">
                <a:solidFill>
                  <a:schemeClr val="accent2">
                    <a:lumMod val="75000"/>
                  </a:schemeClr>
                </a:solidFill>
                <a:latin typeface="Arial" panose="020B0604020202020204" pitchFamily="34" charset="0"/>
                <a:cs typeface="Arial" panose="020B0604020202020204" pitchFamily="34" charset="0"/>
              </a:rPr>
              <a:t>Gợi</a:t>
            </a:r>
            <a:r>
              <a:rPr lang="en-US" sz="5000" b="1" dirty="0">
                <a:solidFill>
                  <a:schemeClr val="accent2">
                    <a:lumMod val="75000"/>
                  </a:schemeClr>
                </a:solidFill>
                <a:latin typeface="Arial" panose="020B0604020202020204" pitchFamily="34" charset="0"/>
                <a:cs typeface="Arial" panose="020B0604020202020204" pitchFamily="34" charset="0"/>
              </a:rPr>
              <a:t> ý </a:t>
            </a:r>
            <a:r>
              <a:rPr lang="en-US" sz="5000" b="1" dirty="0" err="1">
                <a:solidFill>
                  <a:schemeClr val="accent2">
                    <a:lumMod val="75000"/>
                  </a:schemeClr>
                </a:solidFill>
                <a:latin typeface="Arial" panose="020B0604020202020204" pitchFamily="34" charset="0"/>
                <a:cs typeface="Arial" panose="020B0604020202020204" pitchFamily="34" charset="0"/>
              </a:rPr>
              <a:t>trả</a:t>
            </a:r>
            <a:r>
              <a:rPr lang="en-US" sz="5000" b="1" dirty="0">
                <a:solidFill>
                  <a:schemeClr val="accent2">
                    <a:lumMod val="75000"/>
                  </a:schemeClr>
                </a:solidFill>
                <a:latin typeface="Arial" panose="020B0604020202020204" pitchFamily="34" charset="0"/>
                <a:cs typeface="Arial" panose="020B0604020202020204" pitchFamily="34" charset="0"/>
              </a:rPr>
              <a:t> </a:t>
            </a:r>
            <a:r>
              <a:rPr lang="en-US" sz="5000" b="1" dirty="0" err="1">
                <a:solidFill>
                  <a:schemeClr val="accent2">
                    <a:lumMod val="75000"/>
                  </a:schemeClr>
                </a:solidFill>
                <a:latin typeface="Arial" panose="020B0604020202020204" pitchFamily="34" charset="0"/>
                <a:cs typeface="Arial" panose="020B0604020202020204" pitchFamily="34" charset="0"/>
              </a:rPr>
              <a:t>lời</a:t>
            </a:r>
            <a:endParaRPr lang="en-US" sz="5000" dirty="0">
              <a:solidFill>
                <a:schemeClr val="accent2">
                  <a:lumMod val="75000"/>
                </a:schemeClr>
              </a:solidFill>
              <a:latin typeface="Arial" panose="020B0604020202020204" pitchFamily="34" charset="0"/>
              <a:cs typeface="Arial" panose="020B0604020202020204" pitchFamily="34" charset="0"/>
            </a:endParaRPr>
          </a:p>
        </p:txBody>
      </p:sp>
      <p:sp>
        <p:nvSpPr>
          <p:cNvPr id="59" name="Rectangle 58"/>
          <p:cNvSpPr/>
          <p:nvPr/>
        </p:nvSpPr>
        <p:spPr>
          <a:xfrm>
            <a:off x="4419600" y="2171700"/>
            <a:ext cx="10972800" cy="19050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Tranh </a:t>
            </a:r>
            <a:r>
              <a:rPr lang="en-US" sz="3600" dirty="0" err="1">
                <a:solidFill>
                  <a:schemeClr val="tx1"/>
                </a:solidFill>
                <a:latin typeface="Times New Roman" panose="02020603050405020304" pitchFamily="18" charset="0"/>
                <a:cs typeface="Times New Roman" panose="02020603050405020304" pitchFamily="18" charset="0"/>
              </a:rPr>
              <a:t>trong</a:t>
            </a:r>
            <a:r>
              <a:rPr lang="en-US" sz="3600" dirty="0">
                <a:solidFill>
                  <a:schemeClr val="tx1"/>
                </a:solidFill>
                <a:latin typeface="Times New Roman" panose="02020603050405020304" pitchFamily="18" charset="0"/>
                <a:cs typeface="Times New Roman" panose="02020603050405020304" pitchFamily="18" charset="0"/>
              </a:rPr>
              <a:t> video </a:t>
            </a:r>
            <a:r>
              <a:rPr lang="en-US" sz="3600" dirty="0" err="1">
                <a:solidFill>
                  <a:schemeClr val="tx1"/>
                </a:solidFill>
                <a:latin typeface="Times New Roman" panose="02020603050405020304" pitchFamily="18" charset="0"/>
                <a:cs typeface="Times New Roman" panose="02020603050405020304" pitchFamily="18" charset="0"/>
              </a:rPr>
              <a:t>được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trang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trí</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Bức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bằng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khuôn</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trổ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thủng</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82600" y="4229100"/>
            <a:ext cx="17119600" cy="26670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dirty="0"/>
              <a:t>+ </a:t>
            </a:r>
            <a:r>
              <a:rPr lang="en-US" sz="3600" dirty="0" err="1">
                <a:solidFill>
                  <a:schemeClr val="tx1"/>
                </a:solidFill>
                <a:latin typeface="Times New Roman" panose="02020603050405020304" pitchFamily="18" charset="0"/>
                <a:cs typeface="Times New Roman" panose="02020603050405020304" pitchFamily="18" charset="0"/>
              </a:rPr>
              <a:t>Khuôn</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trổ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thủng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in </a:t>
            </a:r>
            <a:r>
              <a:rPr lang="en-US" sz="3600" dirty="0" err="1">
                <a:solidFill>
                  <a:schemeClr val="tx1"/>
                </a:solidFill>
                <a:latin typeface="Times New Roman" panose="02020603050405020304" pitchFamily="18" charset="0"/>
                <a:cs typeface="Times New Roman" panose="02020603050405020304" pitchFamily="18" charset="0"/>
              </a:rPr>
              <a:t>ấn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linh</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hoạt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hợp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nhiều</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dụng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công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nghiệp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Với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sự</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đơn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khả</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năng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ra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thiết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kế</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độc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đáo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kỹ</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thuật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này</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tiếp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tục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một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lựa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chọn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phổ</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biến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cho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các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nghệ</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sĩ</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sản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xuất</a:t>
            </a:r>
            <a:r>
              <a:rPr lang="en-US" sz="3600" dirty="0">
                <a:solidFill>
                  <a:schemeClr val="tx1"/>
                </a:solidFill>
                <a:latin typeface="Times New Roman" panose="02020603050405020304" pitchFamily="18" charset="0"/>
                <a:cs typeface="Times New Roman" panose="02020603050405020304" pitchFamily="18" charset="0"/>
              </a:rPr>
              <a:t>.</a:t>
            </a:r>
            <a:endParaRPr lang="vi-VN" sz="3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bldLvl="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05310" y="7029372"/>
            <a:ext cx="3231280" cy="346517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29048" y="7837628"/>
            <a:ext cx="4223619" cy="2460258"/>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74157" y="-419100"/>
            <a:ext cx="2024729" cy="220980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341816" cy="2410285"/>
          </a:xfrm>
          <a:prstGeom prst="rect">
            <a:avLst/>
          </a:prstGeom>
        </p:spPr>
      </p:pic>
      <p:sp>
        <p:nvSpPr>
          <p:cNvPr id="9" name="TextBox 5"/>
          <p:cNvSpPr txBox="1"/>
          <p:nvPr/>
        </p:nvSpPr>
        <p:spPr>
          <a:xfrm>
            <a:off x="1448023" y="4076731"/>
            <a:ext cx="15157209" cy="3693160"/>
          </a:xfrm>
          <a:prstGeom prst="rect">
            <a:avLst/>
          </a:prstGeom>
        </p:spPr>
        <p:txBody>
          <a:bodyPr wrap="square" lIns="0" tIns="0" rIns="0" bIns="0" rtlCol="0" anchor="t">
            <a:spAutoFit/>
          </a:bodyPr>
          <a:lstStyle/>
          <a:p>
            <a:pPr algn="ctr">
              <a:lnSpc>
                <a:spcPct val="150000"/>
              </a:lnSpc>
            </a:pPr>
            <a:r>
              <a:rPr lang="en-US" sz="8000" b="1" dirty="0">
                <a:solidFill>
                  <a:schemeClr val="accent2">
                    <a:lumMod val="75000"/>
                  </a:schemeClr>
                </a:solidFill>
                <a:latin typeface="Times New Roman" panose="02020603050405020304" pitchFamily="18" charset="0"/>
                <a:cs typeface="Times New Roman" panose="02020603050405020304" pitchFamily="18" charset="0"/>
              </a:rPr>
              <a:t>BÀI 6: TRANG TRÍ </a:t>
            </a:r>
            <a:endParaRPr lang="en-US" sz="80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8000" b="1" dirty="0">
                <a:solidFill>
                  <a:schemeClr val="accent2">
                    <a:lumMod val="75000"/>
                  </a:schemeClr>
                </a:solidFill>
                <a:latin typeface="Times New Roman" panose="02020603050405020304" pitchFamily="18" charset="0"/>
                <a:cs typeface="Times New Roman" panose="02020603050405020304" pitchFamily="18" charset="0"/>
              </a:rPr>
              <a:t>BẰNG KHUÔN IN TRỔ THỦNG</a:t>
            </a:r>
            <a:endParaRPr lang="en-US" sz="80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TextBox 6"/>
          <p:cNvSpPr txBox="1"/>
          <p:nvPr/>
        </p:nvSpPr>
        <p:spPr>
          <a:xfrm>
            <a:off x="2895600" y="266509"/>
            <a:ext cx="12179918" cy="3124894"/>
          </a:xfrm>
          <a:prstGeom prst="rect">
            <a:avLst/>
          </a:prstGeom>
        </p:spPr>
        <p:txBody>
          <a:bodyPr wrap="square" lIns="0" tIns="0" rIns="0" bIns="0" rtlCol="0" anchor="t">
            <a:spAutoFit/>
          </a:bodyPr>
          <a:lstStyle/>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CHỦ ĐỀ. </a:t>
            </a:r>
            <a:endParaRPr lang="en-US" sz="7200" b="1"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7200" b="1" dirty="0">
                <a:solidFill>
                  <a:srgbClr val="FF0000"/>
                </a:solidFill>
                <a:latin typeface="Times New Roman" panose="02020603050405020304" pitchFamily="18" charset="0"/>
                <a:cs typeface="Times New Roman" panose="02020603050405020304" pitchFamily="18" charset="0"/>
              </a:rPr>
              <a:t>NGHỆ THUẬT THIẾT KẾ 2D</a:t>
            </a:r>
            <a:endParaRPr lang="en-US" sz="7200" b="1" dirty="0">
              <a:solidFill>
                <a:srgbClr val="FF0000"/>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3948412" y="3772157"/>
            <a:ext cx="1039044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39140" y="177582"/>
            <a:ext cx="5009533" cy="6735507"/>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44800" y="-911143"/>
            <a:ext cx="3956194" cy="3380747"/>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6030" y="8053158"/>
            <a:ext cx="3341816" cy="2410285"/>
          </a:xfrm>
          <a:prstGeom prst="rect">
            <a:avLst/>
          </a:prstGeom>
        </p:spPr>
      </p:pic>
      <p:grpSp>
        <p:nvGrpSpPr>
          <p:cNvPr id="20" name="Group 19"/>
          <p:cNvGrpSpPr/>
          <p:nvPr/>
        </p:nvGrpSpPr>
        <p:grpSpPr>
          <a:xfrm>
            <a:off x="7690093" y="1406273"/>
            <a:ext cx="8844819" cy="1293192"/>
            <a:chOff x="2133600" y="1901917"/>
            <a:chExt cx="8844819" cy="1293192"/>
          </a:xfrm>
        </p:grpSpPr>
        <p:grpSp>
          <p:nvGrpSpPr>
            <p:cNvPr id="21" name="Group 20"/>
            <p:cNvGrpSpPr/>
            <p:nvPr/>
          </p:nvGrpSpPr>
          <p:grpSpPr>
            <a:xfrm>
              <a:off x="2133600" y="1901917"/>
              <a:ext cx="1239263" cy="1293192"/>
              <a:chOff x="4147478" y="1627244"/>
              <a:chExt cx="1239263" cy="1293192"/>
            </a:xfrm>
          </p:grpSpPr>
          <p:grpSp>
            <p:nvGrpSpPr>
              <p:cNvPr id="23" name="Group 12"/>
              <p:cNvGrpSpPr/>
              <p:nvPr/>
            </p:nvGrpSpPr>
            <p:grpSpPr>
              <a:xfrm>
                <a:off x="4153008" y="1681173"/>
                <a:ext cx="1233733" cy="1239263"/>
                <a:chOff x="14167" y="0"/>
                <a:chExt cx="6321664" cy="6350000"/>
              </a:xfrm>
            </p:grpSpPr>
            <p:sp>
              <p:nvSpPr>
                <p:cNvPr id="25"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24"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chemeClr val="bg1"/>
                    </a:solidFill>
                    <a:latin typeface="Arial" panose="020B0604020202020204" pitchFamily="34" charset="0"/>
                    <a:cs typeface="Arial" panose="020B0604020202020204" pitchFamily="34" charset="0"/>
                  </a:rPr>
                  <a:t>1</a:t>
                </a:r>
                <a:endParaRPr lang="en-US" sz="6400" b="1" dirty="0">
                  <a:solidFill>
                    <a:schemeClr val="bg1"/>
                  </a:solidFill>
                  <a:latin typeface="Arial" panose="020B0604020202020204" pitchFamily="34" charset="0"/>
                  <a:cs typeface="Arial" panose="020B0604020202020204" pitchFamily="34" charset="0"/>
                </a:endParaRPr>
              </a:p>
            </p:txBody>
          </p:sp>
        </p:grpSp>
        <p:sp>
          <p:nvSpPr>
            <p:cNvPr id="22" name="TextBox 21"/>
            <p:cNvSpPr txBox="1"/>
            <p:nvPr/>
          </p:nvSpPr>
          <p:spPr>
            <a:xfrm>
              <a:off x="2817881" y="2250082"/>
              <a:ext cx="8160538" cy="738664"/>
            </a:xfrm>
            <a:prstGeom prst="rect">
              <a:avLst/>
            </a:prstGeom>
          </p:spPr>
          <p:txBody>
            <a:bodyPr wrap="square" lIns="0" tIns="0" rIns="0" bIns="0" rtlCol="0" anchor="t">
              <a:spAutoFit/>
            </a:bodyPr>
            <a:lstStyle/>
            <a:p>
              <a:pPr algn="ctr"/>
              <a:r>
                <a:rPr lang="en-US" sz="4800" b="1" dirty="0">
                  <a:latin typeface="Times New Roman" panose="02020603050405020304" pitchFamily="18" charset="0"/>
                  <a:cs typeface="Times New Roman" panose="02020603050405020304" pitchFamily="18" charset="0"/>
                </a:rPr>
                <a:t>Quan </a:t>
              </a:r>
              <a:r>
                <a:rPr lang="en-US" sz="4800" b="1" dirty="0" err="1">
                  <a:latin typeface="Times New Roman" panose="02020603050405020304" pitchFamily="18" charset="0"/>
                  <a:cs typeface="Times New Roman" panose="02020603050405020304" pitchFamily="18" charset="0"/>
                </a:rPr>
                <a:t>sát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thức</a:t>
              </a:r>
              <a:endParaRPr lang="vi-VN" sz="4800" b="1" dirty="0">
                <a:latin typeface="Times New Roman" panose="02020603050405020304" pitchFamily="18" charset="0"/>
                <a:cs typeface="Times New Roman" panose="02020603050405020304" pitchFamily="18" charset="0"/>
              </a:endParaRPr>
            </a:p>
          </p:txBody>
        </p:sp>
      </p:grpSp>
      <p:grpSp>
        <p:nvGrpSpPr>
          <p:cNvPr id="26" name="Group 25"/>
          <p:cNvGrpSpPr/>
          <p:nvPr/>
        </p:nvGrpSpPr>
        <p:grpSpPr>
          <a:xfrm>
            <a:off x="7690093" y="3491407"/>
            <a:ext cx="5628563" cy="1293192"/>
            <a:chOff x="2133600" y="1901917"/>
            <a:chExt cx="5628563" cy="1293192"/>
          </a:xfrm>
        </p:grpSpPr>
        <p:grpSp>
          <p:nvGrpSpPr>
            <p:cNvPr id="27" name="Group 26"/>
            <p:cNvGrpSpPr/>
            <p:nvPr/>
          </p:nvGrpSpPr>
          <p:grpSpPr>
            <a:xfrm>
              <a:off x="2133600" y="1901917"/>
              <a:ext cx="1239263" cy="1293192"/>
              <a:chOff x="4147478" y="1627244"/>
              <a:chExt cx="1239263" cy="1293192"/>
            </a:xfrm>
          </p:grpSpPr>
          <p:grpSp>
            <p:nvGrpSpPr>
              <p:cNvPr id="29" name="Group 12"/>
              <p:cNvGrpSpPr/>
              <p:nvPr/>
            </p:nvGrpSpPr>
            <p:grpSpPr>
              <a:xfrm>
                <a:off x="4153008" y="1681173"/>
                <a:ext cx="1233733" cy="1239263"/>
                <a:chOff x="14167" y="0"/>
                <a:chExt cx="6321664" cy="6350000"/>
              </a:xfrm>
            </p:grpSpPr>
            <p:sp>
              <p:nvSpPr>
                <p:cNvPr id="31"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30"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2</a:t>
                </a:r>
                <a:endParaRPr lang="en-US" sz="6400" b="1" dirty="0">
                  <a:solidFill>
                    <a:srgbClr val="FFFFFF"/>
                  </a:solidFill>
                  <a:latin typeface="Arial" panose="020B0604020202020204" pitchFamily="34" charset="0"/>
                  <a:cs typeface="Arial" panose="020B0604020202020204" pitchFamily="34" charset="0"/>
                </a:endParaRPr>
              </a:p>
            </p:txBody>
          </p:sp>
        </p:grpSp>
        <p:sp>
          <p:nvSpPr>
            <p:cNvPr id="28" name="TextBox 21"/>
            <p:cNvSpPr txBox="1"/>
            <p:nvPr/>
          </p:nvSpPr>
          <p:spPr>
            <a:xfrm>
              <a:off x="2683138" y="2185707"/>
              <a:ext cx="507902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Sáng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tạo</a:t>
              </a:r>
              <a:endParaRPr lang="vi-VN" sz="4800" b="1" dirty="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7690093" y="5587747"/>
            <a:ext cx="8707185" cy="1293192"/>
            <a:chOff x="2133600" y="1901917"/>
            <a:chExt cx="8707185" cy="1293192"/>
          </a:xfrm>
        </p:grpSpPr>
        <p:grpSp>
          <p:nvGrpSpPr>
            <p:cNvPr id="33" name="Group 32"/>
            <p:cNvGrpSpPr/>
            <p:nvPr/>
          </p:nvGrpSpPr>
          <p:grpSpPr>
            <a:xfrm>
              <a:off x="2133600" y="1901917"/>
              <a:ext cx="1239263" cy="1293192"/>
              <a:chOff x="4147478" y="1627244"/>
              <a:chExt cx="1239263" cy="1293192"/>
            </a:xfrm>
          </p:grpSpPr>
          <p:grpSp>
            <p:nvGrpSpPr>
              <p:cNvPr id="35" name="Group 12"/>
              <p:cNvGrpSpPr/>
              <p:nvPr/>
            </p:nvGrpSpPr>
            <p:grpSpPr>
              <a:xfrm>
                <a:off x="4153008" y="1681173"/>
                <a:ext cx="1233733" cy="1239263"/>
                <a:chOff x="14167" y="0"/>
                <a:chExt cx="6321664" cy="6350000"/>
              </a:xfrm>
            </p:grpSpPr>
            <p:sp>
              <p:nvSpPr>
                <p:cNvPr id="37"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36"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3</a:t>
                </a:r>
                <a:endParaRPr lang="en-US" sz="6400" b="1" dirty="0">
                  <a:solidFill>
                    <a:srgbClr val="FFFFFF"/>
                  </a:solidFill>
                  <a:latin typeface="Arial" panose="020B0604020202020204" pitchFamily="34" charset="0"/>
                  <a:cs typeface="Arial" panose="020B0604020202020204" pitchFamily="34" charset="0"/>
                </a:endParaRPr>
              </a:p>
            </p:txBody>
          </p:sp>
        </p:grpSp>
        <p:sp>
          <p:nvSpPr>
            <p:cNvPr id="34" name="TextBox 21"/>
            <p:cNvSpPr txBox="1"/>
            <p:nvPr/>
          </p:nvSpPr>
          <p:spPr>
            <a:xfrm>
              <a:off x="3086100" y="2191681"/>
              <a:ext cx="775468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Thảo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luyện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tập</a:t>
              </a:r>
              <a:endParaRPr lang="vi-VN" sz="4800" b="1" dirty="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7690093" y="7587535"/>
            <a:ext cx="5841151" cy="1293192"/>
            <a:chOff x="2133600" y="1901917"/>
            <a:chExt cx="5841151" cy="1293192"/>
          </a:xfrm>
        </p:grpSpPr>
        <p:grpSp>
          <p:nvGrpSpPr>
            <p:cNvPr id="39" name="Group 38"/>
            <p:cNvGrpSpPr/>
            <p:nvPr/>
          </p:nvGrpSpPr>
          <p:grpSpPr>
            <a:xfrm>
              <a:off x="2133600" y="1901917"/>
              <a:ext cx="1239263" cy="1293192"/>
              <a:chOff x="4147478" y="1627244"/>
              <a:chExt cx="1239263" cy="1293192"/>
            </a:xfrm>
          </p:grpSpPr>
          <p:grpSp>
            <p:nvGrpSpPr>
              <p:cNvPr id="41" name="Group 12"/>
              <p:cNvGrpSpPr/>
              <p:nvPr/>
            </p:nvGrpSpPr>
            <p:grpSpPr>
              <a:xfrm>
                <a:off x="4153008" y="1681173"/>
                <a:ext cx="1233733" cy="1239263"/>
                <a:chOff x="14167" y="0"/>
                <a:chExt cx="6321664" cy="6350000"/>
              </a:xfrm>
            </p:grpSpPr>
            <p:sp>
              <p:nvSpPr>
                <p:cNvPr id="43" name="Freeform 13"/>
                <p:cNvSpPr/>
                <p:nvPr/>
              </p:nvSpPr>
              <p:spPr>
                <a:xfrm>
                  <a:off x="14167" y="0"/>
                  <a:ext cx="6321664"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2">
                    <a:lumMod val="75000"/>
                  </a:schemeClr>
                </a:solidFill>
              </p:spPr>
            </p:sp>
          </p:grpSp>
          <p:sp>
            <p:nvSpPr>
              <p:cNvPr id="42" name="TextBox 20"/>
              <p:cNvSpPr txBox="1"/>
              <p:nvPr/>
            </p:nvSpPr>
            <p:spPr>
              <a:xfrm>
                <a:off x="4147478" y="1627244"/>
                <a:ext cx="1239263" cy="1148584"/>
              </a:xfrm>
              <a:prstGeom prst="rect">
                <a:avLst/>
              </a:prstGeom>
            </p:spPr>
            <p:txBody>
              <a:bodyPr lIns="0" tIns="0" rIns="0" bIns="0" rtlCol="0" anchor="t">
                <a:spAutoFit/>
              </a:bodyPr>
              <a:lstStyle/>
              <a:p>
                <a:pPr marL="0" lvl="1" indent="0" algn="ctr">
                  <a:lnSpc>
                    <a:spcPts val="10045"/>
                  </a:lnSpc>
                  <a:spcBef>
                    <a:spcPct val="0"/>
                  </a:spcBef>
                </a:pPr>
                <a:r>
                  <a:rPr lang="en-US" sz="6400" b="1" dirty="0">
                    <a:solidFill>
                      <a:srgbClr val="FFFFFF"/>
                    </a:solidFill>
                    <a:latin typeface="Arial" panose="020B0604020202020204" pitchFamily="34" charset="0"/>
                    <a:cs typeface="Arial" panose="020B0604020202020204" pitchFamily="34" charset="0"/>
                  </a:rPr>
                  <a:t>4</a:t>
                </a:r>
                <a:endParaRPr lang="en-US" sz="6400" b="1" dirty="0">
                  <a:solidFill>
                    <a:srgbClr val="FFFFFF"/>
                  </a:solidFill>
                  <a:latin typeface="Arial" panose="020B0604020202020204" pitchFamily="34" charset="0"/>
                  <a:cs typeface="Arial" panose="020B0604020202020204" pitchFamily="34" charset="0"/>
                </a:endParaRPr>
              </a:p>
            </p:txBody>
          </p:sp>
        </p:grpSp>
        <p:sp>
          <p:nvSpPr>
            <p:cNvPr id="40" name="TextBox 21"/>
            <p:cNvSpPr txBox="1"/>
            <p:nvPr/>
          </p:nvSpPr>
          <p:spPr>
            <a:xfrm>
              <a:off x="3039466" y="2206145"/>
              <a:ext cx="4935285" cy="738664"/>
            </a:xfrm>
            <a:prstGeom prst="rect">
              <a:avLst/>
            </a:prstGeom>
          </p:spPr>
          <p:txBody>
            <a:bodyPr wrap="square" lIns="0" tIns="0" rIns="0" bIns="0" rtlCol="0" anchor="t">
              <a:spAutoFit/>
            </a:bodyPr>
            <a:lstStyle/>
            <a:p>
              <a:pPr algn="ctr"/>
              <a:r>
                <a:rPr lang="en-US" sz="4800" b="1" dirty="0" err="1">
                  <a:latin typeface="Times New Roman" panose="02020603050405020304" pitchFamily="18" charset="0"/>
                  <a:cs typeface="Times New Roman" panose="02020603050405020304" pitchFamily="18" charset="0"/>
                </a:rPr>
                <a:t>Vận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dụng</a:t>
              </a:r>
              <a:endParaRPr lang="en-US" sz="4800" b="1" dirty="0">
                <a:latin typeface="Times New Roman" panose="02020603050405020304" pitchFamily="18" charset="0"/>
                <a:cs typeface="Times New Roman" panose="02020603050405020304" pitchFamily="18" charset="0"/>
              </a:endParaRPr>
            </a:p>
          </p:txBody>
        </p:sp>
      </p:grpSp>
      <p:sp>
        <p:nvSpPr>
          <p:cNvPr id="44" name="TextBox 8"/>
          <p:cNvSpPr txBox="1"/>
          <p:nvPr/>
        </p:nvSpPr>
        <p:spPr>
          <a:xfrm>
            <a:off x="604504" y="1072948"/>
            <a:ext cx="5395758" cy="2858731"/>
          </a:xfrm>
          <a:prstGeom prst="rect">
            <a:avLst/>
          </a:prstGeom>
        </p:spPr>
        <p:txBody>
          <a:bodyPr wrap="square" lIns="0" tIns="0" rIns="0" bIns="0" rtlCol="0" anchor="t">
            <a:spAutoFit/>
          </a:bodyPr>
          <a:lstStyle/>
          <a:p>
            <a:pPr algn="ctr">
              <a:lnSpc>
                <a:spcPct val="150000"/>
              </a:lnSpc>
            </a:pPr>
            <a:r>
              <a:rPr lang="en-US" sz="6600" b="1" dirty="0">
                <a:solidFill>
                  <a:schemeClr val="accent2">
                    <a:lumMod val="75000"/>
                  </a:schemeClr>
                </a:solidFill>
                <a:latin typeface="Times New Roman" panose="02020603050405020304" pitchFamily="18" charset="0"/>
                <a:cs typeface="Times New Roman" panose="02020603050405020304" pitchFamily="18" charset="0"/>
              </a:rPr>
              <a:t>NỘI DUNG BÀI HỌC</a:t>
            </a:r>
            <a:endParaRPr lang="en-US" sz="66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7004304"/>
            <a:ext cx="7315200" cy="328269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0718" y="314120"/>
            <a:ext cx="1879949" cy="205740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0367" y="5395576"/>
            <a:ext cx="6342715" cy="493146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17223" y="574371"/>
            <a:ext cx="2573595" cy="2734231"/>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9810" y="7022275"/>
            <a:ext cx="3341816" cy="2410285"/>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659645">
            <a:off x="16797146" y="3787627"/>
            <a:ext cx="481212" cy="2036876"/>
          </a:xfrm>
          <a:prstGeom prst="rect">
            <a:avLst/>
          </a:prstGeom>
        </p:spPr>
      </p:pic>
      <p:grpSp>
        <p:nvGrpSpPr>
          <p:cNvPr id="11" name="Group 10"/>
          <p:cNvGrpSpPr/>
          <p:nvPr/>
        </p:nvGrpSpPr>
        <p:grpSpPr>
          <a:xfrm>
            <a:off x="3352800" y="2322072"/>
            <a:ext cx="12160974" cy="4525152"/>
            <a:chOff x="3442651" y="2316688"/>
            <a:chExt cx="12160974" cy="4525152"/>
          </a:xfrm>
        </p:grpSpPr>
        <p:sp>
          <p:nvSpPr>
            <p:cNvPr id="12" name="Rectangle 11"/>
            <p:cNvSpPr/>
            <p:nvPr/>
          </p:nvSpPr>
          <p:spPr>
            <a:xfrm>
              <a:off x="3646802" y="2471533"/>
              <a:ext cx="11956823" cy="437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9"/>
            <p:cNvSpPr txBox="1"/>
            <p:nvPr/>
          </p:nvSpPr>
          <p:spPr>
            <a:xfrm>
              <a:off x="3442651" y="2316688"/>
              <a:ext cx="11963400" cy="4500880"/>
            </a:xfrm>
            <a:prstGeom prst="rect">
              <a:avLst/>
            </a:prstGeom>
            <a:solidFill>
              <a:schemeClr val="accent6">
                <a:lumMod val="20000"/>
                <a:lumOff val="80000"/>
              </a:schemeClr>
            </a:solidFill>
          </p:spPr>
          <p:txBody>
            <a:bodyPr wrap="square" lIns="0" tIns="0" rIns="0" bIns="0" rtlCol="0" anchor="t">
              <a:spAutoFit/>
            </a:bodyPr>
            <a:lstStyle/>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PHẦN 1.</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HOẠT ĐỘNG </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a:p>
              <a:pPr algn="ctr">
                <a:lnSpc>
                  <a:spcPct val="150000"/>
                </a:lnSpc>
              </a:pPr>
              <a:r>
                <a:rPr lang="en-US" sz="6500" b="1" dirty="0">
                  <a:solidFill>
                    <a:schemeClr val="accent2">
                      <a:lumMod val="75000"/>
                    </a:schemeClr>
                  </a:solidFill>
                  <a:latin typeface="Times New Roman" panose="02020603050405020304" pitchFamily="18" charset="0"/>
                  <a:cs typeface="Times New Roman" panose="02020603050405020304" pitchFamily="18" charset="0"/>
                </a:rPr>
                <a:t>QUAN SÁT VÀ NHẬN THỨC</a:t>
              </a:r>
              <a:endParaRPr lang="en-US" sz="6500" b="1" dirty="0">
                <a:solidFill>
                  <a:schemeClr val="accent2">
                    <a:lumMod val="75000"/>
                  </a:schemeClr>
                </a:solidFill>
                <a:latin typeface="Times New Roman" panose="02020603050405020304" pitchFamily="18" charset="0"/>
                <a:cs typeface="Times New Roman" panose="02020603050405020304" pitchFamily="18"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A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3000" y="-723900"/>
            <a:ext cx="3956194" cy="3380747"/>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671972" y="8077200"/>
            <a:ext cx="1879949" cy="2057400"/>
          </a:xfrm>
          <a:prstGeom prst="rect">
            <a:avLst/>
          </a:prstGeom>
        </p:spPr>
      </p:pic>
      <p:sp>
        <p:nvSpPr>
          <p:cNvPr id="11" name="TextBox 10"/>
          <p:cNvSpPr txBox="1"/>
          <p:nvPr/>
        </p:nvSpPr>
        <p:spPr>
          <a:xfrm>
            <a:off x="1101215" y="420372"/>
            <a:ext cx="16272385" cy="986360"/>
          </a:xfrm>
          <a:prstGeom prst="rect">
            <a:avLst/>
          </a:prstGeom>
          <a:noFill/>
        </p:spPr>
        <p:txBody>
          <a:bodyPr wrap="square" rtlCol="0">
            <a:spAutoFit/>
          </a:bodyPr>
          <a:lstStyle/>
          <a:p>
            <a:pPr algn="ctr">
              <a:lnSpc>
                <a:spcPct val="150000"/>
              </a:lnSpc>
            </a:pPr>
            <a:r>
              <a:rPr lang="en-US" sz="4400" b="1" dirty="0" err="1">
                <a:latin typeface="Times New Roman" panose="02020603050405020304" pitchFamily="18" charset="0"/>
                <a:cs typeface="Times New Roman" panose="02020603050405020304" pitchFamily="18" charset="0"/>
              </a:rPr>
              <a:t>Hãy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quan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sát</a:t>
            </a:r>
            <a:r>
              <a:rPr lang="en-US" sz="4400" b="1" dirty="0">
                <a:latin typeface="Times New Roman" panose="02020603050405020304" pitchFamily="18" charset="0"/>
                <a:cs typeface="Times New Roman" panose="02020603050405020304" pitchFamily="18" charset="0"/>
              </a:rPr>
              <a:t> một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ảnh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sau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endParaRPr lang="en-US" sz="4400" b="1" i="1" dirty="0">
              <a:latin typeface="Times New Roman" panose="02020603050405020304" pitchFamily="18" charset="0"/>
              <a:cs typeface="Times New Roman" panose="02020603050405020304" pitchFamily="18" charset="0"/>
            </a:endParaRPr>
          </a:p>
        </p:txBody>
      </p:sp>
      <p:pic>
        <p:nvPicPr>
          <p:cNvPr id="1026" name="Picture 2" descr="E:\A. TÀI LIỆU GIÁO DỤC\2024 - 2025\GIÁO ÁN\MT 9\unnamed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215" y="2247900"/>
            <a:ext cx="5023360" cy="43127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A. TÀI LIỆU GIÁO DỤC\2024 - 2025\GIÁO ÁN\MT 9\unnamed (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829" y="2247900"/>
            <a:ext cx="5349571" cy="3941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 TÀI LIỆU GIÁO DỤC\2024 - 2025\GIÁO ÁN\MT 9\unna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9415" y="2095500"/>
            <a:ext cx="4602532" cy="4299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38200" y="107077"/>
            <a:ext cx="6158383" cy="477275"/>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4800" y="8728388"/>
            <a:ext cx="2012527" cy="1451535"/>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12345" y="-342900"/>
            <a:ext cx="2175655" cy="2374521"/>
          </a:xfrm>
          <a:prstGeom prst="rect">
            <a:avLst/>
          </a:prstGeom>
        </p:spPr>
      </p:pic>
      <p:pic>
        <p:nvPicPr>
          <p:cNvPr id="9"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88312" y="7700278"/>
            <a:ext cx="6759425" cy="4114800"/>
          </a:xfrm>
          <a:prstGeom prst="rect">
            <a:avLst/>
          </a:prstGeom>
        </p:spPr>
      </p:pic>
      <p:grpSp>
        <p:nvGrpSpPr>
          <p:cNvPr id="10" name="Group 9"/>
          <p:cNvGrpSpPr/>
          <p:nvPr/>
        </p:nvGrpSpPr>
        <p:grpSpPr>
          <a:xfrm>
            <a:off x="0" y="678406"/>
            <a:ext cx="7523622" cy="1220890"/>
            <a:chOff x="-1" y="246145"/>
            <a:chExt cx="7523622" cy="1220890"/>
          </a:xfrm>
        </p:grpSpPr>
        <p:sp>
          <p:nvSpPr>
            <p:cNvPr id="11" name="Rectangle 10"/>
            <p:cNvSpPr/>
            <p:nvPr/>
          </p:nvSpPr>
          <p:spPr>
            <a:xfrm>
              <a:off x="-1" y="476250"/>
              <a:ext cx="6919463" cy="93345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7303" y="590496"/>
              <a:ext cx="714806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nhóm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đôi</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13" name="Picture 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237243" y="246145"/>
              <a:ext cx="1286378" cy="1220890"/>
            </a:xfrm>
            <a:prstGeom prst="rect">
              <a:avLst/>
            </a:prstGeom>
          </p:spPr>
        </p:pic>
      </p:grpSp>
      <p:sp>
        <p:nvSpPr>
          <p:cNvPr id="14" name="AutoShape 24"/>
          <p:cNvSpPr/>
          <p:nvPr/>
        </p:nvSpPr>
        <p:spPr>
          <a:xfrm>
            <a:off x="0" y="2423816"/>
            <a:ext cx="17846877" cy="1451535"/>
          </a:xfrm>
          <a:prstGeom prst="rect">
            <a:avLst/>
          </a:prstGeom>
          <a:solidFill>
            <a:schemeClr val="bg1"/>
          </a:solidFill>
          <a:ln>
            <a:solidFill>
              <a:schemeClr val="accent2">
                <a:lumMod val="75000"/>
              </a:schemeClr>
            </a:solidFill>
          </a:ln>
        </p:spPr>
      </p:sp>
      <p:sp>
        <p:nvSpPr>
          <p:cNvPr id="15" name="Rectangle 14"/>
          <p:cNvSpPr/>
          <p:nvPr/>
        </p:nvSpPr>
        <p:spPr>
          <a:xfrm>
            <a:off x="324118" y="2541868"/>
            <a:ext cx="17220663" cy="901593"/>
          </a:xfrm>
          <a:prstGeom prst="rect">
            <a:avLst/>
          </a:prstGeom>
        </p:spPr>
        <p:txBody>
          <a:bodyPr wrap="square">
            <a:spAutoFit/>
          </a:bodyPr>
          <a:lstStyle/>
          <a:p>
            <a:pPr algn="just">
              <a:lnSpc>
                <a:spcPct val="150000"/>
              </a:lnSpc>
              <a:spcBef>
                <a:spcPts val="300"/>
              </a:spcBef>
              <a:spcAft>
                <a:spcPts val="300"/>
              </a:spcAft>
            </a:pPr>
            <a:r>
              <a:rPr lang="en-US" sz="4000" b="1" dirty="0">
                <a:latin typeface="Arial" panose="020B0604020202020204" pitchFamily="34" charset="0"/>
                <a:ea typeface="Calibri" panose="020F0502020204030204" pitchFamily="34" charset="0"/>
                <a:cs typeface="Arial" panose="020B0604020202020204" pitchFamily="34" charset="0"/>
              </a:rPr>
              <a:t>1</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latin typeface="Times New Roman" panose="02020603050405020304" pitchFamily="18" charset="0"/>
                <a:ea typeface="Calibri" panose="020F0502020204030204" pitchFamily="34" charset="0"/>
                <a:cs typeface="Times New Roman" panose="02020603050405020304" pitchFamily="18" charset="0"/>
              </a:rPr>
              <a:t>Thảo</a:t>
            </a:r>
            <a:r>
              <a:rPr lang="en-US"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luận</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và</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trả</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lời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các</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câu</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hỏi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dưới</a:t>
            </a:r>
            <a:r>
              <a:rPr lang="fr-FR" sz="4000" b="1" dirty="0">
                <a:latin typeface="Times New Roman" panose="02020603050405020304" pitchFamily="18" charset="0"/>
                <a:ea typeface="Calibri" panose="020F0502020204030204" pitchFamily="34" charset="0"/>
                <a:cs typeface="Times New Roman" panose="02020603050405020304" pitchFamily="18" charset="0"/>
              </a:rPr>
              <a:t> </a:t>
            </a:r>
            <a:r>
              <a:rPr lang="fr-FR" sz="4000" b="1" dirty="0" err="1">
                <a:latin typeface="Times New Roman" panose="02020603050405020304" pitchFamily="18" charset="0"/>
                <a:ea typeface="Calibri" panose="020F0502020204030204" pitchFamily="34" charset="0"/>
                <a:cs typeface="Times New Roman" panose="02020603050405020304" pitchFamily="18" charset="0"/>
              </a:rPr>
              <a:t>đây</a:t>
            </a:r>
            <a:r>
              <a:rPr lang="fr-FR" sz="4000" b="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701463" y="4229100"/>
            <a:ext cx="16138737" cy="1261884"/>
          </a:xfrm>
          <a:prstGeom prst="rect">
            <a:avLst/>
          </a:prstGeom>
        </p:spPr>
        <p:txBody>
          <a:bodyPr wrap="square">
            <a:spAutoFit/>
          </a:bodyPr>
          <a:lstStyle/>
          <a:p>
            <a:r>
              <a:rPr lang="vi-VN" sz="3600" dirty="0">
                <a:latin typeface="+mj-lt"/>
              </a:rPr>
              <a:t>    - </a:t>
            </a:r>
            <a:r>
              <a:rPr lang="vi-VN" sz="4000" dirty="0">
                <a:latin typeface="+mj-lt"/>
              </a:rPr>
              <a:t>Gọi tên những hình ảnh và sản phẩm tạo hình từ khuôn in trổ thủng?</a:t>
            </a:r>
            <a:endParaRPr lang="vi-VN" sz="4000" dirty="0">
              <a:latin typeface="+mj-lt"/>
            </a:endParaRPr>
          </a:p>
          <a:p>
            <a:endParaRPr lang="vi-VN" sz="3600" dirty="0"/>
          </a:p>
        </p:txBody>
      </p:sp>
      <p:sp>
        <p:nvSpPr>
          <p:cNvPr id="20" name="Rectangle 19"/>
          <p:cNvSpPr/>
          <p:nvPr/>
        </p:nvSpPr>
        <p:spPr>
          <a:xfrm>
            <a:off x="701463" y="4981664"/>
            <a:ext cx="16138737" cy="1323439"/>
          </a:xfrm>
          <a:prstGeom prst="rect">
            <a:avLst/>
          </a:prstGeom>
        </p:spPr>
        <p:txBody>
          <a:bodyPr wrap="square">
            <a:spAutoFit/>
          </a:bodyPr>
          <a:lstStyle/>
          <a:p>
            <a:r>
              <a:rPr lang="vi-VN" sz="3600" dirty="0"/>
              <a:t>   </a:t>
            </a:r>
            <a:r>
              <a:rPr lang="vi-VN" sz="3600" dirty="0">
                <a:latin typeface="+mj-lt"/>
              </a:rPr>
              <a:t> - </a:t>
            </a:r>
            <a:r>
              <a:rPr lang="vi-VN" sz="4000" dirty="0">
                <a:latin typeface="+mj-lt"/>
              </a:rPr>
              <a:t>Tại sao những nét tách rời các mảng hình của đối tượng in không dính liền với nhau?</a:t>
            </a:r>
            <a:endParaRPr lang="vi-VN" sz="4000" dirty="0">
              <a:latin typeface="+mj-lt"/>
            </a:endParaRPr>
          </a:p>
        </p:txBody>
      </p:sp>
      <p:sp>
        <p:nvSpPr>
          <p:cNvPr id="22" name="Rectangle 21"/>
          <p:cNvSpPr/>
          <p:nvPr/>
        </p:nvSpPr>
        <p:spPr>
          <a:xfrm>
            <a:off x="701462" y="6181993"/>
            <a:ext cx="16138737" cy="4339650"/>
          </a:xfrm>
          <a:prstGeom prst="rect">
            <a:avLst/>
          </a:prstGeom>
        </p:spPr>
        <p:txBody>
          <a:bodyPr wrap="square">
            <a:spAutoFit/>
          </a:bodyPr>
          <a:lstStyle/>
          <a:p>
            <a:r>
              <a:rPr lang="vi-VN" sz="4000" dirty="0">
                <a:latin typeface="+mj-lt"/>
              </a:rPr>
              <a:t>    -  </a:t>
            </a: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phẩm</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sz="4000" dirty="0">
                <a:latin typeface="+mj-lt"/>
                <a:cs typeface="Arial" panose="020B0604020202020204" pitchFamily="34" charset="0"/>
              </a:rPr>
              <a:t>    </a:t>
            </a:r>
            <a:endParaRPr lang="en-US" sz="4000" dirty="0">
              <a:latin typeface="+mj-lt"/>
              <a:cs typeface="Arial" panose="020B0604020202020204" pitchFamily="34" charset="0"/>
            </a:endParaRPr>
          </a:p>
          <a:p>
            <a:r>
              <a:rPr lang="en-US" sz="4000" dirty="0">
                <a:latin typeface="+mj-lt"/>
                <a:cs typeface="Arial" panose="020B0604020202020204" pitchFamily="34" charset="0"/>
              </a:rPr>
              <a:t>    </a:t>
            </a:r>
            <a:r>
              <a:rPr lang="vi-VN" sz="4000" dirty="0">
                <a:latin typeface="+mj-lt"/>
              </a:rPr>
              <a:t>- Nhận xét về cách tạo hình khuôn in của các sản phẩm theo gợi ý sau:</a:t>
            </a:r>
            <a:endParaRPr lang="vi-VN" sz="4000" dirty="0">
              <a:latin typeface="+mj-lt"/>
            </a:endParaRPr>
          </a:p>
          <a:p>
            <a:r>
              <a:rPr lang="en-US" sz="4000" dirty="0">
                <a:latin typeface="+mj-lt"/>
              </a:rPr>
              <a:t>     </a:t>
            </a:r>
            <a:r>
              <a:rPr lang="vi-VN" sz="4000" dirty="0">
                <a:latin typeface="+mj-lt"/>
              </a:rPr>
              <a:t>- Cách đơn giản để cắt các hình đối xứng là gì?</a:t>
            </a:r>
            <a:endParaRPr lang="vi-VN" sz="4000" dirty="0">
              <a:latin typeface="+mj-lt"/>
            </a:endParaRPr>
          </a:p>
          <a:p>
            <a:r>
              <a:rPr lang="en-US" sz="4000" dirty="0">
                <a:latin typeface="+mj-lt"/>
              </a:rPr>
              <a:t>     </a:t>
            </a:r>
            <a:r>
              <a:rPr lang="vi-VN" sz="4000" dirty="0">
                <a:latin typeface="+mj-lt"/>
              </a:rPr>
              <a:t>- Chi tiết nào giúp các thành phần của khuôn in không bị tách rời?</a:t>
            </a:r>
            <a:endParaRPr lang="vi-VN" sz="4000" dirty="0">
              <a:latin typeface="+mj-lt"/>
            </a:endParaRPr>
          </a:p>
          <a:p>
            <a:r>
              <a:rPr lang="en-US" sz="4000" dirty="0">
                <a:latin typeface="+mj-lt"/>
              </a:rPr>
              <a:t>     </a:t>
            </a:r>
            <a:r>
              <a:rPr lang="vi-VN" sz="4000" dirty="0">
                <a:latin typeface="+mj-lt"/>
              </a:rPr>
              <a:t>- Khuôn in được sử dụng như thế nào?</a:t>
            </a:r>
            <a:endParaRPr lang="vi-VN" sz="4000" dirty="0">
              <a:latin typeface="+mj-lt"/>
            </a:endParaRPr>
          </a:p>
          <a:p>
            <a:endParaRPr lang="vi-VN" sz="3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E6E0"/>
        </a:solidFill>
        <a:effectLst/>
      </p:bgPr>
    </p:bg>
    <p:spTree>
      <p:nvGrpSpPr>
        <p:cNvPr id="1" name=""/>
        <p:cNvGrpSpPr/>
        <p:nvPr/>
      </p:nvGrpSpPr>
      <p:grpSpPr>
        <a:xfrm>
          <a:off x="0" y="0"/>
          <a:ext cx="0" cy="0"/>
          <a:chOff x="0" y="0"/>
          <a:chExt cx="0" cy="0"/>
        </a:xfrm>
      </p:grpSpPr>
      <p:sp>
        <p:nvSpPr>
          <p:cNvPr id="19" name="TextBox 18"/>
          <p:cNvSpPr txBox="1"/>
          <p:nvPr/>
        </p:nvSpPr>
        <p:spPr>
          <a:xfrm>
            <a:off x="1143000" y="2552700"/>
            <a:ext cx="16478778" cy="1323439"/>
          </a:xfrm>
          <a:prstGeom prst="rect">
            <a:avLst/>
          </a:prstGeom>
          <a:noFill/>
        </p:spPr>
        <p:txBody>
          <a:bodyPr wrap="square" rtlCol="0">
            <a:spAutoFit/>
          </a:bodyPr>
          <a:lstStyle/>
          <a:p>
            <a:r>
              <a:rPr lang="vi-VN" sz="3600" dirty="0"/>
              <a:t>-</a:t>
            </a:r>
            <a:r>
              <a:rPr lang="en-US" sz="3600" b="1"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vi-VN" sz="4000"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v</a:t>
            </a:r>
            <a:r>
              <a:rPr lang="en-US" sz="4000" dirty="0">
                <a:latin typeface="Times New Roman" panose="02020603050405020304" pitchFamily="18" charset="0"/>
                <a:cs typeface="Times New Roman" panose="02020603050405020304" pitchFamily="18" charset="0"/>
              </a:rPr>
              <a:t>ẽ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theo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tượng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lỗ</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hoặc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cửa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in </a:t>
            </a:r>
            <a:r>
              <a:rPr lang="en-US" sz="4000" dirty="0" err="1">
                <a:latin typeface="Times New Roman" panose="02020603050405020304" pitchFamily="18" charset="0"/>
                <a:cs typeface="Times New Roman" panose="02020603050405020304" pitchFamily="18" charset="0"/>
              </a:rPr>
              <a:t>màu</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43000" y="4079965"/>
            <a:ext cx="16478778" cy="1938992"/>
          </a:xfrm>
          <a:prstGeom prst="rect">
            <a:avLst/>
          </a:prstGeom>
          <a:noFill/>
        </p:spPr>
        <p:txBody>
          <a:bodyPr wrap="square" rtlCol="0">
            <a:spAutoFit/>
          </a:bodyPr>
          <a:lstStyle/>
          <a:p>
            <a:r>
              <a:rPr lang="vi-VN" sz="3600" dirty="0"/>
              <a:t>- </a:t>
            </a:r>
            <a:r>
              <a:rPr lang="vi-VN" sz="4000" dirty="0">
                <a:latin typeface="+mj-lt"/>
              </a:rPr>
              <a:t>Để tạo được khuôn in người ta dùng các đoạn thẳng để nối những thành phần tách rời của đối tượng in. Khi tạo hoa văn trang trí đối xứng , người ta gấp giấy theo trục đối xứngddeer cắt và tạo sự cân đối.</a:t>
            </a:r>
            <a:endParaRPr lang="vi-VN" sz="4000" dirty="0">
              <a:latin typeface="+mj-lt"/>
            </a:endParaRPr>
          </a:p>
        </p:txBody>
      </p:sp>
      <p:sp>
        <p:nvSpPr>
          <p:cNvPr id="21" name="TextBox 20"/>
          <p:cNvSpPr txBox="1"/>
          <p:nvPr/>
        </p:nvSpPr>
        <p:spPr>
          <a:xfrm>
            <a:off x="1143000" y="6137365"/>
            <a:ext cx="16478778" cy="1938992"/>
          </a:xfrm>
          <a:prstGeom prst="rect">
            <a:avLst/>
          </a:prstGeom>
          <a:noFill/>
        </p:spPr>
        <p:txBody>
          <a:bodyPr wrap="square" rtlCol="0">
            <a:spAutoFit/>
          </a:bodyPr>
          <a:lstStyle/>
          <a:p>
            <a:r>
              <a:rPr lang="vi-VN" sz="4000" dirty="0">
                <a:latin typeface="+mj-lt"/>
              </a:rPr>
              <a:t>- Vật liệu làm khuôn in rất phong phú có thể lá các loại giấy, bìa,mica...Một số loại khuôn in làm bằng kim loại, nhựa để dùng lâu dài. Hiện nay có một số loại máy cắt bằng công nghệ CNC và tia la de (láer) dùng để cắt giấy, gỗ, kim loại.</a:t>
            </a:r>
            <a:endParaRPr lang="vi-VN" sz="4000" dirty="0">
              <a:latin typeface="+mj-lt"/>
            </a:endParaRPr>
          </a:p>
        </p:txBody>
      </p:sp>
      <p:sp>
        <p:nvSpPr>
          <p:cNvPr id="22" name="TextBox 21"/>
          <p:cNvSpPr txBox="1"/>
          <p:nvPr/>
        </p:nvSpPr>
        <p:spPr>
          <a:xfrm>
            <a:off x="1320800" y="1104900"/>
            <a:ext cx="16478778" cy="707886"/>
          </a:xfrm>
          <a:prstGeom prst="rect">
            <a:avLst/>
          </a:prstGeom>
          <a:noFill/>
        </p:spPr>
        <p:txBody>
          <a:bodyPr wrap="square" rtlCol="0">
            <a:spAutoFit/>
          </a:bodyPr>
          <a:lstStyle/>
          <a:p>
            <a:r>
              <a:rPr lang="vi-VN" sz="4000" u="sng" dirty="0">
                <a:latin typeface="+mj-lt"/>
              </a:rPr>
              <a:t>Kết luận</a:t>
            </a:r>
            <a:endParaRPr lang="vi-VN" sz="4000" u="sng" dirty="0">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2762</Words>
  <Application>WPS Presentation</Application>
  <PresentationFormat>Custom</PresentationFormat>
  <Paragraphs>107</Paragraphs>
  <Slides>18</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Arial</vt:lpstr>
      <vt:lpstr>SimSun</vt:lpstr>
      <vt:lpstr>Wingdings</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Colorful Art Class Kids Education Presentation</dc:title>
  <dc:creator>Administrator</dc:creator>
  <cp:lastModifiedBy>Hoa Mẫu Đơn</cp:lastModifiedBy>
  <cp:revision>31</cp:revision>
  <dcterms:created xsi:type="dcterms:W3CDTF">2006-08-16T00:00:00Z</dcterms:created>
  <dcterms:modified xsi:type="dcterms:W3CDTF">2024-08-11T01:37:56Z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546564462FA84CFB83569AFC76BC5216_13</vt:lpwstr>
  </property>
  <property fmtid="{D5CDD505-2E9C-101B-9397-08002B2CF9AE}" pid="3" name="KSOProductBuildVer">
    <vt:lpwstr>1033-12.2.0.17545</vt:lpwstr>
  </property>
</Properties>
</file>