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27"/>
  </p:notesMasterIdLst>
  <p:sldIdLst>
    <p:sldId id="336" r:id="rId3"/>
    <p:sldId id="256" r:id="rId4"/>
    <p:sldId id="263" r:id="rId5"/>
    <p:sldId id="262" r:id="rId6"/>
    <p:sldId id="347" r:id="rId7"/>
    <p:sldId id="348" r:id="rId8"/>
    <p:sldId id="339" r:id="rId9"/>
    <p:sldId id="346" r:id="rId10"/>
    <p:sldId id="312" r:id="rId11"/>
    <p:sldId id="345" r:id="rId12"/>
    <p:sldId id="266" r:id="rId13"/>
    <p:sldId id="333" r:id="rId14"/>
    <p:sldId id="349" r:id="rId15"/>
    <p:sldId id="260" r:id="rId16"/>
    <p:sldId id="265" r:id="rId17"/>
    <p:sldId id="270" r:id="rId18"/>
    <p:sldId id="318" r:id="rId19"/>
    <p:sldId id="321" r:id="rId20"/>
    <p:sldId id="322" r:id="rId21"/>
    <p:sldId id="324" r:id="rId22"/>
    <p:sldId id="323" r:id="rId23"/>
    <p:sldId id="326" r:id="rId24"/>
    <p:sldId id="327" r:id="rId25"/>
    <p:sldId id="316" r:id="rId26"/>
  </p:sldIdLst>
  <p:sldSz cx="9144000" cy="5143500" type="screen16x9"/>
  <p:notesSz cx="6858000" cy="9144000"/>
  <p:embeddedFontLs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Aref Ruqaa" panose="020B0604020202020204" charset="-78"/>
      <p:regular r:id="rId32"/>
      <p:bold r:id="rId33"/>
    </p:embeddedFont>
    <p:embeddedFont>
      <p:font typeface="iCiel Cadena" panose="020B0604020202020204" charset="0"/>
      <p:bold r:id="rId34"/>
    </p:embeddedFont>
    <p:embeddedFont>
      <p:font typeface="Anahei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微软雅黑" panose="020B0503020204020204" pitchFamily="34" charset="-122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40" d="100"/>
          <a:sy n="140" d="100"/>
        </p:scale>
        <p:origin x="774" y="114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5-10-29T09:20:25.2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 0 0,'-21'0'141,"42"0"-110,22 22-31,-1-1 15,0-21-15,-21 21 16,22-21-16,-22 0 16,21 21-1,-21-21 48,-21 21-32,22-21-31,-1 0 16,0 0 15,0 0 31,0 0-46,0 0 15,1 21 79,-44-21 171,1 0-281,0 0 31,0 0-31,0 0 16,-22 22-1,22-22 1,-21 21 0,21-21-16,21 21 15,-43 0 48,22-21-48,0 21 17,0 0-1,0-21 0,0 22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06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1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38" name="Google Shape;1038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18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1101" name="Google Shape;1101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8"/>
          <p:cNvSpPr txBox="1">
            <a:spLocks noGrp="1"/>
          </p:cNvSpPr>
          <p:nvPr>
            <p:ph type="subTitle" idx="1"/>
          </p:nvPr>
        </p:nvSpPr>
        <p:spPr>
          <a:xfrm>
            <a:off x="4923076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8"/>
          <p:cNvSpPr txBox="1">
            <a:spLocks noGrp="1"/>
          </p:cNvSpPr>
          <p:nvPr>
            <p:ph type="subTitle" idx="2"/>
          </p:nvPr>
        </p:nvSpPr>
        <p:spPr>
          <a:xfrm>
            <a:off x="1580900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8"/>
          <p:cNvSpPr txBox="1">
            <a:spLocks noGrp="1"/>
          </p:cNvSpPr>
          <p:nvPr>
            <p:ph type="subTitle" idx="3"/>
          </p:nvPr>
        </p:nvSpPr>
        <p:spPr>
          <a:xfrm>
            <a:off x="1580905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0" name="Google Shape;1110;p18"/>
          <p:cNvSpPr txBox="1">
            <a:spLocks noGrp="1"/>
          </p:cNvSpPr>
          <p:nvPr>
            <p:ph type="subTitle" idx="4"/>
          </p:nvPr>
        </p:nvSpPr>
        <p:spPr>
          <a:xfrm>
            <a:off x="4923082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18"/>
          <p:cNvSpPr/>
          <p:nvPr/>
        </p:nvSpPr>
        <p:spPr>
          <a:xfrm>
            <a:off x="8430766" y="352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8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10/31/2025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10/31/2025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10/31/2025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10/31/2025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10/31/2025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0" r:id="rId5"/>
    <p:sldLayoutId id="2147483664" r:id="rId6"/>
    <p:sldLayoutId id="2147483666" r:id="rId7"/>
    <p:sldLayoutId id="2147483680" r:id="rId8"/>
    <p:sldLayoutId id="2147483683" r:id="rId9"/>
    <p:sldLayoutId id="2147483687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10/31/2025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audio" Target="NUL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3800" dirty="0"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39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0"/>
            <a:ext cx="560832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" y="4684734"/>
            <a:ext cx="6316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                   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Tượng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9840" y="472440"/>
            <a:ext cx="24612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-Pu-Chia.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-Pu-Chia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/>
              <a:cs typeface="Aref Ruqaa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3522" y="2176539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" y="0"/>
            <a:ext cx="7147560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 flipH="1">
            <a:off x="3045194" y="1176020"/>
            <a:ext cx="1309688" cy="904875"/>
          </a:xfrm>
          <a:custGeom>
            <a:avLst/>
            <a:gdLst>
              <a:gd name="T0" fmla="*/ 336227 w 1299"/>
              <a:gd name="T1" fmla="*/ 1206500 h 1008"/>
              <a:gd name="T2" fmla="*/ 1441450 w 1299"/>
              <a:gd name="T3" fmla="*/ 1206500 h 1008"/>
              <a:gd name="T4" fmla="*/ 1438121 w 1299"/>
              <a:gd name="T5" fmla="*/ 377031 h 1008"/>
              <a:gd name="T6" fmla="*/ 1045301 w 1299"/>
              <a:gd name="T7" fmla="*/ 0 h 1008"/>
              <a:gd name="T8" fmla="*/ 3329 w 1299"/>
              <a:gd name="T9" fmla="*/ 0 h 1008"/>
              <a:gd name="T10" fmla="*/ 0 w 1299"/>
              <a:gd name="T11" fmla="*/ 865377 h 1008"/>
              <a:gd name="T12" fmla="*/ 336227 w 1299"/>
              <a:gd name="T13" fmla="*/ 120650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00">
              <a:buClrTx/>
              <a:defRPr/>
            </a:pPr>
            <a:endParaRPr lang="vi-VN" sz="1350" b="1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ltGray">
          <a:xfrm>
            <a:off x="4425554" y="1176020"/>
            <a:ext cx="1207294" cy="904875"/>
          </a:xfrm>
          <a:custGeom>
            <a:avLst/>
            <a:gdLst>
              <a:gd name="T0" fmla="*/ 335857 w 1299"/>
              <a:gd name="T1" fmla="*/ 1206500 h 1008"/>
              <a:gd name="T2" fmla="*/ 1439863 w 1299"/>
              <a:gd name="T3" fmla="*/ 1206500 h 1008"/>
              <a:gd name="T4" fmla="*/ 1436538 w 1299"/>
              <a:gd name="T5" fmla="*/ 377031 h 1008"/>
              <a:gd name="T6" fmla="*/ 1044150 w 1299"/>
              <a:gd name="T7" fmla="*/ 0 h 1008"/>
              <a:gd name="T8" fmla="*/ 3325 w 1299"/>
              <a:gd name="T9" fmla="*/ 0 h 1008"/>
              <a:gd name="T10" fmla="*/ 0 w 1299"/>
              <a:gd name="T11" fmla="*/ 865377 h 1008"/>
              <a:gd name="T12" fmla="*/ 335857 w 1299"/>
              <a:gd name="T13" fmla="*/ 120650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rgbClr val="009999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00">
              <a:buClrTx/>
              <a:defRPr/>
            </a:pPr>
            <a:endParaRPr lang="vi-VN" sz="1350" b="1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ltGray">
          <a:xfrm>
            <a:off x="3989391" y="1986156"/>
            <a:ext cx="1309688" cy="903685"/>
          </a:xfrm>
          <a:custGeom>
            <a:avLst/>
            <a:gdLst>
              <a:gd name="T0" fmla="*/ 336227 w 1299"/>
              <a:gd name="T1" fmla="*/ 1204913 h 1008"/>
              <a:gd name="T2" fmla="*/ 1441450 w 1299"/>
              <a:gd name="T3" fmla="*/ 1204913 h 1008"/>
              <a:gd name="T4" fmla="*/ 1438121 w 1299"/>
              <a:gd name="T5" fmla="*/ 376535 h 1008"/>
              <a:gd name="T6" fmla="*/ 1045301 w 1299"/>
              <a:gd name="T7" fmla="*/ 0 h 1008"/>
              <a:gd name="T8" fmla="*/ 3329 w 1299"/>
              <a:gd name="T9" fmla="*/ 0 h 1008"/>
              <a:gd name="T10" fmla="*/ 0 w 1299"/>
              <a:gd name="T11" fmla="*/ 864238 h 1008"/>
              <a:gd name="T12" fmla="*/ 336227 w 1299"/>
              <a:gd name="T13" fmla="*/ 1204913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00">
              <a:buClrTx/>
              <a:defRPr/>
            </a:pPr>
            <a:endParaRPr lang="vi-VN" sz="1350" b="1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black">
          <a:xfrm>
            <a:off x="4354882" y="1527052"/>
            <a:ext cx="1178719" cy="346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  <a:defRPr/>
            </a:pPr>
            <a:r>
              <a:rPr lang="en-US" sz="1650" b="1" kern="1200">
                <a:latin typeface="Arial" charset="0"/>
                <a:ea typeface="+mn-ea"/>
                <a:cs typeface="+mn-cs"/>
              </a:rPr>
              <a:t> </a:t>
            </a:r>
            <a:endParaRPr lang="en-US" sz="1650" b="1" kern="12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gray">
          <a:xfrm flipH="1">
            <a:off x="130885" y="447258"/>
            <a:ext cx="2869066" cy="1421789"/>
          </a:xfrm>
          <a:custGeom>
            <a:avLst/>
            <a:gdLst>
              <a:gd name="T0" fmla="*/ 656162 w 1299"/>
              <a:gd name="T1" fmla="*/ 1206500 h 1008"/>
              <a:gd name="T2" fmla="*/ 2813050 w 1299"/>
              <a:gd name="T3" fmla="*/ 1206500 h 1008"/>
              <a:gd name="T4" fmla="*/ 2806553 w 1299"/>
              <a:gd name="T5" fmla="*/ 377031 h 1008"/>
              <a:gd name="T6" fmla="*/ 2039948 w 1299"/>
              <a:gd name="T7" fmla="*/ 0 h 1008"/>
              <a:gd name="T8" fmla="*/ 6497 w 1299"/>
              <a:gd name="T9" fmla="*/ 0 h 1008"/>
              <a:gd name="T10" fmla="*/ 0 w 1299"/>
              <a:gd name="T11" fmla="*/ 865377 h 1008"/>
              <a:gd name="T12" fmla="*/ 656162 w 1299"/>
              <a:gd name="T13" fmla="*/ 120650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lvl="0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Bent Arrow 12"/>
          <p:cNvSpPr/>
          <p:nvPr/>
        </p:nvSpPr>
        <p:spPr>
          <a:xfrm flipH="1">
            <a:off x="3052338" y="1084045"/>
            <a:ext cx="342900" cy="365522"/>
          </a:xfrm>
          <a:prstGeom prst="ben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vi-VN" sz="1350" b="1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8"/>
          <p:cNvSpPr>
            <a:spLocks/>
          </p:cNvSpPr>
          <p:nvPr/>
        </p:nvSpPr>
        <p:spPr bwMode="ltGray">
          <a:xfrm>
            <a:off x="5829301" y="530963"/>
            <a:ext cx="3314699" cy="2112686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Bent Arrow 14"/>
          <p:cNvSpPr/>
          <p:nvPr/>
        </p:nvSpPr>
        <p:spPr>
          <a:xfrm>
            <a:off x="5486401" y="1053745"/>
            <a:ext cx="342900" cy="365522"/>
          </a:xfrm>
          <a:prstGeom prst="ben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vi-VN" sz="1350" b="1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22"/>
          <p:cNvSpPr>
            <a:spLocks/>
          </p:cNvSpPr>
          <p:nvPr/>
        </p:nvSpPr>
        <p:spPr bwMode="ltGray">
          <a:xfrm>
            <a:off x="2344994" y="3091324"/>
            <a:ext cx="4900152" cy="1910519"/>
          </a:xfrm>
          <a:custGeom>
            <a:avLst/>
            <a:gdLst>
              <a:gd name="T0" fmla="*/ 639869 w 1299"/>
              <a:gd name="T1" fmla="*/ 1204913 h 1008"/>
              <a:gd name="T2" fmla="*/ 2743200 w 1299"/>
              <a:gd name="T3" fmla="*/ 1204913 h 1008"/>
              <a:gd name="T4" fmla="*/ 2736865 w 1299"/>
              <a:gd name="T5" fmla="*/ 376535 h 1008"/>
              <a:gd name="T6" fmla="*/ 1989295 w 1299"/>
              <a:gd name="T7" fmla="*/ 0 h 1008"/>
              <a:gd name="T8" fmla="*/ 6335 w 1299"/>
              <a:gd name="T9" fmla="*/ 0 h 1008"/>
              <a:gd name="T10" fmla="*/ 0 w 1299"/>
              <a:gd name="T11" fmla="*/ 864238 h 1008"/>
              <a:gd name="T12" fmla="*/ 639869 w 1299"/>
              <a:gd name="T13" fmla="*/ 1204913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lvl="0"/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Bent Arrow 17"/>
          <p:cNvSpPr/>
          <p:nvPr/>
        </p:nvSpPr>
        <p:spPr>
          <a:xfrm flipH="1" flipV="1">
            <a:off x="4243135" y="2822289"/>
            <a:ext cx="342900" cy="355997"/>
          </a:xfrm>
          <a:prstGeom prst="ben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vi-VN" sz="1350" b="1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WordArt 41" descr="Paper bag"/>
          <p:cNvSpPr>
            <a:spLocks noChangeArrowheads="1" noChangeShapeType="1" noTextEdit="1"/>
          </p:cNvSpPr>
          <p:nvPr/>
        </p:nvSpPr>
        <p:spPr bwMode="auto">
          <a:xfrm>
            <a:off x="1657350" y="0"/>
            <a:ext cx="5829300" cy="498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18"/>
              </a:avLst>
            </a:prstTxWarp>
          </a:bodyPr>
          <a:lstStyle/>
          <a:p>
            <a:pPr algn="ctr" defTabSz="685800">
              <a:buClrTx/>
              <a:defRPr/>
            </a:pP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Vương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quốc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Lào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thời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Lan </a:t>
            </a: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Xang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28" y="520642"/>
            <a:ext cx="1512094" cy="2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1" y="1052160"/>
            <a:ext cx="902895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lang="en-US" sz="2100" kern="1200" dirty="0">
              <a:solidFill>
                <a:srgbClr val="00A0E9"/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431041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mỗi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lang="en-US" sz="2100" kern="1200" dirty="0" err="1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lang="en-US" sz="2100" kern="1200" dirty="0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lựa</a:t>
            </a:r>
            <a:r>
              <a:rPr lang="en-US" sz="2100" kern="1200" dirty="0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chọn</a:t>
            </a:r>
            <a:r>
              <a:rPr lang="en-US" sz="2100" kern="1200" dirty="0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lang="en-US" sz="2100" kern="1200" dirty="0" smtClean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ra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96" y="1610591"/>
            <a:ext cx="6685514" cy="3551600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14367" y="3575812"/>
            <a:ext cx="2169750" cy="12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65671" y="250650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16,17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68292" y="0"/>
            <a:ext cx="3015826" cy="3026660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5804" y="1000773"/>
            <a:ext cx="6809822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4" y="2571750"/>
            <a:ext cx="2548873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1. Q</a:t>
            </a:r>
            <a:r>
              <a:rPr lang="en" sz="2800" b="1" dirty="0" smtClean="0"/>
              <a:t>uá trình hình thành và phát triển của Vương quốc</a:t>
            </a:r>
            <a:endParaRPr sz="28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/>
              <a:t>2. Vương quốc Lào thời Lang Xang</a:t>
            </a:r>
            <a:endParaRPr sz="28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3. M</a:t>
            </a:r>
            <a:r>
              <a:rPr lang="en" sz="2800" b="1" dirty="0" smtClean="0"/>
              <a:t>ột số nét tiêu biểu về văn hóa</a:t>
            </a:r>
            <a:endParaRPr sz="28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181" y="62099"/>
            <a:ext cx="6437934" cy="1969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411" y="2873875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4709" y="2369837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280028" y="168731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565" y="225468"/>
            <a:ext cx="7139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903" y="1564296"/>
            <a:ext cx="7993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LàoThơng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Lùm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Lan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1353,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XVII</a:t>
            </a: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34774" y="3223761"/>
            <a:ext cx="576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08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3843" y="2427005"/>
            <a:ext cx="7819402" cy="85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92963" y="2273180"/>
            <a:ext cx="0" cy="2905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210" y="1580972"/>
            <a:ext cx="140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kì</a:t>
            </a:r>
            <a:r>
              <a:rPr lang="en-US" sz="2000" dirty="0" smtClean="0"/>
              <a:t> </a:t>
            </a:r>
            <a:r>
              <a:rPr lang="en-US" sz="2000" dirty="0" err="1" smtClean="0"/>
              <a:t>sơ</a:t>
            </a:r>
            <a:r>
              <a:rPr lang="en-US" sz="2000" dirty="0" smtClean="0"/>
              <a:t> </a:t>
            </a:r>
            <a:r>
              <a:rPr lang="en-US" sz="2000" dirty="0" err="1" smtClean="0"/>
              <a:t>khai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654" y="2683380"/>
            <a:ext cx="171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Lào</a:t>
            </a:r>
            <a:r>
              <a:rPr lang="en-US" sz="1800" dirty="0" smtClean="0"/>
              <a:t> </a:t>
            </a:r>
            <a:r>
              <a:rPr lang="en-US" sz="1800" dirty="0" err="1" smtClean="0"/>
              <a:t>Thơng</a:t>
            </a:r>
            <a:endParaRPr lang="en-US" sz="1800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3288706" y="2288848"/>
            <a:ext cx="0" cy="2905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664863" y="1861559"/>
            <a:ext cx="1914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kỉ</a:t>
            </a:r>
            <a:r>
              <a:rPr lang="en-US" sz="2000" smtClean="0"/>
              <a:t> XIII</a:t>
            </a:r>
            <a:endParaRPr 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2579404" y="2630682"/>
            <a:ext cx="152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Lào</a:t>
            </a:r>
            <a:r>
              <a:rPr lang="en-US" sz="1800" dirty="0" smtClean="0"/>
              <a:t> </a:t>
            </a:r>
            <a:r>
              <a:rPr lang="en-US" sz="1800" dirty="0" err="1" smtClean="0"/>
              <a:t>Lùm</a:t>
            </a:r>
            <a:endParaRPr lang="en-US" sz="18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543372" y="2270333"/>
            <a:ext cx="0" cy="2905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439114" y="2286000"/>
            <a:ext cx="0" cy="2905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962256" y="1911410"/>
            <a:ext cx="204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Năm 1353</a:t>
            </a:r>
            <a:endParaRPr lang="en-US" sz="1800" dirty="0"/>
          </a:p>
        </p:txBody>
      </p:sp>
      <p:sp>
        <p:nvSpPr>
          <p:cNvPr id="73" name="TextBox 72"/>
          <p:cNvSpPr txBox="1"/>
          <p:nvPr/>
        </p:nvSpPr>
        <p:spPr>
          <a:xfrm>
            <a:off x="4705883" y="2646348"/>
            <a:ext cx="204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Nước</a:t>
            </a:r>
            <a:r>
              <a:rPr lang="en-US" sz="1800" dirty="0" smtClean="0"/>
              <a:t> Lan </a:t>
            </a:r>
            <a:r>
              <a:rPr lang="en-US" sz="1800" dirty="0" err="1" smtClean="0"/>
              <a:t>Xang</a:t>
            </a:r>
            <a:endParaRPr lang="en-US" sz="1800" dirty="0"/>
          </a:p>
        </p:txBody>
      </p:sp>
      <p:sp>
        <p:nvSpPr>
          <p:cNvPr id="74" name="TextBox 73"/>
          <p:cNvSpPr txBox="1"/>
          <p:nvPr/>
        </p:nvSpPr>
        <p:spPr>
          <a:xfrm>
            <a:off x="6524714" y="2627833"/>
            <a:ext cx="204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Đỉnh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r>
              <a:rPr lang="en-US" sz="1800" dirty="0" smtClean="0"/>
              <a:t> </a:t>
            </a:r>
            <a:r>
              <a:rPr lang="en-US" sz="1800" dirty="0" err="1" smtClean="0"/>
              <a:t>thịnh</a:t>
            </a:r>
            <a:r>
              <a:rPr lang="en-US" sz="1800" dirty="0" smtClean="0"/>
              <a:t> </a:t>
            </a:r>
            <a:r>
              <a:rPr lang="en-US" sz="1800" dirty="0" err="1" smtClean="0"/>
              <a:t>vượng</a:t>
            </a:r>
            <a:endParaRPr lang="en-US" sz="1800" dirty="0"/>
          </a:p>
        </p:txBody>
      </p:sp>
      <p:sp>
        <p:nvSpPr>
          <p:cNvPr id="75" name="TextBox 74"/>
          <p:cNvSpPr txBox="1"/>
          <p:nvPr/>
        </p:nvSpPr>
        <p:spPr>
          <a:xfrm>
            <a:off x="6420739" y="1925653"/>
            <a:ext cx="204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Thế</a:t>
            </a:r>
            <a:r>
              <a:rPr lang="en-US" sz="1800" dirty="0" smtClean="0"/>
              <a:t> </a:t>
            </a:r>
            <a:r>
              <a:rPr lang="en-US" sz="1800" dirty="0" err="1" smtClean="0"/>
              <a:t>kỉ</a:t>
            </a:r>
            <a:r>
              <a:rPr lang="en-US" sz="1800" dirty="0" smtClean="0"/>
              <a:t> XV - XVII</a:t>
            </a:r>
            <a:endParaRPr lang="en-US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8354760" y="2377320"/>
              <a:ext cx="157320" cy="99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2880" y="2365440"/>
                <a:ext cx="181080" cy="12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553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Pictures\Screenshots\Screenshot (534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0" y="114300"/>
            <a:ext cx="9014460" cy="4968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96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ông Mê Kông trên đất nước Là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" y="220980"/>
            <a:ext cx="7833359" cy="46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1031260"/>
            <a:ext cx="31028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690</Words>
  <Application>Microsoft Office PowerPoint</Application>
  <PresentationFormat>On-screen Show (16:9)</PresentationFormat>
  <Paragraphs>100</Paragraphs>
  <Slides>24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Nunito</vt:lpstr>
      <vt:lpstr>Frankfurter</vt:lpstr>
      <vt:lpstr>Aref Ruqaa</vt:lpstr>
      <vt:lpstr>Bebas Neue</vt:lpstr>
      <vt:lpstr>#9Slide02 Tieu de dai</vt:lpstr>
      <vt:lpstr>iCiel Cadena</vt:lpstr>
      <vt:lpstr>Anaheim</vt:lpstr>
      <vt:lpstr>Times New Roman</vt:lpstr>
      <vt:lpstr>Wingdings</vt:lpstr>
      <vt:lpstr>Calibri</vt:lpstr>
      <vt:lpstr>微软雅黑</vt:lpstr>
      <vt:lpstr>Arial</vt:lpstr>
      <vt:lpstr>#9Slide02 Noi dung dai</vt:lpstr>
      <vt:lpstr>Poppins</vt:lpstr>
      <vt:lpstr>Language Arts for High School - 9th Grade: POV and Narrative Voice by Slidesgo</vt:lpstr>
      <vt:lpstr>Office Theme</vt:lpstr>
      <vt:lpstr>KHỞI ĐỘNG</vt:lpstr>
      <vt:lpstr>PowerPoint Presentation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HP X360</cp:lastModifiedBy>
  <cp:revision>56</cp:revision>
  <dcterms:modified xsi:type="dcterms:W3CDTF">2025-10-31T00:28:38Z</dcterms:modified>
</cp:coreProperties>
</file>