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Glacial Indifference Bold" panose="020B0604020202020204" charset="0"/>
      <p:regular r:id="rId20"/>
    </p:embeddedFont>
    <p:embeddedFont>
      <p:font typeface="Glacial Indifference Bold Italics" panose="020B0604020202020204" charset="0"/>
      <p:regular r:id="rId21"/>
    </p:embeddedFont>
    <p:embeddedFont>
      <p:font typeface="Glacial Indifference" panose="020B0604020202020204" charset="0"/>
      <p:regular r:id="rId22"/>
    </p:embeddedFont>
    <p:embeddedFont>
      <p:font typeface="Hey Gotcha!" panose="020B0604020202020204" charset="0"/>
      <p:regular r:id="rId23"/>
    </p:embeddedFont>
    <p:embeddedFont>
      <p:font typeface="Glacial Indifference Italics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756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15.sv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hyperlink" Target="https://wayground.com/admin/quiz/69157c294660845c3940a0a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57900" y="4607383"/>
            <a:ext cx="7774251" cy="7200900"/>
          </a:xfrm>
          <a:custGeom>
            <a:avLst/>
            <a:gdLst/>
            <a:ahLst/>
            <a:cxnLst/>
            <a:rect l="l" t="t" r="r" b="b"/>
            <a:pathLst>
              <a:path w="7774251" h="7200900">
                <a:moveTo>
                  <a:pt x="0" y="0"/>
                </a:moveTo>
                <a:lnTo>
                  <a:pt x="7774251" y="0"/>
                </a:lnTo>
                <a:lnTo>
                  <a:pt x="7774251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5965097" cy="30245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65097" cy="3024556"/>
            </a:xfrm>
            <a:custGeom>
              <a:avLst/>
              <a:gdLst/>
              <a:ahLst/>
              <a:cxnLst/>
              <a:rect l="l" t="t" r="r" b="b"/>
              <a:pathLst>
                <a:path w="5965097" h="3024556">
                  <a:moveTo>
                    <a:pt x="0" y="0"/>
                  </a:moveTo>
                  <a:lnTo>
                    <a:pt x="5965097" y="0"/>
                  </a:lnTo>
                  <a:lnTo>
                    <a:pt x="5965097" y="3024556"/>
                  </a:lnTo>
                  <a:lnTo>
                    <a:pt x="0" y="302455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965097" cy="3053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175036" y="3204907"/>
            <a:ext cx="13937928" cy="4052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50"/>
              </a:lnSpc>
            </a:pPr>
            <a:r>
              <a:rPr lang="en-US" sz="15000" dirty="0" smtClean="0">
                <a:solidFill>
                  <a:srgbClr val="FF914D"/>
                </a:solidFill>
                <a:latin typeface="Hey Gotcha!"/>
                <a:ea typeface="Hey Gotcha!"/>
                <a:cs typeface="Hey Gotcha!"/>
                <a:sym typeface="Hey Gotcha!"/>
              </a:rPr>
              <a:t>Welcome to class 6a3</a:t>
            </a:r>
            <a:endParaRPr lang="en-US" sz="15000" dirty="0">
              <a:solidFill>
                <a:srgbClr val="FF914D"/>
              </a:solidFill>
              <a:latin typeface="Hey Gotcha!"/>
              <a:ea typeface="Hey Gotcha!"/>
              <a:cs typeface="Hey Gotcha!"/>
              <a:sym typeface="Hey Gotcha!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3882559" y="5388433"/>
            <a:ext cx="3975926" cy="4114800"/>
          </a:xfrm>
          <a:custGeom>
            <a:avLst/>
            <a:gdLst/>
            <a:ahLst/>
            <a:cxnLst/>
            <a:rect l="l" t="t" r="r" b="b"/>
            <a:pathLst>
              <a:path w="3975926" h="4114800">
                <a:moveTo>
                  <a:pt x="0" y="0"/>
                </a:moveTo>
                <a:lnTo>
                  <a:pt x="3975926" y="0"/>
                </a:lnTo>
                <a:lnTo>
                  <a:pt x="39759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552379" y="1221874"/>
            <a:ext cx="2366950" cy="2427501"/>
          </a:xfrm>
          <a:custGeom>
            <a:avLst/>
            <a:gdLst/>
            <a:ahLst/>
            <a:cxnLst/>
            <a:rect l="l" t="t" r="r" b="b"/>
            <a:pathLst>
              <a:path w="2366950" h="2427501">
                <a:moveTo>
                  <a:pt x="0" y="0"/>
                </a:moveTo>
                <a:lnTo>
                  <a:pt x="2366950" y="0"/>
                </a:lnTo>
                <a:lnTo>
                  <a:pt x="2366950" y="2427501"/>
                </a:lnTo>
                <a:lnTo>
                  <a:pt x="0" y="24275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48639" t="-39134"/>
            </a:stretch>
          </a:blipFill>
        </p:spPr>
      </p:sp>
      <p:sp>
        <p:nvSpPr>
          <p:cNvPr id="9" name="TextBox 8"/>
          <p:cNvSpPr txBox="1"/>
          <p:nvPr/>
        </p:nvSpPr>
        <p:spPr>
          <a:xfrm>
            <a:off x="4800600" y="8115300"/>
            <a:ext cx="7907289" cy="654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1"/>
              </a:lnSpc>
            </a:pPr>
            <a:r>
              <a:rPr lang="en-US" sz="3843" b="1" i="1" dirty="0" smtClean="0">
                <a:solidFill>
                  <a:srgbClr val="FF914D"/>
                </a:solidFill>
                <a:latin typeface="Glacial Indifference Bold Italics"/>
                <a:ea typeface="Glacial Indifference Italics"/>
                <a:cs typeface="Glacial Indifference Italics"/>
                <a:sym typeface="Glacial Indifference Bold Italics"/>
              </a:rPr>
              <a:t>Teacher: Nguyen </a:t>
            </a:r>
            <a:r>
              <a:rPr lang="en-US" sz="3843" b="1" i="1" dirty="0" err="1" smtClean="0">
                <a:solidFill>
                  <a:srgbClr val="FF914D"/>
                </a:solidFill>
                <a:latin typeface="Glacial Indifference Bold Italics"/>
                <a:ea typeface="Glacial Indifference Italics"/>
                <a:cs typeface="Glacial Indifference Italics"/>
                <a:sym typeface="Glacial Indifference Bold Italics"/>
              </a:rPr>
              <a:t>Thi</a:t>
            </a:r>
            <a:r>
              <a:rPr lang="en-US" sz="3843" b="1" i="1" dirty="0" smtClean="0">
                <a:solidFill>
                  <a:srgbClr val="FF914D"/>
                </a:solidFill>
                <a:latin typeface="Glacial Indifference Bold Italics"/>
                <a:ea typeface="Glacial Indifference Italics"/>
                <a:cs typeface="Glacial Indifference Italics"/>
                <a:sym typeface="Glacial Indifference Bold Italics"/>
              </a:rPr>
              <a:t> </a:t>
            </a:r>
            <a:r>
              <a:rPr lang="en-US" sz="3843" b="1" i="1" dirty="0" err="1" smtClean="0">
                <a:solidFill>
                  <a:srgbClr val="FF914D"/>
                </a:solidFill>
                <a:latin typeface="Glacial Indifference Bold Italics"/>
                <a:ea typeface="Glacial Indifference Italics"/>
                <a:cs typeface="Glacial Indifference Italics"/>
                <a:sym typeface="Glacial Indifference Bold Italics"/>
              </a:rPr>
              <a:t>Huyen</a:t>
            </a:r>
            <a:endParaRPr lang="en-US" sz="3843" i="1" dirty="0">
              <a:solidFill>
                <a:srgbClr val="000000"/>
              </a:solidFill>
              <a:latin typeface="Glacial Indifference Italics"/>
              <a:ea typeface="Glacial Indifference Italics"/>
              <a:cs typeface="Glacial Indifference Italics"/>
              <a:sym typeface="Glacial Indifference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57900" y="4607383"/>
            <a:ext cx="7774251" cy="7200900"/>
          </a:xfrm>
          <a:custGeom>
            <a:avLst/>
            <a:gdLst/>
            <a:ahLst/>
            <a:cxnLst/>
            <a:rect l="l" t="t" r="r" b="b"/>
            <a:pathLst>
              <a:path w="7774251" h="7200900">
                <a:moveTo>
                  <a:pt x="0" y="0"/>
                </a:moveTo>
                <a:lnTo>
                  <a:pt x="7774251" y="0"/>
                </a:lnTo>
                <a:lnTo>
                  <a:pt x="7774251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33430" y="1028700"/>
            <a:ext cx="16230600" cy="8229600"/>
            <a:chOff x="0" y="0"/>
            <a:chExt cx="5965097" cy="30245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65097" cy="3024556"/>
            </a:xfrm>
            <a:custGeom>
              <a:avLst/>
              <a:gdLst/>
              <a:ahLst/>
              <a:cxnLst/>
              <a:rect l="l" t="t" r="r" b="b"/>
              <a:pathLst>
                <a:path w="5965097" h="3024556">
                  <a:moveTo>
                    <a:pt x="0" y="0"/>
                  </a:moveTo>
                  <a:lnTo>
                    <a:pt x="5965097" y="0"/>
                  </a:lnTo>
                  <a:lnTo>
                    <a:pt x="5965097" y="3024556"/>
                  </a:lnTo>
                  <a:lnTo>
                    <a:pt x="0" y="302455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965097" cy="3053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995566" y="1084772"/>
            <a:ext cx="10714216" cy="1497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69"/>
              </a:lnSpc>
            </a:pPr>
            <a:r>
              <a:rPr lang="en-US" sz="10000" dirty="0">
                <a:solidFill>
                  <a:schemeClr val="accent6">
                    <a:lumMod val="75000"/>
                  </a:schemeClr>
                </a:solidFill>
                <a:latin typeface="Hey Gotcha!"/>
                <a:ea typeface="Hey Gotcha!"/>
                <a:cs typeface="Hey Gotcha!"/>
                <a:sym typeface="Hey Gotcha!"/>
              </a:rPr>
              <a:t>PRACTICE</a:t>
            </a:r>
          </a:p>
        </p:txBody>
      </p:sp>
      <p:sp>
        <p:nvSpPr>
          <p:cNvPr id="7" name="Freeform 7"/>
          <p:cNvSpPr/>
          <p:nvPr/>
        </p:nvSpPr>
        <p:spPr>
          <a:xfrm>
            <a:off x="14566898" y="6096674"/>
            <a:ext cx="3291587" cy="3406559"/>
          </a:xfrm>
          <a:custGeom>
            <a:avLst/>
            <a:gdLst/>
            <a:ahLst/>
            <a:cxnLst/>
            <a:rect l="l" t="t" r="r" b="b"/>
            <a:pathLst>
              <a:path w="3291587" h="3406559">
                <a:moveTo>
                  <a:pt x="0" y="0"/>
                </a:moveTo>
                <a:lnTo>
                  <a:pt x="3291587" y="0"/>
                </a:lnTo>
                <a:lnTo>
                  <a:pt x="3291587" y="3406559"/>
                </a:lnTo>
                <a:lnTo>
                  <a:pt x="0" y="34065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329225" y="384419"/>
            <a:ext cx="2653935" cy="2721827"/>
          </a:xfrm>
          <a:custGeom>
            <a:avLst/>
            <a:gdLst/>
            <a:ahLst/>
            <a:cxnLst/>
            <a:rect l="l" t="t" r="r" b="b"/>
            <a:pathLst>
              <a:path w="2653935" h="2721827">
                <a:moveTo>
                  <a:pt x="0" y="0"/>
                </a:moveTo>
                <a:lnTo>
                  <a:pt x="2653936" y="0"/>
                </a:lnTo>
                <a:lnTo>
                  <a:pt x="2653936" y="2721828"/>
                </a:lnTo>
                <a:lnTo>
                  <a:pt x="0" y="27218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48639" t="-39134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733800" y="2475234"/>
            <a:ext cx="12289312" cy="925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78"/>
              </a:lnSpc>
            </a:pPr>
            <a:r>
              <a:rPr lang="en-US" sz="6000" dirty="0">
                <a:solidFill>
                  <a:srgbClr val="FF914D"/>
                </a:solidFill>
                <a:latin typeface="Hey Gotcha!"/>
                <a:ea typeface="Hey Gotcha!"/>
                <a:cs typeface="Hey Gotcha!"/>
                <a:sym typeface="Hey Gotcha!"/>
              </a:rPr>
              <a:t>Task 2. reorder the sentences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07047" y="3506110"/>
            <a:ext cx="15456983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81"/>
              </a:lnSpc>
            </a:pPr>
            <a:r>
              <a:rPr lang="en-US" sz="3843" b="1" dirty="0" smtClean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Group 1:</a:t>
            </a:r>
            <a:r>
              <a:rPr lang="en-US" sz="3843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843" i="1" dirty="0" smtClean="0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“</a:t>
            </a:r>
            <a:r>
              <a:rPr lang="en-US" sz="3843" i="1" dirty="0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He isn’t </a:t>
            </a:r>
            <a:r>
              <a:rPr lang="en-US" sz="3843" i="1" dirty="0" smtClean="0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having a picnic this Saturday.”</a:t>
            </a:r>
            <a:endParaRPr lang="en-US" sz="3843" i="1" dirty="0">
              <a:solidFill>
                <a:srgbClr val="000000"/>
              </a:solidFill>
              <a:latin typeface="Glacial Indifference Italics"/>
              <a:ea typeface="Glacial Indifference Italics"/>
              <a:cs typeface="Glacial Indifference Italics"/>
              <a:sym typeface="Glacial Indifference Italics"/>
            </a:endParaRPr>
          </a:p>
          <a:p>
            <a:pPr algn="l">
              <a:lnSpc>
                <a:spcPts val="5381"/>
              </a:lnSpc>
            </a:pPr>
            <a:r>
              <a:rPr lang="en-US" sz="3843" i="1" dirty="0" smtClean="0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               “What </a:t>
            </a:r>
            <a:r>
              <a:rPr lang="en-US" sz="3843" i="1" dirty="0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are you doing tomorrow night</a:t>
            </a:r>
            <a:r>
              <a:rPr lang="en-US" sz="3843" i="1" dirty="0" smtClean="0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?”</a:t>
            </a:r>
            <a:endParaRPr lang="en-US" sz="3843" i="1" dirty="0">
              <a:solidFill>
                <a:srgbClr val="000000"/>
              </a:solidFill>
              <a:latin typeface="Glacial Indifference Italics"/>
              <a:ea typeface="Glacial Indifference Italics"/>
              <a:cs typeface="Glacial Indifference Italics"/>
              <a:sym typeface="Glacial Indifference Italics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1698187" y="4891105"/>
            <a:ext cx="15456983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81"/>
              </a:lnSpc>
            </a:pPr>
            <a:r>
              <a:rPr lang="en-US" sz="3843" b="1" dirty="0" smtClean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Group 2: </a:t>
            </a:r>
            <a:r>
              <a:rPr lang="en-US" sz="3843" i="1" dirty="0" smtClean="0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“ I am having a barbecue today.”</a:t>
            </a:r>
            <a:endParaRPr lang="en-US" sz="3843" i="1" dirty="0">
              <a:solidFill>
                <a:srgbClr val="000000"/>
              </a:solidFill>
              <a:latin typeface="Glacial Indifference Italics"/>
              <a:ea typeface="Glacial Indifference Italics"/>
              <a:cs typeface="Glacial Indifference Italics"/>
              <a:sym typeface="Glacial Indifference Italics"/>
            </a:endParaRPr>
          </a:p>
          <a:p>
            <a:pPr algn="l">
              <a:lnSpc>
                <a:spcPts val="5381"/>
              </a:lnSpc>
            </a:pPr>
            <a:r>
              <a:rPr lang="en-US" sz="3843" i="1" dirty="0" smtClean="0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               “Is David playing badminton this evening?</a:t>
            </a:r>
            <a:endParaRPr lang="en-US" sz="3843" i="1" dirty="0">
              <a:solidFill>
                <a:srgbClr val="000000"/>
              </a:solidFill>
              <a:latin typeface="Glacial Indifference Italics"/>
              <a:ea typeface="Glacial Indifference Italics"/>
              <a:cs typeface="Glacial Indifference Italics"/>
              <a:sym typeface="Glacial Indifference Italics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1689327" y="6264827"/>
            <a:ext cx="15291656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81"/>
              </a:lnSpc>
            </a:pPr>
            <a:r>
              <a:rPr lang="en-US" sz="3843" b="1" dirty="0" smtClean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Group 3: </a:t>
            </a:r>
            <a:r>
              <a:rPr lang="en-US" sz="3843" i="1" dirty="0" smtClean="0">
                <a:solidFill>
                  <a:srgbClr val="000000"/>
                </a:solidFill>
                <a:latin typeface="Glacial Indifference Italics"/>
                <a:ea typeface="Glacial Indifference Bold"/>
                <a:cs typeface="Glacial Indifference Bold"/>
                <a:sym typeface="Glacial Indifference Italics"/>
              </a:rPr>
              <a:t>“Emma and Jane aren’t watching a movie on Sunday.”</a:t>
            </a:r>
            <a:endParaRPr lang="en-US" sz="3843" i="1" dirty="0">
              <a:solidFill>
                <a:srgbClr val="000000"/>
              </a:solidFill>
              <a:latin typeface="Glacial Indifference Italics"/>
              <a:ea typeface="Glacial Indifference Italics"/>
              <a:cs typeface="Glacial Indifference Italics"/>
              <a:sym typeface="Glacial Indifference Italics"/>
            </a:endParaRPr>
          </a:p>
          <a:p>
            <a:pPr algn="l">
              <a:lnSpc>
                <a:spcPts val="5381"/>
              </a:lnSpc>
            </a:pPr>
            <a:r>
              <a:rPr lang="en-US" sz="3843" i="1" dirty="0" smtClean="0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               Is your sister watching a movie tonight?”</a:t>
            </a:r>
            <a:endParaRPr lang="en-US" sz="3843" i="1" dirty="0">
              <a:solidFill>
                <a:srgbClr val="000000"/>
              </a:solidFill>
              <a:latin typeface="Glacial Indifference Italics"/>
              <a:ea typeface="Glacial Indifference Italics"/>
              <a:cs typeface="Glacial Indifference Italics"/>
              <a:sym typeface="Glacial Indifference Italics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1689327" y="7696126"/>
            <a:ext cx="15291656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81"/>
              </a:lnSpc>
            </a:pPr>
            <a:r>
              <a:rPr lang="en-US" sz="3843" b="1" dirty="0" smtClean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Group 4: </a:t>
            </a:r>
            <a:r>
              <a:rPr lang="en-US" sz="3843" i="1" dirty="0" smtClean="0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“We are making a pizza this weekend.”</a:t>
            </a:r>
            <a:endParaRPr lang="en-US" sz="3843" i="1" dirty="0">
              <a:solidFill>
                <a:srgbClr val="000000"/>
              </a:solidFill>
              <a:latin typeface="Glacial Indifference Italics"/>
              <a:ea typeface="Glacial Indifference Italics"/>
              <a:cs typeface="Glacial Indifference Italics"/>
              <a:sym typeface="Glacial Indifference Italics"/>
            </a:endParaRPr>
          </a:p>
          <a:p>
            <a:pPr algn="l">
              <a:lnSpc>
                <a:spcPts val="5381"/>
              </a:lnSpc>
            </a:pPr>
            <a:r>
              <a:rPr lang="en-US" sz="3843" i="1" dirty="0" smtClean="0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               “Are they having a party tomorrow afternoon?”</a:t>
            </a:r>
            <a:endParaRPr lang="en-US" sz="3843" i="1" dirty="0">
              <a:solidFill>
                <a:srgbClr val="000000"/>
              </a:solidFill>
              <a:latin typeface="Glacial Indifference Italics"/>
              <a:ea typeface="Glacial Indifference Italics"/>
              <a:cs typeface="Glacial Indifference Italics"/>
              <a:sym typeface="Glacial Indifference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57900" y="4607383"/>
            <a:ext cx="7774251" cy="7200900"/>
          </a:xfrm>
          <a:custGeom>
            <a:avLst/>
            <a:gdLst/>
            <a:ahLst/>
            <a:cxnLst/>
            <a:rect l="l" t="t" r="r" b="b"/>
            <a:pathLst>
              <a:path w="7774251" h="7200900">
                <a:moveTo>
                  <a:pt x="0" y="0"/>
                </a:moveTo>
                <a:lnTo>
                  <a:pt x="7774251" y="0"/>
                </a:lnTo>
                <a:lnTo>
                  <a:pt x="7774251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5965097" cy="30245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65097" cy="3024556"/>
            </a:xfrm>
            <a:custGeom>
              <a:avLst/>
              <a:gdLst/>
              <a:ahLst/>
              <a:cxnLst/>
              <a:rect l="l" t="t" r="r" b="b"/>
              <a:pathLst>
                <a:path w="5965097" h="3024556">
                  <a:moveTo>
                    <a:pt x="0" y="0"/>
                  </a:moveTo>
                  <a:lnTo>
                    <a:pt x="5965097" y="0"/>
                  </a:lnTo>
                  <a:lnTo>
                    <a:pt x="5965097" y="3024556"/>
                  </a:lnTo>
                  <a:lnTo>
                    <a:pt x="0" y="302455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965097" cy="3053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566898" y="6096674"/>
            <a:ext cx="3291587" cy="3406559"/>
          </a:xfrm>
          <a:custGeom>
            <a:avLst/>
            <a:gdLst/>
            <a:ahLst/>
            <a:cxnLst/>
            <a:rect l="l" t="t" r="r" b="b"/>
            <a:pathLst>
              <a:path w="3291587" h="3406559">
                <a:moveTo>
                  <a:pt x="0" y="0"/>
                </a:moveTo>
                <a:lnTo>
                  <a:pt x="3291587" y="0"/>
                </a:lnTo>
                <a:lnTo>
                  <a:pt x="3291587" y="3406559"/>
                </a:lnTo>
                <a:lnTo>
                  <a:pt x="0" y="34065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329225" y="384419"/>
            <a:ext cx="2653935" cy="2721827"/>
          </a:xfrm>
          <a:custGeom>
            <a:avLst/>
            <a:gdLst/>
            <a:ahLst/>
            <a:cxnLst/>
            <a:rect l="l" t="t" r="r" b="b"/>
            <a:pathLst>
              <a:path w="2653935" h="2721827">
                <a:moveTo>
                  <a:pt x="0" y="0"/>
                </a:moveTo>
                <a:lnTo>
                  <a:pt x="2653936" y="0"/>
                </a:lnTo>
                <a:lnTo>
                  <a:pt x="2653936" y="2721828"/>
                </a:lnTo>
                <a:lnTo>
                  <a:pt x="0" y="27218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48639" t="-39134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583890" y="4362691"/>
            <a:ext cx="5120220" cy="4268983"/>
          </a:xfrm>
          <a:custGeom>
            <a:avLst/>
            <a:gdLst/>
            <a:ahLst/>
            <a:cxnLst/>
            <a:rect l="l" t="t" r="r" b="b"/>
            <a:pathLst>
              <a:path w="5120220" h="4268983">
                <a:moveTo>
                  <a:pt x="0" y="0"/>
                </a:moveTo>
                <a:lnTo>
                  <a:pt x="5120220" y="0"/>
                </a:lnTo>
                <a:lnTo>
                  <a:pt x="5120220" y="4268983"/>
                </a:lnTo>
                <a:lnTo>
                  <a:pt x="0" y="42689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097228" y="3975677"/>
            <a:ext cx="4198915" cy="2335647"/>
          </a:xfrm>
          <a:custGeom>
            <a:avLst/>
            <a:gdLst/>
            <a:ahLst/>
            <a:cxnLst/>
            <a:rect l="l" t="t" r="r" b="b"/>
            <a:pathLst>
              <a:path w="4198915" h="2335647">
                <a:moveTo>
                  <a:pt x="0" y="0"/>
                </a:moveTo>
                <a:lnTo>
                  <a:pt x="4198916" y="0"/>
                </a:lnTo>
                <a:lnTo>
                  <a:pt x="4198916" y="2335646"/>
                </a:lnTo>
                <a:lnTo>
                  <a:pt x="0" y="233564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989860" y="3761028"/>
            <a:ext cx="4599944" cy="3041713"/>
          </a:xfrm>
          <a:custGeom>
            <a:avLst/>
            <a:gdLst/>
            <a:ahLst/>
            <a:cxnLst/>
            <a:rect l="l" t="t" r="r" b="b"/>
            <a:pathLst>
              <a:path w="4599944" h="3041713">
                <a:moveTo>
                  <a:pt x="0" y="0"/>
                </a:moveTo>
                <a:lnTo>
                  <a:pt x="4599944" y="0"/>
                </a:lnTo>
                <a:lnTo>
                  <a:pt x="4599944" y="3041713"/>
                </a:lnTo>
                <a:lnTo>
                  <a:pt x="0" y="304171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983161" y="1313439"/>
            <a:ext cx="10714216" cy="1792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69"/>
              </a:lnSpc>
            </a:pPr>
            <a:r>
              <a:rPr lang="en-US" sz="13018" dirty="0">
                <a:solidFill>
                  <a:schemeClr val="accent6">
                    <a:lumMod val="75000"/>
                  </a:schemeClr>
                </a:solidFill>
                <a:latin typeface="Hey Gotcha!"/>
                <a:ea typeface="Hey Gotcha!"/>
                <a:cs typeface="Hey Gotcha!"/>
                <a:sym typeface="Hey Gotcha!"/>
              </a:rPr>
              <a:t>PRODUCTION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434242" y="3134822"/>
            <a:ext cx="14351954" cy="626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38"/>
              </a:lnSpc>
            </a:pPr>
            <a:r>
              <a:rPr lang="en-US" sz="4307">
                <a:solidFill>
                  <a:srgbClr val="FF914D"/>
                </a:solidFill>
                <a:latin typeface="Hey Gotcha!"/>
                <a:ea typeface="Hey Gotcha!"/>
                <a:cs typeface="Hey Gotcha!"/>
                <a:sym typeface="Hey Gotcha!"/>
              </a:rPr>
              <a:t>Ask and answer about your future plans, using the present continuous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99225" y="4083005"/>
            <a:ext cx="4294398" cy="1545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What are you doing tonight?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152644" y="4551635"/>
            <a:ext cx="4437160" cy="1348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 am </a:t>
            </a:r>
            <a:r>
              <a:rPr lang="en-US" sz="3900" b="1" dirty="0">
                <a:solidFill>
                  <a:schemeClr val="accent6">
                    <a:lumMod val="75000"/>
                  </a:schemeClr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having a barbecue</a:t>
            </a:r>
            <a:r>
              <a:rPr lang="en-US" sz="39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tonight.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57900" y="4607383"/>
            <a:ext cx="7774251" cy="7200900"/>
          </a:xfrm>
          <a:custGeom>
            <a:avLst/>
            <a:gdLst/>
            <a:ahLst/>
            <a:cxnLst/>
            <a:rect l="l" t="t" r="r" b="b"/>
            <a:pathLst>
              <a:path w="7774251" h="7200900">
                <a:moveTo>
                  <a:pt x="0" y="0"/>
                </a:moveTo>
                <a:lnTo>
                  <a:pt x="7774251" y="0"/>
                </a:lnTo>
                <a:lnTo>
                  <a:pt x="7774251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5965097" cy="30245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65097" cy="3024556"/>
            </a:xfrm>
            <a:custGeom>
              <a:avLst/>
              <a:gdLst/>
              <a:ahLst/>
              <a:cxnLst/>
              <a:rect l="l" t="t" r="r" b="b"/>
              <a:pathLst>
                <a:path w="5965097" h="3024556">
                  <a:moveTo>
                    <a:pt x="0" y="0"/>
                  </a:moveTo>
                  <a:lnTo>
                    <a:pt x="5965097" y="0"/>
                  </a:lnTo>
                  <a:lnTo>
                    <a:pt x="5965097" y="3024556"/>
                  </a:lnTo>
                  <a:lnTo>
                    <a:pt x="0" y="302455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965097" cy="30626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656193" y="2084230"/>
            <a:ext cx="13937928" cy="1490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74"/>
              </a:lnSpc>
            </a:pPr>
            <a:r>
              <a:rPr lang="en-US" sz="10737" dirty="0">
                <a:solidFill>
                  <a:schemeClr val="accent6">
                    <a:lumMod val="75000"/>
                  </a:schemeClr>
                </a:solidFill>
                <a:latin typeface="Hey Gotcha!"/>
                <a:ea typeface="Hey Gotcha!"/>
                <a:cs typeface="Hey Gotcha!"/>
                <a:sym typeface="Hey Gotcha!"/>
                <a:hlinkClick r:id="rId4"/>
              </a:rPr>
              <a:t>CONSOLIDATION</a:t>
            </a:r>
            <a:endParaRPr lang="en-US" sz="10737" dirty="0">
              <a:solidFill>
                <a:schemeClr val="accent6">
                  <a:lumMod val="75000"/>
                </a:schemeClr>
              </a:solidFill>
              <a:latin typeface="Hey Gotcha!"/>
              <a:ea typeface="Hey Gotcha!"/>
              <a:cs typeface="Hey Gotcha!"/>
              <a:sym typeface="Hey Gotcha!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4980464" y="6900820"/>
            <a:ext cx="3291587" cy="3406559"/>
          </a:xfrm>
          <a:custGeom>
            <a:avLst/>
            <a:gdLst/>
            <a:ahLst/>
            <a:cxnLst/>
            <a:rect l="l" t="t" r="r" b="b"/>
            <a:pathLst>
              <a:path w="3291587" h="3406559">
                <a:moveTo>
                  <a:pt x="0" y="0"/>
                </a:moveTo>
                <a:lnTo>
                  <a:pt x="3291587" y="0"/>
                </a:lnTo>
                <a:lnTo>
                  <a:pt x="3291587" y="3406559"/>
                </a:lnTo>
                <a:lnTo>
                  <a:pt x="0" y="34065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329225" y="384419"/>
            <a:ext cx="2653935" cy="2721827"/>
          </a:xfrm>
          <a:custGeom>
            <a:avLst/>
            <a:gdLst/>
            <a:ahLst/>
            <a:cxnLst/>
            <a:rect l="l" t="t" r="r" b="b"/>
            <a:pathLst>
              <a:path w="2653935" h="2721827">
                <a:moveTo>
                  <a:pt x="0" y="0"/>
                </a:moveTo>
                <a:lnTo>
                  <a:pt x="2653936" y="0"/>
                </a:lnTo>
                <a:lnTo>
                  <a:pt x="2653936" y="2721828"/>
                </a:lnTo>
                <a:lnTo>
                  <a:pt x="0" y="27218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l="-48639" t="-39134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02317" y="3583266"/>
            <a:ext cx="15456983" cy="4154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81"/>
              </a:lnSpc>
            </a:pPr>
            <a:r>
              <a:rPr lang="en-US" sz="3843" b="1" dirty="0">
                <a:solidFill>
                  <a:schemeClr val="accent6">
                    <a:lumMod val="75000"/>
                  </a:schemeClr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* </a:t>
            </a:r>
            <a:r>
              <a:rPr lang="en-US" sz="3843" b="1" dirty="0" smtClean="0">
                <a:solidFill>
                  <a:schemeClr val="accent6">
                    <a:lumMod val="75000"/>
                  </a:schemeClr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Present </a:t>
            </a:r>
            <a:r>
              <a:rPr lang="en-US" sz="3843" b="1" dirty="0">
                <a:solidFill>
                  <a:schemeClr val="accent6">
                    <a:lumMod val="75000"/>
                  </a:schemeClr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Continuous for future action: </a:t>
            </a:r>
          </a:p>
          <a:p>
            <a:pPr algn="l">
              <a:lnSpc>
                <a:spcPts val="5381"/>
              </a:lnSpc>
            </a:pPr>
            <a:r>
              <a:rPr lang="en-US" sz="3843" dirty="0" smtClean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=&gt; Form</a:t>
            </a:r>
            <a:r>
              <a:rPr lang="en-US" sz="384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   (+) S + am / is / are + V-</a:t>
            </a:r>
            <a:r>
              <a:rPr lang="en-US" sz="3843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ing</a:t>
            </a:r>
            <a:endParaRPr lang="en-US" sz="3843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5381"/>
              </a:lnSpc>
            </a:pPr>
            <a:r>
              <a:rPr lang="en-US" sz="384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             </a:t>
            </a:r>
            <a:r>
              <a:rPr lang="en-US" sz="3843" dirty="0" smtClean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 (-) </a:t>
            </a:r>
            <a:r>
              <a:rPr lang="en-US" sz="384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 + am / is / are + not + V-</a:t>
            </a:r>
            <a:r>
              <a:rPr lang="en-US" sz="3843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ing</a:t>
            </a:r>
            <a:endParaRPr lang="en-US" sz="3843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5381"/>
              </a:lnSpc>
            </a:pPr>
            <a:r>
              <a:rPr lang="en-US" sz="384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             </a:t>
            </a:r>
            <a:r>
              <a:rPr lang="en-US" sz="3843" dirty="0" smtClean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 (?) </a:t>
            </a:r>
            <a:r>
              <a:rPr lang="en-US" sz="384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Am / Is / Are + S + V-</a:t>
            </a:r>
            <a:r>
              <a:rPr lang="en-US" sz="3843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ing</a:t>
            </a:r>
            <a:endParaRPr lang="en-US" sz="3843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5381"/>
              </a:lnSpc>
            </a:pPr>
            <a:r>
              <a:rPr lang="en-US" sz="3843" b="1" i="1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Future time expressions: </a:t>
            </a:r>
            <a:r>
              <a:rPr lang="en-US" sz="3843" b="1" i="1" dirty="0">
                <a:solidFill>
                  <a:schemeClr val="accent6">
                    <a:lumMod val="75000"/>
                  </a:schemeClr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this weekend, on the weekend, on Saturday, tomorrow, tonight, this week,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57900" y="4607383"/>
            <a:ext cx="7774251" cy="7200900"/>
          </a:xfrm>
          <a:custGeom>
            <a:avLst/>
            <a:gdLst/>
            <a:ahLst/>
            <a:cxnLst/>
            <a:rect l="l" t="t" r="r" b="b"/>
            <a:pathLst>
              <a:path w="7774251" h="7200900">
                <a:moveTo>
                  <a:pt x="0" y="0"/>
                </a:moveTo>
                <a:lnTo>
                  <a:pt x="7774251" y="0"/>
                </a:lnTo>
                <a:lnTo>
                  <a:pt x="7774251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5965097" cy="30245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65097" cy="3024556"/>
            </a:xfrm>
            <a:custGeom>
              <a:avLst/>
              <a:gdLst/>
              <a:ahLst/>
              <a:cxnLst/>
              <a:rect l="l" t="t" r="r" b="b"/>
              <a:pathLst>
                <a:path w="5965097" h="3024556">
                  <a:moveTo>
                    <a:pt x="0" y="0"/>
                  </a:moveTo>
                  <a:lnTo>
                    <a:pt x="5965097" y="0"/>
                  </a:lnTo>
                  <a:lnTo>
                    <a:pt x="5965097" y="3024556"/>
                  </a:lnTo>
                  <a:lnTo>
                    <a:pt x="0" y="302455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965097" cy="30626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656193" y="2084230"/>
            <a:ext cx="13937928" cy="1490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74"/>
              </a:lnSpc>
            </a:pPr>
            <a:r>
              <a:rPr lang="en-US" sz="10737" dirty="0">
                <a:solidFill>
                  <a:schemeClr val="accent6">
                    <a:lumMod val="75000"/>
                  </a:schemeClr>
                </a:solidFill>
                <a:latin typeface="Hey Gotcha!"/>
                <a:ea typeface="Hey Gotcha!"/>
                <a:cs typeface="Hey Gotcha!"/>
                <a:sym typeface="Hey Gotcha!"/>
              </a:rPr>
              <a:t>HOMEWORK</a:t>
            </a:r>
          </a:p>
        </p:txBody>
      </p:sp>
      <p:sp>
        <p:nvSpPr>
          <p:cNvPr id="7" name="Freeform 7"/>
          <p:cNvSpPr/>
          <p:nvPr/>
        </p:nvSpPr>
        <p:spPr>
          <a:xfrm>
            <a:off x="14566898" y="6096674"/>
            <a:ext cx="3291587" cy="3406559"/>
          </a:xfrm>
          <a:custGeom>
            <a:avLst/>
            <a:gdLst/>
            <a:ahLst/>
            <a:cxnLst/>
            <a:rect l="l" t="t" r="r" b="b"/>
            <a:pathLst>
              <a:path w="3291587" h="3406559">
                <a:moveTo>
                  <a:pt x="0" y="0"/>
                </a:moveTo>
                <a:lnTo>
                  <a:pt x="3291587" y="0"/>
                </a:lnTo>
                <a:lnTo>
                  <a:pt x="3291587" y="3406559"/>
                </a:lnTo>
                <a:lnTo>
                  <a:pt x="0" y="34065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329225" y="384419"/>
            <a:ext cx="2653935" cy="2721827"/>
          </a:xfrm>
          <a:custGeom>
            <a:avLst/>
            <a:gdLst/>
            <a:ahLst/>
            <a:cxnLst/>
            <a:rect l="l" t="t" r="r" b="b"/>
            <a:pathLst>
              <a:path w="2653935" h="2721827">
                <a:moveTo>
                  <a:pt x="0" y="0"/>
                </a:moveTo>
                <a:lnTo>
                  <a:pt x="2653936" y="0"/>
                </a:lnTo>
                <a:lnTo>
                  <a:pt x="2653936" y="2721828"/>
                </a:lnTo>
                <a:lnTo>
                  <a:pt x="0" y="27218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48639" t="-39134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02317" y="3583266"/>
            <a:ext cx="15456983" cy="3359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81"/>
              </a:lnSpc>
            </a:pPr>
            <a:endParaRPr/>
          </a:p>
          <a:p>
            <a:pPr algn="l">
              <a:lnSpc>
                <a:spcPts val="5381"/>
              </a:lnSpc>
            </a:pPr>
            <a:r>
              <a:rPr lang="en-US" sz="384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- Make 2 sentences, using the Present Continuous for future use.</a:t>
            </a:r>
          </a:p>
          <a:p>
            <a:pPr algn="l">
              <a:lnSpc>
                <a:spcPts val="5381"/>
              </a:lnSpc>
            </a:pPr>
            <a:r>
              <a:rPr lang="en-US" sz="384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- Do exercises in WB: Lesson 2 - Grammar – Part a, b, c (page 17).</a:t>
            </a:r>
          </a:p>
          <a:p>
            <a:pPr algn="l">
              <a:lnSpc>
                <a:spcPts val="5381"/>
              </a:lnSpc>
            </a:pPr>
            <a:r>
              <a:rPr lang="en-US" sz="384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- Prepare: Lesson 2 – Pronunciation and Speaking (page 27 – SB).</a:t>
            </a:r>
          </a:p>
          <a:p>
            <a:pPr algn="l">
              <a:lnSpc>
                <a:spcPts val="5381"/>
              </a:lnSpc>
            </a:pPr>
            <a:endParaRPr lang="en-US" sz="384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57900" y="4607383"/>
            <a:ext cx="7774251" cy="7200900"/>
          </a:xfrm>
          <a:custGeom>
            <a:avLst/>
            <a:gdLst/>
            <a:ahLst/>
            <a:cxnLst/>
            <a:rect l="l" t="t" r="r" b="b"/>
            <a:pathLst>
              <a:path w="7774251" h="7200900">
                <a:moveTo>
                  <a:pt x="0" y="0"/>
                </a:moveTo>
                <a:lnTo>
                  <a:pt x="7774251" y="0"/>
                </a:lnTo>
                <a:lnTo>
                  <a:pt x="7774251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5965097" cy="30245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65097" cy="3024556"/>
            </a:xfrm>
            <a:custGeom>
              <a:avLst/>
              <a:gdLst/>
              <a:ahLst/>
              <a:cxnLst/>
              <a:rect l="l" t="t" r="r" b="b"/>
              <a:pathLst>
                <a:path w="5965097" h="3024556">
                  <a:moveTo>
                    <a:pt x="0" y="0"/>
                  </a:moveTo>
                  <a:lnTo>
                    <a:pt x="5965097" y="0"/>
                  </a:lnTo>
                  <a:lnTo>
                    <a:pt x="5965097" y="3024556"/>
                  </a:lnTo>
                  <a:lnTo>
                    <a:pt x="0" y="302455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965097" cy="3053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175036" y="3204907"/>
            <a:ext cx="13937928" cy="4052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50"/>
              </a:lnSpc>
            </a:pPr>
            <a:r>
              <a:rPr lang="en-US" sz="15000" dirty="0" smtClean="0">
                <a:solidFill>
                  <a:srgbClr val="FF914D"/>
                </a:solidFill>
                <a:latin typeface="Hey Gotcha!"/>
                <a:ea typeface="Hey Gotcha!"/>
                <a:cs typeface="Hey Gotcha!"/>
                <a:sym typeface="Hey Gotcha!"/>
              </a:rPr>
              <a:t>Thank you for your attention!</a:t>
            </a:r>
            <a:endParaRPr lang="en-US" sz="15000" dirty="0">
              <a:solidFill>
                <a:srgbClr val="FF914D"/>
              </a:solidFill>
              <a:latin typeface="Hey Gotcha!"/>
              <a:ea typeface="Hey Gotcha!"/>
              <a:cs typeface="Hey Gotcha!"/>
              <a:sym typeface="Hey Gotcha!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3882559" y="5388433"/>
            <a:ext cx="3975926" cy="4114800"/>
          </a:xfrm>
          <a:custGeom>
            <a:avLst/>
            <a:gdLst/>
            <a:ahLst/>
            <a:cxnLst/>
            <a:rect l="l" t="t" r="r" b="b"/>
            <a:pathLst>
              <a:path w="3975926" h="4114800">
                <a:moveTo>
                  <a:pt x="0" y="0"/>
                </a:moveTo>
                <a:lnTo>
                  <a:pt x="3975926" y="0"/>
                </a:lnTo>
                <a:lnTo>
                  <a:pt x="39759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552379" y="1221874"/>
            <a:ext cx="2366950" cy="2427501"/>
          </a:xfrm>
          <a:custGeom>
            <a:avLst/>
            <a:gdLst/>
            <a:ahLst/>
            <a:cxnLst/>
            <a:rect l="l" t="t" r="r" b="b"/>
            <a:pathLst>
              <a:path w="2366950" h="2427501">
                <a:moveTo>
                  <a:pt x="0" y="0"/>
                </a:moveTo>
                <a:lnTo>
                  <a:pt x="2366950" y="0"/>
                </a:lnTo>
                <a:lnTo>
                  <a:pt x="2366950" y="2427501"/>
                </a:lnTo>
                <a:lnTo>
                  <a:pt x="0" y="24275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48639" t="-39134"/>
            </a:stretch>
          </a:blipFill>
        </p:spPr>
      </p:sp>
      <p:sp>
        <p:nvSpPr>
          <p:cNvPr id="9" name="TextBox 8"/>
          <p:cNvSpPr txBox="1"/>
          <p:nvPr/>
        </p:nvSpPr>
        <p:spPr>
          <a:xfrm>
            <a:off x="4800600" y="8115300"/>
            <a:ext cx="7907289" cy="642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1"/>
              </a:lnSpc>
            </a:pPr>
            <a:endParaRPr lang="en-US" sz="3843" i="1" dirty="0">
              <a:solidFill>
                <a:srgbClr val="000000"/>
              </a:solidFill>
              <a:latin typeface="Glacial Indifference Italics"/>
              <a:ea typeface="Glacial Indifference Italics"/>
              <a:cs typeface="Glacial Indifference Italics"/>
              <a:sym typeface="Glacial Indifference Italics"/>
            </a:endParaRPr>
          </a:p>
        </p:txBody>
      </p:sp>
    </p:spTree>
    <p:extLst>
      <p:ext uri="{BB962C8B-B14F-4D97-AF65-F5344CB8AC3E}">
        <p14:creationId xmlns:p14="http://schemas.microsoft.com/office/powerpoint/2010/main" val="99583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57900" y="4607383"/>
            <a:ext cx="7774251" cy="7200900"/>
          </a:xfrm>
          <a:custGeom>
            <a:avLst/>
            <a:gdLst/>
            <a:ahLst/>
            <a:cxnLst/>
            <a:rect l="l" t="t" r="r" b="b"/>
            <a:pathLst>
              <a:path w="7774251" h="7200900">
                <a:moveTo>
                  <a:pt x="0" y="0"/>
                </a:moveTo>
                <a:lnTo>
                  <a:pt x="7774251" y="0"/>
                </a:lnTo>
                <a:lnTo>
                  <a:pt x="7774251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66800" y="1028700"/>
            <a:ext cx="16230600" cy="8229600"/>
            <a:chOff x="0" y="0"/>
            <a:chExt cx="5965097" cy="30245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65097" cy="3024556"/>
            </a:xfrm>
            <a:custGeom>
              <a:avLst/>
              <a:gdLst/>
              <a:ahLst/>
              <a:cxnLst/>
              <a:rect l="l" t="t" r="r" b="b"/>
              <a:pathLst>
                <a:path w="5965097" h="3024556">
                  <a:moveTo>
                    <a:pt x="0" y="0"/>
                  </a:moveTo>
                  <a:lnTo>
                    <a:pt x="5965097" y="0"/>
                  </a:lnTo>
                  <a:lnTo>
                    <a:pt x="5965097" y="3024556"/>
                  </a:lnTo>
                  <a:lnTo>
                    <a:pt x="0" y="302455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965097" cy="3053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74740" y="4360875"/>
            <a:ext cx="17411700" cy="16631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750"/>
              </a:lnSpc>
            </a:pPr>
            <a:r>
              <a:rPr lang="en-US" sz="8000" dirty="0">
                <a:solidFill>
                  <a:srgbClr val="FF914D"/>
                </a:solidFill>
                <a:latin typeface="Hey Gotcha!"/>
                <a:ea typeface="Hey Gotcha!"/>
                <a:cs typeface="Hey Gotcha!"/>
                <a:sym typeface="Hey Gotcha!"/>
              </a:rPr>
              <a:t>PRESENT </a:t>
            </a:r>
            <a:r>
              <a:rPr lang="en-US" sz="8000" dirty="0" smtClean="0">
                <a:solidFill>
                  <a:srgbClr val="FF914D"/>
                </a:solidFill>
                <a:latin typeface="Hey Gotcha!"/>
                <a:ea typeface="Hey Gotcha!"/>
                <a:cs typeface="Hey Gotcha!"/>
                <a:sym typeface="Hey Gotcha!"/>
              </a:rPr>
              <a:t>CONTINUOUS TENSE</a:t>
            </a:r>
            <a:endParaRPr lang="en-US" sz="8000" dirty="0">
              <a:solidFill>
                <a:srgbClr val="FF914D"/>
              </a:solidFill>
              <a:latin typeface="Hey Gotcha!"/>
              <a:ea typeface="Hey Gotcha!"/>
              <a:cs typeface="Hey Gotcha!"/>
              <a:sym typeface="Hey Gotcha!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3882559" y="5388433"/>
            <a:ext cx="3975926" cy="4114800"/>
          </a:xfrm>
          <a:custGeom>
            <a:avLst/>
            <a:gdLst/>
            <a:ahLst/>
            <a:cxnLst/>
            <a:rect l="l" t="t" r="r" b="b"/>
            <a:pathLst>
              <a:path w="3975926" h="4114800">
                <a:moveTo>
                  <a:pt x="0" y="0"/>
                </a:moveTo>
                <a:lnTo>
                  <a:pt x="3975926" y="0"/>
                </a:lnTo>
                <a:lnTo>
                  <a:pt x="39759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274740" y="972484"/>
            <a:ext cx="2366950" cy="2427501"/>
          </a:xfrm>
          <a:custGeom>
            <a:avLst/>
            <a:gdLst/>
            <a:ahLst/>
            <a:cxnLst/>
            <a:rect l="l" t="t" r="r" b="b"/>
            <a:pathLst>
              <a:path w="2366950" h="2427501">
                <a:moveTo>
                  <a:pt x="0" y="0"/>
                </a:moveTo>
                <a:lnTo>
                  <a:pt x="2366950" y="0"/>
                </a:lnTo>
                <a:lnTo>
                  <a:pt x="2366950" y="2427501"/>
                </a:lnTo>
                <a:lnTo>
                  <a:pt x="0" y="24275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48639" t="-39134"/>
            </a:stretch>
          </a:blipFill>
        </p:spPr>
      </p:sp>
      <p:sp>
        <p:nvSpPr>
          <p:cNvPr id="9" name="TextBox 6"/>
          <p:cNvSpPr txBox="1"/>
          <p:nvPr/>
        </p:nvSpPr>
        <p:spPr>
          <a:xfrm>
            <a:off x="1703490" y="2462478"/>
            <a:ext cx="14554200" cy="1611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700"/>
              </a:lnSpc>
            </a:pPr>
            <a:r>
              <a:rPr lang="en-US" sz="11000" dirty="0" smtClean="0">
                <a:solidFill>
                  <a:schemeClr val="accent6">
                    <a:lumMod val="75000"/>
                  </a:schemeClr>
                </a:solidFill>
                <a:latin typeface="Hey Gotcha!"/>
                <a:ea typeface="Hey Gotcha!"/>
                <a:cs typeface="Hey Gotcha!"/>
                <a:sym typeface="Hey Gotcha!"/>
              </a:rPr>
              <a:t>Unit 3. lesson 2.1: grammar</a:t>
            </a:r>
            <a:endParaRPr lang="en-US" sz="11000" dirty="0">
              <a:solidFill>
                <a:schemeClr val="accent6">
                  <a:lumMod val="75000"/>
                </a:schemeClr>
              </a:solidFill>
              <a:latin typeface="Hey Gotcha!"/>
              <a:ea typeface="Hey Gotcha!"/>
              <a:cs typeface="Hey Gotcha!"/>
              <a:sym typeface="Hey Gotcha!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7406" y="6576580"/>
            <a:ext cx="7907289" cy="654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1"/>
              </a:lnSpc>
            </a:pPr>
            <a:r>
              <a:rPr lang="en-US" sz="3843" b="1" i="1" dirty="0" smtClean="0">
                <a:solidFill>
                  <a:srgbClr val="FF914D"/>
                </a:solidFill>
                <a:latin typeface="Glacial Indifference Bold Italics"/>
                <a:ea typeface="Glacial Indifference Italics"/>
                <a:cs typeface="Glacial Indifference Italics"/>
                <a:sym typeface="Glacial Indifference Bold Italics"/>
              </a:rPr>
              <a:t>Page 26</a:t>
            </a:r>
            <a:endParaRPr lang="en-US" sz="3843" i="1" dirty="0">
              <a:solidFill>
                <a:srgbClr val="000000"/>
              </a:solidFill>
              <a:latin typeface="Glacial Indifference Italics"/>
              <a:ea typeface="Glacial Indifference Italics"/>
              <a:cs typeface="Glacial Indifference Italics"/>
              <a:sym typeface="Glacial Indifference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57900" y="4607383"/>
            <a:ext cx="7774251" cy="7200900"/>
          </a:xfrm>
          <a:custGeom>
            <a:avLst/>
            <a:gdLst/>
            <a:ahLst/>
            <a:cxnLst/>
            <a:rect l="l" t="t" r="r" b="b"/>
            <a:pathLst>
              <a:path w="7774251" h="7200900">
                <a:moveTo>
                  <a:pt x="0" y="0"/>
                </a:moveTo>
                <a:lnTo>
                  <a:pt x="7774251" y="0"/>
                </a:lnTo>
                <a:lnTo>
                  <a:pt x="7774251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5965097" cy="30245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65097" cy="3024556"/>
            </a:xfrm>
            <a:custGeom>
              <a:avLst/>
              <a:gdLst/>
              <a:ahLst/>
              <a:cxnLst/>
              <a:rect l="l" t="t" r="r" b="b"/>
              <a:pathLst>
                <a:path w="5965097" h="3024556">
                  <a:moveTo>
                    <a:pt x="0" y="0"/>
                  </a:moveTo>
                  <a:lnTo>
                    <a:pt x="5965097" y="0"/>
                  </a:lnTo>
                  <a:lnTo>
                    <a:pt x="5965097" y="3024556"/>
                  </a:lnTo>
                  <a:lnTo>
                    <a:pt x="0" y="302455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965097" cy="3053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175036" y="3343275"/>
            <a:ext cx="13937928" cy="3800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00"/>
              </a:lnSpc>
            </a:pPr>
            <a:r>
              <a:rPr lang="en-US" sz="14000" dirty="0">
                <a:solidFill>
                  <a:srgbClr val="FFBD59"/>
                </a:solidFill>
                <a:latin typeface="Hey Gotcha!"/>
                <a:ea typeface="Hey Gotcha!"/>
                <a:cs typeface="Hey Gotcha!"/>
                <a:sym typeface="Hey Gotcha!"/>
              </a:rPr>
              <a:t>WHEN TO USE</a:t>
            </a:r>
          </a:p>
          <a:p>
            <a:pPr algn="ctr">
              <a:lnSpc>
                <a:spcPts val="14700"/>
              </a:lnSpc>
            </a:pPr>
            <a:r>
              <a:rPr lang="en-US" sz="14000" dirty="0">
                <a:solidFill>
                  <a:srgbClr val="FF914D"/>
                </a:solidFill>
                <a:latin typeface="Hey Gotcha!"/>
                <a:ea typeface="Hey Gotcha!"/>
                <a:cs typeface="Hey Gotcha!"/>
                <a:sym typeface="Hey Gotcha!"/>
              </a:rPr>
              <a:t>PRESENT CONTINUOUS?</a:t>
            </a:r>
          </a:p>
        </p:txBody>
      </p:sp>
      <p:sp>
        <p:nvSpPr>
          <p:cNvPr id="7" name="Freeform 7"/>
          <p:cNvSpPr/>
          <p:nvPr/>
        </p:nvSpPr>
        <p:spPr>
          <a:xfrm>
            <a:off x="14815058" y="6353503"/>
            <a:ext cx="3043427" cy="3149730"/>
          </a:xfrm>
          <a:custGeom>
            <a:avLst/>
            <a:gdLst/>
            <a:ahLst/>
            <a:cxnLst/>
            <a:rect l="l" t="t" r="r" b="b"/>
            <a:pathLst>
              <a:path w="3043427" h="3149730">
                <a:moveTo>
                  <a:pt x="0" y="0"/>
                </a:moveTo>
                <a:lnTo>
                  <a:pt x="3043427" y="0"/>
                </a:lnTo>
                <a:lnTo>
                  <a:pt x="3043427" y="3149730"/>
                </a:lnTo>
                <a:lnTo>
                  <a:pt x="0" y="31497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329225" y="384419"/>
            <a:ext cx="2653935" cy="2721827"/>
          </a:xfrm>
          <a:custGeom>
            <a:avLst/>
            <a:gdLst/>
            <a:ahLst/>
            <a:cxnLst/>
            <a:rect l="l" t="t" r="r" b="b"/>
            <a:pathLst>
              <a:path w="2653935" h="2721827">
                <a:moveTo>
                  <a:pt x="0" y="0"/>
                </a:moveTo>
                <a:lnTo>
                  <a:pt x="2653936" y="0"/>
                </a:lnTo>
                <a:lnTo>
                  <a:pt x="2653936" y="2721828"/>
                </a:lnTo>
                <a:lnTo>
                  <a:pt x="0" y="27218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48639" t="-39134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57900" y="4607383"/>
            <a:ext cx="7774251" cy="7200900"/>
          </a:xfrm>
          <a:custGeom>
            <a:avLst/>
            <a:gdLst/>
            <a:ahLst/>
            <a:cxnLst/>
            <a:rect l="l" t="t" r="r" b="b"/>
            <a:pathLst>
              <a:path w="7774251" h="7200900">
                <a:moveTo>
                  <a:pt x="0" y="0"/>
                </a:moveTo>
                <a:lnTo>
                  <a:pt x="7774251" y="0"/>
                </a:lnTo>
                <a:lnTo>
                  <a:pt x="7774251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5965097" cy="30245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65097" cy="3024556"/>
            </a:xfrm>
            <a:custGeom>
              <a:avLst/>
              <a:gdLst/>
              <a:ahLst/>
              <a:cxnLst/>
              <a:rect l="l" t="t" r="r" b="b"/>
              <a:pathLst>
                <a:path w="5965097" h="3024556">
                  <a:moveTo>
                    <a:pt x="0" y="0"/>
                  </a:moveTo>
                  <a:lnTo>
                    <a:pt x="5965097" y="0"/>
                  </a:lnTo>
                  <a:lnTo>
                    <a:pt x="5965097" y="3024556"/>
                  </a:lnTo>
                  <a:lnTo>
                    <a:pt x="0" y="302455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965097" cy="3053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802317" y="1623309"/>
            <a:ext cx="14460747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599"/>
              </a:lnSpc>
            </a:pPr>
            <a:r>
              <a:rPr lang="en-US" sz="9000" dirty="0" smtClean="0">
                <a:solidFill>
                  <a:srgbClr val="FF914D"/>
                </a:solidFill>
                <a:latin typeface="Hey Gotcha!"/>
                <a:ea typeface="Hey Gotcha!"/>
                <a:cs typeface="Hey Gotcha!"/>
                <a:sym typeface="Hey Gotcha!"/>
              </a:rPr>
              <a:t>ACTIONS </a:t>
            </a:r>
            <a:r>
              <a:rPr lang="en-US" sz="9000" dirty="0">
                <a:solidFill>
                  <a:srgbClr val="FF914D"/>
                </a:solidFill>
                <a:latin typeface="Hey Gotcha!"/>
                <a:ea typeface="Hey Gotcha!"/>
                <a:cs typeface="Hey Gotcha!"/>
                <a:sym typeface="Hey Gotcha!"/>
              </a:rPr>
              <a:t>HAPPENING NOW</a:t>
            </a:r>
          </a:p>
        </p:txBody>
      </p:sp>
      <p:sp>
        <p:nvSpPr>
          <p:cNvPr id="7" name="Freeform 7"/>
          <p:cNvSpPr/>
          <p:nvPr/>
        </p:nvSpPr>
        <p:spPr>
          <a:xfrm>
            <a:off x="15350360" y="624568"/>
            <a:ext cx="2279800" cy="2359431"/>
          </a:xfrm>
          <a:custGeom>
            <a:avLst/>
            <a:gdLst/>
            <a:ahLst/>
            <a:cxnLst/>
            <a:rect l="l" t="t" r="r" b="b"/>
            <a:pathLst>
              <a:path w="2279800" h="2359431">
                <a:moveTo>
                  <a:pt x="0" y="0"/>
                </a:moveTo>
                <a:lnTo>
                  <a:pt x="2279800" y="0"/>
                </a:lnTo>
                <a:lnTo>
                  <a:pt x="2279800" y="2359431"/>
                </a:lnTo>
                <a:lnTo>
                  <a:pt x="0" y="23594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802317" y="3651611"/>
            <a:ext cx="14460747" cy="346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81"/>
              </a:lnSpc>
            </a:pPr>
            <a:r>
              <a:rPr lang="en-US" sz="3843" b="1" i="1" dirty="0" smtClean="0">
                <a:solidFill>
                  <a:srgbClr val="FF914D"/>
                </a:solidFill>
                <a:latin typeface="Glacial Indifference Bold Italics"/>
                <a:ea typeface="Glacial Indifference Bold Italics"/>
                <a:cs typeface="Glacial Indifference Bold Italics"/>
                <a:sym typeface="Glacial Indifference Bold Italics"/>
              </a:rPr>
              <a:t>Examples</a:t>
            </a:r>
            <a:r>
              <a:rPr lang="en-US" sz="3843" b="1" i="1" dirty="0">
                <a:solidFill>
                  <a:srgbClr val="FF914D"/>
                </a:solidFill>
                <a:latin typeface="Glacial Indifference Bold Italics"/>
                <a:ea typeface="Glacial Indifference Bold Italics"/>
                <a:cs typeface="Glacial Indifference Bold Italics"/>
                <a:sym typeface="Glacial Indifference Bold Italics"/>
              </a:rPr>
              <a:t>:</a:t>
            </a:r>
            <a:r>
              <a:rPr lang="en-US" sz="3843" b="1" i="1" dirty="0">
                <a:solidFill>
                  <a:srgbClr val="0097B2"/>
                </a:solidFill>
                <a:latin typeface="Glacial Indifference Bold Italics"/>
                <a:ea typeface="Glacial Indifference Bold Italics"/>
                <a:cs typeface="Glacial Indifference Bold Italics"/>
                <a:sym typeface="Glacial Indifference Bold Italics"/>
              </a:rPr>
              <a:t> </a:t>
            </a:r>
            <a:r>
              <a:rPr lang="en-US" sz="3843" i="1" dirty="0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“I </a:t>
            </a:r>
            <a:r>
              <a:rPr lang="en-US" sz="3843" b="1" i="1" dirty="0">
                <a:solidFill>
                  <a:schemeClr val="accent6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am eating </a:t>
            </a:r>
            <a:r>
              <a:rPr lang="en-US" sz="3843" i="1" dirty="0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lunch.”</a:t>
            </a:r>
          </a:p>
          <a:p>
            <a:pPr algn="l">
              <a:lnSpc>
                <a:spcPts val="5381"/>
              </a:lnSpc>
            </a:pPr>
            <a:r>
              <a:rPr lang="en-US" sz="3843" i="1" dirty="0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“She </a:t>
            </a:r>
            <a:r>
              <a:rPr lang="en-US" sz="3843" b="1" i="1" dirty="0">
                <a:solidFill>
                  <a:schemeClr val="accent6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is writing </a:t>
            </a:r>
            <a:r>
              <a:rPr lang="en-US" sz="3843" i="1" dirty="0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a letter.”</a:t>
            </a:r>
          </a:p>
          <a:p>
            <a:pPr algn="l">
              <a:lnSpc>
                <a:spcPts val="5381"/>
              </a:lnSpc>
            </a:pPr>
            <a:r>
              <a:rPr lang="en-US" sz="3843" i="1" dirty="0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“They </a:t>
            </a:r>
            <a:r>
              <a:rPr lang="en-US" sz="3843" b="1" i="1" dirty="0">
                <a:solidFill>
                  <a:schemeClr val="accent6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are playing </a:t>
            </a:r>
            <a:r>
              <a:rPr lang="en-US" sz="3843" i="1" dirty="0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soccer in the park.”</a:t>
            </a:r>
          </a:p>
          <a:p>
            <a:pPr algn="l">
              <a:lnSpc>
                <a:spcPts val="5381"/>
              </a:lnSpc>
            </a:pPr>
            <a:r>
              <a:rPr lang="en-US" sz="3843" i="1" dirty="0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“He </a:t>
            </a:r>
            <a:r>
              <a:rPr lang="en-US" sz="3843" b="1" i="1" dirty="0">
                <a:solidFill>
                  <a:schemeClr val="accent6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is cooking </a:t>
            </a:r>
            <a:r>
              <a:rPr lang="en-US" sz="3843" i="1" dirty="0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dinner.”</a:t>
            </a:r>
          </a:p>
          <a:p>
            <a:pPr algn="l">
              <a:lnSpc>
                <a:spcPts val="5381"/>
              </a:lnSpc>
            </a:pPr>
            <a:r>
              <a:rPr lang="en-US" sz="3843" i="1" dirty="0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“We </a:t>
            </a:r>
            <a:r>
              <a:rPr lang="en-US" sz="3843" b="1" i="1" dirty="0">
                <a:solidFill>
                  <a:schemeClr val="accent6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are watching </a:t>
            </a:r>
            <a:r>
              <a:rPr lang="en-US" sz="3843" i="1" dirty="0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a movie.”</a:t>
            </a:r>
          </a:p>
        </p:txBody>
      </p:sp>
      <p:sp>
        <p:nvSpPr>
          <p:cNvPr id="9" name="Freeform 9"/>
          <p:cNvSpPr/>
          <p:nvPr/>
        </p:nvSpPr>
        <p:spPr>
          <a:xfrm>
            <a:off x="12587414" y="4499068"/>
            <a:ext cx="5042746" cy="5232422"/>
          </a:xfrm>
          <a:custGeom>
            <a:avLst/>
            <a:gdLst/>
            <a:ahLst/>
            <a:cxnLst/>
            <a:rect l="l" t="t" r="r" b="b"/>
            <a:pathLst>
              <a:path w="5042746" h="5232422">
                <a:moveTo>
                  <a:pt x="0" y="0"/>
                </a:moveTo>
                <a:lnTo>
                  <a:pt x="5042746" y="0"/>
                </a:lnTo>
                <a:lnTo>
                  <a:pt x="5042746" y="5232422"/>
                </a:lnTo>
                <a:lnTo>
                  <a:pt x="0" y="52324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57900" y="4607383"/>
            <a:ext cx="7774251" cy="7200900"/>
          </a:xfrm>
          <a:custGeom>
            <a:avLst/>
            <a:gdLst/>
            <a:ahLst/>
            <a:cxnLst/>
            <a:rect l="l" t="t" r="r" b="b"/>
            <a:pathLst>
              <a:path w="7774251" h="7200900">
                <a:moveTo>
                  <a:pt x="0" y="0"/>
                </a:moveTo>
                <a:lnTo>
                  <a:pt x="7774251" y="0"/>
                </a:lnTo>
                <a:lnTo>
                  <a:pt x="7774251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1" y="1028700"/>
            <a:ext cx="16230600" cy="8229600"/>
            <a:chOff x="0" y="0"/>
            <a:chExt cx="5965097" cy="30245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65097" cy="3024556"/>
            </a:xfrm>
            <a:custGeom>
              <a:avLst/>
              <a:gdLst/>
              <a:ahLst/>
              <a:cxnLst/>
              <a:rect l="l" t="t" r="r" b="b"/>
              <a:pathLst>
                <a:path w="5965097" h="3024556">
                  <a:moveTo>
                    <a:pt x="0" y="0"/>
                  </a:moveTo>
                  <a:lnTo>
                    <a:pt x="5965097" y="0"/>
                  </a:lnTo>
                  <a:lnTo>
                    <a:pt x="5965097" y="3024556"/>
                  </a:lnTo>
                  <a:lnTo>
                    <a:pt x="0" y="302455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965097" cy="30626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802317" y="1680459"/>
            <a:ext cx="14460747" cy="104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40"/>
              </a:lnSpc>
            </a:pPr>
            <a:r>
              <a:rPr lang="en-US" sz="6100" dirty="0">
                <a:solidFill>
                  <a:srgbClr val="FF914D"/>
                </a:solidFill>
                <a:latin typeface="Hey Gotcha!"/>
                <a:ea typeface="Hey Gotcha!"/>
                <a:cs typeface="Hey Gotcha!"/>
                <a:sym typeface="Hey Gotcha!"/>
              </a:rPr>
              <a:t>UNDERLINE “V-ING” AND CIRCLE FUTURE TIME EXPRESSIONS.</a:t>
            </a:r>
          </a:p>
        </p:txBody>
      </p:sp>
      <p:sp>
        <p:nvSpPr>
          <p:cNvPr id="7" name="Freeform 7"/>
          <p:cNvSpPr/>
          <p:nvPr/>
        </p:nvSpPr>
        <p:spPr>
          <a:xfrm>
            <a:off x="16035348" y="0"/>
            <a:ext cx="2279800" cy="2359431"/>
          </a:xfrm>
          <a:custGeom>
            <a:avLst/>
            <a:gdLst/>
            <a:ahLst/>
            <a:cxnLst/>
            <a:rect l="l" t="t" r="r" b="b"/>
            <a:pathLst>
              <a:path w="2279800" h="2359431">
                <a:moveTo>
                  <a:pt x="0" y="0"/>
                </a:moveTo>
                <a:lnTo>
                  <a:pt x="2279801" y="0"/>
                </a:lnTo>
                <a:lnTo>
                  <a:pt x="2279801" y="2359431"/>
                </a:lnTo>
                <a:lnTo>
                  <a:pt x="0" y="23594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802317" y="2749154"/>
            <a:ext cx="14460747" cy="3359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81"/>
              </a:lnSpc>
            </a:pPr>
            <a:r>
              <a:rPr lang="en-US" sz="384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Ex 1. I am watching a movie tonight.</a:t>
            </a:r>
          </a:p>
          <a:p>
            <a:pPr algn="l">
              <a:lnSpc>
                <a:spcPts val="5381"/>
              </a:lnSpc>
            </a:pPr>
            <a:endParaRPr lang="en-US" sz="3843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5381"/>
              </a:lnSpc>
            </a:pPr>
            <a:r>
              <a:rPr lang="en-US" sz="384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Ex 2. He is making a cake tomorrow.</a:t>
            </a:r>
          </a:p>
          <a:p>
            <a:pPr algn="l">
              <a:lnSpc>
                <a:spcPts val="5381"/>
              </a:lnSpc>
            </a:pPr>
            <a:endParaRPr lang="en-US" sz="3843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5381"/>
              </a:lnSpc>
            </a:pPr>
            <a:r>
              <a:rPr lang="en-US" sz="384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Ex 3. They are playing soccer on the weekend.</a:t>
            </a:r>
          </a:p>
        </p:txBody>
      </p:sp>
      <p:sp>
        <p:nvSpPr>
          <p:cNvPr id="9" name="Freeform 9"/>
          <p:cNvSpPr/>
          <p:nvPr/>
        </p:nvSpPr>
        <p:spPr>
          <a:xfrm flipH="1">
            <a:off x="12150871" y="4225737"/>
            <a:ext cx="7768955" cy="2728845"/>
          </a:xfrm>
          <a:custGeom>
            <a:avLst/>
            <a:gdLst/>
            <a:ahLst/>
            <a:cxnLst/>
            <a:rect l="l" t="t" r="r" b="b"/>
            <a:pathLst>
              <a:path w="7768955" h="2728845">
                <a:moveTo>
                  <a:pt x="7768955" y="0"/>
                </a:moveTo>
                <a:lnTo>
                  <a:pt x="0" y="0"/>
                </a:lnTo>
                <a:lnTo>
                  <a:pt x="0" y="2728845"/>
                </a:lnTo>
                <a:lnTo>
                  <a:pt x="7768955" y="2728845"/>
                </a:lnTo>
                <a:lnTo>
                  <a:pt x="776895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28701" y="6597608"/>
            <a:ext cx="1866900" cy="1051801"/>
          </a:xfrm>
          <a:custGeom>
            <a:avLst/>
            <a:gdLst/>
            <a:ahLst/>
            <a:cxnLst/>
            <a:rect l="l" t="t" r="r" b="b"/>
            <a:pathLst>
              <a:path w="1874033" h="1051801">
                <a:moveTo>
                  <a:pt x="0" y="0"/>
                </a:moveTo>
                <a:lnTo>
                  <a:pt x="1874033" y="0"/>
                </a:lnTo>
                <a:lnTo>
                  <a:pt x="1874033" y="1051801"/>
                </a:lnTo>
                <a:lnTo>
                  <a:pt x="0" y="10518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268523" y="6419850"/>
            <a:ext cx="10447478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81"/>
              </a:lnSpc>
            </a:pPr>
            <a:r>
              <a:rPr lang="en-US" sz="3843" b="1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We also use Present continuous tense to talk about </a:t>
            </a:r>
            <a:r>
              <a:rPr lang="en-US" sz="3843" b="1" dirty="0" smtClean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fixed future plans</a:t>
            </a:r>
            <a:endParaRPr lang="en-US" sz="3843" b="1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886200" y="3390900"/>
            <a:ext cx="1752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62400" y="4838700"/>
            <a:ext cx="1752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7543800" y="2705100"/>
            <a:ext cx="1905000" cy="762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48200" y="6210300"/>
            <a:ext cx="1752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162800" y="4076700"/>
            <a:ext cx="2393373" cy="85565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883350" y="5448300"/>
            <a:ext cx="3927650" cy="85565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57900" y="4607383"/>
            <a:ext cx="7774251" cy="7200900"/>
          </a:xfrm>
          <a:custGeom>
            <a:avLst/>
            <a:gdLst/>
            <a:ahLst/>
            <a:cxnLst/>
            <a:rect l="l" t="t" r="r" b="b"/>
            <a:pathLst>
              <a:path w="7774251" h="7200900">
                <a:moveTo>
                  <a:pt x="0" y="0"/>
                </a:moveTo>
                <a:lnTo>
                  <a:pt x="7774251" y="0"/>
                </a:lnTo>
                <a:lnTo>
                  <a:pt x="7774251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58850" y="1028700"/>
            <a:ext cx="16230600" cy="8229600"/>
            <a:chOff x="0" y="0"/>
            <a:chExt cx="5965097" cy="30245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65097" cy="3024556"/>
            </a:xfrm>
            <a:custGeom>
              <a:avLst/>
              <a:gdLst/>
              <a:ahLst/>
              <a:cxnLst/>
              <a:rect l="l" t="t" r="r" b="b"/>
              <a:pathLst>
                <a:path w="5965097" h="3024556">
                  <a:moveTo>
                    <a:pt x="0" y="0"/>
                  </a:moveTo>
                  <a:lnTo>
                    <a:pt x="5965097" y="0"/>
                  </a:lnTo>
                  <a:lnTo>
                    <a:pt x="5965097" y="3024556"/>
                  </a:lnTo>
                  <a:lnTo>
                    <a:pt x="0" y="302455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965097" cy="3053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645661" y="1669826"/>
            <a:ext cx="14460747" cy="1236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80"/>
              </a:lnSpc>
            </a:pPr>
            <a:r>
              <a:rPr lang="en-US" sz="7200" dirty="0">
                <a:solidFill>
                  <a:srgbClr val="FF914D"/>
                </a:solidFill>
                <a:latin typeface="Hey Gotcha!"/>
                <a:ea typeface="Hey Gotcha!"/>
                <a:cs typeface="Hey Gotcha!"/>
                <a:sym typeface="Hey Gotcha!"/>
              </a:rPr>
              <a:t>PRESENT CONTINUOUS FOR FIXED FUTURE PLANS.</a:t>
            </a:r>
          </a:p>
        </p:txBody>
      </p:sp>
      <p:sp>
        <p:nvSpPr>
          <p:cNvPr id="7" name="Freeform 7"/>
          <p:cNvSpPr/>
          <p:nvPr/>
        </p:nvSpPr>
        <p:spPr>
          <a:xfrm>
            <a:off x="16119400" y="0"/>
            <a:ext cx="2279800" cy="2359431"/>
          </a:xfrm>
          <a:custGeom>
            <a:avLst/>
            <a:gdLst/>
            <a:ahLst/>
            <a:cxnLst/>
            <a:rect l="l" t="t" r="r" b="b"/>
            <a:pathLst>
              <a:path w="2279800" h="2359431">
                <a:moveTo>
                  <a:pt x="0" y="0"/>
                </a:moveTo>
                <a:lnTo>
                  <a:pt x="2279800" y="0"/>
                </a:lnTo>
                <a:lnTo>
                  <a:pt x="2279800" y="2359431"/>
                </a:lnTo>
                <a:lnTo>
                  <a:pt x="0" y="23594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645659" y="4118678"/>
            <a:ext cx="15456983" cy="346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81"/>
              </a:lnSpc>
            </a:pPr>
            <a:r>
              <a:rPr lang="en-US" sz="3843" b="1" i="1" dirty="0" smtClean="0">
                <a:solidFill>
                  <a:srgbClr val="FF914D"/>
                </a:solidFill>
                <a:latin typeface="Glacial Indifference Bold Italics"/>
                <a:ea typeface="Glacial Indifference Bold Italics"/>
                <a:cs typeface="Glacial Indifference Bold Italics"/>
                <a:sym typeface="Glacial Indifference Bold Italics"/>
              </a:rPr>
              <a:t>Examples</a:t>
            </a:r>
            <a:r>
              <a:rPr lang="en-US" sz="3843" b="1" i="1" dirty="0">
                <a:solidFill>
                  <a:srgbClr val="FF914D"/>
                </a:solidFill>
                <a:latin typeface="Glacial Indifference Bold Italics"/>
                <a:ea typeface="Glacial Indifference Bold Italics"/>
                <a:cs typeface="Glacial Indifference Bold Italics"/>
                <a:sym typeface="Glacial Indifference Bold Italics"/>
              </a:rPr>
              <a:t>: </a:t>
            </a:r>
            <a:r>
              <a:rPr lang="en-US" sz="3843" i="1" dirty="0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“I am watching a movie </a:t>
            </a:r>
            <a:r>
              <a:rPr lang="en-US" sz="3843" i="1" dirty="0">
                <a:solidFill>
                  <a:schemeClr val="accent6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tonight</a:t>
            </a:r>
            <a:r>
              <a:rPr lang="en-US" sz="3843" i="1" dirty="0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”</a:t>
            </a:r>
          </a:p>
          <a:p>
            <a:pPr algn="l">
              <a:lnSpc>
                <a:spcPts val="5381"/>
              </a:lnSpc>
            </a:pPr>
            <a:r>
              <a:rPr lang="en-US" sz="3843" i="1" dirty="0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“They are playing soccer </a:t>
            </a:r>
            <a:r>
              <a:rPr lang="en-US" sz="3843" i="1" dirty="0" smtClean="0">
                <a:solidFill>
                  <a:schemeClr val="accent6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this weekend</a:t>
            </a:r>
            <a:r>
              <a:rPr lang="en-US" sz="3843" i="1" dirty="0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”</a:t>
            </a:r>
          </a:p>
          <a:p>
            <a:pPr algn="l">
              <a:lnSpc>
                <a:spcPts val="5381"/>
              </a:lnSpc>
            </a:pPr>
            <a:r>
              <a:rPr lang="en-US" sz="3843" i="1" dirty="0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“She is making a cake </a:t>
            </a:r>
            <a:r>
              <a:rPr lang="en-US" sz="3843" i="1" dirty="0">
                <a:solidFill>
                  <a:schemeClr val="accent6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tomorrow</a:t>
            </a:r>
            <a:r>
              <a:rPr lang="en-US" sz="3843" i="1" dirty="0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”</a:t>
            </a:r>
          </a:p>
          <a:p>
            <a:pPr algn="l">
              <a:lnSpc>
                <a:spcPts val="5381"/>
              </a:lnSpc>
            </a:pPr>
            <a:r>
              <a:rPr lang="en-US" sz="3843" i="1" dirty="0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“He isn’t playing soccer </a:t>
            </a:r>
            <a:r>
              <a:rPr lang="en-US" sz="3843" i="1" dirty="0">
                <a:solidFill>
                  <a:schemeClr val="accent6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tomorrow afternoon</a:t>
            </a:r>
            <a:r>
              <a:rPr lang="en-US" sz="3843" i="1" dirty="0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”</a:t>
            </a:r>
          </a:p>
          <a:p>
            <a:pPr algn="l">
              <a:lnSpc>
                <a:spcPts val="5381"/>
              </a:lnSpc>
            </a:pPr>
            <a:r>
              <a:rPr lang="en-US" sz="3843" i="1" dirty="0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“What are you doing </a:t>
            </a:r>
            <a:r>
              <a:rPr lang="en-US" sz="3843" i="1" dirty="0">
                <a:solidFill>
                  <a:schemeClr val="accent6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tomorrow night</a:t>
            </a:r>
            <a:r>
              <a:rPr lang="en-US" sz="3843" i="1" dirty="0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?</a:t>
            </a:r>
          </a:p>
        </p:txBody>
      </p:sp>
      <p:sp>
        <p:nvSpPr>
          <p:cNvPr id="9" name="Freeform 9"/>
          <p:cNvSpPr/>
          <p:nvPr/>
        </p:nvSpPr>
        <p:spPr>
          <a:xfrm flipH="1">
            <a:off x="12573000" y="4718986"/>
            <a:ext cx="7768955" cy="2728845"/>
          </a:xfrm>
          <a:custGeom>
            <a:avLst/>
            <a:gdLst/>
            <a:ahLst/>
            <a:cxnLst/>
            <a:rect l="l" t="t" r="r" b="b"/>
            <a:pathLst>
              <a:path w="7768955" h="2728845">
                <a:moveTo>
                  <a:pt x="7768955" y="0"/>
                </a:moveTo>
                <a:lnTo>
                  <a:pt x="0" y="0"/>
                </a:lnTo>
                <a:lnTo>
                  <a:pt x="0" y="2728845"/>
                </a:lnTo>
                <a:lnTo>
                  <a:pt x="7768955" y="2728845"/>
                </a:lnTo>
                <a:lnTo>
                  <a:pt x="776895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8"/>
          <p:cNvSpPr txBox="1"/>
          <p:nvPr/>
        </p:nvSpPr>
        <p:spPr>
          <a:xfrm>
            <a:off x="1645660" y="7646368"/>
            <a:ext cx="15456983" cy="642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81"/>
              </a:lnSpc>
            </a:pPr>
            <a:r>
              <a:rPr lang="en-US" sz="3843" b="1" dirty="0" smtClean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Time </a:t>
            </a:r>
            <a:r>
              <a:rPr lang="en-US" sz="3843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expressions</a:t>
            </a:r>
            <a:r>
              <a:rPr lang="en-US" sz="3843" b="1" dirty="0" smtClean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: </a:t>
            </a:r>
            <a:r>
              <a:rPr lang="en-US" sz="3843" b="1" i="1" dirty="0" smtClean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this weekend, on Saturday, tomorrow, tonight, </a:t>
            </a:r>
            <a:r>
              <a:rPr lang="en-US" sz="3843" b="1" i="1" dirty="0" err="1" smtClean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etc</a:t>
            </a:r>
            <a:endParaRPr lang="en-US" sz="3843" b="1" i="1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45659" y="3089496"/>
            <a:ext cx="1610894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381"/>
              </a:lnSpc>
            </a:pPr>
            <a:r>
              <a:rPr lang="en-US" sz="3840" b="1" dirty="0">
                <a:solidFill>
                  <a:srgbClr val="000000"/>
                </a:solidFill>
                <a:latin typeface="Glacial Indifference Bold" panose="020B0604020202020204" charset="0"/>
                <a:ea typeface="Glacial Indifference"/>
                <a:cs typeface="Glacial Indifference"/>
                <a:sym typeface="Glacial Indifference"/>
              </a:rPr>
              <a:t>We also use Present continuous tense to talk about fixed future plans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57900" y="4607383"/>
            <a:ext cx="7774251" cy="7200900"/>
          </a:xfrm>
          <a:custGeom>
            <a:avLst/>
            <a:gdLst/>
            <a:ahLst/>
            <a:cxnLst/>
            <a:rect l="l" t="t" r="r" b="b"/>
            <a:pathLst>
              <a:path w="7774251" h="7200900">
                <a:moveTo>
                  <a:pt x="0" y="0"/>
                </a:moveTo>
                <a:lnTo>
                  <a:pt x="7774251" y="0"/>
                </a:lnTo>
                <a:lnTo>
                  <a:pt x="7774251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5965097" cy="30245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65097" cy="3024556"/>
            </a:xfrm>
            <a:custGeom>
              <a:avLst/>
              <a:gdLst/>
              <a:ahLst/>
              <a:cxnLst/>
              <a:rect l="l" t="t" r="r" b="b"/>
              <a:pathLst>
                <a:path w="5965097" h="3024556">
                  <a:moveTo>
                    <a:pt x="0" y="0"/>
                  </a:moveTo>
                  <a:lnTo>
                    <a:pt x="5965097" y="0"/>
                  </a:lnTo>
                  <a:lnTo>
                    <a:pt x="5965097" y="3024556"/>
                  </a:lnTo>
                  <a:lnTo>
                    <a:pt x="0" y="302455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965097" cy="3053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175036" y="3343275"/>
            <a:ext cx="13937928" cy="3800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00"/>
              </a:lnSpc>
            </a:pPr>
            <a:r>
              <a:rPr lang="en-US" sz="14000">
                <a:solidFill>
                  <a:srgbClr val="FFBD59"/>
                </a:solidFill>
                <a:latin typeface="Hey Gotcha!"/>
                <a:ea typeface="Hey Gotcha!"/>
                <a:cs typeface="Hey Gotcha!"/>
                <a:sym typeface="Hey Gotcha!"/>
              </a:rPr>
              <a:t>HOW TO FORM</a:t>
            </a:r>
          </a:p>
          <a:p>
            <a:pPr algn="ctr">
              <a:lnSpc>
                <a:spcPts val="14700"/>
              </a:lnSpc>
            </a:pPr>
            <a:r>
              <a:rPr lang="en-US" sz="14000">
                <a:solidFill>
                  <a:srgbClr val="FF914D"/>
                </a:solidFill>
                <a:latin typeface="Hey Gotcha!"/>
                <a:ea typeface="Hey Gotcha!"/>
                <a:cs typeface="Hey Gotcha!"/>
                <a:sym typeface="Hey Gotcha!"/>
              </a:rPr>
              <a:t>PRESENT CONTINUOUS?</a:t>
            </a:r>
          </a:p>
        </p:txBody>
      </p:sp>
      <p:sp>
        <p:nvSpPr>
          <p:cNvPr id="7" name="Freeform 7"/>
          <p:cNvSpPr/>
          <p:nvPr/>
        </p:nvSpPr>
        <p:spPr>
          <a:xfrm>
            <a:off x="14815058" y="6353503"/>
            <a:ext cx="3043427" cy="3149730"/>
          </a:xfrm>
          <a:custGeom>
            <a:avLst/>
            <a:gdLst/>
            <a:ahLst/>
            <a:cxnLst/>
            <a:rect l="l" t="t" r="r" b="b"/>
            <a:pathLst>
              <a:path w="3043427" h="3149730">
                <a:moveTo>
                  <a:pt x="0" y="0"/>
                </a:moveTo>
                <a:lnTo>
                  <a:pt x="3043427" y="0"/>
                </a:lnTo>
                <a:lnTo>
                  <a:pt x="3043427" y="3149730"/>
                </a:lnTo>
                <a:lnTo>
                  <a:pt x="0" y="31497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329225" y="384419"/>
            <a:ext cx="2653935" cy="2721827"/>
          </a:xfrm>
          <a:custGeom>
            <a:avLst/>
            <a:gdLst/>
            <a:ahLst/>
            <a:cxnLst/>
            <a:rect l="l" t="t" r="r" b="b"/>
            <a:pathLst>
              <a:path w="2653935" h="2721827">
                <a:moveTo>
                  <a:pt x="0" y="0"/>
                </a:moveTo>
                <a:lnTo>
                  <a:pt x="2653936" y="0"/>
                </a:lnTo>
                <a:lnTo>
                  <a:pt x="2653936" y="2721828"/>
                </a:lnTo>
                <a:lnTo>
                  <a:pt x="0" y="27218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48639" t="-39134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30468" y="4633942"/>
            <a:ext cx="7774251" cy="7200900"/>
          </a:xfrm>
          <a:custGeom>
            <a:avLst/>
            <a:gdLst/>
            <a:ahLst/>
            <a:cxnLst/>
            <a:rect l="l" t="t" r="r" b="b"/>
            <a:pathLst>
              <a:path w="7774251" h="7200900">
                <a:moveTo>
                  <a:pt x="0" y="0"/>
                </a:moveTo>
                <a:lnTo>
                  <a:pt x="7774251" y="0"/>
                </a:lnTo>
                <a:lnTo>
                  <a:pt x="7774251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5965097" cy="30245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65097" cy="3024556"/>
            </a:xfrm>
            <a:custGeom>
              <a:avLst/>
              <a:gdLst/>
              <a:ahLst/>
              <a:cxnLst/>
              <a:rect l="l" t="t" r="r" b="b"/>
              <a:pathLst>
                <a:path w="5965097" h="3024556">
                  <a:moveTo>
                    <a:pt x="0" y="0"/>
                  </a:moveTo>
                  <a:lnTo>
                    <a:pt x="5965097" y="0"/>
                  </a:lnTo>
                  <a:lnTo>
                    <a:pt x="5965097" y="3024556"/>
                  </a:lnTo>
                  <a:lnTo>
                    <a:pt x="0" y="302455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965097" cy="3053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89782" y="0"/>
            <a:ext cx="2279800" cy="2359431"/>
          </a:xfrm>
          <a:custGeom>
            <a:avLst/>
            <a:gdLst/>
            <a:ahLst/>
            <a:cxnLst/>
            <a:rect l="l" t="t" r="r" b="b"/>
            <a:pathLst>
              <a:path w="2279800" h="2359431">
                <a:moveTo>
                  <a:pt x="0" y="0"/>
                </a:moveTo>
                <a:lnTo>
                  <a:pt x="2279800" y="0"/>
                </a:lnTo>
                <a:lnTo>
                  <a:pt x="2279800" y="2359431"/>
                </a:lnTo>
                <a:lnTo>
                  <a:pt x="0" y="23594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625401" y="1839001"/>
            <a:ext cx="14125367" cy="1107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78"/>
              </a:lnSpc>
            </a:pPr>
            <a:r>
              <a:rPr lang="en-US" sz="7707">
                <a:solidFill>
                  <a:srgbClr val="FF914D"/>
                </a:solidFill>
                <a:latin typeface="Hey Gotcha!"/>
                <a:ea typeface="Hey Gotcha!"/>
                <a:cs typeface="Hey Gotcha!"/>
                <a:sym typeface="Hey Gotcha!"/>
              </a:rPr>
              <a:t>Structure of Present Continuous Tense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25401" y="3802456"/>
            <a:ext cx="6465982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44322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Subject + am/is/are + </a:t>
            </a:r>
            <a:r>
              <a:rPr lang="en-US" sz="3399" dirty="0" smtClean="0">
                <a:solidFill>
                  <a:srgbClr val="44322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verb-</a:t>
            </a:r>
            <a:r>
              <a:rPr lang="en-US" sz="3399" dirty="0" err="1" smtClean="0">
                <a:solidFill>
                  <a:srgbClr val="44322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ing</a:t>
            </a:r>
            <a:r>
              <a:rPr lang="en-US" sz="3399" dirty="0" smtClean="0">
                <a:solidFill>
                  <a:srgbClr val="44322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  <a:endParaRPr lang="en-US" sz="3399" dirty="0">
              <a:solidFill>
                <a:srgbClr val="44322B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25401" y="3102352"/>
            <a:ext cx="646598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 dirty="0">
                <a:solidFill>
                  <a:srgbClr val="44322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Positive Sentences: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703253" y="3802456"/>
            <a:ext cx="7659385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44322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Subject + am/is/are + not + </a:t>
            </a:r>
            <a:r>
              <a:rPr lang="en-US" sz="3399" dirty="0" smtClean="0">
                <a:solidFill>
                  <a:srgbClr val="44322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verb-</a:t>
            </a:r>
            <a:r>
              <a:rPr lang="en-US" sz="3399" dirty="0" err="1" smtClean="0">
                <a:solidFill>
                  <a:srgbClr val="44322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ing</a:t>
            </a:r>
            <a:r>
              <a:rPr lang="en-US" sz="3399" dirty="0" smtClean="0">
                <a:solidFill>
                  <a:srgbClr val="44322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703253" y="3102352"/>
            <a:ext cx="646598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 dirty="0">
                <a:solidFill>
                  <a:srgbClr val="44322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Negative Sentences: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25401" y="5887887"/>
            <a:ext cx="6606768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44322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Am/Is/Are + subject + verb-</a:t>
            </a:r>
            <a:r>
              <a:rPr lang="en-US" sz="3399" dirty="0" err="1">
                <a:solidFill>
                  <a:srgbClr val="44322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ing</a:t>
            </a:r>
            <a:r>
              <a:rPr lang="en-US" sz="3399" dirty="0">
                <a:solidFill>
                  <a:srgbClr val="44322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?</a:t>
            </a:r>
          </a:p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44322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=&gt; Yes, S + is/are/am</a:t>
            </a:r>
          </a:p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44322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=&gt; No, S + isn’t/ aren’t. am </a:t>
            </a:r>
            <a:r>
              <a:rPr lang="en-US" sz="3399" dirty="0" smtClean="0">
                <a:solidFill>
                  <a:srgbClr val="44322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25401" y="5307497"/>
            <a:ext cx="646598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 dirty="0">
                <a:solidFill>
                  <a:srgbClr val="44322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Yes/ No questions: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688085" y="5887887"/>
            <a:ext cx="8312119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dirty="0" err="1">
                <a:solidFill>
                  <a:srgbClr val="44322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Wh</a:t>
            </a:r>
            <a:r>
              <a:rPr lang="en-US" sz="3399" dirty="0">
                <a:solidFill>
                  <a:srgbClr val="44322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-word + Am/Is/Are + subject + verb-</a:t>
            </a:r>
            <a:r>
              <a:rPr lang="en-US" sz="3399" dirty="0" err="1">
                <a:solidFill>
                  <a:srgbClr val="44322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ing</a:t>
            </a:r>
            <a:r>
              <a:rPr lang="en-US" sz="3399" dirty="0">
                <a:solidFill>
                  <a:srgbClr val="44322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?</a:t>
            </a:r>
          </a:p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44322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=&gt; S + is/are/am + </a:t>
            </a:r>
            <a:r>
              <a:rPr lang="en-US" sz="3399" dirty="0" smtClean="0">
                <a:solidFill>
                  <a:srgbClr val="44322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V-</a:t>
            </a:r>
            <a:r>
              <a:rPr lang="en-US" sz="3399" dirty="0" err="1" smtClean="0">
                <a:solidFill>
                  <a:srgbClr val="44322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ing</a:t>
            </a:r>
            <a:endParaRPr lang="en-US" sz="3399" dirty="0">
              <a:solidFill>
                <a:srgbClr val="44322B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828870" y="5307497"/>
            <a:ext cx="646598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 dirty="0" err="1">
                <a:solidFill>
                  <a:srgbClr val="44322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Wh</a:t>
            </a:r>
            <a:r>
              <a:rPr lang="en-US" sz="3399" b="1" dirty="0">
                <a:solidFill>
                  <a:srgbClr val="44322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-questions:</a:t>
            </a:r>
          </a:p>
        </p:txBody>
      </p:sp>
      <p:sp>
        <p:nvSpPr>
          <p:cNvPr id="16" name="TextBox 8"/>
          <p:cNvSpPr txBox="1"/>
          <p:nvPr/>
        </p:nvSpPr>
        <p:spPr>
          <a:xfrm>
            <a:off x="1632986" y="4390495"/>
            <a:ext cx="6465982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 i="1" dirty="0" smtClean="0">
                <a:latin typeface="Glacial Indifference"/>
                <a:ea typeface="Glacial Indifference"/>
                <a:cs typeface="Glacial Indifference"/>
                <a:sym typeface="Glacial Indifference"/>
              </a:rPr>
              <a:t>Example</a:t>
            </a:r>
            <a:r>
              <a:rPr lang="en-US" sz="3399" b="1" i="1" dirty="0">
                <a:latin typeface="Glacial Indifference"/>
                <a:ea typeface="Glacial Indifference"/>
                <a:cs typeface="Glacial Indifference"/>
                <a:sym typeface="Glacial Indifference"/>
              </a:rPr>
              <a:t>: </a:t>
            </a:r>
            <a:r>
              <a:rPr lang="en-US" sz="3399" dirty="0">
                <a:solidFill>
                  <a:srgbClr val="44322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She </a:t>
            </a:r>
            <a:r>
              <a:rPr lang="en-US" sz="3399" b="1" u="sng" dirty="0">
                <a:solidFill>
                  <a:schemeClr val="accent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is cooking</a:t>
            </a:r>
            <a:r>
              <a:rPr lang="en-US" sz="3399" b="1" dirty="0">
                <a:solidFill>
                  <a:schemeClr val="accent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99" dirty="0" smtClean="0">
                <a:solidFill>
                  <a:srgbClr val="44322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dinner.</a:t>
            </a:r>
            <a:endParaRPr lang="en-US" sz="3399" dirty="0">
              <a:solidFill>
                <a:srgbClr val="44322B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8688084" y="4387000"/>
            <a:ext cx="7659385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 i="1" dirty="0" smtClean="0">
                <a:solidFill>
                  <a:srgbClr val="44322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Example</a:t>
            </a:r>
            <a:r>
              <a:rPr lang="en-US" sz="3399" b="1" i="1" dirty="0">
                <a:solidFill>
                  <a:srgbClr val="44322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 </a:t>
            </a:r>
            <a:r>
              <a:rPr lang="en-US" sz="3399" dirty="0">
                <a:solidFill>
                  <a:srgbClr val="44322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They </a:t>
            </a:r>
            <a:r>
              <a:rPr lang="en-US" sz="3399" b="1" u="sng" dirty="0">
                <a:solidFill>
                  <a:schemeClr val="accent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are not playing</a:t>
            </a:r>
            <a:r>
              <a:rPr lang="en-US" sz="3399" b="1" dirty="0">
                <a:solidFill>
                  <a:schemeClr val="accent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99" dirty="0">
                <a:solidFill>
                  <a:srgbClr val="44322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games.</a:t>
            </a:r>
          </a:p>
        </p:txBody>
      </p:sp>
      <p:sp>
        <p:nvSpPr>
          <p:cNvPr id="18" name="TextBox 8"/>
          <p:cNvSpPr txBox="1"/>
          <p:nvPr/>
        </p:nvSpPr>
        <p:spPr>
          <a:xfrm>
            <a:off x="1625401" y="7734546"/>
            <a:ext cx="6465982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b="1" i="1" dirty="0">
                <a:solidFill>
                  <a:srgbClr val="44322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Example: </a:t>
            </a:r>
            <a:r>
              <a:rPr lang="en-US" sz="3399" dirty="0">
                <a:solidFill>
                  <a:schemeClr val="accent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Are</a:t>
            </a:r>
            <a:r>
              <a:rPr lang="en-US" sz="3399" dirty="0">
                <a:solidFill>
                  <a:srgbClr val="44322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you </a:t>
            </a:r>
            <a:r>
              <a:rPr lang="en-US" sz="3399" dirty="0">
                <a:solidFill>
                  <a:schemeClr val="accent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reading</a:t>
            </a:r>
            <a:r>
              <a:rPr lang="en-US" sz="3399" dirty="0">
                <a:solidFill>
                  <a:srgbClr val="44322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 book?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44322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=&gt; Yes, I am / No, I am not</a:t>
            </a:r>
          </a:p>
        </p:txBody>
      </p:sp>
      <p:sp>
        <p:nvSpPr>
          <p:cNvPr id="19" name="TextBox 8"/>
          <p:cNvSpPr txBox="1"/>
          <p:nvPr/>
        </p:nvSpPr>
        <p:spPr>
          <a:xfrm>
            <a:off x="8688084" y="7710552"/>
            <a:ext cx="792351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b="1" i="1" dirty="0">
                <a:solidFill>
                  <a:srgbClr val="44322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Example: </a:t>
            </a:r>
            <a:r>
              <a:rPr lang="en-US" sz="3399" dirty="0">
                <a:solidFill>
                  <a:schemeClr val="accent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What is </a:t>
            </a:r>
            <a:r>
              <a:rPr lang="en-US" sz="3399" dirty="0">
                <a:solidFill>
                  <a:srgbClr val="44322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he </a:t>
            </a:r>
            <a:r>
              <a:rPr lang="en-US" sz="3399" dirty="0">
                <a:solidFill>
                  <a:schemeClr val="accent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doing</a:t>
            </a:r>
            <a:r>
              <a:rPr lang="en-US" sz="3399" dirty="0">
                <a:solidFill>
                  <a:srgbClr val="44322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tonight?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44322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=&gt; He </a:t>
            </a:r>
            <a:r>
              <a:rPr lang="en-US" sz="3399" dirty="0">
                <a:solidFill>
                  <a:schemeClr val="accent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is watching </a:t>
            </a:r>
            <a:r>
              <a:rPr lang="en-US" sz="3399" dirty="0">
                <a:solidFill>
                  <a:srgbClr val="44322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 movie tonight.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57900" y="4607383"/>
            <a:ext cx="7774251" cy="7200900"/>
          </a:xfrm>
          <a:custGeom>
            <a:avLst/>
            <a:gdLst/>
            <a:ahLst/>
            <a:cxnLst/>
            <a:rect l="l" t="t" r="r" b="b"/>
            <a:pathLst>
              <a:path w="7774251" h="7200900">
                <a:moveTo>
                  <a:pt x="0" y="0"/>
                </a:moveTo>
                <a:lnTo>
                  <a:pt x="7774251" y="0"/>
                </a:lnTo>
                <a:lnTo>
                  <a:pt x="7774251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29087" y="1035822"/>
            <a:ext cx="16230600" cy="8229600"/>
            <a:chOff x="0" y="0"/>
            <a:chExt cx="5965097" cy="30245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65097" cy="3024556"/>
            </a:xfrm>
            <a:custGeom>
              <a:avLst/>
              <a:gdLst/>
              <a:ahLst/>
              <a:cxnLst/>
              <a:rect l="l" t="t" r="r" b="b"/>
              <a:pathLst>
                <a:path w="5965097" h="3024556">
                  <a:moveTo>
                    <a:pt x="0" y="0"/>
                  </a:moveTo>
                  <a:lnTo>
                    <a:pt x="5965097" y="0"/>
                  </a:lnTo>
                  <a:lnTo>
                    <a:pt x="5965097" y="3024556"/>
                  </a:lnTo>
                  <a:lnTo>
                    <a:pt x="0" y="302455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965097" cy="3053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015059" y="1035822"/>
            <a:ext cx="10714216" cy="1497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69"/>
              </a:lnSpc>
            </a:pPr>
            <a:r>
              <a:rPr lang="en-US" sz="10000" dirty="0">
                <a:solidFill>
                  <a:schemeClr val="accent6">
                    <a:lumMod val="75000"/>
                  </a:schemeClr>
                </a:solidFill>
                <a:latin typeface="Hey Gotcha!"/>
                <a:ea typeface="Hey Gotcha!"/>
                <a:cs typeface="Hey Gotcha!"/>
                <a:sym typeface="Hey Gotcha!"/>
              </a:rPr>
              <a:t>PRACTICE</a:t>
            </a:r>
          </a:p>
        </p:txBody>
      </p:sp>
      <p:sp>
        <p:nvSpPr>
          <p:cNvPr id="8" name="Freeform 8"/>
          <p:cNvSpPr/>
          <p:nvPr/>
        </p:nvSpPr>
        <p:spPr>
          <a:xfrm rot="-10800000">
            <a:off x="1329225" y="384419"/>
            <a:ext cx="2653935" cy="2721827"/>
          </a:xfrm>
          <a:custGeom>
            <a:avLst/>
            <a:gdLst/>
            <a:ahLst/>
            <a:cxnLst/>
            <a:rect l="l" t="t" r="r" b="b"/>
            <a:pathLst>
              <a:path w="2653935" h="2721827">
                <a:moveTo>
                  <a:pt x="0" y="0"/>
                </a:moveTo>
                <a:lnTo>
                  <a:pt x="2653936" y="0"/>
                </a:lnTo>
                <a:lnTo>
                  <a:pt x="2653936" y="2721828"/>
                </a:lnTo>
                <a:lnTo>
                  <a:pt x="0" y="27218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48639" t="-39134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733800" y="2480179"/>
            <a:ext cx="12289312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78"/>
              </a:lnSpc>
            </a:pPr>
            <a:r>
              <a:rPr lang="en-US" sz="6000" dirty="0">
                <a:solidFill>
                  <a:srgbClr val="FF914D"/>
                </a:solidFill>
                <a:latin typeface="Hey Gotcha!"/>
                <a:ea typeface="Hey Gotcha!"/>
                <a:cs typeface="Hey Gotcha!"/>
                <a:sym typeface="Hey Gotcha!"/>
              </a:rPr>
              <a:t>Task 1. </a:t>
            </a:r>
            <a:r>
              <a:rPr lang="en-US" sz="6000" dirty="0" smtClean="0">
                <a:solidFill>
                  <a:srgbClr val="FF914D"/>
                </a:solidFill>
                <a:latin typeface="Hey Gotcha!"/>
                <a:ea typeface="Hey Gotcha!"/>
                <a:cs typeface="Hey Gotcha!"/>
                <a:sym typeface="Hey Gotcha!"/>
              </a:rPr>
              <a:t>CIRCLE </a:t>
            </a:r>
            <a:r>
              <a:rPr lang="en-US" sz="6000" dirty="0">
                <a:solidFill>
                  <a:srgbClr val="FF914D"/>
                </a:solidFill>
                <a:latin typeface="Hey Gotcha!"/>
                <a:ea typeface="Hey Gotcha!"/>
                <a:cs typeface="Hey Gotcha!"/>
                <a:sym typeface="Hey Gotcha!"/>
              </a:rPr>
              <a:t>the correct </a:t>
            </a:r>
            <a:r>
              <a:rPr lang="en-US" sz="6000" dirty="0" smtClean="0">
                <a:solidFill>
                  <a:srgbClr val="FF914D"/>
                </a:solidFill>
                <a:latin typeface="Hey Gotcha!"/>
                <a:ea typeface="Hey Gotcha!"/>
                <a:cs typeface="Hey Gotcha!"/>
                <a:sym typeface="Hey Gotcha!"/>
              </a:rPr>
              <a:t>ANSWERS</a:t>
            </a:r>
            <a:endParaRPr lang="en-US" sz="6000" dirty="0">
              <a:solidFill>
                <a:srgbClr val="FF914D"/>
              </a:solidFill>
              <a:latin typeface="Hey Gotcha!"/>
              <a:ea typeface="Hey Gotcha!"/>
              <a:cs typeface="Hey Gotcha!"/>
              <a:sym typeface="Hey Gotcha!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12896" y="3687786"/>
            <a:ext cx="15262208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81"/>
              </a:lnSpc>
            </a:pPr>
            <a:r>
              <a:rPr lang="en-US" sz="3843" dirty="0" smtClean="0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1. My brother </a:t>
            </a:r>
            <a:r>
              <a:rPr lang="en-US" sz="3843" b="1" dirty="0" smtClean="0">
                <a:solidFill>
                  <a:schemeClr val="accent6">
                    <a:lumMod val="75000"/>
                  </a:schemeClr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is going/ are going </a:t>
            </a:r>
            <a:r>
              <a:rPr lang="en-US" sz="3843" dirty="0" smtClean="0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shopping on Friday.</a:t>
            </a:r>
            <a:endParaRPr lang="en-US" sz="3843" dirty="0">
              <a:solidFill>
                <a:srgbClr val="000000"/>
              </a:solidFill>
              <a:latin typeface="Glacial Indifference Italics"/>
              <a:ea typeface="Glacial Indifference Italics"/>
              <a:cs typeface="Glacial Indifference Italics"/>
              <a:sym typeface="Glacial Indifference Itali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2733" y="5898803"/>
            <a:ext cx="15276228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81"/>
              </a:lnSpc>
            </a:pPr>
            <a:r>
              <a:rPr lang="en-US" sz="3843" i="1" dirty="0" smtClean="0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4. Are they </a:t>
            </a:r>
            <a:r>
              <a:rPr lang="en-US" sz="3843" b="1" i="1" dirty="0" smtClean="0">
                <a:solidFill>
                  <a:schemeClr val="accent6">
                    <a:lumMod val="75000"/>
                  </a:schemeClr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have/ having </a:t>
            </a:r>
            <a:r>
              <a:rPr lang="en-US" sz="3843" i="1" dirty="0" smtClean="0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a picnic in the park this weekend?</a:t>
            </a:r>
            <a:endParaRPr lang="en-US" sz="3843" i="1" dirty="0">
              <a:solidFill>
                <a:srgbClr val="000000"/>
              </a:solidFill>
              <a:latin typeface="Glacial Indifference Italics"/>
              <a:ea typeface="Glacial Indifference Italics"/>
              <a:cs typeface="Glacial Indifference Italics"/>
              <a:sym typeface="Glacial Indifference Itali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91087" y="5143500"/>
            <a:ext cx="1530458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81"/>
              </a:lnSpc>
            </a:pPr>
            <a:r>
              <a:rPr lang="en-US" sz="3843" i="1" dirty="0" smtClean="0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3. I </a:t>
            </a:r>
            <a:r>
              <a:rPr lang="en-US" sz="3843" b="1" i="1" dirty="0" smtClean="0">
                <a:solidFill>
                  <a:schemeClr val="accent6">
                    <a:lumMod val="75000"/>
                  </a:schemeClr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am making/ is making </a:t>
            </a:r>
            <a:r>
              <a:rPr lang="en-US" sz="3843" i="1" dirty="0" smtClean="0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a pizza tomorrow.</a:t>
            </a:r>
            <a:endParaRPr lang="en-US" sz="3843" i="1" dirty="0">
              <a:solidFill>
                <a:srgbClr val="000000"/>
              </a:solidFill>
              <a:latin typeface="Glacial Indifference Italics"/>
              <a:ea typeface="Glacial Indifference Italics"/>
              <a:cs typeface="Glacial Indifference Italics"/>
              <a:sym typeface="Glacial Indifference Itali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1087" y="4451003"/>
            <a:ext cx="15456983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81"/>
              </a:lnSpc>
            </a:pPr>
            <a:r>
              <a:rPr lang="en-US" sz="3843" i="1" dirty="0" smtClean="0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2. What </a:t>
            </a:r>
            <a:r>
              <a:rPr lang="en-US" sz="3843" b="1" i="1" dirty="0" smtClean="0">
                <a:solidFill>
                  <a:schemeClr val="accent6">
                    <a:lumMod val="75000"/>
                  </a:schemeClr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is/are</a:t>
            </a:r>
            <a:r>
              <a:rPr lang="en-US" sz="3843" i="1" dirty="0" smtClean="0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 you doing tomorrow?</a:t>
            </a:r>
            <a:endParaRPr lang="en-US" sz="3843" i="1" dirty="0">
              <a:solidFill>
                <a:srgbClr val="000000"/>
              </a:solidFill>
              <a:latin typeface="Glacial Indifference Italics"/>
              <a:ea typeface="Glacial Indifference Italics"/>
              <a:cs typeface="Glacial Indifference Italics"/>
              <a:sym typeface="Glacial Indifference Itali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62732" y="6660803"/>
            <a:ext cx="15456983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81"/>
              </a:lnSpc>
            </a:pPr>
            <a:r>
              <a:rPr lang="en-US" sz="3843" i="1" dirty="0" smtClean="0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5. She </a:t>
            </a:r>
            <a:r>
              <a:rPr lang="en-US" sz="3843" b="1" i="1" dirty="0" smtClean="0">
                <a:solidFill>
                  <a:schemeClr val="accent6">
                    <a:lumMod val="75000"/>
                  </a:schemeClr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isn’t/ aren’t </a:t>
            </a:r>
            <a:r>
              <a:rPr lang="en-US" sz="3843" i="1" dirty="0" smtClean="0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going to the mall with Mark on Saturday.</a:t>
            </a:r>
            <a:endParaRPr lang="en-US" sz="3843" i="1" dirty="0">
              <a:solidFill>
                <a:srgbClr val="000000"/>
              </a:solidFill>
              <a:latin typeface="Glacial Indifference Italics"/>
              <a:ea typeface="Glacial Indifference Italics"/>
              <a:cs typeface="Glacial Indifference Italics"/>
              <a:sym typeface="Glacial Indifference Itali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15897" y="7393744"/>
            <a:ext cx="11971504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81"/>
              </a:lnSpc>
            </a:pPr>
            <a:r>
              <a:rPr lang="en-US" sz="3843" i="1" dirty="0" smtClean="0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6. We </a:t>
            </a:r>
            <a:r>
              <a:rPr lang="en-US" sz="3843" b="1" i="1" dirty="0" smtClean="0">
                <a:solidFill>
                  <a:schemeClr val="accent6">
                    <a:lumMod val="75000"/>
                  </a:schemeClr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are playing/ am playing </a:t>
            </a:r>
            <a:r>
              <a:rPr lang="en-US" sz="3843" i="1" dirty="0" smtClean="0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basketball this evening.</a:t>
            </a:r>
            <a:endParaRPr lang="en-US" sz="3843" i="1" dirty="0">
              <a:solidFill>
                <a:srgbClr val="000000"/>
              </a:solidFill>
              <a:latin typeface="Glacial Indifference Italics"/>
              <a:ea typeface="Glacial Indifference Italics"/>
              <a:cs typeface="Glacial Indifference Italics"/>
              <a:sym typeface="Glacial Indifference Itali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1086" y="8159814"/>
            <a:ext cx="15456983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81"/>
              </a:lnSpc>
            </a:pPr>
            <a:r>
              <a:rPr lang="en-US" sz="3843" i="1" dirty="0" smtClean="0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7. </a:t>
            </a:r>
            <a:r>
              <a:rPr lang="en-US" sz="3843" b="1" i="1" dirty="0" smtClean="0">
                <a:solidFill>
                  <a:schemeClr val="accent6">
                    <a:lumMod val="75000"/>
                  </a:schemeClr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Is/ Am </a:t>
            </a:r>
            <a:r>
              <a:rPr lang="en-US" sz="3843" i="1" dirty="0" smtClean="0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he </a:t>
            </a:r>
            <a:r>
              <a:rPr lang="en-US" sz="3843" b="1" i="1" dirty="0" smtClean="0">
                <a:solidFill>
                  <a:schemeClr val="accent6">
                    <a:lumMod val="75000"/>
                  </a:schemeClr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watch/ watching </a:t>
            </a:r>
            <a:r>
              <a:rPr lang="en-US" sz="3843" i="1" dirty="0" smtClean="0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a movie at home tonight?</a:t>
            </a:r>
            <a:endParaRPr lang="en-US" sz="3843" i="1" dirty="0">
              <a:solidFill>
                <a:srgbClr val="000000"/>
              </a:solidFill>
              <a:latin typeface="Glacial Indifference Italics"/>
              <a:ea typeface="Glacial Indifference Italics"/>
              <a:cs typeface="Glacial Indifference Italics"/>
              <a:sym typeface="Glacial Indifference Itali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905000" y="4348440"/>
            <a:ext cx="2286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191000" y="3687786"/>
            <a:ext cx="2057400" cy="76321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203780" y="3644489"/>
            <a:ext cx="3723724" cy="642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81"/>
              </a:lnSpc>
            </a:pPr>
            <a:r>
              <a:rPr lang="en-US" sz="3843" i="1" dirty="0" smtClean="0">
                <a:solidFill>
                  <a:schemeClr val="accent6">
                    <a:lumMod val="75000"/>
                  </a:schemeClr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(My brother = He)</a:t>
            </a:r>
            <a:endParaRPr lang="en-US" sz="3843" i="1" dirty="0">
              <a:solidFill>
                <a:schemeClr val="accent6">
                  <a:lumMod val="75000"/>
                </a:schemeClr>
              </a:solidFill>
              <a:latin typeface="Glacial Indifference Italics"/>
              <a:ea typeface="Glacial Indifference Italics"/>
              <a:cs typeface="Glacial Indifference Italics"/>
              <a:sym typeface="Glacial Indifference Italics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724400" y="5111746"/>
            <a:ext cx="76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809999" y="4528754"/>
            <a:ext cx="914401" cy="64449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2954000" y="4446437"/>
            <a:ext cx="5334000" cy="642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81"/>
              </a:lnSpc>
            </a:pPr>
            <a:r>
              <a:rPr lang="en-US" sz="3843" i="1" dirty="0" smtClean="0">
                <a:solidFill>
                  <a:schemeClr val="accent6">
                    <a:lumMod val="75000"/>
                  </a:schemeClr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What + are + you + </a:t>
            </a:r>
            <a:r>
              <a:rPr lang="en-US" sz="3843" i="1" dirty="0" err="1" smtClean="0">
                <a:solidFill>
                  <a:schemeClr val="accent6">
                    <a:lumMod val="75000"/>
                  </a:schemeClr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Ving</a:t>
            </a:r>
            <a:r>
              <a:rPr lang="en-US" sz="3843" i="1" dirty="0" smtClean="0">
                <a:solidFill>
                  <a:schemeClr val="accent6">
                    <a:lumMod val="75000"/>
                  </a:schemeClr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?</a:t>
            </a:r>
            <a:endParaRPr lang="en-US" sz="3843" i="1" dirty="0">
              <a:solidFill>
                <a:schemeClr val="accent6">
                  <a:lumMod val="75000"/>
                </a:schemeClr>
              </a:solidFill>
              <a:latin typeface="Glacial Indifference Italics"/>
              <a:ea typeface="Glacial Indifference Italics"/>
              <a:cs typeface="Glacial Indifference Italics"/>
              <a:sym typeface="Glacial Indifference Italics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828800" y="57531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209800" y="5173247"/>
            <a:ext cx="2590800" cy="74050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2954000" y="5183944"/>
            <a:ext cx="3887744" cy="642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81"/>
              </a:lnSpc>
            </a:pPr>
            <a:r>
              <a:rPr lang="en-US" sz="3843" i="1" dirty="0" smtClean="0">
                <a:solidFill>
                  <a:schemeClr val="accent6">
                    <a:lumMod val="75000"/>
                  </a:schemeClr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I + am + V-</a:t>
            </a:r>
            <a:r>
              <a:rPr lang="en-US" sz="3843" i="1" dirty="0" err="1" smtClean="0">
                <a:solidFill>
                  <a:schemeClr val="accent6">
                    <a:lumMod val="75000"/>
                  </a:schemeClr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ing</a:t>
            </a:r>
            <a:endParaRPr lang="en-US" sz="3843" i="1" dirty="0">
              <a:solidFill>
                <a:schemeClr val="accent6">
                  <a:lumMod val="75000"/>
                </a:schemeClr>
              </a:solidFill>
              <a:latin typeface="Glacial Indifference Italics"/>
              <a:ea typeface="Glacial Indifference Italics"/>
              <a:cs typeface="Glacial Indifference Italics"/>
              <a:sym typeface="Glacial Indifference Itali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2819400" y="6528494"/>
            <a:ext cx="914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828800" y="6528494"/>
            <a:ext cx="914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216351" y="5913748"/>
            <a:ext cx="1794049" cy="74705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4319234" y="5889362"/>
            <a:ext cx="3968766" cy="642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81"/>
              </a:lnSpc>
            </a:pPr>
            <a:r>
              <a:rPr lang="en-US" sz="3843" i="1" dirty="0" smtClean="0">
                <a:solidFill>
                  <a:schemeClr val="accent6">
                    <a:lumMod val="75000"/>
                  </a:schemeClr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Are + they + V-</a:t>
            </a:r>
            <a:r>
              <a:rPr lang="en-US" sz="3843" i="1" dirty="0" err="1" smtClean="0">
                <a:solidFill>
                  <a:schemeClr val="accent6">
                    <a:lumMod val="75000"/>
                  </a:schemeClr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ing</a:t>
            </a:r>
            <a:endParaRPr lang="en-US" sz="3843" i="1" dirty="0">
              <a:solidFill>
                <a:schemeClr val="accent6">
                  <a:lumMod val="75000"/>
                </a:schemeClr>
              </a:solidFill>
              <a:latin typeface="Glacial Indifference Italics"/>
              <a:ea typeface="Glacial Indifference Italics"/>
              <a:cs typeface="Glacial Indifference Italics"/>
              <a:sym typeface="Glacial Indifference Italics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905000" y="7277100"/>
            <a:ext cx="8382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715000" y="7353300"/>
            <a:ext cx="1066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4308601" y="6679410"/>
            <a:ext cx="3968766" cy="642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81"/>
              </a:lnSpc>
            </a:pPr>
            <a:r>
              <a:rPr lang="en-US" sz="3843" i="1" dirty="0" smtClean="0">
                <a:solidFill>
                  <a:schemeClr val="accent6">
                    <a:lumMod val="75000"/>
                  </a:schemeClr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She + isn’t + V-</a:t>
            </a:r>
            <a:r>
              <a:rPr lang="en-US" sz="3843" i="1" dirty="0" err="1" smtClean="0">
                <a:solidFill>
                  <a:schemeClr val="accent6">
                    <a:lumMod val="75000"/>
                  </a:schemeClr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ing</a:t>
            </a:r>
            <a:endParaRPr lang="en-US" sz="3843" i="1" dirty="0">
              <a:solidFill>
                <a:schemeClr val="accent6">
                  <a:lumMod val="75000"/>
                </a:schemeClr>
              </a:solidFill>
              <a:latin typeface="Glacial Indifference Italics"/>
              <a:ea typeface="Glacial Indifference Italics"/>
              <a:cs typeface="Glacial Indifference Italics"/>
              <a:sym typeface="Glacial Indifference Italics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2819400" y="6679410"/>
            <a:ext cx="1163761" cy="64261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2057400" y="7962900"/>
            <a:ext cx="533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4308601" y="7435251"/>
            <a:ext cx="3968766" cy="642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81"/>
              </a:lnSpc>
            </a:pPr>
            <a:r>
              <a:rPr lang="en-US" sz="3843" i="1" dirty="0" smtClean="0">
                <a:solidFill>
                  <a:schemeClr val="accent6">
                    <a:lumMod val="75000"/>
                  </a:schemeClr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We + are + V-</a:t>
            </a:r>
            <a:r>
              <a:rPr lang="en-US" sz="3843" i="1" dirty="0" err="1" smtClean="0">
                <a:solidFill>
                  <a:schemeClr val="accent6">
                    <a:lumMod val="75000"/>
                  </a:schemeClr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ing</a:t>
            </a:r>
            <a:endParaRPr lang="en-US" sz="3843" i="1" dirty="0">
              <a:solidFill>
                <a:schemeClr val="accent6">
                  <a:lumMod val="75000"/>
                </a:schemeClr>
              </a:solidFill>
              <a:latin typeface="Glacial Indifference Italics"/>
              <a:ea typeface="Glacial Indifference Italics"/>
              <a:cs typeface="Glacial Indifference Italics"/>
              <a:sym typeface="Glacial Indifference Itali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743200" y="7435251"/>
            <a:ext cx="2743200" cy="77258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3505200" y="8724900"/>
            <a:ext cx="609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4231417" y="8151436"/>
            <a:ext cx="3968766" cy="642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81"/>
              </a:lnSpc>
            </a:pPr>
            <a:r>
              <a:rPr lang="en-US" sz="3843" i="1" dirty="0" smtClean="0">
                <a:solidFill>
                  <a:schemeClr val="accent6">
                    <a:lumMod val="75000"/>
                  </a:schemeClr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Is + he + V-</a:t>
            </a:r>
            <a:r>
              <a:rPr lang="en-US" sz="3843" i="1" dirty="0" err="1" smtClean="0">
                <a:solidFill>
                  <a:schemeClr val="accent6">
                    <a:lumMod val="75000"/>
                  </a:schemeClr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ing</a:t>
            </a:r>
            <a:r>
              <a:rPr lang="en-US" sz="3843" i="1" dirty="0" smtClean="0">
                <a:solidFill>
                  <a:schemeClr val="accent6">
                    <a:lumMod val="75000"/>
                  </a:schemeClr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?</a:t>
            </a:r>
            <a:endParaRPr lang="en-US" sz="3843" i="1" dirty="0">
              <a:solidFill>
                <a:schemeClr val="accent6">
                  <a:lumMod val="75000"/>
                </a:schemeClr>
              </a:solidFill>
              <a:latin typeface="Glacial Indifference Italics"/>
              <a:ea typeface="Glacial Indifference Italics"/>
              <a:cs typeface="Glacial Indifference Italics"/>
              <a:sym typeface="Glacial Indifference Italics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1828800" y="8207833"/>
            <a:ext cx="609600" cy="64447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867400" y="8207833"/>
            <a:ext cx="2362200" cy="74566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5" grpId="0" animBg="1"/>
      <p:bldP spid="26" grpId="0"/>
      <p:bldP spid="31" grpId="0" animBg="1"/>
      <p:bldP spid="32" grpId="0"/>
      <p:bldP spid="37" grpId="0" animBg="1"/>
      <p:bldP spid="38" grpId="0"/>
      <p:bldP spid="43" grpId="0"/>
      <p:bldP spid="44" grpId="0" animBg="1"/>
      <p:bldP spid="47" grpId="0"/>
      <p:bldP spid="48" grpId="0" animBg="1"/>
      <p:bldP spid="51" grpId="0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700</Words>
  <Application>Microsoft Office PowerPoint</Application>
  <PresentationFormat>Custom</PresentationFormat>
  <Paragraphs>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Calibri</vt:lpstr>
      <vt:lpstr>Glacial Indifference Bold</vt:lpstr>
      <vt:lpstr>Glacial Indifference Bold Italics</vt:lpstr>
      <vt:lpstr>Glacial Indifference</vt:lpstr>
      <vt:lpstr>Hey Gotcha!</vt:lpstr>
      <vt:lpstr>Glacial Indifference Italics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Continuous Tense Grammar Presentation in Orange Yellow Basic Style</dc:title>
  <cp:lastModifiedBy>Admins</cp:lastModifiedBy>
  <cp:revision>17</cp:revision>
  <dcterms:created xsi:type="dcterms:W3CDTF">2006-08-16T00:00:00Z</dcterms:created>
  <dcterms:modified xsi:type="dcterms:W3CDTF">2025-11-13T06:54:31Z</dcterms:modified>
  <dc:identifier>DAG4aDnTwe4</dc:identifier>
</cp:coreProperties>
</file>