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32"/>
  </p:notesMasterIdLst>
  <p:sldIdLst>
    <p:sldId id="291" r:id="rId3"/>
    <p:sldId id="1791" r:id="rId4"/>
    <p:sldId id="1792" r:id="rId5"/>
    <p:sldId id="256" r:id="rId6"/>
    <p:sldId id="257" r:id="rId7"/>
    <p:sldId id="258" r:id="rId8"/>
    <p:sldId id="263" r:id="rId9"/>
    <p:sldId id="1775" r:id="rId10"/>
    <p:sldId id="1777" r:id="rId11"/>
    <p:sldId id="1776" r:id="rId12"/>
    <p:sldId id="1778" r:id="rId13"/>
    <p:sldId id="1780" r:id="rId14"/>
    <p:sldId id="280" r:id="rId15"/>
    <p:sldId id="1781" r:id="rId16"/>
    <p:sldId id="1783" r:id="rId17"/>
    <p:sldId id="278" r:id="rId18"/>
    <p:sldId id="1785" r:id="rId19"/>
    <p:sldId id="1790" r:id="rId20"/>
    <p:sldId id="1784" r:id="rId21"/>
    <p:sldId id="1786" r:id="rId22"/>
    <p:sldId id="1787" r:id="rId23"/>
    <p:sldId id="1788" r:id="rId24"/>
    <p:sldId id="281" r:id="rId25"/>
    <p:sldId id="421" r:id="rId26"/>
    <p:sldId id="264" r:id="rId27"/>
    <p:sldId id="1789" r:id="rId28"/>
    <p:sldId id="282" r:id="rId29"/>
    <p:sldId id="632" r:id="rId30"/>
    <p:sldId id="283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ùng Đoàn" initials="TĐ" lastIdx="1" clrIdx="0">
    <p:extLst>
      <p:ext uri="{19B8F6BF-5375-455C-9EA6-DF929625EA0E}">
        <p15:presenceInfo xmlns:p15="http://schemas.microsoft.com/office/powerpoint/2012/main" userId="8420790bc505e3a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F7"/>
    <a:srgbClr val="2C6CA7"/>
    <a:srgbClr val="E5A010"/>
    <a:srgbClr val="2DA3DD"/>
    <a:srgbClr val="F5C130"/>
    <a:srgbClr val="F4C11D"/>
    <a:srgbClr val="F2AB0E"/>
    <a:srgbClr val="F4C130"/>
    <a:srgbClr val="F3BB19"/>
    <a:srgbClr val="F2A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5448AC-EAB1-4ABF-8264-4CD0BD22DCC6}" v="30" dt="2022-06-24T03:00:27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566" y="58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ùng Đoàn" userId="8420790bc505e3ae" providerId="LiveId" clId="{E35448AC-EAB1-4ABF-8264-4CD0BD22DCC6}"/>
    <pc:docChg chg="undo custSel addSld delSld modSld sldOrd">
      <pc:chgData name="Tùng Đoàn" userId="8420790bc505e3ae" providerId="LiveId" clId="{E35448AC-EAB1-4ABF-8264-4CD0BD22DCC6}" dt="2022-06-24T03:23:02.350" v="61" actId="20577"/>
      <pc:docMkLst>
        <pc:docMk/>
      </pc:docMkLst>
      <pc:sldChg chg="modTransition modAnim">
        <pc:chgData name="Tùng Đoàn" userId="8420790bc505e3ae" providerId="LiveId" clId="{E35448AC-EAB1-4ABF-8264-4CD0BD22DCC6}" dt="2022-06-24T02:56:10.478" v="39"/>
        <pc:sldMkLst>
          <pc:docMk/>
          <pc:sldMk cId="1622755806" sldId="256"/>
        </pc:sldMkLst>
      </pc:sldChg>
      <pc:sldChg chg="modTransition modAnim">
        <pc:chgData name="Tùng Đoàn" userId="8420790bc505e3ae" providerId="LiveId" clId="{E35448AC-EAB1-4ABF-8264-4CD0BD22DCC6}" dt="2022-06-24T02:56:10.478" v="39"/>
        <pc:sldMkLst>
          <pc:docMk/>
          <pc:sldMk cId="1964131946" sldId="257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1416550367" sldId="258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1509137360" sldId="263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4057779641" sldId="264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683368237" sldId="278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3137729675" sldId="280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846994494" sldId="281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1301343161" sldId="282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1010345696" sldId="283"/>
        </pc:sldMkLst>
      </pc:sldChg>
      <pc:sldChg chg="add ord modTransition">
        <pc:chgData name="Tùng Đoàn" userId="8420790bc505e3ae" providerId="LiveId" clId="{E35448AC-EAB1-4ABF-8264-4CD0BD22DCC6}" dt="2022-06-24T02:56:10.478" v="39"/>
        <pc:sldMkLst>
          <pc:docMk/>
          <pc:sldMk cId="2470747181" sldId="291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0" sldId="421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3300408469" sldId="632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1004727576" sldId="1775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1073101067" sldId="1776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2345327703" sldId="1777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2152787634" sldId="1778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3780565663" sldId="1780"/>
        </pc:sldMkLst>
      </pc:sldChg>
      <pc:sldChg chg="modSp mod modTransition">
        <pc:chgData name="Tùng Đoàn" userId="8420790bc505e3ae" providerId="LiveId" clId="{E35448AC-EAB1-4ABF-8264-4CD0BD22DCC6}" dt="2022-06-24T02:58:30.644" v="46" actId="20577"/>
        <pc:sldMkLst>
          <pc:docMk/>
          <pc:sldMk cId="1788065931" sldId="1781"/>
        </pc:sldMkLst>
        <pc:spChg chg="mod">
          <ac:chgData name="Tùng Đoàn" userId="8420790bc505e3ae" providerId="LiveId" clId="{E35448AC-EAB1-4ABF-8264-4CD0BD22DCC6}" dt="2022-06-24T02:58:30.644" v="46" actId="20577"/>
          <ac:spMkLst>
            <pc:docMk/>
            <pc:sldMk cId="1788065931" sldId="1781"/>
            <ac:spMk id="3" creationId="{096BFFE6-4DCB-4013-B687-4357B30432FF}"/>
          </ac:spMkLst>
        </pc:spChg>
      </pc:sldChg>
      <pc:sldChg chg="modSp modTransition modAnim">
        <pc:chgData name="Tùng Đoàn" userId="8420790bc505e3ae" providerId="LiveId" clId="{E35448AC-EAB1-4ABF-8264-4CD0BD22DCC6}" dt="2022-06-24T03:00:27.948" v="56" actId="20577"/>
        <pc:sldMkLst>
          <pc:docMk/>
          <pc:sldMk cId="1247159576" sldId="1783"/>
        </pc:sldMkLst>
        <pc:spChg chg="mod">
          <ac:chgData name="Tùng Đoàn" userId="8420790bc505e3ae" providerId="LiveId" clId="{E35448AC-EAB1-4ABF-8264-4CD0BD22DCC6}" dt="2022-06-24T03:00:27.948" v="56" actId="20577"/>
          <ac:spMkLst>
            <pc:docMk/>
            <pc:sldMk cId="1247159576" sldId="1783"/>
            <ac:spMk id="7" creationId="{A3D0D29E-5FE5-4D1A-B58A-2755365DBF8C}"/>
          </ac:spMkLst>
        </pc:spChg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1966083430" sldId="1784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3236344006" sldId="1785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3386058370" sldId="1786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1837416" sldId="1787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2477473090" sldId="1788"/>
        </pc:sldMkLst>
      </pc:sldChg>
      <pc:sldChg chg="modTransition modNotesTx">
        <pc:chgData name="Tùng Đoàn" userId="8420790bc505e3ae" providerId="LiveId" clId="{E35448AC-EAB1-4ABF-8264-4CD0BD22DCC6}" dt="2022-06-24T03:23:02.350" v="61" actId="20577"/>
        <pc:sldMkLst>
          <pc:docMk/>
          <pc:sldMk cId="2806188490" sldId="1789"/>
        </pc:sldMkLst>
      </pc:sldChg>
      <pc:sldChg chg="modTransition">
        <pc:chgData name="Tùng Đoàn" userId="8420790bc505e3ae" providerId="LiveId" clId="{E35448AC-EAB1-4ABF-8264-4CD0BD22DCC6}" dt="2022-06-24T02:56:10.478" v="39"/>
        <pc:sldMkLst>
          <pc:docMk/>
          <pc:sldMk cId="1945456732" sldId="1790"/>
        </pc:sldMkLst>
      </pc:sldChg>
      <pc:sldChg chg="addSp delSp modSp new mod ord modTransition setBg">
        <pc:chgData name="Tùng Đoàn" userId="8420790bc505e3ae" providerId="LiveId" clId="{E35448AC-EAB1-4ABF-8264-4CD0BD22DCC6}" dt="2022-06-24T02:56:10.478" v="39"/>
        <pc:sldMkLst>
          <pc:docMk/>
          <pc:sldMk cId="780404315" sldId="1791"/>
        </pc:sldMkLst>
        <pc:spChg chg="del">
          <ac:chgData name="Tùng Đoàn" userId="8420790bc505e3ae" providerId="LiveId" clId="{E35448AC-EAB1-4ABF-8264-4CD0BD22DCC6}" dt="2022-06-23T21:06:11.758" v="3" actId="478"/>
          <ac:spMkLst>
            <pc:docMk/>
            <pc:sldMk cId="780404315" sldId="1791"/>
            <ac:spMk id="2" creationId="{4CDC4757-747B-49A2-B498-C7BF45F5215F}"/>
          </ac:spMkLst>
        </pc:spChg>
        <pc:spChg chg="del">
          <ac:chgData name="Tùng Đoàn" userId="8420790bc505e3ae" providerId="LiveId" clId="{E35448AC-EAB1-4ABF-8264-4CD0BD22DCC6}" dt="2022-06-23T21:06:13.852" v="4" actId="478"/>
          <ac:spMkLst>
            <pc:docMk/>
            <pc:sldMk cId="780404315" sldId="1791"/>
            <ac:spMk id="3" creationId="{C06F2684-8352-4263-BCFA-8734A530D200}"/>
          </ac:spMkLst>
        </pc:spChg>
        <pc:spChg chg="add">
          <ac:chgData name="Tùng Đoàn" userId="8420790bc505e3ae" providerId="LiveId" clId="{E35448AC-EAB1-4ABF-8264-4CD0BD22DCC6}" dt="2022-06-23T21:09:42.483" v="16" actId="26606"/>
          <ac:spMkLst>
            <pc:docMk/>
            <pc:sldMk cId="780404315" sldId="1791"/>
            <ac:spMk id="1033" creationId="{11BE3FA7-0D70-4431-814F-D8C40576EA93}"/>
          </ac:spMkLst>
        </pc:spChg>
        <pc:picChg chg="add mod">
          <ac:chgData name="Tùng Đoàn" userId="8420790bc505e3ae" providerId="LiveId" clId="{E35448AC-EAB1-4ABF-8264-4CD0BD22DCC6}" dt="2022-06-23T21:09:42.483" v="16" actId="26606"/>
          <ac:picMkLst>
            <pc:docMk/>
            <pc:sldMk cId="780404315" sldId="1791"/>
            <ac:picMk id="1026" creationId="{060C4B32-0D04-4818-9CEE-A9E6FD69E105}"/>
          </ac:picMkLst>
        </pc:picChg>
        <pc:picChg chg="add mod">
          <ac:chgData name="Tùng Đoàn" userId="8420790bc505e3ae" providerId="LiveId" clId="{E35448AC-EAB1-4ABF-8264-4CD0BD22DCC6}" dt="2022-06-23T21:09:42.483" v="16" actId="26606"/>
          <ac:picMkLst>
            <pc:docMk/>
            <pc:sldMk cId="780404315" sldId="1791"/>
            <ac:picMk id="1028" creationId="{326C269C-BC63-4136-A3B0-E7CFA9C58329}"/>
          </ac:picMkLst>
        </pc:picChg>
      </pc:sldChg>
      <pc:sldChg chg="addSp delSp modSp new mod modTransition setBg">
        <pc:chgData name="Tùng Đoàn" userId="8420790bc505e3ae" providerId="LiveId" clId="{E35448AC-EAB1-4ABF-8264-4CD0BD22DCC6}" dt="2022-06-24T02:56:10.478" v="39"/>
        <pc:sldMkLst>
          <pc:docMk/>
          <pc:sldMk cId="3185723835" sldId="1792"/>
        </pc:sldMkLst>
        <pc:spChg chg="add del mod">
          <ac:chgData name="Tùng Đoàn" userId="8420790bc505e3ae" providerId="LiveId" clId="{E35448AC-EAB1-4ABF-8264-4CD0BD22DCC6}" dt="2022-06-23T21:10:46.706" v="21" actId="26606"/>
          <ac:spMkLst>
            <pc:docMk/>
            <pc:sldMk cId="3185723835" sldId="1792"/>
            <ac:spMk id="2" creationId="{398F7F15-3211-4864-A826-5AEA12500AE4}"/>
          </ac:spMkLst>
        </pc:spChg>
        <pc:spChg chg="add del">
          <ac:chgData name="Tùng Đoàn" userId="8420790bc505e3ae" providerId="LiveId" clId="{E35448AC-EAB1-4ABF-8264-4CD0BD22DCC6}" dt="2022-06-23T21:10:35.503" v="18"/>
          <ac:spMkLst>
            <pc:docMk/>
            <pc:sldMk cId="3185723835" sldId="1792"/>
            <ac:spMk id="3" creationId="{B07A44DB-3E7C-42A7-A30C-F31154D782A4}"/>
          </ac:spMkLst>
        </pc:spChg>
        <pc:spChg chg="add del">
          <ac:chgData name="Tùng Đoàn" userId="8420790bc505e3ae" providerId="LiveId" clId="{E35448AC-EAB1-4ABF-8264-4CD0BD22DCC6}" dt="2022-06-23T21:09:11.579" v="10" actId="26606"/>
          <ac:spMkLst>
            <pc:docMk/>
            <pc:sldMk cId="3185723835" sldId="1792"/>
            <ac:spMk id="2055" creationId="{22F15A2D-2324-487D-A02A-BF46C5C580EB}"/>
          </ac:spMkLst>
        </pc:spChg>
        <pc:spChg chg="add del">
          <ac:chgData name="Tùng Đoàn" userId="8420790bc505e3ae" providerId="LiveId" clId="{E35448AC-EAB1-4ABF-8264-4CD0BD22DCC6}" dt="2022-06-23T21:10:46.703" v="20" actId="26606"/>
          <ac:spMkLst>
            <pc:docMk/>
            <pc:sldMk cId="3185723835" sldId="1792"/>
            <ac:spMk id="2056" creationId="{D2B783EE-0239-4717-BBEA-8C9EAC61C824}"/>
          </ac:spMkLst>
        </pc:spChg>
        <pc:spChg chg="add del">
          <ac:chgData name="Tùng Đoàn" userId="8420790bc505e3ae" providerId="LiveId" clId="{E35448AC-EAB1-4ABF-8264-4CD0BD22DCC6}" dt="2022-06-23T21:09:11.579" v="10" actId="26606"/>
          <ac:spMkLst>
            <pc:docMk/>
            <pc:sldMk cId="3185723835" sldId="1792"/>
            <ac:spMk id="2057" creationId="{17A7F34E-D418-47E2-9F86-2C45BBC31210}"/>
          </ac:spMkLst>
        </pc:spChg>
        <pc:spChg chg="add del">
          <ac:chgData name="Tùng Đoàn" userId="8420790bc505e3ae" providerId="LiveId" clId="{E35448AC-EAB1-4ABF-8264-4CD0BD22DCC6}" dt="2022-06-23T21:10:46.703" v="20" actId="26606"/>
          <ac:spMkLst>
            <pc:docMk/>
            <pc:sldMk cId="3185723835" sldId="1792"/>
            <ac:spMk id="2058" creationId="{770BFB28-12F2-3A94-1F62-105FFEC299FC}"/>
          </ac:spMkLst>
        </pc:spChg>
        <pc:spChg chg="add del">
          <ac:chgData name="Tùng Đoàn" userId="8420790bc505e3ae" providerId="LiveId" clId="{E35448AC-EAB1-4ABF-8264-4CD0BD22DCC6}" dt="2022-06-23T21:09:11.579" v="10" actId="26606"/>
          <ac:spMkLst>
            <pc:docMk/>
            <pc:sldMk cId="3185723835" sldId="1792"/>
            <ac:spMk id="2059" creationId="{2AEAFA59-923A-4F54-8B49-44C970BCC323}"/>
          </ac:spMkLst>
        </pc:spChg>
        <pc:spChg chg="add del">
          <ac:chgData name="Tùng Đoàn" userId="8420790bc505e3ae" providerId="LiveId" clId="{E35448AC-EAB1-4ABF-8264-4CD0BD22DCC6}" dt="2022-06-23T21:10:46.703" v="20" actId="26606"/>
          <ac:spMkLst>
            <pc:docMk/>
            <pc:sldMk cId="3185723835" sldId="1792"/>
            <ac:spMk id="2060" creationId="{A7B99495-F43F-4D80-A44F-2CB4764EB90B}"/>
          </ac:spMkLst>
        </pc:spChg>
        <pc:spChg chg="add del">
          <ac:chgData name="Tùng Đoàn" userId="8420790bc505e3ae" providerId="LiveId" clId="{E35448AC-EAB1-4ABF-8264-4CD0BD22DCC6}" dt="2022-06-23T21:09:13.275" v="12" actId="26606"/>
          <ac:spMkLst>
            <pc:docMk/>
            <pc:sldMk cId="3185723835" sldId="1792"/>
            <ac:spMk id="2061" creationId="{CFC5F0E7-644F-4101-BE72-12825CF537E7}"/>
          </ac:spMkLst>
        </pc:spChg>
        <pc:spChg chg="add del">
          <ac:chgData name="Tùng Đoàn" userId="8420790bc505e3ae" providerId="LiveId" clId="{E35448AC-EAB1-4ABF-8264-4CD0BD22DCC6}" dt="2022-06-23T21:09:13.275" v="12" actId="26606"/>
          <ac:spMkLst>
            <pc:docMk/>
            <pc:sldMk cId="3185723835" sldId="1792"/>
            <ac:spMk id="2062" creationId="{8950AD4C-6AF3-49F8-94E1-DBCAFB39478B}"/>
          </ac:spMkLst>
        </pc:spChg>
        <pc:spChg chg="add del">
          <ac:chgData name="Tùng Đoàn" userId="8420790bc505e3ae" providerId="LiveId" clId="{E35448AC-EAB1-4ABF-8264-4CD0BD22DCC6}" dt="2022-06-23T21:09:13.275" v="12" actId="26606"/>
          <ac:spMkLst>
            <pc:docMk/>
            <pc:sldMk cId="3185723835" sldId="1792"/>
            <ac:spMk id="2063" creationId="{2F0E00C3-4613-415F-BE3A-78FBAD9061C0}"/>
          </ac:spMkLst>
        </pc:spChg>
        <pc:spChg chg="add del">
          <ac:chgData name="Tùng Đoàn" userId="8420790bc505e3ae" providerId="LiveId" clId="{E35448AC-EAB1-4ABF-8264-4CD0BD22DCC6}" dt="2022-06-23T21:09:13.275" v="12" actId="26606"/>
          <ac:spMkLst>
            <pc:docMk/>
            <pc:sldMk cId="3185723835" sldId="1792"/>
            <ac:spMk id="2064" creationId="{8DBEAE55-3EA1-41D7-A212-5F7D8986C1F2}"/>
          </ac:spMkLst>
        </pc:spChg>
        <pc:spChg chg="add del">
          <ac:chgData name="Tùng Đoàn" userId="8420790bc505e3ae" providerId="LiveId" clId="{E35448AC-EAB1-4ABF-8264-4CD0BD22DCC6}" dt="2022-06-23T21:10:46.703" v="20" actId="26606"/>
          <ac:spMkLst>
            <pc:docMk/>
            <pc:sldMk cId="3185723835" sldId="1792"/>
            <ac:spMk id="2065" creationId="{70BEB1E7-2F88-40BC-B73D-42E5B6F80BFC}"/>
          </ac:spMkLst>
        </pc:spChg>
        <pc:spChg chg="add">
          <ac:chgData name="Tùng Đoàn" userId="8420790bc505e3ae" providerId="LiveId" clId="{E35448AC-EAB1-4ABF-8264-4CD0BD22DCC6}" dt="2022-06-23T21:10:46.706" v="21" actId="26606"/>
          <ac:spMkLst>
            <pc:docMk/>
            <pc:sldMk cId="3185723835" sldId="1792"/>
            <ac:spMk id="2067" creationId="{022BDE4A-8A20-4A69-9C5A-581C82036A4D}"/>
          </ac:spMkLst>
        </pc:spChg>
        <pc:picChg chg="add del mod">
          <ac:chgData name="Tùng Đoàn" userId="8420790bc505e3ae" providerId="LiveId" clId="{E35448AC-EAB1-4ABF-8264-4CD0BD22DCC6}" dt="2022-06-23T21:09:14.764" v="13"/>
          <ac:picMkLst>
            <pc:docMk/>
            <pc:sldMk cId="3185723835" sldId="1792"/>
            <ac:picMk id="2050" creationId="{1B91BD58-42A8-41CC-9687-AE4DBD3ED20D}"/>
          </ac:picMkLst>
        </pc:picChg>
        <pc:picChg chg="add mod ord">
          <ac:chgData name="Tùng Đoàn" userId="8420790bc505e3ae" providerId="LiveId" clId="{E35448AC-EAB1-4ABF-8264-4CD0BD22DCC6}" dt="2022-06-23T21:10:46.706" v="21" actId="26606"/>
          <ac:picMkLst>
            <pc:docMk/>
            <pc:sldMk cId="3185723835" sldId="1792"/>
            <ac:picMk id="2052" creationId="{50FD50F4-2930-449C-842C-DF4690997817}"/>
          </ac:picMkLst>
        </pc:picChg>
        <pc:picChg chg="add mod">
          <ac:chgData name="Tùng Đoàn" userId="8420790bc505e3ae" providerId="LiveId" clId="{E35448AC-EAB1-4ABF-8264-4CD0BD22DCC6}" dt="2022-06-23T21:10:46.706" v="21" actId="26606"/>
          <ac:picMkLst>
            <pc:docMk/>
            <pc:sldMk cId="3185723835" sldId="1792"/>
            <ac:picMk id="2054" creationId="{83A296DA-E8C6-4E8D-A102-866C3D5FD61E}"/>
          </ac:picMkLst>
        </pc:picChg>
      </pc:sldChg>
      <pc:sldChg chg="new del ord">
        <pc:chgData name="Tùng Đoàn" userId="8420790bc505e3ae" providerId="LiveId" clId="{E35448AC-EAB1-4ABF-8264-4CD0BD22DCC6}" dt="2022-06-24T02:50:37.943" v="25" actId="47"/>
        <pc:sldMkLst>
          <pc:docMk/>
          <pc:sldMk cId="2468014308" sldId="1793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4T02:23:50.27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FB29E-C0AA-43E9-B7A1-8E8CF4156622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5D8D1-EDD7-46D1-A0D5-9A0DAD0573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92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013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941D-49DC-4EE6-A2EA-ACB1A97A2AC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246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941D-49DC-4EE6-A2EA-ACB1A97A2AC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564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941D-49DC-4EE6-A2EA-ACB1A97A2AC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785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941D-49DC-4EE6-A2EA-ACB1A97A2AC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462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9pPr>
          </a:lstStyle>
          <a:p>
            <a:pPr marL="0" marR="0" lvl="0" indent="0" algn="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D940CB-7070-4D54-9632-592ADC1004E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640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Nếu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là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con chim,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là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chiếc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lá</a:t>
            </a:r>
            <a:endParaRPr lang="vi-VN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                                          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Thì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chim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phải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hót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,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chiếc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lá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phải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xanh</a:t>
            </a:r>
            <a:endParaRPr lang="vi-VN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                                           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Lẽ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nào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vay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mà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không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trả</a:t>
            </a:r>
            <a:endParaRPr lang="vi-VN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                                           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Sống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là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cho, đâu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chỉ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b="0" i="1" dirty="0" err="1">
                <a:solidFill>
                  <a:srgbClr val="000000"/>
                </a:solidFill>
                <a:effectLst/>
                <a:latin typeface="OpenSans"/>
              </a:rPr>
              <a:t>nhận</a:t>
            </a: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 riêng </a:t>
            </a:r>
            <a:r>
              <a:rPr lang="vi-VN" b="0" i="1" err="1">
                <a:solidFill>
                  <a:srgbClr val="000000"/>
                </a:solidFill>
                <a:effectLst/>
                <a:latin typeface="OpenSans"/>
              </a:rPr>
              <a:t>mình</a:t>
            </a:r>
            <a:r>
              <a:rPr lang="vi-VN" b="0" i="1">
                <a:solidFill>
                  <a:srgbClr val="000000"/>
                </a:solidFill>
                <a:effectLst/>
                <a:latin typeface="OpenSans"/>
              </a:rPr>
              <a:t>.</a:t>
            </a:r>
            <a:endParaRPr lang="vi-VN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5D8D1-EDD7-46D1-A0D5-9A0DAD0573D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32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72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680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Ở </a:t>
            </a:r>
            <a:r>
              <a:rPr lang="en-US" altLang="zh-CN" dirty="0" err="1"/>
              <a:t>người</a:t>
            </a:r>
            <a:r>
              <a:rPr lang="en-US" altLang="zh-CN" dirty="0"/>
              <a:t>,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lượng</a:t>
            </a:r>
            <a:r>
              <a:rPr lang="en-US" altLang="zh-CN" dirty="0"/>
              <a:t> </a:t>
            </a:r>
            <a:r>
              <a:rPr lang="en-US" altLang="zh-CN" dirty="0" err="1"/>
              <a:t>tiểu</a:t>
            </a:r>
            <a:r>
              <a:rPr lang="en-US" altLang="zh-CN" dirty="0"/>
              <a:t> </a:t>
            </a:r>
            <a:r>
              <a:rPr lang="en-US" altLang="zh-CN" dirty="0" err="1"/>
              <a:t>cầu</a:t>
            </a:r>
            <a:r>
              <a:rPr lang="en-US" altLang="zh-CN" dirty="0"/>
              <a:t> </a:t>
            </a:r>
            <a:r>
              <a:rPr lang="en-US" altLang="zh-CN" dirty="0" err="1"/>
              <a:t>quá</a:t>
            </a:r>
            <a:r>
              <a:rPr lang="en-US" altLang="zh-CN" dirty="0"/>
              <a:t> </a:t>
            </a:r>
            <a:r>
              <a:rPr lang="en-US" altLang="zh-CN" dirty="0" err="1"/>
              <a:t>ít</a:t>
            </a:r>
            <a:r>
              <a:rPr lang="en-US" altLang="zh-CN" dirty="0"/>
              <a:t>, </a:t>
            </a:r>
            <a:r>
              <a:rPr lang="en-US" altLang="zh-CN" dirty="0" err="1"/>
              <a:t>dưới</a:t>
            </a:r>
            <a:r>
              <a:rPr lang="en-US" altLang="zh-CN" dirty="0"/>
              <a:t> 35000/</a:t>
            </a:r>
            <a:r>
              <a:rPr lang="en-US" altLang="zh-CN" dirty="0" err="1"/>
              <a:t>1ml</a:t>
            </a:r>
            <a:r>
              <a:rPr lang="en-US" altLang="zh-CN" dirty="0"/>
              <a:t> </a:t>
            </a:r>
            <a:r>
              <a:rPr lang="en-US" altLang="zh-CN" dirty="0" err="1"/>
              <a:t>máu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tới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tượng</a:t>
            </a:r>
            <a:r>
              <a:rPr lang="en-US" altLang="zh-CN" dirty="0"/>
              <a:t> </a:t>
            </a:r>
            <a:r>
              <a:rPr lang="en-US" altLang="zh-CN" dirty="0" err="1"/>
              <a:t>máu</a:t>
            </a:r>
            <a:r>
              <a:rPr lang="en-US" altLang="zh-CN" dirty="0"/>
              <a:t> </a:t>
            </a:r>
            <a:r>
              <a:rPr lang="en-US" altLang="zh-CN" dirty="0" err="1"/>
              <a:t>khó</a:t>
            </a:r>
            <a:r>
              <a:rPr lang="en-US" altLang="zh-CN" dirty="0"/>
              <a:t> </a:t>
            </a:r>
            <a:r>
              <a:rPr lang="en-US" altLang="zh-CN" dirty="0" err="1"/>
              <a:t>đông</a:t>
            </a:r>
            <a:r>
              <a:rPr lang="en-US" altLang="zh-CN" dirty="0"/>
              <a:t>, </a:t>
            </a:r>
            <a:r>
              <a:rPr lang="en-US" altLang="zh-CN" dirty="0" err="1"/>
              <a:t>thậm</a:t>
            </a:r>
            <a:r>
              <a:rPr lang="en-US" altLang="zh-CN" dirty="0"/>
              <a:t> </a:t>
            </a:r>
            <a:r>
              <a:rPr lang="en-US" altLang="zh-CN" dirty="0" err="1"/>
              <a:t>chí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chết</a:t>
            </a:r>
            <a:r>
              <a:rPr lang="en-US" altLang="zh-CN" dirty="0"/>
              <a:t> </a:t>
            </a:r>
            <a:r>
              <a:rPr lang="en-US" altLang="zh-CN" dirty="0" err="1"/>
              <a:t>nếu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cấp</a:t>
            </a:r>
            <a:r>
              <a:rPr lang="en-US" altLang="zh-CN" dirty="0"/>
              <a:t> </a:t>
            </a:r>
            <a:r>
              <a:rPr lang="en-US" altLang="zh-CN" dirty="0" err="1"/>
              <a:t>cứu</a:t>
            </a:r>
            <a:r>
              <a:rPr lang="en-US" altLang="zh-CN" dirty="0"/>
              <a:t> </a:t>
            </a:r>
            <a:r>
              <a:rPr lang="en-US" altLang="zh-CN" dirty="0" err="1"/>
              <a:t>kịp</a:t>
            </a:r>
            <a:r>
              <a:rPr lang="en-US" altLang="zh-CN" dirty="0"/>
              <a:t> </a:t>
            </a:r>
            <a:r>
              <a:rPr lang="en-US" altLang="zh-CN" dirty="0" err="1"/>
              <a:t>thời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124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26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941D-49DC-4EE6-A2EA-ACB1A97A2AC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38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941D-49DC-4EE6-A2EA-ACB1A97A2AC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923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941D-49DC-4EE6-A2EA-ACB1A97A2AC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13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83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92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6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07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6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874202" y="4186424"/>
            <a:ext cx="1445384" cy="1445383"/>
          </a:xfrm>
          <a:custGeom>
            <a:avLst/>
            <a:gdLst>
              <a:gd name="connsiteX0" fmla="*/ 0 w 1445384"/>
              <a:gd name="connsiteY0" fmla="*/ 0 h 1445383"/>
              <a:gd name="connsiteX1" fmla="*/ 1445384 w 1445384"/>
              <a:gd name="connsiteY1" fmla="*/ 0 h 1445383"/>
              <a:gd name="connsiteX2" fmla="*/ 1445384 w 1445384"/>
              <a:gd name="connsiteY2" fmla="*/ 1445383 h 1445383"/>
              <a:gd name="connsiteX3" fmla="*/ 0 w 1445384"/>
              <a:gd name="connsiteY3" fmla="*/ 1445383 h 144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5384" h="1445383">
                <a:moveTo>
                  <a:pt x="0" y="0"/>
                </a:moveTo>
                <a:lnTo>
                  <a:pt x="1445384" y="0"/>
                </a:lnTo>
                <a:lnTo>
                  <a:pt x="1445384" y="1445383"/>
                </a:lnTo>
                <a:lnTo>
                  <a:pt x="0" y="14453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745414" y="2032001"/>
            <a:ext cx="1445384" cy="1445383"/>
          </a:xfrm>
          <a:custGeom>
            <a:avLst/>
            <a:gdLst>
              <a:gd name="connsiteX0" fmla="*/ 0 w 1445384"/>
              <a:gd name="connsiteY0" fmla="*/ 0 h 1445383"/>
              <a:gd name="connsiteX1" fmla="*/ 1445384 w 1445384"/>
              <a:gd name="connsiteY1" fmla="*/ 0 h 1445383"/>
              <a:gd name="connsiteX2" fmla="*/ 1445384 w 1445384"/>
              <a:gd name="connsiteY2" fmla="*/ 1445383 h 1445383"/>
              <a:gd name="connsiteX3" fmla="*/ 0 w 1445384"/>
              <a:gd name="connsiteY3" fmla="*/ 1445383 h 144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5384" h="1445383">
                <a:moveTo>
                  <a:pt x="0" y="0"/>
                </a:moveTo>
                <a:lnTo>
                  <a:pt x="1445384" y="0"/>
                </a:lnTo>
                <a:lnTo>
                  <a:pt x="1445384" y="1445383"/>
                </a:lnTo>
                <a:lnTo>
                  <a:pt x="0" y="14453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31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8" name="Oval 58"/>
          <p:cNvSpPr/>
          <p:nvPr userDrawn="1"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29177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7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61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30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0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28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5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1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96620" y="6725083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934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1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5DF65-A773-430D-AA85-C870612474D7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32F95-20DE-4401-AFEB-642963122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63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8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6" r:id="rId14"/>
    <p:sldLayoutId id="2147483667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60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ZDw7KDFPoo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59FD6B2D-B801-4576-98F2-36564D46304B}"/>
              </a:ext>
            </a:extLst>
          </p:cNvPr>
          <p:cNvSpPr/>
          <p:nvPr/>
        </p:nvSpPr>
        <p:spPr>
          <a:xfrm rot="716238">
            <a:off x="302287" y="-3155514"/>
            <a:ext cx="7473210" cy="5587328"/>
          </a:xfrm>
          <a:custGeom>
            <a:avLst/>
            <a:gdLst>
              <a:gd name="connsiteX0" fmla="*/ 1715869 w 8535771"/>
              <a:gd name="connsiteY0" fmla="*/ 1181100 h 6381750"/>
              <a:gd name="connsiteX1" fmla="*/ 39469 w 8535771"/>
              <a:gd name="connsiteY1" fmla="*/ 3752850 h 6381750"/>
              <a:gd name="connsiteX2" fmla="*/ 3468469 w 8535771"/>
              <a:gd name="connsiteY2" fmla="*/ 6381750 h 6381750"/>
              <a:gd name="connsiteX3" fmla="*/ 5144869 w 8535771"/>
              <a:gd name="connsiteY3" fmla="*/ 3752850 h 6381750"/>
              <a:gd name="connsiteX4" fmla="*/ 8535769 w 8535771"/>
              <a:gd name="connsiteY4" fmla="*/ 2057400 h 6381750"/>
              <a:gd name="connsiteX5" fmla="*/ 5163919 w 8535771"/>
              <a:gd name="connsiteY5" fmla="*/ 0 h 6381750"/>
              <a:gd name="connsiteX6" fmla="*/ 3411319 w 8535771"/>
              <a:gd name="connsiteY6" fmla="*/ 2057400 h 6381750"/>
              <a:gd name="connsiteX7" fmla="*/ 1715869 w 8535771"/>
              <a:gd name="connsiteY7" fmla="*/ 118110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5771" h="6381750">
                <a:moveTo>
                  <a:pt x="1715869" y="1181100"/>
                </a:moveTo>
                <a:cubicBezTo>
                  <a:pt x="1153894" y="1463675"/>
                  <a:pt x="-252631" y="2886075"/>
                  <a:pt x="39469" y="3752850"/>
                </a:cubicBezTo>
                <a:cubicBezTo>
                  <a:pt x="331569" y="4619625"/>
                  <a:pt x="2617569" y="6381750"/>
                  <a:pt x="3468469" y="6381750"/>
                </a:cubicBezTo>
                <a:cubicBezTo>
                  <a:pt x="4319369" y="6381750"/>
                  <a:pt x="4300319" y="4473575"/>
                  <a:pt x="5144869" y="3752850"/>
                </a:cubicBezTo>
                <a:cubicBezTo>
                  <a:pt x="5989419" y="3032125"/>
                  <a:pt x="8532594" y="2682875"/>
                  <a:pt x="8535769" y="2057400"/>
                </a:cubicBezTo>
                <a:cubicBezTo>
                  <a:pt x="8538944" y="1431925"/>
                  <a:pt x="6017994" y="0"/>
                  <a:pt x="5163919" y="0"/>
                </a:cubicBezTo>
                <a:cubicBezTo>
                  <a:pt x="4309844" y="0"/>
                  <a:pt x="3979644" y="1860550"/>
                  <a:pt x="3411319" y="2057400"/>
                </a:cubicBezTo>
                <a:cubicBezTo>
                  <a:pt x="2842994" y="2254250"/>
                  <a:pt x="2277844" y="898525"/>
                  <a:pt x="1715869" y="1181100"/>
                </a:cubicBezTo>
                <a:close/>
              </a:path>
            </a:pathLst>
          </a:custGeom>
          <a:gradFill flip="none" rotWithShape="1">
            <a:gsLst>
              <a:gs pos="18000">
                <a:srgbClr val="584CE0"/>
              </a:gs>
              <a:gs pos="56000">
                <a:srgbClr val="BB43FD"/>
              </a:gs>
              <a:gs pos="67000">
                <a:srgbClr val="EE37E9"/>
              </a:gs>
            </a:gsLst>
            <a:lin ang="13500000" scaled="1"/>
            <a:tileRect/>
          </a:gradFill>
          <a:ln>
            <a:noFill/>
          </a:ln>
          <a:effectLst>
            <a:outerShdw blurRad="647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51B4D02-AFF6-4C24-B2DA-DDE1E126631D}"/>
              </a:ext>
            </a:extLst>
          </p:cNvPr>
          <p:cNvSpPr/>
          <p:nvPr/>
        </p:nvSpPr>
        <p:spPr>
          <a:xfrm>
            <a:off x="7788275" y="-3377290"/>
            <a:ext cx="5625240" cy="5751672"/>
          </a:xfrm>
          <a:custGeom>
            <a:avLst/>
            <a:gdLst>
              <a:gd name="connsiteX0" fmla="*/ 3418879 w 5114329"/>
              <a:gd name="connsiteY0" fmla="*/ 5229277 h 5229277"/>
              <a:gd name="connsiteX1" fmla="*/ 47029 w 5114329"/>
              <a:gd name="connsiteY1" fmla="*/ 4352977 h 5229277"/>
              <a:gd name="connsiteX2" fmla="*/ 1742479 w 5114329"/>
              <a:gd name="connsiteY2" fmla="*/ 2619427 h 5229277"/>
              <a:gd name="connsiteX3" fmla="*/ 27979 w 5114329"/>
              <a:gd name="connsiteY3" fmla="*/ 904927 h 5229277"/>
              <a:gd name="connsiteX4" fmla="*/ 3456979 w 5114329"/>
              <a:gd name="connsiteY4" fmla="*/ 66727 h 5229277"/>
              <a:gd name="connsiteX5" fmla="*/ 5114329 w 5114329"/>
              <a:gd name="connsiteY5" fmla="*/ 2619427 h 5229277"/>
              <a:gd name="connsiteX6" fmla="*/ 3456979 w 5114329"/>
              <a:gd name="connsiteY6" fmla="*/ 4352977 h 5229277"/>
              <a:gd name="connsiteX7" fmla="*/ 3418879 w 5114329"/>
              <a:gd name="connsiteY7" fmla="*/ 5229277 h 522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4329" h="5229277">
                <a:moveTo>
                  <a:pt x="3418879" y="5229277"/>
                </a:moveTo>
                <a:cubicBezTo>
                  <a:pt x="2850554" y="5229277"/>
                  <a:pt x="326429" y="4787952"/>
                  <a:pt x="47029" y="4352977"/>
                </a:cubicBezTo>
                <a:cubicBezTo>
                  <a:pt x="-232371" y="3918002"/>
                  <a:pt x="1745654" y="3194102"/>
                  <a:pt x="1742479" y="2619427"/>
                </a:cubicBezTo>
                <a:cubicBezTo>
                  <a:pt x="1739304" y="2044752"/>
                  <a:pt x="-257771" y="1330377"/>
                  <a:pt x="27979" y="904927"/>
                </a:cubicBezTo>
                <a:cubicBezTo>
                  <a:pt x="313729" y="479477"/>
                  <a:pt x="2609254" y="-219023"/>
                  <a:pt x="3456979" y="66727"/>
                </a:cubicBezTo>
                <a:cubicBezTo>
                  <a:pt x="4304704" y="352477"/>
                  <a:pt x="5114329" y="1905052"/>
                  <a:pt x="5114329" y="2619427"/>
                </a:cubicBezTo>
                <a:cubicBezTo>
                  <a:pt x="5114329" y="3333802"/>
                  <a:pt x="3736379" y="3921177"/>
                  <a:pt x="3456979" y="4352977"/>
                </a:cubicBezTo>
                <a:cubicBezTo>
                  <a:pt x="3177579" y="4784777"/>
                  <a:pt x="3987204" y="5229277"/>
                  <a:pt x="3418879" y="5229277"/>
                </a:cubicBezTo>
                <a:close/>
              </a:path>
            </a:pathLst>
          </a:custGeom>
          <a:gradFill flip="none" rotWithShape="1">
            <a:gsLst>
              <a:gs pos="0">
                <a:srgbClr val="EE37E9"/>
              </a:gs>
              <a:gs pos="71000">
                <a:srgbClr val="BB43FD"/>
              </a:gs>
            </a:gsLst>
            <a:lin ang="18900000" scaled="1"/>
            <a:tileRect/>
          </a:gradFill>
          <a:ln>
            <a:noFill/>
          </a:ln>
          <a:effectLst>
            <a:outerShdw blurRad="647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4607998-41FC-495B-A1B8-B5CA3012BE07}"/>
              </a:ext>
            </a:extLst>
          </p:cNvPr>
          <p:cNvSpPr/>
          <p:nvPr/>
        </p:nvSpPr>
        <p:spPr>
          <a:xfrm>
            <a:off x="-1145031" y="1989138"/>
            <a:ext cx="3315590" cy="3455982"/>
          </a:xfrm>
          <a:custGeom>
            <a:avLst/>
            <a:gdLst>
              <a:gd name="connsiteX0" fmla="*/ 217446 w 3616003"/>
              <a:gd name="connsiteY0" fmla="*/ 1996443 h 3769115"/>
              <a:gd name="connsiteX1" fmla="*/ 1848126 w 3616003"/>
              <a:gd name="connsiteY1" fmla="*/ 3 h 3769115"/>
              <a:gd name="connsiteX2" fmla="*/ 3615966 w 3616003"/>
              <a:gd name="connsiteY2" fmla="*/ 1981203 h 3769115"/>
              <a:gd name="connsiteX3" fmla="*/ 1893846 w 3616003"/>
              <a:gd name="connsiteY3" fmla="*/ 3749043 h 3769115"/>
              <a:gd name="connsiteX4" fmla="*/ 202206 w 3616003"/>
              <a:gd name="connsiteY4" fmla="*/ 2880363 h 3769115"/>
              <a:gd name="connsiteX5" fmla="*/ 217446 w 3616003"/>
              <a:gd name="connsiteY5" fmla="*/ 1996443 h 376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6003" h="3769115">
                <a:moveTo>
                  <a:pt x="217446" y="1996443"/>
                </a:moveTo>
                <a:cubicBezTo>
                  <a:pt x="491766" y="1516383"/>
                  <a:pt x="1281706" y="2543"/>
                  <a:pt x="1848126" y="3"/>
                </a:cubicBezTo>
                <a:cubicBezTo>
                  <a:pt x="2414546" y="-2537"/>
                  <a:pt x="3608346" y="1356363"/>
                  <a:pt x="3615966" y="1981203"/>
                </a:cubicBezTo>
                <a:cubicBezTo>
                  <a:pt x="3623586" y="2606043"/>
                  <a:pt x="2462806" y="3599183"/>
                  <a:pt x="1893846" y="3749043"/>
                </a:cubicBezTo>
                <a:cubicBezTo>
                  <a:pt x="1324886" y="3898903"/>
                  <a:pt x="486686" y="3169923"/>
                  <a:pt x="202206" y="2880363"/>
                </a:cubicBezTo>
                <a:cubicBezTo>
                  <a:pt x="-82274" y="2590803"/>
                  <a:pt x="-56874" y="2476503"/>
                  <a:pt x="217446" y="1996443"/>
                </a:cubicBezTo>
                <a:close/>
              </a:path>
            </a:pathLst>
          </a:custGeom>
          <a:gradFill flip="none" rotWithShape="1">
            <a:gsLst>
              <a:gs pos="0">
                <a:srgbClr val="FF9409"/>
              </a:gs>
              <a:gs pos="38000">
                <a:srgbClr val="FE934B"/>
              </a:gs>
              <a:gs pos="71000">
                <a:srgbClr val="F3C053"/>
              </a:gs>
            </a:gsLst>
            <a:lin ang="8100000" scaled="1"/>
            <a:tileRect/>
          </a:gradFill>
          <a:ln>
            <a:noFill/>
          </a:ln>
          <a:effectLst>
            <a:outerShdw blurRad="647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355F0F2-60DF-442A-977C-434F19CF70DB}"/>
              </a:ext>
            </a:extLst>
          </p:cNvPr>
          <p:cNvSpPr/>
          <p:nvPr/>
        </p:nvSpPr>
        <p:spPr>
          <a:xfrm rot="648845">
            <a:off x="8685134" y="4437477"/>
            <a:ext cx="6806377" cy="5042386"/>
          </a:xfrm>
          <a:custGeom>
            <a:avLst/>
            <a:gdLst>
              <a:gd name="connsiteX0" fmla="*/ 1722207 w 5105488"/>
              <a:gd name="connsiteY0" fmla="*/ 21520 h 3782309"/>
              <a:gd name="connsiteX1" fmla="*/ 5105487 w 5105488"/>
              <a:gd name="connsiteY1" fmla="*/ 2017960 h 3782309"/>
              <a:gd name="connsiteX2" fmla="*/ 1737447 w 5105488"/>
              <a:gd name="connsiteY2" fmla="*/ 3770560 h 3782309"/>
              <a:gd name="connsiteX3" fmla="*/ 87 w 5105488"/>
              <a:gd name="connsiteY3" fmla="*/ 1134040 h 3782309"/>
              <a:gd name="connsiteX4" fmla="*/ 1722207 w 5105488"/>
              <a:gd name="connsiteY4" fmla="*/ 21520 h 378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5488" h="3782309">
                <a:moveTo>
                  <a:pt x="1722207" y="21520"/>
                </a:moveTo>
                <a:cubicBezTo>
                  <a:pt x="2573107" y="168840"/>
                  <a:pt x="5102947" y="1393120"/>
                  <a:pt x="5105487" y="2017960"/>
                </a:cubicBezTo>
                <a:cubicBezTo>
                  <a:pt x="5108027" y="2642800"/>
                  <a:pt x="2588347" y="3917880"/>
                  <a:pt x="1737447" y="3770560"/>
                </a:cubicBezTo>
                <a:cubicBezTo>
                  <a:pt x="886547" y="3623240"/>
                  <a:pt x="10247" y="1758880"/>
                  <a:pt x="87" y="1134040"/>
                </a:cubicBezTo>
                <a:cubicBezTo>
                  <a:pt x="-10073" y="509200"/>
                  <a:pt x="871307" y="-125800"/>
                  <a:pt x="1722207" y="21520"/>
                </a:cubicBezTo>
                <a:close/>
              </a:path>
            </a:pathLst>
          </a:custGeom>
          <a:gradFill flip="none" rotWithShape="1">
            <a:gsLst>
              <a:gs pos="68000">
                <a:srgbClr val="EE37E9"/>
              </a:gs>
              <a:gs pos="22000">
                <a:srgbClr val="F3C053"/>
              </a:gs>
              <a:gs pos="92000">
                <a:srgbClr val="584CE0"/>
              </a:gs>
            </a:gsLst>
            <a:lin ang="2700000" scaled="1"/>
            <a:tileRect/>
          </a:gradFill>
          <a:ln>
            <a:noFill/>
          </a:ln>
          <a:effectLst>
            <a:outerShdw blurRad="647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0FA5B04-D2BC-4173-A48C-E49DA5C0FAE3}"/>
              </a:ext>
            </a:extLst>
          </p:cNvPr>
          <p:cNvSpPr/>
          <p:nvPr/>
        </p:nvSpPr>
        <p:spPr>
          <a:xfrm>
            <a:off x="200586" y="5080171"/>
            <a:ext cx="5171514" cy="3824756"/>
          </a:xfrm>
          <a:custGeom>
            <a:avLst/>
            <a:gdLst>
              <a:gd name="connsiteX0" fmla="*/ 203989 w 5501899"/>
              <a:gd name="connsiteY0" fmla="*/ 2575574 h 4069103"/>
              <a:gd name="connsiteX1" fmla="*/ 1910869 w 5501899"/>
              <a:gd name="connsiteY1" fmla="*/ 1722134 h 4069103"/>
              <a:gd name="connsiteX2" fmla="*/ 3572029 w 5501899"/>
              <a:gd name="connsiteY2" fmla="*/ 14 h 4069103"/>
              <a:gd name="connsiteX3" fmla="*/ 5294149 w 5501899"/>
              <a:gd name="connsiteY3" fmla="*/ 1752614 h 4069103"/>
              <a:gd name="connsiteX4" fmla="*/ 5278909 w 5501899"/>
              <a:gd name="connsiteY4" fmla="*/ 3459494 h 4069103"/>
              <a:gd name="connsiteX5" fmla="*/ 3556789 w 5501899"/>
              <a:gd name="connsiteY5" fmla="*/ 4069094 h 4069103"/>
              <a:gd name="connsiteX6" fmla="*/ 1880389 w 5501899"/>
              <a:gd name="connsiteY6" fmla="*/ 3474734 h 4069103"/>
              <a:gd name="connsiteX7" fmla="*/ 219229 w 5501899"/>
              <a:gd name="connsiteY7" fmla="*/ 3459494 h 4069103"/>
              <a:gd name="connsiteX8" fmla="*/ 203989 w 5501899"/>
              <a:gd name="connsiteY8" fmla="*/ 2575574 h 406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1899" h="4069103">
                <a:moveTo>
                  <a:pt x="203989" y="2575574"/>
                </a:moveTo>
                <a:cubicBezTo>
                  <a:pt x="485929" y="2286014"/>
                  <a:pt x="1349529" y="2151394"/>
                  <a:pt x="1910869" y="1722134"/>
                </a:cubicBezTo>
                <a:cubicBezTo>
                  <a:pt x="2472209" y="1292874"/>
                  <a:pt x="3008149" y="-5066"/>
                  <a:pt x="3572029" y="14"/>
                </a:cubicBezTo>
                <a:cubicBezTo>
                  <a:pt x="4135909" y="5094"/>
                  <a:pt x="5009669" y="1176034"/>
                  <a:pt x="5294149" y="1752614"/>
                </a:cubicBezTo>
                <a:cubicBezTo>
                  <a:pt x="5578629" y="2329194"/>
                  <a:pt x="5568469" y="3073414"/>
                  <a:pt x="5278909" y="3459494"/>
                </a:cubicBezTo>
                <a:cubicBezTo>
                  <a:pt x="4989349" y="3845574"/>
                  <a:pt x="4123209" y="4066554"/>
                  <a:pt x="3556789" y="4069094"/>
                </a:cubicBezTo>
                <a:cubicBezTo>
                  <a:pt x="2990369" y="4071634"/>
                  <a:pt x="2436649" y="3576334"/>
                  <a:pt x="1880389" y="3474734"/>
                </a:cubicBezTo>
                <a:cubicBezTo>
                  <a:pt x="1324129" y="3373134"/>
                  <a:pt x="501169" y="3606814"/>
                  <a:pt x="219229" y="3459494"/>
                </a:cubicBezTo>
                <a:cubicBezTo>
                  <a:pt x="-62711" y="3312174"/>
                  <a:pt x="-77951" y="2865134"/>
                  <a:pt x="203989" y="2575574"/>
                </a:cubicBezTo>
                <a:close/>
              </a:path>
            </a:pathLst>
          </a:custGeom>
          <a:gradFill flip="none" rotWithShape="1">
            <a:gsLst>
              <a:gs pos="100000">
                <a:srgbClr val="EE37E9"/>
              </a:gs>
              <a:gs pos="22000">
                <a:srgbClr val="F3C053"/>
              </a:gs>
            </a:gsLst>
            <a:lin ang="18900000" scaled="1"/>
            <a:tileRect/>
          </a:gradFill>
          <a:ln>
            <a:noFill/>
          </a:ln>
          <a:effectLst>
            <a:outerShdw blurRad="647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AB5A2F48-D367-4E50-BE96-D52EC0BE7FDD}"/>
              </a:ext>
            </a:extLst>
          </p:cNvPr>
          <p:cNvSpPr/>
          <p:nvPr/>
        </p:nvSpPr>
        <p:spPr>
          <a:xfrm>
            <a:off x="2647296" y="682906"/>
            <a:ext cx="749916" cy="781670"/>
          </a:xfrm>
          <a:custGeom>
            <a:avLst/>
            <a:gdLst>
              <a:gd name="connsiteX0" fmla="*/ 217446 w 3616003"/>
              <a:gd name="connsiteY0" fmla="*/ 1996443 h 3769115"/>
              <a:gd name="connsiteX1" fmla="*/ 1848126 w 3616003"/>
              <a:gd name="connsiteY1" fmla="*/ 3 h 3769115"/>
              <a:gd name="connsiteX2" fmla="*/ 3615966 w 3616003"/>
              <a:gd name="connsiteY2" fmla="*/ 1981203 h 3769115"/>
              <a:gd name="connsiteX3" fmla="*/ 1893846 w 3616003"/>
              <a:gd name="connsiteY3" fmla="*/ 3749043 h 3769115"/>
              <a:gd name="connsiteX4" fmla="*/ 202206 w 3616003"/>
              <a:gd name="connsiteY4" fmla="*/ 2880363 h 3769115"/>
              <a:gd name="connsiteX5" fmla="*/ 217446 w 3616003"/>
              <a:gd name="connsiteY5" fmla="*/ 1996443 h 376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6003" h="3769115">
                <a:moveTo>
                  <a:pt x="217446" y="1996443"/>
                </a:moveTo>
                <a:cubicBezTo>
                  <a:pt x="491766" y="1516383"/>
                  <a:pt x="1281706" y="2543"/>
                  <a:pt x="1848126" y="3"/>
                </a:cubicBezTo>
                <a:cubicBezTo>
                  <a:pt x="2414546" y="-2537"/>
                  <a:pt x="3608346" y="1356363"/>
                  <a:pt x="3615966" y="1981203"/>
                </a:cubicBezTo>
                <a:cubicBezTo>
                  <a:pt x="3623586" y="2606043"/>
                  <a:pt x="2462806" y="3599183"/>
                  <a:pt x="1893846" y="3749043"/>
                </a:cubicBezTo>
                <a:cubicBezTo>
                  <a:pt x="1324886" y="3898903"/>
                  <a:pt x="486686" y="3169923"/>
                  <a:pt x="202206" y="2880363"/>
                </a:cubicBezTo>
                <a:cubicBezTo>
                  <a:pt x="-82274" y="2590803"/>
                  <a:pt x="-56874" y="2476503"/>
                  <a:pt x="217446" y="1996443"/>
                </a:cubicBezTo>
                <a:close/>
              </a:path>
            </a:pathLst>
          </a:custGeom>
          <a:gradFill flip="none" rotWithShape="1">
            <a:gsLst>
              <a:gs pos="0">
                <a:srgbClr val="FF9409"/>
              </a:gs>
              <a:gs pos="38000">
                <a:srgbClr val="FE934B"/>
              </a:gs>
              <a:gs pos="71000">
                <a:srgbClr val="F3C053"/>
              </a:gs>
            </a:gsLst>
            <a:lin ang="8100000" scaled="1"/>
            <a:tileRect/>
          </a:gradFill>
          <a:ln>
            <a:noFill/>
          </a:ln>
          <a:effectLst>
            <a:outerShdw blurRad="647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20F29384-DD58-415E-B1F8-705BCB5618FD}"/>
              </a:ext>
            </a:extLst>
          </p:cNvPr>
          <p:cNvSpPr/>
          <p:nvPr/>
        </p:nvSpPr>
        <p:spPr>
          <a:xfrm rot="1948355">
            <a:off x="8250857" y="5205156"/>
            <a:ext cx="1035132" cy="1026210"/>
          </a:xfrm>
          <a:custGeom>
            <a:avLst/>
            <a:gdLst>
              <a:gd name="connsiteX0" fmla="*/ 0 w 3352800"/>
              <a:gd name="connsiteY0" fmla="*/ 899160 h 1767848"/>
              <a:gd name="connsiteX1" fmla="*/ 1676400 w 3352800"/>
              <a:gd name="connsiteY1" fmla="*/ 0 h 1767848"/>
              <a:gd name="connsiteX2" fmla="*/ 3352800 w 3352800"/>
              <a:gd name="connsiteY2" fmla="*/ 899160 h 1767848"/>
              <a:gd name="connsiteX3" fmla="*/ 1676400 w 3352800"/>
              <a:gd name="connsiteY3" fmla="*/ 1767840 h 1767848"/>
              <a:gd name="connsiteX4" fmla="*/ 0 w 3352800"/>
              <a:gd name="connsiteY4" fmla="*/ 899160 h 176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1767848">
                <a:moveTo>
                  <a:pt x="0" y="899160"/>
                </a:moveTo>
                <a:cubicBezTo>
                  <a:pt x="0" y="604520"/>
                  <a:pt x="1117600" y="0"/>
                  <a:pt x="1676400" y="0"/>
                </a:cubicBezTo>
                <a:cubicBezTo>
                  <a:pt x="2235200" y="0"/>
                  <a:pt x="3352800" y="604520"/>
                  <a:pt x="3352800" y="899160"/>
                </a:cubicBezTo>
                <a:cubicBezTo>
                  <a:pt x="3352800" y="1193800"/>
                  <a:pt x="2230120" y="1765300"/>
                  <a:pt x="1676400" y="1767840"/>
                </a:cubicBezTo>
                <a:cubicBezTo>
                  <a:pt x="1122680" y="1770380"/>
                  <a:pt x="0" y="1193800"/>
                  <a:pt x="0" y="899160"/>
                </a:cubicBezTo>
                <a:close/>
              </a:path>
            </a:pathLst>
          </a:custGeom>
          <a:gradFill flip="none" rotWithShape="1">
            <a:gsLst>
              <a:gs pos="0">
                <a:srgbClr val="584CE0"/>
              </a:gs>
              <a:gs pos="82000">
                <a:srgbClr val="EE37E9"/>
              </a:gs>
            </a:gsLst>
            <a:lin ang="13500000" scaled="1"/>
            <a:tileRect/>
          </a:gradFill>
          <a:ln>
            <a:noFill/>
          </a:ln>
          <a:effectLst>
            <a:outerShdw blurRad="647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6F43170-E055-4710-9AF9-DF6D3F18B4B1}"/>
              </a:ext>
            </a:extLst>
          </p:cNvPr>
          <p:cNvSpPr txBox="1"/>
          <p:nvPr/>
        </p:nvSpPr>
        <p:spPr>
          <a:xfrm>
            <a:off x="2146301" y="2464327"/>
            <a:ext cx="7899398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Chào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</a:t>
            </a:r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mừng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</a:t>
            </a:r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các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</a:t>
            </a:r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thầy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</a:t>
            </a:r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cô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</a:t>
            </a:r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đến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</a:t>
            </a:r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dự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</a:t>
            </a:r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giờ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</a:t>
            </a:r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lớp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</a:t>
            </a:r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ngày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</a:t>
            </a:r>
            <a:r>
              <a:rPr lang="en-US" altLang="zh-CN" sz="5400" dirty="0" err="1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hôm</a:t>
            </a:r>
            <a:r>
              <a:rPr lang="en-US" altLang="zh-CN" sz="5400" dirty="0">
                <a:solidFill>
                  <a:srgbClr val="202124"/>
                </a:solidFill>
                <a:latin typeface="#9Slide03 Jura Bold" panose="00000800000000000000" pitchFamily="2" charset="0"/>
                <a:ea typeface="+mn-lt"/>
              </a:rPr>
              <a:t> nay.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#9Slide03 Jura Bold" panose="000008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074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20000">
        <p159:morph option="byObject"/>
      </p:transition>
    </mc:Choice>
    <mc:Fallback xmlns="">
      <p:transition spd="slow" advTm="12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1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AC7423D5-F2B7-4F8D-BFCA-4D9A5DBF6E50}"/>
              </a:ext>
            </a:extLst>
          </p:cNvPr>
          <p:cNvGrpSpPr/>
          <p:nvPr/>
        </p:nvGrpSpPr>
        <p:grpSpPr>
          <a:xfrm>
            <a:off x="3753477" y="103694"/>
            <a:ext cx="8645914" cy="4805916"/>
            <a:chOff x="263950" y="254524"/>
            <a:chExt cx="8645914" cy="4805916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EE7767D3-AE95-4A4E-A444-2376E9692B26}"/>
                </a:ext>
              </a:extLst>
            </p:cNvPr>
            <p:cNvGrpSpPr/>
            <p:nvPr/>
          </p:nvGrpSpPr>
          <p:grpSpPr>
            <a:xfrm>
              <a:off x="263950" y="254524"/>
              <a:ext cx="8645914" cy="4805916"/>
              <a:chOff x="2007909" y="254524"/>
              <a:chExt cx="8645914" cy="4805916"/>
            </a:xfrm>
          </p:grpSpPr>
          <p:pic>
            <p:nvPicPr>
              <p:cNvPr id="2" name="Picture 2">
                <a:extLst>
                  <a:ext uri="{FF2B5EF4-FFF2-40B4-BE49-F238E27FC236}">
                    <a16:creationId xmlns:a16="http://schemas.microsoft.com/office/drawing/2014/main" id="{EFE61263-F902-468C-A995-239BE3F6209B}"/>
                  </a:ext>
                </a:extLst>
              </p:cNvPr>
              <p:cNvPicPr/>
              <p:nvPr/>
            </p:nvPicPr>
            <p:blipFill rotWithShape="1">
              <a:blip r:embed="rId2"/>
              <a:srcRect l="10640" t="9924" r="20116" b="19999"/>
              <a:stretch/>
            </p:blipFill>
            <p:spPr>
              <a:xfrm>
                <a:off x="2211572" y="254524"/>
                <a:ext cx="8442251" cy="4805916"/>
              </a:xfrm>
              <a:prstGeom prst="rect">
                <a:avLst/>
              </a:prstGeom>
            </p:spPr>
          </p:pic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83BAE102-C681-459E-A4E9-447C806C88A5}"/>
                  </a:ext>
                </a:extLst>
              </p:cNvPr>
              <p:cNvSpPr txBox="1"/>
              <p:nvPr/>
            </p:nvSpPr>
            <p:spPr>
              <a:xfrm>
                <a:off x="2007909" y="254524"/>
                <a:ext cx="2300140" cy="4996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vi-VN" dirty="0"/>
              </a:p>
            </p:txBody>
          </p:sp>
        </p:grpSp>
        <p:grpSp>
          <p:nvGrpSpPr>
            <p:cNvPr id="5" name="Group 16">
              <a:extLst>
                <a:ext uri="{FF2B5EF4-FFF2-40B4-BE49-F238E27FC236}">
                  <a16:creationId xmlns:a16="http://schemas.microsoft.com/office/drawing/2014/main" id="{F04DC691-3607-4D4B-A5EB-CCFD47EF6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6571" y="2129886"/>
              <a:ext cx="601663" cy="484187"/>
              <a:chOff x="2208" y="3341"/>
              <a:chExt cx="442" cy="355"/>
            </a:xfrm>
          </p:grpSpPr>
          <p:sp>
            <p:nvSpPr>
              <p:cNvPr id="6" name="Freeform 11" descr="Large confetti">
                <a:extLst>
                  <a:ext uri="{FF2B5EF4-FFF2-40B4-BE49-F238E27FC236}">
                    <a16:creationId xmlns:a16="http://schemas.microsoft.com/office/drawing/2014/main" id="{060EEBDC-3895-4671-836F-5833F0E3A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3341"/>
                <a:ext cx="442" cy="355"/>
              </a:xfrm>
              <a:custGeom>
                <a:avLst/>
                <a:gdLst>
                  <a:gd name="T0" fmla="*/ 98 w 575"/>
                  <a:gd name="T1" fmla="*/ 67 h 411"/>
                  <a:gd name="T2" fmla="*/ 22 w 575"/>
                  <a:gd name="T3" fmla="*/ 105 h 411"/>
                  <a:gd name="T4" fmla="*/ 22 w 575"/>
                  <a:gd name="T5" fmla="*/ 229 h 411"/>
                  <a:gd name="T6" fmla="*/ 90 w 575"/>
                  <a:gd name="T7" fmla="*/ 276 h 411"/>
                  <a:gd name="T8" fmla="*/ 151 w 575"/>
                  <a:gd name="T9" fmla="*/ 296 h 411"/>
                  <a:gd name="T10" fmla="*/ 324 w 575"/>
                  <a:gd name="T11" fmla="*/ 287 h 411"/>
                  <a:gd name="T12" fmla="*/ 340 w 575"/>
                  <a:gd name="T13" fmla="*/ 229 h 411"/>
                  <a:gd name="T14" fmla="*/ 332 w 575"/>
                  <a:gd name="T15" fmla="*/ 124 h 411"/>
                  <a:gd name="T16" fmla="*/ 218 w 575"/>
                  <a:gd name="T17" fmla="*/ 0 h 411"/>
                  <a:gd name="T18" fmla="*/ 75 w 575"/>
                  <a:gd name="T19" fmla="*/ 10 h 411"/>
                  <a:gd name="T20" fmla="*/ 52 w 575"/>
                  <a:gd name="T21" fmla="*/ 19 h 411"/>
                  <a:gd name="T22" fmla="*/ 22 w 575"/>
                  <a:gd name="T23" fmla="*/ 86 h 4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75" h="411">
                    <a:moveTo>
                      <a:pt x="165" y="89"/>
                    </a:moveTo>
                    <a:cubicBezTo>
                      <a:pt x="114" y="102"/>
                      <a:pt x="80" y="111"/>
                      <a:pt x="37" y="141"/>
                    </a:cubicBezTo>
                    <a:cubicBezTo>
                      <a:pt x="17" y="199"/>
                      <a:pt x="0" y="233"/>
                      <a:pt x="37" y="307"/>
                    </a:cubicBezTo>
                    <a:cubicBezTo>
                      <a:pt x="51" y="335"/>
                      <a:pt x="117" y="361"/>
                      <a:pt x="152" y="371"/>
                    </a:cubicBezTo>
                    <a:cubicBezTo>
                      <a:pt x="186" y="380"/>
                      <a:pt x="255" y="397"/>
                      <a:pt x="255" y="397"/>
                    </a:cubicBezTo>
                    <a:cubicBezTo>
                      <a:pt x="353" y="393"/>
                      <a:pt x="455" y="411"/>
                      <a:pt x="549" y="384"/>
                    </a:cubicBezTo>
                    <a:cubicBezTo>
                      <a:pt x="575" y="377"/>
                      <a:pt x="575" y="307"/>
                      <a:pt x="575" y="307"/>
                    </a:cubicBezTo>
                    <a:cubicBezTo>
                      <a:pt x="571" y="260"/>
                      <a:pt x="569" y="213"/>
                      <a:pt x="562" y="166"/>
                    </a:cubicBezTo>
                    <a:cubicBezTo>
                      <a:pt x="549" y="77"/>
                      <a:pt x="447" y="26"/>
                      <a:pt x="370" y="0"/>
                    </a:cubicBezTo>
                    <a:cubicBezTo>
                      <a:pt x="289" y="4"/>
                      <a:pt x="208" y="6"/>
                      <a:pt x="127" y="13"/>
                    </a:cubicBezTo>
                    <a:cubicBezTo>
                      <a:pt x="113" y="14"/>
                      <a:pt x="98" y="15"/>
                      <a:pt x="88" y="25"/>
                    </a:cubicBezTo>
                    <a:cubicBezTo>
                      <a:pt x="73" y="39"/>
                      <a:pt x="61" y="91"/>
                      <a:pt x="37" y="115"/>
                    </a:cubicBezTo>
                  </a:path>
                </a:pathLst>
              </a:cu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Freeform 15">
                <a:extLst>
                  <a:ext uri="{FF2B5EF4-FFF2-40B4-BE49-F238E27FC236}">
                    <a16:creationId xmlns:a16="http://schemas.microsoft.com/office/drawing/2014/main" id="{DEBC0A24-CDA0-46C4-8EA4-00AE852C2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" y="3360"/>
                <a:ext cx="256" cy="288"/>
              </a:xfrm>
              <a:custGeom>
                <a:avLst/>
                <a:gdLst>
                  <a:gd name="T0" fmla="*/ 42 w 416"/>
                  <a:gd name="T1" fmla="*/ 176 h 384"/>
                  <a:gd name="T2" fmla="*/ 6 w 416"/>
                  <a:gd name="T3" fmla="*/ 203 h 384"/>
                  <a:gd name="T4" fmla="*/ 6 w 416"/>
                  <a:gd name="T5" fmla="*/ 122 h 384"/>
                  <a:gd name="T6" fmla="*/ 24 w 416"/>
                  <a:gd name="T7" fmla="*/ 14 h 384"/>
                  <a:gd name="T8" fmla="*/ 97 w 416"/>
                  <a:gd name="T9" fmla="*/ 41 h 384"/>
                  <a:gd name="T10" fmla="*/ 151 w 416"/>
                  <a:gd name="T11" fmla="*/ 149 h 384"/>
                  <a:gd name="T12" fmla="*/ 134 w 416"/>
                  <a:gd name="T13" fmla="*/ 203 h 384"/>
                  <a:gd name="T14" fmla="*/ 79 w 416"/>
                  <a:gd name="T15" fmla="*/ 68 h 384"/>
                  <a:gd name="T16" fmla="*/ 42 w 416"/>
                  <a:gd name="T17" fmla="*/ 41 h 384"/>
                  <a:gd name="T18" fmla="*/ 42 w 416"/>
                  <a:gd name="T19" fmla="*/ 176 h 3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6" h="384">
                    <a:moveTo>
                      <a:pt x="112" y="312"/>
                    </a:moveTo>
                    <a:cubicBezTo>
                      <a:pt x="96" y="360"/>
                      <a:pt x="32" y="376"/>
                      <a:pt x="16" y="360"/>
                    </a:cubicBezTo>
                    <a:cubicBezTo>
                      <a:pt x="0" y="344"/>
                      <a:pt x="8" y="272"/>
                      <a:pt x="16" y="216"/>
                    </a:cubicBezTo>
                    <a:cubicBezTo>
                      <a:pt x="24" y="160"/>
                      <a:pt x="24" y="48"/>
                      <a:pt x="64" y="24"/>
                    </a:cubicBezTo>
                    <a:cubicBezTo>
                      <a:pt x="104" y="0"/>
                      <a:pt x="200" y="32"/>
                      <a:pt x="256" y="72"/>
                    </a:cubicBezTo>
                    <a:cubicBezTo>
                      <a:pt x="312" y="112"/>
                      <a:pt x="384" y="216"/>
                      <a:pt x="400" y="264"/>
                    </a:cubicBezTo>
                    <a:cubicBezTo>
                      <a:pt x="416" y="312"/>
                      <a:pt x="384" y="384"/>
                      <a:pt x="352" y="360"/>
                    </a:cubicBezTo>
                    <a:cubicBezTo>
                      <a:pt x="320" y="336"/>
                      <a:pt x="248" y="168"/>
                      <a:pt x="208" y="120"/>
                    </a:cubicBezTo>
                    <a:cubicBezTo>
                      <a:pt x="168" y="72"/>
                      <a:pt x="128" y="48"/>
                      <a:pt x="112" y="72"/>
                    </a:cubicBezTo>
                    <a:cubicBezTo>
                      <a:pt x="96" y="96"/>
                      <a:pt x="128" y="264"/>
                      <a:pt x="112" y="312"/>
                    </a:cubicBezTo>
                    <a:close/>
                  </a:path>
                </a:pathLst>
              </a:custGeom>
              <a:solidFill>
                <a:srgbClr val="00297A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8" name="Oval 36">
              <a:extLst>
                <a:ext uri="{FF2B5EF4-FFF2-40B4-BE49-F238E27FC236}">
                  <a16:creationId xmlns:a16="http://schemas.microsoft.com/office/drawing/2014/main" id="{D057EE9C-D387-4390-A50F-E2DBD7C92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006" y="1358246"/>
              <a:ext cx="327025" cy="458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pic>
        <p:nvPicPr>
          <p:cNvPr id="15" name="Đồ họa 14" descr="Presentation with media with solid fill">
            <a:hlinkClick r:id="rId3"/>
            <a:extLst>
              <a:ext uri="{FF2B5EF4-FFF2-40B4-BE49-F238E27FC236}">
                <a16:creationId xmlns:a16="http://schemas.microsoft.com/office/drawing/2014/main" id="{7D6EE5D2-26B9-4564-846E-8DA95D686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6954" y="5556132"/>
            <a:ext cx="914400" cy="9144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B63F833-8F72-4BA8-9A7A-B2ADB6A7688C}"/>
              </a:ext>
            </a:extLst>
          </p:cNvPr>
          <p:cNvSpPr txBox="1"/>
          <p:nvPr/>
        </p:nvSpPr>
        <p:spPr>
          <a:xfrm>
            <a:off x="281068" y="2300140"/>
            <a:ext cx="37047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#9Slide03 AmpleSoft" panose="02000000000000000000" pitchFamily="2" charset="-93"/>
              </a:rPr>
              <a:t>Quan </a:t>
            </a:r>
            <a:r>
              <a:rPr lang="vi-VN" sz="2400" dirty="0" err="1">
                <a:latin typeface="#9Slide03 AmpleSoft" panose="02000000000000000000" pitchFamily="2" charset="-93"/>
              </a:rPr>
              <a:t>sát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video</a:t>
            </a:r>
            <a:r>
              <a:rPr lang="vi-VN" sz="2400" dirty="0">
                <a:latin typeface="#9Slide03 AmpleSoft" panose="02000000000000000000" pitchFamily="2" charset="-93"/>
              </a:rPr>
              <a:t>, </a:t>
            </a:r>
            <a:r>
              <a:rPr lang="vi-VN" sz="2400" dirty="0" err="1">
                <a:latin typeface="#9Slide03 AmpleSoft" panose="02000000000000000000" pitchFamily="2" charset="-93"/>
              </a:rPr>
              <a:t>hình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ảnh</a:t>
            </a:r>
            <a:r>
              <a:rPr lang="vi-VN" sz="2400" dirty="0">
                <a:latin typeface="#9Slide03 AmpleSoft" panose="02000000000000000000" pitchFamily="2" charset="-93"/>
              </a:rPr>
              <a:t> trên </a:t>
            </a:r>
            <a:r>
              <a:rPr lang="vi-VN" sz="2400" dirty="0" err="1">
                <a:latin typeface="#9Slide03 AmpleSoft" panose="02000000000000000000" pitchFamily="2" charset="-93"/>
              </a:rPr>
              <a:t>slide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kết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hợp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với</a:t>
            </a:r>
            <a:r>
              <a:rPr lang="vi-VN" sz="2400" dirty="0">
                <a:latin typeface="#9Slide03 AmpleSoft" panose="02000000000000000000" pitchFamily="2" charset="-93"/>
              </a:rPr>
              <a:t> thông tin </a:t>
            </a:r>
            <a:r>
              <a:rPr lang="vi-VN" sz="2400" dirty="0" err="1">
                <a:latin typeface="#9Slide03 AmpleSoft" panose="02000000000000000000" pitchFamily="2" charset="-93"/>
              </a:rPr>
              <a:t>SGK</a:t>
            </a:r>
            <a:r>
              <a:rPr lang="vi-VN" sz="2400" dirty="0">
                <a:latin typeface="#9Slide03 AmpleSoft" panose="02000000000000000000" pitchFamily="2" charset="-93"/>
              </a:rPr>
              <a:t>. </a:t>
            </a:r>
            <a:r>
              <a:rPr lang="vi-VN" sz="2400" dirty="0" err="1">
                <a:latin typeface="#9Slide03 AmpleSoft" panose="02000000000000000000" pitchFamily="2" charset="-93"/>
              </a:rPr>
              <a:t>Các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nhóm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thảo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luận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và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hoàn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thiện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Mục</a:t>
            </a:r>
            <a:r>
              <a:rPr lang="vi-VN" sz="2400" dirty="0">
                <a:latin typeface="#9Slide03 AmpleSoft" panose="02000000000000000000" pitchFamily="2" charset="-93"/>
              </a:rPr>
              <a:t> I trong </a:t>
            </a:r>
            <a:r>
              <a:rPr lang="vi-VN" sz="2400" dirty="0" err="1">
                <a:latin typeface="#9Slide03 AmpleSoft" panose="02000000000000000000" pitchFamily="2" charset="-93"/>
              </a:rPr>
              <a:t>phiếu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học</a:t>
            </a:r>
            <a:r>
              <a:rPr lang="vi-VN" sz="2400" dirty="0">
                <a:latin typeface="#9Slide03 AmpleSoft" panose="02000000000000000000" pitchFamily="2" charset="-93"/>
              </a:rPr>
              <a:t> </a:t>
            </a:r>
            <a:r>
              <a:rPr lang="vi-VN" sz="2400" dirty="0" err="1">
                <a:latin typeface="#9Slide03 AmpleSoft" panose="02000000000000000000" pitchFamily="2" charset="-93"/>
              </a:rPr>
              <a:t>tập</a:t>
            </a:r>
            <a:r>
              <a:rPr lang="vi-VN" sz="2400" dirty="0">
                <a:latin typeface="#9Slide03 AmpleSoft" panose="02000000000000000000" pitchFamily="2" charset="-93"/>
              </a:rPr>
              <a:t>.</a:t>
            </a:r>
          </a:p>
        </p:txBody>
      </p:sp>
      <p:grpSp>
        <p:nvGrpSpPr>
          <p:cNvPr id="17" name="组合 67">
            <a:extLst>
              <a:ext uri="{FF2B5EF4-FFF2-40B4-BE49-F238E27FC236}">
                <a16:creationId xmlns:a16="http://schemas.microsoft.com/office/drawing/2014/main" id="{210FD313-A70D-4A05-ABBD-C347BE5D8866}"/>
              </a:ext>
            </a:extLst>
          </p:cNvPr>
          <p:cNvGrpSpPr/>
          <p:nvPr/>
        </p:nvGrpSpPr>
        <p:grpSpPr>
          <a:xfrm>
            <a:off x="270670" y="143324"/>
            <a:ext cx="3447063" cy="643754"/>
            <a:chOff x="270670" y="143324"/>
            <a:chExt cx="3447063" cy="643754"/>
          </a:xfrm>
        </p:grpSpPr>
        <p:grpSp>
          <p:nvGrpSpPr>
            <p:cNvPr id="18" name="组合 68">
              <a:extLst>
                <a:ext uri="{FF2B5EF4-FFF2-40B4-BE49-F238E27FC236}">
                  <a16:creationId xmlns:a16="http://schemas.microsoft.com/office/drawing/2014/main" id="{3C6CEFFA-9064-4C5C-979B-750FAEC45ADA}"/>
                </a:ext>
              </a:extLst>
            </p:cNvPr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20" name="圆角矩形 72">
                <a:extLst>
                  <a:ext uri="{FF2B5EF4-FFF2-40B4-BE49-F238E27FC236}">
                    <a16:creationId xmlns:a16="http://schemas.microsoft.com/office/drawing/2014/main" id="{282D349E-D6CB-4B46-9E9D-E9395DAC988A}"/>
                  </a:ext>
                </a:extLst>
              </p:cNvPr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圆角矩形 73">
                <a:extLst>
                  <a:ext uri="{FF2B5EF4-FFF2-40B4-BE49-F238E27FC236}">
                    <a16:creationId xmlns:a16="http://schemas.microsoft.com/office/drawing/2014/main" id="{7D665240-7CAB-4F91-A8D7-CEEFE0D37966}"/>
                  </a:ext>
                </a:extLst>
              </p:cNvPr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9" name="文本框 70">
              <a:extLst>
                <a:ext uri="{FF2B5EF4-FFF2-40B4-BE49-F238E27FC236}">
                  <a16:creationId xmlns:a16="http://schemas.microsoft.com/office/drawing/2014/main" id="{FFC3191F-88B4-4516-B76F-C601AE2A28EE}"/>
                </a:ext>
              </a:extLst>
            </p:cNvPr>
            <p:cNvSpPr txBox="1"/>
            <p:nvPr/>
          </p:nvSpPr>
          <p:spPr>
            <a:xfrm>
              <a:off x="1004038" y="143324"/>
              <a:ext cx="2713695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1.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Đông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101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270670" y="143324"/>
            <a:ext cx="3447063" cy="643754"/>
            <a:chOff x="270670" y="143324"/>
            <a:chExt cx="3447063" cy="643754"/>
          </a:xfrm>
        </p:grpSpPr>
        <p:grpSp>
          <p:nvGrpSpPr>
            <p:cNvPr id="69" name="组合 68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73" name="圆角矩形 72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圆角矩形 73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1004038" y="143324"/>
              <a:ext cx="2713695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1.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Đông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7DDE048-D98E-4527-8C08-9E55FE11FB1C}"/>
              </a:ext>
            </a:extLst>
          </p:cNvPr>
          <p:cNvSpPr txBox="1"/>
          <p:nvPr/>
        </p:nvSpPr>
        <p:spPr>
          <a:xfrm>
            <a:off x="399274" y="4831830"/>
            <a:ext cx="11864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không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chảy</a:t>
            </a:r>
            <a:r>
              <a:rPr lang="en-US" sz="2400" dirty="0">
                <a:latin typeface="#9Slide03 AmpleSoft" panose="02000000000000000000" pitchFamily="2" charset="-93"/>
              </a:rPr>
              <a:t> ra </a:t>
            </a:r>
            <a:r>
              <a:rPr lang="en-US" sz="2400" dirty="0" err="1">
                <a:latin typeface="#9Slide03 AmpleSoft" panose="02000000000000000000" pitchFamily="2" charset="-93"/>
              </a:rPr>
              <a:t>khỏi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hệ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mạch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nữa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là</a:t>
            </a:r>
            <a:r>
              <a:rPr lang="en-US" sz="2400" dirty="0">
                <a:latin typeface="#9Slide03 AmpleSoft" panose="02000000000000000000" pitchFamily="2" charset="-93"/>
              </a:rPr>
              <a:t> do </a:t>
            </a:r>
            <a:r>
              <a:rPr lang="en-US" sz="2400" dirty="0" err="1">
                <a:latin typeface="#9Slide03 AmpleSoft" panose="02000000000000000000" pitchFamily="2" charset="-93"/>
              </a:rPr>
              <a:t>đâu</a:t>
            </a:r>
            <a:r>
              <a:rPr lang="en-US" sz="2400" dirty="0">
                <a:latin typeface="#9Slide03 AmpleSoft" panose="02000000000000000000" pitchFamily="2" charset="-93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Nhờ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búi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tơ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ôm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tế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bào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khối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bịt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kín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vết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#9Slide03 AmpleSoft" panose="02000000000000000000" pitchFamily="2" charset="-93"/>
              </a:rPr>
              <a:t>Tiểu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cầu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đóng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vai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trò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gì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trong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quá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trình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trên</a:t>
            </a:r>
            <a:r>
              <a:rPr lang="en-US" sz="2400" dirty="0">
                <a:latin typeface="#9Slide03 AmpleSoft" panose="02000000000000000000" pitchFamily="2" charset="-93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Tiểu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cầu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phá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vỡ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enzim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búi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tơ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khối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.</a:t>
            </a:r>
          </a:p>
          <a:p>
            <a:endParaRPr lang="vi-VN" sz="2400" dirty="0">
              <a:latin typeface="#9Slide03 AmpleSoft" panose="02000000000000000000" pitchFamily="2" charset="-93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53AA3B31-5D8F-45B7-A8DC-27E28995D982}"/>
              </a:ext>
            </a:extLst>
          </p:cNvPr>
          <p:cNvGrpSpPr/>
          <p:nvPr/>
        </p:nvGrpSpPr>
        <p:grpSpPr>
          <a:xfrm>
            <a:off x="3546086" y="0"/>
            <a:ext cx="8645914" cy="4805916"/>
            <a:chOff x="263950" y="254524"/>
            <a:chExt cx="8645914" cy="4805916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EF5B722E-BE64-4477-8966-87012AD1A1CA}"/>
                </a:ext>
              </a:extLst>
            </p:cNvPr>
            <p:cNvGrpSpPr/>
            <p:nvPr/>
          </p:nvGrpSpPr>
          <p:grpSpPr>
            <a:xfrm>
              <a:off x="263950" y="254524"/>
              <a:ext cx="8645914" cy="4805916"/>
              <a:chOff x="2007909" y="254524"/>
              <a:chExt cx="8645914" cy="4805916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242605B7-FF9E-4B00-810A-26CDDD80B774}"/>
                  </a:ext>
                </a:extLst>
              </p:cNvPr>
              <p:cNvPicPr/>
              <p:nvPr/>
            </p:nvPicPr>
            <p:blipFill rotWithShape="1">
              <a:blip r:embed="rId3"/>
              <a:srcRect l="10640" t="9924" r="20116" b="19999"/>
              <a:stretch/>
            </p:blipFill>
            <p:spPr>
              <a:xfrm>
                <a:off x="2211572" y="254524"/>
                <a:ext cx="8442251" cy="4805916"/>
              </a:xfrm>
              <a:prstGeom prst="rect">
                <a:avLst/>
              </a:prstGeom>
            </p:spPr>
          </p:pic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715A42D-52ED-4221-9B4D-F4261DF23C26}"/>
                  </a:ext>
                </a:extLst>
              </p:cNvPr>
              <p:cNvSpPr txBox="1"/>
              <p:nvPr/>
            </p:nvSpPr>
            <p:spPr>
              <a:xfrm>
                <a:off x="2007909" y="254524"/>
                <a:ext cx="2300140" cy="4996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vi-VN" dirty="0"/>
              </a:p>
            </p:txBody>
          </p:sp>
        </p:grp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90EF203A-D864-42D3-A167-F0A297E31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6571" y="2129886"/>
              <a:ext cx="601663" cy="484187"/>
              <a:chOff x="2208" y="3341"/>
              <a:chExt cx="442" cy="355"/>
            </a:xfrm>
          </p:grpSpPr>
          <p:sp>
            <p:nvSpPr>
              <p:cNvPr id="14" name="Freeform 11" descr="Large confetti">
                <a:extLst>
                  <a:ext uri="{FF2B5EF4-FFF2-40B4-BE49-F238E27FC236}">
                    <a16:creationId xmlns:a16="http://schemas.microsoft.com/office/drawing/2014/main" id="{40099595-73C1-42D7-A8CE-3584B2B70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3341"/>
                <a:ext cx="442" cy="355"/>
              </a:xfrm>
              <a:custGeom>
                <a:avLst/>
                <a:gdLst>
                  <a:gd name="T0" fmla="*/ 98 w 575"/>
                  <a:gd name="T1" fmla="*/ 67 h 411"/>
                  <a:gd name="T2" fmla="*/ 22 w 575"/>
                  <a:gd name="T3" fmla="*/ 105 h 411"/>
                  <a:gd name="T4" fmla="*/ 22 w 575"/>
                  <a:gd name="T5" fmla="*/ 229 h 411"/>
                  <a:gd name="T6" fmla="*/ 90 w 575"/>
                  <a:gd name="T7" fmla="*/ 276 h 411"/>
                  <a:gd name="T8" fmla="*/ 151 w 575"/>
                  <a:gd name="T9" fmla="*/ 296 h 411"/>
                  <a:gd name="T10" fmla="*/ 324 w 575"/>
                  <a:gd name="T11" fmla="*/ 287 h 411"/>
                  <a:gd name="T12" fmla="*/ 340 w 575"/>
                  <a:gd name="T13" fmla="*/ 229 h 411"/>
                  <a:gd name="T14" fmla="*/ 332 w 575"/>
                  <a:gd name="T15" fmla="*/ 124 h 411"/>
                  <a:gd name="T16" fmla="*/ 218 w 575"/>
                  <a:gd name="T17" fmla="*/ 0 h 411"/>
                  <a:gd name="T18" fmla="*/ 75 w 575"/>
                  <a:gd name="T19" fmla="*/ 10 h 411"/>
                  <a:gd name="T20" fmla="*/ 52 w 575"/>
                  <a:gd name="T21" fmla="*/ 19 h 411"/>
                  <a:gd name="T22" fmla="*/ 22 w 575"/>
                  <a:gd name="T23" fmla="*/ 86 h 4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75" h="411">
                    <a:moveTo>
                      <a:pt x="165" y="89"/>
                    </a:moveTo>
                    <a:cubicBezTo>
                      <a:pt x="114" y="102"/>
                      <a:pt x="80" y="111"/>
                      <a:pt x="37" y="141"/>
                    </a:cubicBezTo>
                    <a:cubicBezTo>
                      <a:pt x="17" y="199"/>
                      <a:pt x="0" y="233"/>
                      <a:pt x="37" y="307"/>
                    </a:cubicBezTo>
                    <a:cubicBezTo>
                      <a:pt x="51" y="335"/>
                      <a:pt x="117" y="361"/>
                      <a:pt x="152" y="371"/>
                    </a:cubicBezTo>
                    <a:cubicBezTo>
                      <a:pt x="186" y="380"/>
                      <a:pt x="255" y="397"/>
                      <a:pt x="255" y="397"/>
                    </a:cubicBezTo>
                    <a:cubicBezTo>
                      <a:pt x="353" y="393"/>
                      <a:pt x="455" y="411"/>
                      <a:pt x="549" y="384"/>
                    </a:cubicBezTo>
                    <a:cubicBezTo>
                      <a:pt x="575" y="377"/>
                      <a:pt x="575" y="307"/>
                      <a:pt x="575" y="307"/>
                    </a:cubicBezTo>
                    <a:cubicBezTo>
                      <a:pt x="571" y="260"/>
                      <a:pt x="569" y="213"/>
                      <a:pt x="562" y="166"/>
                    </a:cubicBezTo>
                    <a:cubicBezTo>
                      <a:pt x="549" y="77"/>
                      <a:pt x="447" y="26"/>
                      <a:pt x="370" y="0"/>
                    </a:cubicBezTo>
                    <a:cubicBezTo>
                      <a:pt x="289" y="4"/>
                      <a:pt x="208" y="6"/>
                      <a:pt x="127" y="13"/>
                    </a:cubicBezTo>
                    <a:cubicBezTo>
                      <a:pt x="113" y="14"/>
                      <a:pt x="98" y="15"/>
                      <a:pt x="88" y="25"/>
                    </a:cubicBezTo>
                    <a:cubicBezTo>
                      <a:pt x="73" y="39"/>
                      <a:pt x="61" y="91"/>
                      <a:pt x="37" y="115"/>
                    </a:cubicBezTo>
                  </a:path>
                </a:pathLst>
              </a:cu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211BC6E8-CB2B-4AC4-A134-E2C143685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" y="3360"/>
                <a:ext cx="256" cy="288"/>
              </a:xfrm>
              <a:custGeom>
                <a:avLst/>
                <a:gdLst>
                  <a:gd name="T0" fmla="*/ 42 w 416"/>
                  <a:gd name="T1" fmla="*/ 176 h 384"/>
                  <a:gd name="T2" fmla="*/ 6 w 416"/>
                  <a:gd name="T3" fmla="*/ 203 h 384"/>
                  <a:gd name="T4" fmla="*/ 6 w 416"/>
                  <a:gd name="T5" fmla="*/ 122 h 384"/>
                  <a:gd name="T6" fmla="*/ 24 w 416"/>
                  <a:gd name="T7" fmla="*/ 14 h 384"/>
                  <a:gd name="T8" fmla="*/ 97 w 416"/>
                  <a:gd name="T9" fmla="*/ 41 h 384"/>
                  <a:gd name="T10" fmla="*/ 151 w 416"/>
                  <a:gd name="T11" fmla="*/ 149 h 384"/>
                  <a:gd name="T12" fmla="*/ 134 w 416"/>
                  <a:gd name="T13" fmla="*/ 203 h 384"/>
                  <a:gd name="T14" fmla="*/ 79 w 416"/>
                  <a:gd name="T15" fmla="*/ 68 h 384"/>
                  <a:gd name="T16" fmla="*/ 42 w 416"/>
                  <a:gd name="T17" fmla="*/ 41 h 384"/>
                  <a:gd name="T18" fmla="*/ 42 w 416"/>
                  <a:gd name="T19" fmla="*/ 176 h 3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6" h="384">
                    <a:moveTo>
                      <a:pt x="112" y="312"/>
                    </a:moveTo>
                    <a:cubicBezTo>
                      <a:pt x="96" y="360"/>
                      <a:pt x="32" y="376"/>
                      <a:pt x="16" y="360"/>
                    </a:cubicBezTo>
                    <a:cubicBezTo>
                      <a:pt x="0" y="344"/>
                      <a:pt x="8" y="272"/>
                      <a:pt x="16" y="216"/>
                    </a:cubicBezTo>
                    <a:cubicBezTo>
                      <a:pt x="24" y="160"/>
                      <a:pt x="24" y="48"/>
                      <a:pt x="64" y="24"/>
                    </a:cubicBezTo>
                    <a:cubicBezTo>
                      <a:pt x="104" y="0"/>
                      <a:pt x="200" y="32"/>
                      <a:pt x="256" y="72"/>
                    </a:cubicBezTo>
                    <a:cubicBezTo>
                      <a:pt x="312" y="112"/>
                      <a:pt x="384" y="216"/>
                      <a:pt x="400" y="264"/>
                    </a:cubicBezTo>
                    <a:cubicBezTo>
                      <a:pt x="416" y="312"/>
                      <a:pt x="384" y="384"/>
                      <a:pt x="352" y="360"/>
                    </a:cubicBezTo>
                    <a:cubicBezTo>
                      <a:pt x="320" y="336"/>
                      <a:pt x="248" y="168"/>
                      <a:pt x="208" y="120"/>
                    </a:cubicBezTo>
                    <a:cubicBezTo>
                      <a:pt x="168" y="72"/>
                      <a:pt x="128" y="48"/>
                      <a:pt x="112" y="72"/>
                    </a:cubicBezTo>
                    <a:cubicBezTo>
                      <a:pt x="96" y="96"/>
                      <a:pt x="128" y="264"/>
                      <a:pt x="112" y="312"/>
                    </a:cubicBezTo>
                    <a:close/>
                  </a:path>
                </a:pathLst>
              </a:custGeom>
              <a:solidFill>
                <a:srgbClr val="00297A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3" name="Oval 36">
              <a:extLst>
                <a:ext uri="{FF2B5EF4-FFF2-40B4-BE49-F238E27FC236}">
                  <a16:creationId xmlns:a16="http://schemas.microsoft.com/office/drawing/2014/main" id="{B5B198A0-78D6-4EB9-9115-3A1FBF531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006" y="1358246"/>
              <a:ext cx="327025" cy="458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</p:spTree>
    <p:extLst>
      <p:ext uri="{BB962C8B-B14F-4D97-AF65-F5344CB8AC3E}">
        <p14:creationId xmlns:p14="http://schemas.microsoft.com/office/powerpoint/2010/main" val="2152787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270670" y="143324"/>
            <a:ext cx="3447063" cy="643754"/>
            <a:chOff x="270670" y="143324"/>
            <a:chExt cx="3447063" cy="643754"/>
          </a:xfrm>
        </p:grpSpPr>
        <p:grpSp>
          <p:nvGrpSpPr>
            <p:cNvPr id="69" name="组合 68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73" name="圆角矩形 72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圆角矩形 73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1004038" y="143324"/>
              <a:ext cx="2713695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1.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Đông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9C1495F-4B71-438D-B8D3-80EDC231D84D}"/>
              </a:ext>
            </a:extLst>
          </p:cNvPr>
          <p:cNvSpPr txBox="1"/>
          <p:nvPr/>
        </p:nvSpPr>
        <p:spPr>
          <a:xfrm>
            <a:off x="1110649" y="668455"/>
            <a:ext cx="9894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#9Slide03 AmpleSoft" panose="02000000000000000000" pitchFamily="2" charset="-93"/>
              </a:rPr>
              <a:t>Dựa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vào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sơ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các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thông</a:t>
            </a:r>
            <a:r>
              <a:rPr lang="en-US" sz="2400" b="1" dirty="0">
                <a:latin typeface="#9Slide03 AmpleSoft" panose="02000000000000000000" pitchFamily="2" charset="-93"/>
              </a:rPr>
              <a:t> tin </a:t>
            </a:r>
            <a:r>
              <a:rPr lang="en-US" sz="2400" b="1" dirty="0" err="1">
                <a:latin typeface="#9Slide03 AmpleSoft" panose="02000000000000000000" pitchFamily="2" charset="-93"/>
              </a:rPr>
              <a:t>vừa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tìm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hiểu</a:t>
            </a:r>
            <a:r>
              <a:rPr lang="en-US" sz="2400" b="1" dirty="0">
                <a:latin typeface="#9Slide03 AmpleSoft" panose="02000000000000000000" pitchFamily="2" charset="-93"/>
              </a:rPr>
              <a:t>, </a:t>
            </a:r>
            <a:r>
              <a:rPr lang="en-US" sz="2400" b="1" dirty="0" err="1">
                <a:latin typeface="#9Slide03 AmpleSoft" panose="02000000000000000000" pitchFamily="2" charset="-93"/>
              </a:rPr>
              <a:t>hãy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điền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các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thông</a:t>
            </a:r>
            <a:r>
              <a:rPr lang="en-US" sz="2400" b="1" dirty="0">
                <a:latin typeface="#9Slide03 AmpleSoft" panose="02000000000000000000" pitchFamily="2" charset="-93"/>
              </a:rPr>
              <a:t> tin </a:t>
            </a:r>
            <a:r>
              <a:rPr lang="en-US" sz="2400" b="1" dirty="0" err="1">
                <a:latin typeface="#9Slide03 AmpleSoft" panose="02000000000000000000" pitchFamily="2" charset="-93"/>
              </a:rPr>
              <a:t>sau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vào</a:t>
            </a:r>
            <a:r>
              <a:rPr lang="en-US" sz="2400" b="1" dirty="0">
                <a:latin typeface="#9Slide03 AmpleSoft" panose="02000000000000000000" pitchFamily="2" charset="-93"/>
              </a:rPr>
              <a:t> ô </a:t>
            </a:r>
            <a:r>
              <a:rPr lang="en-US" sz="2400" b="1" dirty="0" err="1">
                <a:latin typeface="#9Slide03 AmpleSoft" panose="02000000000000000000" pitchFamily="2" charset="-93"/>
              </a:rPr>
              <a:t>trống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để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hoàn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thiện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cơ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chế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đông</a:t>
            </a:r>
            <a:r>
              <a:rPr lang="en-US" sz="2400" b="1" dirty="0">
                <a:latin typeface="#9Slide03 AmpleSoft" panose="02000000000000000000" pitchFamily="2" charset="-93"/>
              </a:rPr>
              <a:t> </a:t>
            </a:r>
            <a:r>
              <a:rPr lang="en-US" sz="2400" b="1" dirty="0" err="1">
                <a:latin typeface="#9Slide03 AmpleSoft" panose="02000000000000000000" pitchFamily="2" charset="-93"/>
              </a:rPr>
              <a:t>máu</a:t>
            </a:r>
            <a:r>
              <a:rPr lang="en-US" sz="2400" b="1" dirty="0">
                <a:latin typeface="#9Slide03 AmpleSoft" panose="02000000000000000000" pitchFamily="2" charset="-93"/>
              </a:rPr>
              <a:t>: </a:t>
            </a:r>
          </a:p>
          <a:p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(1)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tiểu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cầu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vỡ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phóng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enzim</a:t>
            </a:r>
            <a:r>
              <a:rPr lang="en-US" sz="2400" dirty="0">
                <a:latin typeface="#9Slide03 AmpleSoft" panose="02000000000000000000" pitchFamily="2" charset="-93"/>
              </a:rPr>
              <a:t>; 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(2)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Enzim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, Ca++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khác</a:t>
            </a:r>
            <a:r>
              <a:rPr lang="en-US" sz="2400" dirty="0">
                <a:latin typeface="#9Slide03 AmpleSoft" panose="02000000000000000000" pitchFamily="2" charset="-93"/>
              </a:rPr>
              <a:t>;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(3)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tế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bào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242315A-B0EB-4107-8BCF-0EBB69698596}"/>
              </a:ext>
            </a:extLst>
          </p:cNvPr>
          <p:cNvSpPr txBox="1"/>
          <p:nvPr/>
        </p:nvSpPr>
        <p:spPr>
          <a:xfrm>
            <a:off x="399274" y="2324664"/>
            <a:ext cx="116823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3 AmpleSoft" panose="02000000000000000000" pitchFamily="2" charset="-93"/>
              </a:rPr>
              <a:t>- </a:t>
            </a:r>
            <a:r>
              <a:rPr lang="en-US" sz="2800" dirty="0" err="1">
                <a:latin typeface="#9Slide03 AmpleSoft" panose="02000000000000000000" pitchFamily="2" charset="-93"/>
              </a:rPr>
              <a:t>Cơ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chế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đông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máu</a:t>
            </a:r>
            <a:r>
              <a:rPr lang="en-US" sz="2800" dirty="0">
                <a:latin typeface="#9Slide03 AmpleSoft" panose="02000000000000000000" pitchFamily="2" charset="-93"/>
              </a:rPr>
              <a:t>:</a:t>
            </a:r>
          </a:p>
          <a:p>
            <a:r>
              <a:rPr lang="en-US" sz="2800" dirty="0">
                <a:latin typeface="#9Slide03 AmpleSoft" panose="02000000000000000000" pitchFamily="2" charset="-93"/>
              </a:rPr>
              <a:t>+ Khi </a:t>
            </a:r>
            <a:r>
              <a:rPr lang="en-US" sz="2800" dirty="0" err="1">
                <a:latin typeface="#9Slide03 AmpleSoft" panose="02000000000000000000" pitchFamily="2" charset="-93"/>
              </a:rPr>
              <a:t>thành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mạch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bị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rách</a:t>
            </a:r>
            <a:r>
              <a:rPr lang="en-US" sz="2800" dirty="0">
                <a:latin typeface="#9Slide03 AmpleSoft" panose="02000000000000000000" pitchFamily="2" charset="-93"/>
              </a:rPr>
              <a:t>……………………………………………………..</a:t>
            </a:r>
          </a:p>
          <a:p>
            <a:endParaRPr lang="en-US" sz="2800" dirty="0">
              <a:latin typeface="#9Slide03 AmpleSoft" panose="02000000000000000000" pitchFamily="2" charset="-93"/>
            </a:endParaRPr>
          </a:p>
          <a:p>
            <a:r>
              <a:rPr lang="en-US" sz="2800" dirty="0">
                <a:latin typeface="#9Slide03 AmpleSoft" panose="02000000000000000000" pitchFamily="2" charset="-93"/>
              </a:rPr>
              <a:t>+ …………………………………………………………… </a:t>
            </a:r>
            <a:r>
              <a:rPr lang="en-US" sz="2800" dirty="0" err="1">
                <a:latin typeface="#9Slide03 AmpleSoft" panose="02000000000000000000" pitchFamily="2" charset="-93"/>
              </a:rPr>
              <a:t>biến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chất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sinh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tơ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máu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thành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tơ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máu</a:t>
            </a:r>
            <a:r>
              <a:rPr lang="en-US" sz="2800" dirty="0">
                <a:latin typeface="#9Slide03 AmpleSoft" panose="02000000000000000000" pitchFamily="2" charset="-93"/>
              </a:rPr>
              <a:t>.</a:t>
            </a:r>
          </a:p>
          <a:p>
            <a:endParaRPr lang="en-US" sz="2800" dirty="0">
              <a:latin typeface="#9Slide03 AmpleSoft" panose="02000000000000000000" pitchFamily="2" charset="-93"/>
            </a:endParaRPr>
          </a:p>
          <a:p>
            <a:pPr algn="just"/>
            <a:r>
              <a:rPr lang="en-US" sz="2800" dirty="0">
                <a:latin typeface="#9Slide03 AmpleSoft" panose="02000000000000000000" pitchFamily="2" charset="-93"/>
              </a:rPr>
              <a:t>+ </a:t>
            </a:r>
            <a:r>
              <a:rPr lang="en-US" sz="2800" dirty="0" err="1">
                <a:latin typeface="#9Slide03 AmpleSoft" panose="02000000000000000000" pitchFamily="2" charset="-93"/>
              </a:rPr>
              <a:t>tơ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máu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kết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thành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mạng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lưới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giữ</a:t>
            </a:r>
            <a:r>
              <a:rPr lang="en-US" sz="2800" dirty="0">
                <a:latin typeface="#9Slide03 AmpleSoft" panose="02000000000000000000" pitchFamily="2" charset="-93"/>
              </a:rPr>
              <a:t> …………..……………………….. </a:t>
            </a:r>
            <a:r>
              <a:rPr lang="en-US" sz="2800" dirty="0" err="1">
                <a:latin typeface="#9Slide03 AmpleSoft" panose="02000000000000000000" pitchFamily="2" charset="-93"/>
              </a:rPr>
              <a:t>Tạo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thành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khối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máu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đông</a:t>
            </a:r>
            <a:endParaRPr lang="vi-VN" sz="2800" dirty="0">
              <a:latin typeface="#9Slide03 AmpleSoft" panose="02000000000000000000" pitchFamily="2" charset="-93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17EF6AB-7356-4A31-ADA1-867911FB3B22}"/>
              </a:ext>
            </a:extLst>
          </p:cNvPr>
          <p:cNvSpPr txBox="1"/>
          <p:nvPr/>
        </p:nvSpPr>
        <p:spPr>
          <a:xfrm>
            <a:off x="4482353" y="263921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(1)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tiểu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cầu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vỡ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phóng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enzim</a:t>
            </a:r>
            <a:endParaRPr lang="vi-VN" sz="2400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D3FAAF7-9867-40F4-A400-1E2843F54108}"/>
              </a:ext>
            </a:extLst>
          </p:cNvPr>
          <p:cNvSpPr txBox="1"/>
          <p:nvPr/>
        </p:nvSpPr>
        <p:spPr>
          <a:xfrm>
            <a:off x="938266" y="3519208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(2)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Enzim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, Ca++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khác</a:t>
            </a:r>
            <a:endParaRPr lang="vi-VN" sz="2400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ABDA22D-6861-424B-A572-E2D65051F34B}"/>
              </a:ext>
            </a:extLst>
          </p:cNvPr>
          <p:cNvSpPr txBox="1"/>
          <p:nvPr/>
        </p:nvSpPr>
        <p:spPr>
          <a:xfrm>
            <a:off x="6470992" y="4381974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(3)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tế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bào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#9Slide03 AmpleSoft" panose="02000000000000000000" pitchFamily="2" charset="-93"/>
              </a:rPr>
              <a:t>máu</a:t>
            </a:r>
            <a:endParaRPr lang="vi-VN" sz="24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DFD767-80B2-4F0A-BF51-44CEA769EB60}"/>
              </a:ext>
            </a:extLst>
          </p:cNvPr>
          <p:cNvSpPr txBox="1"/>
          <p:nvPr/>
        </p:nvSpPr>
        <p:spPr>
          <a:xfrm>
            <a:off x="399274" y="5776573"/>
            <a:ext cx="1116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3 AmpleSoft" panose="02000000000000000000" pitchFamily="2" charset="-93"/>
              </a:rPr>
              <a:t>- Ý </a:t>
            </a:r>
            <a:r>
              <a:rPr lang="en-US" sz="2800" dirty="0" err="1">
                <a:latin typeface="#9Slide03 AmpleSoft" panose="02000000000000000000" pitchFamily="2" charset="-93"/>
              </a:rPr>
              <a:t>nghĩa</a:t>
            </a:r>
            <a:r>
              <a:rPr lang="en-US" sz="2800" dirty="0">
                <a:latin typeface="#9Slide03 AmpleSoft" panose="02000000000000000000" pitchFamily="2" charset="-93"/>
              </a:rPr>
              <a:t>: </a:t>
            </a:r>
            <a:r>
              <a:rPr lang="en-US" sz="2800" dirty="0" err="1">
                <a:latin typeface="#9Slide03 AmpleSoft" panose="02000000000000000000" pitchFamily="2" charset="-93"/>
              </a:rPr>
              <a:t>Bảo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vệ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cơ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thể</a:t>
            </a:r>
            <a:r>
              <a:rPr lang="en-US" sz="2800" dirty="0">
                <a:latin typeface="#9Slide03 AmpleSoft" panose="02000000000000000000" pitchFamily="2" charset="-93"/>
              </a:rPr>
              <a:t>, </a:t>
            </a:r>
            <a:r>
              <a:rPr lang="en-US" sz="2800" dirty="0" err="1">
                <a:latin typeface="#9Slide03 AmpleSoft" panose="02000000000000000000" pitchFamily="2" charset="-93"/>
              </a:rPr>
              <a:t>chống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mất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máu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khi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bị</a:t>
            </a:r>
            <a:r>
              <a:rPr lang="en-US" sz="2800" dirty="0">
                <a:latin typeface="#9Slide03 AmpleSoft" panose="02000000000000000000" pitchFamily="2" charset="-93"/>
              </a:rPr>
              <a:t> </a:t>
            </a:r>
            <a:r>
              <a:rPr lang="en-US" sz="2800" dirty="0" err="1">
                <a:latin typeface="#9Slide03 AmpleSoft" panose="02000000000000000000" pitchFamily="2" charset="-93"/>
              </a:rPr>
              <a:t>thương</a:t>
            </a:r>
            <a:r>
              <a:rPr lang="en-US" sz="2800" dirty="0">
                <a:latin typeface="#9Slide03 AmpleSoft" panose="02000000000000000000" pitchFamily="2" charset="-93"/>
              </a:rPr>
              <a:t>.</a:t>
            </a:r>
            <a:endParaRPr lang="vi-VN" sz="2800" dirty="0">
              <a:latin typeface="#9Slide03 AmpleSoft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80565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345683" y="0"/>
            <a:ext cx="7477466" cy="7477466"/>
            <a:chOff x="6814967" y="-697439"/>
            <a:chExt cx="7477466" cy="74774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" name="圆角矩形 3"/>
            <p:cNvSpPr/>
            <p:nvPr/>
          </p:nvSpPr>
          <p:spPr>
            <a:xfrm rot="18900000">
              <a:off x="6814967" y="-697439"/>
              <a:ext cx="7477466" cy="7477466"/>
            </a:xfrm>
            <a:prstGeom prst="roundRect">
              <a:avLst>
                <a:gd name="adj" fmla="val 1071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18900000">
              <a:off x="6814967" y="-697439"/>
              <a:ext cx="7477466" cy="7477466"/>
            </a:xfrm>
            <a:prstGeom prst="roundRect">
              <a:avLst>
                <a:gd name="adj" fmla="val 1071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62325" y="1408539"/>
            <a:ext cx="10631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endParaRPr lang="zh-CN" altLang="en-US" sz="11500" spc="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DE0C5CE-00B3-4265-A611-DD8B2D85C94A}"/>
              </a:ext>
            </a:extLst>
          </p:cNvPr>
          <p:cNvSpPr txBox="1"/>
          <p:nvPr/>
        </p:nvSpPr>
        <p:spPr>
          <a:xfrm>
            <a:off x="1610592" y="3041294"/>
            <a:ext cx="3766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 b="1">
                <a:solidFill>
                  <a:srgbClr val="2DA3DD"/>
                </a:solidFill>
                <a:cs typeface="+mn-ea"/>
              </a:defRPr>
            </a:lvl1pPr>
          </a:lstStyle>
          <a:p>
            <a:r>
              <a:rPr lang="en-US" altLang="zh-CN" dirty="0" err="1">
                <a:latin typeface="#9Slide03 AllRoundGothic" panose="020B0703020202020104" pitchFamily="34" charset="-93"/>
                <a:sym typeface="+mn-lt"/>
              </a:rPr>
              <a:t>Nguyên</a:t>
            </a:r>
            <a:r>
              <a:rPr lang="en-US" altLang="zh-CN" dirty="0">
                <a:latin typeface="#9Slide03 AllRoundGothic" panose="020B0703020202020104" pitchFamily="34" charset="-93"/>
                <a:sym typeface="+mn-lt"/>
              </a:rPr>
              <a:t> </a:t>
            </a:r>
            <a:r>
              <a:rPr lang="en-US" altLang="zh-CN" dirty="0" err="1">
                <a:latin typeface="#9Slide03 AllRoundGothic" panose="020B0703020202020104" pitchFamily="34" charset="-93"/>
                <a:sym typeface="+mn-lt"/>
              </a:rPr>
              <a:t>tắc</a:t>
            </a:r>
            <a:r>
              <a:rPr lang="en-US" altLang="zh-CN" dirty="0">
                <a:latin typeface="#9Slide03 AllRoundGothic" panose="020B0703020202020104" pitchFamily="34" charset="-93"/>
                <a:sym typeface="+mn-lt"/>
              </a:rPr>
              <a:t> </a:t>
            </a:r>
            <a:r>
              <a:rPr lang="en-US" altLang="zh-CN" dirty="0" err="1">
                <a:latin typeface="#9Slide03 AllRoundGothic" panose="020B0703020202020104" pitchFamily="34" charset="-93"/>
                <a:sym typeface="+mn-lt"/>
              </a:rPr>
              <a:t>truyền</a:t>
            </a:r>
            <a:r>
              <a:rPr lang="en-US" altLang="zh-CN" dirty="0">
                <a:latin typeface="#9Slide03 AllRoundGothic" panose="020B0703020202020104" pitchFamily="34" charset="-93"/>
                <a:sym typeface="+mn-lt"/>
              </a:rPr>
              <a:t> </a:t>
            </a:r>
            <a:r>
              <a:rPr lang="en-US" altLang="zh-CN" dirty="0" err="1">
                <a:latin typeface="#9Slide03 AllRoundGothic" panose="020B0703020202020104" pitchFamily="34" charset="-93"/>
                <a:sym typeface="+mn-lt"/>
              </a:rPr>
              <a:t>máu</a:t>
            </a:r>
            <a:endParaRPr lang="zh-CN" altLang="en-US" dirty="0">
              <a:latin typeface="#9Slide03 AllRoundGothic" panose="020B0703020202020104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7729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261230" y="66837"/>
            <a:ext cx="5076582" cy="643754"/>
            <a:chOff x="270670" y="143324"/>
            <a:chExt cx="5076582" cy="643754"/>
          </a:xfrm>
        </p:grpSpPr>
        <p:grpSp>
          <p:nvGrpSpPr>
            <p:cNvPr id="54" name="组合 53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58" name="圆角矩形 57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3 AllRoundGothic" panose="020B0703020202020104" pitchFamily="34" charset="-93"/>
                  <a:cs typeface="+mn-ea"/>
                  <a:sym typeface="+mn-lt"/>
                </a:endParaRPr>
              </a:p>
            </p:txBody>
          </p:sp>
          <p:sp>
            <p:nvSpPr>
              <p:cNvPr id="59" name="圆角矩形 58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3 AllRoundGothic" panose="020B0703020202020104" pitchFamily="34" charset="-93"/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1004038" y="143324"/>
              <a:ext cx="4343214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2.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Nguyên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tắc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truyền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AllRoundGothic" panose="020B0703020202020104" pitchFamily="34" charset="-93"/>
                <a:cs typeface="+mn-ea"/>
                <a:sym typeface="+mn-lt"/>
              </a:endParaRPr>
            </a:p>
          </p:txBody>
        </p:sp>
      </p:grpSp>
      <p:pic>
        <p:nvPicPr>
          <p:cNvPr id="6146" name="Picture 2" descr="Karl Landsteiner - người hùng thầm lặng đã cứu sống hơn 1 tỷ người -  Redsvn.net">
            <a:extLst>
              <a:ext uri="{FF2B5EF4-FFF2-40B4-BE49-F238E27FC236}">
                <a16:creationId xmlns:a16="http://schemas.microsoft.com/office/drawing/2014/main" id="{6FAD35B9-ED4E-4BDA-A8E5-BB6AF7B58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/>
          <a:stretch/>
        </p:blipFill>
        <p:spPr bwMode="auto">
          <a:xfrm>
            <a:off x="5650009" y="0"/>
            <a:ext cx="6014018" cy="60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631F370-40AE-4BF6-BC2C-54F9633EDB25}"/>
              </a:ext>
            </a:extLst>
          </p:cNvPr>
          <p:cNvSpPr txBox="1"/>
          <p:nvPr/>
        </p:nvSpPr>
        <p:spPr>
          <a:xfrm>
            <a:off x="7080069" y="6130165"/>
            <a:ext cx="4362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latin typeface="#9Slide03 AmpleSoft" panose="02000000000000000000" pitchFamily="2" charset="-93"/>
              </a:rPr>
              <a:t>Karl</a:t>
            </a:r>
            <a:r>
              <a:rPr lang="vi-VN" sz="2000" dirty="0">
                <a:latin typeface="#9Slide03 AmpleSoft" panose="02000000000000000000" pitchFamily="2" charset="-93"/>
              </a:rPr>
              <a:t> </a:t>
            </a:r>
            <a:r>
              <a:rPr lang="vi-VN" sz="2000" dirty="0" err="1">
                <a:latin typeface="#9Slide03 AmpleSoft" panose="02000000000000000000" pitchFamily="2" charset="-93"/>
              </a:rPr>
              <a:t>Landsteiner</a:t>
            </a:r>
            <a:r>
              <a:rPr lang="vi-VN" sz="2000" dirty="0">
                <a:latin typeface="#9Slide03 AmpleSoft" panose="02000000000000000000" pitchFamily="2" charset="-93"/>
              </a:rPr>
              <a:t> (1868 – 1943)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6BFFE6-4DCB-4013-B687-4357B30432FF}"/>
              </a:ext>
            </a:extLst>
          </p:cNvPr>
          <p:cNvSpPr txBox="1"/>
          <p:nvPr/>
        </p:nvSpPr>
        <p:spPr>
          <a:xfrm>
            <a:off x="701281" y="884430"/>
            <a:ext cx="44977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#9Slide03 AmpleSoft" panose="02000000000000000000" pitchFamily="2" charset="-93"/>
              </a:rPr>
              <a:t>- </a:t>
            </a:r>
            <a:r>
              <a:rPr lang="vi-VN" sz="2800" dirty="0" err="1">
                <a:latin typeface="#9Slide03 AmpleSoft" panose="02000000000000000000" pitchFamily="2" charset="-93"/>
              </a:rPr>
              <a:t>Karl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Landsteiner</a:t>
            </a:r>
            <a:r>
              <a:rPr lang="vi-VN" sz="2800" dirty="0">
                <a:latin typeface="#9Slide03 AmpleSoft" panose="02000000000000000000" pitchFamily="2" charset="-93"/>
              </a:rPr>
              <a:t> sinh </a:t>
            </a:r>
            <a:r>
              <a:rPr lang="vi-VN" sz="2800" dirty="0" err="1">
                <a:latin typeface="#9Slide03 AmpleSoft" panose="02000000000000000000" pitchFamily="2" charset="-93"/>
              </a:rPr>
              <a:t>ngày</a:t>
            </a:r>
            <a:r>
              <a:rPr lang="vi-VN" sz="2800" dirty="0">
                <a:latin typeface="#9Slide03 AmpleSoft" panose="02000000000000000000" pitchFamily="2" charset="-93"/>
              </a:rPr>
              <a:t> 14/6/1868 </a:t>
            </a:r>
            <a:r>
              <a:rPr lang="vi-VN" sz="2800" dirty="0" err="1">
                <a:latin typeface="#9Slide03 AmpleSoft" panose="02000000000000000000" pitchFamily="2" charset="-93"/>
              </a:rPr>
              <a:t>tại</a:t>
            </a:r>
            <a:r>
              <a:rPr lang="vi-VN" sz="2800" dirty="0">
                <a:latin typeface="#9Slide03 AmpleSoft" panose="02000000000000000000" pitchFamily="2" charset="-93"/>
              </a:rPr>
              <a:t> Viên, </a:t>
            </a:r>
            <a:r>
              <a:rPr lang="vi-VN" sz="2800" dirty="0" err="1">
                <a:latin typeface="#9Slide03 AmpleSoft" panose="02000000000000000000" pitchFamily="2" charset="-93"/>
              </a:rPr>
              <a:t>Áo</a:t>
            </a:r>
            <a:r>
              <a:rPr lang="vi-VN" sz="2800" dirty="0">
                <a:latin typeface="#9Slide03 AmpleSoft" panose="02000000000000000000" pitchFamily="2" charset="-93"/>
              </a:rPr>
              <a:t>.</a:t>
            </a:r>
          </a:p>
          <a:p>
            <a:pPr algn="just"/>
            <a:r>
              <a:rPr lang="vi-VN" sz="2800" dirty="0">
                <a:latin typeface="#9Slide03 AmpleSoft" panose="02000000000000000000" pitchFamily="2" charset="-93"/>
              </a:rPr>
              <a:t>- Ông </a:t>
            </a:r>
            <a:r>
              <a:rPr lang="vi-VN" sz="2800" dirty="0" err="1">
                <a:latin typeface="#9Slide03 AmpleSoft" panose="02000000000000000000" pitchFamily="2" charset="-93"/>
              </a:rPr>
              <a:t>là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người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đặt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nền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móng</a:t>
            </a:r>
            <a:r>
              <a:rPr lang="vi-VN" sz="2800" dirty="0">
                <a:latin typeface="#9Slide03 AmpleSoft" panose="02000000000000000000" pitchFamily="2" charset="-93"/>
              </a:rPr>
              <a:t> cho </a:t>
            </a:r>
            <a:r>
              <a:rPr lang="vi-VN" sz="2800" dirty="0" err="1">
                <a:latin typeface="#9Slide03 AmpleSoft" panose="02000000000000000000" pitchFamily="2" charset="-93"/>
              </a:rPr>
              <a:t>kĩ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thuật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truyền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máu</a:t>
            </a:r>
            <a:r>
              <a:rPr lang="vi-VN" sz="2800" dirty="0">
                <a:latin typeface="#9Slide03 AmpleSoft" panose="02000000000000000000" pitchFamily="2" charset="-93"/>
              </a:rPr>
              <a:t>, </a:t>
            </a:r>
            <a:r>
              <a:rPr lang="vi-VN" sz="2800" dirty="0" err="1">
                <a:latin typeface="#9Slide03 AmpleSoft" panose="02000000000000000000" pitchFamily="2" charset="-93"/>
              </a:rPr>
              <a:t>là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tiền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đề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để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tạo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những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tiến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bước</a:t>
            </a:r>
            <a:r>
              <a:rPr lang="vi-VN" sz="2800" dirty="0">
                <a:latin typeface="#9Slide03 AmpleSoft" panose="02000000000000000000" pitchFamily="2" charset="-93"/>
              </a:rPr>
              <a:t> trong </a:t>
            </a:r>
            <a:r>
              <a:rPr lang="vi-VN" sz="2800" dirty="0" err="1">
                <a:latin typeface="#9Slide03 AmpleSoft" panose="02000000000000000000" pitchFamily="2" charset="-93"/>
              </a:rPr>
              <a:t>nghành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dược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phẩm</a:t>
            </a:r>
            <a:r>
              <a:rPr lang="vi-VN" sz="2800" dirty="0">
                <a:latin typeface="#9Slide03 AmpleSoft" panose="02000000000000000000" pitchFamily="2" charset="-93"/>
              </a:rPr>
              <a:t>, </a:t>
            </a:r>
            <a:r>
              <a:rPr lang="vi-VN" sz="2800" dirty="0" err="1">
                <a:latin typeface="#9Slide03 AmpleSoft" panose="02000000000000000000" pitchFamily="2" charset="-93"/>
              </a:rPr>
              <a:t>trị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liệu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và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phẫu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thuật</a:t>
            </a:r>
            <a:r>
              <a:rPr lang="vi-VN" sz="2800" dirty="0">
                <a:latin typeface="#9Slide03 AmpleSoft" panose="02000000000000000000" pitchFamily="2" charset="-93"/>
              </a:rPr>
              <a:t> sau </a:t>
            </a:r>
            <a:r>
              <a:rPr lang="vi-VN" sz="2800" dirty="0" err="1">
                <a:latin typeface="#9Slide03 AmpleSoft" panose="02000000000000000000" pitchFamily="2" charset="-93"/>
              </a:rPr>
              <a:t>này</a:t>
            </a:r>
            <a:r>
              <a:rPr lang="vi-VN" sz="2800" dirty="0">
                <a:latin typeface="#9Slide03 AmpleSoft" panose="02000000000000000000" pitchFamily="2" charset="-93"/>
              </a:rPr>
              <a:t>.</a:t>
            </a:r>
          </a:p>
          <a:p>
            <a:pPr algn="just"/>
            <a:r>
              <a:rPr lang="vi-VN" sz="2800" dirty="0">
                <a:latin typeface="#9Slide03 AmpleSoft" panose="02000000000000000000" pitchFamily="2" charset="-93"/>
              </a:rPr>
              <a:t>- Năm 1930 ông </a:t>
            </a:r>
            <a:r>
              <a:rPr lang="vi-VN" sz="2800" dirty="0" err="1">
                <a:latin typeface="#9Slide03 AmpleSoft" panose="02000000000000000000" pitchFamily="2" charset="-93"/>
              </a:rPr>
              <a:t>nhận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giải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nobel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về</a:t>
            </a:r>
            <a:r>
              <a:rPr lang="vi-VN" sz="2800" dirty="0">
                <a:latin typeface="#9Slide03 AmpleSoft" panose="02000000000000000000" pitchFamily="2" charset="-93"/>
              </a:rPr>
              <a:t> linh </a:t>
            </a:r>
            <a:r>
              <a:rPr lang="vi-VN" sz="2800" dirty="0" err="1">
                <a:latin typeface="#9Slide03 AmpleSoft" panose="02000000000000000000" pitchFamily="2" charset="-93"/>
              </a:rPr>
              <a:t>vực</a:t>
            </a:r>
            <a:r>
              <a:rPr lang="vi-VN" sz="2800" dirty="0">
                <a:latin typeface="#9Slide03 AmpleSoft" panose="02000000000000000000" pitchFamily="2" charset="-93"/>
              </a:rPr>
              <a:t> Sinh </a:t>
            </a:r>
            <a:r>
              <a:rPr lang="vi-VN" sz="2800" dirty="0" err="1">
                <a:latin typeface="#9Slide03 AmpleSoft" panose="02000000000000000000" pitchFamily="2" charset="-93"/>
              </a:rPr>
              <a:t>lý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và</a:t>
            </a:r>
            <a:r>
              <a:rPr lang="vi-VN" sz="2800" dirty="0">
                <a:latin typeface="#9Slide03 AmpleSoft" panose="02000000000000000000" pitchFamily="2" charset="-93"/>
              </a:rPr>
              <a:t> Y </a:t>
            </a:r>
            <a:r>
              <a:rPr lang="vi-VN" sz="2800" dirty="0" err="1">
                <a:latin typeface="#9Slide03 AmpleSoft" panose="02000000000000000000" pitchFamily="2" charset="-93"/>
              </a:rPr>
              <a:t>học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vì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những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cống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hiến</a:t>
            </a:r>
            <a:r>
              <a:rPr lang="vi-VN" sz="2800" dirty="0">
                <a:latin typeface="#9Slide03 AmpleSoft" panose="02000000000000000000" pitchFamily="2" charset="-93"/>
              </a:rPr>
              <a:t> </a:t>
            </a:r>
            <a:r>
              <a:rPr lang="vi-VN" sz="2800" dirty="0" err="1">
                <a:latin typeface="#9Slide03 AmpleSoft" panose="02000000000000000000" pitchFamily="2" charset="-93"/>
              </a:rPr>
              <a:t>của</a:t>
            </a:r>
            <a:r>
              <a:rPr lang="vi-VN" sz="2800" dirty="0">
                <a:latin typeface="#9Slide03 AmpleSoft" panose="02000000000000000000" pitchFamily="2" charset="-93"/>
              </a:rPr>
              <a:t> minh cho khoa </a:t>
            </a:r>
            <a:r>
              <a:rPr lang="vi-VN" sz="2800" dirty="0" err="1">
                <a:latin typeface="#9Slide03 AmpleSoft" panose="02000000000000000000" pitchFamily="2" charset="-93"/>
              </a:rPr>
              <a:t>học</a:t>
            </a:r>
            <a:endParaRPr lang="vi-VN" sz="2800" dirty="0">
              <a:latin typeface="#9Slide03 AmpleSoft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88065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270670" y="143324"/>
            <a:ext cx="5076582" cy="643754"/>
            <a:chOff x="270670" y="143324"/>
            <a:chExt cx="5076582" cy="643754"/>
          </a:xfrm>
        </p:grpSpPr>
        <p:grpSp>
          <p:nvGrpSpPr>
            <p:cNvPr id="54" name="组合 53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58" name="圆角矩形 57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圆角矩形 58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1004038" y="143324"/>
              <a:ext cx="4343214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2.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Nguyên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tắc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truyền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AllRoundGothic" panose="020B0703020202020104" pitchFamily="34" charset="-93"/>
                <a:cs typeface="+mn-ea"/>
                <a:sym typeface="+mn-lt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D2B0BEF-6A31-4981-87CA-4A24F7D25639}"/>
              </a:ext>
            </a:extLst>
          </p:cNvPr>
          <p:cNvSpPr txBox="1"/>
          <p:nvPr/>
        </p:nvSpPr>
        <p:spPr>
          <a:xfrm>
            <a:off x="1004038" y="559756"/>
            <a:ext cx="3920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llRoundGothic" panose="020B0703020202020104" pitchFamily="34" charset="-93"/>
              </a:rPr>
              <a:t>a, </a:t>
            </a:r>
            <a:r>
              <a:rPr lang="en-US" sz="2400" dirty="0" err="1">
                <a:latin typeface="#9Slide03 AllRoundGothic" panose="020B0703020202020104" pitchFamily="34" charset="-93"/>
              </a:rPr>
              <a:t>Các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nhóm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máu</a:t>
            </a:r>
            <a:r>
              <a:rPr lang="en-US" sz="2400" dirty="0">
                <a:latin typeface="#9Slide03 AllRoundGothic" panose="020B0703020202020104" pitchFamily="34" charset="-93"/>
              </a:rPr>
              <a:t> ở </a:t>
            </a:r>
            <a:r>
              <a:rPr lang="en-US" sz="2400" dirty="0" err="1">
                <a:latin typeface="#9Slide03 AllRoundGothic" panose="020B0703020202020104" pitchFamily="34" charset="-93"/>
              </a:rPr>
              <a:t>người</a:t>
            </a:r>
            <a:endParaRPr lang="vi-VN" sz="2400" dirty="0">
              <a:latin typeface="#9Slide03 AllRoundGothic" panose="020B0703020202020104" pitchFamily="34" charset="-93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D3F6D6A-FD2E-4C03-AA68-2C897AD79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061" y="618748"/>
            <a:ext cx="1257409" cy="11507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90963BB-7B4F-4EDE-8970-B1D4232CA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0279" y="573024"/>
            <a:ext cx="1234547" cy="119644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D0D29E-5FE5-4D1A-B58A-2755365DBF8C}"/>
              </a:ext>
            </a:extLst>
          </p:cNvPr>
          <p:cNvSpPr txBox="1"/>
          <p:nvPr/>
        </p:nvSpPr>
        <p:spPr>
          <a:xfrm>
            <a:off x="399274" y="1156875"/>
            <a:ext cx="4708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mpleSoft" panose="02000000000000000000" pitchFamily="2" charset="-93"/>
              </a:rPr>
              <a:t>Thí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nghiệm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của</a:t>
            </a:r>
            <a:r>
              <a:rPr lang="en-US" sz="2400" dirty="0">
                <a:latin typeface="#9Slide03 AmpleSoft" panose="02000000000000000000" pitchFamily="2" charset="-93"/>
              </a:rPr>
              <a:t> Karl </a:t>
            </a:r>
            <a:r>
              <a:rPr lang="en-US" sz="2400" dirty="0" err="1">
                <a:latin typeface="#9Slide03 AmpleSoft" panose="02000000000000000000" pitchFamily="2" charset="-93"/>
              </a:rPr>
              <a:t>Landsteinler</a:t>
            </a:r>
            <a:r>
              <a:rPr lang="en-US" sz="2400" dirty="0">
                <a:latin typeface="#9Slide03 AmpleSoft" panose="02000000000000000000" pitchFamily="2" charset="-93"/>
              </a:rPr>
              <a:t>:</a:t>
            </a:r>
            <a:endParaRPr lang="vi-VN" sz="2400" dirty="0">
              <a:latin typeface="#9Slide03 AmpleSoft" panose="02000000000000000000" pitchFamily="2" charset="-93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1C66FC4-8746-40EB-9365-11A8F345A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279" y="2388762"/>
            <a:ext cx="1257409" cy="115072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E8C28E5-0156-4C08-9C42-1018ED8F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923" y="2365900"/>
            <a:ext cx="1234547" cy="1196444"/>
          </a:xfrm>
          <a:prstGeom prst="rect">
            <a:avLst/>
          </a:prstGeom>
        </p:spPr>
      </p:pic>
      <p:sp>
        <p:nvSpPr>
          <p:cNvPr id="9" name="Chữ thập 8">
            <a:extLst>
              <a:ext uri="{FF2B5EF4-FFF2-40B4-BE49-F238E27FC236}">
                <a16:creationId xmlns:a16="http://schemas.microsoft.com/office/drawing/2014/main" id="{5F7B3519-AA1D-4D4B-BB14-67482F243593}"/>
              </a:ext>
            </a:extLst>
          </p:cNvPr>
          <p:cNvSpPr/>
          <p:nvPr/>
        </p:nvSpPr>
        <p:spPr>
          <a:xfrm>
            <a:off x="8767931" y="1032077"/>
            <a:ext cx="391886" cy="363242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Chữ thập 18">
            <a:extLst>
              <a:ext uri="{FF2B5EF4-FFF2-40B4-BE49-F238E27FC236}">
                <a16:creationId xmlns:a16="http://schemas.microsoft.com/office/drawing/2014/main" id="{1822E48B-E2D7-44D8-B846-993EC7878DA2}"/>
              </a:ext>
            </a:extLst>
          </p:cNvPr>
          <p:cNvSpPr/>
          <p:nvPr/>
        </p:nvSpPr>
        <p:spPr>
          <a:xfrm>
            <a:off x="8767931" y="2782501"/>
            <a:ext cx="391886" cy="363242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389415-44B5-49CD-9760-1AD9C3B94F60}"/>
              </a:ext>
            </a:extLst>
          </p:cNvPr>
          <p:cNvSpPr txBox="1"/>
          <p:nvPr/>
        </p:nvSpPr>
        <p:spPr>
          <a:xfrm>
            <a:off x="7030528" y="1892813"/>
            <a:ext cx="1973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#9Slide03 AmpleSoft" panose="02000000000000000000" pitchFamily="2" charset="-93"/>
              </a:rPr>
              <a:t>Người</a:t>
            </a:r>
            <a:r>
              <a:rPr lang="en-US" sz="1600" dirty="0">
                <a:latin typeface="#9Slide03 AmpleSoft" panose="02000000000000000000" pitchFamily="2" charset="-93"/>
              </a:rPr>
              <a:t> A</a:t>
            </a:r>
            <a:endParaRPr lang="vi-VN" sz="1600" dirty="0">
              <a:latin typeface="#9Slide03 AmpleSoft" panose="02000000000000000000" pitchFamily="2" charset="-93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BFE387C-4917-47D5-92B9-08781FB493E6}"/>
              </a:ext>
            </a:extLst>
          </p:cNvPr>
          <p:cNvSpPr txBox="1"/>
          <p:nvPr/>
        </p:nvSpPr>
        <p:spPr>
          <a:xfrm>
            <a:off x="6942923" y="3666099"/>
            <a:ext cx="1973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#9Slide03 AmpleSoft" panose="02000000000000000000" pitchFamily="2" charset="-93"/>
              </a:rPr>
              <a:t>Người</a:t>
            </a:r>
            <a:r>
              <a:rPr lang="en-US" sz="1600" dirty="0">
                <a:latin typeface="#9Slide03 AmpleSoft" panose="02000000000000000000" pitchFamily="2" charset="-93"/>
              </a:rPr>
              <a:t> A</a:t>
            </a:r>
            <a:endParaRPr lang="vi-VN" sz="1600" dirty="0">
              <a:latin typeface="#9Slide03 AmpleSoft" panose="02000000000000000000" pitchFamily="2" charset="-93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C62C626-CEDC-41AA-AB59-C1ACF722E49A}"/>
              </a:ext>
            </a:extLst>
          </p:cNvPr>
          <p:cNvSpPr txBox="1"/>
          <p:nvPr/>
        </p:nvSpPr>
        <p:spPr>
          <a:xfrm>
            <a:off x="9750279" y="1813450"/>
            <a:ext cx="1973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#9Slide03 AmpleSoft" panose="02000000000000000000" pitchFamily="2" charset="-93"/>
              </a:rPr>
              <a:t>Những</a:t>
            </a:r>
            <a:r>
              <a:rPr lang="en-US" sz="1600" dirty="0">
                <a:latin typeface="#9Slide03 AmpleSoft" panose="02000000000000000000" pitchFamily="2" charset="-93"/>
              </a:rPr>
              <a:t> </a:t>
            </a:r>
            <a:r>
              <a:rPr lang="en-US" sz="1600" dirty="0" err="1">
                <a:latin typeface="#9Slide03 AmpleSoft" panose="02000000000000000000" pitchFamily="2" charset="-93"/>
              </a:rPr>
              <a:t>người</a:t>
            </a:r>
            <a:r>
              <a:rPr lang="en-US" sz="1600" dirty="0">
                <a:latin typeface="#9Slide03 AmpleSoft" panose="02000000000000000000" pitchFamily="2" charset="-93"/>
              </a:rPr>
              <a:t> </a:t>
            </a:r>
            <a:r>
              <a:rPr lang="en-US" sz="1600" dirty="0" err="1">
                <a:latin typeface="#9Slide03 AmpleSoft" panose="02000000000000000000" pitchFamily="2" charset="-93"/>
              </a:rPr>
              <a:t>khác</a:t>
            </a:r>
            <a:endParaRPr lang="vi-VN" sz="1600" dirty="0">
              <a:latin typeface="#9Slide03 AmpleSoft" panose="02000000000000000000" pitchFamily="2" charset="-93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E607A310-196A-4AB7-8AF1-9F53E725B3B2}"/>
              </a:ext>
            </a:extLst>
          </p:cNvPr>
          <p:cNvSpPr txBox="1"/>
          <p:nvPr/>
        </p:nvSpPr>
        <p:spPr>
          <a:xfrm>
            <a:off x="9662674" y="3586736"/>
            <a:ext cx="1973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#9Slide03 AmpleSoft" panose="02000000000000000000" pitchFamily="2" charset="-93"/>
              </a:rPr>
              <a:t>Những</a:t>
            </a:r>
            <a:r>
              <a:rPr lang="en-US" sz="1600" dirty="0">
                <a:latin typeface="#9Slide03 AmpleSoft" panose="02000000000000000000" pitchFamily="2" charset="-93"/>
              </a:rPr>
              <a:t> </a:t>
            </a:r>
            <a:r>
              <a:rPr lang="en-US" sz="1600" dirty="0" err="1">
                <a:latin typeface="#9Slide03 AmpleSoft" panose="02000000000000000000" pitchFamily="2" charset="-93"/>
              </a:rPr>
              <a:t>người</a:t>
            </a:r>
            <a:r>
              <a:rPr lang="en-US" sz="1600" dirty="0">
                <a:latin typeface="#9Slide03 AmpleSoft" panose="02000000000000000000" pitchFamily="2" charset="-93"/>
              </a:rPr>
              <a:t> </a:t>
            </a:r>
            <a:r>
              <a:rPr lang="en-US" sz="1600" dirty="0" err="1">
                <a:latin typeface="#9Slide03 AmpleSoft" panose="02000000000000000000" pitchFamily="2" charset="-93"/>
              </a:rPr>
              <a:t>khác</a:t>
            </a:r>
            <a:endParaRPr lang="vi-VN" sz="1600" dirty="0">
              <a:latin typeface="#9Slide03 AmpleSoft" panose="02000000000000000000" pitchFamily="2" charset="-93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EDC4E00-4335-4BEA-A26A-39497C6F2D34}"/>
              </a:ext>
            </a:extLst>
          </p:cNvPr>
          <p:cNvSpPr txBox="1"/>
          <p:nvPr/>
        </p:nvSpPr>
        <p:spPr>
          <a:xfrm>
            <a:off x="468702" y="1576083"/>
            <a:ext cx="60532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#9Slide03 AmpleSoft" panose="02000000000000000000" pitchFamily="2" charset="-93"/>
              </a:rPr>
              <a:t>Dùng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hồng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cầu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của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một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người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trộn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với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huyết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tương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của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những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người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khác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và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ngược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lại</a:t>
            </a:r>
            <a:r>
              <a:rPr lang="en-US" sz="2400" dirty="0">
                <a:latin typeface="#9Slide03 AmpleSoft" panose="02000000000000000000" pitchFamily="2" charset="-93"/>
              </a:rPr>
              <a:t>, </a:t>
            </a:r>
            <a:r>
              <a:rPr lang="en-US" sz="2400" dirty="0" err="1">
                <a:latin typeface="#9Slide03 AmpleSoft" panose="02000000000000000000" pitchFamily="2" charset="-93"/>
              </a:rPr>
              <a:t>dùng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huyết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tương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của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một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người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trộn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với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hồng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cầu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của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những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người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khác</a:t>
            </a:r>
            <a:endParaRPr lang="en-US" sz="2400" dirty="0">
              <a:latin typeface="#9Slide03 AmpleSoft" panose="02000000000000000000" pitchFamily="2" charset="-93"/>
            </a:endParaRPr>
          </a:p>
          <a:p>
            <a:pPr algn="just"/>
            <a:endParaRPr lang="en-US" sz="2400" dirty="0">
              <a:latin typeface="#9Slide03 AmpleSoft" panose="02000000000000000000" pitchFamily="2" charset="-93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#9Slide03 AmpleSoft" panose="02000000000000000000" pitchFamily="2" charset="-93"/>
              </a:rPr>
              <a:t>Kết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quả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ông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nhận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thấy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rằng</a:t>
            </a:r>
            <a:r>
              <a:rPr lang="en-US" sz="2400" dirty="0">
                <a:latin typeface="#9Slide03 AmpleSoft" panose="02000000000000000000" pitchFamily="2" charset="-93"/>
              </a:rPr>
              <a:t>: </a:t>
            </a:r>
            <a:endParaRPr lang="vi-VN" sz="2400" dirty="0">
              <a:latin typeface="#9Slide03 AmpleSoft" panose="02000000000000000000" pitchFamily="2" charset="-93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64AD48C-0109-4ED6-A70E-A2C4EE08F1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3257"/>
          <a:stretch/>
        </p:blipFill>
        <p:spPr>
          <a:xfrm>
            <a:off x="440618" y="4133550"/>
            <a:ext cx="4666960" cy="2034716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78ACAC31-702F-4ADD-890A-C1741B70A8B4}"/>
              </a:ext>
            </a:extLst>
          </p:cNvPr>
          <p:cNvGrpSpPr/>
          <p:nvPr/>
        </p:nvGrpSpPr>
        <p:grpSpPr>
          <a:xfrm>
            <a:off x="5347252" y="4244009"/>
            <a:ext cx="5841612" cy="1798982"/>
            <a:chOff x="5347252" y="4244009"/>
            <a:chExt cx="5841612" cy="1798982"/>
          </a:xfrm>
        </p:grpSpPr>
        <p:sp>
          <p:nvSpPr>
            <p:cNvPr id="18" name="Ngoặc móc Phải 17">
              <a:extLst>
                <a:ext uri="{FF2B5EF4-FFF2-40B4-BE49-F238E27FC236}">
                  <a16:creationId xmlns:a16="http://schemas.microsoft.com/office/drawing/2014/main" id="{2615B4AF-847D-4F80-AB29-AC68A470AE50}"/>
                </a:ext>
              </a:extLst>
            </p:cNvPr>
            <p:cNvSpPr/>
            <p:nvPr/>
          </p:nvSpPr>
          <p:spPr>
            <a:xfrm>
              <a:off x="5347252" y="4244009"/>
              <a:ext cx="748748" cy="1798982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61398292-AD62-496A-9E26-E51FF5CE8785}"/>
                </a:ext>
              </a:extLst>
            </p:cNvPr>
            <p:cNvSpPr txBox="1"/>
            <p:nvPr/>
          </p:nvSpPr>
          <p:spPr>
            <a:xfrm>
              <a:off x="6521904" y="4462670"/>
              <a:ext cx="46669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#9Slide03 AmpleSoft" panose="02000000000000000000" pitchFamily="2" charset="-93"/>
                </a:rPr>
                <a:t>Nếu</a:t>
              </a:r>
              <a:r>
                <a:rPr lang="en-US" sz="2400" dirty="0">
                  <a:latin typeface="#9Slide03 AmpleSoft" panose="02000000000000000000" pitchFamily="2" charset="-93"/>
                </a:rPr>
                <a:t> </a:t>
              </a:r>
              <a:r>
                <a:rPr lang="en-US" sz="2400" dirty="0" err="1">
                  <a:latin typeface="#9Slide03 AmpleSoft" panose="02000000000000000000" pitchFamily="2" charset="-93"/>
                </a:rPr>
                <a:t>kháng</a:t>
              </a:r>
              <a:r>
                <a:rPr lang="en-US" sz="2400" dirty="0">
                  <a:latin typeface="#9Slide03 AmpleSoft" panose="02000000000000000000" pitchFamily="2" charset="-93"/>
                </a:rPr>
                <a:t> </a:t>
              </a:r>
              <a:r>
                <a:rPr lang="en-US" sz="2400" dirty="0" err="1">
                  <a:latin typeface="#9Slide03 AmpleSoft" panose="02000000000000000000" pitchFamily="2" charset="-93"/>
                </a:rPr>
                <a:t>nguyên</a:t>
              </a:r>
              <a:r>
                <a:rPr lang="en-US" sz="2400" dirty="0">
                  <a:latin typeface="#9Slide03 AmpleSoft" panose="02000000000000000000" pitchFamily="2" charset="-93"/>
                </a:rPr>
                <a:t> A </a:t>
              </a:r>
              <a:r>
                <a:rPr lang="en-US" sz="2400" dirty="0" err="1">
                  <a:latin typeface="#9Slide03 AmpleSoft" panose="02000000000000000000" pitchFamily="2" charset="-93"/>
                </a:rPr>
                <a:t>gặp</a:t>
              </a:r>
              <a:r>
                <a:rPr lang="en-US" sz="2400" dirty="0">
                  <a:latin typeface="#9Slide03 AmpleSoft" panose="02000000000000000000" pitchFamily="2" charset="-93"/>
                </a:rPr>
                <a:t> </a:t>
              </a:r>
              <a:r>
                <a:rPr lang="en-US" sz="2400" dirty="0" err="1">
                  <a:latin typeface="#9Slide03 AmpleSoft" panose="02000000000000000000" pitchFamily="2" charset="-93"/>
                </a:rPr>
                <a:t>kháng</a:t>
              </a:r>
              <a:r>
                <a:rPr lang="en-US" sz="2400" dirty="0">
                  <a:latin typeface="#9Slide03 AmpleSoft" panose="02000000000000000000" pitchFamily="2" charset="-93"/>
                </a:rPr>
                <a:t> </a:t>
              </a:r>
              <a:r>
                <a:rPr lang="en-US" sz="2400" dirty="0" err="1">
                  <a:latin typeface="#9Slide03 AmpleSoft" panose="02000000000000000000" pitchFamily="2" charset="-93"/>
                </a:rPr>
                <a:t>thể</a:t>
              </a:r>
              <a:r>
                <a:rPr lang="en-US" sz="2400" dirty="0">
                  <a:latin typeface="#9Slide03 AmpleSoft" panose="02000000000000000000" pitchFamily="2" charset="-93"/>
                </a:rPr>
                <a:t> </a:t>
              </a:r>
              <a:r>
                <a:rPr lang="el-GR" sz="240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α</a:t>
              </a:r>
              <a:r>
                <a:rPr lang="en-US" sz="2400" b="1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hoặc</a:t>
              </a:r>
              <a:r>
                <a:rPr lang="en-US" sz="240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kháng</a:t>
              </a:r>
              <a:r>
                <a:rPr lang="en-US" sz="240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nguyên</a:t>
              </a:r>
              <a:r>
                <a:rPr lang="en-US" sz="240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B </a:t>
              </a:r>
              <a:r>
                <a:rPr lang="en-US" sz="240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găp</a:t>
              </a:r>
              <a:r>
                <a:rPr lang="en-US" sz="240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kháng</a:t>
              </a:r>
              <a:r>
                <a:rPr lang="en-US" sz="240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thể</a:t>
              </a:r>
              <a:r>
                <a:rPr lang="en-US" sz="240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l-GR" sz="24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β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sẽ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gây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kết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dính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hồng</a:t>
              </a:r>
              <a:r>
                <a:rPr lang="en-US" sz="2400" b="0" i="0" dirty="0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 </a:t>
              </a:r>
              <a:r>
                <a:rPr lang="en-US" sz="2400" b="0" i="0" dirty="0" err="1">
                  <a:solidFill>
                    <a:srgbClr val="202122"/>
                  </a:solidFill>
                  <a:effectLst/>
                  <a:latin typeface="#9Slide03 AmpleSoft" panose="02000000000000000000" pitchFamily="2" charset="-93"/>
                </a:rPr>
                <a:t>cầu</a:t>
              </a:r>
              <a:endParaRPr lang="vi-VN" sz="2400" dirty="0">
                <a:latin typeface="#9Slide03 AmpleSoft" panose="020000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159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9" grpId="0" animBg="1"/>
      <p:bldP spid="1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arl Landsteiner - Nhân vật xuất hiện trên trang chủ Google hôm nay là ai?  | VTV.VN">
            <a:extLst>
              <a:ext uri="{FF2B5EF4-FFF2-40B4-BE49-F238E27FC236}">
                <a16:creationId xmlns:a16="http://schemas.microsoft.com/office/drawing/2014/main" id="{BB2840E8-A875-41D1-A6EA-612D47CA0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73" y="143431"/>
            <a:ext cx="10287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组合 52"/>
          <p:cNvGrpSpPr/>
          <p:nvPr/>
        </p:nvGrpSpPr>
        <p:grpSpPr>
          <a:xfrm>
            <a:off x="270670" y="143324"/>
            <a:ext cx="5076582" cy="643754"/>
            <a:chOff x="270670" y="143324"/>
            <a:chExt cx="5076582" cy="643754"/>
          </a:xfrm>
        </p:grpSpPr>
        <p:grpSp>
          <p:nvGrpSpPr>
            <p:cNvPr id="54" name="组合 53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58" name="圆角矩形 57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圆角矩形 58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1004038" y="143324"/>
              <a:ext cx="4343214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2.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Nguyên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tắc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truyền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AllRoundGothic" panose="020B0703020202020104" pitchFamily="34" charset="-93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368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270670" y="143324"/>
            <a:ext cx="5076582" cy="643754"/>
            <a:chOff x="270670" y="143324"/>
            <a:chExt cx="5076582" cy="643754"/>
          </a:xfrm>
        </p:grpSpPr>
        <p:grpSp>
          <p:nvGrpSpPr>
            <p:cNvPr id="54" name="组合 53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58" name="圆角矩形 57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圆角矩形 58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1004038" y="143324"/>
              <a:ext cx="4343214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2.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Nguyên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tắc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truyền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AllRoundGothic" panose="020B0703020202020104" pitchFamily="34" charset="-93"/>
                <a:cs typeface="+mn-ea"/>
                <a:sym typeface="+mn-lt"/>
              </a:endParaRPr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F565A245-6CBC-4779-9882-0823A85A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55" y="1432787"/>
            <a:ext cx="6350890" cy="442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7B5F074-0614-41FB-A614-C41C19CDB677}"/>
              </a:ext>
            </a:extLst>
          </p:cNvPr>
          <p:cNvSpPr/>
          <p:nvPr/>
        </p:nvSpPr>
        <p:spPr>
          <a:xfrm>
            <a:off x="3905129" y="3776869"/>
            <a:ext cx="1152939" cy="101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96238A01-6656-4A26-8F1B-30956156A6B8}"/>
              </a:ext>
            </a:extLst>
          </p:cNvPr>
          <p:cNvSpPr/>
          <p:nvPr/>
        </p:nvSpPr>
        <p:spPr>
          <a:xfrm>
            <a:off x="3905129" y="5112026"/>
            <a:ext cx="1152939" cy="591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A9E43B2-4280-44EC-ACC8-CD025E902176}"/>
              </a:ext>
            </a:extLst>
          </p:cNvPr>
          <p:cNvSpPr/>
          <p:nvPr/>
        </p:nvSpPr>
        <p:spPr>
          <a:xfrm>
            <a:off x="5253540" y="3776867"/>
            <a:ext cx="1103242" cy="101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54DE679-A696-484D-98A8-3744F2002AC0}"/>
              </a:ext>
            </a:extLst>
          </p:cNvPr>
          <p:cNvSpPr/>
          <p:nvPr/>
        </p:nvSpPr>
        <p:spPr>
          <a:xfrm>
            <a:off x="6493025" y="5074803"/>
            <a:ext cx="1152939" cy="66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90883F7-819C-483C-B4B1-0437CB2F3E56}"/>
              </a:ext>
            </a:extLst>
          </p:cNvPr>
          <p:cNvSpPr/>
          <p:nvPr/>
        </p:nvSpPr>
        <p:spPr>
          <a:xfrm>
            <a:off x="7814520" y="3776868"/>
            <a:ext cx="1378227" cy="101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1C456AF1-246B-4E23-83A9-BDCDAB96EAD6}"/>
              </a:ext>
            </a:extLst>
          </p:cNvPr>
          <p:cNvSpPr/>
          <p:nvPr/>
        </p:nvSpPr>
        <p:spPr>
          <a:xfrm>
            <a:off x="5244848" y="5026378"/>
            <a:ext cx="1152939" cy="677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0CAE6E1B-3EDC-4CB5-9564-D415A5EBBAB9}"/>
              </a:ext>
            </a:extLst>
          </p:cNvPr>
          <p:cNvSpPr/>
          <p:nvPr/>
        </p:nvSpPr>
        <p:spPr>
          <a:xfrm>
            <a:off x="8039808" y="5006447"/>
            <a:ext cx="1152939" cy="802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3C41CFF-7E0E-4B44-BA2A-68E21110F93B}"/>
              </a:ext>
            </a:extLst>
          </p:cNvPr>
          <p:cNvSpPr/>
          <p:nvPr/>
        </p:nvSpPr>
        <p:spPr>
          <a:xfrm>
            <a:off x="6493025" y="3726497"/>
            <a:ext cx="1152939" cy="101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5B107B-46B5-4870-B7FF-24D502F9AA28}"/>
              </a:ext>
            </a:extLst>
          </p:cNvPr>
          <p:cNvSpPr txBox="1"/>
          <p:nvPr/>
        </p:nvSpPr>
        <p:spPr>
          <a:xfrm>
            <a:off x="1774242" y="819288"/>
            <a:ext cx="72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mpleSoft" panose="02000000000000000000" pitchFamily="2" charset="-93"/>
              </a:rPr>
              <a:t>Dựa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vào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thông</a:t>
            </a:r>
            <a:r>
              <a:rPr lang="en-US" sz="2400" dirty="0">
                <a:latin typeface="#9Slide03 AmpleSoft" panose="02000000000000000000" pitchFamily="2" charset="-93"/>
              </a:rPr>
              <a:t> tin </a:t>
            </a:r>
            <a:r>
              <a:rPr lang="en-US" sz="2400" dirty="0" err="1">
                <a:latin typeface="#9Slide03 AmpleSoft" panose="02000000000000000000" pitchFamily="2" charset="-93"/>
              </a:rPr>
              <a:t>trong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SGK</a:t>
            </a:r>
            <a:r>
              <a:rPr lang="en-US" sz="2400" dirty="0">
                <a:latin typeface="#9Slide03 AmpleSoft" panose="02000000000000000000" pitchFamily="2" charset="-93"/>
              </a:rPr>
              <a:t>, </a:t>
            </a:r>
            <a:r>
              <a:rPr lang="en-US" sz="2400" dirty="0" err="1">
                <a:latin typeface="#9Slide03 AmpleSoft" panose="02000000000000000000" pitchFamily="2" charset="-93"/>
              </a:rPr>
              <a:t>hoàn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thiện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bảng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sau</a:t>
            </a:r>
            <a:r>
              <a:rPr lang="en-US" sz="2400" dirty="0">
                <a:latin typeface="#9Slide03 AmpleSoft" panose="02000000000000000000" pitchFamily="2" charset="-93"/>
              </a:rPr>
              <a:t>:</a:t>
            </a:r>
            <a:endParaRPr lang="vi-VN" sz="2400" dirty="0">
              <a:latin typeface="#9Slide03 AmpleSoft" panose="02000000000000000000" pitchFamily="2" charset="-93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6F85C5E4-83B3-4D65-9EEB-5F19843E8F38}"/>
              </a:ext>
            </a:extLst>
          </p:cNvPr>
          <p:cNvGrpSpPr/>
          <p:nvPr/>
        </p:nvGrpSpPr>
        <p:grpSpPr>
          <a:xfrm rot="19713302">
            <a:off x="10074801" y="-451632"/>
            <a:ext cx="2607220" cy="2541839"/>
            <a:chOff x="3539067" y="1167423"/>
            <a:chExt cx="5062008" cy="4734986"/>
          </a:xfrm>
        </p:grpSpPr>
        <p:sp>
          <p:nvSpPr>
            <p:cNvPr id="26" name="泪滴形 44">
              <a:extLst>
                <a:ext uri="{FF2B5EF4-FFF2-40B4-BE49-F238E27FC236}">
                  <a16:creationId xmlns:a16="http://schemas.microsoft.com/office/drawing/2014/main" id="{636AEC48-C478-4EFA-B2AA-547F8687494C}"/>
                </a:ext>
              </a:extLst>
            </p:cNvPr>
            <p:cNvSpPr/>
            <p:nvPr/>
          </p:nvSpPr>
          <p:spPr bwMode="auto">
            <a:xfrm rot="13500000" flipH="1" flipV="1">
              <a:off x="3539067" y="2632159"/>
              <a:ext cx="1896534" cy="1896533"/>
            </a:xfrm>
            <a:prstGeom prst="teardrop">
              <a:avLst/>
            </a:prstGeom>
            <a:gradFill>
              <a:gsLst>
                <a:gs pos="84000">
                  <a:srgbClr val="F5C130"/>
                </a:gs>
                <a:gs pos="0">
                  <a:srgbClr val="E5A010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7" name="泪滴形 26">
              <a:extLst>
                <a:ext uri="{FF2B5EF4-FFF2-40B4-BE49-F238E27FC236}">
                  <a16:creationId xmlns:a16="http://schemas.microsoft.com/office/drawing/2014/main" id="{6D1F57A0-2365-40FD-8EFE-46A1663A3440}"/>
                </a:ext>
              </a:extLst>
            </p:cNvPr>
            <p:cNvSpPr/>
            <p:nvPr/>
          </p:nvSpPr>
          <p:spPr bwMode="auto">
            <a:xfrm rot="13500000" flipV="1">
              <a:off x="5122335" y="4005875"/>
              <a:ext cx="1896534" cy="1896533"/>
            </a:xfrm>
            <a:prstGeom prst="teardrop">
              <a:avLst/>
            </a:prstGeom>
            <a:gradFill flip="none" rotWithShape="1">
              <a:gsLst>
                <a:gs pos="57000">
                  <a:srgbClr val="2DA3DD"/>
                </a:gs>
                <a:gs pos="0">
                  <a:srgbClr val="2C6CA7"/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8" name="泪滴形 18">
              <a:extLst>
                <a:ext uri="{FF2B5EF4-FFF2-40B4-BE49-F238E27FC236}">
                  <a16:creationId xmlns:a16="http://schemas.microsoft.com/office/drawing/2014/main" id="{B823F0B2-017C-4549-B626-3B70BA02C4A7}"/>
                </a:ext>
              </a:extLst>
            </p:cNvPr>
            <p:cNvSpPr/>
            <p:nvPr/>
          </p:nvSpPr>
          <p:spPr bwMode="auto">
            <a:xfrm rot="8100000">
              <a:off x="5122334" y="1167423"/>
              <a:ext cx="1896533" cy="1896533"/>
            </a:xfrm>
            <a:prstGeom prst="teardrop">
              <a:avLst/>
            </a:prstGeom>
            <a:gradFill flip="none" rotWithShape="1">
              <a:gsLst>
                <a:gs pos="57000">
                  <a:srgbClr val="2DA3DD"/>
                </a:gs>
                <a:gs pos="0">
                  <a:srgbClr val="2C6CA7"/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9" name="泪滴形 35">
              <a:extLst>
                <a:ext uri="{FF2B5EF4-FFF2-40B4-BE49-F238E27FC236}">
                  <a16:creationId xmlns:a16="http://schemas.microsoft.com/office/drawing/2014/main" id="{11E1E95B-7355-4658-8A89-7280E73FB0C5}"/>
                </a:ext>
              </a:extLst>
            </p:cNvPr>
            <p:cNvSpPr/>
            <p:nvPr/>
          </p:nvSpPr>
          <p:spPr bwMode="auto">
            <a:xfrm rot="8100000" flipV="1">
              <a:off x="6704542" y="2631099"/>
              <a:ext cx="1896533" cy="1898649"/>
            </a:xfrm>
            <a:prstGeom prst="teardrop">
              <a:avLst/>
            </a:prstGeom>
            <a:gradFill>
              <a:gsLst>
                <a:gs pos="84000">
                  <a:srgbClr val="F5C130"/>
                </a:gs>
                <a:gs pos="0">
                  <a:srgbClr val="E5A010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344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XÁC ĐỊNH HUYẾT THỐNG QUA NHÓM MÁU ABO">
            <a:extLst>
              <a:ext uri="{FF2B5EF4-FFF2-40B4-BE49-F238E27FC236}">
                <a16:creationId xmlns:a16="http://schemas.microsoft.com/office/drawing/2014/main" id="{A127EAAB-A30A-42A4-99BE-5F4963A0E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4309"/>
            <a:ext cx="57150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9584F9-8FA9-4930-9A4F-9AA21033AE0B}"/>
              </a:ext>
            </a:extLst>
          </p:cNvPr>
          <p:cNvSpPr txBox="1"/>
          <p:nvPr/>
        </p:nvSpPr>
        <p:spPr>
          <a:xfrm>
            <a:off x="7357731" y="4178595"/>
            <a:ext cx="3040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Rh</a:t>
            </a:r>
            <a:endParaRPr lang="vi-VN" dirty="0"/>
          </a:p>
        </p:txBody>
      </p:sp>
      <p:pic>
        <p:nvPicPr>
          <p:cNvPr id="10244" name="Picture 4" descr="Những trường hợp bạn cần biết chính xác nhóm máu của bản thân">
            <a:extLst>
              <a:ext uri="{FF2B5EF4-FFF2-40B4-BE49-F238E27FC236}">
                <a16:creationId xmlns:a16="http://schemas.microsoft.com/office/drawing/2014/main" id="{DC43C717-0D5E-4844-B285-A6BCFBCB9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" y="1626781"/>
            <a:ext cx="5571460" cy="417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FCA303A-05BC-48D3-8C22-DDFF30F88E95}"/>
              </a:ext>
            </a:extLst>
          </p:cNvPr>
          <p:cNvSpPr txBox="1"/>
          <p:nvPr/>
        </p:nvSpPr>
        <p:spPr>
          <a:xfrm>
            <a:off x="1528085" y="5620710"/>
            <a:ext cx="3040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ABO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45456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398A5F-762F-49F8-B92F-72AFA5B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9A2433-D948-43A0-B765-8110D69229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83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huẩn bị tổ ong cho mùa đông - Wikifarmer">
            <a:extLst>
              <a:ext uri="{FF2B5EF4-FFF2-40B4-BE49-F238E27FC236}">
                <a16:creationId xmlns:a16="http://schemas.microsoft.com/office/drawing/2014/main" id="{060C4B32-0D04-4818-9CEE-A9E6FD69E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9" r="8965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óm máu A và những vấn đề cần chú ý để bảo vệ sức khỏe | Medlatec">
            <a:extLst>
              <a:ext uri="{FF2B5EF4-FFF2-40B4-BE49-F238E27FC236}">
                <a16:creationId xmlns:a16="http://schemas.microsoft.com/office/drawing/2014/main" id="{326C269C-BC63-4136-A3B0-E7CFA9C58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4" r="17403" b="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04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270670" y="143324"/>
            <a:ext cx="5076582" cy="643754"/>
            <a:chOff x="270670" y="143324"/>
            <a:chExt cx="5076582" cy="643754"/>
          </a:xfrm>
        </p:grpSpPr>
        <p:grpSp>
          <p:nvGrpSpPr>
            <p:cNvPr id="54" name="组合 53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58" name="圆角矩形 57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圆角矩形 58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1004038" y="143324"/>
              <a:ext cx="4343214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2.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Nguyên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tắc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truyền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AllRoundGothic" panose="020B0703020202020104" pitchFamily="34" charset="-93"/>
                <a:cs typeface="+mn-ea"/>
                <a:sym typeface="+mn-lt"/>
              </a:endParaRPr>
            </a:p>
          </p:txBody>
        </p: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3DD5FE21-0B75-42AA-84DB-1393C3A7782C}"/>
              </a:ext>
            </a:extLst>
          </p:cNvPr>
          <p:cNvSpPr txBox="1"/>
          <p:nvPr/>
        </p:nvSpPr>
        <p:spPr>
          <a:xfrm>
            <a:off x="741172" y="675829"/>
            <a:ext cx="10979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#9Slide03 AmpleSoft" panose="02000000000000000000" pitchFamily="2" charset="-93"/>
              </a:rPr>
              <a:t>- </a:t>
            </a:r>
            <a:r>
              <a:rPr lang="en-US" sz="2400" dirty="0" err="1">
                <a:latin typeface="#9Slide03 AmpleSoft" panose="02000000000000000000" pitchFamily="2" charset="-93"/>
              </a:rPr>
              <a:t>Từ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việc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quan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sát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hình</a:t>
            </a:r>
            <a:r>
              <a:rPr lang="en-US" sz="2400" dirty="0">
                <a:latin typeface="#9Slide03 AmpleSoft" panose="02000000000000000000" pitchFamily="2" charset="-93"/>
              </a:rPr>
              <a:t> 15 </a:t>
            </a:r>
            <a:r>
              <a:rPr lang="en-US" sz="2400" dirty="0" err="1">
                <a:latin typeface="#9Slide03 AmpleSoft" panose="02000000000000000000" pitchFamily="2" charset="-93"/>
              </a:rPr>
              <a:t>SGK</a:t>
            </a:r>
            <a:r>
              <a:rPr lang="en-US" sz="2400" dirty="0">
                <a:latin typeface="#9Slide03 AmpleSoft" panose="02000000000000000000" pitchFamily="2" charset="-93"/>
              </a:rPr>
              <a:t>, </a:t>
            </a:r>
            <a:r>
              <a:rPr lang="en-US" sz="2400" dirty="0" err="1">
                <a:latin typeface="#9Slide03 AmpleSoft" panose="02000000000000000000" pitchFamily="2" charset="-93"/>
              </a:rPr>
              <a:t>Đánh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giấu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mũi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tên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để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phản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ánh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mối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quan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hệ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cho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và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nhận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giữa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các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nhóm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để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không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gây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kết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dính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hồng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cầu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trong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sơ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đồ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sau</a:t>
            </a:r>
            <a:r>
              <a:rPr lang="en-US" sz="2400" dirty="0">
                <a:latin typeface="#9Slide03 AmpleSoft" panose="02000000000000000000" pitchFamily="2" charset="-93"/>
              </a:rPr>
              <a:t>:</a:t>
            </a:r>
            <a:endParaRPr lang="vi-VN" sz="2400" dirty="0">
              <a:latin typeface="#9Slide03 AmpleSoft" panose="02000000000000000000" pitchFamily="2" charset="-93"/>
            </a:endParaRPr>
          </a:p>
        </p:txBody>
      </p:sp>
      <p:sp>
        <p:nvSpPr>
          <p:cNvPr id="43" name="Text Box 2">
            <a:extLst>
              <a:ext uri="{FF2B5EF4-FFF2-40B4-BE49-F238E27FC236}">
                <a16:creationId xmlns:a16="http://schemas.microsoft.com/office/drawing/2014/main" id="{D12F3056-463A-42AE-BC2B-9F9193DDF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7" y="3730486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/>
              <a:t>O       O</a:t>
            </a:r>
          </a:p>
        </p:txBody>
      </p:sp>
      <p:sp>
        <p:nvSpPr>
          <p:cNvPr id="44" name="Text Box 3">
            <a:extLst>
              <a:ext uri="{FF2B5EF4-FFF2-40B4-BE49-F238E27FC236}">
                <a16:creationId xmlns:a16="http://schemas.microsoft.com/office/drawing/2014/main" id="{E86CDA44-9D31-4D95-BCBD-C80BC8A7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850" y="1819136"/>
            <a:ext cx="76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/>
              <a:t>A       A</a:t>
            </a:r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CE962BD8-1A73-4D29-B84B-A6FB914A8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575" y="5025886"/>
            <a:ext cx="76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/>
              <a:t>B       B</a:t>
            </a:r>
          </a:p>
        </p:txBody>
      </p:sp>
      <p:sp>
        <p:nvSpPr>
          <p:cNvPr id="46" name="Text Box 5">
            <a:extLst>
              <a:ext uri="{FF2B5EF4-FFF2-40B4-BE49-F238E27FC236}">
                <a16:creationId xmlns:a16="http://schemas.microsoft.com/office/drawing/2014/main" id="{481E71EB-2B29-4E9E-8F52-8FEE65E51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337" y="3806686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/>
              <a:t>AB       AB</a:t>
            </a:r>
          </a:p>
        </p:txBody>
      </p:sp>
      <p:sp>
        <p:nvSpPr>
          <p:cNvPr id="47" name="Line 6">
            <a:extLst>
              <a:ext uri="{FF2B5EF4-FFF2-40B4-BE49-F238E27FC236}">
                <a16:creationId xmlns:a16="http://schemas.microsoft.com/office/drawing/2014/main" id="{8EA621A5-16B1-40A5-9A99-42344B903D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4700" y="4020999"/>
            <a:ext cx="48212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7">
            <a:extLst>
              <a:ext uri="{FF2B5EF4-FFF2-40B4-BE49-F238E27FC236}">
                <a16:creationId xmlns:a16="http://schemas.microsoft.com/office/drawing/2014/main" id="{D74EAB22-A69D-469E-8106-54492B6D99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35337" y="2206486"/>
            <a:ext cx="1981200" cy="1676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8">
            <a:extLst>
              <a:ext uri="{FF2B5EF4-FFF2-40B4-BE49-F238E27FC236}">
                <a16:creationId xmlns:a16="http://schemas.microsoft.com/office/drawing/2014/main" id="{E516835A-C539-4347-985F-C5E88545D0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4700" y="4132124"/>
            <a:ext cx="1981200" cy="1447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9">
            <a:extLst>
              <a:ext uri="{FF2B5EF4-FFF2-40B4-BE49-F238E27FC236}">
                <a16:creationId xmlns:a16="http://schemas.microsoft.com/office/drawing/2014/main" id="{2F090415-1F16-4355-824E-BDAE1598F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8537" y="2206486"/>
            <a:ext cx="2057400" cy="1600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0">
            <a:extLst>
              <a:ext uri="{FF2B5EF4-FFF2-40B4-BE49-F238E27FC236}">
                <a16:creationId xmlns:a16="http://schemas.microsoft.com/office/drawing/2014/main" id="{34C5BDBD-23F1-48AA-90A7-9368E784CA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78537" y="4187686"/>
            <a:ext cx="2133600" cy="1371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6A0109EA-BE3E-4A69-8745-74F35B7F9C0C}"/>
              </a:ext>
            </a:extLst>
          </p:cNvPr>
          <p:cNvSpPr>
            <a:spLocks/>
          </p:cNvSpPr>
          <p:nvPr/>
        </p:nvSpPr>
        <p:spPr bwMode="auto">
          <a:xfrm>
            <a:off x="2095500" y="4160699"/>
            <a:ext cx="762000" cy="179387"/>
          </a:xfrm>
          <a:custGeom>
            <a:avLst/>
            <a:gdLst>
              <a:gd name="T0" fmla="*/ 0 w 480"/>
              <a:gd name="T1" fmla="*/ 0 h 192"/>
              <a:gd name="T2" fmla="*/ 604837500 w 480"/>
              <a:gd name="T3" fmla="*/ 167602582 h 192"/>
              <a:gd name="T4" fmla="*/ 1209675000 w 480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192">
                <a:moveTo>
                  <a:pt x="0" y="0"/>
                </a:moveTo>
                <a:cubicBezTo>
                  <a:pt x="80" y="96"/>
                  <a:pt x="160" y="192"/>
                  <a:pt x="240" y="192"/>
                </a:cubicBezTo>
                <a:cubicBezTo>
                  <a:pt x="320" y="192"/>
                  <a:pt x="400" y="96"/>
                  <a:pt x="480" y="0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5" name="Freeform 12">
            <a:extLst>
              <a:ext uri="{FF2B5EF4-FFF2-40B4-BE49-F238E27FC236}">
                <a16:creationId xmlns:a16="http://schemas.microsoft.com/office/drawing/2014/main" id="{E611BFF1-3764-42AA-99F4-B358A279D97D}"/>
              </a:ext>
            </a:extLst>
          </p:cNvPr>
          <p:cNvSpPr>
            <a:spLocks/>
          </p:cNvSpPr>
          <p:nvPr/>
        </p:nvSpPr>
        <p:spPr bwMode="auto">
          <a:xfrm>
            <a:off x="2081212" y="3501886"/>
            <a:ext cx="838200" cy="228600"/>
          </a:xfrm>
          <a:custGeom>
            <a:avLst/>
            <a:gdLst>
              <a:gd name="T0" fmla="*/ 0 w 480"/>
              <a:gd name="T1" fmla="*/ 362902500 h 144"/>
              <a:gd name="T2" fmla="*/ 731853375 w 480"/>
              <a:gd name="T3" fmla="*/ 0 h 144"/>
              <a:gd name="T4" fmla="*/ 1463706750 w 480"/>
              <a:gd name="T5" fmla="*/ 36290250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144">
                <a:moveTo>
                  <a:pt x="0" y="144"/>
                </a:moveTo>
                <a:cubicBezTo>
                  <a:pt x="80" y="72"/>
                  <a:pt x="160" y="0"/>
                  <a:pt x="240" y="0"/>
                </a:cubicBezTo>
                <a:cubicBezTo>
                  <a:pt x="320" y="0"/>
                  <a:pt x="400" y="72"/>
                  <a:pt x="480" y="144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208C1437-3A7B-45D4-A860-9B6BF72D72ED}"/>
              </a:ext>
            </a:extLst>
          </p:cNvPr>
          <p:cNvSpPr>
            <a:spLocks/>
          </p:cNvSpPr>
          <p:nvPr/>
        </p:nvSpPr>
        <p:spPr bwMode="auto">
          <a:xfrm>
            <a:off x="5864225" y="1957249"/>
            <a:ext cx="152400" cy="533400"/>
          </a:xfrm>
          <a:custGeom>
            <a:avLst/>
            <a:gdLst>
              <a:gd name="T0" fmla="*/ 0 w 96"/>
              <a:gd name="T1" fmla="*/ 0 h 336"/>
              <a:gd name="T2" fmla="*/ 241935000 w 96"/>
              <a:gd name="T3" fmla="*/ 483870000 h 336"/>
              <a:gd name="T4" fmla="*/ 0 w 96"/>
              <a:gd name="T5" fmla="*/ 846772500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" h="336">
                <a:moveTo>
                  <a:pt x="0" y="0"/>
                </a:moveTo>
                <a:cubicBezTo>
                  <a:pt x="48" y="68"/>
                  <a:pt x="96" y="136"/>
                  <a:pt x="96" y="192"/>
                </a:cubicBezTo>
                <a:cubicBezTo>
                  <a:pt x="96" y="248"/>
                  <a:pt x="48" y="292"/>
                  <a:pt x="0" y="33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9EA3641B-039E-4EBE-AB7E-A911B543C9B9}"/>
              </a:ext>
            </a:extLst>
          </p:cNvPr>
          <p:cNvSpPr>
            <a:spLocks/>
          </p:cNvSpPr>
          <p:nvPr/>
        </p:nvSpPr>
        <p:spPr bwMode="auto">
          <a:xfrm>
            <a:off x="5400675" y="1957249"/>
            <a:ext cx="165100" cy="533400"/>
          </a:xfrm>
          <a:custGeom>
            <a:avLst/>
            <a:gdLst>
              <a:gd name="T0" fmla="*/ 141128750 w 104"/>
              <a:gd name="T1" fmla="*/ 0 h 336"/>
              <a:gd name="T2" fmla="*/ 20161250 w 104"/>
              <a:gd name="T3" fmla="*/ 483870000 h 336"/>
              <a:gd name="T4" fmla="*/ 262096250 w 104"/>
              <a:gd name="T5" fmla="*/ 846772500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4" h="336">
                <a:moveTo>
                  <a:pt x="56" y="0"/>
                </a:moveTo>
                <a:cubicBezTo>
                  <a:pt x="28" y="68"/>
                  <a:pt x="0" y="136"/>
                  <a:pt x="8" y="192"/>
                </a:cubicBezTo>
                <a:cubicBezTo>
                  <a:pt x="16" y="248"/>
                  <a:pt x="60" y="292"/>
                  <a:pt x="104" y="33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Freeform 15">
            <a:extLst>
              <a:ext uri="{FF2B5EF4-FFF2-40B4-BE49-F238E27FC236}">
                <a16:creationId xmlns:a16="http://schemas.microsoft.com/office/drawing/2014/main" id="{DC6A1E6F-A2DB-4368-B853-D9D892436D71}"/>
              </a:ext>
            </a:extLst>
          </p:cNvPr>
          <p:cNvSpPr>
            <a:spLocks/>
          </p:cNvSpPr>
          <p:nvPr/>
        </p:nvSpPr>
        <p:spPr bwMode="auto">
          <a:xfrm>
            <a:off x="8697912" y="4230549"/>
            <a:ext cx="762000" cy="179387"/>
          </a:xfrm>
          <a:custGeom>
            <a:avLst/>
            <a:gdLst>
              <a:gd name="T0" fmla="*/ 0 w 480"/>
              <a:gd name="T1" fmla="*/ 0 h 192"/>
              <a:gd name="T2" fmla="*/ 604837500 w 480"/>
              <a:gd name="T3" fmla="*/ 167602582 h 192"/>
              <a:gd name="T4" fmla="*/ 1209675000 w 480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192">
                <a:moveTo>
                  <a:pt x="0" y="0"/>
                </a:moveTo>
                <a:cubicBezTo>
                  <a:pt x="80" y="96"/>
                  <a:pt x="160" y="192"/>
                  <a:pt x="240" y="192"/>
                </a:cubicBezTo>
                <a:cubicBezTo>
                  <a:pt x="320" y="192"/>
                  <a:pt x="400" y="96"/>
                  <a:pt x="480" y="0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Freeform 16">
            <a:extLst>
              <a:ext uri="{FF2B5EF4-FFF2-40B4-BE49-F238E27FC236}">
                <a16:creationId xmlns:a16="http://schemas.microsoft.com/office/drawing/2014/main" id="{0F7D7099-305C-47F4-B4D7-33399CD7844D}"/>
              </a:ext>
            </a:extLst>
          </p:cNvPr>
          <p:cNvSpPr>
            <a:spLocks/>
          </p:cNvSpPr>
          <p:nvPr/>
        </p:nvSpPr>
        <p:spPr bwMode="auto">
          <a:xfrm>
            <a:off x="8683625" y="3571736"/>
            <a:ext cx="838200" cy="228600"/>
          </a:xfrm>
          <a:custGeom>
            <a:avLst/>
            <a:gdLst>
              <a:gd name="T0" fmla="*/ 0 w 480"/>
              <a:gd name="T1" fmla="*/ 362902500 h 144"/>
              <a:gd name="T2" fmla="*/ 731853375 w 480"/>
              <a:gd name="T3" fmla="*/ 0 h 144"/>
              <a:gd name="T4" fmla="*/ 1463706750 w 480"/>
              <a:gd name="T5" fmla="*/ 36290250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144">
                <a:moveTo>
                  <a:pt x="0" y="144"/>
                </a:moveTo>
                <a:cubicBezTo>
                  <a:pt x="80" y="72"/>
                  <a:pt x="160" y="0"/>
                  <a:pt x="240" y="0"/>
                </a:cubicBezTo>
                <a:cubicBezTo>
                  <a:pt x="320" y="0"/>
                  <a:pt x="400" y="72"/>
                  <a:pt x="480" y="144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3" name="Freeform 17">
            <a:extLst>
              <a:ext uri="{FF2B5EF4-FFF2-40B4-BE49-F238E27FC236}">
                <a16:creationId xmlns:a16="http://schemas.microsoft.com/office/drawing/2014/main" id="{0839C0E3-E5A4-4F8D-B814-1A655849D387}"/>
              </a:ext>
            </a:extLst>
          </p:cNvPr>
          <p:cNvSpPr>
            <a:spLocks/>
          </p:cNvSpPr>
          <p:nvPr/>
        </p:nvSpPr>
        <p:spPr bwMode="auto">
          <a:xfrm>
            <a:off x="5856287" y="5227499"/>
            <a:ext cx="152400" cy="533400"/>
          </a:xfrm>
          <a:custGeom>
            <a:avLst/>
            <a:gdLst>
              <a:gd name="T0" fmla="*/ 0 w 96"/>
              <a:gd name="T1" fmla="*/ 0 h 336"/>
              <a:gd name="T2" fmla="*/ 241935000 w 96"/>
              <a:gd name="T3" fmla="*/ 483870000 h 336"/>
              <a:gd name="T4" fmla="*/ 0 w 96"/>
              <a:gd name="T5" fmla="*/ 846772500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" h="336">
                <a:moveTo>
                  <a:pt x="0" y="0"/>
                </a:moveTo>
                <a:cubicBezTo>
                  <a:pt x="48" y="68"/>
                  <a:pt x="96" y="136"/>
                  <a:pt x="96" y="192"/>
                </a:cubicBezTo>
                <a:cubicBezTo>
                  <a:pt x="96" y="248"/>
                  <a:pt x="48" y="292"/>
                  <a:pt x="0" y="33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4" name="Freeform 18">
            <a:extLst>
              <a:ext uri="{FF2B5EF4-FFF2-40B4-BE49-F238E27FC236}">
                <a16:creationId xmlns:a16="http://schemas.microsoft.com/office/drawing/2014/main" id="{C1B743FF-D7BA-47A6-BB7F-61313BB74C2A}"/>
              </a:ext>
            </a:extLst>
          </p:cNvPr>
          <p:cNvSpPr>
            <a:spLocks/>
          </p:cNvSpPr>
          <p:nvPr/>
        </p:nvSpPr>
        <p:spPr bwMode="auto">
          <a:xfrm>
            <a:off x="5392737" y="5227499"/>
            <a:ext cx="165100" cy="533400"/>
          </a:xfrm>
          <a:custGeom>
            <a:avLst/>
            <a:gdLst>
              <a:gd name="T0" fmla="*/ 141128750 w 104"/>
              <a:gd name="T1" fmla="*/ 0 h 336"/>
              <a:gd name="T2" fmla="*/ 20161250 w 104"/>
              <a:gd name="T3" fmla="*/ 483870000 h 336"/>
              <a:gd name="T4" fmla="*/ 262096250 w 104"/>
              <a:gd name="T5" fmla="*/ 846772500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4" h="336">
                <a:moveTo>
                  <a:pt x="56" y="0"/>
                </a:moveTo>
                <a:cubicBezTo>
                  <a:pt x="28" y="68"/>
                  <a:pt x="0" y="136"/>
                  <a:pt x="8" y="192"/>
                </a:cubicBezTo>
                <a:cubicBezTo>
                  <a:pt x="16" y="248"/>
                  <a:pt x="60" y="292"/>
                  <a:pt x="104" y="33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5" name="Line 23">
            <a:extLst>
              <a:ext uri="{FF2B5EF4-FFF2-40B4-BE49-F238E27FC236}">
                <a16:creationId xmlns:a16="http://schemas.microsoft.com/office/drawing/2014/main" id="{F0A18060-8FAD-4FC9-9BE7-3EEC653111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14700" y="2989124"/>
            <a:ext cx="1066800" cy="914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6" name="Line 24">
            <a:extLst>
              <a:ext uri="{FF2B5EF4-FFF2-40B4-BE49-F238E27FC236}">
                <a16:creationId xmlns:a16="http://schemas.microsoft.com/office/drawing/2014/main" id="{73B15B2D-FF80-42E9-95A9-C8FB5CA44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5337" y="4014649"/>
            <a:ext cx="2438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7" name="Line 25">
            <a:extLst>
              <a:ext uri="{FF2B5EF4-FFF2-40B4-BE49-F238E27FC236}">
                <a16:creationId xmlns:a16="http://schemas.microsoft.com/office/drawing/2014/main" id="{B8D92E73-41E6-4D1E-A87E-5A52422C0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8537" y="2206486"/>
            <a:ext cx="99060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8" name="Line 26">
            <a:extLst>
              <a:ext uri="{FF2B5EF4-FFF2-40B4-BE49-F238E27FC236}">
                <a16:creationId xmlns:a16="http://schemas.microsoft.com/office/drawing/2014/main" id="{4EC1FDE2-B4EC-428C-9A5B-15EFA413C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9137" y="4090849"/>
            <a:ext cx="1143000" cy="838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9" name="Line 27">
            <a:extLst>
              <a:ext uri="{FF2B5EF4-FFF2-40B4-BE49-F238E27FC236}">
                <a16:creationId xmlns:a16="http://schemas.microsoft.com/office/drawing/2014/main" id="{012EE456-2107-46E9-8E0B-D9F66D6621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57900" y="4797286"/>
            <a:ext cx="121920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01E73DE9-B909-4068-99B9-7EE2AE784C10}"/>
              </a:ext>
            </a:extLst>
          </p:cNvPr>
          <p:cNvGrpSpPr/>
          <p:nvPr/>
        </p:nvGrpSpPr>
        <p:grpSpPr>
          <a:xfrm>
            <a:off x="-2179193" y="3686036"/>
            <a:ext cx="5062008" cy="4734986"/>
            <a:chOff x="3539067" y="1167423"/>
            <a:chExt cx="5062008" cy="4734986"/>
          </a:xfrm>
        </p:grpSpPr>
        <p:sp>
          <p:nvSpPr>
            <p:cNvPr id="71" name="泪滴形 44">
              <a:extLst>
                <a:ext uri="{FF2B5EF4-FFF2-40B4-BE49-F238E27FC236}">
                  <a16:creationId xmlns:a16="http://schemas.microsoft.com/office/drawing/2014/main" id="{F90A0F06-1DC8-4117-B678-ED0CA2136063}"/>
                </a:ext>
              </a:extLst>
            </p:cNvPr>
            <p:cNvSpPr/>
            <p:nvPr/>
          </p:nvSpPr>
          <p:spPr bwMode="auto">
            <a:xfrm rot="13500000" flipH="1" flipV="1">
              <a:off x="3539067" y="2632159"/>
              <a:ext cx="1896534" cy="1896533"/>
            </a:xfrm>
            <a:prstGeom prst="teardrop">
              <a:avLst/>
            </a:prstGeom>
            <a:gradFill>
              <a:gsLst>
                <a:gs pos="84000">
                  <a:srgbClr val="F5C130"/>
                </a:gs>
                <a:gs pos="0">
                  <a:srgbClr val="E5A010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2" name="泪滴形 26">
              <a:extLst>
                <a:ext uri="{FF2B5EF4-FFF2-40B4-BE49-F238E27FC236}">
                  <a16:creationId xmlns:a16="http://schemas.microsoft.com/office/drawing/2014/main" id="{D661BCD2-5469-4BEF-A66A-11545136A74A}"/>
                </a:ext>
              </a:extLst>
            </p:cNvPr>
            <p:cNvSpPr/>
            <p:nvPr/>
          </p:nvSpPr>
          <p:spPr bwMode="auto">
            <a:xfrm rot="13500000" flipV="1">
              <a:off x="5122335" y="4005875"/>
              <a:ext cx="1896534" cy="1896533"/>
            </a:xfrm>
            <a:prstGeom prst="teardrop">
              <a:avLst/>
            </a:prstGeom>
            <a:gradFill flip="none" rotWithShape="1">
              <a:gsLst>
                <a:gs pos="57000">
                  <a:srgbClr val="2DA3DD"/>
                </a:gs>
                <a:gs pos="0">
                  <a:srgbClr val="2C6CA7"/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3" name="泪滴形 18">
              <a:extLst>
                <a:ext uri="{FF2B5EF4-FFF2-40B4-BE49-F238E27FC236}">
                  <a16:creationId xmlns:a16="http://schemas.microsoft.com/office/drawing/2014/main" id="{39C9C17B-8A6A-4454-9B38-394B83FB4867}"/>
                </a:ext>
              </a:extLst>
            </p:cNvPr>
            <p:cNvSpPr/>
            <p:nvPr/>
          </p:nvSpPr>
          <p:spPr bwMode="auto">
            <a:xfrm rot="8100000">
              <a:off x="5122334" y="1167423"/>
              <a:ext cx="1896533" cy="1896533"/>
            </a:xfrm>
            <a:prstGeom prst="teardrop">
              <a:avLst/>
            </a:prstGeom>
            <a:gradFill flip="none" rotWithShape="1">
              <a:gsLst>
                <a:gs pos="57000">
                  <a:srgbClr val="2DA3DD"/>
                </a:gs>
                <a:gs pos="0">
                  <a:srgbClr val="2C6CA7"/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4" name="泪滴形 35">
              <a:extLst>
                <a:ext uri="{FF2B5EF4-FFF2-40B4-BE49-F238E27FC236}">
                  <a16:creationId xmlns:a16="http://schemas.microsoft.com/office/drawing/2014/main" id="{893EE19D-8626-4A7E-A406-A04C121B868E}"/>
                </a:ext>
              </a:extLst>
            </p:cNvPr>
            <p:cNvSpPr/>
            <p:nvPr/>
          </p:nvSpPr>
          <p:spPr bwMode="auto">
            <a:xfrm rot="8100000" flipV="1">
              <a:off x="6704542" y="2631099"/>
              <a:ext cx="1896533" cy="1898649"/>
            </a:xfrm>
            <a:prstGeom prst="teardrop">
              <a:avLst/>
            </a:prstGeom>
            <a:gradFill>
              <a:gsLst>
                <a:gs pos="84000">
                  <a:srgbClr val="F5C130"/>
                </a:gs>
                <a:gs pos="0">
                  <a:srgbClr val="E5A010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058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270670" y="143324"/>
            <a:ext cx="5076582" cy="643754"/>
            <a:chOff x="270670" y="143324"/>
            <a:chExt cx="5076582" cy="643754"/>
          </a:xfrm>
        </p:grpSpPr>
        <p:grpSp>
          <p:nvGrpSpPr>
            <p:cNvPr id="54" name="组合 53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58" name="圆角矩形 57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圆角矩形 58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1004038" y="143324"/>
              <a:ext cx="4343214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2.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Nguyên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tắc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truyền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AllRoundGothic" panose="020B0703020202020104" pitchFamily="34" charset="-93"/>
                <a:cs typeface="+mn-ea"/>
                <a:sym typeface="+mn-lt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CC4FC26C-E193-47DD-960A-104E16232FDF}"/>
              </a:ext>
            </a:extLst>
          </p:cNvPr>
          <p:cNvSpPr txBox="1"/>
          <p:nvPr/>
        </p:nvSpPr>
        <p:spPr>
          <a:xfrm>
            <a:off x="1004038" y="559756"/>
            <a:ext cx="7647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llRoundGothic" panose="020B0703020202020104" pitchFamily="34" charset="-93"/>
              </a:rPr>
              <a:t>b, </a:t>
            </a:r>
            <a:r>
              <a:rPr lang="en-US" sz="2400" dirty="0" err="1">
                <a:latin typeface="#9Slide03 AllRoundGothic" panose="020B0703020202020104" pitchFamily="34" charset="-93"/>
              </a:rPr>
              <a:t>Các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nguyên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tắc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cần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tuân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thủ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khi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truyền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máu</a:t>
            </a:r>
            <a:endParaRPr lang="vi-VN" sz="2400" dirty="0">
              <a:latin typeface="#9Slide03 AllRoundGothic" panose="020B0703020202020104" pitchFamily="34" charset="-93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73100D0E-4DF1-4F2B-9D4B-D0FA2BF4DC96}"/>
              </a:ext>
            </a:extLst>
          </p:cNvPr>
          <p:cNvSpPr txBox="1"/>
          <p:nvPr/>
        </p:nvSpPr>
        <p:spPr>
          <a:xfrm>
            <a:off x="894303" y="1142387"/>
            <a:ext cx="644099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-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Máu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có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cả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kháng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nguyên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A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và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B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có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thể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truyền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cho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người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có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nhóm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O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được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không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?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Vì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sao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?</a:t>
            </a:r>
          </a:p>
        </p:txBody>
      </p:sp>
      <p:pic>
        <p:nvPicPr>
          <p:cNvPr id="8194" name="Picture 2" descr="SƠ NÉT VỀ NHÓM MÁU HỆ ABO VÀ Rh D(âm)">
            <a:extLst>
              <a:ext uri="{FF2B5EF4-FFF2-40B4-BE49-F238E27FC236}">
                <a16:creationId xmlns:a16="http://schemas.microsoft.com/office/drawing/2014/main" id="{648AADBC-4561-4855-9EA8-852932592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271" y="1021421"/>
            <a:ext cx="3365426" cy="17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A19C5345-EE15-46E3-91DA-EB0E325AC2F0}"/>
              </a:ext>
            </a:extLst>
          </p:cNvPr>
          <p:cNvSpPr txBox="1"/>
          <p:nvPr/>
        </p:nvSpPr>
        <p:spPr>
          <a:xfrm>
            <a:off x="949843" y="1996103"/>
            <a:ext cx="6094324" cy="10895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en-US" altLang="vi-VN" sz="2400" dirty="0" err="1">
                <a:latin typeface="#9Slide03 AmpleSoft" panose="02000000000000000000" pitchFamily="2" charset="-93"/>
              </a:rPr>
              <a:t>Máu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có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cả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kháng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nguyên</a:t>
            </a:r>
            <a:r>
              <a:rPr lang="en-US" altLang="vi-VN" sz="2400" dirty="0">
                <a:latin typeface="#9Slide03 AmpleSoft" panose="02000000000000000000" pitchFamily="2" charset="-93"/>
              </a:rPr>
              <a:t> A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và</a:t>
            </a:r>
            <a:r>
              <a:rPr lang="en-US" altLang="vi-VN" sz="2400" dirty="0">
                <a:latin typeface="#9Slide03 AmpleSoft" panose="02000000000000000000" pitchFamily="2" charset="-93"/>
              </a:rPr>
              <a:t> B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không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truyền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cho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người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có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nhóm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máu</a:t>
            </a:r>
            <a:r>
              <a:rPr lang="en-US" altLang="vi-VN" sz="2400" dirty="0">
                <a:latin typeface="#9Slide03 AmpleSoft" panose="02000000000000000000" pitchFamily="2" charset="-93"/>
              </a:rPr>
              <a:t> O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được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vì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sẽ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bị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kết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dính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hồng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cầu</a:t>
            </a:r>
            <a:r>
              <a:rPr lang="en-US" altLang="vi-VN" sz="2400" dirty="0">
                <a:latin typeface="#9Slide03 AmpleSoft" panose="02000000000000000000" pitchFamily="2" charset="-93"/>
              </a:rPr>
              <a:t>.</a:t>
            </a:r>
          </a:p>
        </p:txBody>
      </p:sp>
      <p:pic>
        <p:nvPicPr>
          <p:cNvPr id="8196" name="Picture 4" descr="Đồng nhiễm viêm gan virus và HIV | Vinmec">
            <a:extLst>
              <a:ext uri="{FF2B5EF4-FFF2-40B4-BE49-F238E27FC236}">
                <a16:creationId xmlns:a16="http://schemas.microsoft.com/office/drawing/2014/main" id="{54E811CC-3D72-4C7B-BD86-76003DD9B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646" y="3390900"/>
            <a:ext cx="4342675" cy="280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3F83EA60-D815-4C41-86E1-1DC1A03A7AE5}"/>
              </a:ext>
            </a:extLst>
          </p:cNvPr>
          <p:cNvSpPr txBox="1"/>
          <p:nvPr/>
        </p:nvSpPr>
        <p:spPr>
          <a:xfrm>
            <a:off x="938266" y="3182219"/>
            <a:ext cx="609432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-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Máu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có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nhiễm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các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tác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nhân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gây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bệnh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(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virut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viêm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gan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B,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virut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HIV...)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có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thể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truyền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cho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người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khác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được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không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?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Vì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sao</a:t>
            </a:r>
            <a:r>
              <a:rPr lang="en-US" altLang="vi-VN" sz="24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?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E887D5A0-17F8-48ED-B00B-1F31B080D06C}"/>
              </a:ext>
            </a:extLst>
          </p:cNvPr>
          <p:cNvSpPr txBox="1"/>
          <p:nvPr/>
        </p:nvSpPr>
        <p:spPr>
          <a:xfrm>
            <a:off x="949843" y="4524863"/>
            <a:ext cx="6094324" cy="14219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en-US" altLang="vi-VN" sz="2400" dirty="0" err="1">
                <a:latin typeface="#9Slide03 AmpleSoft" panose="02000000000000000000" pitchFamily="2" charset="-93"/>
              </a:rPr>
              <a:t>Máu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có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nhiễm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các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tác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nhân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gây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bệnh</a:t>
            </a:r>
            <a:r>
              <a:rPr lang="en-US" altLang="vi-VN" sz="2400" dirty="0">
                <a:latin typeface="#9Slide03 AmpleSoft" panose="02000000000000000000" pitchFamily="2" charset="-93"/>
              </a:rPr>
              <a:t> (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virut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viêm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gan</a:t>
            </a:r>
            <a:r>
              <a:rPr lang="en-US" altLang="vi-VN" sz="2400" dirty="0">
                <a:latin typeface="#9Slide03 AmpleSoft" panose="02000000000000000000" pitchFamily="2" charset="-93"/>
              </a:rPr>
              <a:t> B,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virut</a:t>
            </a:r>
            <a:r>
              <a:rPr lang="en-US" altLang="vi-VN" sz="2400" dirty="0">
                <a:latin typeface="#9Slide03 AmpleSoft" panose="02000000000000000000" pitchFamily="2" charset="-93"/>
              </a:rPr>
              <a:t> HIV...)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không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được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đem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truyền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cho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người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khác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vì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sẽ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gây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nhiễm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các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bệnh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này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cho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người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được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truyền</a:t>
            </a:r>
            <a:r>
              <a:rPr lang="en-US" altLang="vi-VN" sz="2400" dirty="0">
                <a:latin typeface="#9Slide03 AmpleSoft" panose="02000000000000000000" pitchFamily="2" charset="-93"/>
              </a:rPr>
              <a:t> </a:t>
            </a:r>
            <a:r>
              <a:rPr lang="en-US" altLang="vi-VN" sz="2400" dirty="0" err="1">
                <a:latin typeface="#9Slide03 AmpleSoft" panose="02000000000000000000" pitchFamily="2" charset="-93"/>
              </a:rPr>
              <a:t>máu</a:t>
            </a:r>
            <a:endParaRPr lang="en-US" altLang="vi-VN" sz="2400" dirty="0">
              <a:latin typeface="#9Slide03 AmpleSoft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37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2" grpId="0" animBg="1"/>
      <p:bldP spid="55" grpId="0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270670" y="143324"/>
            <a:ext cx="5076582" cy="643754"/>
            <a:chOff x="270670" y="143324"/>
            <a:chExt cx="5076582" cy="643754"/>
          </a:xfrm>
        </p:grpSpPr>
        <p:grpSp>
          <p:nvGrpSpPr>
            <p:cNvPr id="54" name="组合 53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58" name="圆角矩形 57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圆角矩形 58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1004038" y="143324"/>
              <a:ext cx="4343214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2.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Nguyên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tắc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truyền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AllRoundGothic" panose="020B0703020202020104" pitchFamily="34" charset="-93"/>
                <a:cs typeface="+mn-ea"/>
                <a:sym typeface="+mn-lt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CC4FC26C-E193-47DD-960A-104E16232FDF}"/>
              </a:ext>
            </a:extLst>
          </p:cNvPr>
          <p:cNvSpPr txBox="1"/>
          <p:nvPr/>
        </p:nvSpPr>
        <p:spPr>
          <a:xfrm>
            <a:off x="1004038" y="559756"/>
            <a:ext cx="7647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llRoundGothic" panose="020B0703020202020104" pitchFamily="34" charset="-93"/>
              </a:rPr>
              <a:t>b, </a:t>
            </a:r>
            <a:r>
              <a:rPr lang="en-US" sz="2400" dirty="0" err="1">
                <a:latin typeface="#9Slide03 AllRoundGothic" panose="020B0703020202020104" pitchFamily="34" charset="-93"/>
              </a:rPr>
              <a:t>Các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nguyên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tắc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cần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tuân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thủ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khi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truyền</a:t>
            </a:r>
            <a:r>
              <a:rPr lang="en-US" sz="2400" dirty="0">
                <a:latin typeface="#9Slide03 AllRoundGothic" panose="020B0703020202020104" pitchFamily="34" charset="-93"/>
              </a:rPr>
              <a:t> </a:t>
            </a:r>
            <a:r>
              <a:rPr lang="en-US" sz="2400" dirty="0" err="1">
                <a:latin typeface="#9Slide03 AllRoundGothic" panose="020B0703020202020104" pitchFamily="34" charset="-93"/>
              </a:rPr>
              <a:t>máu</a:t>
            </a:r>
            <a:endParaRPr lang="vi-VN" sz="2400" dirty="0">
              <a:latin typeface="#9Slide03 AllRoundGothic" panose="020B0703020202020104" pitchFamily="34" charset="-93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D39079-58A0-4382-AA1C-CCE68CB761C1}"/>
              </a:ext>
            </a:extLst>
          </p:cNvPr>
          <p:cNvSpPr txBox="1"/>
          <p:nvPr/>
        </p:nvSpPr>
        <p:spPr>
          <a:xfrm>
            <a:off x="4149969" y="1326382"/>
            <a:ext cx="307479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#9Slide03 AmpleSoft" panose="02000000000000000000" pitchFamily="2" charset="-93"/>
              </a:rPr>
              <a:t>NGUYÊN</a:t>
            </a:r>
            <a:r>
              <a:rPr lang="en-US" sz="2800" b="1" dirty="0">
                <a:latin typeface="#9Slide03 AmpleSoft" panose="02000000000000000000" pitchFamily="2" charset="-93"/>
              </a:rPr>
              <a:t> </a:t>
            </a:r>
            <a:r>
              <a:rPr lang="en-US" sz="2800" b="1" dirty="0" err="1">
                <a:latin typeface="#9Slide03 AmpleSoft" panose="02000000000000000000" pitchFamily="2" charset="-93"/>
              </a:rPr>
              <a:t>TẮC</a:t>
            </a:r>
            <a:endParaRPr lang="vi-VN" sz="2800" b="1" dirty="0">
              <a:latin typeface="#9Slide03 AmpleSoft" panose="02000000000000000000" pitchFamily="2" charset="-93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DE8BC07-49E4-417B-ACA9-05A835D6C1E6}"/>
              </a:ext>
            </a:extLst>
          </p:cNvPr>
          <p:cNvSpPr txBox="1"/>
          <p:nvPr/>
        </p:nvSpPr>
        <p:spPr>
          <a:xfrm>
            <a:off x="1592664" y="2329071"/>
            <a:ext cx="8752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3 AmpleSoft" panose="02000000000000000000" pitchFamily="2" charset="-93"/>
              </a:rPr>
              <a:t>Khi </a:t>
            </a:r>
            <a:r>
              <a:rPr lang="en-US" sz="3200" dirty="0" err="1">
                <a:latin typeface="#9Slide03 AmpleSoft" panose="02000000000000000000" pitchFamily="2" charset="-93"/>
              </a:rPr>
              <a:t>truyền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máu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cần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tuân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theo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những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nguyên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tắc</a:t>
            </a:r>
            <a:r>
              <a:rPr lang="en-US" sz="3200" dirty="0">
                <a:latin typeface="#9Slide03 AmpleSoft" panose="02000000000000000000" pitchFamily="2" charset="-93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Lựa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chọn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nhóm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máu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cho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phù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hợp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Kiểm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tra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mầm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bệnh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trước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khi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truyền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altLang="vi-VN" sz="3200" dirty="0" err="1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máu</a:t>
            </a:r>
            <a:r>
              <a:rPr lang="en-US" altLang="vi-VN" sz="3200" dirty="0">
                <a:solidFill>
                  <a:schemeClr val="tx2">
                    <a:lumMod val="50000"/>
                  </a:schemeClr>
                </a:solidFill>
                <a:latin typeface="#9Slide03 AmpleSoft" panose="02000000000000000000" pitchFamily="2" charset="-93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altLang="vi-VN" sz="1800" dirty="0">
              <a:solidFill>
                <a:schemeClr val="tx2">
                  <a:lumMod val="50000"/>
                </a:schemeClr>
              </a:solidFill>
            </a:endParaRPr>
          </a:p>
          <a:p>
            <a:endParaRPr lang="vi-VN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5" descr="Red Blood Cells">
                <a:extLst>
                  <a:ext uri="{FF2B5EF4-FFF2-40B4-BE49-F238E27FC236}">
                    <a16:creationId xmlns:a16="http://schemas.microsoft.com/office/drawing/2014/main" id="{22A31E51-E814-41E4-B586-C2CB1687F4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3980617"/>
                  </p:ext>
                </p:extLst>
              </p:nvPr>
            </p:nvGraphicFramePr>
            <p:xfrm>
              <a:off x="8220339" y="3429000"/>
              <a:ext cx="3247391" cy="336166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247391" cy="3361668"/>
                    </a:xfrm>
                    <a:prstGeom prst="rect">
                      <a:avLst/>
                    </a:prstGeom>
                  </am3d:spPr>
                  <am3d:camera>
                    <am3d:pos x="0" y="0" z="798883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62" d="1000000"/>
                    <am3d:preTrans dx="3586" dy="2661096" dz="236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5" descr="Red Blood Cells">
                <a:extLst>
                  <a:ext uri="{FF2B5EF4-FFF2-40B4-BE49-F238E27FC236}">
                    <a16:creationId xmlns:a16="http://schemas.microsoft.com/office/drawing/2014/main" id="{22A31E51-E814-41E4-B586-C2CB1687F4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0339" y="3429000"/>
                <a:ext cx="3247391" cy="33616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7473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394087" y="-697439"/>
            <a:ext cx="7477466" cy="7477466"/>
            <a:chOff x="6814967" y="-697439"/>
            <a:chExt cx="7477466" cy="7477466"/>
          </a:xfrm>
        </p:grpSpPr>
        <p:sp>
          <p:nvSpPr>
            <p:cNvPr id="4" name="圆角矩形 3"/>
            <p:cNvSpPr/>
            <p:nvPr/>
          </p:nvSpPr>
          <p:spPr>
            <a:xfrm rot="18900000">
              <a:off x="6814967" y="-697439"/>
              <a:ext cx="7477466" cy="7477466"/>
            </a:xfrm>
            <a:prstGeom prst="roundRect">
              <a:avLst>
                <a:gd name="adj" fmla="val 10718"/>
              </a:avLst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18900000">
              <a:off x="6814967" y="-697439"/>
              <a:ext cx="7477466" cy="7477466"/>
            </a:xfrm>
            <a:prstGeom prst="roundRect">
              <a:avLst>
                <a:gd name="adj" fmla="val 10718"/>
              </a:avLst>
            </a:prstGeom>
            <a:solidFill>
              <a:srgbClr val="2DA3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270858" y="1377366"/>
            <a:ext cx="10631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</a:t>
            </a:r>
            <a:endParaRPr lang="zh-CN" altLang="en-US" sz="11500" spc="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DE0C5CE-00B3-4265-A611-DD8B2D85C94A}"/>
              </a:ext>
            </a:extLst>
          </p:cNvPr>
          <p:cNvSpPr txBox="1"/>
          <p:nvPr/>
        </p:nvSpPr>
        <p:spPr>
          <a:xfrm>
            <a:off x="649739" y="2991242"/>
            <a:ext cx="4997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 b="1">
                <a:solidFill>
                  <a:srgbClr val="2DA3DD"/>
                </a:solidFill>
                <a:cs typeface="+mn-ea"/>
              </a:defRPr>
            </a:lvl1pPr>
          </a:lstStyle>
          <a:p>
            <a:r>
              <a:rPr lang="en-US" altLang="zh-CN" dirty="0" err="1">
                <a:sym typeface="+mn-lt"/>
              </a:rPr>
              <a:t>Luyện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tập</a:t>
            </a:r>
            <a:endParaRPr lang="zh-CN" altLang="en-US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699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2" name="Rectangle 4">
            <a:extLst>
              <a:ext uri="{FF2B5EF4-FFF2-40B4-BE49-F238E27FC236}">
                <a16:creationId xmlns:a16="http://schemas.microsoft.com/office/drawing/2014/main" id="{51B4C4CC-18C3-4C58-AE04-70B26A9AF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114" y="242889"/>
            <a:ext cx="8370887" cy="637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400" dirty="0" err="1">
                <a:solidFill>
                  <a:srgbClr val="3333FF"/>
                </a:solidFill>
              </a:rPr>
              <a:t>Hãy</a:t>
            </a:r>
            <a:r>
              <a:rPr lang="en-US" altLang="vi-VN" sz="2400" dirty="0">
                <a:solidFill>
                  <a:srgbClr val="3333FF"/>
                </a:solidFill>
              </a:rPr>
              <a:t> </a:t>
            </a:r>
            <a:r>
              <a:rPr lang="en-US" altLang="vi-VN" sz="2400" dirty="0" err="1">
                <a:solidFill>
                  <a:srgbClr val="3333FF"/>
                </a:solidFill>
              </a:rPr>
              <a:t>khoanh</a:t>
            </a:r>
            <a:r>
              <a:rPr lang="en-US" altLang="vi-VN" sz="2400" dirty="0">
                <a:solidFill>
                  <a:srgbClr val="3333FF"/>
                </a:solidFill>
              </a:rPr>
              <a:t> </a:t>
            </a:r>
            <a:r>
              <a:rPr lang="en-US" altLang="vi-VN" sz="2400" dirty="0" err="1">
                <a:solidFill>
                  <a:srgbClr val="3333FF"/>
                </a:solidFill>
              </a:rPr>
              <a:t>tròn</a:t>
            </a:r>
            <a:r>
              <a:rPr lang="en-US" altLang="vi-VN" sz="2400" dirty="0">
                <a:solidFill>
                  <a:srgbClr val="3333FF"/>
                </a:solidFill>
              </a:rPr>
              <a:t> </a:t>
            </a:r>
            <a:r>
              <a:rPr lang="en-US" altLang="vi-VN" sz="2400" dirty="0" err="1">
                <a:solidFill>
                  <a:srgbClr val="3333FF"/>
                </a:solidFill>
              </a:rPr>
              <a:t>vào</a:t>
            </a:r>
            <a:r>
              <a:rPr lang="en-US" altLang="vi-VN" sz="2400" dirty="0">
                <a:solidFill>
                  <a:srgbClr val="3333FF"/>
                </a:solidFill>
              </a:rPr>
              <a:t> </a:t>
            </a:r>
            <a:r>
              <a:rPr lang="en-US" altLang="vi-VN" sz="2400" dirty="0" err="1">
                <a:solidFill>
                  <a:srgbClr val="3333FF"/>
                </a:solidFill>
              </a:rPr>
              <a:t>đáp</a:t>
            </a:r>
            <a:r>
              <a:rPr lang="en-US" altLang="vi-VN" sz="2400" dirty="0">
                <a:solidFill>
                  <a:srgbClr val="3333FF"/>
                </a:solidFill>
              </a:rPr>
              <a:t> </a:t>
            </a:r>
            <a:r>
              <a:rPr lang="en-US" altLang="vi-VN" sz="2400" dirty="0" err="1">
                <a:solidFill>
                  <a:srgbClr val="3333FF"/>
                </a:solidFill>
              </a:rPr>
              <a:t>án</a:t>
            </a:r>
            <a:r>
              <a:rPr lang="en-US" altLang="vi-VN" sz="2400" dirty="0">
                <a:solidFill>
                  <a:srgbClr val="3333FF"/>
                </a:solidFill>
              </a:rPr>
              <a:t> </a:t>
            </a:r>
            <a:r>
              <a:rPr lang="en-US" altLang="vi-VN" sz="2400" dirty="0" err="1">
                <a:solidFill>
                  <a:srgbClr val="3333FF"/>
                </a:solidFill>
              </a:rPr>
              <a:t>đúng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/>
            <a:r>
              <a:rPr lang="en-US" altLang="vi-VN" sz="2400" dirty="0">
                <a:solidFill>
                  <a:srgbClr val="FF0000"/>
                </a:solidFill>
              </a:rPr>
              <a:t>1) </a:t>
            </a:r>
            <a:r>
              <a:rPr lang="en-US" altLang="vi-VN" sz="2400" dirty="0" err="1">
                <a:solidFill>
                  <a:srgbClr val="FF0000"/>
                </a:solidFill>
              </a:rPr>
              <a:t>Tế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bào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tham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gia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vào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quá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trình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đông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máu</a:t>
            </a:r>
            <a:r>
              <a:rPr lang="en-US" altLang="vi-VN" sz="2400" dirty="0">
                <a:solidFill>
                  <a:srgbClr val="FF0000"/>
                </a:solidFill>
              </a:rPr>
              <a:t>?</a:t>
            </a: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Hồng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cầu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Bạch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cầu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Tiểu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cầu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Cả</a:t>
            </a:r>
            <a:r>
              <a:rPr lang="en-US" altLang="vi-VN" sz="2400" i="1" dirty="0">
                <a:solidFill>
                  <a:srgbClr val="3333FF"/>
                </a:solidFill>
              </a:rPr>
              <a:t> 3 </a:t>
            </a:r>
            <a:r>
              <a:rPr lang="en-US" altLang="vi-VN" sz="2400" i="1" dirty="0" err="1">
                <a:solidFill>
                  <a:srgbClr val="3333FF"/>
                </a:solidFill>
              </a:rPr>
              <a:t>đáp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án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trên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/>
            <a:r>
              <a:rPr lang="en-US" altLang="vi-VN" sz="2400" dirty="0">
                <a:solidFill>
                  <a:srgbClr val="FF0000"/>
                </a:solidFill>
              </a:rPr>
              <a:t>2) </a:t>
            </a:r>
            <a:r>
              <a:rPr lang="en-US" altLang="vi-VN" sz="2400" dirty="0" err="1">
                <a:solidFill>
                  <a:srgbClr val="FF0000"/>
                </a:solidFill>
              </a:rPr>
              <a:t>Máu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có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thể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đông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được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là</a:t>
            </a:r>
            <a:r>
              <a:rPr lang="en-US" altLang="vi-VN" sz="2400" dirty="0">
                <a:solidFill>
                  <a:srgbClr val="FF0000"/>
                </a:solidFill>
              </a:rPr>
              <a:t> do </a:t>
            </a:r>
            <a:r>
              <a:rPr lang="en-US" altLang="vi-VN" sz="2400" dirty="0" err="1">
                <a:solidFill>
                  <a:srgbClr val="FF0000"/>
                </a:solidFill>
              </a:rPr>
              <a:t>đâu</a:t>
            </a:r>
            <a:r>
              <a:rPr lang="en-US" altLang="vi-VN" sz="2400" dirty="0">
                <a:solidFill>
                  <a:srgbClr val="FF0000"/>
                </a:solidFill>
              </a:rPr>
              <a:t>?</a:t>
            </a: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Tơ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máu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Huyết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tương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Bạch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cầu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Hồng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cầu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/>
            <a:r>
              <a:rPr lang="en-US" altLang="vi-VN" sz="2400" dirty="0">
                <a:solidFill>
                  <a:srgbClr val="FF0000"/>
                </a:solidFill>
              </a:rPr>
              <a:t>3) </a:t>
            </a:r>
            <a:r>
              <a:rPr lang="en-US" altLang="vi-VN" sz="2400" dirty="0" err="1">
                <a:solidFill>
                  <a:srgbClr val="FF0000"/>
                </a:solidFill>
              </a:rPr>
              <a:t>Người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có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nhóm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máu</a:t>
            </a:r>
            <a:r>
              <a:rPr lang="en-US" altLang="vi-VN" sz="2400" dirty="0">
                <a:solidFill>
                  <a:srgbClr val="FF0000"/>
                </a:solidFill>
              </a:rPr>
              <a:t> AB </a:t>
            </a:r>
            <a:r>
              <a:rPr lang="en-US" altLang="vi-VN" sz="2400" dirty="0" err="1">
                <a:solidFill>
                  <a:srgbClr val="FF0000"/>
                </a:solidFill>
              </a:rPr>
              <a:t>không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truyền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được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cho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người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có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nhóm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máu</a:t>
            </a:r>
            <a:r>
              <a:rPr lang="en-US" altLang="vi-VN" sz="2400" dirty="0">
                <a:solidFill>
                  <a:srgbClr val="FF0000"/>
                </a:solidFill>
              </a:rPr>
              <a:t> O, A </a:t>
            </a:r>
            <a:r>
              <a:rPr lang="en-US" altLang="vi-VN" sz="2400" dirty="0" err="1">
                <a:solidFill>
                  <a:srgbClr val="FF0000"/>
                </a:solidFill>
              </a:rPr>
              <a:t>và</a:t>
            </a:r>
            <a:r>
              <a:rPr lang="en-US" altLang="vi-VN" sz="2400" dirty="0">
                <a:solidFill>
                  <a:srgbClr val="FF0000"/>
                </a:solidFill>
              </a:rPr>
              <a:t> B </a:t>
            </a:r>
            <a:r>
              <a:rPr lang="en-US" altLang="vi-VN" sz="2400" dirty="0" err="1">
                <a:solidFill>
                  <a:srgbClr val="FF0000"/>
                </a:solidFill>
              </a:rPr>
              <a:t>vì</a:t>
            </a:r>
            <a:endParaRPr lang="en-US" altLang="vi-VN" sz="2400" dirty="0">
              <a:solidFill>
                <a:srgbClr val="FF0000"/>
              </a:solidFill>
            </a:endParaRP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Nhóm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máu</a:t>
            </a:r>
            <a:r>
              <a:rPr lang="en-US" altLang="vi-VN" sz="2400" i="1" dirty="0">
                <a:solidFill>
                  <a:srgbClr val="3333FF"/>
                </a:solidFill>
              </a:rPr>
              <a:t> AB, </a:t>
            </a:r>
            <a:r>
              <a:rPr lang="en-US" altLang="vi-VN" sz="2400" i="1" dirty="0" err="1">
                <a:solidFill>
                  <a:srgbClr val="3333FF"/>
                </a:solidFill>
              </a:rPr>
              <a:t>hồng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cầu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có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cả</a:t>
            </a:r>
            <a:r>
              <a:rPr lang="en-US" altLang="vi-VN" sz="2400" i="1" dirty="0">
                <a:solidFill>
                  <a:srgbClr val="3333FF"/>
                </a:solidFill>
              </a:rPr>
              <a:t> A </a:t>
            </a:r>
            <a:r>
              <a:rPr lang="en-US" altLang="vi-VN" sz="2400" i="1" dirty="0" err="1">
                <a:solidFill>
                  <a:srgbClr val="3333FF"/>
                </a:solidFill>
              </a:rPr>
              <a:t>và</a:t>
            </a:r>
            <a:r>
              <a:rPr lang="en-US" altLang="vi-VN" sz="2400" i="1" dirty="0">
                <a:solidFill>
                  <a:srgbClr val="3333FF"/>
                </a:solidFill>
              </a:rPr>
              <a:t> B </a:t>
            </a:r>
            <a:r>
              <a:rPr lang="en-US" altLang="vi-VN" sz="2400" i="1" dirty="0" err="1">
                <a:solidFill>
                  <a:srgbClr val="3333FF"/>
                </a:solidFill>
              </a:rPr>
              <a:t>nên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bị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kết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dính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Nhóm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máu</a:t>
            </a:r>
            <a:r>
              <a:rPr lang="en-US" altLang="vi-VN" sz="2400" i="1" dirty="0">
                <a:solidFill>
                  <a:srgbClr val="3333FF"/>
                </a:solidFill>
              </a:rPr>
              <a:t> AB, </a:t>
            </a:r>
            <a:r>
              <a:rPr lang="en-US" altLang="vi-VN" sz="2400" i="1" dirty="0" err="1">
                <a:solidFill>
                  <a:srgbClr val="3333FF"/>
                </a:solidFill>
              </a:rPr>
              <a:t>huyết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tương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không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có</a:t>
            </a:r>
            <a:r>
              <a:rPr lang="en-US" altLang="vi-VN" sz="2400" i="1" dirty="0">
                <a:solidFill>
                  <a:srgbClr val="3333FF"/>
                </a:solidFill>
              </a:rPr>
              <a:t> α </a:t>
            </a:r>
            <a:r>
              <a:rPr lang="en-US" altLang="vi-VN" sz="2400" i="1" dirty="0" err="1">
                <a:solidFill>
                  <a:srgbClr val="3333FF"/>
                </a:solidFill>
              </a:rPr>
              <a:t>và</a:t>
            </a:r>
            <a:r>
              <a:rPr lang="en-US" altLang="vi-VN" sz="2400" i="1" dirty="0">
                <a:solidFill>
                  <a:srgbClr val="3333FF"/>
                </a:solidFill>
              </a:rPr>
              <a:t> β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Nhóm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máu</a:t>
            </a:r>
            <a:r>
              <a:rPr lang="en-US" altLang="vi-VN" sz="2400" i="1" dirty="0">
                <a:solidFill>
                  <a:srgbClr val="3333FF"/>
                </a:solidFill>
              </a:rPr>
              <a:t> AB </a:t>
            </a:r>
            <a:r>
              <a:rPr lang="en-US" altLang="vi-VN" sz="2400" i="1" dirty="0" err="1">
                <a:solidFill>
                  <a:srgbClr val="3333FF"/>
                </a:solidFill>
              </a:rPr>
              <a:t>ít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người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có</a:t>
            </a:r>
            <a:endParaRPr lang="en-US" altLang="vi-VN" sz="2400" dirty="0">
              <a:solidFill>
                <a:srgbClr val="3333FF"/>
              </a:solidFill>
            </a:endParaRPr>
          </a:p>
          <a:p>
            <a:pPr algn="just">
              <a:buFontTx/>
              <a:buAutoNum type="alphaUcPeriod"/>
            </a:pPr>
            <a:r>
              <a:rPr lang="en-US" altLang="vi-VN" sz="2400" i="1" dirty="0" err="1">
                <a:solidFill>
                  <a:srgbClr val="3333FF"/>
                </a:solidFill>
              </a:rPr>
              <a:t>Nhóm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máu</a:t>
            </a:r>
            <a:r>
              <a:rPr lang="en-US" altLang="vi-VN" sz="2400" i="1" dirty="0">
                <a:solidFill>
                  <a:srgbClr val="3333FF"/>
                </a:solidFill>
              </a:rPr>
              <a:t> AB hay </a:t>
            </a:r>
            <a:r>
              <a:rPr lang="en-US" altLang="vi-VN" sz="2400" i="1" dirty="0" err="1">
                <a:solidFill>
                  <a:srgbClr val="3333FF"/>
                </a:solidFill>
              </a:rPr>
              <a:t>bị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kết</a:t>
            </a:r>
            <a:r>
              <a:rPr lang="en-US" altLang="vi-VN" sz="2400" i="1" dirty="0">
                <a:solidFill>
                  <a:srgbClr val="3333FF"/>
                </a:solidFill>
              </a:rPr>
              <a:t> </a:t>
            </a:r>
            <a:r>
              <a:rPr lang="en-US" altLang="vi-VN" sz="2400" i="1" dirty="0" err="1">
                <a:solidFill>
                  <a:srgbClr val="3333FF"/>
                </a:solidFill>
              </a:rPr>
              <a:t>dính</a:t>
            </a:r>
            <a:endParaRPr lang="en-US" altLang="vi-VN" sz="2400" i="1" dirty="0">
              <a:solidFill>
                <a:srgbClr val="3333FF"/>
              </a:solidFill>
            </a:endParaRPr>
          </a:p>
        </p:txBody>
      </p:sp>
      <p:sp>
        <p:nvSpPr>
          <p:cNvPr id="278535" name="Oval 7">
            <a:extLst>
              <a:ext uri="{FF2B5EF4-FFF2-40B4-BE49-F238E27FC236}">
                <a16:creationId xmlns:a16="http://schemas.microsoft.com/office/drawing/2014/main" id="{C9C39789-9AE2-442C-A8FE-78932B4DE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752600"/>
            <a:ext cx="381000" cy="3810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278536" name="Oval 8">
            <a:extLst>
              <a:ext uri="{FF2B5EF4-FFF2-40B4-BE49-F238E27FC236}">
                <a16:creationId xmlns:a16="http://schemas.microsoft.com/office/drawing/2014/main" id="{B1DC6593-178B-4CC6-8BCC-76106A042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895600"/>
            <a:ext cx="381000" cy="381000"/>
          </a:xfrm>
          <a:prstGeom prst="ellips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278537" name="Oval 9">
            <a:extLst>
              <a:ext uri="{FF2B5EF4-FFF2-40B4-BE49-F238E27FC236}">
                <a16:creationId xmlns:a16="http://schemas.microsoft.com/office/drawing/2014/main" id="{3B19C71A-1961-482A-BCD7-F9EBA2B6C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1054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8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8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8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8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78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78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7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8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8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78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78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78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78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78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785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785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785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278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5" grpId="0" animBg="1"/>
      <p:bldP spid="278536" grpId="0" animBg="1"/>
      <p:bldP spid="2785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E6F8A58B-2649-4F4E-A507-7455FF551E2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79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0EE8928-4E44-43A7-9EC3-9A2F34C760A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88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394087" y="-697439"/>
            <a:ext cx="7477466" cy="7477466"/>
            <a:chOff x="6814967" y="-697439"/>
            <a:chExt cx="7477466" cy="7477466"/>
          </a:xfrm>
        </p:grpSpPr>
        <p:sp>
          <p:nvSpPr>
            <p:cNvPr id="4" name="圆角矩形 3"/>
            <p:cNvSpPr/>
            <p:nvPr/>
          </p:nvSpPr>
          <p:spPr>
            <a:xfrm rot="18900000">
              <a:off x="6814967" y="-697439"/>
              <a:ext cx="7477466" cy="7477466"/>
            </a:xfrm>
            <a:prstGeom prst="roundRect">
              <a:avLst>
                <a:gd name="adj" fmla="val 10718"/>
              </a:avLst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18900000">
              <a:off x="6814967" y="-697439"/>
              <a:ext cx="7477466" cy="7477466"/>
            </a:xfrm>
            <a:prstGeom prst="roundRect">
              <a:avLst>
                <a:gd name="adj" fmla="val 10718"/>
              </a:avLst>
            </a:prstGeom>
            <a:solidFill>
              <a:srgbClr val="2DA3DD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270858" y="1377366"/>
            <a:ext cx="10631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4</a:t>
            </a:r>
            <a:endParaRPr lang="zh-CN" altLang="en-US" sz="11500" spc="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DE0C5CE-00B3-4265-A611-DD8B2D85C94A}"/>
              </a:ext>
            </a:extLst>
          </p:cNvPr>
          <p:cNvSpPr txBox="1"/>
          <p:nvPr/>
        </p:nvSpPr>
        <p:spPr>
          <a:xfrm>
            <a:off x="334053" y="2975401"/>
            <a:ext cx="4997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 b="1">
                <a:solidFill>
                  <a:srgbClr val="2DA3DD"/>
                </a:solidFill>
                <a:cs typeface="+mn-ea"/>
              </a:defRPr>
            </a:lvl1pPr>
          </a:lstStyle>
          <a:p>
            <a:r>
              <a:rPr lang="en-US" altLang="zh-CN" dirty="0" err="1">
                <a:latin typeface="#9Slide03 AmpleSoft" panose="02000000000000000000" pitchFamily="2" charset="-93"/>
                <a:sym typeface="+mn-lt"/>
              </a:rPr>
              <a:t>Vận</a:t>
            </a:r>
            <a:r>
              <a:rPr lang="en-US" altLang="zh-CN" dirty="0">
                <a:latin typeface="#9Slide03 AmpleSoft" panose="02000000000000000000" pitchFamily="2" charset="-93"/>
                <a:sym typeface="+mn-lt"/>
              </a:rPr>
              <a:t> </a:t>
            </a:r>
            <a:r>
              <a:rPr lang="en-US" altLang="zh-CN" dirty="0" err="1">
                <a:latin typeface="#9Slide03 AmpleSoft" panose="02000000000000000000" pitchFamily="2" charset="-93"/>
                <a:sym typeface="+mn-lt"/>
              </a:rPr>
              <a:t>dụng</a:t>
            </a:r>
            <a:endParaRPr lang="zh-CN" altLang="en-US" dirty="0">
              <a:latin typeface="#9Slide03 AmpleSoft" panose="02000000000000000000" pitchFamily="2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1343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">
            <a:extLst>
              <a:ext uri="{FF2B5EF4-FFF2-40B4-BE49-F238E27FC236}">
                <a16:creationId xmlns:a16="http://schemas.microsoft.com/office/drawing/2014/main" id="{1AB208B8-3DD7-4E9A-8BC2-18BA130AA542}"/>
              </a:ext>
            </a:extLst>
          </p:cNvPr>
          <p:cNvGraphicFramePr>
            <a:graphicFrameLocks noGrp="1"/>
          </p:cNvGraphicFramePr>
          <p:nvPr/>
        </p:nvGraphicFramePr>
        <p:xfrm>
          <a:off x="4476753" y="1722438"/>
          <a:ext cx="7581898" cy="4754562"/>
        </p:xfrm>
        <a:graphic>
          <a:graphicData uri="http://schemas.openxmlformats.org/drawingml/2006/table">
            <a:tbl>
              <a:tblPr/>
              <a:tblGrid>
                <a:gridCol w="2552700">
                  <a:extLst>
                    <a:ext uri="{9D8B030D-6E8A-4147-A177-3AD203B41FA5}">
                      <a16:colId xmlns:a16="http://schemas.microsoft.com/office/drawing/2014/main" val="266380485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22916268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92564226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783938345"/>
                    </a:ext>
                  </a:extLst>
                </a:gridCol>
                <a:gridCol w="1219198">
                  <a:extLst>
                    <a:ext uri="{9D8B030D-6E8A-4147-A177-3AD203B41FA5}">
                      <a16:colId xmlns:a16="http://schemas.microsoft.com/office/drawing/2014/main" val="2637757426"/>
                    </a:ext>
                  </a:extLst>
                </a:gridCol>
              </a:tblGrid>
              <a:tr h="15840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#9Slide03 AmpleSoft" panose="02000000000000000000" pitchFamily="2" charset="-93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Bảo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#9Slide03 AmpleSoft" panose="02000000000000000000" pitchFamily="2" charset="-93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Minh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Huy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#9Slide03 AmpleSoft" panose="02000000000000000000" pitchFamily="2" charset="-93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Tuấn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#9Slide03 AmpleSoft" panose="02000000000000000000" pitchFamily="2" charset="-93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419464"/>
                  </a:ext>
                </a:extLst>
              </a:tr>
              <a:tr h="794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Bảo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#9Slide03 AmpleSoft" panose="02000000000000000000" pitchFamily="2" charset="-93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409137"/>
                  </a:ext>
                </a:extLst>
              </a:tr>
              <a:tr h="792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Minh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66175"/>
                  </a:ext>
                </a:extLst>
              </a:tr>
              <a:tr h="7897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Huy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#9Slide03 AmpleSoft" panose="02000000000000000000" pitchFamily="2" charset="-93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331075"/>
                  </a:ext>
                </a:extLst>
              </a:tr>
              <a:tr h="794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Tuấn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#9Slide03 AmpleSoft" panose="02000000000000000000" pitchFamily="2" charset="-93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#9Slide03 AmpleSoft" panose="02000000000000000000" pitchFamily="2" charset="-93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5829"/>
                  </a:ext>
                </a:extLst>
              </a:tr>
            </a:tbl>
          </a:graphicData>
        </a:graphic>
      </p:graphicFrame>
      <p:sp>
        <p:nvSpPr>
          <p:cNvPr id="6" name="Text Box 47">
            <a:extLst>
              <a:ext uri="{FF2B5EF4-FFF2-40B4-BE49-F238E27FC236}">
                <a16:creationId xmlns:a16="http://schemas.microsoft.com/office/drawing/2014/main" id="{DF75DFDA-39B7-421A-B8D1-55FD222FC8A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5734051" y="738809"/>
            <a:ext cx="5772149" cy="1143000"/>
          </a:xfrm>
          <a:noFill/>
          <a:ln/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Dấu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(+)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là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phản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ứng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dương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tính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hồng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cầu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bị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kết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dính</a:t>
            </a:r>
            <a:b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</a:b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Dấu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(-)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là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phản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ứng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âm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tính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hồng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cầu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không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bị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kết</a:t>
            </a:r>
            <a:r>
              <a:rPr lang="en-US" altLang="vi-VN" sz="1800" b="1" dirty="0"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#9Slide03 AmpleSoft" panose="02000000000000000000" pitchFamily="2" charset="-93"/>
                <a:cs typeface="Times New Roman" panose="02020603050405020304" pitchFamily="18" charset="0"/>
              </a:rPr>
              <a:t>dính</a:t>
            </a:r>
            <a:endParaRPr lang="en-US" altLang="vi-VN" sz="1800" b="1" dirty="0">
              <a:latin typeface="#9Slide03 AmpleSoft" panose="020000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7" name="Line 42">
            <a:extLst>
              <a:ext uri="{FF2B5EF4-FFF2-40B4-BE49-F238E27FC236}">
                <a16:creationId xmlns:a16="http://schemas.microsoft.com/office/drawing/2014/main" id="{95F06626-C728-4884-9D52-0C16742EB7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1" y="1722437"/>
            <a:ext cx="2552700" cy="15689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>
              <a:latin typeface="#9Slide03 AmpleSoft" panose="020000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8" name="Text Box 43">
            <a:extLst>
              <a:ext uri="{FF2B5EF4-FFF2-40B4-BE49-F238E27FC236}">
                <a16:creationId xmlns:a16="http://schemas.microsoft.com/office/drawing/2014/main" id="{96EA36CC-A5CF-46AE-94A7-4EB6A2CDB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1" y="1676401"/>
            <a:ext cx="2286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Huyết</a:t>
            </a:r>
            <a:r>
              <a:rPr lang="en-US" altLang="vi-VN" sz="2800" b="1" dirty="0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tương</a:t>
            </a:r>
            <a:r>
              <a:rPr lang="en-US" altLang="vi-VN" sz="2800" b="1" dirty="0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nhận</a:t>
            </a:r>
            <a:r>
              <a:rPr lang="en-US" altLang="vi-VN" sz="2800" b="1" dirty="0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EF0107F2-D208-4FF6-ADA3-D5763042B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1" y="2362200"/>
            <a:ext cx="16383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Hồng</a:t>
            </a:r>
            <a:r>
              <a:rPr lang="en-US" altLang="vi-VN" sz="2800" b="1" dirty="0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cầu</a:t>
            </a:r>
            <a:r>
              <a:rPr lang="en-US" altLang="vi-VN" sz="2800" b="1" dirty="0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cho</a:t>
            </a:r>
            <a:r>
              <a:rPr lang="en-US" altLang="vi-VN" sz="2800" b="1" dirty="0">
                <a:solidFill>
                  <a:srgbClr val="FF0000"/>
                </a:solidFill>
                <a:latin typeface="#9Slide03 AmpleSoft" panose="02000000000000000000" pitchFamily="2" charset="-93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51FC19D-A3A7-48EA-BDEE-2DB0EED3EB07}"/>
              </a:ext>
            </a:extLst>
          </p:cNvPr>
          <p:cNvSpPr txBox="1"/>
          <p:nvPr/>
        </p:nvSpPr>
        <p:spPr>
          <a:xfrm>
            <a:off x="231915" y="1676401"/>
            <a:ext cx="37909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#9Slide03 AmpleSoft" panose="02000000000000000000" pitchFamily="2" charset="-93"/>
              </a:rPr>
              <a:t>Trong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một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tiết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học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thực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hành</a:t>
            </a:r>
            <a:r>
              <a:rPr lang="en-US" sz="2400" dirty="0">
                <a:latin typeface="#9Slide03 AmpleSoft" panose="02000000000000000000" pitchFamily="2" charset="-93"/>
              </a:rPr>
              <a:t>, </a:t>
            </a:r>
            <a:r>
              <a:rPr lang="en-US" sz="2400" dirty="0" err="1">
                <a:latin typeface="#9Slide03 AmpleSoft" panose="02000000000000000000" pitchFamily="2" charset="-93"/>
              </a:rPr>
              <a:t>cô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giáo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yêu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cầu</a:t>
            </a:r>
            <a:r>
              <a:rPr lang="en-US" sz="2400" dirty="0">
                <a:latin typeface="#9Slide03 AmpleSoft" panose="02000000000000000000" pitchFamily="2" charset="-93"/>
              </a:rPr>
              <a:t> 4 </a:t>
            </a:r>
            <a:r>
              <a:rPr lang="en-US" sz="2400" dirty="0" err="1">
                <a:latin typeface="#9Slide03 AmpleSoft" panose="02000000000000000000" pitchFamily="2" charset="-93"/>
              </a:rPr>
              <a:t>sinh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viên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thực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hiện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lại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thí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nghiệm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của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nhà</a:t>
            </a:r>
            <a:r>
              <a:rPr lang="en-US" sz="2400" dirty="0">
                <a:latin typeface="#9Slide03 AmpleSoft" panose="02000000000000000000" pitchFamily="2" charset="-93"/>
              </a:rPr>
              <a:t> khoa </a:t>
            </a:r>
            <a:r>
              <a:rPr lang="en-US" sz="2400" dirty="0" err="1">
                <a:latin typeface="#9Slide03 AmpleSoft" panose="02000000000000000000" pitchFamily="2" charset="-93"/>
              </a:rPr>
              <a:t>học</a:t>
            </a:r>
            <a:r>
              <a:rPr lang="en-US" sz="2400" dirty="0">
                <a:latin typeface="#9Slide03 AmpleSoft" panose="02000000000000000000" pitchFamily="2" charset="-93"/>
              </a:rPr>
              <a:t> Karl Landsteiner. </a:t>
            </a:r>
            <a:r>
              <a:rPr lang="en-US" sz="2400" dirty="0" err="1">
                <a:latin typeface="#9Slide03 AmpleSoft" panose="02000000000000000000" pitchFamily="2" charset="-93"/>
              </a:rPr>
              <a:t>Kết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quả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được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như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bảng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bên</a:t>
            </a:r>
            <a:r>
              <a:rPr lang="en-US" sz="2400" dirty="0">
                <a:latin typeface="#9Slide03 AmpleSoft" panose="02000000000000000000" pitchFamily="2" charset="-93"/>
              </a:rPr>
              <a:t>. </a:t>
            </a:r>
            <a:r>
              <a:rPr lang="en-US" sz="2400" dirty="0" err="1">
                <a:latin typeface="#9Slide03 AmpleSoft" panose="02000000000000000000" pitchFamily="2" charset="-93"/>
              </a:rPr>
              <a:t>Tuy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nhiên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các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sinh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viên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này</a:t>
            </a:r>
            <a:r>
              <a:rPr lang="en-US" sz="2400" dirty="0">
                <a:latin typeface="#9Slide03 AmpleSoft" panose="02000000000000000000" pitchFamily="2" charset="-93"/>
              </a:rPr>
              <a:t> do </a:t>
            </a:r>
            <a:r>
              <a:rPr lang="en-US" sz="2400" dirty="0" err="1">
                <a:latin typeface="#9Slide03 AmpleSoft" panose="02000000000000000000" pitchFamily="2" charset="-93"/>
              </a:rPr>
              <a:t>chưa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học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bài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nên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không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thể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tìm</a:t>
            </a:r>
            <a:r>
              <a:rPr lang="en-US" sz="2400" dirty="0">
                <a:latin typeface="#9Slide03 AmpleSoft" panose="02000000000000000000" pitchFamily="2" charset="-93"/>
              </a:rPr>
              <a:t> ra </a:t>
            </a:r>
            <a:r>
              <a:rPr lang="en-US" sz="2400" dirty="0" err="1">
                <a:latin typeface="#9Slide03 AmpleSoft" panose="02000000000000000000" pitchFamily="2" charset="-93"/>
              </a:rPr>
              <a:t>được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nhóm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của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mình</a:t>
            </a:r>
            <a:r>
              <a:rPr lang="en-US" sz="2400" dirty="0">
                <a:latin typeface="#9Slide03 AmpleSoft" panose="02000000000000000000" pitchFamily="2" charset="-93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Em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hãy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giúp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các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sinh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viên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trên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xác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định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nhóm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từng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người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3 AmpleSoft" panose="02000000000000000000" pitchFamily="2" charset="-93"/>
              </a:rPr>
              <a:t>.</a:t>
            </a:r>
            <a:endParaRPr lang="vi-VN" sz="2400" dirty="0">
              <a:solidFill>
                <a:schemeClr val="accent5">
                  <a:lumMod val="75000"/>
                </a:schemeClr>
              </a:solidFill>
              <a:latin typeface="#9Slide03 AmpleSoft" panose="02000000000000000000" pitchFamily="2" charset="-93"/>
            </a:endParaRPr>
          </a:p>
        </p:txBody>
      </p:sp>
      <p:grpSp>
        <p:nvGrpSpPr>
          <p:cNvPr id="10" name="组合 52">
            <a:extLst>
              <a:ext uri="{FF2B5EF4-FFF2-40B4-BE49-F238E27FC236}">
                <a16:creationId xmlns:a16="http://schemas.microsoft.com/office/drawing/2014/main" id="{38BF19B0-DB03-47BD-9AA8-824A1CCAB7BB}"/>
              </a:ext>
            </a:extLst>
          </p:cNvPr>
          <p:cNvGrpSpPr/>
          <p:nvPr/>
        </p:nvGrpSpPr>
        <p:grpSpPr>
          <a:xfrm>
            <a:off x="270670" y="143324"/>
            <a:ext cx="5076582" cy="643754"/>
            <a:chOff x="270670" y="143324"/>
            <a:chExt cx="5076582" cy="643754"/>
          </a:xfrm>
        </p:grpSpPr>
        <p:grpSp>
          <p:nvGrpSpPr>
            <p:cNvPr id="11" name="组合 53">
              <a:extLst>
                <a:ext uri="{FF2B5EF4-FFF2-40B4-BE49-F238E27FC236}">
                  <a16:creationId xmlns:a16="http://schemas.microsoft.com/office/drawing/2014/main" id="{D842FB71-D56A-456B-843A-8C1CD1726517}"/>
                </a:ext>
              </a:extLst>
            </p:cNvPr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13" name="圆角矩形 57">
                <a:extLst>
                  <a:ext uri="{FF2B5EF4-FFF2-40B4-BE49-F238E27FC236}">
                    <a16:creationId xmlns:a16="http://schemas.microsoft.com/office/drawing/2014/main" id="{0A4C898B-6AAA-4D82-8BA6-3C6700AB3D92}"/>
                  </a:ext>
                </a:extLst>
              </p:cNvPr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圆角矩形 58">
                <a:extLst>
                  <a:ext uri="{FF2B5EF4-FFF2-40B4-BE49-F238E27FC236}">
                    <a16:creationId xmlns:a16="http://schemas.microsoft.com/office/drawing/2014/main" id="{14F018F6-9F76-4BAE-8C89-4C1E9CFBDF2E}"/>
                  </a:ext>
                </a:extLst>
              </p:cNvPr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2" name="文本框 55">
              <a:extLst>
                <a:ext uri="{FF2B5EF4-FFF2-40B4-BE49-F238E27FC236}">
                  <a16:creationId xmlns:a16="http://schemas.microsoft.com/office/drawing/2014/main" id="{7B330944-B545-4FCF-9D76-7D3E6DBA97C6}"/>
                </a:ext>
              </a:extLst>
            </p:cNvPr>
            <p:cNvSpPr txBox="1"/>
            <p:nvPr/>
          </p:nvSpPr>
          <p:spPr>
            <a:xfrm>
              <a:off x="1004038" y="143324"/>
              <a:ext cx="4343214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4.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Vận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llRoundGothic" panose="020B0703020202020104" pitchFamily="34" charset="-93"/>
                  <a:cs typeface="+mn-ea"/>
                  <a:sym typeface="+mn-lt"/>
                </a:rPr>
                <a:t>dụng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AllRoundGothic" panose="020B0703020202020104" pitchFamily="34" charset="-93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40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 rot="18900000">
            <a:off x="7287912" y="2997435"/>
            <a:ext cx="2286506" cy="2286506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 rot="18900000">
            <a:off x="6399062" y="3748626"/>
            <a:ext cx="400403" cy="400403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>
          <a:xfrm rot="18900000">
            <a:off x="8667370" y="5634612"/>
            <a:ext cx="787991" cy="787991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 rot="18900000">
            <a:off x="6781618" y="4569166"/>
            <a:ext cx="322158" cy="322158"/>
          </a:xfrm>
          <a:prstGeom prst="roundRect">
            <a:avLst>
              <a:gd name="adj" fmla="val 12668"/>
            </a:avLst>
          </a:prstGeom>
          <a:gradFill>
            <a:gsLst>
              <a:gs pos="84000">
                <a:srgbClr val="F4C11D"/>
              </a:gs>
              <a:gs pos="0">
                <a:srgbClr val="F2AB0E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 rot="18900000">
            <a:off x="9302769" y="1928064"/>
            <a:ext cx="1357558" cy="1357558"/>
          </a:xfrm>
          <a:prstGeom prst="roundRect">
            <a:avLst>
              <a:gd name="adj" fmla="val 12668"/>
            </a:avLst>
          </a:prstGeom>
          <a:gradFill>
            <a:gsLst>
              <a:gs pos="84000">
                <a:srgbClr val="F5C130"/>
              </a:gs>
              <a:gs pos="0">
                <a:srgbClr val="E5A010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 rot="18900000">
            <a:off x="10462124" y="1947398"/>
            <a:ext cx="1223153" cy="1223153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 rot="18900000">
            <a:off x="9176034" y="756807"/>
            <a:ext cx="774808" cy="774808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 rot="18900000">
            <a:off x="10109536" y="1311154"/>
            <a:ext cx="438483" cy="438483"/>
          </a:xfrm>
          <a:prstGeom prst="roundRect">
            <a:avLst>
              <a:gd name="adj" fmla="val 12668"/>
            </a:avLst>
          </a:prstGeom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圆角矩形 12"/>
          <p:cNvSpPr/>
          <p:nvPr/>
        </p:nvSpPr>
        <p:spPr>
          <a:xfrm rot="18900000">
            <a:off x="9951642" y="167311"/>
            <a:ext cx="807846" cy="807846"/>
          </a:xfrm>
          <a:prstGeom prst="roundRect">
            <a:avLst>
              <a:gd name="adj" fmla="val 12668"/>
            </a:avLst>
          </a:prstGeom>
          <a:gradFill>
            <a:gsLst>
              <a:gs pos="84000">
                <a:srgbClr val="F5C130"/>
              </a:gs>
              <a:gs pos="0">
                <a:srgbClr val="E5A010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 rot="18900000">
            <a:off x="8866330" y="268257"/>
            <a:ext cx="438483" cy="438483"/>
          </a:xfrm>
          <a:prstGeom prst="roundRect">
            <a:avLst>
              <a:gd name="adj" fmla="val 12668"/>
            </a:avLst>
          </a:prstGeom>
          <a:gradFill>
            <a:gsLst>
              <a:gs pos="84000">
                <a:srgbClr val="F4C11D"/>
              </a:gs>
              <a:gs pos="0">
                <a:srgbClr val="F2AB0E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 rot="18900000">
            <a:off x="10371706" y="3533646"/>
            <a:ext cx="438483" cy="438483"/>
          </a:xfrm>
          <a:prstGeom prst="roundRect">
            <a:avLst>
              <a:gd name="adj" fmla="val 12668"/>
            </a:avLst>
          </a:prstGeom>
          <a:gradFill>
            <a:gsLst>
              <a:gs pos="84000">
                <a:srgbClr val="F5C130"/>
              </a:gs>
              <a:gs pos="0">
                <a:srgbClr val="E5A010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圆角矩形 15"/>
          <p:cNvSpPr/>
          <p:nvPr/>
        </p:nvSpPr>
        <p:spPr>
          <a:xfrm rot="18900000">
            <a:off x="9806892" y="4513726"/>
            <a:ext cx="751484" cy="539672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498732" y="944965"/>
            <a:ext cx="6771478" cy="4402483"/>
            <a:chOff x="5498732" y="944965"/>
            <a:chExt cx="6771478" cy="4402483"/>
          </a:xfrm>
        </p:grpSpPr>
        <p:sp>
          <p:nvSpPr>
            <p:cNvPr id="17" name="圆角矩形 16"/>
            <p:cNvSpPr/>
            <p:nvPr/>
          </p:nvSpPr>
          <p:spPr>
            <a:xfrm rot="18900000">
              <a:off x="10743778" y="5077991"/>
              <a:ext cx="1526432" cy="269457"/>
            </a:xfrm>
            <a:prstGeom prst="roundRect">
              <a:avLst>
                <a:gd name="adj" fmla="val 50000"/>
              </a:avLst>
            </a:prstGeom>
            <a:gradFill>
              <a:gsLst>
                <a:gs pos="84000">
                  <a:srgbClr val="F5C130"/>
                </a:gs>
                <a:gs pos="0">
                  <a:srgbClr val="E5A010"/>
                </a:gs>
              </a:gsLst>
              <a:lin ang="18900000" scaled="1"/>
            </a:gradFill>
            <a:ln>
              <a:noFill/>
            </a:ln>
            <a:effectLst>
              <a:outerShdw blurRad="508000" dist="482600" dir="8100000" sx="96000" sy="96000" algn="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18900000">
              <a:off x="5498732" y="944965"/>
              <a:ext cx="1846983" cy="26945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7000">
                  <a:srgbClr val="2DA3DD"/>
                </a:gs>
                <a:gs pos="0">
                  <a:srgbClr val="2C6CA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圆角矩形 19"/>
          <p:cNvSpPr/>
          <p:nvPr/>
        </p:nvSpPr>
        <p:spPr>
          <a:xfrm rot="18900000">
            <a:off x="6683354" y="1239960"/>
            <a:ext cx="3114552" cy="3114552"/>
          </a:xfrm>
          <a:prstGeom prst="roundRect">
            <a:avLst>
              <a:gd name="adj" fmla="val 12668"/>
            </a:avLst>
          </a:prstGeom>
          <a:gradFill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24841" y="2488743"/>
            <a:ext cx="5273040" cy="1938992"/>
            <a:chOff x="624841" y="2488743"/>
            <a:chExt cx="5273040" cy="1938992"/>
          </a:xfrm>
        </p:grpSpPr>
        <p:sp>
          <p:nvSpPr>
            <p:cNvPr id="25" name="圆角矩形 24"/>
            <p:cNvSpPr/>
            <p:nvPr/>
          </p:nvSpPr>
          <p:spPr>
            <a:xfrm>
              <a:off x="624841" y="2488743"/>
              <a:ext cx="5273040" cy="1938992"/>
            </a:xfrm>
            <a:prstGeom prst="roundRect">
              <a:avLst/>
            </a:prstGeom>
            <a:gradFill flip="none" rotWithShape="1">
              <a:gsLst>
                <a:gs pos="57000">
                  <a:srgbClr val="2DA3DD"/>
                </a:gs>
                <a:gs pos="0">
                  <a:srgbClr val="2C6CA7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0" dist="482600" dir="8100000" sx="96000" sy="96000" algn="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45432" y="2817249"/>
              <a:ext cx="50318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spc="600" dirty="0">
                  <a:solidFill>
                    <a:schemeClr val="bg1"/>
                  </a:solidFill>
                  <a:cs typeface="+mn-ea"/>
                  <a:sym typeface="+mn-lt"/>
                </a:rPr>
                <a:t>THANKS</a:t>
              </a:r>
              <a:endParaRPr lang="zh-CN" altLang="en-US" sz="8000" spc="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714163" y="4541407"/>
            <a:ext cx="51845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333333"/>
                </a:solidFill>
                <a:cs typeface="+mn-ea"/>
                <a:sym typeface="+mn-lt"/>
              </a:rPr>
              <a:t>Thank you for watching and listening</a:t>
            </a:r>
          </a:p>
        </p:txBody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14DB903-D5E9-4C8A-A736-FCF95829A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2" y="81092"/>
            <a:ext cx="1232679" cy="12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4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58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398F7F15-3211-4864-A826-5AEA1250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4" name="Picture 6" descr="Thành phần trong máu là gì và mất máu nguy hiểm như thế nào? | Medlatec">
            <a:extLst>
              <a:ext uri="{FF2B5EF4-FFF2-40B4-BE49-F238E27FC236}">
                <a16:creationId xmlns:a16="http://schemas.microsoft.com/office/drawing/2014/main" id="{83A296DA-E8C6-4E8D-A102-866C3D5FD6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r="10502" b="2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uy hiểm khi tự ý truyền dịch | BvNTP">
            <a:extLst>
              <a:ext uri="{FF2B5EF4-FFF2-40B4-BE49-F238E27FC236}">
                <a16:creationId xmlns:a16="http://schemas.microsoft.com/office/drawing/2014/main" id="{50FD50F4-2930-449C-842C-DF4690997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23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 rot="18900000">
            <a:off x="7287912" y="2997435"/>
            <a:ext cx="2286506" cy="2286506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 rot="18900000">
            <a:off x="6399062" y="3748626"/>
            <a:ext cx="400403" cy="400403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>
          <a:xfrm rot="18900000">
            <a:off x="8667370" y="5634612"/>
            <a:ext cx="787991" cy="787991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 rot="18900000">
            <a:off x="6781618" y="4569166"/>
            <a:ext cx="322158" cy="322158"/>
          </a:xfrm>
          <a:prstGeom prst="roundRect">
            <a:avLst>
              <a:gd name="adj" fmla="val 12668"/>
            </a:avLst>
          </a:prstGeom>
          <a:gradFill>
            <a:gsLst>
              <a:gs pos="84000">
                <a:srgbClr val="F4C11D"/>
              </a:gs>
              <a:gs pos="0">
                <a:srgbClr val="F2AB0E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 rot="18900000">
            <a:off x="9302769" y="1928064"/>
            <a:ext cx="1357558" cy="1357558"/>
          </a:xfrm>
          <a:prstGeom prst="roundRect">
            <a:avLst>
              <a:gd name="adj" fmla="val 12668"/>
            </a:avLst>
          </a:prstGeom>
          <a:gradFill>
            <a:gsLst>
              <a:gs pos="84000">
                <a:srgbClr val="F5C130"/>
              </a:gs>
              <a:gs pos="0">
                <a:srgbClr val="E5A010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 rot="18900000">
            <a:off x="10462124" y="1947398"/>
            <a:ext cx="1223153" cy="1223153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 rot="18900000">
            <a:off x="9176034" y="756807"/>
            <a:ext cx="774808" cy="774808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 rot="18900000">
            <a:off x="10109536" y="1311154"/>
            <a:ext cx="438483" cy="438483"/>
          </a:xfrm>
          <a:prstGeom prst="roundRect">
            <a:avLst>
              <a:gd name="adj" fmla="val 12668"/>
            </a:avLst>
          </a:prstGeom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圆角矩形 12"/>
          <p:cNvSpPr/>
          <p:nvPr/>
        </p:nvSpPr>
        <p:spPr>
          <a:xfrm rot="18900000">
            <a:off x="9951642" y="167311"/>
            <a:ext cx="807846" cy="807846"/>
          </a:xfrm>
          <a:prstGeom prst="roundRect">
            <a:avLst>
              <a:gd name="adj" fmla="val 12668"/>
            </a:avLst>
          </a:prstGeom>
          <a:gradFill>
            <a:gsLst>
              <a:gs pos="84000">
                <a:srgbClr val="F5C130"/>
              </a:gs>
              <a:gs pos="0">
                <a:srgbClr val="E5A010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 rot="18900000">
            <a:off x="8866330" y="268257"/>
            <a:ext cx="438483" cy="438483"/>
          </a:xfrm>
          <a:prstGeom prst="roundRect">
            <a:avLst>
              <a:gd name="adj" fmla="val 12668"/>
            </a:avLst>
          </a:prstGeom>
          <a:gradFill>
            <a:gsLst>
              <a:gs pos="84000">
                <a:srgbClr val="F4C11D"/>
              </a:gs>
              <a:gs pos="0">
                <a:srgbClr val="F2AB0E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 rot="18900000">
            <a:off x="10371706" y="3533646"/>
            <a:ext cx="438483" cy="438483"/>
          </a:xfrm>
          <a:prstGeom prst="roundRect">
            <a:avLst>
              <a:gd name="adj" fmla="val 12668"/>
            </a:avLst>
          </a:prstGeom>
          <a:gradFill>
            <a:gsLst>
              <a:gs pos="84000">
                <a:srgbClr val="F5C130"/>
              </a:gs>
              <a:gs pos="0">
                <a:srgbClr val="E5A010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圆角矩形 15"/>
          <p:cNvSpPr/>
          <p:nvPr/>
        </p:nvSpPr>
        <p:spPr>
          <a:xfrm rot="18900000">
            <a:off x="9806892" y="4513726"/>
            <a:ext cx="751484" cy="539672"/>
          </a:xfrm>
          <a:prstGeom prst="roundRect">
            <a:avLst>
              <a:gd name="adj" fmla="val 12668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02073" y="896193"/>
            <a:ext cx="6668137" cy="4451255"/>
            <a:chOff x="5602073" y="896193"/>
            <a:chExt cx="6668137" cy="4451255"/>
          </a:xfrm>
        </p:grpSpPr>
        <p:sp>
          <p:nvSpPr>
            <p:cNvPr id="17" name="圆角矩形 16"/>
            <p:cNvSpPr/>
            <p:nvPr/>
          </p:nvSpPr>
          <p:spPr>
            <a:xfrm rot="18900000">
              <a:off x="10743778" y="5077991"/>
              <a:ext cx="1526432" cy="269457"/>
            </a:xfrm>
            <a:prstGeom prst="roundRect">
              <a:avLst>
                <a:gd name="adj" fmla="val 50000"/>
              </a:avLst>
            </a:prstGeom>
            <a:gradFill>
              <a:gsLst>
                <a:gs pos="84000">
                  <a:srgbClr val="F5C130"/>
                </a:gs>
                <a:gs pos="0">
                  <a:srgbClr val="E5A010"/>
                </a:gs>
              </a:gsLst>
              <a:lin ang="18900000" scaled="1"/>
            </a:gradFill>
            <a:ln>
              <a:noFill/>
            </a:ln>
            <a:effectLst>
              <a:outerShdw blurRad="508000" dist="482600" dir="8100000" sx="96000" sy="96000" algn="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18900000">
              <a:off x="5602073" y="896193"/>
              <a:ext cx="1846983" cy="26945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7000">
                  <a:srgbClr val="2DA3DD"/>
                </a:gs>
                <a:gs pos="0">
                  <a:srgbClr val="2C6CA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圆角矩形 19"/>
          <p:cNvSpPr/>
          <p:nvPr/>
        </p:nvSpPr>
        <p:spPr>
          <a:xfrm rot="18900000">
            <a:off x="6683354" y="1239960"/>
            <a:ext cx="3114552" cy="3114552"/>
          </a:xfrm>
          <a:prstGeom prst="roundRect">
            <a:avLst>
              <a:gd name="adj" fmla="val 12668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06B6E4DF-8ADD-4575-BBDE-D42F4D60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7" y="37549"/>
            <a:ext cx="1232679" cy="123267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7F3724F-C18B-44EA-ABB9-51F63D445E74}"/>
              </a:ext>
            </a:extLst>
          </p:cNvPr>
          <p:cNvSpPr txBox="1"/>
          <p:nvPr/>
        </p:nvSpPr>
        <p:spPr>
          <a:xfrm>
            <a:off x="246111" y="1270228"/>
            <a:ext cx="60020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#9Slide03 AllRoundGothic" panose="020B0703020202020104" pitchFamily="34" charset="-93"/>
              </a:rPr>
              <a:t>Bài</a:t>
            </a:r>
            <a:r>
              <a:rPr lang="en-US" sz="4400" dirty="0">
                <a:latin typeface="#9Slide03 AllRoundGothic" panose="020B0703020202020104" pitchFamily="34" charset="-93"/>
              </a:rPr>
              <a:t> 15:</a:t>
            </a:r>
          </a:p>
          <a:p>
            <a:r>
              <a:rPr lang="en-US" sz="6000" dirty="0" err="1">
                <a:latin typeface="#9Slide03 AllRoundGothic" panose="020B0703020202020104" pitchFamily="34" charset="-93"/>
              </a:rPr>
              <a:t>ĐÔNG</a:t>
            </a:r>
            <a:r>
              <a:rPr lang="en-US" sz="6000" dirty="0">
                <a:latin typeface="#9Slide03 AllRoundGothic" panose="020B0703020202020104" pitchFamily="34" charset="-93"/>
              </a:rPr>
              <a:t> </a:t>
            </a:r>
            <a:r>
              <a:rPr lang="en-US" sz="6000" dirty="0" err="1">
                <a:latin typeface="#9Slide03 AllRoundGothic" panose="020B0703020202020104" pitchFamily="34" charset="-93"/>
              </a:rPr>
              <a:t>MÁU</a:t>
            </a:r>
            <a:r>
              <a:rPr lang="en-US" sz="6000" dirty="0">
                <a:latin typeface="#9Slide03 AllRoundGothic" panose="020B0703020202020104" pitchFamily="34" charset="-93"/>
              </a:rPr>
              <a:t> </a:t>
            </a:r>
            <a:r>
              <a:rPr lang="en-US" sz="6000" dirty="0" err="1">
                <a:latin typeface="#9Slide03 AllRoundGothic" panose="020B0703020202020104" pitchFamily="34" charset="-93"/>
              </a:rPr>
              <a:t>VÀ</a:t>
            </a:r>
            <a:r>
              <a:rPr lang="en-US" sz="6000" dirty="0">
                <a:latin typeface="#9Slide03 AllRoundGothic" panose="020B0703020202020104" pitchFamily="34" charset="-93"/>
              </a:rPr>
              <a:t> </a:t>
            </a:r>
            <a:r>
              <a:rPr lang="en-US" sz="6000" dirty="0" err="1">
                <a:latin typeface="#9Slide03 AllRoundGothic" panose="020B0703020202020104" pitchFamily="34" charset="-93"/>
              </a:rPr>
              <a:t>NGUYÊN</a:t>
            </a:r>
            <a:r>
              <a:rPr lang="en-US" sz="6000" dirty="0">
                <a:latin typeface="#9Slide03 AllRoundGothic" panose="020B0703020202020104" pitchFamily="34" charset="-93"/>
              </a:rPr>
              <a:t> </a:t>
            </a:r>
            <a:r>
              <a:rPr lang="en-US" sz="6000" dirty="0" err="1">
                <a:latin typeface="#9Slide03 AllRoundGothic" panose="020B0703020202020104" pitchFamily="34" charset="-93"/>
              </a:rPr>
              <a:t>TẮC</a:t>
            </a:r>
            <a:r>
              <a:rPr lang="en-US" sz="6000" dirty="0">
                <a:latin typeface="#9Slide03 AllRoundGothic" panose="020B0703020202020104" pitchFamily="34" charset="-93"/>
              </a:rPr>
              <a:t> </a:t>
            </a:r>
            <a:r>
              <a:rPr lang="en-US" sz="6000" dirty="0" err="1">
                <a:latin typeface="#9Slide03 AllRoundGothic" panose="020B0703020202020104" pitchFamily="34" charset="-93"/>
              </a:rPr>
              <a:t>TRUYỀN</a:t>
            </a:r>
            <a:r>
              <a:rPr lang="en-US" sz="6000" dirty="0">
                <a:latin typeface="#9Slide03 AllRoundGothic" panose="020B0703020202020104" pitchFamily="34" charset="-93"/>
              </a:rPr>
              <a:t> </a:t>
            </a:r>
            <a:r>
              <a:rPr lang="en-US" sz="6000" dirty="0" err="1">
                <a:latin typeface="#9Slide03 AllRoundGothic" panose="020B0703020202020104" pitchFamily="34" charset="-93"/>
              </a:rPr>
              <a:t>MÁU</a:t>
            </a:r>
            <a:endParaRPr lang="vi-VN" sz="6000" dirty="0">
              <a:latin typeface="#9Slide03 AllRoundGothic" panose="020B0703020202020104" pitchFamily="34" charset="-93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E74F2FA-7DF7-49C0-AEE5-523A0BE5DBCC}"/>
              </a:ext>
            </a:extLst>
          </p:cNvPr>
          <p:cNvSpPr txBox="1"/>
          <p:nvPr/>
        </p:nvSpPr>
        <p:spPr>
          <a:xfrm>
            <a:off x="4430675" y="5933792"/>
            <a:ext cx="322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#9Slide03 AmpleSoft" panose="02000000000000000000" pitchFamily="2" charset="-93"/>
              </a:rPr>
              <a:t>Giáo</a:t>
            </a:r>
            <a:r>
              <a:rPr lang="en-US" sz="2000" b="1" dirty="0">
                <a:latin typeface="#9Slide03 AmpleSoft" panose="02000000000000000000" pitchFamily="2" charset="-93"/>
              </a:rPr>
              <a:t> </a:t>
            </a:r>
            <a:r>
              <a:rPr lang="en-US" sz="2000" b="1" dirty="0" err="1">
                <a:latin typeface="#9Slide03 AmpleSoft" panose="02000000000000000000" pitchFamily="2" charset="-93"/>
              </a:rPr>
              <a:t>viên</a:t>
            </a:r>
            <a:r>
              <a:rPr lang="en-US" sz="2000" b="1" dirty="0">
                <a:latin typeface="#9Slide03 AmpleSoft" panose="02000000000000000000" pitchFamily="2" charset="-93"/>
              </a:rPr>
              <a:t>: Đoàn </a:t>
            </a:r>
            <a:r>
              <a:rPr lang="en-US" sz="2000" b="1" dirty="0" err="1">
                <a:latin typeface="#9Slide03 AmpleSoft" panose="02000000000000000000" pitchFamily="2" charset="-93"/>
              </a:rPr>
              <a:t>Mạnh</a:t>
            </a:r>
            <a:r>
              <a:rPr lang="en-US" sz="2000" b="1" dirty="0">
                <a:latin typeface="#9Slide03 AmpleSoft" panose="02000000000000000000" pitchFamily="2" charset="-93"/>
              </a:rPr>
              <a:t> Tùng</a:t>
            </a:r>
            <a:endParaRPr lang="vi-VN" sz="2000" b="1" dirty="0">
              <a:latin typeface="#9Slide03 AmpleSoft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22755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0" y="0"/>
            <a:ext cx="4089012" cy="6858000"/>
          </a:xfrm>
          <a:custGeom>
            <a:avLst/>
            <a:gdLst>
              <a:gd name="connsiteX0" fmla="*/ 0 w 4089012"/>
              <a:gd name="connsiteY0" fmla="*/ 0 h 6858000"/>
              <a:gd name="connsiteX1" fmla="*/ 4089012 w 4089012"/>
              <a:gd name="connsiteY1" fmla="*/ 0 h 6858000"/>
              <a:gd name="connsiteX2" fmla="*/ 1852459 w 4089012"/>
              <a:gd name="connsiteY2" fmla="*/ 6858000 h 6858000"/>
              <a:gd name="connsiteX3" fmla="*/ 0 w 408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9012" h="6858000">
                <a:moveTo>
                  <a:pt x="0" y="0"/>
                </a:moveTo>
                <a:lnTo>
                  <a:pt x="4089012" y="0"/>
                </a:lnTo>
                <a:lnTo>
                  <a:pt x="18524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A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>
          <a:xfrm rot="2700000">
            <a:off x="1800517" y="2183168"/>
            <a:ext cx="2491664" cy="2491664"/>
          </a:xfrm>
          <a:prstGeom prst="roundRect">
            <a:avLst>
              <a:gd name="adj" fmla="val 14919"/>
            </a:avLst>
          </a:prstGeom>
          <a:gradFill>
            <a:gsLst>
              <a:gs pos="84000">
                <a:srgbClr val="F5C130"/>
              </a:gs>
              <a:gs pos="0">
                <a:srgbClr val="E5A010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 rot="2700000">
            <a:off x="3628457" y="969208"/>
            <a:ext cx="921108" cy="921108"/>
          </a:xfrm>
          <a:prstGeom prst="roundRect">
            <a:avLst>
              <a:gd name="adj" fmla="val 14919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 rot="2700000">
            <a:off x="4486298" y="3881555"/>
            <a:ext cx="643849" cy="643849"/>
          </a:xfrm>
          <a:prstGeom prst="roundRect">
            <a:avLst>
              <a:gd name="adj" fmla="val 14919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 rot="2700000">
            <a:off x="671895" y="3938977"/>
            <a:ext cx="921108" cy="921108"/>
          </a:xfrm>
          <a:prstGeom prst="roundRect">
            <a:avLst>
              <a:gd name="adj" fmla="val 14919"/>
            </a:avLst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 rot="2700000">
            <a:off x="958377" y="2210254"/>
            <a:ext cx="623696" cy="623696"/>
          </a:xfrm>
          <a:prstGeom prst="roundRect">
            <a:avLst>
              <a:gd name="adj" fmla="val 14919"/>
            </a:avLst>
          </a:prstGeom>
          <a:gradFill>
            <a:gsLst>
              <a:gs pos="84000">
                <a:srgbClr val="F5C130"/>
              </a:gs>
              <a:gs pos="0">
                <a:srgbClr val="E5A010"/>
              </a:gs>
            </a:gsLst>
            <a:lin ang="18900000" scaled="1"/>
          </a:gradFill>
          <a:ln>
            <a:noFill/>
          </a:ln>
          <a:effectLst>
            <a:outerShdw blurRad="508000" dist="482600" dir="8100000" sx="96000" sy="96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92054" y="3040323"/>
            <a:ext cx="2318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chemeClr val="bg1"/>
                </a:solidFill>
                <a:latin typeface="#9Slide03 AllRoundGothic" panose="020B0703020202020104" pitchFamily="34" charset="-93"/>
                <a:cs typeface="+mn-ea"/>
                <a:sym typeface="+mn-lt"/>
              </a:rPr>
              <a:t>Nội</a:t>
            </a:r>
            <a:r>
              <a:rPr lang="en-US" altLang="zh-CN" sz="4000" b="1" dirty="0">
                <a:solidFill>
                  <a:schemeClr val="bg1"/>
                </a:solidFill>
                <a:latin typeface="#9Slide03 AllRoundGothic" panose="020B0703020202020104" pitchFamily="34" charset="-93"/>
                <a:cs typeface="+mn-ea"/>
                <a:sym typeface="+mn-lt"/>
              </a:rPr>
              <a:t> dung</a:t>
            </a:r>
            <a:endParaRPr lang="zh-CN" altLang="en-US" sz="4000" b="1" dirty="0">
              <a:solidFill>
                <a:schemeClr val="bg1"/>
              </a:solidFill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51A1AE71-C0F1-41DC-8D0E-59AFC2D74FE8}"/>
              </a:ext>
            </a:extLst>
          </p:cNvPr>
          <p:cNvSpPr/>
          <p:nvPr/>
        </p:nvSpPr>
        <p:spPr>
          <a:xfrm>
            <a:off x="5821683" y="1308715"/>
            <a:ext cx="548633" cy="548633"/>
          </a:xfrm>
          <a:prstGeom prst="ellipse">
            <a:avLst/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B511C8F-4AB3-4C8D-817C-8EA0B671C714}"/>
              </a:ext>
            </a:extLst>
          </p:cNvPr>
          <p:cNvSpPr/>
          <p:nvPr/>
        </p:nvSpPr>
        <p:spPr>
          <a:xfrm>
            <a:off x="5821683" y="5251050"/>
            <a:ext cx="548633" cy="548633"/>
          </a:xfrm>
          <a:prstGeom prst="ellipse">
            <a:avLst/>
          </a:prstGeom>
          <a:gradFill>
            <a:gsLst>
              <a:gs pos="84000">
                <a:srgbClr val="F5C130"/>
              </a:gs>
              <a:gs pos="0">
                <a:srgbClr val="E5A010"/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935469D-6B18-4E62-A3B5-8BE8CAF2467B}"/>
              </a:ext>
            </a:extLst>
          </p:cNvPr>
          <p:cNvSpPr/>
          <p:nvPr/>
        </p:nvSpPr>
        <p:spPr>
          <a:xfrm>
            <a:off x="5821683" y="3967804"/>
            <a:ext cx="548633" cy="548633"/>
          </a:xfrm>
          <a:prstGeom prst="ellipse">
            <a:avLst/>
          </a:prstGeom>
          <a:gradFill flip="none" rotWithShape="1">
            <a:gsLst>
              <a:gs pos="57000">
                <a:srgbClr val="2DA3DD"/>
              </a:gs>
              <a:gs pos="0">
                <a:srgbClr val="2C6CA7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0D4E5E2-08AF-4B73-B39A-AF312AB70839}"/>
              </a:ext>
            </a:extLst>
          </p:cNvPr>
          <p:cNvSpPr/>
          <p:nvPr/>
        </p:nvSpPr>
        <p:spPr>
          <a:xfrm>
            <a:off x="5821683" y="2649835"/>
            <a:ext cx="548633" cy="548633"/>
          </a:xfrm>
          <a:prstGeom prst="ellipse">
            <a:avLst/>
          </a:prstGeom>
          <a:gradFill>
            <a:gsLst>
              <a:gs pos="84000">
                <a:srgbClr val="F5C130"/>
              </a:gs>
              <a:gs pos="0">
                <a:srgbClr val="E5A010"/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20" name="TextBox 39">
            <a:extLst>
              <a:ext uri="{FF2B5EF4-FFF2-40B4-BE49-F238E27FC236}">
                <a16:creationId xmlns:a16="http://schemas.microsoft.com/office/drawing/2014/main" id="{D547C18B-71F2-4BE5-8CDC-007EB6DE5C9B}"/>
              </a:ext>
            </a:extLst>
          </p:cNvPr>
          <p:cNvSpPr txBox="1"/>
          <p:nvPr/>
        </p:nvSpPr>
        <p:spPr>
          <a:xfrm>
            <a:off x="6534666" y="1344504"/>
            <a:ext cx="1980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1.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Đông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máu</a:t>
            </a:r>
            <a:endParaRPr lang="zh-CN" altLang="en-US" sz="2400" dirty="0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13BA7577-60ED-48F9-BAB1-0446A56603B2}"/>
              </a:ext>
            </a:extLst>
          </p:cNvPr>
          <p:cNvSpPr txBox="1"/>
          <p:nvPr/>
        </p:nvSpPr>
        <p:spPr>
          <a:xfrm>
            <a:off x="6534666" y="2685624"/>
            <a:ext cx="40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2.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Nguyên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tắc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truyền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máu</a:t>
            </a:r>
            <a:endParaRPr lang="zh-CN" altLang="en-US" sz="2400" dirty="0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892E7E04-54FD-493C-914F-A0162975B2DC}"/>
              </a:ext>
            </a:extLst>
          </p:cNvPr>
          <p:cNvSpPr txBox="1"/>
          <p:nvPr/>
        </p:nvSpPr>
        <p:spPr>
          <a:xfrm>
            <a:off x="6534666" y="4003231"/>
            <a:ext cx="5086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3.Luyện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tập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và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củng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cố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kiến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thức</a:t>
            </a:r>
            <a:endParaRPr lang="zh-CN" altLang="en-US" sz="2400" dirty="0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  <p:sp>
        <p:nvSpPr>
          <p:cNvPr id="29" name="TextBox 39">
            <a:extLst>
              <a:ext uri="{FF2B5EF4-FFF2-40B4-BE49-F238E27FC236}">
                <a16:creationId xmlns:a16="http://schemas.microsoft.com/office/drawing/2014/main" id="{F5AA8C04-434E-4D2B-AC45-196098E319BE}"/>
              </a:ext>
            </a:extLst>
          </p:cNvPr>
          <p:cNvSpPr txBox="1"/>
          <p:nvPr/>
        </p:nvSpPr>
        <p:spPr>
          <a:xfrm>
            <a:off x="6534666" y="5286839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4.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Vận</a:t>
            </a:r>
            <a:r>
              <a:rPr lang="en-US" altLang="zh-CN" sz="2400" dirty="0">
                <a:latin typeface="#9Slide03 AllRoundGothic" panose="020B0703020202020104" pitchFamily="34" charset="-93"/>
                <a:cs typeface="+mn-ea"/>
                <a:sym typeface="+mn-lt"/>
              </a:rPr>
              <a:t> </a:t>
            </a:r>
            <a:r>
              <a:rPr lang="en-US" altLang="zh-CN" sz="2400" dirty="0" err="1">
                <a:latin typeface="#9Slide03 AllRoundGothic" panose="020B0703020202020104" pitchFamily="34" charset="-93"/>
                <a:cs typeface="+mn-ea"/>
                <a:sym typeface="+mn-lt"/>
              </a:rPr>
              <a:t>dụng</a:t>
            </a:r>
            <a:endParaRPr lang="zh-CN" altLang="en-US" sz="2400" dirty="0">
              <a:latin typeface="#9Slide03 AllRoundGothic" panose="020B0703020202020104" pitchFamily="34" charset="-93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4131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 p14:presetBounceEnd="4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16" grpId="0" animBg="1"/>
          <p:bldP spid="17" grpId="0" animBg="1"/>
          <p:bldP spid="18" grpId="0" animBg="1"/>
          <p:bldP spid="20" grpId="0"/>
          <p:bldP spid="23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16" grpId="0" animBg="1"/>
          <p:bldP spid="17" grpId="0" animBg="1"/>
          <p:bldP spid="18" grpId="0" animBg="1"/>
          <p:bldP spid="20" grpId="0"/>
          <p:bldP spid="23" grpId="0"/>
          <p:bldP spid="26" grpId="0"/>
          <p:bldP spid="2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102372" y="-747492"/>
            <a:ext cx="7770545" cy="9042110"/>
            <a:chOff x="6523252" y="-747492"/>
            <a:chExt cx="7770545" cy="9042110"/>
          </a:xfrm>
        </p:grpSpPr>
        <p:sp>
          <p:nvSpPr>
            <p:cNvPr id="4" name="圆角矩形 3"/>
            <p:cNvSpPr/>
            <p:nvPr/>
          </p:nvSpPr>
          <p:spPr>
            <a:xfrm rot="18900000">
              <a:off x="6816331" y="-747492"/>
              <a:ext cx="7477466" cy="7477466"/>
            </a:xfrm>
            <a:prstGeom prst="roundRect">
              <a:avLst>
                <a:gd name="adj" fmla="val 1071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18900000">
              <a:off x="6523252" y="817152"/>
              <a:ext cx="7477466" cy="7477466"/>
            </a:xfrm>
            <a:prstGeom prst="roundRect">
              <a:avLst>
                <a:gd name="adj" fmla="val 10718"/>
              </a:avLst>
            </a:prstGeom>
            <a:solidFill>
              <a:schemeClr val="accent1">
                <a:lumMod val="60000"/>
                <a:lumOff val="4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270858" y="1377366"/>
            <a:ext cx="10631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endParaRPr lang="zh-CN" altLang="en-US" sz="11500" spc="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DE0C5CE-00B3-4265-A611-DD8B2D85C94A}"/>
              </a:ext>
            </a:extLst>
          </p:cNvPr>
          <p:cNvSpPr txBox="1"/>
          <p:nvPr/>
        </p:nvSpPr>
        <p:spPr>
          <a:xfrm>
            <a:off x="649739" y="2991242"/>
            <a:ext cx="4997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dirty="0" err="1">
                <a:solidFill>
                  <a:srgbClr val="2DA3DD"/>
                </a:solidFill>
                <a:cs typeface="+mn-ea"/>
                <a:sym typeface="+mn-lt"/>
              </a:rPr>
              <a:t>Đông</a:t>
            </a:r>
            <a:r>
              <a:rPr lang="en-US" altLang="zh-CN" sz="4800" b="1" dirty="0">
                <a:solidFill>
                  <a:srgbClr val="2DA3DD"/>
                </a:solidFill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2DA3DD"/>
                </a:solidFill>
                <a:cs typeface="+mn-ea"/>
                <a:sym typeface="+mn-lt"/>
              </a:rPr>
              <a:t>máu</a:t>
            </a:r>
            <a:endParaRPr lang="zh-CN" altLang="en-US" sz="4800" b="1" dirty="0">
              <a:solidFill>
                <a:srgbClr val="2DA3DD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6550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270670" y="143324"/>
            <a:ext cx="3447063" cy="643754"/>
            <a:chOff x="270670" y="143324"/>
            <a:chExt cx="3447063" cy="643754"/>
          </a:xfrm>
        </p:grpSpPr>
        <p:grpSp>
          <p:nvGrpSpPr>
            <p:cNvPr id="69" name="组合 68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73" name="圆角矩形 72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圆角矩形 73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1004038" y="143324"/>
              <a:ext cx="2713695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1.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Đông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26" name="Picture 2" descr="Diễn đàn sức khỏe | Rao vặt y tế | Forum sức khỏe">
            <a:extLst>
              <a:ext uri="{FF2B5EF4-FFF2-40B4-BE49-F238E27FC236}">
                <a16:creationId xmlns:a16="http://schemas.microsoft.com/office/drawing/2014/main" id="{65D2866A-EA7D-4CEE-A1F8-1B1E288EA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35" y="609092"/>
            <a:ext cx="4479956" cy="298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ẻ bị té ngã, đứt tay, gãy răng…, sơ cứu thế nào?">
            <a:extLst>
              <a:ext uri="{FF2B5EF4-FFF2-40B4-BE49-F238E27FC236}">
                <a16:creationId xmlns:a16="http://schemas.microsoft.com/office/drawing/2014/main" id="{1A820D84-D5C6-4B93-8C38-3CA1D8532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60" y="3595729"/>
            <a:ext cx="4502468" cy="298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DA411A7-B34B-4B74-A267-40D463207FB7}"/>
              </a:ext>
            </a:extLst>
          </p:cNvPr>
          <p:cNvSpPr txBox="1"/>
          <p:nvPr/>
        </p:nvSpPr>
        <p:spPr>
          <a:xfrm>
            <a:off x="6450861" y="999744"/>
            <a:ext cx="54249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>
                <a:latin typeface="#9Slide03 AmpleSoft" panose="02000000000000000000" pitchFamily="2" charset="-93"/>
              </a:rPr>
              <a:t>Khi </a:t>
            </a:r>
            <a:r>
              <a:rPr lang="en-US" sz="2400" dirty="0" err="1">
                <a:latin typeface="#9Slide03 AmpleSoft" panose="02000000000000000000" pitchFamily="2" charset="-93"/>
              </a:rPr>
              <a:t>không</a:t>
            </a:r>
            <a:r>
              <a:rPr lang="en-US" sz="2400" dirty="0">
                <a:latin typeface="#9Slide03 AmpleSoft" panose="02000000000000000000" pitchFamily="2" charset="-93"/>
              </a:rPr>
              <a:t> may </a:t>
            </a:r>
            <a:r>
              <a:rPr lang="en-US" sz="2400" dirty="0" err="1">
                <a:latin typeface="#9Slide03 AmpleSoft" panose="02000000000000000000" pitchFamily="2" charset="-93"/>
              </a:rPr>
              <a:t>bị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chảy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như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bị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đứt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tay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hoặc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bị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ngã</a:t>
            </a:r>
            <a:r>
              <a:rPr lang="en-US" sz="2400" dirty="0">
                <a:latin typeface="#9Slide03 AmpleSoft" panose="02000000000000000000" pitchFamily="2" charset="-93"/>
              </a:rPr>
              <a:t>, </a:t>
            </a:r>
            <a:r>
              <a:rPr lang="en-US" sz="2400" dirty="0" err="1">
                <a:latin typeface="#9Slide03 AmpleSoft" panose="02000000000000000000" pitchFamily="2" charset="-93"/>
              </a:rPr>
              <a:t>em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thấy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có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hiện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tượng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gì</a:t>
            </a:r>
            <a:r>
              <a:rPr lang="en-US" sz="2400" dirty="0">
                <a:latin typeface="#9Slide03 AmpleSoft" panose="02000000000000000000" pitchFamily="2" charset="-93"/>
              </a:rPr>
              <a:t> ở </a:t>
            </a:r>
            <a:r>
              <a:rPr lang="en-US" sz="2400" dirty="0" err="1">
                <a:latin typeface="#9Slide03 AmpleSoft" panose="02000000000000000000" pitchFamily="2" charset="-93"/>
              </a:rPr>
              <a:t>vết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thương</a:t>
            </a:r>
            <a:r>
              <a:rPr lang="en-US" sz="2400" dirty="0">
                <a:latin typeface="#9Slide03 AmpleSoft" panose="02000000000000000000" pitchFamily="2" charset="-93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đau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chảy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máu</a:t>
            </a:r>
            <a:endParaRPr lang="en-US" sz="2400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  <a:p>
            <a:pPr marL="342900" indent="-342900" algn="just">
              <a:buFontTx/>
              <a:buChar char="-"/>
            </a:pPr>
            <a:endParaRPr lang="en-US" sz="2400" dirty="0">
              <a:latin typeface="#9Slide03 AmpleSoft" panose="02000000000000000000" pitchFamily="2" charset="-93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#9Slide03 AmpleSoft" panose="02000000000000000000" pitchFamily="2" charset="-93"/>
              </a:rPr>
              <a:t>Hãy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mô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tả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lại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những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sự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việc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em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quan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sát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được</a:t>
            </a:r>
            <a:r>
              <a:rPr lang="en-US" sz="2400" dirty="0">
                <a:latin typeface="#9Slide03 AmpleSoft" panose="02000000000000000000" pitchFamily="2" charset="-93"/>
              </a:rPr>
              <a:t> ở </a:t>
            </a:r>
            <a:r>
              <a:rPr lang="en-US" sz="2400" dirty="0" err="1">
                <a:latin typeface="#9Slide03 AmpleSoft" panose="02000000000000000000" pitchFamily="2" charset="-93"/>
              </a:rPr>
              <a:t>vị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trí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vết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thương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từ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lúc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mới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bị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cho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đến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khi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vết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thương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liền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lại</a:t>
            </a:r>
            <a:r>
              <a:rPr lang="en-US" sz="2400" dirty="0">
                <a:latin typeface="#9Slide03 AmpleSoft" panose="02000000000000000000" pitchFamily="2" charset="-93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Chảy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=&gt;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chảy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nữa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=&gt;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Cục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máu</a:t>
            </a:r>
            <a:r>
              <a:rPr lang="en-US" sz="2400" dirty="0">
                <a:solidFill>
                  <a:srgbClr val="FF0000"/>
                </a:solidFill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Soft" panose="02000000000000000000" pitchFamily="2" charset="-93"/>
              </a:rPr>
              <a:t>đông</a:t>
            </a:r>
            <a:endParaRPr lang="vi-VN" sz="2400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913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Ăn gì để sạch mạch máu? Top 10 thực phẩm tốt cho mạch máu của bạn - Nhà  thuốc Long Châu">
            <a:extLst>
              <a:ext uri="{FF2B5EF4-FFF2-40B4-BE49-F238E27FC236}">
                <a16:creationId xmlns:a16="http://schemas.microsoft.com/office/drawing/2014/main" id="{3F0EA7B2-E14C-428D-8566-E1179DA1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" y="275232"/>
            <a:ext cx="3859848" cy="255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Ống Nhựa HDPE 1 Lớp CÔNG TY ỐNG NHỰA TÂN LONG - TÂN LONG PLASTIC">
            <a:extLst>
              <a:ext uri="{FF2B5EF4-FFF2-40B4-BE49-F238E27FC236}">
                <a16:creationId xmlns:a16="http://schemas.microsoft.com/office/drawing/2014/main" id="{C747F8A6-7C4E-44C6-A3CE-6C1449E4D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273032"/>
            <a:ext cx="3942080" cy="25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3ABF123-8368-4880-8E88-A11090DC4569}"/>
              </a:ext>
            </a:extLst>
          </p:cNvPr>
          <p:cNvSpPr txBox="1"/>
          <p:nvPr/>
        </p:nvSpPr>
        <p:spPr>
          <a:xfrm>
            <a:off x="8549640" y="2990612"/>
            <a:ext cx="1925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mpleSoft" panose="02000000000000000000" pitchFamily="2" charset="-93"/>
              </a:rPr>
              <a:t>Ống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nước</a:t>
            </a:r>
            <a:endParaRPr lang="vi-VN" sz="2400" dirty="0">
              <a:latin typeface="#9Slide03 AmpleSoft" panose="02000000000000000000" pitchFamily="2" charset="-93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8D57AC4-28DE-408D-8BB5-F32CFE574B12}"/>
              </a:ext>
            </a:extLst>
          </p:cNvPr>
          <p:cNvSpPr txBox="1"/>
          <p:nvPr/>
        </p:nvSpPr>
        <p:spPr>
          <a:xfrm>
            <a:off x="2056924" y="2990612"/>
            <a:ext cx="1925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mpleSoft" panose="02000000000000000000" pitchFamily="2" charset="-93"/>
              </a:rPr>
              <a:t>Mạch</a:t>
            </a:r>
            <a:r>
              <a:rPr lang="en-US" sz="2400" dirty="0">
                <a:latin typeface="#9Slide03 AmpleSoft" panose="02000000000000000000" pitchFamily="2" charset="-93"/>
              </a:rPr>
              <a:t> </a:t>
            </a:r>
            <a:r>
              <a:rPr lang="en-US" sz="2400" dirty="0" err="1">
                <a:latin typeface="#9Slide03 AmpleSoft" panose="02000000000000000000" pitchFamily="2" charset="-93"/>
              </a:rPr>
              <a:t>máu</a:t>
            </a:r>
            <a:endParaRPr lang="vi-VN" sz="2400" dirty="0">
              <a:latin typeface="#9Slide03 AmpleSoft" panose="02000000000000000000" pitchFamily="2" charset="-93"/>
            </a:endParaRPr>
          </a:p>
        </p:txBody>
      </p:sp>
      <p:sp>
        <p:nvSpPr>
          <p:cNvPr id="3" name="Mũi tên: Trái-Phải 2">
            <a:extLst>
              <a:ext uri="{FF2B5EF4-FFF2-40B4-BE49-F238E27FC236}">
                <a16:creationId xmlns:a16="http://schemas.microsoft.com/office/drawing/2014/main" id="{A27D9D43-B2DA-47F9-81F4-5B75FE81CA63}"/>
              </a:ext>
            </a:extLst>
          </p:cNvPr>
          <p:cNvSpPr/>
          <p:nvPr/>
        </p:nvSpPr>
        <p:spPr>
          <a:xfrm>
            <a:off x="5466080" y="1168400"/>
            <a:ext cx="1188720" cy="51816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4" name="Picture 6" descr="Cách xử lý ống nước bị vỡ đơn giản">
            <a:extLst>
              <a:ext uri="{FF2B5EF4-FFF2-40B4-BE49-F238E27FC236}">
                <a16:creationId xmlns:a16="http://schemas.microsoft.com/office/drawing/2014/main" id="{EF959383-438D-4EBB-8859-5A72CE9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61" y="3427894"/>
            <a:ext cx="4770119" cy="30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uyên gia hướng dẫn cách phòng tránh tai biến mạch máu não | Medlatec">
            <a:extLst>
              <a:ext uri="{FF2B5EF4-FFF2-40B4-BE49-F238E27FC236}">
                <a16:creationId xmlns:a16="http://schemas.microsoft.com/office/drawing/2014/main" id="{DF2BEBEB-FB5A-4CE8-BD2F-754F92A68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412" b="67238"/>
          <a:stretch/>
        </p:blipFill>
        <p:spPr bwMode="auto">
          <a:xfrm>
            <a:off x="604520" y="3429000"/>
            <a:ext cx="4333240" cy="30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727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270670" y="143324"/>
            <a:ext cx="3447063" cy="643754"/>
            <a:chOff x="270670" y="143324"/>
            <a:chExt cx="3447063" cy="643754"/>
          </a:xfrm>
        </p:grpSpPr>
        <p:grpSp>
          <p:nvGrpSpPr>
            <p:cNvPr id="69" name="组合 68"/>
            <p:cNvGrpSpPr/>
            <p:nvPr/>
          </p:nvGrpSpPr>
          <p:grpSpPr>
            <a:xfrm rot="16200000">
              <a:off x="279666" y="181091"/>
              <a:ext cx="596991" cy="614984"/>
              <a:chOff x="315186" y="9489"/>
              <a:chExt cx="1252592" cy="1290343"/>
            </a:xfrm>
          </p:grpSpPr>
          <p:sp>
            <p:nvSpPr>
              <p:cNvPr id="73" name="圆角矩形 72"/>
              <p:cNvSpPr/>
              <p:nvPr/>
            </p:nvSpPr>
            <p:spPr>
              <a:xfrm rot="18900000">
                <a:off x="315186" y="9489"/>
                <a:ext cx="1252592" cy="539672"/>
              </a:xfrm>
              <a:prstGeom prst="roundRect">
                <a:avLst>
                  <a:gd name="adj" fmla="val 12668"/>
                </a:avLst>
              </a:prstGeom>
              <a:gradFill flip="none" rotWithShape="1">
                <a:gsLst>
                  <a:gs pos="57000">
                    <a:srgbClr val="2DA3DD"/>
                  </a:gs>
                  <a:gs pos="0">
                    <a:srgbClr val="2C6CA7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圆角矩形 73"/>
              <p:cNvSpPr/>
              <p:nvPr/>
            </p:nvSpPr>
            <p:spPr>
              <a:xfrm rot="2700000">
                <a:off x="874702" y="766822"/>
                <a:ext cx="533010" cy="533010"/>
              </a:xfrm>
              <a:prstGeom prst="roundRect">
                <a:avLst>
                  <a:gd name="adj" fmla="val 14919"/>
                </a:avLst>
              </a:prstGeom>
              <a:gradFill>
                <a:gsLst>
                  <a:gs pos="84000">
                    <a:srgbClr val="F5C130"/>
                  </a:gs>
                  <a:gs pos="0">
                    <a:srgbClr val="E5A010"/>
                  </a:gs>
                </a:gsLst>
                <a:lin ang="189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1004038" y="143324"/>
              <a:ext cx="2713695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1.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Đông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máu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81C8A2C-4F9F-4539-88D3-AB5504D3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825" y="1306031"/>
            <a:ext cx="4446186" cy="285257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6A7FD82-8F2C-499B-84F9-23ED4BFAF276}"/>
              </a:ext>
            </a:extLst>
          </p:cNvPr>
          <p:cNvSpPr txBox="1"/>
          <p:nvPr/>
        </p:nvSpPr>
        <p:spPr>
          <a:xfrm>
            <a:off x="758634" y="2099338"/>
            <a:ext cx="52992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Khái</a:t>
            </a:r>
            <a:r>
              <a:rPr lang="en-US" sz="3200" b="1" dirty="0">
                <a:solidFill>
                  <a:srgbClr val="0070C0"/>
                </a:solidFill>
                <a:latin typeface="#9Slide03 AmpleSoft" panose="02000000000000000000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mpleSoft" panose="02000000000000000000" pitchFamily="2" charset="-93"/>
              </a:rPr>
              <a:t>niệm</a:t>
            </a:r>
            <a:r>
              <a:rPr lang="en-US" sz="3200" b="1" dirty="0">
                <a:solidFill>
                  <a:srgbClr val="0070C0"/>
                </a:solidFill>
                <a:latin typeface="#9Slide03 AmpleSoft" panose="02000000000000000000" pitchFamily="2" charset="-93"/>
              </a:rPr>
              <a:t>: </a:t>
            </a:r>
            <a:r>
              <a:rPr lang="en-US" sz="3200" dirty="0" err="1">
                <a:latin typeface="#9Slide03 AmpleSoft" panose="02000000000000000000" pitchFamily="2" charset="-93"/>
              </a:rPr>
              <a:t>Đông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máu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là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hiện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tượng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máu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lỏng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chảy</a:t>
            </a:r>
            <a:r>
              <a:rPr lang="en-US" sz="3200" dirty="0">
                <a:latin typeface="#9Slide03 AmpleSoft" panose="02000000000000000000" pitchFamily="2" charset="-93"/>
              </a:rPr>
              <a:t> ra </a:t>
            </a:r>
            <a:r>
              <a:rPr lang="en-US" sz="3200" dirty="0" err="1">
                <a:latin typeface="#9Slide03 AmpleSoft" panose="02000000000000000000" pitchFamily="2" charset="-93"/>
              </a:rPr>
              <a:t>khỏi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mạch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máu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tạo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thành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cục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máu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đông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bịt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kín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vết</a:t>
            </a:r>
            <a:r>
              <a:rPr lang="en-US" sz="3200" dirty="0">
                <a:latin typeface="#9Slide03 AmpleSoft" panose="02000000000000000000" pitchFamily="2" charset="-93"/>
              </a:rPr>
              <a:t> </a:t>
            </a:r>
            <a:r>
              <a:rPr lang="en-US" sz="3200" dirty="0" err="1">
                <a:latin typeface="#9Slide03 AmpleSoft" panose="02000000000000000000" pitchFamily="2" charset="-93"/>
              </a:rPr>
              <a:t>thương</a:t>
            </a:r>
            <a:r>
              <a:rPr lang="en-US" sz="3200" dirty="0">
                <a:latin typeface="#9Slide03 AmpleSoft" panose="02000000000000000000" pitchFamily="2" charset="-93"/>
              </a:rPr>
              <a:t>.</a:t>
            </a:r>
            <a:endParaRPr lang="vi-VN" sz="3200" dirty="0">
              <a:latin typeface="#9Slide03 AmpleSoft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45327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x3f2wxae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1192</Words>
  <Application>Microsoft Office PowerPoint</Application>
  <PresentationFormat>Màn hình rộng</PresentationFormat>
  <Paragraphs>153</Paragraphs>
  <Slides>29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29</vt:i4>
      </vt:variant>
    </vt:vector>
  </HeadingPairs>
  <TitlesOfParts>
    <vt:vector size="39" baseType="lpstr">
      <vt:lpstr>等线</vt:lpstr>
      <vt:lpstr>微软雅黑</vt:lpstr>
      <vt:lpstr>#9Slide03 AllRoundGothic</vt:lpstr>
      <vt:lpstr>#9Slide03 AmpleSoft</vt:lpstr>
      <vt:lpstr>#9Slide03 Jura Bold</vt:lpstr>
      <vt:lpstr>Arial</vt:lpstr>
      <vt:lpstr>Calibri</vt:lpstr>
      <vt:lpstr>OpenSans</vt:lpstr>
      <vt:lpstr>www.freeppt7.com</vt:lpstr>
      <vt:lpstr>www.jpppt.com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Dấu (+) là phản ứng dương tính, hồng cầu bị kết dính Dấu (-) là phản ứng âm tính, hồng cầu không bị kết dính</vt:lpstr>
      <vt:lpstr>Bản trình bày PowerPoint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Tùng Đoàn</cp:lastModifiedBy>
  <cp:revision>57</cp:revision>
  <dcterms:created xsi:type="dcterms:W3CDTF">2019-01-29T13:55:44Z</dcterms:created>
  <dcterms:modified xsi:type="dcterms:W3CDTF">2023-10-22T18:03:49Z</dcterms:modified>
</cp:coreProperties>
</file>