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8" r:id="rId2"/>
    <p:sldMasterId id="2147483750" r:id="rId3"/>
    <p:sldMasterId id="2147483762" r:id="rId4"/>
    <p:sldMasterId id="2147483774" r:id="rId5"/>
  </p:sldMasterIdLst>
  <p:sldIdLst>
    <p:sldId id="256" r:id="rId6"/>
    <p:sldId id="259" r:id="rId7"/>
    <p:sldId id="257" r:id="rId8"/>
    <p:sldId id="261" r:id="rId9"/>
    <p:sldId id="262" r:id="rId10"/>
    <p:sldId id="263" r:id="rId11"/>
    <p:sldId id="264" r:id="rId12"/>
    <p:sldId id="265" r:id="rId13"/>
    <p:sldId id="266" r:id="rId14"/>
    <p:sldId id="267" r:id="rId15"/>
    <p:sldId id="268" r:id="rId16"/>
    <p:sldId id="269" r:id="rId17"/>
    <p:sldId id="271" r:id="rId18"/>
    <p:sldId id="272" r:id="rId19"/>
    <p:sldId id="270"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6" r:id="rId33"/>
    <p:sldId id="285" r:id="rId34"/>
    <p:sldId id="288" r:id="rId35"/>
    <p:sldId id="287"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1" r:id="rId57"/>
    <p:sldId id="309" r:id="rId58"/>
    <p:sldId id="310"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8" r:id="rId85"/>
    <p:sldId id="339" r:id="rId86"/>
    <p:sldId id="340" r:id="rId87"/>
    <p:sldId id="337" r:id="rId88"/>
    <p:sldId id="341" r:id="rId89"/>
    <p:sldId id="343" r:id="rId90"/>
    <p:sldId id="344" r:id="rId91"/>
    <p:sldId id="345" r:id="rId92"/>
    <p:sldId id="342" r:id="rId93"/>
    <p:sldId id="346" r:id="rId94"/>
    <p:sldId id="347" r:id="rId95"/>
    <p:sldId id="348" r:id="rId96"/>
    <p:sldId id="350" r:id="rId97"/>
    <p:sldId id="349" r:id="rId98"/>
    <p:sldId id="351" r:id="rId99"/>
    <p:sldId id="352" r:id="rId100"/>
    <p:sldId id="353" r:id="rId101"/>
    <p:sldId id="354" r:id="rId102"/>
    <p:sldId id="355" r:id="rId103"/>
    <p:sldId id="356" r:id="rId104"/>
    <p:sldId id="358" r:id="rId105"/>
    <p:sldId id="359" r:id="rId106"/>
    <p:sldId id="360" r:id="rId107"/>
    <p:sldId id="357"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95AD0-4ADB-48BA-8230-7B83455E7F6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CDAA0286-9C6B-43B9-A3E1-C58C6A14721B}">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Mở</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8158109C-60F3-436A-968D-A40CFFFCF6C1}" type="parTrans" cxnId="{7AC13F7E-8B18-43E4-8E0C-3C84271B7A12}">
      <dgm:prSet/>
      <dgm:spPr/>
      <dgm:t>
        <a:bodyPr/>
        <a:lstStyle/>
        <a:p>
          <a:endParaRPr lang="en-US"/>
        </a:p>
      </dgm:t>
    </dgm:pt>
    <dgm:pt modelId="{4DE63592-EAD2-41A1-A3B3-A16011BD6556}" type="sibTrans" cxnId="{7AC13F7E-8B18-43E4-8E0C-3C84271B7A12}">
      <dgm:prSet/>
      <dgm:spPr/>
      <dgm:t>
        <a:bodyPr/>
        <a:lstStyle/>
        <a:p>
          <a:endParaRPr lang="en-US"/>
        </a:p>
      </dgm:t>
    </dgm:pt>
    <dgm:pt modelId="{2ECC1F90-E17B-4E35-8988-C87F126255B7}">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82F394A2-C737-4C40-B1BE-D6C2F0F2E1FE}" type="parTrans" cxnId="{A687C994-5A0F-4AFE-A6E9-C338F10F1788}">
      <dgm:prSet/>
      <dgm:spPr/>
      <dgm:t>
        <a:bodyPr/>
        <a:lstStyle/>
        <a:p>
          <a:endParaRPr lang="en-US"/>
        </a:p>
      </dgm:t>
    </dgm:pt>
    <dgm:pt modelId="{1E02C0F4-EEAA-4F79-97B1-8BF606E6A7C8}" type="sibTrans" cxnId="{A687C994-5A0F-4AFE-A6E9-C338F10F1788}">
      <dgm:prSet/>
      <dgm:spPr/>
      <dgm:t>
        <a:bodyPr/>
        <a:lstStyle/>
        <a:p>
          <a:endParaRPr lang="en-US"/>
        </a:p>
      </dgm:t>
    </dgm:pt>
    <dgm:pt modelId="{2A5BFD4D-BA85-450A-B930-701AF18E9F95}">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C00A9BE6-F4BF-4D6D-BD59-E90CB41F2109}" type="parTrans" cxnId="{B271BB07-6AE6-4C02-BEA7-398475B2B1EF}">
      <dgm:prSet/>
      <dgm:spPr/>
      <dgm:t>
        <a:bodyPr/>
        <a:lstStyle/>
        <a:p>
          <a:endParaRPr lang="en-US"/>
        </a:p>
      </dgm:t>
    </dgm:pt>
    <dgm:pt modelId="{75D6733D-E838-43E8-B9AA-4CD839DFE65F}" type="sibTrans" cxnId="{B271BB07-6AE6-4C02-BEA7-398475B2B1EF}">
      <dgm:prSet/>
      <dgm:spPr/>
      <dgm:t>
        <a:bodyPr/>
        <a:lstStyle/>
        <a:p>
          <a:endParaRPr lang="en-US"/>
        </a:p>
      </dgm:t>
    </dgm:pt>
    <dgm:pt modelId="{A3A724EB-1433-4B08-B26E-A5E01ABC4A40}" type="pres">
      <dgm:prSet presAssocID="{CB295AD0-4ADB-48BA-8230-7B83455E7F6F}" presName="Name0" presStyleCnt="0">
        <dgm:presLayoutVars>
          <dgm:chMax val="11"/>
          <dgm:chPref val="11"/>
          <dgm:dir/>
          <dgm:resizeHandles/>
        </dgm:presLayoutVars>
      </dgm:prSet>
      <dgm:spPr/>
      <dgm:t>
        <a:bodyPr/>
        <a:lstStyle/>
        <a:p>
          <a:endParaRPr lang="en-US"/>
        </a:p>
      </dgm:t>
    </dgm:pt>
    <dgm:pt modelId="{13357441-4CAF-4CA5-84A0-F84B0F248D1D}" type="pres">
      <dgm:prSet presAssocID="{2A5BFD4D-BA85-450A-B930-701AF18E9F95}" presName="Accent3" presStyleCnt="0"/>
      <dgm:spPr/>
    </dgm:pt>
    <dgm:pt modelId="{5B077D34-C9EC-4425-9E11-7FF5FAA469A9}" type="pres">
      <dgm:prSet presAssocID="{2A5BFD4D-BA85-450A-B930-701AF18E9F95}" presName="Accent" presStyleLbl="node1" presStyleIdx="0" presStyleCnt="3"/>
      <dgm:spPr/>
    </dgm:pt>
    <dgm:pt modelId="{CF5FF2D9-1371-479D-BA1F-7CE8F1CEF4C9}" type="pres">
      <dgm:prSet presAssocID="{2A5BFD4D-BA85-450A-B930-701AF18E9F95}" presName="ParentBackground3" presStyleCnt="0"/>
      <dgm:spPr/>
    </dgm:pt>
    <dgm:pt modelId="{A322CEFA-7F72-4691-95C8-097CD781489D}" type="pres">
      <dgm:prSet presAssocID="{2A5BFD4D-BA85-450A-B930-701AF18E9F95}" presName="ParentBackground" presStyleLbl="fgAcc1" presStyleIdx="0" presStyleCnt="3"/>
      <dgm:spPr/>
      <dgm:t>
        <a:bodyPr/>
        <a:lstStyle/>
        <a:p>
          <a:endParaRPr lang="en-US"/>
        </a:p>
      </dgm:t>
    </dgm:pt>
    <dgm:pt modelId="{2C5408F9-EAAE-4242-B724-FD126893D3BA}" type="pres">
      <dgm:prSet presAssocID="{2A5BFD4D-BA85-450A-B930-701AF18E9F95}" presName="Parent3" presStyleLbl="revTx" presStyleIdx="0" presStyleCnt="0">
        <dgm:presLayoutVars>
          <dgm:chMax val="1"/>
          <dgm:chPref val="1"/>
          <dgm:bulletEnabled val="1"/>
        </dgm:presLayoutVars>
      </dgm:prSet>
      <dgm:spPr/>
      <dgm:t>
        <a:bodyPr/>
        <a:lstStyle/>
        <a:p>
          <a:endParaRPr lang="en-US"/>
        </a:p>
      </dgm:t>
    </dgm:pt>
    <dgm:pt modelId="{D69E23AC-1D57-467D-B817-81C1C3CE9624}" type="pres">
      <dgm:prSet presAssocID="{2ECC1F90-E17B-4E35-8988-C87F126255B7}" presName="Accent2" presStyleCnt="0"/>
      <dgm:spPr/>
    </dgm:pt>
    <dgm:pt modelId="{D40DF4F0-30BF-40B8-90C9-EB1E0B6534D4}" type="pres">
      <dgm:prSet presAssocID="{2ECC1F90-E17B-4E35-8988-C87F126255B7}" presName="Accent" presStyleLbl="node1" presStyleIdx="1" presStyleCnt="3"/>
      <dgm:spPr/>
    </dgm:pt>
    <dgm:pt modelId="{A90C758D-44C8-4F39-B6F0-D0E358EB22F0}" type="pres">
      <dgm:prSet presAssocID="{2ECC1F90-E17B-4E35-8988-C87F126255B7}" presName="ParentBackground2" presStyleCnt="0"/>
      <dgm:spPr/>
    </dgm:pt>
    <dgm:pt modelId="{322C9A1C-BCCD-496D-9281-1E999B9CEEFD}" type="pres">
      <dgm:prSet presAssocID="{2ECC1F90-E17B-4E35-8988-C87F126255B7}" presName="ParentBackground" presStyleLbl="fgAcc1" presStyleIdx="1" presStyleCnt="3"/>
      <dgm:spPr/>
      <dgm:t>
        <a:bodyPr/>
        <a:lstStyle/>
        <a:p>
          <a:endParaRPr lang="en-US"/>
        </a:p>
      </dgm:t>
    </dgm:pt>
    <dgm:pt modelId="{213E59AD-90D9-473F-97E1-5245194A30B6}" type="pres">
      <dgm:prSet presAssocID="{2ECC1F90-E17B-4E35-8988-C87F126255B7}" presName="Parent2" presStyleLbl="revTx" presStyleIdx="0" presStyleCnt="0">
        <dgm:presLayoutVars>
          <dgm:chMax val="1"/>
          <dgm:chPref val="1"/>
          <dgm:bulletEnabled val="1"/>
        </dgm:presLayoutVars>
      </dgm:prSet>
      <dgm:spPr/>
      <dgm:t>
        <a:bodyPr/>
        <a:lstStyle/>
        <a:p>
          <a:endParaRPr lang="en-US"/>
        </a:p>
      </dgm:t>
    </dgm:pt>
    <dgm:pt modelId="{CFA26655-40E3-4FA1-A671-CD018090DA3B}" type="pres">
      <dgm:prSet presAssocID="{CDAA0286-9C6B-43B9-A3E1-C58C6A14721B}" presName="Accent1" presStyleCnt="0"/>
      <dgm:spPr/>
    </dgm:pt>
    <dgm:pt modelId="{E852BFBF-3F5B-4F7E-BFCE-8EBB36807BAE}" type="pres">
      <dgm:prSet presAssocID="{CDAA0286-9C6B-43B9-A3E1-C58C6A14721B}" presName="Accent" presStyleLbl="node1" presStyleIdx="2" presStyleCnt="3"/>
      <dgm:spPr/>
    </dgm:pt>
    <dgm:pt modelId="{7290D5D7-EE3B-4D3D-B8B4-CEAB3D7BBF49}" type="pres">
      <dgm:prSet presAssocID="{CDAA0286-9C6B-43B9-A3E1-C58C6A14721B}" presName="ParentBackground1" presStyleCnt="0"/>
      <dgm:spPr/>
    </dgm:pt>
    <dgm:pt modelId="{57DBE46E-0D30-442F-A707-A2169B581138}" type="pres">
      <dgm:prSet presAssocID="{CDAA0286-9C6B-43B9-A3E1-C58C6A14721B}" presName="ParentBackground" presStyleLbl="fgAcc1" presStyleIdx="2" presStyleCnt="3"/>
      <dgm:spPr/>
      <dgm:t>
        <a:bodyPr/>
        <a:lstStyle/>
        <a:p>
          <a:endParaRPr lang="en-US"/>
        </a:p>
      </dgm:t>
    </dgm:pt>
    <dgm:pt modelId="{55DE10FF-246C-4572-A2A3-63D1C57859ED}" type="pres">
      <dgm:prSet presAssocID="{CDAA0286-9C6B-43B9-A3E1-C58C6A14721B}" presName="Parent1" presStyleLbl="revTx" presStyleIdx="0" presStyleCnt="0">
        <dgm:presLayoutVars>
          <dgm:chMax val="1"/>
          <dgm:chPref val="1"/>
          <dgm:bulletEnabled val="1"/>
        </dgm:presLayoutVars>
      </dgm:prSet>
      <dgm:spPr/>
      <dgm:t>
        <a:bodyPr/>
        <a:lstStyle/>
        <a:p>
          <a:endParaRPr lang="en-US"/>
        </a:p>
      </dgm:t>
    </dgm:pt>
  </dgm:ptLst>
  <dgm:cxnLst>
    <dgm:cxn modelId="{0B41CA6D-7FF4-4070-B172-407EC5EFF4D4}" type="presOf" srcId="{CDAA0286-9C6B-43B9-A3E1-C58C6A14721B}" destId="{57DBE46E-0D30-442F-A707-A2169B581138}" srcOrd="0" destOrd="0" presId="urn:microsoft.com/office/officeart/2011/layout/CircleProcess"/>
    <dgm:cxn modelId="{CDDFBE67-A1F0-417F-B97D-626E708E4272}" type="presOf" srcId="{2A5BFD4D-BA85-450A-B930-701AF18E9F95}" destId="{A322CEFA-7F72-4691-95C8-097CD781489D}" srcOrd="0" destOrd="0" presId="urn:microsoft.com/office/officeart/2011/layout/CircleProcess"/>
    <dgm:cxn modelId="{301D8BFD-16E5-4B72-AB4B-60D05FF01C14}" type="presOf" srcId="{2ECC1F90-E17B-4E35-8988-C87F126255B7}" destId="{322C9A1C-BCCD-496D-9281-1E999B9CEEFD}" srcOrd="0" destOrd="0" presId="urn:microsoft.com/office/officeart/2011/layout/CircleProcess"/>
    <dgm:cxn modelId="{7AC13F7E-8B18-43E4-8E0C-3C84271B7A12}" srcId="{CB295AD0-4ADB-48BA-8230-7B83455E7F6F}" destId="{CDAA0286-9C6B-43B9-A3E1-C58C6A14721B}" srcOrd="0" destOrd="0" parTransId="{8158109C-60F3-436A-968D-A40CFFFCF6C1}" sibTransId="{4DE63592-EAD2-41A1-A3B3-A16011BD6556}"/>
    <dgm:cxn modelId="{433EEAA6-80D0-4686-9659-F9400B89321D}" type="presOf" srcId="{CB295AD0-4ADB-48BA-8230-7B83455E7F6F}" destId="{A3A724EB-1433-4B08-B26E-A5E01ABC4A40}" srcOrd="0" destOrd="0" presId="urn:microsoft.com/office/officeart/2011/layout/CircleProcess"/>
    <dgm:cxn modelId="{80329ED8-F6B8-4F55-916A-3F2E9A910423}" type="presOf" srcId="{2ECC1F90-E17B-4E35-8988-C87F126255B7}" destId="{213E59AD-90D9-473F-97E1-5245194A30B6}" srcOrd="1" destOrd="0" presId="urn:microsoft.com/office/officeart/2011/layout/CircleProcess"/>
    <dgm:cxn modelId="{D4F7E2C4-2384-46AE-8147-097CFD5ED9EE}" type="presOf" srcId="{2A5BFD4D-BA85-450A-B930-701AF18E9F95}" destId="{2C5408F9-EAAE-4242-B724-FD126893D3BA}" srcOrd="1" destOrd="0" presId="urn:microsoft.com/office/officeart/2011/layout/CircleProcess"/>
    <dgm:cxn modelId="{3CCC47B5-A488-402E-82C4-B12AE18B5506}" type="presOf" srcId="{CDAA0286-9C6B-43B9-A3E1-C58C6A14721B}" destId="{55DE10FF-246C-4572-A2A3-63D1C57859ED}" srcOrd="1" destOrd="0" presId="urn:microsoft.com/office/officeart/2011/layout/CircleProcess"/>
    <dgm:cxn modelId="{A687C994-5A0F-4AFE-A6E9-C338F10F1788}" srcId="{CB295AD0-4ADB-48BA-8230-7B83455E7F6F}" destId="{2ECC1F90-E17B-4E35-8988-C87F126255B7}" srcOrd="1" destOrd="0" parTransId="{82F394A2-C737-4C40-B1BE-D6C2F0F2E1FE}" sibTransId="{1E02C0F4-EEAA-4F79-97B1-8BF606E6A7C8}"/>
    <dgm:cxn modelId="{B271BB07-6AE6-4C02-BEA7-398475B2B1EF}" srcId="{CB295AD0-4ADB-48BA-8230-7B83455E7F6F}" destId="{2A5BFD4D-BA85-450A-B930-701AF18E9F95}" srcOrd="2" destOrd="0" parTransId="{C00A9BE6-F4BF-4D6D-BD59-E90CB41F2109}" sibTransId="{75D6733D-E838-43E8-B9AA-4CD839DFE65F}"/>
    <dgm:cxn modelId="{090CDFAF-1CBB-4F71-8CA5-3843204034A2}" type="presParOf" srcId="{A3A724EB-1433-4B08-B26E-A5E01ABC4A40}" destId="{13357441-4CAF-4CA5-84A0-F84B0F248D1D}" srcOrd="0" destOrd="0" presId="urn:microsoft.com/office/officeart/2011/layout/CircleProcess"/>
    <dgm:cxn modelId="{7DC0AE27-6763-4149-AF06-F3C43ED40AD1}" type="presParOf" srcId="{13357441-4CAF-4CA5-84A0-F84B0F248D1D}" destId="{5B077D34-C9EC-4425-9E11-7FF5FAA469A9}" srcOrd="0" destOrd="0" presId="urn:microsoft.com/office/officeart/2011/layout/CircleProcess"/>
    <dgm:cxn modelId="{72233EF9-E140-41CA-97BD-547EB7F905AE}" type="presParOf" srcId="{A3A724EB-1433-4B08-B26E-A5E01ABC4A40}" destId="{CF5FF2D9-1371-479D-BA1F-7CE8F1CEF4C9}" srcOrd="1" destOrd="0" presId="urn:microsoft.com/office/officeart/2011/layout/CircleProcess"/>
    <dgm:cxn modelId="{583A292A-0C19-4B6D-B499-47FA69A36F7A}" type="presParOf" srcId="{CF5FF2D9-1371-479D-BA1F-7CE8F1CEF4C9}" destId="{A322CEFA-7F72-4691-95C8-097CD781489D}" srcOrd="0" destOrd="0" presId="urn:microsoft.com/office/officeart/2011/layout/CircleProcess"/>
    <dgm:cxn modelId="{49132A4C-E2F1-49E8-857E-C5FAFA045601}" type="presParOf" srcId="{A3A724EB-1433-4B08-B26E-A5E01ABC4A40}" destId="{2C5408F9-EAAE-4242-B724-FD126893D3BA}" srcOrd="2" destOrd="0" presId="urn:microsoft.com/office/officeart/2011/layout/CircleProcess"/>
    <dgm:cxn modelId="{E72095B3-9680-4AE6-AB7E-24FCBE529E0A}" type="presParOf" srcId="{A3A724EB-1433-4B08-B26E-A5E01ABC4A40}" destId="{D69E23AC-1D57-467D-B817-81C1C3CE9624}" srcOrd="3" destOrd="0" presId="urn:microsoft.com/office/officeart/2011/layout/CircleProcess"/>
    <dgm:cxn modelId="{9516BEA8-A908-42BF-8E7F-679769070C44}" type="presParOf" srcId="{D69E23AC-1D57-467D-B817-81C1C3CE9624}" destId="{D40DF4F0-30BF-40B8-90C9-EB1E0B6534D4}" srcOrd="0" destOrd="0" presId="urn:microsoft.com/office/officeart/2011/layout/CircleProcess"/>
    <dgm:cxn modelId="{1B03ED7B-843B-456B-9F22-9399D8DA3970}" type="presParOf" srcId="{A3A724EB-1433-4B08-B26E-A5E01ABC4A40}" destId="{A90C758D-44C8-4F39-B6F0-D0E358EB22F0}" srcOrd="4" destOrd="0" presId="urn:microsoft.com/office/officeart/2011/layout/CircleProcess"/>
    <dgm:cxn modelId="{060D325C-395F-4599-A732-AC95CF163D62}" type="presParOf" srcId="{A90C758D-44C8-4F39-B6F0-D0E358EB22F0}" destId="{322C9A1C-BCCD-496D-9281-1E999B9CEEFD}" srcOrd="0" destOrd="0" presId="urn:microsoft.com/office/officeart/2011/layout/CircleProcess"/>
    <dgm:cxn modelId="{421B21AD-4AB1-43C3-B01A-F2B5A2A5097A}" type="presParOf" srcId="{A3A724EB-1433-4B08-B26E-A5E01ABC4A40}" destId="{213E59AD-90D9-473F-97E1-5245194A30B6}" srcOrd="5" destOrd="0" presId="urn:microsoft.com/office/officeart/2011/layout/CircleProcess"/>
    <dgm:cxn modelId="{60EC4556-4DDE-4AF3-B55F-2437C22FD972}" type="presParOf" srcId="{A3A724EB-1433-4B08-B26E-A5E01ABC4A40}" destId="{CFA26655-40E3-4FA1-A671-CD018090DA3B}" srcOrd="6" destOrd="0" presId="urn:microsoft.com/office/officeart/2011/layout/CircleProcess"/>
    <dgm:cxn modelId="{B4CA6493-4E68-4925-9FB2-5118D7F309C1}" type="presParOf" srcId="{CFA26655-40E3-4FA1-A671-CD018090DA3B}" destId="{E852BFBF-3F5B-4F7E-BFCE-8EBB36807BAE}" srcOrd="0" destOrd="0" presId="urn:microsoft.com/office/officeart/2011/layout/CircleProcess"/>
    <dgm:cxn modelId="{A67B370D-81FF-4569-BCDC-7DD324C67B44}" type="presParOf" srcId="{A3A724EB-1433-4B08-B26E-A5E01ABC4A40}" destId="{7290D5D7-EE3B-4D3D-B8B4-CEAB3D7BBF49}" srcOrd="7" destOrd="0" presId="urn:microsoft.com/office/officeart/2011/layout/CircleProcess"/>
    <dgm:cxn modelId="{34FD4863-3C56-48DA-8035-07DB4A4EAB90}" type="presParOf" srcId="{7290D5D7-EE3B-4D3D-B8B4-CEAB3D7BBF49}" destId="{57DBE46E-0D30-442F-A707-A2169B581138}" srcOrd="0" destOrd="0" presId="urn:microsoft.com/office/officeart/2011/layout/CircleProcess"/>
    <dgm:cxn modelId="{27FE0328-B19E-4F9A-A36D-071D94809A9D}" type="presParOf" srcId="{A3A724EB-1433-4B08-B26E-A5E01ABC4A40}" destId="{55DE10FF-246C-4572-A2A3-63D1C57859ED}"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77D34-C9EC-4425-9E11-7FF5FAA469A9}">
      <dsp:nvSpPr>
        <dsp:cNvPr id="0" name=""/>
        <dsp:cNvSpPr/>
      </dsp:nvSpPr>
      <dsp:spPr>
        <a:xfrm>
          <a:off x="6315276" y="1331902"/>
          <a:ext cx="2754834" cy="275534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22CEFA-7F72-4691-95C8-097CD781489D}">
      <dsp:nvSpPr>
        <dsp:cNvPr id="0" name=""/>
        <dsp:cNvSpPr/>
      </dsp:nvSpPr>
      <dsp:spPr>
        <a:xfrm>
          <a:off x="6406745"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774415" y="1791207"/>
        <a:ext cx="1836556" cy="1836735"/>
      </dsp:txXfrm>
    </dsp:sp>
    <dsp:sp modelId="{D40DF4F0-30BF-40B8-90C9-EB1E0B6534D4}">
      <dsp:nvSpPr>
        <dsp:cNvPr id="0" name=""/>
        <dsp:cNvSpPr/>
      </dsp:nvSpPr>
      <dsp:spPr>
        <a:xfrm rot="2700000">
          <a:off x="3471393" y="1335233"/>
          <a:ext cx="2748199" cy="2748199"/>
        </a:xfrm>
        <a:prstGeom prst="teardrop">
          <a:avLst>
            <a:gd name="adj" fmla="val 1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C9A1C-BCCD-496D-9281-1E999B9CEEFD}">
      <dsp:nvSpPr>
        <dsp:cNvPr id="0" name=""/>
        <dsp:cNvSpPr/>
      </dsp:nvSpPr>
      <dsp:spPr>
        <a:xfrm>
          <a:off x="3559544"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Tả</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cảnh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sinh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hoạt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927214" y="1791207"/>
        <a:ext cx="1836556" cy="1836735"/>
      </dsp:txXfrm>
    </dsp:sp>
    <dsp:sp modelId="{E852BFBF-3F5B-4F7E-BFCE-8EBB36807BAE}">
      <dsp:nvSpPr>
        <dsp:cNvPr id="0" name=""/>
        <dsp:cNvSpPr/>
      </dsp:nvSpPr>
      <dsp:spPr>
        <a:xfrm rot="2700000">
          <a:off x="624192" y="1335233"/>
          <a:ext cx="2748199" cy="2748199"/>
        </a:xfrm>
        <a:prstGeom prst="teardrop">
          <a:avLst>
            <a:gd name="adj" fmla="val 1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BE46E-0D30-442F-A707-A2169B581138}">
      <dsp:nvSpPr>
        <dsp:cNvPr id="0" name=""/>
        <dsp:cNvSpPr/>
      </dsp:nvSpPr>
      <dsp:spPr>
        <a:xfrm>
          <a:off x="712344"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1080014" y="1791207"/>
        <a:ext cx="1836556" cy="183673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7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5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33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14587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3368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71479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9387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29087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36507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09496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035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670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66512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2156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6854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0777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156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2013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5699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306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399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482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0127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89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9923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815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62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730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047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062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067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8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10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66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82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612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106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074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5958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6901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4309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11936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9507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444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7278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23569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16333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75964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7637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87830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59451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69412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65467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4180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03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9482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1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1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86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37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0421836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97065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937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362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2.mp3"/><Relationship Id="rId7" Type="http://schemas.openxmlformats.org/officeDocument/2006/relationships/image" Target="../media/image7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openxmlformats.org/officeDocument/2006/relationships/slideLayout" Target="../slideLayouts/slideLayout35.xml"/><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image" Target="../media/image76.png"/></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Thi%C3%AAn_nhi%C3%AAn" TargetMode="External"/><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hyperlink" Target="https://vi.wikipedia.org/wiki/%C4%90%E1%BB%8Bnh_ki%E1%BA%BFn" TargetMode="External"/><Relationship Id="rId5" Type="http://schemas.openxmlformats.org/officeDocument/2006/relationships/hyperlink" Target="https://vi.wikipedia.org/wiki/L%E1%BB%85_h%E1%BB%99i" TargetMode="External"/><Relationship Id="rId4" Type="http://schemas.openxmlformats.org/officeDocument/2006/relationships/hyperlink" Target="https://vi.wikipedia.org/wiki/Phong_t%E1%BB%A5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27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9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24.xml"/><Relationship Id="rId7" Type="http://schemas.openxmlformats.org/officeDocument/2006/relationships/image" Target="../media/image3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slide" Target="slide12.xml"/><Relationship Id="rId4" Type="http://schemas.openxmlformats.org/officeDocument/2006/relationships/image" Target="../media/image33.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41.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hyperlink" Target="https://vi.wikipedia.org/wiki/Phong_tr%C3%A0o_Th%C6%A1_m%E1%BB%9Bi_(Vi%E1%BB%87t_Nam)" TargetMode="External"/><Relationship Id="rId4" Type="http://schemas.openxmlformats.org/officeDocument/2006/relationships/hyperlink" Target="https://vi.wikipedia.org/wiki/Nh%C3%A0_th%C6%A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49.emf"/><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62.png"/><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www.google.com.vn/search?sa=X&amp;hl=vi&amp;sxsrf=ALeKk02prjxlu7hRtk79_WedccecCc1ZKQ:1623208237880&amp;q=Th%C3%A0nh+ph%E1%BB%91+H%E1%BB%93+Ch%C3%AD+Minh&amp;stick=H4sIAAAAAAAAAOPgE-LWT9c3NDIqzyirtFTi0M_VN8jIM8nQks9OttIvSM0vyEnVT0lNTk0sTk2JL0gtKs7Ps0rJTE1ZxCodknF4QV6GQkHGw90TFTwe7p6s4JxxeK2Cb2Zexg5WRgBXfIQpWwAAAA&amp;ved=2ahUKEwjz2qjzyYnxAhWlF6YKHS6CAqwQmxMoATAdegQIJhAD" TargetMode="External"/><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hyperlink" Target="https://www.google.com.vn/search?sa=X&amp;hl=vi&amp;sxsrf=ALeKk02prjxlu7hRtk79_WedccecCc1ZKQ:1623208237880&amp;q=nguy%E1%BB%85n+hi%E1%BA%BFn+l%C3%AA+ng%C3%A0y+m%C3%A2%CC%81t&amp;stick=H4sIAAAAAAAAAOPgE-LWT9c3NDIqzyirtNSSz0620i9IzS_ISdVPSU1OTSxOTYkvSC0qzs-zSslMTVnEqpCXXlr5cHdrnkJG5sNd-_MUcg6vAoodXlCpkHt40ZnGEgC1bYjoUwAAAA&amp;ved=2ahUKEwjz2qjzyYnxAhWlF6YKHS6CAqwQ6BMoADAdegQIJhAC" TargetMode="External"/><Relationship Id="rId5" Type="http://schemas.openxmlformats.org/officeDocument/2006/relationships/hyperlink" Target="https://www.google.com.vn/search?sa=X&amp;hl=vi&amp;sxsrf=ALeKk02prjxlu7hRtk79_WedccecCc1ZKQ:1623208237880&amp;q=S%C6%A1n+T%C3%A2y+(t%E1%BB%89nh+c%C5%A9)&amp;stick=H4sIAAAAAAAAAOPgE-LWT9c3NDIqzyirtFSCcrKTi4oKtcSyk630C1LzC3JSgVRRcX6eVVJ-Ud4iVrHgYwvzFEIOL6pU0Ch5uLszL0Mh-ehKzR2sjABq51hBUAAAAA&amp;ved=2ahUKEwjz2qjzyYnxAhWlF6YKHS6CAqwQmxMoATAcegQIHBAD" TargetMode="External"/><Relationship Id="rId4" Type="http://schemas.openxmlformats.org/officeDocument/2006/relationships/hyperlink" Target="https://www.google.com.vn/search?sa=X&amp;hl=vi&amp;sxsrf=ALeKk02prjxlu7hRtk79_WedccecCc1ZKQ:1623208237880&amp;q=nguy%E1%BB%85n+hi%E1%BA%BFn+l%C3%AA+ng%C3%A0y/n%C6%A1i+sinh&amp;stick=H4sIAAAAAAAAAOPgE-LWT9c3NDIqzyirtNQSy0620i9IzS_ISQVSRcX5eVZJ-UV5i1iV89JLKx_ubs1TyMh8uGt_nkLO4VUKeemHF1Tq5x1bmKlQnJmXAQCgOdGwTQAAAA&amp;ved=2ahUKEwjz2qjzyYnxAhWlF6YKHS6CAqwQ6BMoADAcegQIHBAC" TargetMode="Externa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65.png"/><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3.png"/><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796247" y="3651089"/>
            <a:ext cx="10599505" cy="2308324"/>
          </a:xfrm>
          <a:prstGeom prst="rect">
            <a:avLst/>
          </a:prstGeom>
          <a:solidFill>
            <a:schemeClr val="accent4">
              <a:lumMod val="20000"/>
              <a:lumOff val="80000"/>
            </a:schemeClr>
          </a:solidFill>
          <a:ln w="28575">
            <a:solidFill>
              <a:schemeClr val="accent4">
                <a:lumMod val="50000"/>
              </a:schemeClr>
            </a:solidFill>
          </a:ln>
          <a:scene3d>
            <a:camera prst="orthographicFront"/>
            <a:lightRig rig="threePt" dir="t"/>
          </a:scene3d>
          <a:sp3d>
            <a:bevelT w="114300" prst="artDeco"/>
          </a:sp3d>
        </p:spPr>
        <p:txBody>
          <a:bodyPr wrap="none" lIns="91440" tIns="45720" rIns="91440" bIns="45720">
            <a:spAutoFit/>
          </a:bodyPr>
          <a:lstStyle/>
          <a:p>
            <a:pPr algn="ctr"/>
            <a:r>
              <a:rPr 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5</a:t>
            </a:r>
          </a:p>
          <a:p>
            <a:pPr algn="ctr"/>
            <a:r>
              <a:rPr lang="en-US" sz="48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TRÒ CHUYỆN CÙNG THIÊN NHIÊN</a:t>
            </a:r>
          </a:p>
          <a:p>
            <a:pPr algn="ctr"/>
            <a:endParaRPr lang="en-US" sz="48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194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grpSp>
        <p:nvGrpSpPr>
          <p:cNvPr id="2" name="Group 1"/>
          <p:cNvGrpSpPr/>
          <p:nvPr/>
        </p:nvGrpSpPr>
        <p:grpSpPr>
          <a:xfrm>
            <a:off x="3876235" y="342897"/>
            <a:ext cx="7343377" cy="6279328"/>
            <a:chOff x="3876235" y="342897"/>
            <a:chExt cx="7343377" cy="6279328"/>
          </a:xfrm>
        </p:grpSpPr>
        <p:sp>
          <p:nvSpPr>
            <p:cNvPr id="3" name="Freeform 2"/>
            <p:cNvSpPr/>
            <p:nvPr/>
          </p:nvSpPr>
          <p:spPr>
            <a:xfrm>
              <a:off x="4953440" y="1039539"/>
              <a:ext cx="5193779" cy="4674419"/>
            </a:xfrm>
            <a:custGeom>
              <a:avLst/>
              <a:gdLst>
                <a:gd name="connsiteX0" fmla="*/ 0 w 5193779"/>
                <a:gd name="connsiteY0" fmla="*/ 2337210 h 4674419"/>
                <a:gd name="connsiteX1" fmla="*/ 2596890 w 5193779"/>
                <a:gd name="connsiteY1" fmla="*/ 0 h 4674419"/>
                <a:gd name="connsiteX2" fmla="*/ 5193780 w 5193779"/>
                <a:gd name="connsiteY2" fmla="*/ 2337210 h 4674419"/>
                <a:gd name="connsiteX3" fmla="*/ 2596890 w 5193779"/>
                <a:gd name="connsiteY3" fmla="*/ 4674420 h 4674419"/>
                <a:gd name="connsiteX4" fmla="*/ 0 w 5193779"/>
                <a:gd name="connsiteY4" fmla="*/ 2337210 h 467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779" h="4674419">
                  <a:moveTo>
                    <a:pt x="0" y="2337210"/>
                  </a:moveTo>
                  <a:cubicBezTo>
                    <a:pt x="0" y="1046405"/>
                    <a:pt x="1162667" y="0"/>
                    <a:pt x="2596890" y="0"/>
                  </a:cubicBezTo>
                  <a:cubicBezTo>
                    <a:pt x="4031113" y="0"/>
                    <a:pt x="5193780" y="1046405"/>
                    <a:pt x="5193780" y="2337210"/>
                  </a:cubicBezTo>
                  <a:cubicBezTo>
                    <a:pt x="5193780" y="3628015"/>
                    <a:pt x="4031113" y="4674420"/>
                    <a:pt x="2596890" y="4674420"/>
                  </a:cubicBezTo>
                  <a:cubicBezTo>
                    <a:pt x="1162667" y="4674420"/>
                    <a:pt x="0" y="3628015"/>
                    <a:pt x="0" y="2337210"/>
                  </a:cubicBezTo>
                  <a:close/>
                </a:path>
              </a:pathLst>
            </a:custGeom>
            <a:solidFill>
              <a:schemeClr val="bg2">
                <a:alpha val="50000"/>
              </a:schemeClr>
            </a:solidFill>
            <a:ln w="28575" cap="flat" cmpd="sng" algn="ctr">
              <a:solidFill>
                <a:schemeClr val="accent6">
                  <a:lumMod val="50000"/>
                </a:scheme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797441" tIns="721383" rIns="797441" bIns="721383" numCol="1" spcCol="1270" anchor="ctr" anchorCtr="0">
              <a:noAutofit/>
            </a:bodyPr>
            <a:lstStyle/>
            <a:p>
              <a:pPr lvl="0" algn="ctr" defTabSz="1289050">
                <a:lnSpc>
                  <a:spcPct val="90000"/>
                </a:lnSpc>
                <a:spcBef>
                  <a:spcPct val="0"/>
                </a:spcBef>
                <a:spcAft>
                  <a:spcPct val="35000"/>
                </a:spcAft>
              </a:pPr>
              <a:r>
                <a:rPr lang="pt-BR" sz="2900" i="1" kern="1200" dirty="0" smtClean="0">
                  <a:latin typeface="Times New Roman" panose="02020603050405020304" pitchFamily="18" charset="0"/>
                  <a:cs typeface="Times New Roman" panose="02020603050405020304" pitchFamily="18" charset="0"/>
                </a:rPr>
                <a:t>Theo em vì sao trẻ thơ thường yêu thích và trông đợi mùa hè</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Hãy</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nói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về</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một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vẻ</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đẹp</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của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nhiên</a:t>
              </a:r>
              <a:r>
                <a:rPr lang="en-US" sz="2900" i="1" kern="1200" dirty="0" smtClean="0">
                  <a:latin typeface="Times New Roman" panose="02020603050405020304" pitchFamily="18" charset="0"/>
                  <a:cs typeface="Times New Roman" panose="02020603050405020304" pitchFamily="18" charset="0"/>
                </a:rPr>
                <a:t> hay </a:t>
              </a:r>
              <a:r>
                <a:rPr lang="en-US" sz="2900" i="1" kern="1200" dirty="0" err="1" smtClean="0">
                  <a:latin typeface="Times New Roman" panose="02020603050405020304" pitchFamily="18" charset="0"/>
                  <a:cs typeface="Times New Roman" panose="02020603050405020304" pitchFamily="18" charset="0"/>
                </a:rPr>
                <a:t>một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trải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nghiệm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cùng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của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em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trong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kì</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nghỉ</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hè</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vừa</a:t>
              </a:r>
              <a:r>
                <a:rPr lang="en-US" sz="2900" i="1" kern="1200" dirty="0" smtClean="0">
                  <a:latin typeface="Times New Roman" panose="02020603050405020304" pitchFamily="18" charset="0"/>
                  <a:cs typeface="Times New Roman" panose="02020603050405020304" pitchFamily="18" charset="0"/>
                </a:rPr>
                <a:t> qua?</a:t>
              </a:r>
              <a:endParaRPr lang="en-US" sz="2900" kern="12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6650039" y="342897"/>
              <a:ext cx="1800582" cy="1516873"/>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3"/>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dirty="0">
                <a:solidFill>
                  <a:sysClr val="windowText" lastClr="000000"/>
                </a:solidFill>
                <a:latin typeface="Calibri" panose="020F0502020204030204"/>
                <a:ea typeface="+mn-ea"/>
                <a:cs typeface="+mn-cs"/>
              </a:endParaRPr>
            </a:p>
          </p:txBody>
        </p:sp>
        <p:sp>
          <p:nvSpPr>
            <p:cNvPr id="7" name="Freeform 6"/>
            <p:cNvSpPr/>
            <p:nvPr/>
          </p:nvSpPr>
          <p:spPr>
            <a:xfrm>
              <a:off x="9419030" y="2476457"/>
              <a:ext cx="1800582" cy="1800582"/>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4"/>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a:solidFill>
                  <a:sysClr val="windowText" lastClr="000000"/>
                </a:solidFill>
                <a:latin typeface="Calibri" panose="020F0502020204030204"/>
                <a:ea typeface="+mn-ea"/>
                <a:cs typeface="+mn-cs"/>
              </a:endParaRPr>
            </a:p>
          </p:txBody>
        </p:sp>
        <p:sp>
          <p:nvSpPr>
            <p:cNvPr id="8" name="Freeform 7"/>
            <p:cNvSpPr/>
            <p:nvPr/>
          </p:nvSpPr>
          <p:spPr>
            <a:xfrm>
              <a:off x="6609805" y="4957762"/>
              <a:ext cx="1840816" cy="1664463"/>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5"/>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a:solidFill>
                  <a:sysClr val="windowText" lastClr="000000"/>
                </a:solidFill>
                <a:latin typeface="Calibri" panose="020F0502020204030204"/>
                <a:ea typeface="+mn-ea"/>
                <a:cs typeface="+mn-cs"/>
              </a:endParaRPr>
            </a:p>
          </p:txBody>
        </p:sp>
        <p:sp>
          <p:nvSpPr>
            <p:cNvPr id="9" name="Freeform 8"/>
            <p:cNvSpPr/>
            <p:nvPr/>
          </p:nvSpPr>
          <p:spPr>
            <a:xfrm>
              <a:off x="3876235" y="2462169"/>
              <a:ext cx="1800582" cy="1800582"/>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6"/>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dirty="0">
                <a:solidFill>
                  <a:sysClr val="windowText" lastClr="000000"/>
                </a:solidFill>
                <a:latin typeface="Calibri" panose="020F0502020204030204"/>
                <a:ea typeface="+mn-ea"/>
                <a:cs typeface="+mn-cs"/>
              </a:endParaRPr>
            </a:p>
          </p:txBody>
        </p:sp>
      </p:grpSp>
      <p:sp>
        <p:nvSpPr>
          <p:cNvPr id="5" name="Rectangle 4"/>
          <p:cNvSpPr/>
          <p:nvPr/>
        </p:nvSpPr>
        <p:spPr>
          <a:xfrm>
            <a:off x="627017" y="289449"/>
            <a:ext cx="5982788" cy="1569660"/>
          </a:xfrm>
          <a:prstGeom prst="rect">
            <a:avLst/>
          </a:prstGeom>
          <a:noFill/>
        </p:spPr>
        <p:txBody>
          <a:bodyPr wrap="square" lIns="91440" tIns="45720" rIns="91440" bIns="45720">
            <a:spAutoFit/>
          </a:bodyPr>
          <a:lstStyle/>
          <a:p>
            <a:pPr algn="ct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 - HIỂU VĂN BẢN</a:t>
            </a:r>
          </a:p>
          <a:p>
            <a:pPr algn="ctr"/>
            <a:r>
              <a:rPr lang="en-US" sz="32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LAO XAO NGÀY HÈ</a:t>
            </a:r>
          </a:p>
          <a:p>
            <a:pPr algn="ct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200" b="1"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Duy</a:t>
            </a: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200" b="1"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Khán</a:t>
            </a: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endParaRPr lang="en-US" sz="3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5953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6000"/>
            <a:lum/>
          </a:blip>
          <a:srcRect/>
          <a:stretch>
            <a:fillRect t="-6000" b="-6000"/>
          </a:stretch>
        </a:blipFill>
        <a:effectLst/>
      </p:bgPr>
    </p:bg>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prstClr val="white"/>
                  </a:solidFill>
                  <a:latin typeface="Calibri" panose="020F0502020204030204"/>
                </a:rPr>
                <a:t>Ai</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rot="900000">
              <a:off x="6953878" y="373968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8" name="TextBox 7"/>
            <p:cNvSpPr txBox="1"/>
            <p:nvPr/>
          </p:nvSpPr>
          <p:spPr>
            <a:xfrm rot="1500000">
              <a:off x="6844403" y="40744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9" name="TextBox 8"/>
            <p:cNvSpPr txBox="1"/>
            <p:nvPr/>
          </p:nvSpPr>
          <p:spPr>
            <a:xfrm rot="2100000">
              <a:off x="6696828" y="43584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10" name="TextBox 9"/>
            <p:cNvSpPr txBox="1"/>
            <p:nvPr/>
          </p:nvSpPr>
          <p:spPr>
            <a:xfrm rot="2700000">
              <a:off x="6473053" y="46169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BẢO</a:t>
              </a:r>
            </a:p>
          </p:txBody>
        </p:sp>
        <p:sp>
          <p:nvSpPr>
            <p:cNvPr id="11" name="TextBox 10"/>
            <p:cNvSpPr txBox="1"/>
            <p:nvPr/>
          </p:nvSpPr>
          <p:spPr>
            <a:xfrm rot="3300000">
              <a:off x="6206353" y="4832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2" name="TextBox 11"/>
            <p:cNvSpPr txBox="1"/>
            <p:nvPr/>
          </p:nvSpPr>
          <p:spPr>
            <a:xfrm rot="3900000">
              <a:off x="5922584" y="4993337"/>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3" name="TextBox 12"/>
            <p:cNvSpPr txBox="1"/>
            <p:nvPr/>
          </p:nvSpPr>
          <p:spPr>
            <a:xfrm rot="4500000">
              <a:off x="5600715" y="51156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24" name="TextBox 23"/>
            <p:cNvSpPr txBox="1"/>
            <p:nvPr/>
          </p:nvSpPr>
          <p:spPr>
            <a:xfrm rot="5100000">
              <a:off x="5257815" y="51918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25" name="TextBox 24"/>
            <p:cNvSpPr txBox="1"/>
            <p:nvPr/>
          </p:nvSpPr>
          <p:spPr>
            <a:xfrm rot="5700000">
              <a:off x="4914915" y="519551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26" name="TextBox 25"/>
            <p:cNvSpPr txBox="1"/>
            <p:nvPr/>
          </p:nvSpPr>
          <p:spPr>
            <a:xfrm rot="6300000">
              <a:off x="4601043" y="51556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27" name="TextBox 26"/>
            <p:cNvSpPr txBox="1"/>
            <p:nvPr/>
          </p:nvSpPr>
          <p:spPr>
            <a:xfrm rot="6900000">
              <a:off x="4272657" y="50140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28" name="TextBox 27"/>
            <p:cNvSpPr txBox="1"/>
            <p:nvPr/>
          </p:nvSpPr>
          <p:spPr>
            <a:xfrm rot="7500000">
              <a:off x="3987813" y="48435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29" name="TextBox 28"/>
            <p:cNvSpPr txBox="1"/>
            <p:nvPr/>
          </p:nvSpPr>
          <p:spPr>
            <a:xfrm rot="8100000">
              <a:off x="3731997" y="462947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30" name="TextBox 29"/>
            <p:cNvSpPr txBox="1"/>
            <p:nvPr/>
          </p:nvSpPr>
          <p:spPr>
            <a:xfrm rot="8700000">
              <a:off x="3505209" y="434282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31" name="TextBox 30"/>
            <p:cNvSpPr txBox="1"/>
            <p:nvPr/>
          </p:nvSpPr>
          <p:spPr>
            <a:xfrm rot="9300000">
              <a:off x="3321963" y="40852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32" name="TextBox 31"/>
            <p:cNvSpPr txBox="1"/>
            <p:nvPr/>
          </p:nvSpPr>
          <p:spPr>
            <a:xfrm rot="9900000">
              <a:off x="3211287" y="37550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THẮM</a:t>
              </a:r>
            </a:p>
          </p:txBody>
        </p:sp>
        <p:sp>
          <p:nvSpPr>
            <p:cNvPr id="33" name="TextBox 32"/>
            <p:cNvSpPr txBox="1"/>
            <p:nvPr/>
          </p:nvSpPr>
          <p:spPr>
            <a:xfrm rot="10500000">
              <a:off x="3144153" y="342481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34" name="TextBox 33"/>
            <p:cNvSpPr txBox="1"/>
            <p:nvPr/>
          </p:nvSpPr>
          <p:spPr>
            <a:xfrm rot="11100000">
              <a:off x="3164103" y="30801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35" name="TextBox 34"/>
            <p:cNvSpPr txBox="1"/>
            <p:nvPr/>
          </p:nvSpPr>
          <p:spPr>
            <a:xfrm rot="11700000">
              <a:off x="3213081" y="276443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36" name="TextBox 35"/>
            <p:cNvSpPr txBox="1"/>
            <p:nvPr/>
          </p:nvSpPr>
          <p:spPr>
            <a:xfrm rot="12300000">
              <a:off x="3320115" y="244875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LƯƠNG</a:t>
              </a:r>
            </a:p>
          </p:txBody>
        </p:sp>
        <p:sp>
          <p:nvSpPr>
            <p:cNvPr id="37" name="TextBox 36"/>
            <p:cNvSpPr txBox="1"/>
            <p:nvPr/>
          </p:nvSpPr>
          <p:spPr>
            <a:xfrm rot="12900000">
              <a:off x="3499719" y="21475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38" name="TextBox 37"/>
            <p:cNvSpPr txBox="1"/>
            <p:nvPr/>
          </p:nvSpPr>
          <p:spPr>
            <a:xfrm rot="13500000">
              <a:off x="3722865" y="18899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39" name="TextBox 38"/>
            <p:cNvSpPr txBox="1"/>
            <p:nvPr/>
          </p:nvSpPr>
          <p:spPr>
            <a:xfrm rot="14100000">
              <a:off x="3975039" y="1675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40" name="TextBox 39"/>
            <p:cNvSpPr txBox="1"/>
            <p:nvPr/>
          </p:nvSpPr>
          <p:spPr>
            <a:xfrm rot="14700000">
              <a:off x="4270755" y="150535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41" name="TextBox 40"/>
            <p:cNvSpPr txBox="1"/>
            <p:nvPr/>
          </p:nvSpPr>
          <p:spPr>
            <a:xfrm rot="15300000">
              <a:off x="4580985" y="13928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42" name="TextBox 41"/>
            <p:cNvSpPr txBox="1"/>
            <p:nvPr/>
          </p:nvSpPr>
          <p:spPr>
            <a:xfrm rot="15900000">
              <a:off x="4905729" y="132393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43" name="TextBox 42"/>
            <p:cNvSpPr txBox="1"/>
            <p:nvPr/>
          </p:nvSpPr>
          <p:spPr>
            <a:xfrm rot="16500000">
              <a:off x="5259501" y="132756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44" name="TextBox 43"/>
            <p:cNvSpPr txBox="1"/>
            <p:nvPr/>
          </p:nvSpPr>
          <p:spPr>
            <a:xfrm rot="17100000">
              <a:off x="5584245" y="138924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45" name="TextBox 44"/>
            <p:cNvSpPr txBox="1"/>
            <p:nvPr/>
          </p:nvSpPr>
          <p:spPr>
            <a:xfrm rot="17700000">
              <a:off x="5894475" y="150898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46" name="TextBox 45"/>
            <p:cNvSpPr txBox="1"/>
            <p:nvPr/>
          </p:nvSpPr>
          <p:spPr>
            <a:xfrm rot="18300000">
              <a:off x="6190191" y="16722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47" name="TextBox 46"/>
            <p:cNvSpPr txBox="1"/>
            <p:nvPr/>
          </p:nvSpPr>
          <p:spPr>
            <a:xfrm rot="18900000">
              <a:off x="6442365" y="18936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48" name="TextBox 47"/>
            <p:cNvSpPr txBox="1"/>
            <p:nvPr/>
          </p:nvSpPr>
          <p:spPr>
            <a:xfrm rot="19500000">
              <a:off x="6652821" y="21476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49" name="TextBox 48"/>
            <p:cNvSpPr txBox="1"/>
            <p:nvPr/>
          </p:nvSpPr>
          <p:spPr>
            <a:xfrm rot="20100000">
              <a:off x="6834249" y="24161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50" name="TextBox 49"/>
            <p:cNvSpPr txBox="1"/>
            <p:nvPr/>
          </p:nvSpPr>
          <p:spPr>
            <a:xfrm rot="20700000">
              <a:off x="6972135" y="275720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51" name="TextBox 50"/>
            <p:cNvSpPr txBox="1"/>
            <p:nvPr/>
          </p:nvSpPr>
          <p:spPr>
            <a:xfrm rot="21300000">
              <a:off x="7022937" y="30837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112" name="TextBox 111"/>
          <p:cNvSpPr txBox="1"/>
          <p:nvPr/>
        </p:nvSpPr>
        <p:spPr>
          <a:xfrm>
            <a:off x="194517" y="841620"/>
            <a:ext cx="3733265"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6600"/>
                </a:solidFill>
                <a:effectLst/>
                <a:uLnTx/>
                <a:uFillTx/>
                <a:latin typeface="Calibri" panose="020F0502020204030204"/>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6600"/>
                </a:solidFill>
                <a:effectLst/>
                <a:uLnTx/>
                <a:uFillTx/>
                <a:latin typeface="Calibri" panose="020F0502020204030204"/>
                <a:ea typeface="+mn-ea"/>
                <a:cs typeface="+mn-cs"/>
              </a:rPr>
              <a:t>MAY MẮN</a:t>
            </a: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3" name="Oval 2"/>
          <p:cNvSpPr/>
          <p:nvPr/>
        </p:nvSpPr>
        <p:spPr>
          <a:xfrm>
            <a:off x="6109500" y="2649473"/>
            <a:ext cx="1437718" cy="137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5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584192" y="331172"/>
            <a:ext cx="2667666" cy="18378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59955" y="2583414"/>
            <a:ext cx="7964553"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Trao</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34692" y="3161952"/>
            <a:ext cx="5656228"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30012" y="3740490"/>
            <a:ext cx="7994496" cy="426527"/>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59955" y="4319028"/>
            <a:ext cx="8946122" cy="1395254"/>
          </a:xfrm>
          <a:prstGeom prst="rect">
            <a:avLst/>
          </a:prstGeom>
        </p:spPr>
        <p:txBody>
          <a:bodyPr wrap="square">
            <a:spAutoFit/>
          </a:bodyPr>
          <a:lstStyle/>
          <a:p>
            <a:pPr>
              <a:lnSpc>
                <a:spcPts val="2625"/>
              </a:lnSpc>
              <a:spcAft>
                <a:spcPts val="800"/>
              </a:spcAft>
            </a:pP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625"/>
              </a:lnSpc>
              <a:spcAft>
                <a:spcPts val="800"/>
              </a:spcAft>
            </a:pP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Bài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thể</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hiện</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cảm</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xúc</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chân</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thành</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của</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người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rPr>
              <a:t>.</a:t>
            </a:r>
            <a:endParaRPr lang="en-US" sz="2800" dirty="0"/>
          </a:p>
        </p:txBody>
      </p:sp>
      <p:sp>
        <p:nvSpPr>
          <p:cNvPr id="12" name="Cloud Callout 11"/>
          <p:cNvSpPr/>
          <p:nvPr/>
        </p:nvSpPr>
        <p:spPr>
          <a:xfrm>
            <a:off x="3019047" y="4276960"/>
            <a:ext cx="6516838" cy="2365828"/>
          </a:xfrm>
          <a:prstGeom prst="cloudCallout">
            <a:avLst/>
          </a:prstGeom>
          <a:solidFill>
            <a:schemeClr val="bg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25"/>
              </a:lnSpc>
            </a:pP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0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0" nodeType="clickEffect">
                                  <p:stCondLst>
                                    <p:cond delay="0"/>
                                  </p:stCondLst>
                                  <p:childTnLst>
                                    <p:animEffect transition="out" filter="randombar(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2" end="2"/>
                                            </p:txEl>
                                          </p:spTgt>
                                        </p:tgtEl>
                                        <p:attrNameLst>
                                          <p:attrName>style.visibility</p:attrName>
                                        </p:attrNameLst>
                                      </p:cBhvr>
                                      <p:to>
                                        <p:strVal val="visible"/>
                                      </p:to>
                                    </p:set>
                                    <p:animEffect transition="in" filter="fade">
                                      <p:cBhvr>
                                        <p:cTn id="58" dur="1000"/>
                                        <p:tgtEl>
                                          <p:spTgt spid="8">
                                            <p:txEl>
                                              <p:pRg st="2" end="2"/>
                                            </p:txEl>
                                          </p:spTgt>
                                        </p:tgtEl>
                                      </p:cBhvr>
                                    </p:animEffect>
                                    <p:anim calcmode="lin" valueType="num">
                                      <p:cBhvr>
                                        <p:cTn id="5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P spid="6" grpId="0"/>
      <p:bldP spid="12" grpId="0" animBg="1"/>
      <p:bldP spid="12"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677" y="104725"/>
            <a:ext cx="11901267" cy="65352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7" name="Rectangle 6"/>
          <p:cNvSpPr/>
          <p:nvPr/>
        </p:nvSpPr>
        <p:spPr>
          <a:xfrm>
            <a:off x="631566" y="3660551"/>
            <a:ext cx="108837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TRÌNH</a:t>
            </a:r>
            <a:r>
              <a:rPr kumimoji="0" lang="en-US" sz="54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BÀY VỀ MỘT CẢNH SINH HOẠT</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475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algn="ctr">
              <a:lnSpc>
                <a:spcPct val="107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NÓI VÀ </a:t>
            </a:r>
            <a:r>
              <a:rPr lang="en-US" sz="3200" b="1" dirty="0" smtClean="0">
                <a:solidFill>
                  <a:srgbClr val="7030A0"/>
                </a:solidFill>
                <a:latin typeface="Times New Roman" panose="02020603050405020304" pitchFamily="18" charset="0"/>
                <a:ea typeface="MS Mincho"/>
                <a:cs typeface="Times New Roman" panose="02020603050405020304" pitchFamily="18" charset="0"/>
              </a:rPr>
              <a:t>NGHE</a:t>
            </a:r>
            <a:r>
              <a:rPr lang="en-US" sz="3200" b="1" dirty="0">
                <a:solidFill>
                  <a:srgbClr val="0D0D0D"/>
                </a:solidFill>
                <a:latin typeface="Times New Roman" panose="02020603050405020304" pitchFamily="18" charset="0"/>
                <a:ea typeface="MS Mincho"/>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3200" b="1" dirty="0">
                <a:solidFill>
                  <a:srgbClr val="FF0000"/>
                </a:solidFill>
                <a:latin typeface="Times New Roman" panose="02020603050405020304" pitchFamily="18" charset="0"/>
                <a:ea typeface="MS Mincho"/>
                <a:cs typeface="Times New Roman" panose="02020603050405020304" pitchFamily="18" charset="0"/>
              </a:rPr>
              <a:t>TRÌNH BÀY VỀ MỘT CẢNH SINH HOẠT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1738848" y="1668470"/>
            <a:ext cx="9751720" cy="3944540"/>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701431"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Hình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thành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kỹ</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năng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nghe</a:t>
            </a:r>
            <a:r>
              <a:rPr lang="en-US" sz="2500" kern="1200" dirty="0" smtClean="0">
                <a:latin typeface="Times New Roman" panose="02020603050405020304" pitchFamily="18" charset="0"/>
                <a:cs typeface="Times New Roman" panose="02020603050405020304" pitchFamily="18" charset="0"/>
              </a:rPr>
              <a:t> – </a:t>
            </a:r>
            <a:r>
              <a:rPr lang="en-US" sz="2500" kern="1200" dirty="0" err="1" smtClean="0">
                <a:latin typeface="Times New Roman" panose="02020603050405020304" pitchFamily="18" charset="0"/>
                <a:cs typeface="Times New Roman" panose="02020603050405020304" pitchFamily="18" charset="0"/>
              </a:rPr>
              <a:t>nói</a:t>
            </a:r>
            <a:r>
              <a:rPr lang="en-US" sz="2500" kern="1200" dirty="0" smtClean="0">
                <a:latin typeface="Times New Roman" panose="02020603050405020304" pitchFamily="18" charset="0"/>
                <a:cs typeface="Times New Roman" panose="02020603050405020304" pitchFamily="18" charset="0"/>
              </a:rPr>
              <a:t> –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endParaRPr lang="en-US" sz="25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2880007"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Hiểu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biết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hơn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rèn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luyện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tính</a:t>
            </a:r>
            <a:r>
              <a:rPr lang="en-US" sz="2500" kern="1200" dirty="0" smtClean="0">
                <a:latin typeface="Times New Roman" panose="02020603050405020304" pitchFamily="18" charset="0"/>
                <a:cs typeface="Times New Roman" panose="02020603050405020304" pitchFamily="18" charset="0"/>
              </a:rPr>
              <a:t> logic</a:t>
            </a:r>
            <a:endParaRPr lang="en-US" sz="25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058582"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Hỗ</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trợ</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kĩ</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năng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giao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tiếp</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237158"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tập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những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bổ</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ích</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9415735"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Gắn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tình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giữa</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người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nói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người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nghe</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a:lnSpc>
                <a:spcPct val="107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 </a:t>
            </a:r>
            <a:r>
              <a:rPr lang="en-US" sz="2800" b="1" dirty="0" err="1">
                <a:solidFill>
                  <a:srgbClr val="0D0D0D"/>
                </a:solidFill>
                <a:latin typeface="Times New Roman" panose="02020603050405020304" pitchFamily="18" charset="0"/>
                <a:ea typeface="MS Mincho"/>
                <a:cs typeface="Times New Roman" panose="02020603050405020304" pitchFamily="18" charset="0"/>
              </a:rPr>
              <a:t>Tầm</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quan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trọng</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của</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việc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trình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bày</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một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vấn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đề</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62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12588" y="1668470"/>
            <a:ext cx="3725700" cy="553357"/>
          </a:xfrm>
          <a:prstGeom prst="rect">
            <a:avLst/>
          </a:prstGeom>
        </p:spPr>
        <p:txBody>
          <a:bodyPr wrap="none">
            <a:spAutoFit/>
          </a:bodyPr>
          <a:lstStyle/>
          <a:p>
            <a:pPr>
              <a:lnSpc>
                <a:spcPct val="107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II</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Các</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thực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hiện</a:t>
            </a:r>
            <a:r>
              <a:rPr lang="en-US" sz="2800" b="1"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reeform 4"/>
          <p:cNvSpPr/>
          <p:nvPr/>
        </p:nvSpPr>
        <p:spPr>
          <a:xfrm>
            <a:off x="665178" y="2417986"/>
            <a:ext cx="2088777" cy="2423878"/>
          </a:xfrm>
          <a:custGeom>
            <a:avLst/>
            <a:gdLst>
              <a:gd name="connsiteX0" fmla="*/ 0 w 2088777"/>
              <a:gd name="connsiteY0" fmla="*/ 208878 h 2423878"/>
              <a:gd name="connsiteX1" fmla="*/ 208878 w 2088777"/>
              <a:gd name="connsiteY1" fmla="*/ 0 h 2423878"/>
              <a:gd name="connsiteX2" fmla="*/ 1879899 w 2088777"/>
              <a:gd name="connsiteY2" fmla="*/ 0 h 2423878"/>
              <a:gd name="connsiteX3" fmla="*/ 2088777 w 2088777"/>
              <a:gd name="connsiteY3" fmla="*/ 208878 h 2423878"/>
              <a:gd name="connsiteX4" fmla="*/ 2088777 w 2088777"/>
              <a:gd name="connsiteY4" fmla="*/ 2215000 h 2423878"/>
              <a:gd name="connsiteX5" fmla="*/ 1879899 w 2088777"/>
              <a:gd name="connsiteY5" fmla="*/ 2423878 h 2423878"/>
              <a:gd name="connsiteX6" fmla="*/ 208878 w 2088777"/>
              <a:gd name="connsiteY6" fmla="*/ 2423878 h 2423878"/>
              <a:gd name="connsiteX7" fmla="*/ 0 w 2088777"/>
              <a:gd name="connsiteY7" fmla="*/ 2215000 h 2423878"/>
              <a:gd name="connsiteX8" fmla="*/ 0 w 2088777"/>
              <a:gd name="connsiteY8" fmla="*/ 208878 h 24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423878">
                <a:moveTo>
                  <a:pt x="0" y="208878"/>
                </a:moveTo>
                <a:cubicBezTo>
                  <a:pt x="0" y="93518"/>
                  <a:pt x="93518" y="0"/>
                  <a:pt x="208878" y="0"/>
                </a:cubicBezTo>
                <a:lnTo>
                  <a:pt x="1879899" y="0"/>
                </a:lnTo>
                <a:cubicBezTo>
                  <a:pt x="1995259" y="0"/>
                  <a:pt x="2088777" y="93518"/>
                  <a:pt x="2088777" y="208878"/>
                </a:cubicBezTo>
                <a:lnTo>
                  <a:pt x="2088777" y="2215000"/>
                </a:lnTo>
                <a:cubicBezTo>
                  <a:pt x="2088777" y="2330360"/>
                  <a:pt x="1995259" y="2423878"/>
                  <a:pt x="1879899" y="2423878"/>
                </a:cubicBezTo>
                <a:lnTo>
                  <a:pt x="208878" y="2423878"/>
                </a:lnTo>
                <a:cubicBezTo>
                  <a:pt x="93518" y="2423878"/>
                  <a:pt x="0" y="2330360"/>
                  <a:pt x="0" y="2215000"/>
                </a:cubicBezTo>
                <a:lnTo>
                  <a:pt x="0" y="2088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618" tIns="152618" rIns="152618" bIns="152618"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2950301"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8" name="Freeform 7"/>
          <p:cNvSpPr/>
          <p:nvPr/>
        </p:nvSpPr>
        <p:spPr>
          <a:xfrm>
            <a:off x="3589467" y="2592153"/>
            <a:ext cx="2088777" cy="2075544"/>
          </a:xfrm>
          <a:custGeom>
            <a:avLst/>
            <a:gdLst>
              <a:gd name="connsiteX0" fmla="*/ 0 w 2088777"/>
              <a:gd name="connsiteY0" fmla="*/ 207554 h 2075544"/>
              <a:gd name="connsiteX1" fmla="*/ 207554 w 2088777"/>
              <a:gd name="connsiteY1" fmla="*/ 0 h 2075544"/>
              <a:gd name="connsiteX2" fmla="*/ 1881223 w 2088777"/>
              <a:gd name="connsiteY2" fmla="*/ 0 h 2075544"/>
              <a:gd name="connsiteX3" fmla="*/ 2088777 w 2088777"/>
              <a:gd name="connsiteY3" fmla="*/ 207554 h 2075544"/>
              <a:gd name="connsiteX4" fmla="*/ 2088777 w 2088777"/>
              <a:gd name="connsiteY4" fmla="*/ 1867990 h 2075544"/>
              <a:gd name="connsiteX5" fmla="*/ 1881223 w 2088777"/>
              <a:gd name="connsiteY5" fmla="*/ 2075544 h 2075544"/>
              <a:gd name="connsiteX6" fmla="*/ 207554 w 2088777"/>
              <a:gd name="connsiteY6" fmla="*/ 2075544 h 2075544"/>
              <a:gd name="connsiteX7" fmla="*/ 0 w 2088777"/>
              <a:gd name="connsiteY7" fmla="*/ 1867990 h 2075544"/>
              <a:gd name="connsiteX8" fmla="*/ 0 w 2088777"/>
              <a:gd name="connsiteY8" fmla="*/ 207554 h 20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75544">
                <a:moveTo>
                  <a:pt x="0" y="207554"/>
                </a:moveTo>
                <a:cubicBezTo>
                  <a:pt x="0" y="92925"/>
                  <a:pt x="92925" y="0"/>
                  <a:pt x="207554" y="0"/>
                </a:cubicBezTo>
                <a:lnTo>
                  <a:pt x="1881223" y="0"/>
                </a:lnTo>
                <a:cubicBezTo>
                  <a:pt x="1995852" y="0"/>
                  <a:pt x="2088777" y="92925"/>
                  <a:pt x="2088777" y="207554"/>
                </a:cubicBezTo>
                <a:lnTo>
                  <a:pt x="2088777" y="1867990"/>
                </a:lnTo>
                <a:cubicBezTo>
                  <a:pt x="2088777" y="1982619"/>
                  <a:pt x="1995852" y="2075544"/>
                  <a:pt x="1881223" y="2075544"/>
                </a:cubicBezTo>
                <a:lnTo>
                  <a:pt x="207554" y="2075544"/>
                </a:lnTo>
                <a:cubicBezTo>
                  <a:pt x="92925" y="2075544"/>
                  <a:pt x="0" y="1982619"/>
                  <a:pt x="0" y="1867990"/>
                </a:cubicBezTo>
                <a:lnTo>
                  <a:pt x="0" y="20755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231" tIns="152231" rIns="152231" bIns="15223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Tìm</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dàn</a:t>
            </a:r>
            <a:r>
              <a:rPr lang="en-US" sz="2400" kern="1200" dirty="0" smtClean="0">
                <a:latin typeface="Times New Roman" panose="02020603050405020304" pitchFamily="18" charset="0"/>
                <a:cs typeface="Times New Roman" panose="02020603050405020304" pitchFamily="18" charset="0"/>
              </a:rPr>
              <a:t> ý.</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874590"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11" name="Freeform 10"/>
          <p:cNvSpPr/>
          <p:nvPr/>
        </p:nvSpPr>
        <p:spPr>
          <a:xfrm>
            <a:off x="6513756" y="2621181"/>
            <a:ext cx="2088777" cy="2017489"/>
          </a:xfrm>
          <a:custGeom>
            <a:avLst/>
            <a:gdLst>
              <a:gd name="connsiteX0" fmla="*/ 0 w 2088777"/>
              <a:gd name="connsiteY0" fmla="*/ 201749 h 2017489"/>
              <a:gd name="connsiteX1" fmla="*/ 201749 w 2088777"/>
              <a:gd name="connsiteY1" fmla="*/ 0 h 2017489"/>
              <a:gd name="connsiteX2" fmla="*/ 1887028 w 2088777"/>
              <a:gd name="connsiteY2" fmla="*/ 0 h 2017489"/>
              <a:gd name="connsiteX3" fmla="*/ 2088777 w 2088777"/>
              <a:gd name="connsiteY3" fmla="*/ 201749 h 2017489"/>
              <a:gd name="connsiteX4" fmla="*/ 2088777 w 2088777"/>
              <a:gd name="connsiteY4" fmla="*/ 1815740 h 2017489"/>
              <a:gd name="connsiteX5" fmla="*/ 1887028 w 2088777"/>
              <a:gd name="connsiteY5" fmla="*/ 2017489 h 2017489"/>
              <a:gd name="connsiteX6" fmla="*/ 201749 w 2088777"/>
              <a:gd name="connsiteY6" fmla="*/ 2017489 h 2017489"/>
              <a:gd name="connsiteX7" fmla="*/ 0 w 2088777"/>
              <a:gd name="connsiteY7" fmla="*/ 1815740 h 2017489"/>
              <a:gd name="connsiteX8" fmla="*/ 0 w 2088777"/>
              <a:gd name="connsiteY8" fmla="*/ 201749 h 20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17489">
                <a:moveTo>
                  <a:pt x="0" y="201749"/>
                </a:moveTo>
                <a:cubicBezTo>
                  <a:pt x="0" y="90326"/>
                  <a:pt x="90326" y="0"/>
                  <a:pt x="201749" y="0"/>
                </a:cubicBezTo>
                <a:lnTo>
                  <a:pt x="1887028" y="0"/>
                </a:lnTo>
                <a:cubicBezTo>
                  <a:pt x="1998451" y="0"/>
                  <a:pt x="2088777" y="90326"/>
                  <a:pt x="2088777" y="201749"/>
                </a:cubicBezTo>
                <a:lnTo>
                  <a:pt x="2088777" y="1815740"/>
                </a:lnTo>
                <a:cubicBezTo>
                  <a:pt x="2088777" y="1927163"/>
                  <a:pt x="1998451" y="2017489"/>
                  <a:pt x="1887028" y="2017489"/>
                </a:cubicBezTo>
                <a:lnTo>
                  <a:pt x="201749" y="2017489"/>
                </a:lnTo>
                <a:cubicBezTo>
                  <a:pt x="90326" y="2017489"/>
                  <a:pt x="0" y="1927163"/>
                  <a:pt x="0" y="1815740"/>
                </a:cubicBezTo>
                <a:lnTo>
                  <a:pt x="0" y="20174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0530" tIns="150530" rIns="150530" bIns="15053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8798879"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13" name="Freeform 12"/>
          <p:cNvSpPr/>
          <p:nvPr/>
        </p:nvSpPr>
        <p:spPr>
          <a:xfrm>
            <a:off x="9438045" y="2592153"/>
            <a:ext cx="2088777" cy="2075544"/>
          </a:xfrm>
          <a:custGeom>
            <a:avLst/>
            <a:gdLst>
              <a:gd name="connsiteX0" fmla="*/ 0 w 2088777"/>
              <a:gd name="connsiteY0" fmla="*/ 207554 h 2075544"/>
              <a:gd name="connsiteX1" fmla="*/ 207554 w 2088777"/>
              <a:gd name="connsiteY1" fmla="*/ 0 h 2075544"/>
              <a:gd name="connsiteX2" fmla="*/ 1881223 w 2088777"/>
              <a:gd name="connsiteY2" fmla="*/ 0 h 2075544"/>
              <a:gd name="connsiteX3" fmla="*/ 2088777 w 2088777"/>
              <a:gd name="connsiteY3" fmla="*/ 207554 h 2075544"/>
              <a:gd name="connsiteX4" fmla="*/ 2088777 w 2088777"/>
              <a:gd name="connsiteY4" fmla="*/ 1867990 h 2075544"/>
              <a:gd name="connsiteX5" fmla="*/ 1881223 w 2088777"/>
              <a:gd name="connsiteY5" fmla="*/ 2075544 h 2075544"/>
              <a:gd name="connsiteX6" fmla="*/ 207554 w 2088777"/>
              <a:gd name="connsiteY6" fmla="*/ 2075544 h 2075544"/>
              <a:gd name="connsiteX7" fmla="*/ 0 w 2088777"/>
              <a:gd name="connsiteY7" fmla="*/ 1867990 h 2075544"/>
              <a:gd name="connsiteX8" fmla="*/ 0 w 2088777"/>
              <a:gd name="connsiteY8" fmla="*/ 207554 h 20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75544">
                <a:moveTo>
                  <a:pt x="0" y="207554"/>
                </a:moveTo>
                <a:cubicBezTo>
                  <a:pt x="0" y="92925"/>
                  <a:pt x="92925" y="0"/>
                  <a:pt x="207554" y="0"/>
                </a:cubicBezTo>
                <a:lnTo>
                  <a:pt x="1881223" y="0"/>
                </a:lnTo>
                <a:cubicBezTo>
                  <a:pt x="1995852" y="0"/>
                  <a:pt x="2088777" y="92925"/>
                  <a:pt x="2088777" y="207554"/>
                </a:cubicBezTo>
                <a:lnTo>
                  <a:pt x="2088777" y="1867990"/>
                </a:lnTo>
                <a:cubicBezTo>
                  <a:pt x="2088777" y="1982619"/>
                  <a:pt x="1995852" y="2075544"/>
                  <a:pt x="1881223" y="2075544"/>
                </a:cubicBezTo>
                <a:lnTo>
                  <a:pt x="207554" y="2075544"/>
                </a:lnTo>
                <a:cubicBezTo>
                  <a:pt x="92925" y="2075544"/>
                  <a:pt x="0" y="1982619"/>
                  <a:pt x="0" y="1867990"/>
                </a:cubicBezTo>
                <a:lnTo>
                  <a:pt x="0" y="20755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231" tIns="152231" rIns="152231" bIns="15223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animBg="1"/>
      <p:bldP spid="6" grpId="0" animBg="1"/>
      <p:bldP spid="8" grpId="0" animBg="1"/>
      <p:bldP spid="10" grpId="0" animBg="1"/>
      <p:bldP spid="11" grpId="0" animBg="1"/>
      <p:bldP spid="12"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12588" y="1668470"/>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74165" y="2031292"/>
            <a:ext cx="11136382" cy="522259"/>
          </a:xfrm>
          <a:prstGeom prst="rect">
            <a:avLst/>
          </a:prstGeom>
        </p:spPr>
        <p:txBody>
          <a:bodyPr wrap="none">
            <a:spAutoFit/>
          </a:bodyPr>
          <a:lstStyle/>
          <a:p>
            <a:pPr>
              <a:lnSpc>
                <a:spcPct val="107000"/>
              </a:lnSpc>
              <a:spcAft>
                <a:spcPts val="80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1. </a:t>
            </a: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1</a:t>
            </a:r>
            <a:r>
              <a:rPr lang="en-US" sz="2800" dirty="0">
                <a:solidFill>
                  <a:srgbClr val="FF0000"/>
                </a:solidFill>
                <a:latin typeface="Times New Roman" panose="02020603050405020304" pitchFamily="18" charset="0"/>
                <a:ea typeface="MS Mincho"/>
                <a:cs typeface="Times New Roman" panose="02020603050405020304" pitchFamily="18" charset="0"/>
              </a:rPr>
              <a: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người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nghe</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mục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không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1400" dirty="0">
                <a:solidFill>
                  <a:srgbClr val="0D0D0D"/>
                </a:solidFill>
                <a:latin typeface="Times New Roman" panose="02020603050405020304" pitchFamily="18" charset="0"/>
                <a:ea typeface="MS Mincho"/>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5" name="Group 34"/>
          <p:cNvGrpSpPr/>
          <p:nvPr/>
        </p:nvGrpSpPr>
        <p:grpSpPr>
          <a:xfrm>
            <a:off x="3657446" y="2594910"/>
            <a:ext cx="4443349" cy="4095247"/>
            <a:chOff x="4065717" y="2710288"/>
            <a:chExt cx="4443349" cy="4095247"/>
          </a:xfrm>
        </p:grpSpPr>
        <p:grpSp>
          <p:nvGrpSpPr>
            <p:cNvPr id="34" name="Group 33"/>
            <p:cNvGrpSpPr/>
            <p:nvPr/>
          </p:nvGrpSpPr>
          <p:grpSpPr>
            <a:xfrm>
              <a:off x="4581464" y="3150016"/>
              <a:ext cx="3327896" cy="3327896"/>
              <a:chOff x="4569550" y="3158227"/>
              <a:chExt cx="3327896" cy="3327896"/>
            </a:xfrm>
          </p:grpSpPr>
          <p:sp>
            <p:nvSpPr>
              <p:cNvPr id="18" name="Block Arc 17"/>
              <p:cNvSpPr/>
              <p:nvPr/>
            </p:nvSpPr>
            <p:spPr>
              <a:xfrm>
                <a:off x="4569550" y="3158227"/>
                <a:ext cx="3327896" cy="3327896"/>
              </a:xfrm>
              <a:prstGeom prst="blockArc">
                <a:avLst>
                  <a:gd name="adj1" fmla="val 11880000"/>
                  <a:gd name="adj2" fmla="val 1620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0" name="Block Arc 19"/>
              <p:cNvSpPr/>
              <p:nvPr/>
            </p:nvSpPr>
            <p:spPr>
              <a:xfrm>
                <a:off x="4569550" y="3158227"/>
                <a:ext cx="3327896" cy="3327896"/>
              </a:xfrm>
              <a:prstGeom prst="blockArc">
                <a:avLst>
                  <a:gd name="adj1" fmla="val 3240000"/>
                  <a:gd name="adj2" fmla="val 756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1" name="Block Arc 20"/>
              <p:cNvSpPr/>
              <p:nvPr/>
            </p:nvSpPr>
            <p:spPr>
              <a:xfrm>
                <a:off x="4569550" y="3158227"/>
                <a:ext cx="3327896" cy="3327896"/>
              </a:xfrm>
              <a:prstGeom prst="blockArc">
                <a:avLst>
                  <a:gd name="adj1" fmla="val 20520000"/>
                  <a:gd name="adj2" fmla="val 324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2" name="Block Arc 21"/>
              <p:cNvSpPr/>
              <p:nvPr/>
            </p:nvSpPr>
            <p:spPr>
              <a:xfrm>
                <a:off x="4569550" y="3158227"/>
                <a:ext cx="3327896" cy="3327896"/>
              </a:xfrm>
              <a:prstGeom prst="blockArc">
                <a:avLst>
                  <a:gd name="adj1" fmla="val 16200000"/>
                  <a:gd name="adj2" fmla="val 2052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grpSp>
        <p:grpSp>
          <p:nvGrpSpPr>
            <p:cNvPr id="32" name="Group 31"/>
            <p:cNvGrpSpPr/>
            <p:nvPr/>
          </p:nvGrpSpPr>
          <p:grpSpPr>
            <a:xfrm>
              <a:off x="4065717" y="2710288"/>
              <a:ext cx="4443349" cy="4095247"/>
              <a:chOff x="4017780" y="2654258"/>
              <a:chExt cx="4443349" cy="4095247"/>
            </a:xfrm>
          </p:grpSpPr>
          <p:sp>
            <p:nvSpPr>
              <p:cNvPr id="19" name="Block Arc 18"/>
              <p:cNvSpPr/>
              <p:nvPr/>
            </p:nvSpPr>
            <p:spPr>
              <a:xfrm>
                <a:off x="4569550" y="3158227"/>
                <a:ext cx="3327896" cy="3327896"/>
              </a:xfrm>
              <a:prstGeom prst="blockArc">
                <a:avLst>
                  <a:gd name="adj1" fmla="val 7560000"/>
                  <a:gd name="adj2" fmla="val 1188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3" name="Freeform 22"/>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ln w="38100">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827" tIns="254827" rIns="254827" bIns="254827"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FF0000"/>
                    </a:solidFill>
                    <a:latin typeface="Times New Roman" panose="02020603050405020304" pitchFamily="18" charset="0"/>
                    <a:cs typeface="Times New Roman" panose="02020603050405020304" pitchFamily="18" charset="0"/>
                  </a:rPr>
                  <a:t>Cảnh</a:t>
                </a:r>
                <a:r>
                  <a:rPr lang="en-US" sz="2400" b="1" kern="1200" dirty="0" smtClean="0">
                    <a:solidFill>
                      <a:srgbClr val="FF0000"/>
                    </a:solidFill>
                    <a:latin typeface="Times New Roman" panose="020206030504050203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cs typeface="Times New Roman" panose="02020603050405020304" pitchFamily="18" charset="0"/>
                  </a:rPr>
                  <a:t>sinh</a:t>
                </a:r>
                <a:r>
                  <a:rPr lang="en-US" sz="2400" b="1" kern="1200" dirty="0" smtClean="0">
                    <a:solidFill>
                      <a:srgbClr val="FF0000"/>
                    </a:solidFill>
                    <a:latin typeface="Times New Roman" panose="020206030504050203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cs typeface="Times New Roman" panose="02020603050405020304" pitchFamily="18" charset="0"/>
                  </a:rPr>
                  <a:t>hoạt</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24" name="Freeform 23"/>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66478" tIns="187523" rIns="266478" bIns="18752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What</a:t>
                </a:r>
                <a:endParaRPr lang="en-US" sz="2400" b="1"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0530" tIns="219808" rIns="250530" bIns="219808"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who</a:t>
                </a:r>
                <a:endParaRPr lang="en-US" sz="2400" b="1"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66478" tIns="187523" rIns="266478" bIns="18752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why</a:t>
                </a:r>
                <a:endParaRPr lang="en-US" sz="24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9398" tIns="228899" rIns="259398" bIns="22889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When</a:t>
                </a:r>
                <a:endParaRPr lang="en-US" sz="24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46051" tIns="230573" rIns="246051" bIns="23057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Where</a:t>
                </a:r>
                <a:endParaRPr lang="en-US" sz="2400" b="1" kern="1200" dirty="0">
                  <a:latin typeface="Times New Roman" panose="02020603050405020304" pitchFamily="18" charset="0"/>
                  <a:cs typeface="Times New Roman" panose="02020603050405020304" pitchFamily="18" charset="0"/>
                </a:endParaRPr>
              </a:p>
            </p:txBody>
          </p:sp>
        </p:grpSp>
      </p:grpSp>
      <p:sp>
        <p:nvSpPr>
          <p:cNvPr id="8" name="Rectangle 7"/>
          <p:cNvSpPr/>
          <p:nvPr/>
        </p:nvSpPr>
        <p:spPr>
          <a:xfrm>
            <a:off x="7648580" y="2569720"/>
            <a:ext cx="373692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định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sinh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hoạt</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 </a:t>
            </a:r>
            <a:endParaRPr lang="en-US" sz="2400" dirty="0"/>
          </a:p>
        </p:txBody>
      </p:sp>
      <p:sp>
        <p:nvSpPr>
          <p:cNvPr id="10" name="Rectangle 9"/>
          <p:cNvSpPr/>
          <p:nvPr/>
        </p:nvSpPr>
        <p:spPr>
          <a:xfrm>
            <a:off x="8743083" y="4010147"/>
            <a:ext cx="2892052" cy="10156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err="1">
                <a:solidFill>
                  <a:srgbClr val="FF0000"/>
                </a:solidFill>
                <a:latin typeface="Times New Roman" panose="02020603050405020304" pitchFamily="18" charset="0"/>
                <a:ea typeface="MS Mincho"/>
              </a:rPr>
              <a:t>Đối</a:t>
            </a:r>
            <a:r>
              <a:rPr lang="en-US" sz="2000" dirty="0">
                <a:solidFill>
                  <a:srgbClr val="FF0000"/>
                </a:solidFill>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tượng</a:t>
            </a:r>
            <a:r>
              <a:rPr lang="en-US" sz="2000" dirty="0">
                <a:solidFill>
                  <a:srgbClr val="FF0000"/>
                </a:solidFill>
                <a:latin typeface="Times New Roman" panose="02020603050405020304" pitchFamily="18" charset="0"/>
                <a:ea typeface="MS Mincho"/>
              </a:rPr>
              <a:t> </a:t>
            </a:r>
            <a:r>
              <a:rPr lang="en-US" sz="2000" dirty="0" err="1">
                <a:latin typeface="Times New Roman" panose="02020603050405020304" pitchFamily="18" charset="0"/>
                <a:ea typeface="MS Mincho"/>
              </a:rPr>
              <a:t>mà</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hướng</a:t>
            </a:r>
            <a:endParaRPr lang="en-US" sz="2000" dirty="0" smtClean="0">
              <a:latin typeface="Times New Roman" panose="02020603050405020304" pitchFamily="18" charset="0"/>
              <a:ea typeface="MS Mincho"/>
            </a:endParaRPr>
          </a:p>
          <a:p>
            <a:r>
              <a:rPr lang="en-US" sz="2000" dirty="0" err="1" smtClean="0">
                <a:latin typeface="Times New Roman" panose="02020603050405020304" pitchFamily="18" charset="0"/>
                <a:ea typeface="MS Mincho"/>
              </a:rPr>
              <a:t>tới</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khi</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trình</a:t>
            </a:r>
            <a:r>
              <a:rPr lang="en-US" sz="2000" dirty="0" smtClean="0">
                <a:latin typeface="Times New Roman" panose="02020603050405020304" pitchFamily="18" charset="0"/>
                <a:ea typeface="MS Mincho"/>
              </a:rPr>
              <a:t> </a:t>
            </a:r>
            <a:r>
              <a:rPr lang="en-US" sz="2000" dirty="0" err="1" smtClean="0">
                <a:latin typeface="Times New Roman" panose="02020603050405020304" pitchFamily="18" charset="0"/>
                <a:ea typeface="MS Mincho"/>
              </a:rPr>
              <a:t>bày</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là</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ai</a:t>
            </a:r>
            <a:r>
              <a:rPr lang="en-US" sz="2000" dirty="0">
                <a:latin typeface="Times New Roman" panose="02020603050405020304" pitchFamily="18" charset="0"/>
                <a:ea typeface="MS Mincho"/>
              </a:rPr>
              <a:t>? </a:t>
            </a:r>
            <a:endParaRPr lang="en-US" sz="2000" dirty="0" smtClean="0">
              <a:latin typeface="Times New Roman" panose="02020603050405020304" pitchFamily="18" charset="0"/>
              <a:ea typeface="MS Mincho"/>
            </a:endParaRPr>
          </a:p>
          <a:p>
            <a:r>
              <a:rPr lang="en-US" sz="2000" dirty="0" err="1" smtClean="0">
                <a:latin typeface="Times New Roman" panose="02020603050405020304" pitchFamily="18" charset="0"/>
                <a:ea typeface="MS Mincho"/>
              </a:rPr>
              <a:t>thầy</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cô</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bạn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bè</a:t>
            </a:r>
            <a:r>
              <a:rPr lang="en-US" sz="2000" dirty="0">
                <a:latin typeface="Times New Roman" panose="02020603050405020304" pitchFamily="18" charset="0"/>
                <a:ea typeface="MS Mincho"/>
              </a:rPr>
              <a:t>….</a:t>
            </a:r>
            <a:endParaRPr lang="en-US" sz="2000" dirty="0"/>
          </a:p>
        </p:txBody>
      </p:sp>
      <p:sp>
        <p:nvSpPr>
          <p:cNvPr id="11" name="Rectangle 10"/>
          <p:cNvSpPr/>
          <p:nvPr/>
        </p:nvSpPr>
        <p:spPr>
          <a:xfrm>
            <a:off x="8100795" y="5626133"/>
            <a:ext cx="254108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solidFill>
                  <a:srgbClr val="FF0000"/>
                </a:solidFill>
                <a:latin typeface="Times New Roman" panose="02020603050405020304" pitchFamily="18" charset="0"/>
                <a:ea typeface="MS Mincho"/>
              </a:rPr>
              <a:t>Mục</a:t>
            </a:r>
            <a:r>
              <a:rPr lang="en-US" sz="2400" dirty="0">
                <a:solidFill>
                  <a:srgbClr val="FF0000"/>
                </a:solidFill>
                <a:latin typeface="Times New Roman" panose="02020603050405020304" pitchFamily="18" charset="0"/>
                <a:ea typeface="MS Mincho"/>
              </a:rPr>
              <a:t> </a:t>
            </a:r>
            <a:r>
              <a:rPr lang="en-US" sz="2400" dirty="0" err="1">
                <a:solidFill>
                  <a:srgbClr val="FF0000"/>
                </a:solidFill>
                <a:latin typeface="Times New Roman" panose="02020603050405020304" pitchFamily="18" charset="0"/>
                <a:ea typeface="MS Mincho"/>
              </a:rPr>
              <a:t>đích</a:t>
            </a:r>
            <a:r>
              <a:rPr lang="en-US" sz="2400" dirty="0">
                <a:solidFill>
                  <a:srgbClr val="FF0000"/>
                </a:solidFill>
                <a:latin typeface="Times New Roman" panose="02020603050405020304" pitchFamily="18" charset="0"/>
                <a:ea typeface="MS Mincho"/>
              </a:rPr>
              <a:t> </a:t>
            </a:r>
            <a:r>
              <a:rPr lang="en-US" sz="2400" dirty="0" err="1">
                <a:latin typeface="Times New Roman" panose="02020603050405020304" pitchFamily="18" charset="0"/>
                <a:ea typeface="MS Mincho"/>
              </a:rPr>
              <a:t>bài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bày</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gì</a:t>
            </a:r>
            <a:r>
              <a:rPr lang="en-US" sz="2400" dirty="0">
                <a:latin typeface="Times New Roman" panose="02020603050405020304" pitchFamily="18" charset="0"/>
                <a:ea typeface="MS Mincho"/>
              </a:rPr>
              <a:t>? </a:t>
            </a:r>
            <a:endParaRPr lang="en-US" sz="2400" dirty="0"/>
          </a:p>
        </p:txBody>
      </p:sp>
      <p:sp>
        <p:nvSpPr>
          <p:cNvPr id="12" name="Rectangle 11"/>
          <p:cNvSpPr/>
          <p:nvPr/>
        </p:nvSpPr>
        <p:spPr>
          <a:xfrm>
            <a:off x="513125" y="3743747"/>
            <a:ext cx="2597335" cy="10156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chọn</a:t>
            </a:r>
            <a:r>
              <a:rPr lang="en-US" sz="2000" dirty="0">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không</a:t>
            </a:r>
            <a:r>
              <a:rPr lang="en-US" sz="2000" dirty="0">
                <a:solidFill>
                  <a:srgbClr val="FF0000"/>
                </a:solidFill>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gian</a:t>
            </a:r>
            <a:r>
              <a:rPr lang="en-US" sz="2000" dirty="0">
                <a:solidFill>
                  <a:srgbClr val="FF0000"/>
                </a:solidFill>
                <a:latin typeface="Times New Roman" panose="02020603050405020304" pitchFamily="18" charset="0"/>
                <a:ea typeface="MS Mincho"/>
              </a:rPr>
              <a:t> </a:t>
            </a:r>
            <a:r>
              <a:rPr lang="en-US" sz="2000" dirty="0" err="1" smtClean="0">
                <a:latin typeface="Times New Roman" panose="02020603050405020304" pitchFamily="18" charset="0"/>
                <a:ea typeface="MS Mincho"/>
              </a:rPr>
              <a:t>nào</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để</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trình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bày</a:t>
            </a:r>
            <a:r>
              <a:rPr lang="en-US" sz="2000" dirty="0" smtClean="0">
                <a:latin typeface="Times New Roman" panose="02020603050405020304" pitchFamily="18" charset="0"/>
                <a:ea typeface="MS Mincho"/>
              </a:rPr>
              <a:t>?</a:t>
            </a:r>
          </a:p>
          <a:p>
            <a:r>
              <a:rPr lang="en-US" sz="2000" dirty="0" smtClean="0">
                <a:latin typeface="Times New Roman" panose="02020603050405020304" pitchFamily="18" charset="0"/>
                <a:ea typeface="MS Mincho"/>
              </a:rPr>
              <a:t> </a:t>
            </a:r>
            <a:r>
              <a:rPr lang="en-US" sz="2000" dirty="0">
                <a:latin typeface="Times New Roman" panose="02020603050405020304" pitchFamily="18" charset="0"/>
                <a:ea typeface="MS Mincho"/>
              </a:rPr>
              <a:t>(</a:t>
            </a:r>
            <a:r>
              <a:rPr lang="en-US" sz="2000" dirty="0" err="1">
                <a:latin typeface="Times New Roman" panose="02020603050405020304" pitchFamily="18" charset="0"/>
                <a:ea typeface="MS Mincho"/>
              </a:rPr>
              <a:t>lớp</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học</a:t>
            </a:r>
            <a:r>
              <a:rPr lang="en-US" sz="2000" dirty="0">
                <a:latin typeface="Times New Roman" panose="02020603050405020304" pitchFamily="18" charset="0"/>
                <a:ea typeface="MS Mincho"/>
              </a:rPr>
              <a:t> hay </a:t>
            </a:r>
            <a:r>
              <a:rPr lang="en-US" sz="2000" dirty="0" err="1">
                <a:latin typeface="Times New Roman" panose="02020603050405020304" pitchFamily="18" charset="0"/>
                <a:ea typeface="MS Mincho"/>
              </a:rPr>
              <a:t>sân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khấu</a:t>
            </a:r>
            <a:r>
              <a:rPr lang="en-US" sz="2000" dirty="0">
                <a:latin typeface="Times New Roman" panose="02020603050405020304" pitchFamily="18" charset="0"/>
                <a:ea typeface="MS Mincho"/>
              </a:rPr>
              <a:t>) </a:t>
            </a:r>
            <a:endParaRPr lang="en-US" sz="2000" dirty="0"/>
          </a:p>
        </p:txBody>
      </p:sp>
      <p:sp>
        <p:nvSpPr>
          <p:cNvPr id="6" name="Rectangle 5"/>
          <p:cNvSpPr/>
          <p:nvPr/>
        </p:nvSpPr>
        <p:spPr>
          <a:xfrm>
            <a:off x="1184206" y="5708174"/>
            <a:ext cx="2335896"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solidFill>
                  <a:srgbClr val="FF0000"/>
                </a:solidFill>
                <a:latin typeface="Times New Roman" panose="02020603050405020304" pitchFamily="18" charset="0"/>
                <a:ea typeface="MS Mincho"/>
              </a:rPr>
              <a:t>Thời</a:t>
            </a:r>
            <a:r>
              <a:rPr lang="en-US" sz="2400" dirty="0">
                <a:solidFill>
                  <a:srgbClr val="FF0000"/>
                </a:solidFill>
                <a:latin typeface="Times New Roman" panose="02020603050405020304" pitchFamily="18" charset="0"/>
                <a:ea typeface="MS Mincho"/>
              </a:rPr>
              <a:t> </a:t>
            </a:r>
            <a:r>
              <a:rPr lang="en-US" sz="2400" dirty="0" err="1">
                <a:solidFill>
                  <a:srgbClr val="FF0000"/>
                </a:solidFill>
                <a:latin typeface="Times New Roman" panose="02020603050405020304" pitchFamily="18" charset="0"/>
                <a:ea typeface="MS Mincho"/>
              </a:rPr>
              <a:t>gian</a:t>
            </a:r>
            <a:r>
              <a:rPr lang="en-US" sz="2400" dirty="0">
                <a:solidFill>
                  <a:srgbClr val="FF0000"/>
                </a:solidFill>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bày</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vào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lúc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endParaRPr lang="en-US" sz="2400" dirty="0"/>
          </a:p>
        </p:txBody>
      </p:sp>
      <p:sp>
        <p:nvSpPr>
          <p:cNvPr id="9" name="Right Arrow 8"/>
          <p:cNvSpPr/>
          <p:nvPr/>
        </p:nvSpPr>
        <p:spPr>
          <a:xfrm>
            <a:off x="6772579" y="2726710"/>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3221928" y="4159244"/>
            <a:ext cx="352696" cy="3587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3673260" y="5908971"/>
            <a:ext cx="352696" cy="3732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8210261" y="4377522"/>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7524281" y="5919530"/>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1000"/>
                                        <p:tgtEl>
                                          <p:spTgt spid="16"/>
                                        </p:tgtEl>
                                      </p:cBhvr>
                                    </p:animEffect>
                                    <p:anim calcmode="lin" valueType="num">
                                      <p:cBhvr>
                                        <p:cTn id="92" dur="1000" fill="hold"/>
                                        <p:tgtEl>
                                          <p:spTgt spid="16"/>
                                        </p:tgtEl>
                                        <p:attrNameLst>
                                          <p:attrName>ppt_x</p:attrName>
                                        </p:attrNameLst>
                                      </p:cBhvr>
                                      <p:tavLst>
                                        <p:tav tm="0">
                                          <p:val>
                                            <p:strVal val="#ppt_x"/>
                                          </p:val>
                                        </p:tav>
                                        <p:tav tm="100000">
                                          <p:val>
                                            <p:strVal val="#ppt_x"/>
                                          </p:val>
                                        </p:tav>
                                      </p:tavLst>
                                    </p:anim>
                                    <p:anim calcmode="lin" valueType="num">
                                      <p:cBhvr>
                                        <p:cTn id="9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1000"/>
                                        <p:tgtEl>
                                          <p:spTgt spid="6"/>
                                        </p:tgtEl>
                                      </p:cBhvr>
                                    </p:animEffect>
                                    <p:anim calcmode="lin" valueType="num">
                                      <p:cBhvr>
                                        <p:cTn id="99" dur="1000" fill="hold"/>
                                        <p:tgtEl>
                                          <p:spTgt spid="6"/>
                                        </p:tgtEl>
                                        <p:attrNameLst>
                                          <p:attrName>ppt_x</p:attrName>
                                        </p:attrNameLst>
                                      </p:cBhvr>
                                      <p:tavLst>
                                        <p:tav tm="0">
                                          <p:val>
                                            <p:strVal val="#ppt_x"/>
                                          </p:val>
                                        </p:tav>
                                        <p:tav tm="100000">
                                          <p:val>
                                            <p:strVal val="#ppt_x"/>
                                          </p:val>
                                        </p:tav>
                                      </p:tavLst>
                                    </p:anim>
                                    <p:anim calcmode="lin" valueType="num">
                                      <p:cBhvr>
                                        <p:cTn id="10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 grpId="0"/>
      <p:bldP spid="8" grpId="0" animBg="1"/>
      <p:bldP spid="10" grpId="0" animBg="1"/>
      <p:bldP spid="11" grpId="0" animBg="1"/>
      <p:bldP spid="12" grpId="0" animBg="1"/>
      <p:bldP spid="6" grpId="0" animBg="1"/>
      <p:bldP spid="9" grpId="0" animBg="1"/>
      <p:bldP spid="15" grpId="0" animBg="1"/>
      <p:bldP spid="16" grpId="0" animBg="1"/>
      <p:bldP spid="29" grpId="0" animBg="1"/>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12588" y="1668470"/>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281467" y="2041869"/>
            <a:ext cx="4392485" cy="553357"/>
          </a:xfrm>
          <a:prstGeom prst="rect">
            <a:avLst/>
          </a:prstGeom>
        </p:spPr>
        <p:txBody>
          <a:bodyPr wrap="none">
            <a:spAutoFit/>
          </a:bodyPr>
          <a:lstStyle/>
          <a:p>
            <a:pPr>
              <a:lnSpc>
                <a:spcPct val="107000"/>
              </a:lnSpc>
              <a:spcAft>
                <a:spcPts val="800"/>
              </a:spcAft>
              <a:tabLst>
                <a:tab pos="1386840" algn="l"/>
              </a:tabLst>
            </a:pP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2. </a:t>
            </a:r>
            <a:r>
              <a:rPr lang="en-US" sz="2800" b="1" dirty="0" err="1">
                <a:solidFill>
                  <a:srgbClr val="0D0D0D"/>
                </a:solidFill>
                <a:latin typeface="Times New Roman" panose="02020603050405020304" pitchFamily="18" charset="0"/>
                <a:ea typeface="MS Mincho"/>
                <a:cs typeface="Times New Roman" panose="02020603050405020304" pitchFamily="18" charset="0"/>
              </a:rPr>
              <a:t>Tìm</a:t>
            </a:r>
            <a:r>
              <a:rPr lang="en-US" sz="2800" b="1" dirty="0">
                <a:solidFill>
                  <a:srgbClr val="0D0D0D"/>
                </a:solidFill>
                <a:latin typeface="Times New Roman" panose="02020603050405020304" pitchFamily="18" charset="0"/>
                <a:ea typeface="MS Mincho"/>
                <a:cs typeface="Times New Roman" panose="02020603050405020304" pitchFamily="18" charset="0"/>
              </a:rPr>
              <a:t> ý </a:t>
            </a:r>
            <a:r>
              <a:rPr lang="en-US" sz="2800" b="1" dirty="0" err="1">
                <a:solidFill>
                  <a:srgbClr val="0D0D0D"/>
                </a:solidFill>
                <a:latin typeface="Times New Roman" panose="02020603050405020304" pitchFamily="18" charset="0"/>
                <a:ea typeface="MS Mincho"/>
                <a:cs typeface="Times New Roman" panose="02020603050405020304" pitchFamily="18" charset="0"/>
              </a:rPr>
              <a:t>và</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lập</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dàn</a:t>
            </a:r>
            <a:r>
              <a:rPr lang="en-US" sz="2800" b="1" dirty="0">
                <a:solidFill>
                  <a:srgbClr val="0D0D0D"/>
                </a:solidFill>
                <a:latin typeface="Times New Roman" panose="02020603050405020304" pitchFamily="18" charset="0"/>
                <a:ea typeface="MS Mincho"/>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281467" y="2640650"/>
            <a:ext cx="10587675" cy="1577996"/>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v"/>
              <a:tabLst>
                <a:tab pos="1386840" algn="l"/>
              </a:tabLs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Sử</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dụng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đã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có</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sẵn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trong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viết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viết</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smtClean="0">
              <a:latin typeface="Times New Roman" panose="02020603050405020304" pitchFamily="18" charset="0"/>
              <a:ea typeface="MS Mincho"/>
              <a:cs typeface="Times New Roman" panose="02020603050405020304" pitchFamily="18" charset="0"/>
            </a:endParaRPr>
          </a:p>
          <a:p>
            <a:pPr marL="285750" indent="-285750">
              <a:lnSpc>
                <a:spcPct val="107000"/>
              </a:lnSpc>
              <a:spcAft>
                <a:spcPts val="800"/>
              </a:spcAft>
              <a:buFont typeface="Wingdings" panose="05000000000000000000" pitchFamily="2" charset="2"/>
              <a:buChar char="v"/>
              <a:tabLst>
                <a:tab pos="1386840" algn="l"/>
              </a:tabLs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Gạch</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cơ</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dưới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dạng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đầu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dòng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hoặc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bôi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đen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cụm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từ</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chính</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81467" y="4218646"/>
            <a:ext cx="3102131" cy="522259"/>
          </a:xfrm>
          <a:prstGeom prst="rect">
            <a:avLst/>
          </a:prstGeom>
        </p:spPr>
        <p:txBody>
          <a:bodyPr wrap="none">
            <a:spAutoFit/>
          </a:bodyPr>
          <a:lstStyle/>
          <a:p>
            <a:pPr>
              <a:lnSpc>
                <a:spcPct val="107000"/>
              </a:lnSpc>
              <a:spcAft>
                <a:spcPts val="800"/>
              </a:spcAft>
              <a:tabLst>
                <a:tab pos="1386840" algn="l"/>
              </a:tabLst>
            </a:pP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3</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Luyện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tập</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4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12588" y="960972"/>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12588" y="1394780"/>
            <a:ext cx="310213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3</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436301" y="1911445"/>
            <a:ext cx="10443982" cy="1083374"/>
          </a:xfrm>
          <a:prstGeom prst="rect">
            <a:avLst/>
          </a:prstGeom>
        </p:spPr>
        <p:txBody>
          <a:bodyPr wrap="squar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Mở đầu</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Chào hỏi, giới thiệu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 lại ấn tượng sâu sắc trong em.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52359" y="2839641"/>
            <a:ext cx="10411825" cy="1197507"/>
          </a:xfrm>
          <a:prstGeom prst="rect">
            <a:avLst/>
          </a:prstGeom>
        </p:spPr>
        <p:txBody>
          <a:bodyPr wrap="non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 dung chính</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Lựa chọn và sắp xếp các ý tìm được theo một trình </a:t>
            </a:r>
            <a:endPar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 lí.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1312588" y="3941778"/>
                <a:ext cx="10691409" cy="2826415"/>
              </a:xfrm>
              <a:prstGeom prst="rect">
                <a:avLst/>
              </a:prstGeom>
            </p:spPr>
            <p:txBody>
              <a:bodyPr wrap="squar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Kết thúc</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 xmlns:m="http://schemas.openxmlformats.org/officeDocument/2006/math">
                    <m:r>
                      <a:rPr lang="en-US" sz="28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 xmlns:m="http://schemas.openxmlformats.org/officeDocument/2006/math">
                    <m:r>
                      <a:rPr lang="en-US" sz="28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12588" y="3941778"/>
                <a:ext cx="10691409" cy="2826415"/>
              </a:xfrm>
              <a:prstGeom prst="rect">
                <a:avLst/>
              </a:prstGeom>
              <a:blipFill>
                <a:blip r:embed="rId2"/>
                <a:stretch>
                  <a:fillRect l="-1140" t="-1512" r="-285" b="-3888"/>
                </a:stretch>
              </a:blipFill>
            </p:spPr>
            <p:txBody>
              <a:bodyPr/>
              <a:lstStyle/>
              <a:p>
                <a:r>
                  <a:rPr lang="en-US">
                    <a:noFill/>
                  </a:rPr>
                  <a:t> </a:t>
                </a:r>
              </a:p>
            </p:txBody>
          </p:sp>
        </mc:Fallback>
      </mc:AlternateContent>
    </p:spTree>
    <p:extLst>
      <p:ext uri="{BB962C8B-B14F-4D97-AF65-F5344CB8AC3E}">
        <p14:creationId xmlns:p14="http://schemas.microsoft.com/office/powerpoint/2010/main" val="29836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86462" y="1071278"/>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86462" y="1530218"/>
            <a:ext cx="4724883" cy="553357"/>
          </a:xfrm>
          <a:prstGeom prst="rect">
            <a:avLst/>
          </a:prstGeom>
        </p:spPr>
        <p:txBody>
          <a:bodyPr wrap="none">
            <a:spAutoFit/>
          </a:bodyPr>
          <a:lstStyle/>
          <a:p>
            <a:pPr>
              <a:lnSpc>
                <a:spcPct val="107000"/>
              </a:lnSpc>
              <a:spcAft>
                <a:spcPts val="80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4. </a:t>
            </a: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4: </a:t>
            </a:r>
            <a:r>
              <a:rPr lang="en-US" sz="2800" b="1" dirty="0" err="1">
                <a:latin typeface="Times New Roman" panose="02020603050405020304" pitchFamily="18" charset="0"/>
                <a:ea typeface="MS Mincho"/>
                <a:cs typeface="Times New Roman" panose="02020603050405020304" pitchFamily="18" charset="0"/>
              </a:rPr>
              <a:t>Trao</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đổi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đánh</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giá</a:t>
            </a:r>
            <a:r>
              <a:rPr lang="en-US" sz="2800" b="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595155" y="2066844"/>
            <a:ext cx="5001690" cy="548099"/>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none">
            <a:spAutoFit/>
          </a:bodyPr>
          <a:lstStyle/>
          <a:p>
            <a:pPr>
              <a:lnSpc>
                <a:spcPct val="115000"/>
              </a:lnSpc>
              <a:spcAft>
                <a:spcPts val="800"/>
              </a:spcAf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Bảng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tự</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kiểm</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tra</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kĩ</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năng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nói</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7955901"/>
              </p:ext>
            </p:extLst>
          </p:nvPr>
        </p:nvGraphicFramePr>
        <p:xfrm>
          <a:off x="870858" y="2695913"/>
          <a:ext cx="10450284" cy="4101084"/>
        </p:xfrm>
        <a:graphic>
          <a:graphicData uri="http://schemas.openxmlformats.org/drawingml/2006/table">
            <a:tbl>
              <a:tblPr firstRow="1" firstCol="1" bandRow="1"/>
              <a:tblGrid>
                <a:gridCol w="7713847">
                  <a:extLst>
                    <a:ext uri="{9D8B030D-6E8A-4147-A177-3AD203B41FA5}">
                      <a16:colId xmlns:a16="http://schemas.microsoft.com/office/drawing/2014/main" val="3188355463"/>
                    </a:ext>
                  </a:extLst>
                </a:gridCol>
                <a:gridCol w="2736437">
                  <a:extLst>
                    <a:ext uri="{9D8B030D-6E8A-4147-A177-3AD203B41FA5}">
                      <a16:colId xmlns:a16="http://schemas.microsoft.com/office/drawing/2014/main" val="1659493463"/>
                    </a:ext>
                  </a:extLst>
                </a:gridCol>
              </a:tblGrid>
              <a:tr h="367553">
                <a:tc>
                  <a:txBody>
                    <a:bodyPr/>
                    <a:lstStyle/>
                    <a:p>
                      <a:pPr algn="ctr">
                        <a:lnSpc>
                          <a:spcPct val="115000"/>
                        </a:lnSpc>
                        <a:spcAft>
                          <a:spcPts val="0"/>
                        </a:spcAft>
                      </a:pP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6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6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6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6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6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6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8792170"/>
                  </a:ext>
                </a:extLst>
              </a:tr>
              <a:tr h="367553">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1184046"/>
                  </a:ext>
                </a:extLst>
              </a:tr>
              <a:tr h="1102659">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3689200"/>
                  </a:ext>
                </a:extLst>
              </a:tr>
              <a:tr h="918882">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55458"/>
                  </a:ext>
                </a:extLst>
              </a:tr>
              <a:tr h="367553">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685741"/>
                  </a:ext>
                </a:extLst>
              </a:tr>
            </a:tbl>
          </a:graphicData>
        </a:graphic>
      </p:graphicFrame>
    </p:spTree>
    <p:extLst>
      <p:ext uri="{BB962C8B-B14F-4D97-AF65-F5344CB8AC3E}">
        <p14:creationId xmlns:p14="http://schemas.microsoft.com/office/powerpoint/2010/main" val="3361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Rectangle 3"/>
          <p:cNvSpPr/>
          <p:nvPr/>
        </p:nvSpPr>
        <p:spPr>
          <a:xfrm>
            <a:off x="2699657"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86462" y="1028934"/>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86462" y="1530218"/>
            <a:ext cx="47248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4.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65312" y="2018372"/>
            <a:ext cx="5261377" cy="548099"/>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nSpc>
                <a:spcPct val="115000"/>
              </a:lnSpc>
              <a:spcAft>
                <a:spcPts val="800"/>
              </a:spcAf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Bảng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tự</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kiểm</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tra</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kĩ</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năng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nghe</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59533209"/>
              </p:ext>
            </p:extLst>
          </p:nvPr>
        </p:nvGraphicFramePr>
        <p:xfrm>
          <a:off x="753292" y="2687497"/>
          <a:ext cx="10685417" cy="2944368"/>
        </p:xfrm>
        <a:graphic>
          <a:graphicData uri="http://schemas.openxmlformats.org/drawingml/2006/table">
            <a:tbl>
              <a:tblPr firstRow="1" firstCol="1" bandRow="1"/>
              <a:tblGrid>
                <a:gridCol w="8065812">
                  <a:extLst>
                    <a:ext uri="{9D8B030D-6E8A-4147-A177-3AD203B41FA5}">
                      <a16:colId xmlns:a16="http://schemas.microsoft.com/office/drawing/2014/main" val="3034884064"/>
                    </a:ext>
                  </a:extLst>
                </a:gridCol>
                <a:gridCol w="2619605">
                  <a:extLst>
                    <a:ext uri="{9D8B030D-6E8A-4147-A177-3AD203B41FA5}">
                      <a16:colId xmlns:a16="http://schemas.microsoft.com/office/drawing/2014/main" val="299586040"/>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2387640"/>
                  </a:ext>
                </a:extLst>
              </a:tr>
              <a:tr h="0">
                <a:tc>
                  <a:txBody>
                    <a:bodyPr/>
                    <a:lstStyle/>
                    <a:p>
                      <a:pP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65108092"/>
                  </a:ext>
                </a:extLst>
              </a:tr>
              <a:tr h="0">
                <a:tc>
                  <a:txBody>
                    <a:bodyPr/>
                    <a:lstStyle/>
                    <a:p>
                      <a:pP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8969916"/>
                  </a:ext>
                </a:extLst>
              </a:tr>
              <a:tr h="0">
                <a:tc>
                  <a:txBody>
                    <a:bodyPr/>
                    <a:lstStyle/>
                    <a:p>
                      <a:pPr>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6287105"/>
                  </a:ext>
                </a:extLst>
              </a:tr>
            </a:tbl>
          </a:graphicData>
        </a:graphic>
      </p:graphicFrame>
    </p:spTree>
    <p:extLst>
      <p:ext uri="{BB962C8B-B14F-4D97-AF65-F5344CB8AC3E}">
        <p14:creationId xmlns:p14="http://schemas.microsoft.com/office/powerpoint/2010/main" val="21131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3200" dirty="0"/>
          </a:p>
        </p:txBody>
      </p:sp>
      <p:sp>
        <p:nvSpPr>
          <p:cNvPr id="5" name="Right Arrow 4"/>
          <p:cNvSpPr/>
          <p:nvPr/>
        </p:nvSpPr>
        <p:spPr>
          <a:xfrm>
            <a:off x="1750423" y="1221579"/>
            <a:ext cx="4140925" cy="4624251"/>
          </a:xfrm>
          <a:prstGeom prst="rightArrow">
            <a:avLst>
              <a:gd name="adj1" fmla="val 50000"/>
              <a:gd name="adj2" fmla="val 3792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800"/>
              </a:spcAft>
            </a:pPr>
            <a:r>
              <a:rPr lang="pt-B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 tìm hiểu ở nhà, nêu những hiểu biết của em về tác giả Duy Khán.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6287316" y="1828799"/>
            <a:ext cx="3356747" cy="3579223"/>
            <a:chOff x="6544491" y="1084218"/>
            <a:chExt cx="4049485" cy="4323805"/>
          </a:xfrm>
        </p:grpSpPr>
        <p:pic>
          <p:nvPicPr>
            <p:cNvPr id="7" name="Picture 6"/>
            <p:cNvPicPr>
              <a:picLocks noChangeAspect="1"/>
            </p:cNvPicPr>
            <p:nvPr/>
          </p:nvPicPr>
          <p:blipFill>
            <a:blip r:embed="rId3"/>
            <a:stretch>
              <a:fillRect/>
            </a:stretch>
          </p:blipFill>
          <p:spPr>
            <a:xfrm>
              <a:off x="6544491" y="1084218"/>
              <a:ext cx="4049485" cy="4323805"/>
            </a:xfrm>
            <a:prstGeom prst="rect">
              <a:avLst/>
            </a:prstGeom>
          </p:spPr>
        </p:pic>
        <p:pic>
          <p:nvPicPr>
            <p:cNvPr id="8" name="Picture 7"/>
            <p:cNvPicPr>
              <a:picLocks noChangeAspect="1"/>
            </p:cNvPicPr>
            <p:nvPr/>
          </p:nvPicPr>
          <p:blipFill>
            <a:blip r:embed="rId4"/>
            <a:stretch>
              <a:fillRect/>
            </a:stretch>
          </p:blipFill>
          <p:spPr>
            <a:xfrm>
              <a:off x="6891473" y="1459948"/>
              <a:ext cx="3355520" cy="3572343"/>
            </a:xfrm>
            <a:prstGeom prst="rect">
              <a:avLst/>
            </a:prstGeom>
          </p:spPr>
        </p:pic>
      </p:gr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27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TRÌNH</a:t>
            </a:r>
            <a:r>
              <a:rPr kumimoji="0" lang="en-US" sz="5400" b="1" i="0" u="none" strike="noStrike" kern="1200" cap="all" spc="0" normalizeH="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 BÀY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SẢN </a:t>
            </a: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3809271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7442" y="0"/>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algn="ctr"/>
            <a:r>
              <a:rPr lang="en-US" sz="54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ÔN TẬP</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5" name="Striped Right Arrow 4"/>
          <p:cNvSpPr/>
          <p:nvPr/>
        </p:nvSpPr>
        <p:spPr>
          <a:xfrm>
            <a:off x="2053883" y="1415763"/>
            <a:ext cx="4404864" cy="1567543"/>
          </a:xfrm>
          <a:prstGeom prst="striped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599762" y="1268993"/>
            <a:ext cx="3275757" cy="1714313"/>
          </a:xfrm>
          <a:prstGeom prst="ellipse">
            <a:avLst/>
          </a:prstGeom>
          <a:ln>
            <a:noFill/>
          </a:ln>
          <a:effectLst>
            <a:softEdge rad="112500"/>
          </a:effectLst>
        </p:spPr>
      </p:pic>
      <p:sp>
        <p:nvSpPr>
          <p:cNvPr id="7" name="Rectangle 6"/>
          <p:cNvSpPr/>
          <p:nvPr/>
        </p:nvSpPr>
        <p:spPr>
          <a:xfrm>
            <a:off x="858307" y="923330"/>
            <a:ext cx="2089033" cy="553357"/>
          </a:xfrm>
          <a:prstGeom prst="rect">
            <a:avLst/>
          </a:prstGeom>
        </p:spPr>
        <p:txBody>
          <a:bodyPr wrap="none">
            <a:spAutoFit/>
          </a:bodyPr>
          <a:lstStyle/>
          <a:p>
            <a:pPr algn="ctr">
              <a:lnSpc>
                <a:spcPct val="107000"/>
              </a:lnSpc>
              <a:spcAft>
                <a:spcPts val="0"/>
              </a:spcAft>
              <a:tabLst>
                <a:tab pos="1386840" algn="l"/>
              </a:tabLst>
            </a:pP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1 –SGK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616090" y="3103886"/>
            <a:ext cx="7259429" cy="2638520"/>
          </a:xfrm>
          <a:prstGeom prst="cloudCallout">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8307" y="4648228"/>
            <a:ext cx="1879801" cy="1879801"/>
          </a:xfrm>
          <a:prstGeom prst="rect">
            <a:avLst/>
          </a:prstGeom>
        </p:spPr>
      </p:pic>
    </p:spTree>
    <p:extLst>
      <p:ext uri="{BB962C8B-B14F-4D97-AF65-F5344CB8AC3E}">
        <p14:creationId xmlns:p14="http://schemas.microsoft.com/office/powerpoint/2010/main" val="38133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4379"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858307" y="923330"/>
            <a:ext cx="2089033" cy="553357"/>
          </a:xfrm>
          <a:prstGeom prst="rect">
            <a:avLst/>
          </a:prstGeom>
          <a:scene3d>
            <a:camera prst="orthographicFront"/>
            <a:lightRig rig="threePt" dir="t"/>
          </a:scene3d>
          <a:sp3d>
            <a:bevelT prst="convex"/>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1 –SGK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83326" y="1644913"/>
            <a:ext cx="11194868" cy="47234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5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858307" y="923330"/>
            <a:ext cx="2089033"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2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587494" y="1215557"/>
            <a:ext cx="5945858" cy="522259"/>
          </a:xfrm>
          <a:prstGeom prst="rect">
            <a:avLst/>
          </a:prstGeom>
        </p:spPr>
        <p:txBody>
          <a:bodyPr wrap="none">
            <a:spAutoFit/>
          </a:bodyPr>
          <a:lstStyle/>
          <a:p>
            <a:pPr marL="457200" algn="ctr">
              <a:lnSpc>
                <a:spcPct val="107000"/>
              </a:lnSpc>
              <a:spcAft>
                <a:spcPts val="80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61940903"/>
              </p:ext>
            </p:extLst>
          </p:nvPr>
        </p:nvGraphicFramePr>
        <p:xfrm>
          <a:off x="858307" y="2030043"/>
          <a:ext cx="10463349" cy="3602355"/>
        </p:xfrm>
        <a:graphic>
          <a:graphicData uri="http://schemas.openxmlformats.org/drawingml/2006/table">
            <a:tbl>
              <a:tblPr firstRow="1" firstCol="1" bandRow="1"/>
              <a:tblGrid>
                <a:gridCol w="3487411">
                  <a:extLst>
                    <a:ext uri="{9D8B030D-6E8A-4147-A177-3AD203B41FA5}">
                      <a16:colId xmlns:a16="http://schemas.microsoft.com/office/drawing/2014/main" val="2124775630"/>
                    </a:ext>
                  </a:extLst>
                </a:gridCol>
                <a:gridCol w="3487411">
                  <a:extLst>
                    <a:ext uri="{9D8B030D-6E8A-4147-A177-3AD203B41FA5}">
                      <a16:colId xmlns:a16="http://schemas.microsoft.com/office/drawing/2014/main" val="4168149625"/>
                    </a:ext>
                  </a:extLst>
                </a:gridCol>
                <a:gridCol w="3488527">
                  <a:extLst>
                    <a:ext uri="{9D8B030D-6E8A-4147-A177-3AD203B41FA5}">
                      <a16:colId xmlns:a16="http://schemas.microsoft.com/office/drawing/2014/main" val="2515746610"/>
                    </a:ext>
                  </a:extLst>
                </a:gridCol>
              </a:tblGrid>
              <a:tr h="0">
                <a:tc>
                  <a:txBody>
                    <a:bodyPr/>
                    <a:lstStyle/>
                    <a:p>
                      <a:pPr algn="ctr">
                        <a:lnSpc>
                          <a:spcPct val="107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do yêu thích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09571740"/>
                  </a:ext>
                </a:extLst>
              </a:tr>
              <a:tr h="0">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800"/>
                        </a:spcAft>
                      </a:pPr>
                      <a:endPar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144997"/>
                  </a:ext>
                </a:extLst>
              </a:tr>
              <a:tr h="0">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800"/>
                        </a:spcAft>
                      </a:pPr>
                      <a:endPar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084227"/>
                  </a:ext>
                </a:extLst>
              </a:tr>
            </a:tbl>
          </a:graphicData>
        </a:graphic>
      </p:graphicFrame>
      <p:sp>
        <p:nvSpPr>
          <p:cNvPr id="8" name="Cloud Callout 7"/>
          <p:cNvSpPr/>
          <p:nvPr/>
        </p:nvSpPr>
        <p:spPr>
          <a:xfrm>
            <a:off x="2547257" y="2259874"/>
            <a:ext cx="7641772" cy="2769326"/>
          </a:xfrm>
          <a:prstGeom prst="cloudCallou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4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en-US" sz="2800" b="1" dirty="0">
                <a:solidFill>
                  <a:srgbClr val="0D0D0D"/>
                </a:solidFill>
                <a:latin typeface="Times New Roman" panose="02020603050405020304" pitchFamily="18" charset="0"/>
                <a:ea typeface="MS Mincho"/>
                <a:cs typeface="Times New Roman" panose="02020603050405020304" pitchFamily="18" charset="0"/>
              </a:rPr>
              <a:t>3</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49682" y="1575094"/>
            <a:ext cx="11456125" cy="47355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547257" y="2259874"/>
            <a:ext cx="7641772" cy="2769326"/>
          </a:xfrm>
          <a:prstGeom prst="cloudCallout">
            <a:avLst/>
          </a:prstGeom>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7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1000"/>
                                        <p:tgtEl>
                                          <p:spTgt spid="6">
                                            <p:txEl>
                                              <p:pRg st="6" end="6"/>
                                            </p:txEl>
                                          </p:spTgt>
                                        </p:tgtEl>
                                      </p:cBhvr>
                                    </p:animEffect>
                                    <p:anim calcmode="lin" valueType="num">
                                      <p:cBhvr>
                                        <p:cTn id="5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1000"/>
                                        <p:tgtEl>
                                          <p:spTgt spid="6">
                                            <p:txEl>
                                              <p:pRg st="7" end="7"/>
                                            </p:txEl>
                                          </p:spTgt>
                                        </p:tgtEl>
                                      </p:cBhvr>
                                    </p:animEffect>
                                    <p:anim calcmode="lin" valueType="num">
                                      <p:cBhvr>
                                        <p:cTn id="6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4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70262" y="1513344"/>
            <a:ext cx="11194869" cy="426238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377440" y="2259874"/>
            <a:ext cx="7811589" cy="2769326"/>
          </a:xfrm>
          <a:prstGeom prst="cloudCallout">
            <a:avLst/>
          </a:prstGeom>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57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en-US" sz="2800" b="1" dirty="0">
                <a:solidFill>
                  <a:srgbClr val="0D0D0D"/>
                </a:solidFill>
                <a:latin typeface="Times New Roman" panose="02020603050405020304" pitchFamily="18" charset="0"/>
                <a:ea typeface="MS Mincho"/>
                <a:cs typeface="Times New Roman" panose="02020603050405020304" pitchFamily="18" charset="0"/>
              </a:rPr>
              <a:t>5</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377440" y="2259874"/>
            <a:ext cx="7811589" cy="2769326"/>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79268" y="1559653"/>
            <a:ext cx="11207932" cy="4796826"/>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vu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vòm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Kết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4011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7025" y="258001"/>
            <a:ext cx="889794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 CHO CẢ BÀI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a:off x="731520" y="1843314"/>
            <a:ext cx="2432706" cy="162901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1</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515919" y="2038868"/>
            <a:ext cx="7633500" cy="12379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wrap="none">
            <a:spAutoFit/>
          </a:bodyPr>
          <a:lstStyle/>
          <a:p>
            <a:pPr>
              <a:lnSpc>
                <a:spcPct val="107000"/>
              </a:lnSpc>
              <a:spcAft>
                <a:spcPts val="0"/>
              </a:spcAft>
            </a:pPr>
            <a:r>
              <a:rPr lang="pt-BR" sz="3600" dirty="0">
                <a:latin typeface="Times New Roman" panose="02020603050405020304" pitchFamily="18" charset="0"/>
                <a:ea typeface="Times New Roman" panose="02020603050405020304" pitchFamily="18" charset="0"/>
                <a:cs typeface="Times New Roman" panose="02020603050405020304" pitchFamily="18" charset="0"/>
              </a:rPr>
              <a:t>Trong các văn bảm hồi kí vừa học, </a:t>
            </a:r>
            <a:endParaRPr lang="pt-BR" sz="3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pt-BR" sz="3600" dirty="0" smtClean="0">
                <a:latin typeface="Times New Roman" panose="02020603050405020304" pitchFamily="18" charset="0"/>
                <a:ea typeface="Times New Roman" panose="02020603050405020304" pitchFamily="18" charset="0"/>
                <a:cs typeface="Times New Roman" panose="02020603050405020304" pitchFamily="18" charset="0"/>
              </a:rPr>
              <a:t>em </a:t>
            </a:r>
            <a:r>
              <a:rPr lang="pt-BR" sz="3600" dirty="0">
                <a:latin typeface="Times New Roman" panose="02020603050405020304" pitchFamily="18" charset="0"/>
                <a:ea typeface="Times New Roman" panose="02020603050405020304" pitchFamily="18" charset="0"/>
                <a:cs typeface="Times New Roman" panose="02020603050405020304" pitchFamily="18" charset="0"/>
              </a:rPr>
              <a:t>ấn tượng nhất về hồi kí nào? Vì sao?</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3033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600" y="157988"/>
            <a:ext cx="889794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 CHO CẢ BÀI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a:off x="432749" y="2670294"/>
            <a:ext cx="1955345" cy="162901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2</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393389" y="1920241"/>
            <a:ext cx="3365862" cy="3553096"/>
          </a:xfrm>
          <a:prstGeom prst="rect">
            <a:avLst/>
          </a:prstGeom>
        </p:spPr>
      </p:pic>
      <p:sp>
        <p:nvSpPr>
          <p:cNvPr id="7" name="Flowchart: Stored Data 6"/>
          <p:cNvSpPr/>
          <p:nvPr/>
        </p:nvSpPr>
        <p:spPr>
          <a:xfrm>
            <a:off x="2416231" y="1153080"/>
            <a:ext cx="7004770" cy="4663440"/>
          </a:xfrm>
          <a:prstGeom prst="flowChartOnlineStorag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lnSpc>
                <a:spcPct val="107000"/>
              </a:lnSpc>
              <a:spcAft>
                <a:spcPts val="800"/>
              </a:spcAft>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 điều đã học trong chủ đề này,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 hãy nêu ý nghĩa của  việc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ối với cuộc sống của chúng ta.</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Thiết </a:t>
            </a: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 sơ đồ tư duy bài học theo ý hiểu của mình</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0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043646" y="1391250"/>
            <a:ext cx="8817426" cy="5167568"/>
          </a:xfrm>
          <a:prstGeom prst="rect">
            <a:avLst/>
          </a:prstGeom>
          <a:solidFill>
            <a:schemeClr val="bg1"/>
          </a:solidFill>
        </p:spPr>
        <p:txBody>
          <a:bodyPr wrap="square">
            <a:spAutoFit/>
          </a:bodyPr>
          <a:lstStyle/>
          <a:p>
            <a:pPr marL="457200" marR="30480" indent="-457200" algn="just">
              <a:lnSpc>
                <a:spcPct val="115000"/>
              </a:lnSpc>
              <a:spcAft>
                <a:spcPts val="1200"/>
              </a:spcAft>
              <a:buFont typeface="Wingdings" panose="05000000000000000000" pitchFamily="2" charset="2"/>
              <a:buChar char="v"/>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(1934- 1993)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Quế</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Võ</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15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ngũ</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43390" y="1655555"/>
            <a:ext cx="1924291" cy="17375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988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1000"/>
                                        <p:tgtEl>
                                          <p:spTgt spid="2">
                                            <p:txEl>
                                              <p:pRg st="2" end="2"/>
                                            </p:txEl>
                                          </p:spTgt>
                                        </p:tgtEl>
                                      </p:cBhvr>
                                    </p:animEffect>
                                    <p:anim calcmode="lin" valueType="num">
                                      <p:cBhvr>
                                        <p:cTn id="3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90129" y="1107456"/>
            <a:ext cx="2324932" cy="548099"/>
          </a:xfrm>
          <a:prstGeom prst="rect">
            <a:avLst/>
          </a:prstGeom>
        </p:spPr>
        <p:txBody>
          <a:bodyPr wrap="none">
            <a:spAutoFit/>
          </a:bodyPr>
          <a:lstStyle/>
          <a:p>
            <a:pPr marR="30480" lvl="0" algn="just">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rPr>
              <a:t>2. </a:t>
            </a:r>
            <a:r>
              <a:rPr lang="en-US" sz="2800" b="1" dirty="0" err="1" smtClean="0">
                <a:solidFill>
                  <a:srgbClr val="0D0D0D"/>
                </a:solidFill>
                <a:latin typeface="Times New Roman" panose="02020603050405020304" pitchFamily="18" charset="0"/>
                <a:ea typeface="Times New Roman" panose="02020603050405020304" pitchFamily="18" charset="0"/>
              </a:rPr>
              <a:t>Tác</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phẩm</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550940" y="1541432"/>
            <a:ext cx="4127861" cy="587853"/>
          </a:xfrm>
          <a:prstGeom prst="rect">
            <a:avLst/>
          </a:prstGeom>
        </p:spPr>
        <p:txBody>
          <a:bodyPr wrap="none">
            <a:spAutoFit/>
          </a:bodyPr>
          <a:lstStyle/>
          <a:p>
            <a:pPr marL="342900" marR="30480" lvl="0" indent="-342900" algn="just">
              <a:lnSpc>
                <a:spcPct val="115000"/>
              </a:lnSpc>
              <a:spcAft>
                <a:spcPts val="1200"/>
              </a:spcAft>
              <a:buFont typeface="+mj-lt"/>
              <a:buAutoNum type="alphaLcPeriod"/>
            </a:pP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Tuổi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thơ</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im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lặng</a:t>
            </a:r>
            <a:r>
              <a:rPr lang="en-US" sz="1400" i="1" dirty="0">
                <a:solidFill>
                  <a:srgbClr val="0D0D0D"/>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110307" y="2485814"/>
            <a:ext cx="9971386" cy="3714863"/>
          </a:xfrm>
          <a:prstGeom prst="rect">
            <a:avLst/>
          </a:prstGeom>
        </p:spPr>
        <p:txBody>
          <a:bodyPr wrap="square">
            <a:spAutoFit/>
          </a:bodyPr>
          <a:lstStyle/>
          <a:p>
            <a:pPr marL="285750" marR="30480" indent="-285750" algn="just">
              <a:lnSpc>
                <a:spcPct val="115000"/>
              </a:lnSpc>
              <a:spcAft>
                <a:spcPts val="1200"/>
              </a:spcAft>
              <a:buFont typeface="Wingdings" panose="05000000000000000000" pitchFamily="2" charset="2"/>
              <a:buChar char="v"/>
            </a:pP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1977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1984),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1986.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latin typeface="Times New Roman" panose="02020603050405020304" pitchFamily="18" charset="0"/>
                <a:ea typeface="Calibri" panose="020F0502020204030204" pitchFamily="34" charset="0"/>
                <a:cs typeface="Times New Roman" panose="02020603050405020304" pitchFamily="18" charset="0"/>
              </a:rPr>
              <a:t> 29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thiên</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phong</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tục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lễ</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éo</a:t>
            </a:r>
            <a:r>
              <a:rPr lang="en-US" sz="2400" dirty="0">
                <a:latin typeface="Times New Roman" panose="02020603050405020304" pitchFamily="18" charset="0"/>
                <a:ea typeface="Calibri" panose="020F0502020204030204" pitchFamily="34" charset="0"/>
                <a:cs typeface="Times New Roman" panose="02020603050405020304" pitchFamily="18" charset="0"/>
              </a:rPr>
              <a:t> le,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latin typeface="Times New Roman" panose="02020603050405020304" pitchFamily="18" charset="0"/>
                <a:ea typeface="Calibri" panose="020F0502020204030204" pitchFamily="34" charset="0"/>
                <a:cs typeface="Times New Roman" panose="02020603050405020304" pitchFamily="18" charset="0"/>
              </a:rPr>
              <a:t>, qua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định</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285750" marR="30480" indent="-285750" algn="just">
              <a:lnSpc>
                <a:spcPct val="115000"/>
              </a:lnSpc>
              <a:spcAft>
                <a:spcPts val="1200"/>
              </a:spcAft>
              <a:buFont typeface="Wingdings" panose="05000000000000000000" pitchFamily="2" charset="2"/>
              <a:buChar char="v"/>
            </a:pP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món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tặng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6884126" y="166152"/>
            <a:ext cx="4519748" cy="2463919"/>
          </a:xfrm>
          <a:prstGeom prst="ellipse">
            <a:avLst/>
          </a:prstGeom>
          <a:ln>
            <a:noFill/>
          </a:ln>
          <a:effectLst>
            <a:softEdge rad="112500"/>
          </a:effectLst>
        </p:spPr>
      </p:pic>
    </p:spTree>
    <p:extLst>
      <p:ext uri="{BB962C8B-B14F-4D97-AF65-F5344CB8AC3E}">
        <p14:creationId xmlns:p14="http://schemas.microsoft.com/office/powerpoint/2010/main" val="107222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90129" y="1107456"/>
            <a:ext cx="2324932"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550940" y="1565060"/>
            <a:ext cx="2210862"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trích</a:t>
            </a:r>
            <a:endParaRPr lang="en-US" sz="2800" dirty="0"/>
          </a:p>
        </p:txBody>
      </p:sp>
      <p:pic>
        <p:nvPicPr>
          <p:cNvPr id="6" name="Picture 5"/>
          <p:cNvPicPr>
            <a:picLocks noChangeAspect="1"/>
          </p:cNvPicPr>
          <p:nvPr/>
        </p:nvPicPr>
        <p:blipFill>
          <a:blip r:embed="rId3"/>
          <a:stretch>
            <a:fillRect/>
          </a:stretch>
        </p:blipFill>
        <p:spPr>
          <a:xfrm>
            <a:off x="8267139" y="400415"/>
            <a:ext cx="3548622" cy="2510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271165" y="2145967"/>
            <a:ext cx="6556860" cy="1237262"/>
          </a:xfrm>
          <a:prstGeom prst="rect">
            <a:avLst/>
          </a:prstGeom>
        </p:spPr>
        <p:txBody>
          <a:bodyPr wrap="none">
            <a:spAutoFit/>
          </a:bodyPr>
          <a:lstStyle/>
          <a:p>
            <a:pPr marR="30480" algn="just">
              <a:lnSpc>
                <a:spcPct val="115000"/>
              </a:lnSpc>
              <a:spcAft>
                <a:spcPts val="12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lnSpc>
                <a:spcPct val="115000"/>
              </a:lnSpc>
              <a:spcAft>
                <a:spcPts val="120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74587" y="3263914"/>
            <a:ext cx="2963568"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74587" y="3809161"/>
            <a:ext cx="7501028"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chú thích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iải thích từ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174587" y="4414859"/>
            <a:ext cx="4017446"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Calibri" panose="020F0502020204030204" pitchFamily="34" charset="0"/>
              </a:rPr>
              <a:t>3 </a:t>
            </a:r>
            <a:r>
              <a:rPr lang="en-US" sz="2800" b="1" dirty="0" err="1">
                <a:solidFill>
                  <a:srgbClr val="000000"/>
                </a:solidFill>
                <a:latin typeface="Times New Roman" panose="02020603050405020304" pitchFamily="18" charset="0"/>
                <a:ea typeface="Calibri" panose="020F0502020204030204" pitchFamily="34" charset="0"/>
              </a:rPr>
              <a:t>đoạn</a:t>
            </a:r>
            <a:endParaRPr lang="en-US" sz="2800" dirty="0"/>
          </a:p>
        </p:txBody>
      </p:sp>
      <p:sp>
        <p:nvSpPr>
          <p:cNvPr id="14" name="Rounded Rectangle 13"/>
          <p:cNvSpPr/>
          <p:nvPr/>
        </p:nvSpPr>
        <p:spPr>
          <a:xfrm>
            <a:off x="460533" y="4969714"/>
            <a:ext cx="3750497"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chớm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ounded Rectangle 15"/>
          <p:cNvSpPr/>
          <p:nvPr/>
        </p:nvSpPr>
        <p:spPr>
          <a:xfrm>
            <a:off x="4421318" y="4969714"/>
            <a:ext cx="3552264"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9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dũi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le 16"/>
          <p:cNvSpPr/>
          <p:nvPr/>
        </p:nvSpPr>
        <p:spPr>
          <a:xfrm>
            <a:off x="8182845" y="4980943"/>
            <a:ext cx="3548622"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00"/>
                </a:solidFill>
                <a:latin typeface="Times New Roman" panose="02020603050405020304" pitchFamily="18" charset="0"/>
                <a:ea typeface="Times New Roman" panose="02020603050405020304" pitchFamily="18" charset="0"/>
              </a:rPr>
              <a:t>Đoạn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còn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Tâm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trạng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xúc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nhân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tôi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414672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P spid="14"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261257"/>
            <a:ext cx="4535216"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II.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chi </a:t>
            </a:r>
            <a:r>
              <a:rPr lang="en-US" sz="2800" b="1" dirty="0" err="1">
                <a:solidFill>
                  <a:srgbClr val="000000"/>
                </a:solidFill>
                <a:latin typeface="Times New Roman" panose="02020603050405020304" pitchFamily="18" charset="0"/>
                <a:ea typeface="Times New Roman" panose="02020603050405020304" pitchFamily="18" charset="0"/>
              </a:rPr>
              <a:t>tiết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5" name="Rectangle 4"/>
          <p:cNvSpPr/>
          <p:nvPr/>
        </p:nvSpPr>
        <p:spPr>
          <a:xfrm>
            <a:off x="1402923" y="771416"/>
            <a:ext cx="4886274" cy="523220"/>
          </a:xfrm>
          <a:prstGeom prst="rect">
            <a:avLst/>
          </a:prstGeom>
        </p:spPr>
        <p:txBody>
          <a:bodyPr wrap="none">
            <a:spAutoFit/>
          </a:bodyPr>
          <a:lstStyle/>
          <a:p>
            <a:pPr marL="342900" lvl="0" indent="-342900" algn="just">
              <a:spcAft>
                <a:spcPts val="0"/>
              </a:spcAft>
              <a:buFont typeface="+mj-lt"/>
              <a:buAutoNum type="arabicPeriod"/>
            </a:pPr>
            <a:r>
              <a:rPr lang="en-US" sz="2800" b="1" dirty="0" err="1">
                <a:latin typeface="Times New Roman" panose="02020603050405020304" pitchFamily="18" charset="0"/>
                <a:ea typeface="Times New Roman" panose="02020603050405020304" pitchFamily="18" charset="0"/>
              </a:rPr>
              <a:t>Bức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quê</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chớm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hè</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1000" l="0" r="99000"/>
                    </a14:imgEffect>
                  </a14:imgLayer>
                </a14:imgProps>
              </a:ext>
            </a:extLst>
          </a:blip>
          <a:stretch>
            <a:fillRect/>
          </a:stretch>
        </p:blipFill>
        <p:spPr>
          <a:xfrm>
            <a:off x="6694126" y="1658983"/>
            <a:ext cx="3467453" cy="2752587"/>
          </a:xfrm>
          <a:prstGeom prst="rect">
            <a:avLst/>
          </a:prstGeom>
        </p:spPr>
      </p:pic>
      <p:sp>
        <p:nvSpPr>
          <p:cNvPr id="7" name="Notched Right Arrow 6"/>
          <p:cNvSpPr/>
          <p:nvPr/>
        </p:nvSpPr>
        <p:spPr>
          <a:xfrm>
            <a:off x="2030421" y="1658983"/>
            <a:ext cx="4174917" cy="2965268"/>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7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8" name="Plaque 7"/>
          <p:cNvSpPr/>
          <p:nvPr/>
        </p:nvSpPr>
        <p:spPr>
          <a:xfrm>
            <a:off x="3506788" y="4804087"/>
            <a:ext cx="6374674" cy="979714"/>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01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1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6" name="Picture 5"/>
          <p:cNvPicPr>
            <a:picLocks noChangeAspect="1"/>
          </p:cNvPicPr>
          <p:nvPr/>
        </p:nvPicPr>
        <p:blipFill>
          <a:blip r:embed="rId3"/>
          <a:stretch>
            <a:fillRect/>
          </a:stretch>
        </p:blipFill>
        <p:spPr>
          <a:xfrm>
            <a:off x="8661780" y="104773"/>
            <a:ext cx="1725233" cy="1176526"/>
          </a:xfrm>
          <a:prstGeom prst="rect">
            <a:avLst/>
          </a:prstGeom>
        </p:spPr>
      </p:pic>
      <p:sp>
        <p:nvSpPr>
          <p:cNvPr id="8" name="Plaque 7"/>
          <p:cNvSpPr/>
          <p:nvPr/>
        </p:nvSpPr>
        <p:spPr>
          <a:xfrm>
            <a:off x="4186092" y="849789"/>
            <a:ext cx="3819816" cy="594362"/>
          </a:xfrm>
          <a:prstGeom prst="plaqu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P</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hiếu</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01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03719463"/>
              </p:ext>
            </p:extLst>
          </p:nvPr>
        </p:nvGraphicFramePr>
        <p:xfrm>
          <a:off x="485503" y="1591106"/>
          <a:ext cx="11220994" cy="5207041"/>
        </p:xfrm>
        <a:graphic>
          <a:graphicData uri="http://schemas.openxmlformats.org/drawingml/2006/table">
            <a:tbl>
              <a:tblPr firstRow="1" bandRow="1">
                <a:tableStyleId>{5940675A-B579-460E-94D1-54222C63F5DA}</a:tableStyleId>
              </a:tblPr>
              <a:tblGrid>
                <a:gridCol w="3655282">
                  <a:extLst>
                    <a:ext uri="{9D8B030D-6E8A-4147-A177-3AD203B41FA5}">
                      <a16:colId xmlns:a16="http://schemas.microsoft.com/office/drawing/2014/main" val="18643358"/>
                    </a:ext>
                  </a:extLst>
                </a:gridCol>
                <a:gridCol w="2814830">
                  <a:extLst>
                    <a:ext uri="{9D8B030D-6E8A-4147-A177-3AD203B41FA5}">
                      <a16:colId xmlns:a16="http://schemas.microsoft.com/office/drawing/2014/main" val="1738389756"/>
                    </a:ext>
                  </a:extLst>
                </a:gridCol>
                <a:gridCol w="2650058">
                  <a:extLst>
                    <a:ext uri="{9D8B030D-6E8A-4147-A177-3AD203B41FA5}">
                      <a16:colId xmlns:a16="http://schemas.microsoft.com/office/drawing/2014/main" val="3120347906"/>
                    </a:ext>
                  </a:extLst>
                </a:gridCol>
                <a:gridCol w="2100824">
                  <a:extLst>
                    <a:ext uri="{9D8B030D-6E8A-4147-A177-3AD203B41FA5}">
                      <a16:colId xmlns:a16="http://schemas.microsoft.com/office/drawing/2014/main" val="1738997996"/>
                    </a:ext>
                  </a:extLst>
                </a:gridCol>
              </a:tblGrid>
              <a:tr h="488737">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4</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687005002"/>
                  </a:ext>
                </a:extLst>
              </a:tr>
              <a:tr h="3325618">
                <a:tc>
                  <a:txBody>
                    <a:bodyPr/>
                    <a:lstStyle/>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Lao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5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a:solidFill>
                      <a:schemeClr val="accent2">
                        <a:lumMod val="20000"/>
                        <a:lumOff val="80000"/>
                      </a:schemeClr>
                    </a:solidFill>
                  </a:tcPr>
                </a:tc>
                <a:tc>
                  <a:txBody>
                    <a:bodyPr/>
                    <a:lstStyle/>
                    <a:p>
                      <a:pPr algn="just">
                        <a:lnSpc>
                          <a:spcPct val="107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a:solidFill>
                      <a:schemeClr val="accent2">
                        <a:lumMod val="20000"/>
                        <a:lumOff val="80000"/>
                      </a:schemeClr>
                    </a:solidFill>
                  </a:tcPr>
                </a:tc>
                <a:tc>
                  <a:txBody>
                    <a:bodyPr/>
                    <a:lstStyle/>
                    <a:p>
                      <a:pPr algn="just">
                        <a:lnSpc>
                          <a:spcPct val="115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761806753"/>
                  </a:ext>
                </a:extLst>
              </a:tr>
            </a:tbl>
          </a:graphicData>
        </a:graphic>
      </p:graphicFrame>
    </p:spTree>
    <p:extLst>
      <p:ext uri="{BB962C8B-B14F-4D97-AF65-F5344CB8AC3E}">
        <p14:creationId xmlns:p14="http://schemas.microsoft.com/office/powerpoint/2010/main" val="29739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10458912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402923" y="719164"/>
            <a:ext cx="4886274"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chớm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hè</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4"/>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1402923" y="1845845"/>
                <a:ext cx="10646227" cy="4443011"/>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Ong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vò</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2923" y="1845845"/>
                <a:ext cx="10646227" cy="4443011"/>
              </a:xfrm>
              <a:prstGeom prst="rect">
                <a:avLst/>
              </a:prstGeom>
              <a:blipFill>
                <a:blip r:embed="rId5"/>
                <a:stretch>
                  <a:fillRect l="-744" t="-1097" b="-2195"/>
                </a:stretch>
              </a:blipFill>
            </p:spPr>
            <p:txBody>
              <a:bodyPr/>
              <a:lstStyle/>
              <a:p>
                <a:r>
                  <a:rPr lang="en-US">
                    <a:noFill/>
                  </a:rPr>
                  <a:t> </a:t>
                </a:r>
              </a:p>
            </p:txBody>
          </p:sp>
        </mc:Fallback>
      </mc:AlternateContent>
    </p:spTree>
    <p:extLst>
      <p:ext uri="{BB962C8B-B14F-4D97-AF65-F5344CB8AC3E}">
        <p14:creationId xmlns:p14="http://schemas.microsoft.com/office/powerpoint/2010/main" val="6527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fade">
                                      <p:cBhvr>
                                        <p:cTn id="40" dur="1000"/>
                                        <p:tgtEl>
                                          <p:spTgt spid="10">
                                            <p:txEl>
                                              <p:pRg st="1" end="1"/>
                                            </p:txEl>
                                          </p:spTgt>
                                        </p:tgtEl>
                                      </p:cBhvr>
                                    </p:animEffect>
                                    <p:anim calcmode="lin" valueType="num">
                                      <p:cBhvr>
                                        <p:cTn id="4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fade">
                                      <p:cBhvr>
                                        <p:cTn id="45" dur="1000"/>
                                        <p:tgtEl>
                                          <p:spTgt spid="10">
                                            <p:txEl>
                                              <p:pRg st="2" end="2"/>
                                            </p:txEl>
                                          </p:spTgt>
                                        </p:tgtEl>
                                      </p:cBhvr>
                                    </p:animEffect>
                                    <p:anim calcmode="lin" valueType="num">
                                      <p:cBhvr>
                                        <p:cTn id="4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Effect transition="in" filter="fade">
                                      <p:cBhvr>
                                        <p:cTn id="50" dur="1000"/>
                                        <p:tgtEl>
                                          <p:spTgt spid="10">
                                            <p:txEl>
                                              <p:pRg st="3" end="3"/>
                                            </p:txEl>
                                          </p:spTgt>
                                        </p:tgtEl>
                                      </p:cBhvr>
                                    </p:animEffect>
                                    <p:anim calcmode="lin" valueType="num">
                                      <p:cBhvr>
                                        <p:cTn id="5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Effect transition="in" filter="fade">
                                      <p:cBhvr>
                                        <p:cTn id="55" dur="1000"/>
                                        <p:tgtEl>
                                          <p:spTgt spid="10">
                                            <p:txEl>
                                              <p:pRg st="4" end="4"/>
                                            </p:txEl>
                                          </p:spTgt>
                                        </p:tgtEl>
                                      </p:cBhvr>
                                    </p:animEffect>
                                    <p:anim calcmode="lin" valueType="num">
                                      <p:cBhvr>
                                        <p:cTn id="5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xEl>
                                              <p:pRg st="5" end="5"/>
                                            </p:txEl>
                                          </p:spTgt>
                                        </p:tgtEl>
                                        <p:attrNameLst>
                                          <p:attrName>style.visibility</p:attrName>
                                        </p:attrNameLst>
                                      </p:cBhvr>
                                      <p:to>
                                        <p:strVal val="visible"/>
                                      </p:to>
                                    </p:set>
                                    <p:animEffect transition="in" filter="fade">
                                      <p:cBhvr>
                                        <p:cTn id="60" dur="1000"/>
                                        <p:tgtEl>
                                          <p:spTgt spid="10">
                                            <p:txEl>
                                              <p:pRg st="5" end="5"/>
                                            </p:txEl>
                                          </p:spTgt>
                                        </p:tgtEl>
                                      </p:cBhvr>
                                    </p:animEffect>
                                    <p:anim calcmode="lin" valueType="num">
                                      <p:cBhvr>
                                        <p:cTn id="61"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Effect transition="in" filter="fade">
                                      <p:cBhvr>
                                        <p:cTn id="65" dur="1000"/>
                                        <p:tgtEl>
                                          <p:spTgt spid="10">
                                            <p:txEl>
                                              <p:pRg st="6" end="6"/>
                                            </p:txEl>
                                          </p:spTgt>
                                        </p:tgtEl>
                                      </p:cBhvr>
                                    </p:animEffect>
                                    <p:anim calcmode="lin" valueType="num">
                                      <p:cBhvr>
                                        <p:cTn id="6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Effect transition="in" filter="fade">
                                      <p:cBhvr>
                                        <p:cTn id="72" dur="1000"/>
                                        <p:tgtEl>
                                          <p:spTgt spid="10">
                                            <p:txEl>
                                              <p:pRg st="7" end="7"/>
                                            </p:txEl>
                                          </p:spTgt>
                                        </p:tgtEl>
                                      </p:cBhvr>
                                    </p:animEffect>
                                    <p:anim calcmode="lin" valueType="num">
                                      <p:cBhvr>
                                        <p:cTn id="73"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
                                            <p:txEl>
                                              <p:pRg st="8" end="8"/>
                                            </p:txEl>
                                          </p:spTgt>
                                        </p:tgtEl>
                                        <p:attrNameLst>
                                          <p:attrName>style.visibility</p:attrName>
                                        </p:attrNameLst>
                                      </p:cBhvr>
                                      <p:to>
                                        <p:strVal val="visible"/>
                                      </p:to>
                                    </p:set>
                                    <p:animEffect transition="in" filter="fade">
                                      <p:cBhvr>
                                        <p:cTn id="77" dur="1000"/>
                                        <p:tgtEl>
                                          <p:spTgt spid="10">
                                            <p:txEl>
                                              <p:pRg st="8" end="8"/>
                                            </p:txEl>
                                          </p:spTgt>
                                        </p:tgtEl>
                                      </p:cBhvr>
                                    </p:animEffect>
                                    <p:anim calcmode="lin" valueType="num">
                                      <p:cBhvr>
                                        <p:cTn id="78"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rect">
            <a:avLst/>
          </a:prstGeom>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442078" y="733284"/>
            <a:ext cx="3974101" cy="523220"/>
          </a:xfrm>
          <a:prstGeom prst="rect">
            <a:avLst/>
          </a:prstGeom>
        </p:spPr>
        <p:txBody>
          <a:bodyPr wrap="none">
            <a:spAutoFit/>
          </a:bodyPr>
          <a:lstStyle/>
          <a:p>
            <a:pPr lvl="0" algn="just">
              <a:spcAft>
                <a:spcPts val="0"/>
              </a:spcAft>
            </a:pPr>
            <a:r>
              <a:rPr lang="en-US" sz="2800" b="1" dirty="0" smtClean="0">
                <a:latin typeface="Times New Roman" panose="02020603050405020304" pitchFamily="18" charset="0"/>
                <a:ea typeface="Times New Roman" panose="02020603050405020304" pitchFamily="18" charset="0"/>
              </a:rPr>
              <a:t>2. </a:t>
            </a:r>
            <a:r>
              <a:rPr lang="en-US" sz="2800" b="1" dirty="0" err="1" smtClean="0">
                <a:latin typeface="Times New Roman" panose="02020603050405020304" pitchFamily="18" charset="0"/>
                <a:ea typeface="Times New Roman" panose="02020603050405020304" pitchFamily="18" charset="0"/>
              </a:rPr>
              <a:t>Thế</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loài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chim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67097" y="1731100"/>
            <a:ext cx="10593977" cy="4847481"/>
          </a:xfrm>
          <a:prstGeom prst="rect">
            <a:avLst/>
          </a:prstGeom>
        </p:spPr>
        <p:txBody>
          <a:bodyPr wrap="square">
            <a:spAutoFit/>
          </a:bodyPr>
          <a:lstStyle/>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bèo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xỉa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Âm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gà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smtClean="0">
                <a:solidFill>
                  <a:srgbClr val="000000"/>
                </a:solidFill>
                <a:latin typeface="Times New Roman" panose="02020603050405020304" pitchFamily="18" charset="0"/>
                <a:ea typeface="Times New Roman" panose="02020603050405020304" pitchFamily="18" charset="0"/>
              </a:rPr>
              <a:t>vịt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bầu</a:t>
            </a:r>
            <a:r>
              <a:rPr lang="en-US" sz="2400" dirty="0" smtClean="0">
                <a:solidFill>
                  <a:srgbClr val="000000"/>
                </a:solidFill>
                <a:latin typeface="Times New Roman" panose="02020603050405020304" pitchFamily="18" charset="0"/>
                <a:ea typeface="Times New Roman" panose="02020603050405020304" pitchFamily="18" charset="0"/>
              </a:rPr>
              <a:t> “ </a:t>
            </a:r>
            <a:r>
              <a:rPr lang="en-US" sz="2400" dirty="0" err="1" smtClean="0">
                <a:solidFill>
                  <a:srgbClr val="000000"/>
                </a:solidFill>
                <a:latin typeface="Times New Roman" panose="02020603050405020304" pitchFamily="18" charset="0"/>
                <a:ea typeface="Times New Roman" panose="02020603050405020304" pitchFamily="18" charset="0"/>
              </a:rPr>
              <a:t>mặc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mặc</a:t>
            </a:r>
            <a:r>
              <a:rPr lang="en-US" sz="2400" dirty="0" smtClean="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83374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1000"/>
                                        <p:tgtEl>
                                          <p:spTgt spid="5">
                                            <p:txEl>
                                              <p:pRg st="1" end="1"/>
                                            </p:txEl>
                                          </p:spTgt>
                                        </p:tgtEl>
                                      </p:cBhvr>
                                    </p:animEffect>
                                    <p:anim calcmode="lin" valueType="num">
                                      <p:cBhvr>
                                        <p:cTn id="4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1000"/>
                                        <p:tgtEl>
                                          <p:spTgt spid="5">
                                            <p:txEl>
                                              <p:pRg st="2" end="2"/>
                                            </p:txEl>
                                          </p:spTgt>
                                        </p:tgtEl>
                                      </p:cBhvr>
                                    </p:animEffect>
                                    <p:anim calcmode="lin" valueType="num">
                                      <p:cBhvr>
                                        <p:cTn id="4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1000"/>
                                        <p:tgtEl>
                                          <p:spTgt spid="5">
                                            <p:txEl>
                                              <p:pRg st="3" end="3"/>
                                            </p:txEl>
                                          </p:spTgt>
                                        </p:tgtEl>
                                      </p:cBhvr>
                                    </p:animEffect>
                                    <p:anim calcmode="lin" valueType="num">
                                      <p:cBhvr>
                                        <p:cTn id="5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fade">
                                      <p:cBhvr>
                                        <p:cTn id="61" dur="1000"/>
                                        <p:tgtEl>
                                          <p:spTgt spid="5">
                                            <p:txEl>
                                              <p:pRg st="4" end="4"/>
                                            </p:txEl>
                                          </p:spTgt>
                                        </p:tgtEl>
                                      </p:cBhvr>
                                    </p:animEffect>
                                    <p:anim calcmode="lin" valueType="num">
                                      <p:cBhvr>
                                        <p:cTn id="6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xEl>
                                              <p:pRg st="5" end="5"/>
                                            </p:txEl>
                                          </p:spTgt>
                                        </p:tgtEl>
                                        <p:attrNameLst>
                                          <p:attrName>style.visibility</p:attrName>
                                        </p:attrNameLst>
                                      </p:cBhvr>
                                      <p:to>
                                        <p:strVal val="visible"/>
                                      </p:to>
                                    </p:set>
                                    <p:animEffect transition="in" filter="fade">
                                      <p:cBhvr>
                                        <p:cTn id="68" dur="1000"/>
                                        <p:tgtEl>
                                          <p:spTgt spid="5">
                                            <p:txEl>
                                              <p:pRg st="5" end="5"/>
                                            </p:txEl>
                                          </p:spTgt>
                                        </p:tgtEl>
                                      </p:cBhvr>
                                    </p:animEffect>
                                    <p:anim calcmode="lin" valueType="num">
                                      <p:cBhvr>
                                        <p:cTn id="6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fade">
                                      <p:cBhvr>
                                        <p:cTn id="75" dur="1000"/>
                                        <p:tgtEl>
                                          <p:spTgt spid="5">
                                            <p:txEl>
                                              <p:pRg st="6" end="6"/>
                                            </p:txEl>
                                          </p:spTgt>
                                        </p:tgtEl>
                                      </p:cBhvr>
                                    </p:animEffect>
                                    <p:anim calcmode="lin" valueType="num">
                                      <p:cBhvr>
                                        <p:cTn id="7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55603" y="1489123"/>
            <a:ext cx="7675306" cy="769441"/>
          </a:xfrm>
          <a:prstGeom prst="rect">
            <a:avLst/>
          </a:prstGeom>
          <a:solidFill>
            <a:schemeClr val="bg2">
              <a:lumMod val="9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NHANH NHƯ CHỚP</a:t>
            </a:r>
            <a:endPar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endParaRPr>
          </a:p>
        </p:txBody>
      </p:sp>
      <p:sp>
        <p:nvSpPr>
          <p:cNvPr id="11" name="Right Arrow Callout 10"/>
          <p:cNvSpPr/>
          <p:nvPr/>
        </p:nvSpPr>
        <p:spPr>
          <a:xfrm>
            <a:off x="463639" y="2695400"/>
            <a:ext cx="3271234" cy="3284113"/>
          </a:xfrm>
          <a:prstGeom prst="rightArrowCallout">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731574" y="3702926"/>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3481526" y="2602319"/>
            <a:ext cx="5257524" cy="919659"/>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4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Pentagon 15"/>
          <p:cNvSpPr/>
          <p:nvPr/>
        </p:nvSpPr>
        <p:spPr>
          <a:xfrm>
            <a:off x="3481526" y="5152934"/>
            <a:ext cx="7984901" cy="991673"/>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phút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đáp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Pentagon 16"/>
          <p:cNvSpPr/>
          <p:nvPr/>
        </p:nvSpPr>
        <p:spPr>
          <a:xfrm>
            <a:off x="3734873" y="3626209"/>
            <a:ext cx="7984901" cy="1422494"/>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2800" dirty="0" err="1" smtClean="0">
                <a:solidFill>
                  <a:prstClr val="black"/>
                </a:solidFill>
                <a:latin typeface="Times New Roman" panose="02020603050405020304" pitchFamily="18" charset="0"/>
                <a:ea typeface="Times New Roman" panose="02020603050405020304" pitchFamily="18" charset="0"/>
              </a:rPr>
              <a:t>tác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phẩm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viết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thiên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nhiên</a:t>
            </a:r>
            <a:r>
              <a:rPr lang="en-US" sz="2800" dirty="0" smtClean="0">
                <a:solidFill>
                  <a:prstClr val="black"/>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0" y="1469166"/>
            <a:ext cx="2037805" cy="1578795"/>
          </a:xfrm>
          <a:prstGeom prst="rect">
            <a:avLst/>
          </a:prstGeom>
        </p:spPr>
      </p:pic>
      <p:sp>
        <p:nvSpPr>
          <p:cNvPr id="14" name="Rectangle 13"/>
          <p:cNvSpPr/>
          <p:nvPr/>
        </p:nvSpPr>
        <p:spPr>
          <a:xfrm>
            <a:off x="2483521" y="276386"/>
            <a:ext cx="654570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rgbClr val="FF0000"/>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20617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442078" y="733284"/>
            <a:ext cx="39741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6" name="Rectangle 5"/>
              <p:cNvSpPr/>
              <p:nvPr/>
            </p:nvSpPr>
            <p:spPr>
              <a:xfrm>
                <a:off x="886502" y="1722336"/>
                <a:ext cx="10418996" cy="3847976"/>
              </a:xfrm>
              <a:prstGeom prst="rect">
                <a:avLst/>
              </a:prstGeom>
            </p:spPr>
            <p:txBody>
              <a:bodyPr wrap="square">
                <a:spAutoFit/>
              </a:bodyPr>
              <a:lstStyle/>
              <a:p>
                <a:pPr algn="just">
                  <a:lnSpc>
                    <a:spcPct val="107000"/>
                  </a:lnSpc>
                  <a:spcAft>
                    <a:spcPts val="800"/>
                  </a:spcAft>
                </a:pPr>
                <a14:m>
                  <m:oMath xmlns:m="http://schemas.openxmlformats.org/officeDocument/2006/math">
                    <m:r>
                      <a:rPr lang="en-US" sz="3200" i="1">
                        <a:solidFill>
                          <a:srgbClr val="1A0DAB"/>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6502" y="1722336"/>
                <a:ext cx="10418996" cy="3847976"/>
              </a:xfrm>
              <a:prstGeom prst="rect">
                <a:avLst/>
              </a:prstGeom>
              <a:blipFill>
                <a:blip r:embed="rId4"/>
                <a:stretch>
                  <a:fillRect l="-1462" t="-2219" r="-1462" b="-4279"/>
                </a:stretch>
              </a:blipFill>
            </p:spPr>
            <p:txBody>
              <a:bodyPr/>
              <a:lstStyle/>
              <a:p>
                <a:r>
                  <a:rPr lang="en-US">
                    <a:noFill/>
                  </a:rPr>
                  <a:t> </a:t>
                </a:r>
              </a:p>
            </p:txBody>
          </p:sp>
        </mc:Fallback>
      </mc:AlternateContent>
    </p:spTree>
    <p:extLst>
      <p:ext uri="{BB962C8B-B14F-4D97-AF65-F5344CB8AC3E}">
        <p14:creationId xmlns:p14="http://schemas.microsoft.com/office/powerpoint/2010/main" val="350528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753291" y="1616876"/>
                <a:ext cx="10685418" cy="4979248"/>
              </a:xfrm>
              <a:prstGeom prst="rect">
                <a:avLst/>
              </a:prstGeom>
            </p:spPr>
            <p:txBody>
              <a:bodyPr wrap="square">
                <a:spAutoFit/>
              </a:bodyPr>
              <a:lstStyle/>
              <a:p>
                <a:pPr algn="just">
                  <a:lnSpc>
                    <a:spcPct val="107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khoằm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mờ</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chét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8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53291" y="1616876"/>
                <a:ext cx="10685418" cy="4979248"/>
              </a:xfrm>
              <a:prstGeom prst="rect">
                <a:avLst/>
              </a:prstGeom>
              <a:blipFill>
                <a:blip r:embed="rId4"/>
                <a:stretch>
                  <a:fillRect l="-1199" t="-1224" r="-1199" b="-2448"/>
                </a:stretch>
              </a:blipFill>
            </p:spPr>
            <p:txBody>
              <a:bodyPr/>
              <a:lstStyle/>
              <a:p>
                <a:r>
                  <a:rPr lang="en-US">
                    <a:noFill/>
                  </a:rPr>
                  <a:t> </a:t>
                </a:r>
              </a:p>
            </p:txBody>
          </p:sp>
        </mc:Fallback>
      </mc:AlternateContent>
      <p:sp>
        <p:nvSpPr>
          <p:cNvPr id="8" name="Rectangle 7"/>
          <p:cNvSpPr/>
          <p:nvPr/>
        </p:nvSpPr>
        <p:spPr>
          <a:xfrm>
            <a:off x="1442078" y="733284"/>
            <a:ext cx="39741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1782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1000"/>
                                        <p:tgtEl>
                                          <p:spTgt spid="5">
                                            <p:txEl>
                                              <p:pRg st="1" end="1"/>
                                            </p:txEl>
                                          </p:spTgt>
                                        </p:tgtEl>
                                      </p:cBhvr>
                                    </p:animEffect>
                                    <p:anim calcmode="lin" valueType="num">
                                      <p:cBhvr>
                                        <p:cTn id="4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1000"/>
                                        <p:tgtEl>
                                          <p:spTgt spid="5">
                                            <p:txEl>
                                              <p:pRg st="2" end="2"/>
                                            </p:txEl>
                                          </p:spTgt>
                                        </p:tgtEl>
                                      </p:cBhvr>
                                    </p:animEffect>
                                    <p:anim calcmode="lin" valueType="num">
                                      <p:cBhvr>
                                        <p:cTn id="4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1000"/>
                                        <p:tgtEl>
                                          <p:spTgt spid="5">
                                            <p:txEl>
                                              <p:pRg st="3" end="3"/>
                                            </p:txEl>
                                          </p:spTgt>
                                        </p:tgtEl>
                                      </p:cBhvr>
                                    </p:animEffect>
                                    <p:anim calcmode="lin" valueType="num">
                                      <p:cBhvr>
                                        <p:cTn id="5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7326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10129905" y="169816"/>
            <a:ext cx="1788460" cy="1379768"/>
          </a:xfrm>
          <a:prstGeom prst="ellipse">
            <a:avLst/>
          </a:prstGeom>
          <a:ln>
            <a:noFill/>
          </a:ln>
          <a:effectLst>
            <a:softEdge rad="112500"/>
          </a:effectLst>
        </p:spPr>
      </p:pic>
      <p:sp>
        <p:nvSpPr>
          <p:cNvPr id="9" name="TextBox 8"/>
          <p:cNvSpPr txBox="1"/>
          <p:nvPr/>
        </p:nvSpPr>
        <p:spPr>
          <a:xfrm>
            <a:off x="8467243" y="54036"/>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79802" y="805475"/>
            <a:ext cx="7981609" cy="523220"/>
          </a:xfrm>
          <a:prstGeom prst="rect">
            <a:avLst/>
          </a:prstGeom>
        </p:spPr>
        <p:txBody>
          <a:bodyPr wrap="none">
            <a:spAutoFit/>
          </a:bodyPr>
          <a:lstStyle/>
          <a:p>
            <a:pPr lvl="0" algn="just">
              <a:spcAft>
                <a:spcPts val="0"/>
              </a:spcAft>
            </a:pPr>
            <a:r>
              <a:rPr lang="en-US" sz="2800" b="1" dirty="0" smtClean="0">
                <a:latin typeface="Times New Roman" panose="02020603050405020304" pitchFamily="18" charset="0"/>
                <a:ea typeface="Times New Roman" panose="02020603050405020304" pitchFamily="18" charset="0"/>
              </a:rPr>
              <a:t>3. </a:t>
            </a:r>
            <a:r>
              <a:rPr lang="en-US" sz="2800" b="1" dirty="0" err="1" smtClean="0">
                <a:latin typeface="Times New Roman" panose="02020603050405020304" pitchFamily="18" charset="0"/>
                <a:ea typeface="Times New Roman" panose="02020603050405020304" pitchFamily="18" charset="0"/>
              </a:rPr>
              <a:t>Tâm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838279" y="1549584"/>
                <a:ext cx="10515442" cy="4757071"/>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 ó, reo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1A0DAB"/>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Nhân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tôi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chim</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vẹn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mc:Choice>
        <mc:Fallback xmlns="">
          <p:sp>
            <p:nvSpPr>
              <p:cNvPr id="6" name="Rectangle 5"/>
              <p:cNvSpPr>
                <a:spLocks noRot="1" noChangeAspect="1" noMove="1" noResize="1" noEditPoints="1" noAdjustHandles="1" noChangeArrowheads="1" noChangeShapeType="1" noTextEdit="1"/>
              </p:cNvSpPr>
              <p:nvPr/>
            </p:nvSpPr>
            <p:spPr>
              <a:xfrm>
                <a:off x="838279" y="1549584"/>
                <a:ext cx="10515442" cy="4757071"/>
              </a:xfrm>
              <a:prstGeom prst="rect">
                <a:avLst/>
              </a:prstGeom>
              <a:blipFill>
                <a:blip r:embed="rId4"/>
                <a:stretch>
                  <a:fillRect l="-1218" t="-1280" r="-1218" b="-2561"/>
                </a:stretch>
              </a:blipFill>
            </p:spPr>
            <p:txBody>
              <a:bodyPr/>
              <a:lstStyle/>
              <a:p>
                <a:r>
                  <a:rPr lang="en-US">
                    <a:noFill/>
                  </a:rPr>
                  <a:t> </a:t>
                </a:r>
              </a:p>
            </p:txBody>
          </p:sp>
        </mc:Fallback>
      </mc:AlternateContent>
    </p:spTree>
    <p:extLst>
      <p:ext uri="{BB962C8B-B14F-4D97-AF65-F5344CB8AC3E}">
        <p14:creationId xmlns:p14="http://schemas.microsoft.com/office/powerpoint/2010/main" val="2217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1000"/>
                                        <p:tgtEl>
                                          <p:spTgt spid="6">
                                            <p:txEl>
                                              <p:pRg st="2" end="2"/>
                                            </p:txEl>
                                          </p:spTgt>
                                        </p:tgtEl>
                                      </p:cBhvr>
                                    </p:animEffect>
                                    <p:anim calcmode="lin" valueType="num">
                                      <p:cBhvr>
                                        <p:cTn id="4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83681" y="209101"/>
            <a:ext cx="2424638"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3200" b="1" dirty="0">
                <a:solidFill>
                  <a:schemeClr val="bg1"/>
                </a:solidFill>
                <a:latin typeface="Times New Roman" panose="02020603050405020304" pitchFamily="18" charset="0"/>
                <a:ea typeface="Times New Roman" panose="02020603050405020304" pitchFamily="18" charset="0"/>
              </a:rPr>
              <a:t>III. </a:t>
            </a:r>
            <a:r>
              <a:rPr lang="en-US" sz="3200" b="1" dirty="0" err="1">
                <a:solidFill>
                  <a:schemeClr val="bg1"/>
                </a:solidFill>
                <a:latin typeface="Times New Roman" panose="02020603050405020304" pitchFamily="18" charset="0"/>
                <a:ea typeface="Times New Roman" panose="02020603050405020304" pitchFamily="18" charset="0"/>
              </a:rPr>
              <a:t>Tổng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kết</a:t>
            </a:r>
            <a:endParaRPr lang="en-US" sz="3200" dirty="0">
              <a:solidFill>
                <a:schemeClr val="bg1"/>
              </a:solidFill>
            </a:endParaRPr>
          </a:p>
        </p:txBody>
      </p:sp>
      <p:sp>
        <p:nvSpPr>
          <p:cNvPr id="5" name="Oval 4"/>
          <p:cNvSpPr/>
          <p:nvPr/>
        </p:nvSpPr>
        <p:spPr>
          <a:xfrm>
            <a:off x="1095590" y="793876"/>
            <a:ext cx="3417733" cy="957670"/>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6" name="Oval 5"/>
          <p:cNvSpPr/>
          <p:nvPr/>
        </p:nvSpPr>
        <p:spPr>
          <a:xfrm>
            <a:off x="6199401" y="1023700"/>
            <a:ext cx="3417733" cy="957262"/>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946498" y="2233748"/>
            <a:ext cx="3474720" cy="4167052"/>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just">
              <a:spcAft>
                <a:spcPts val="900"/>
              </a:spcAft>
            </a:pP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lowchart: Alternate Process 7"/>
          <p:cNvSpPr/>
          <p:nvPr/>
        </p:nvSpPr>
        <p:spPr>
          <a:xfrm>
            <a:off x="4571035" y="2272937"/>
            <a:ext cx="6674467" cy="4167052"/>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a:spcAft>
                <a:spcPts val="800"/>
              </a:spcAft>
            </a:pPr>
            <a:r>
              <a:rPr lang="pt-BR"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Sự kết hợp độc đáo giữa miêu tả, kể chuyện và biểu cảm.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 kể chân thực, tự nhiên.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rễ</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lia</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lia</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láu</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láu</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chuồng</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lợn</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108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6" name="Rectangle 5"/>
          <p:cNvSpPr/>
          <p:nvPr/>
        </p:nvSpPr>
        <p:spPr>
          <a:xfrm>
            <a:off x="3508015" y="146299"/>
            <a:ext cx="5175969" cy="584775"/>
          </a:xfrm>
          <a:prstGeom prst="rect">
            <a:avLst/>
          </a:prstGeom>
          <a:noFill/>
        </p:spPr>
        <p:txBody>
          <a:bodyPr wrap="none" lIns="91440" tIns="45720" rIns="91440" bIns="45720">
            <a:prstTxWarp prst="textPlain">
              <a:avLst/>
            </a:prstTxWarp>
            <a:spAutoFit/>
            <a:scene3d>
              <a:camera prst="perspectiveRight"/>
              <a:lightRig rig="threePt" dir="t"/>
            </a:scene3d>
          </a:bodyPr>
          <a:lstStyle/>
          <a:p>
            <a:pPr algn="ctr"/>
            <a:r>
              <a:rPr lang="en-US" sz="3600" b="1" dirty="0" smtClean="0">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rPr>
              <a:t>HOẠT ĐỘNG LUYỆN TẬP</a:t>
            </a:r>
            <a:endParaRPr lang="en-US" sz="3600" b="1" dirty="0">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5105" l="0" r="97800"/>
                    </a14:imgEffect>
                  </a14:imgLayer>
                </a14:imgProps>
              </a:ext>
            </a:extLst>
          </a:blip>
          <a:stretch>
            <a:fillRect/>
          </a:stretch>
        </p:blipFill>
        <p:spPr>
          <a:xfrm>
            <a:off x="9250792" y="438686"/>
            <a:ext cx="1933140" cy="14382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Right Arrow 2"/>
          <p:cNvSpPr/>
          <p:nvPr/>
        </p:nvSpPr>
        <p:spPr>
          <a:xfrm>
            <a:off x="4920298" y="547172"/>
            <a:ext cx="4330494" cy="1519757"/>
          </a:xfrm>
          <a:prstGeom prst="rightArrow">
            <a:avLst>
              <a:gd name="adj1" fmla="val 50000"/>
              <a:gd name="adj2" fmla="val 38719"/>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CẶP ĐÔI</a:t>
            </a:r>
            <a:endParaRPr lang="en-US" sz="28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018903" y="2066929"/>
            <a:ext cx="10907485" cy="4643360"/>
          </a:xfrm>
          <a:prstGeom prst="roundRect">
            <a:avLst/>
          </a:prstGeom>
          <a:noFill/>
          <a:ln w="28575" cap="flat" cmpd="sng" algn="ctr">
            <a:solidFill>
              <a:schemeClr val="accent4">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R="30480" algn="just">
              <a:lnSpc>
                <a:spcPct val="115000"/>
              </a:lnSpc>
              <a:spcAft>
                <a:spcPts val="12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lnSpc>
                <a:spcPct val="115000"/>
              </a:lnSpc>
              <a:spcAft>
                <a:spcPts val="1200"/>
              </a:spcAft>
            </a:pPr>
            <a:r>
              <a:rPr lang="en-US" sz="2400"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Chõ</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thoảng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vút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chó</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thủng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sủa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giăng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no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hoi.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xóm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thầm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21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4200045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8015" y="442725"/>
            <a:ext cx="5175969" cy="584775"/>
          </a:xfrm>
          <a:prstGeom prst="rect">
            <a:avLst/>
          </a:prstGeom>
          <a:noFill/>
        </p:spPr>
        <p:txBody>
          <a:bodyPr wrap="none" lIns="91440" tIns="45720" rIns="91440" bIns="45720">
            <a:prstTxWarp prst="textArch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22225">
                  <a:solidFill>
                    <a:srgbClr val="80C34F"/>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3600" b="1" i="0" u="none" strike="noStrike" kern="1200" cap="none" spc="0" normalizeH="0" baseline="0" noProof="0" dirty="0">
              <a:ln w="22225">
                <a:solidFill>
                  <a:srgbClr val="80C34F"/>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2032615" y="1742452"/>
            <a:ext cx="8126770" cy="3176588"/>
            <a:chOff x="2006488" y="2914027"/>
            <a:chExt cx="8126770" cy="3176588"/>
          </a:xfrm>
        </p:grpSpPr>
        <p:sp>
          <p:nvSpPr>
            <p:cNvPr id="7" name="Freeform 6"/>
            <p:cNvSpPr/>
            <p:nvPr/>
          </p:nvSpPr>
          <p:spPr>
            <a:xfrm rot="16200000">
              <a:off x="1741773"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2870" rIns="133350" bIns="2117726" numCol="1" spcCol="1270" anchor="t" anchorCtr="0">
              <a:noAutofit/>
            </a:bodyPr>
            <a:lstStyle/>
            <a:p>
              <a:pPr lvl="0" algn="r" defTabSz="1333500">
                <a:lnSpc>
                  <a:spcPct val="90000"/>
                </a:lnSpc>
                <a:spcBef>
                  <a:spcPct val="0"/>
                </a:spcBef>
                <a:spcAft>
                  <a:spcPct val="35000"/>
                </a:spcAft>
              </a:pPr>
              <a:endParaRPr lang="en-US" sz="3000" kern="1200" dirty="0"/>
            </a:p>
          </p:txBody>
        </p:sp>
        <p:sp>
          <p:nvSpPr>
            <p:cNvPr id="8" name="Freeform 7"/>
            <p:cNvSpPr/>
            <p:nvPr/>
          </p:nvSpPr>
          <p:spPr>
            <a:xfrm>
              <a:off x="2535920"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Niềm</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vui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quây</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quần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bữa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cơm</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đình</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6200000">
              <a:off x="4481579"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6299" rIns="137796" bIns="2117726" numCol="1" spcCol="1270" anchor="t" anchorCtr="0">
              <a:noAutofit/>
            </a:bodyPr>
            <a:lstStyle/>
            <a:p>
              <a:pPr lvl="0" algn="r" defTabSz="1377950">
                <a:lnSpc>
                  <a:spcPct val="90000"/>
                </a:lnSpc>
                <a:spcBef>
                  <a:spcPct val="0"/>
                </a:spcBef>
                <a:spcAft>
                  <a:spcPct val="35000"/>
                </a:spcAft>
              </a:pPr>
              <a:endParaRPr lang="en-US" sz="3100" kern="1200" dirty="0">
                <a:latin typeface="Times New Roman" panose="02020603050405020304" pitchFamily="18" charset="0"/>
                <a:cs typeface="Times New Roman" panose="02020603050405020304" pitchFamily="18" charset="0"/>
              </a:endParaRPr>
            </a:p>
          </p:txBody>
        </p:sp>
        <p:sp>
          <p:nvSpPr>
            <p:cNvPr id="10" name="Flowchart: Extract 9"/>
            <p:cNvSpPr/>
            <p:nvPr/>
          </p:nvSpPr>
          <p:spPr>
            <a:xfrm rot="5400000">
              <a:off x="4526195" y="5437741"/>
              <a:ext cx="466671"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275727"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Sự</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gắn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bó</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với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thế</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giới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tự</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nhiên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quanh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mình</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rot="16200000">
              <a:off x="7221386"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6298" rIns="137796" bIns="2117726"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3" name="Flowchart: Extract 12"/>
            <p:cNvSpPr/>
            <p:nvPr/>
          </p:nvSpPr>
          <p:spPr>
            <a:xfrm rot="5400000">
              <a:off x="7266002" y="5437741"/>
              <a:ext cx="466671"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8015533"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Tình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yêu</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đình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nhiên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cuộc</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sống</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12754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0"/>
            <a:ext cx="12192000" cy="6858000"/>
          </a:xfrm>
          <a:prstGeom prst="rect">
            <a:avLst/>
          </a:prstGeom>
        </p:spPr>
      </p:pic>
      <p:sp>
        <p:nvSpPr>
          <p:cNvPr id="5" name="Rectangle 4"/>
          <p:cNvSpPr/>
          <p:nvPr/>
        </p:nvSpPr>
        <p:spPr>
          <a:xfrm>
            <a:off x="302623" y="191296"/>
            <a:ext cx="8109856" cy="1699119"/>
          </a:xfrm>
          <a:prstGeom prst="rect">
            <a:avLst/>
          </a:prstGeom>
        </p:spPr>
        <p:txBody>
          <a:bodyPr wrap="square">
            <a:spAutoFit/>
          </a:bodyPr>
          <a:lstStyle/>
          <a:p>
            <a:pPr marR="548640" algn="ctr">
              <a:lnSpc>
                <a:spcPct val="115000"/>
              </a:lnSpc>
              <a:spcAft>
                <a:spcPts val="0"/>
              </a:spcAft>
            </a:pP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4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461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0723" y="237199"/>
            <a:ext cx="6545703" cy="707886"/>
          </a:xfrm>
          <a:prstGeom prst="rect">
            <a:avLst/>
          </a:prstGeom>
          <a:noFill/>
        </p:spPr>
        <p:txBody>
          <a:bodyPr wrap="none" lIns="91440" tIns="45720" rIns="91440" bIns="45720">
            <a:prstTxWarp prst="textWave2">
              <a:avLst/>
            </a:prstTxWarp>
            <a:spAutoFit/>
          </a:bodyPr>
          <a:lstStyle/>
          <a:p>
            <a:pPr algn="ctr"/>
            <a:r>
              <a:rPr lang="en-US" sz="4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KHỞI ĐỘNG</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4076964" y="1201783"/>
            <a:ext cx="4180953" cy="646331"/>
          </a:xfrm>
          <a:prstGeom prst="rect">
            <a:avLst/>
          </a:prstGeom>
          <a:noFill/>
        </p:spPr>
        <p:txBody>
          <a:bodyPr wrap="non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TRÒ CHƠI Ô CHỮ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05524" y="1201782"/>
            <a:ext cx="4180953" cy="646331"/>
          </a:xfrm>
          <a:prstGeom prst="rect">
            <a:avLst/>
          </a:prstGeom>
          <a:noFill/>
        </p:spPr>
        <p:txBody>
          <a:bodyPr wrap="none" rtlCol="0">
            <a:spAutoFit/>
          </a:bodyPr>
          <a:lstStyle/>
          <a:p>
            <a:pPr algn="ct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TRÒ CHƠI Ô CHỮ</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574767" y="2272936"/>
            <a:ext cx="3213462" cy="2651761"/>
            <a:chOff x="574767" y="2272936"/>
            <a:chExt cx="3213462" cy="2651761"/>
          </a:xfrm>
        </p:grpSpPr>
        <p:sp>
          <p:nvSpPr>
            <p:cNvPr id="6" name="Right Arrow 5"/>
            <p:cNvSpPr/>
            <p:nvPr/>
          </p:nvSpPr>
          <p:spPr>
            <a:xfrm>
              <a:off x="574767" y="2272936"/>
              <a:ext cx="3213462" cy="2651761"/>
            </a:xfrm>
            <a:prstGeom prst="rightArrow">
              <a:avLst>
                <a:gd name="adj1" fmla="val 50000"/>
                <a:gd name="adj2" fmla="val 40302"/>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LUẬT CHƠI</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4767" y="3358680"/>
              <a:ext cx="2516010" cy="584775"/>
            </a:xfrm>
            <a:prstGeom prst="rect">
              <a:avLst/>
            </a:prstGeom>
          </p:spPr>
          <p:txBody>
            <a:bodyPr wrap="none">
              <a:spAutoFit/>
            </a:bodyPr>
            <a:lstStyle/>
            <a:p>
              <a:pPr lvl="0" algn="ctr"/>
              <a:r>
                <a:rPr lang="en-US" sz="3200" b="1" dirty="0">
                  <a:solidFill>
                    <a:srgbClr val="FFC000"/>
                  </a:solidFill>
                  <a:latin typeface="Times New Roman" panose="02020603050405020304" pitchFamily="18" charset="0"/>
                  <a:cs typeface="Times New Roman" panose="02020603050405020304" pitchFamily="18" charset="0"/>
                </a:rPr>
                <a:t>LUẬT CHƠI</a:t>
              </a:r>
            </a:p>
          </p:txBody>
        </p:sp>
      </p:grpSp>
      <p:sp>
        <p:nvSpPr>
          <p:cNvPr id="10" name="Rounded Rectangle 9"/>
          <p:cNvSpPr/>
          <p:nvPr/>
        </p:nvSpPr>
        <p:spPr>
          <a:xfrm>
            <a:off x="3997233" y="1894112"/>
            <a:ext cx="7053944" cy="351391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342900" indent="-342900">
              <a:lnSpc>
                <a:spcPct val="115000"/>
              </a:lnSpc>
              <a:spcAft>
                <a:spcPts val="800"/>
              </a:spcAft>
              <a:buFont typeface="Wingdings" panose="05000000000000000000" pitchFamily="2" charset="2"/>
              <a:buChar char="v"/>
            </a:pP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 6 ô chữ hàng ngang và một ô chữ hàng dọc.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Mỗi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ô chữ tương đương 1 câu hỏi. Mỗi câu trả lời đúng của ô chữ hàng ngang sẽ được 10 điểm.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Đoán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 ô chữ hàng dọc sẽ được 40 điểm. Ô chữ hàng dọc là một từ gồm 6 chữ cái.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 sai sẽ mất quyền chơi tiếp.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259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4537533"/>
              </p:ext>
            </p:extLst>
          </p:nvPr>
        </p:nvGraphicFramePr>
        <p:xfrm>
          <a:off x="4828774" y="607100"/>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H</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O</a:t>
                      </a:r>
                      <a:endParaRPr lang="en-US" sz="36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5854469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65792348"/>
              </p:ext>
            </p:extLst>
          </p:nvPr>
        </p:nvGraphicFramePr>
        <p:xfrm>
          <a:off x="4828774" y="597424"/>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87579051"/>
              </p:ext>
            </p:extLst>
          </p:nvPr>
        </p:nvGraphicFramePr>
        <p:xfrm>
          <a:off x="2991681" y="1534563"/>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C</a:t>
                      </a:r>
                      <a:endParaRPr lang="en-US" sz="36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Â</a:t>
                      </a:r>
                      <a:endParaRPr lang="en-US" sz="36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U</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365854469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51447208"/>
              </p:ext>
            </p:extLst>
          </p:nvPr>
        </p:nvGraphicFramePr>
        <p:xfrm>
          <a:off x="2996846" y="1534563"/>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extLst>
                  <a:ext uri="{0D108BD9-81ED-4DB2-BD59-A6C34878D82A}">
                    <a16:rowId xmlns:a16="http://schemas.microsoft.com/office/drawing/2014/main" val="36585446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62634558"/>
              </p:ext>
            </p:extLst>
          </p:nvPr>
        </p:nvGraphicFramePr>
        <p:xfrm>
          <a:off x="2999974" y="2445092"/>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gridCol w="914400">
                  <a:extLst>
                    <a:ext uri="{9D8B030D-6E8A-4147-A177-3AD203B41FA5}">
                      <a16:colId xmlns:a16="http://schemas.microsoft.com/office/drawing/2014/main" val="416726366"/>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M</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Â</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Y</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X</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N</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H</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64822394"/>
              </p:ext>
            </p:extLst>
          </p:nvPr>
        </p:nvGraphicFramePr>
        <p:xfrm>
          <a:off x="2999974" y="2445092"/>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gridCol w="914400">
                  <a:extLst>
                    <a:ext uri="{9D8B030D-6E8A-4147-A177-3AD203B41FA5}">
                      <a16:colId xmlns:a16="http://schemas.microsoft.com/office/drawing/2014/main" val="416726366"/>
                    </a:ext>
                  </a:extLst>
                </a:gridCol>
              </a:tblGrid>
              <a:tr h="914400">
                <a:tc>
                  <a:txBody>
                    <a:bodyPr/>
                    <a:lstStyle/>
                    <a:p>
                      <a:endParaRPr lang="en-US"/>
                    </a:p>
                  </a:txBody>
                  <a:tcPr anchor="ctr">
                    <a:solidFill>
                      <a:schemeClr val="bg1"/>
                    </a:solidFill>
                  </a:tcPr>
                </a:tc>
                <a:tc>
                  <a:txBody>
                    <a:bodyPr/>
                    <a:lstStyle/>
                    <a:p>
                      <a:endParaRPr lang="en-US"/>
                    </a:p>
                  </a:txBody>
                  <a:tcPr anchor="ctr">
                    <a:solidFill>
                      <a:schemeClr val="bg1"/>
                    </a:solidFill>
                  </a:tcPr>
                </a:tc>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64810114"/>
              </p:ext>
            </p:extLst>
          </p:nvPr>
        </p:nvGraphicFramePr>
        <p:xfrm>
          <a:off x="4828774" y="3369893"/>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C</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Á</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C</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987574473"/>
              </p:ext>
            </p:extLst>
          </p:nvPr>
        </p:nvGraphicFramePr>
        <p:xfrm>
          <a:off x="4828774" y="3366994"/>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668955113"/>
              </p:ext>
            </p:extLst>
          </p:nvPr>
        </p:nvGraphicFramePr>
        <p:xfrm>
          <a:off x="3914374" y="4299291"/>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R</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Â</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M</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R</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N</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617127071"/>
              </p:ext>
            </p:extLst>
          </p:nvPr>
        </p:nvGraphicFramePr>
        <p:xfrm>
          <a:off x="3914374" y="4296923"/>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gridCol w="914400">
                  <a:extLst>
                    <a:ext uri="{9D8B030D-6E8A-4147-A177-3AD203B41FA5}">
                      <a16:colId xmlns:a16="http://schemas.microsoft.com/office/drawing/2014/main" val="1811047692"/>
                    </a:ext>
                  </a:extLst>
                </a:gridCol>
                <a:gridCol w="914400">
                  <a:extLst>
                    <a:ext uri="{9D8B030D-6E8A-4147-A177-3AD203B41FA5}">
                      <a16:colId xmlns:a16="http://schemas.microsoft.com/office/drawing/2014/main" val="1546855500"/>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0030965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506501914"/>
              </p:ext>
            </p:extLst>
          </p:nvPr>
        </p:nvGraphicFramePr>
        <p:xfrm>
          <a:off x="2085574" y="5210303"/>
          <a:ext cx="3657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T</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I</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Ê</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300309659"/>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950891367"/>
              </p:ext>
            </p:extLst>
          </p:nvPr>
        </p:nvGraphicFramePr>
        <p:xfrm>
          <a:off x="2085190" y="5210506"/>
          <a:ext cx="3657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extLst>
                  <a:ext uri="{0D108BD9-81ED-4DB2-BD59-A6C34878D82A}">
                    <a16:rowId xmlns:a16="http://schemas.microsoft.com/office/drawing/2014/main" val="300309659"/>
                  </a:ext>
                </a:extLst>
              </a:tr>
            </a:tbl>
          </a:graphicData>
        </a:graphic>
      </p:graphicFrame>
      <p:sp>
        <p:nvSpPr>
          <p:cNvPr id="20" name="Số 1"/>
          <p:cNvSpPr/>
          <p:nvPr/>
        </p:nvSpPr>
        <p:spPr>
          <a:xfrm>
            <a:off x="11123232" y="448733"/>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1</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3" name="Số 2"/>
          <p:cNvSpPr/>
          <p:nvPr/>
        </p:nvSpPr>
        <p:spPr>
          <a:xfrm>
            <a:off x="11123232" y="1366966"/>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4" name="Số 3"/>
          <p:cNvSpPr/>
          <p:nvPr/>
        </p:nvSpPr>
        <p:spPr>
          <a:xfrm>
            <a:off x="11123232" y="2292568"/>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5" name="Số 4"/>
          <p:cNvSpPr/>
          <p:nvPr/>
        </p:nvSpPr>
        <p:spPr>
          <a:xfrm>
            <a:off x="11123232" y="3218170"/>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26" name="Oval 25"/>
          <p:cNvSpPr/>
          <p:nvPr/>
        </p:nvSpPr>
        <p:spPr>
          <a:xfrm>
            <a:off x="11123232" y="4151671"/>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sp>
        <p:nvSpPr>
          <p:cNvPr id="27" name="Oval 26"/>
          <p:cNvSpPr/>
          <p:nvPr/>
        </p:nvSpPr>
        <p:spPr>
          <a:xfrm>
            <a:off x="11123232" y="5069904"/>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6</a:t>
            </a:r>
          </a:p>
        </p:txBody>
      </p:sp>
      <p:sp>
        <p:nvSpPr>
          <p:cNvPr id="29" name="Bảng số 1"/>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D0D0D"/>
                </a:solidFill>
                <a:latin typeface="Times New Roman" panose="02020603050405020304" pitchFamily="18" charset="0"/>
                <a:ea typeface="Times New Roman" panose="02020603050405020304" pitchFamily="18" charset="0"/>
              </a:rPr>
              <a:t>Ong vàng, ong vò vẽ, ong mật đánh lộn nhau để hút mật ở đâu? </a:t>
            </a:r>
            <a:endParaRPr lang="en-US" sz="2800" dirty="0"/>
          </a:p>
        </p:txBody>
      </p:sp>
      <p:sp>
        <p:nvSpPr>
          <p:cNvPr id="30" name="Bảng số 2"/>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 hồi kí này, chim sáo đen phải gọi sáo sậu là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ảng số 3"/>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Diều hâu tha được gà con và bay đi đâu?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Diều hâu tha được gà con và bay đi đâu?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400" dirty="0">
                <a:solidFill>
                  <a:srgbClr val="0D0D0D"/>
                </a:solidFill>
                <a:latin typeface="Times New Roman" panose="02020603050405020304" pitchFamily="18" charset="0"/>
                <a:ea typeface="Times New Roman" panose="02020603050405020304" pitchFamily="18" charset="0"/>
              </a:rPr>
              <a:t>Trong bức tranh đầu hè xuất hiện một từ láy chỉ âm thanh (láy phụ âm đầu), đó là từ nào?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 một ngọn núi xuất hiện ở phần cuối đoạn hồi kí là gì?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Số 1"/>
          <p:cNvSpPr/>
          <p:nvPr/>
        </p:nvSpPr>
        <p:spPr>
          <a:xfrm>
            <a:off x="1090383" y="314323"/>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1</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5" name="Số 2"/>
          <p:cNvSpPr/>
          <p:nvPr/>
        </p:nvSpPr>
        <p:spPr>
          <a:xfrm>
            <a:off x="1090383" y="1232556"/>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36" name="Số 3"/>
          <p:cNvSpPr/>
          <p:nvPr/>
        </p:nvSpPr>
        <p:spPr>
          <a:xfrm>
            <a:off x="1090383" y="2158158"/>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37" name="Số 4"/>
          <p:cNvSpPr/>
          <p:nvPr/>
        </p:nvSpPr>
        <p:spPr>
          <a:xfrm>
            <a:off x="1090383" y="3083760"/>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38" name="Oval 37"/>
          <p:cNvSpPr/>
          <p:nvPr/>
        </p:nvSpPr>
        <p:spPr>
          <a:xfrm>
            <a:off x="1090383" y="4017261"/>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sp>
        <p:nvSpPr>
          <p:cNvPr id="39" name="Oval 38"/>
          <p:cNvSpPr/>
          <p:nvPr/>
        </p:nvSpPr>
        <p:spPr>
          <a:xfrm>
            <a:off x="1090383" y="4935494"/>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6</a:t>
            </a:r>
          </a:p>
        </p:txBody>
      </p:sp>
      <p:sp>
        <p:nvSpPr>
          <p:cNvPr id="40" name="TextBox 39"/>
          <p:cNvSpPr txBox="1"/>
          <p:nvPr/>
        </p:nvSpPr>
        <p:spPr>
          <a:xfrm>
            <a:off x="3916550" y="-2389"/>
            <a:ext cx="4180953" cy="646331"/>
          </a:xfrm>
          <a:prstGeom prst="rect">
            <a:avLst/>
          </a:prstGeom>
          <a:noFill/>
        </p:spPr>
        <p:txBody>
          <a:bodyPr wrap="none" rtlCol="0">
            <a:spAutoFit/>
          </a:bodyPr>
          <a:lstStyle/>
          <a:p>
            <a:pPr algn="ctr"/>
            <a:r>
              <a:rPr lang="en-US" sz="3600" b="1" dirty="0" smtClean="0">
                <a:solidFill>
                  <a:srgbClr val="70AD47">
                    <a:lumMod val="50000"/>
                  </a:srgbClr>
                </a:solidFill>
                <a:latin typeface="Times New Roman" panose="02020603050405020304" pitchFamily="18" charset="0"/>
                <a:cs typeface="Times New Roman" panose="02020603050405020304" pitchFamily="18" charset="0"/>
              </a:rPr>
              <a:t>TRÒ CHƠI Ô CHỮ</a:t>
            </a:r>
            <a:endParaRPr lang="en-US" sz="3600" b="1"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86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9"/>
                                        </p:tgtEl>
                                        <p:attrNameLst>
                                          <p:attrName>ppt_w</p:attrName>
                                        </p:attrNameLst>
                                      </p:cBhvr>
                                      <p:tavLst>
                                        <p:tav tm="0">
                                          <p:val>
                                            <p:strVal val="ppt_w"/>
                                          </p:val>
                                        </p:tav>
                                        <p:tav tm="100000">
                                          <p:val>
                                            <p:fltVal val="0"/>
                                          </p:val>
                                        </p:tav>
                                      </p:tavLst>
                                    </p:anim>
                                    <p:anim calcmode="lin" valueType="num">
                                      <p:cBhvr>
                                        <p:cTn id="23" dur="500"/>
                                        <p:tgtEl>
                                          <p:spTgt spid="9"/>
                                        </p:tgtEl>
                                        <p:attrNameLst>
                                          <p:attrName>ppt_h</p:attrName>
                                        </p:attrNameLst>
                                      </p:cBhvr>
                                      <p:tavLst>
                                        <p:tav tm="0">
                                          <p:val>
                                            <p:strVal val="ppt_h"/>
                                          </p:val>
                                        </p:tav>
                                        <p:tav tm="100000">
                                          <p:val>
                                            <p:fltVal val="0"/>
                                          </p:val>
                                        </p:tav>
                                      </p:tavLst>
                                    </p:anim>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0"/>
                                        </p:tgtEl>
                                        <p:attrNameLst>
                                          <p:attrName>fillcolor</p:attrName>
                                        </p:attrNameLst>
                                      </p:cBhvr>
                                      <p:to>
                                        <a:schemeClr val="accent2"/>
                                      </p:to>
                                    </p:animClr>
                                    <p:set>
                                      <p:cBhvr>
                                        <p:cTn id="55" dur="2000" fill="hold"/>
                                        <p:tgtEl>
                                          <p:spTgt spid="20"/>
                                        </p:tgtEl>
                                        <p:attrNameLst>
                                          <p:attrName>fill.type</p:attrName>
                                        </p:attrNameLst>
                                      </p:cBhvr>
                                      <p:to>
                                        <p:strVal val="solid"/>
                                      </p:to>
                                    </p:set>
                                    <p:set>
                                      <p:cBhvr>
                                        <p:cTn id="56" dur="2000" fill="hold"/>
                                        <p:tgtEl>
                                          <p:spTgt spid="20"/>
                                        </p:tgtEl>
                                        <p:attrNameLst>
                                          <p:attrName>fill.on</p:attrName>
                                        </p:attrNameLst>
                                      </p:cBhvr>
                                      <p:to>
                                        <p:strVal val="true"/>
                                      </p:to>
                                    </p:set>
                                  </p:childTnLst>
                                </p:cTn>
                              </p:par>
                              <p:par>
                                <p:cTn id="57" presetID="21"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heel(1)">
                                      <p:cBhvr>
                                        <p:cTn id="59" dur="20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24"/>
                                        </p:tgtEl>
                                        <p:attrNameLst>
                                          <p:attrName>fillcolor</p:attrName>
                                        </p:attrNameLst>
                                      </p:cBhvr>
                                      <p:to>
                                        <a:schemeClr val="accent2"/>
                                      </p:to>
                                    </p:animClr>
                                    <p:set>
                                      <p:cBhvr>
                                        <p:cTn id="72" dur="2000" fill="hold"/>
                                        <p:tgtEl>
                                          <p:spTgt spid="24"/>
                                        </p:tgtEl>
                                        <p:attrNameLst>
                                          <p:attrName>fill.type</p:attrName>
                                        </p:attrNameLst>
                                      </p:cBhvr>
                                      <p:to>
                                        <p:strVal val="solid"/>
                                      </p:to>
                                    </p:set>
                                    <p:set>
                                      <p:cBhvr>
                                        <p:cTn id="73" dur="2000" fill="hold"/>
                                        <p:tgtEl>
                                          <p:spTgt spid="24"/>
                                        </p:tgtEl>
                                        <p:attrNameLst>
                                          <p:attrName>fill.on</p:attrName>
                                        </p:attrNameLst>
                                      </p:cBhvr>
                                      <p:to>
                                        <p:strVal val="true"/>
                                      </p:to>
                                    </p:set>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1" nodeType="clickEffect">
                                  <p:stCondLst>
                                    <p:cond delay="0"/>
                                  </p:stCondLst>
                                  <p:childTnLst>
                                    <p:anim calcmode="lin" valueType="num">
                                      <p:cBhvr>
                                        <p:cTn id="82" dur="500"/>
                                        <p:tgtEl>
                                          <p:spTgt spid="31"/>
                                        </p:tgtEl>
                                        <p:attrNameLst>
                                          <p:attrName>ppt_w</p:attrName>
                                        </p:attrNameLst>
                                      </p:cBhvr>
                                      <p:tavLst>
                                        <p:tav tm="0">
                                          <p:val>
                                            <p:strVal val="ppt_w"/>
                                          </p:val>
                                        </p:tav>
                                        <p:tav tm="100000">
                                          <p:val>
                                            <p:fltVal val="0"/>
                                          </p:val>
                                        </p:tav>
                                      </p:tavLst>
                                    </p:anim>
                                    <p:anim calcmode="lin" valueType="num">
                                      <p:cBhvr>
                                        <p:cTn id="83" dur="500"/>
                                        <p:tgtEl>
                                          <p:spTgt spid="31"/>
                                        </p:tgtEl>
                                        <p:attrNameLst>
                                          <p:attrName>ppt_h</p:attrName>
                                        </p:attrNameLst>
                                      </p:cBhvr>
                                      <p:tavLst>
                                        <p:tav tm="0">
                                          <p:val>
                                            <p:strVal val="ppt_h"/>
                                          </p:val>
                                        </p:tav>
                                        <p:tav tm="100000">
                                          <p:val>
                                            <p:fltVal val="0"/>
                                          </p:val>
                                        </p:tav>
                                      </p:tavLst>
                                    </p:anim>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5"/>
                                        </p:tgtEl>
                                        <p:attrNameLst>
                                          <p:attrName>fillcolor</p:attrName>
                                        </p:attrNameLst>
                                      </p:cBhvr>
                                      <p:to>
                                        <a:schemeClr val="accent2"/>
                                      </p:to>
                                    </p:animClr>
                                    <p:set>
                                      <p:cBhvr>
                                        <p:cTn id="91" dur="2000" fill="hold"/>
                                        <p:tgtEl>
                                          <p:spTgt spid="25"/>
                                        </p:tgtEl>
                                        <p:attrNameLst>
                                          <p:attrName>fill.type</p:attrName>
                                        </p:attrNameLst>
                                      </p:cBhvr>
                                      <p:to>
                                        <p:strVal val="solid"/>
                                      </p:to>
                                    </p:set>
                                    <p:set>
                                      <p:cBhvr>
                                        <p:cTn id="92" dur="2000" fill="hold"/>
                                        <p:tgtEl>
                                          <p:spTgt spid="25"/>
                                        </p:tgtEl>
                                        <p:attrNameLst>
                                          <p:attrName>fill.on</p:attrName>
                                        </p:attrNameLst>
                                      </p:cBhvr>
                                      <p:to>
                                        <p:strVal val="true"/>
                                      </p:to>
                                    </p:set>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32"/>
                                        </p:tgtEl>
                                        <p:attrNameLst>
                                          <p:attrName>ppt_w</p:attrName>
                                        </p:attrNameLst>
                                      </p:cBhvr>
                                      <p:tavLst>
                                        <p:tav tm="0">
                                          <p:val>
                                            <p:strVal val="ppt_w"/>
                                          </p:val>
                                        </p:tav>
                                        <p:tav tm="100000">
                                          <p:val>
                                            <p:fltVal val="0"/>
                                          </p:val>
                                        </p:tav>
                                      </p:tavLst>
                                    </p:anim>
                                    <p:anim calcmode="lin" valueType="num">
                                      <p:cBhvr>
                                        <p:cTn id="102" dur="500"/>
                                        <p:tgtEl>
                                          <p:spTgt spid="32"/>
                                        </p:tgtEl>
                                        <p:attrNameLst>
                                          <p:attrName>ppt_h</p:attrName>
                                        </p:attrNameLst>
                                      </p:cBhvr>
                                      <p:tavLst>
                                        <p:tav tm="0">
                                          <p:val>
                                            <p:strVal val="ppt_h"/>
                                          </p:val>
                                        </p:tav>
                                        <p:tav tm="100000">
                                          <p:val>
                                            <p:fltVal val="0"/>
                                          </p:val>
                                        </p:tav>
                                      </p:tavLst>
                                    </p:anim>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2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2000" fill="hold"/>
                                        <p:tgtEl>
                                          <p:spTgt spid="26"/>
                                        </p:tgtEl>
                                        <p:attrNameLst>
                                          <p:attrName>fillcolor</p:attrName>
                                        </p:attrNameLst>
                                      </p:cBhvr>
                                      <p:to>
                                        <a:schemeClr val="accent2"/>
                                      </p:to>
                                    </p:animClr>
                                    <p:set>
                                      <p:cBhvr>
                                        <p:cTn id="110" dur="2000" fill="hold"/>
                                        <p:tgtEl>
                                          <p:spTgt spid="26"/>
                                        </p:tgtEl>
                                        <p:attrNameLst>
                                          <p:attrName>fill.type</p:attrName>
                                        </p:attrNameLst>
                                      </p:cBhvr>
                                      <p:to>
                                        <p:strVal val="solid"/>
                                      </p:to>
                                    </p:set>
                                    <p:set>
                                      <p:cBhvr>
                                        <p:cTn id="111" dur="2000" fill="hold"/>
                                        <p:tgtEl>
                                          <p:spTgt spid="26"/>
                                        </p:tgtEl>
                                        <p:attrNameLst>
                                          <p:attrName>fill.on</p:attrName>
                                        </p:attrNameLst>
                                      </p:cBhvr>
                                      <p:to>
                                        <p:strVal val="true"/>
                                      </p:to>
                                    </p:set>
                                  </p:childTnLst>
                                </p:cTn>
                              </p:par>
                              <p:par>
                                <p:cTn id="112" presetID="42"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1000"/>
                                        <p:tgtEl>
                                          <p:spTgt spid="28"/>
                                        </p:tgtEl>
                                      </p:cBhvr>
                                    </p:animEffect>
                                    <p:anim calcmode="lin" valueType="num">
                                      <p:cBhvr>
                                        <p:cTn id="115" dur="1000" fill="hold"/>
                                        <p:tgtEl>
                                          <p:spTgt spid="28"/>
                                        </p:tgtEl>
                                        <p:attrNameLst>
                                          <p:attrName>ppt_x</p:attrName>
                                        </p:attrNameLst>
                                      </p:cBhvr>
                                      <p:tavLst>
                                        <p:tav tm="0">
                                          <p:val>
                                            <p:strVal val="#ppt_x"/>
                                          </p:val>
                                        </p:tav>
                                        <p:tav tm="100000">
                                          <p:val>
                                            <p:strVal val="#ppt_x"/>
                                          </p:val>
                                        </p:tav>
                                      </p:tavLst>
                                    </p:anim>
                                    <p:anim calcmode="lin" valueType="num">
                                      <p:cBhvr>
                                        <p:cTn id="1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28"/>
                                        </p:tgtEl>
                                        <p:attrNameLst>
                                          <p:attrName>ppt_w</p:attrName>
                                        </p:attrNameLst>
                                      </p:cBhvr>
                                      <p:tavLst>
                                        <p:tav tm="0">
                                          <p:val>
                                            <p:strVal val="ppt_w"/>
                                          </p:val>
                                        </p:tav>
                                        <p:tav tm="100000">
                                          <p:val>
                                            <p:fltVal val="0"/>
                                          </p:val>
                                        </p:tav>
                                      </p:tavLst>
                                    </p:anim>
                                    <p:anim calcmode="lin" valueType="num">
                                      <p:cBhvr>
                                        <p:cTn id="121" dur="500"/>
                                        <p:tgtEl>
                                          <p:spTgt spid="28"/>
                                        </p:tgtEl>
                                        <p:attrNameLst>
                                          <p:attrName>ppt_h</p:attrName>
                                        </p:attrNameLst>
                                      </p:cBhvr>
                                      <p:tavLst>
                                        <p:tav tm="0">
                                          <p:val>
                                            <p:strVal val="ppt_h"/>
                                          </p:val>
                                        </p:tav>
                                        <p:tav tm="100000">
                                          <p:val>
                                            <p:fltVal val="0"/>
                                          </p:val>
                                        </p:tav>
                                      </p:tavLst>
                                    </p:anim>
                                    <p:animEffect transition="out" filter="fade">
                                      <p:cBhvr>
                                        <p:cTn id="122" dur="500"/>
                                        <p:tgtEl>
                                          <p:spTgt spid="28"/>
                                        </p:tgtEl>
                                      </p:cBhvr>
                                    </p:animEffect>
                                    <p:set>
                                      <p:cBhvr>
                                        <p:cTn id="12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27"/>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2000" fill="hold"/>
                                        <p:tgtEl>
                                          <p:spTgt spid="27"/>
                                        </p:tgtEl>
                                        <p:attrNameLst>
                                          <p:attrName>fillcolor</p:attrName>
                                        </p:attrNameLst>
                                      </p:cBhvr>
                                      <p:to>
                                        <a:schemeClr val="accent2"/>
                                      </p:to>
                                    </p:animClr>
                                    <p:set>
                                      <p:cBhvr>
                                        <p:cTn id="129" dur="2000" fill="hold"/>
                                        <p:tgtEl>
                                          <p:spTgt spid="27"/>
                                        </p:tgtEl>
                                        <p:attrNameLst>
                                          <p:attrName>fill.type</p:attrName>
                                        </p:attrNameLst>
                                      </p:cBhvr>
                                      <p:to>
                                        <p:strVal val="solid"/>
                                      </p:to>
                                    </p:set>
                                    <p:set>
                                      <p:cBhvr>
                                        <p:cTn id="130" dur="2000" fill="hold"/>
                                        <p:tgtEl>
                                          <p:spTgt spid="27"/>
                                        </p:tgtEl>
                                        <p:attrNameLst>
                                          <p:attrName>fill.on</p:attrName>
                                        </p:attrNameLst>
                                      </p:cBhvr>
                                      <p:to>
                                        <p:strVal val="true"/>
                                      </p:to>
                                    </p:set>
                                  </p:childTnLst>
                                </p:cTn>
                              </p:par>
                              <p:par>
                                <p:cTn id="131" presetID="42" presetClass="entr" presetSubtype="0"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1000"/>
                                        <p:tgtEl>
                                          <p:spTgt spid="33"/>
                                        </p:tgtEl>
                                      </p:cBhvr>
                                    </p:animEffect>
                                    <p:anim calcmode="lin" valueType="num">
                                      <p:cBhvr>
                                        <p:cTn id="134" dur="1000" fill="hold"/>
                                        <p:tgtEl>
                                          <p:spTgt spid="33"/>
                                        </p:tgtEl>
                                        <p:attrNameLst>
                                          <p:attrName>ppt_x</p:attrName>
                                        </p:attrNameLst>
                                      </p:cBhvr>
                                      <p:tavLst>
                                        <p:tav tm="0">
                                          <p:val>
                                            <p:strVal val="#ppt_x"/>
                                          </p:val>
                                        </p:tav>
                                        <p:tav tm="100000">
                                          <p:val>
                                            <p:strVal val="#ppt_x"/>
                                          </p:val>
                                        </p:tav>
                                      </p:tavLst>
                                    </p:anim>
                                    <p:anim calcmode="lin" valueType="num">
                                      <p:cBhvr>
                                        <p:cTn id="1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33"/>
                                        </p:tgtEl>
                                        <p:attrNameLst>
                                          <p:attrName>ppt_w</p:attrName>
                                        </p:attrNameLst>
                                      </p:cBhvr>
                                      <p:tavLst>
                                        <p:tav tm="0">
                                          <p:val>
                                            <p:strVal val="ppt_w"/>
                                          </p:val>
                                        </p:tav>
                                        <p:tav tm="100000">
                                          <p:val>
                                            <p:fltVal val="0"/>
                                          </p:val>
                                        </p:tav>
                                      </p:tavLst>
                                    </p:anim>
                                    <p:anim calcmode="lin" valueType="num">
                                      <p:cBhvr>
                                        <p:cTn id="140" dur="500"/>
                                        <p:tgtEl>
                                          <p:spTgt spid="33"/>
                                        </p:tgtEl>
                                        <p:attrNameLst>
                                          <p:attrName>ppt_h</p:attrName>
                                        </p:attrNameLst>
                                      </p:cBhvr>
                                      <p:tavLst>
                                        <p:tav tm="0">
                                          <p:val>
                                            <p:strVal val="ppt_h"/>
                                          </p:val>
                                        </p:tav>
                                        <p:tav tm="100000">
                                          <p:val>
                                            <p:fltVal val="0"/>
                                          </p:val>
                                        </p:tav>
                                      </p:tavLst>
                                    </p:anim>
                                    <p:animEffect transition="out" filter="fade">
                                      <p:cBhvr>
                                        <p:cTn id="141" dur="500"/>
                                        <p:tgtEl>
                                          <p:spTgt spid="33"/>
                                        </p:tgtEl>
                                      </p:cBhvr>
                                    </p:animEffect>
                                    <p:set>
                                      <p:cBhvr>
                                        <p:cTn id="14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3" restart="whenNotActive" fill="hold" evtFilter="cancelBubble" nodeType="interactiveSeq">
                <p:stCondLst>
                  <p:cond evt="onClick" delay="0">
                    <p:tgtEl>
                      <p:spTgt spid="23"/>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nodeType="clickEffect">
                                  <p:stCondLst>
                                    <p:cond delay="0"/>
                                  </p:stCondLst>
                                  <p:childTnLst>
                                    <p:animClr clrSpc="rgb" dir="cw">
                                      <p:cBhvr>
                                        <p:cTn id="147" dur="2000" fill="hold"/>
                                        <p:tgtEl>
                                          <p:spTgt spid="23"/>
                                        </p:tgtEl>
                                        <p:attrNameLst>
                                          <p:attrName>fillcolor</p:attrName>
                                        </p:attrNameLst>
                                      </p:cBhvr>
                                      <p:to>
                                        <a:schemeClr val="accent2"/>
                                      </p:to>
                                    </p:animClr>
                                    <p:set>
                                      <p:cBhvr>
                                        <p:cTn id="148" dur="2000" fill="hold"/>
                                        <p:tgtEl>
                                          <p:spTgt spid="23"/>
                                        </p:tgtEl>
                                        <p:attrNameLst>
                                          <p:attrName>fill.type</p:attrName>
                                        </p:attrNameLst>
                                      </p:cBhvr>
                                      <p:to>
                                        <p:strVal val="solid"/>
                                      </p:to>
                                    </p:set>
                                    <p:set>
                                      <p:cBhvr>
                                        <p:cTn id="149" dur="2000" fill="hold"/>
                                        <p:tgtEl>
                                          <p:spTgt spid="23"/>
                                        </p:tgtEl>
                                        <p:attrNameLst>
                                          <p:attrName>fill.on</p:attrName>
                                        </p:attrNameLst>
                                      </p:cBhvr>
                                      <p:to>
                                        <p:strVal val="true"/>
                                      </p:to>
                                    </p:set>
                                  </p:childTnLst>
                                </p:cTn>
                              </p:par>
                              <p:par>
                                <p:cTn id="150" presetID="42" presetClass="entr" presetSubtype="0"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fade">
                                      <p:cBhvr>
                                        <p:cTn id="152" dur="1000"/>
                                        <p:tgtEl>
                                          <p:spTgt spid="30"/>
                                        </p:tgtEl>
                                      </p:cBhvr>
                                    </p:animEffect>
                                    <p:anim calcmode="lin" valueType="num">
                                      <p:cBhvr>
                                        <p:cTn id="153" dur="1000" fill="hold"/>
                                        <p:tgtEl>
                                          <p:spTgt spid="30"/>
                                        </p:tgtEl>
                                        <p:attrNameLst>
                                          <p:attrName>ppt_x</p:attrName>
                                        </p:attrNameLst>
                                      </p:cBhvr>
                                      <p:tavLst>
                                        <p:tav tm="0">
                                          <p:val>
                                            <p:strVal val="#ppt_x"/>
                                          </p:val>
                                        </p:tav>
                                        <p:tav tm="100000">
                                          <p:val>
                                            <p:strVal val="#ppt_x"/>
                                          </p:val>
                                        </p:tav>
                                      </p:tavLst>
                                    </p:anim>
                                    <p:anim calcmode="lin" valueType="num">
                                      <p:cBhvr>
                                        <p:cTn id="1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xit" presetSubtype="32" fill="hold" grpId="1" nodeType="clickEffect">
                                  <p:stCondLst>
                                    <p:cond delay="0"/>
                                  </p:stCondLst>
                                  <p:childTnLst>
                                    <p:anim calcmode="lin" valueType="num">
                                      <p:cBhvr>
                                        <p:cTn id="158" dur="500"/>
                                        <p:tgtEl>
                                          <p:spTgt spid="30"/>
                                        </p:tgtEl>
                                        <p:attrNameLst>
                                          <p:attrName>ppt_w</p:attrName>
                                        </p:attrNameLst>
                                      </p:cBhvr>
                                      <p:tavLst>
                                        <p:tav tm="0">
                                          <p:val>
                                            <p:strVal val="ppt_w"/>
                                          </p:val>
                                        </p:tav>
                                        <p:tav tm="100000">
                                          <p:val>
                                            <p:fltVal val="0"/>
                                          </p:val>
                                        </p:tav>
                                      </p:tavLst>
                                    </p:anim>
                                    <p:anim calcmode="lin" valueType="num">
                                      <p:cBhvr>
                                        <p:cTn id="159" dur="500"/>
                                        <p:tgtEl>
                                          <p:spTgt spid="30"/>
                                        </p:tgtEl>
                                        <p:attrNameLst>
                                          <p:attrName>ppt_h</p:attrName>
                                        </p:attrNameLst>
                                      </p:cBhvr>
                                      <p:tavLst>
                                        <p:tav tm="0">
                                          <p:val>
                                            <p:strVal val="ppt_h"/>
                                          </p:val>
                                        </p:tav>
                                        <p:tav tm="100000">
                                          <p:val>
                                            <p:fltVal val="0"/>
                                          </p:val>
                                        </p:tav>
                                      </p:tavLst>
                                    </p:anim>
                                    <p:animEffect transition="out" filter="fade">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28" grpId="0" animBg="1"/>
      <p:bldP spid="28" grpId="1"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Rectangle 2"/>
          <p:cNvSpPr/>
          <p:nvPr/>
        </p:nvSpPr>
        <p:spPr>
          <a:xfrm>
            <a:off x="2485453" y="315661"/>
            <a:ext cx="766017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MỘT SỐ TÁC PHẨM VỀ THIÊN NHIÊN</a:t>
            </a:r>
            <a:endParaRPr lang="en-US" sz="3200" b="1" cap="none" spc="0" dirty="0">
              <a:ln w="22225">
                <a:solidFill>
                  <a:schemeClr val="accent2"/>
                </a:solidFill>
                <a:prstDash val="solid"/>
              </a:ln>
              <a:solidFill>
                <a:srgbClr val="002060"/>
              </a:solidFill>
              <a:effectLst/>
              <a:latin typeface="Times New Roman" panose="02020603050405020304" pitchFamily="18" charset="0"/>
              <a:cs typeface="Times New Roman" panose="02020603050405020304" pitchFamily="18" charset="0"/>
            </a:endParaRPr>
          </a:p>
        </p:txBody>
      </p:sp>
      <p:grpSp>
        <p:nvGrpSpPr>
          <p:cNvPr id="4" name="Group 3"/>
          <p:cNvGrpSpPr/>
          <p:nvPr/>
        </p:nvGrpSpPr>
        <p:grpSpPr>
          <a:xfrm>
            <a:off x="1839417" y="900436"/>
            <a:ext cx="8513166" cy="5707856"/>
            <a:chOff x="3078338" y="868042"/>
            <a:chExt cx="4607343" cy="5381364"/>
          </a:xfrm>
        </p:grpSpPr>
        <p:sp>
          <p:nvSpPr>
            <p:cNvPr id="6" name="Freeform 5"/>
            <p:cNvSpPr/>
            <p:nvPr/>
          </p:nvSpPr>
          <p:spPr>
            <a:xfrm>
              <a:off x="3078338" y="868042"/>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8" name="Rectangle 7"/>
            <p:cNvSpPr/>
            <p:nvPr/>
          </p:nvSpPr>
          <p:spPr>
            <a:xfrm>
              <a:off x="3078338" y="1261297"/>
              <a:ext cx="2188025" cy="2188025"/>
            </a:xfrm>
            <a:prstGeom prst="rect">
              <a:avLst/>
            </a:prstGeom>
            <a:blipFill>
              <a:blip r:embed="rId3"/>
              <a:srcRect/>
              <a:stretch>
                <a:fillRect l="-31000" r="-31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5497656" y="868042"/>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0" name="Rectangle 9"/>
            <p:cNvSpPr/>
            <p:nvPr/>
          </p:nvSpPr>
          <p:spPr>
            <a:xfrm>
              <a:off x="5497656" y="1261297"/>
              <a:ext cx="2188025" cy="2188025"/>
            </a:xfrm>
            <a:prstGeom prst="rect">
              <a:avLst/>
            </a:prstGeom>
            <a:blipFill>
              <a:blip r:embed="rId4"/>
              <a:srcRect/>
              <a:stretch>
                <a:fillRect l="-17000" r="-17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3078338" y="3668126"/>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5" name="Rectangle 14"/>
            <p:cNvSpPr/>
            <p:nvPr/>
          </p:nvSpPr>
          <p:spPr>
            <a:xfrm>
              <a:off x="3078338" y="4061381"/>
              <a:ext cx="2188025" cy="2188025"/>
            </a:xfrm>
            <a:prstGeom prst="rect">
              <a:avLst/>
            </a:prstGeom>
            <a:blipFill>
              <a:blip r:embed="rId5"/>
              <a:srcRect/>
              <a:stretch>
                <a:fillRect l="-42000" r="-42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5497656" y="3668126"/>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7" name="Rectangle 16"/>
            <p:cNvSpPr/>
            <p:nvPr/>
          </p:nvSpPr>
          <p:spPr>
            <a:xfrm>
              <a:off x="5497656" y="4061381"/>
              <a:ext cx="2188025" cy="2188025"/>
            </a:xfrm>
            <a:prstGeom prst="rect">
              <a:avLst/>
            </a:prstGeom>
            <a:blipFill>
              <a:blip r:embed="rId6"/>
              <a:srcRect/>
              <a:stretch>
                <a:fillRect l="-17000" r="-17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2" name="TextBox 11"/>
          <p:cNvSpPr txBox="1"/>
          <p:nvPr/>
        </p:nvSpPr>
        <p:spPr>
          <a:xfrm>
            <a:off x="3260000" y="1437445"/>
            <a:ext cx="2364378" cy="369332"/>
          </a:xfrm>
          <a:prstGeom prst="rect">
            <a:avLst/>
          </a:prstGeom>
          <a:noFill/>
        </p:spPr>
        <p:txBody>
          <a:bodyPr wrap="square" rtlCol="0">
            <a:spAutoFit/>
          </a:bodyPr>
          <a:lstStyle/>
          <a:p>
            <a:r>
              <a:rPr lang="en-US" dirty="0" err="1" smtClean="0">
                <a:solidFill>
                  <a:schemeClr val="bg1"/>
                </a:solidFill>
                <a:latin typeface="Brush Script MT" panose="03060802040406070304" pitchFamily="66" charset="0"/>
              </a:rPr>
              <a:t>Thương</a:t>
            </a:r>
            <a:r>
              <a:rPr lang="en-US" dirty="0" smtClean="0">
                <a:solidFill>
                  <a:schemeClr val="bg1"/>
                </a:solidFill>
                <a:latin typeface="Brush Script MT" panose="03060802040406070304" pitchFamily="66" charset="0"/>
              </a:rPr>
              <a:t> </a:t>
            </a:r>
            <a:r>
              <a:rPr lang="en-US" dirty="0" err="1" smtClean="0">
                <a:solidFill>
                  <a:schemeClr val="bg1"/>
                </a:solidFill>
                <a:latin typeface="Brush Script MT" panose="03060802040406070304" pitchFamily="66" charset="0"/>
              </a:rPr>
              <a:t>nhớ</a:t>
            </a:r>
            <a:r>
              <a:rPr lang="en-US" dirty="0" smtClean="0">
                <a:solidFill>
                  <a:schemeClr val="bg1"/>
                </a:solidFill>
                <a:latin typeface="Brush Script MT" panose="03060802040406070304" pitchFamily="66" charset="0"/>
              </a:rPr>
              <a:t> </a:t>
            </a:r>
            <a:r>
              <a:rPr lang="en-US" dirty="0" err="1" smtClean="0">
                <a:solidFill>
                  <a:schemeClr val="bg1"/>
                </a:solidFill>
                <a:latin typeface="Brush Script MT" panose="03060802040406070304" pitchFamily="66" charset="0"/>
              </a:rPr>
              <a:t>bầy</a:t>
            </a:r>
            <a:r>
              <a:rPr lang="en-US" dirty="0" smtClean="0">
                <a:solidFill>
                  <a:schemeClr val="bg1"/>
                </a:solidFill>
                <a:latin typeface="Brush Script MT" panose="03060802040406070304" pitchFamily="66" charset="0"/>
              </a:rPr>
              <a:t> </a:t>
            </a:r>
            <a:r>
              <a:rPr lang="en-US" dirty="0" err="1">
                <a:solidFill>
                  <a:schemeClr val="bg1"/>
                </a:solidFill>
                <a:latin typeface="Brush Script MT" panose="03060802040406070304" pitchFamily="66" charset="0"/>
              </a:rPr>
              <a:t>o</a:t>
            </a:r>
            <a:r>
              <a:rPr lang="en-US" dirty="0" err="1" smtClean="0">
                <a:solidFill>
                  <a:schemeClr val="bg1"/>
                </a:solidFill>
                <a:latin typeface="Brush Script MT" panose="03060802040406070304" pitchFamily="66" charset="0"/>
              </a:rPr>
              <a:t>ng</a:t>
            </a:r>
            <a:endParaRPr lang="en-US" dirty="0">
              <a:solidFill>
                <a:schemeClr val="bg1"/>
              </a:solidFill>
              <a:latin typeface="Brush Script MT" panose="03060802040406070304" pitchFamily="66" charset="0"/>
            </a:endParaRPr>
          </a:p>
        </p:txBody>
      </p:sp>
    </p:spTree>
    <p:extLst>
      <p:ext uri="{BB962C8B-B14F-4D97-AF65-F5344CB8AC3E}">
        <p14:creationId xmlns:p14="http://schemas.microsoft.com/office/powerpoint/2010/main" val="8658733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bright="70000" contrast="-70000"/>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071640" y="99801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8971746" y="4891054"/>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144336" y="19466"/>
            <a:ext cx="10818319"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r>
              <a:rPr kumimoji="0" lang="en-US" sz="4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4209" y="653059"/>
            <a:ext cx="714375" cy="11906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5332" y="2961109"/>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6438" y="459806"/>
            <a:ext cx="609600" cy="609600"/>
          </a:xfrm>
          <a:prstGeom prst="rect">
            <a:avLst/>
          </a:prstGeom>
        </p:spPr>
      </p:pic>
      <p:sp>
        <p:nvSpPr>
          <p:cNvPr id="31" name="Isosceles Triangle 3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0" action="ppaction://hlinksldjump"/>
          </p:cNvPr>
          <p:cNvSpPr/>
          <p:nvPr/>
        </p:nvSpPr>
        <p:spPr>
          <a:xfrm rot="5400000">
            <a:off x="10475176" y="29754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1"/>
          <a:stretch>
            <a:fillRect/>
          </a:stretch>
        </p:blipFill>
        <p:spPr>
          <a:xfrm>
            <a:off x="845299" y="1283681"/>
            <a:ext cx="2792210" cy="4919898"/>
          </a:xfrm>
          <a:prstGeom prst="ellipse">
            <a:avLst/>
          </a:prstGeom>
          <a:ln>
            <a:noFill/>
          </a:ln>
          <a:effectLst>
            <a:softEdge rad="112500"/>
          </a:effectLst>
        </p:spPr>
      </p:pic>
    </p:spTree>
    <p:extLst>
      <p:ext uri="{BB962C8B-B14F-4D97-AF65-F5344CB8AC3E}">
        <p14:creationId xmlns:p14="http://schemas.microsoft.com/office/powerpoint/2010/main" val="26992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4.07407E-6 L 0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algn="ctr"/>
            <a:r>
              <a:rPr lang="en-US" sz="5400" b="1" cap="none" spc="0" dirty="0" smtClean="0">
                <a:ln w="12700">
                  <a:solidFill>
                    <a:srgbClr val="FF000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THƯƠNG NHỚ BẦY ONG</a:t>
            </a:r>
          </a:p>
          <a:p>
            <a:pPr algn="ctr"/>
            <a:endParaRPr lang="en-US" sz="5400" b="1" cap="none" spc="0" dirty="0">
              <a:ln w="12700">
                <a:solidFill>
                  <a:srgbClr val="FF000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5132596" y="864215"/>
            <a:ext cx="2732350" cy="646331"/>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HUY CẬN)</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2667" b="89778" l="9778" r="89778"/>
                    </a14:imgEffect>
                  </a14:imgLayer>
                </a14:imgProps>
              </a:ext>
            </a:extLst>
          </a:blip>
          <a:stretch>
            <a:fillRect/>
          </a:stretch>
        </p:blipFill>
        <p:spPr>
          <a:xfrm>
            <a:off x="2281236" y="4714875"/>
            <a:ext cx="2143125" cy="2143125"/>
          </a:xfrm>
          <a:prstGeom prst="rect">
            <a:avLst/>
          </a:prstGeom>
        </p:spPr>
      </p:pic>
      <p:sp>
        <p:nvSpPr>
          <p:cNvPr id="9" name="Cloud Callout 8"/>
          <p:cNvSpPr/>
          <p:nvPr/>
        </p:nvSpPr>
        <p:spPr>
          <a:xfrm>
            <a:off x="1894114" y="1510546"/>
            <a:ext cx="9209314" cy="3657600"/>
          </a:xfrm>
          <a:prstGeom prst="cloudCallou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con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746538" y="4825211"/>
            <a:ext cx="2744012" cy="1719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30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5132596" y="86421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3" name="Striped Right Arrow 2"/>
          <p:cNvSpPr/>
          <p:nvPr/>
        </p:nvSpPr>
        <p:spPr>
          <a:xfrm>
            <a:off x="1898622" y="2592698"/>
            <a:ext cx="4101353" cy="3808951"/>
          </a:xfrm>
          <a:prstGeom prst="stripedRightArrow">
            <a:avLst>
              <a:gd name="adj1" fmla="val 50000"/>
              <a:gd name="adj2" fmla="val 35596"/>
            </a:avLst>
          </a:prstGeom>
          <a:solidFill>
            <a:schemeClr val="bg2"/>
          </a:solidFill>
          <a:ln>
            <a:noFill/>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Times New Roman" panose="02020603050405020304" pitchFamily="18" charset="0"/>
                <a:ea typeface="Times New Roman" panose="02020603050405020304" pitchFamily="18" charset="0"/>
              </a:rPr>
              <a:t>Qua việc chuẩn bị bài ở nhà, hãy cho biết những nét cơ bản về tác giả Huy Cận? </a:t>
            </a:r>
            <a:endParaRPr lang="en-US" sz="2400" dirty="0">
              <a:solidFill>
                <a:schemeClr val="tx1"/>
              </a:solidFill>
            </a:endParaRPr>
          </a:p>
        </p:txBody>
      </p:sp>
      <p:grpSp>
        <p:nvGrpSpPr>
          <p:cNvPr id="4" name="Group 3"/>
          <p:cNvGrpSpPr/>
          <p:nvPr/>
        </p:nvGrpSpPr>
        <p:grpSpPr>
          <a:xfrm>
            <a:off x="5999975" y="2553191"/>
            <a:ext cx="4656909" cy="3891569"/>
            <a:chOff x="6498770" y="2201886"/>
            <a:chExt cx="4656909" cy="4064444"/>
          </a:xfrm>
        </p:grpSpPr>
        <p:pic>
          <p:nvPicPr>
            <p:cNvPr id="10" name="Picture 9"/>
            <p:cNvPicPr>
              <a:picLocks noChangeAspect="1"/>
            </p:cNvPicPr>
            <p:nvPr/>
          </p:nvPicPr>
          <p:blipFill>
            <a:blip r:embed="rId3"/>
            <a:stretch>
              <a:fillRect/>
            </a:stretch>
          </p:blipFill>
          <p:spPr>
            <a:xfrm>
              <a:off x="6498770" y="2201886"/>
              <a:ext cx="4656909" cy="40644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p:cNvPicPr>
              <a:picLocks noChangeAspect="1"/>
            </p:cNvPicPr>
            <p:nvPr/>
          </p:nvPicPr>
          <p:blipFill>
            <a:blip r:embed="rId4"/>
            <a:stretch>
              <a:fillRect/>
            </a:stretch>
          </p:blipFill>
          <p:spPr>
            <a:xfrm>
              <a:off x="7496362" y="2489787"/>
              <a:ext cx="2683061" cy="31041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sp>
        <p:nvSpPr>
          <p:cNvPr id="12" name="Rectangle 11"/>
          <p:cNvSpPr/>
          <p:nvPr/>
        </p:nvSpPr>
        <p:spPr>
          <a:xfrm>
            <a:off x="1314024" y="1928828"/>
            <a:ext cx="4950714" cy="587853"/>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5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1"/>
            <a:ext cx="5499463" cy="1434530"/>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328835" y="717266"/>
            <a:ext cx="2168671"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28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133769"/>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273683" y="1575524"/>
            <a:ext cx="4950714" cy="587853"/>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011636" y="2709052"/>
            <a:ext cx="2267909" cy="24508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3659872" y="2163377"/>
            <a:ext cx="8172804" cy="4342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nSpc>
                <a:spcPct val="115000"/>
              </a:lnSpc>
              <a:spcAft>
                <a:spcPts val="1200"/>
              </a:spcAft>
              <a:buFont typeface="Wingdings" panose="05000000000000000000" pitchFamily="2" charset="2"/>
              <a:buChar char="v"/>
            </a:pPr>
            <a:r>
              <a:rPr lang="vi-VN" sz="24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 </a:t>
            </a:r>
            <a:r>
              <a:rPr lang="vi-VN"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quán</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thi</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phong</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trào</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Thơ</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mới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mênh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mangkhó</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xuôi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phê</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Hàn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lâm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Ủy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1984-1995.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4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5957293" y="84975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317946" y="1896476"/>
            <a:ext cx="4639347" cy="587853"/>
          </a:xfrm>
          <a:prstGeom prst="rect">
            <a:avLst/>
          </a:prstGeom>
        </p:spPr>
        <p:txBody>
          <a:bodyPr wrap="non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Tác phẩm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442922" y="2592698"/>
            <a:ext cx="3918274" cy="2888212"/>
          </a:xfrm>
          <a:prstGeom prst="ellipse">
            <a:avLst/>
          </a:prstGeom>
          <a:ln>
            <a:noFill/>
          </a:ln>
          <a:effectLst>
            <a:softEdge rad="112500"/>
          </a:effectLst>
        </p:spPr>
      </p:pic>
      <p:sp>
        <p:nvSpPr>
          <p:cNvPr id="10" name="Rectangle 9"/>
          <p:cNvSpPr/>
          <p:nvPr/>
        </p:nvSpPr>
        <p:spPr>
          <a:xfrm>
            <a:off x="5508450" y="2592698"/>
            <a:ext cx="5795437" cy="2878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457200" indent="-457200">
              <a:lnSpc>
                <a:spcPct val="115000"/>
              </a:lnSpc>
              <a:spcAft>
                <a:spcPts val="1200"/>
              </a:spcAft>
              <a:buFont typeface="Wingdings" panose="05000000000000000000" pitchFamily="2" charset="2"/>
              <a:buChar char="v"/>
            </a:pPr>
            <a:r>
              <a:rPr lang="en-US" sz="32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keo</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cớ</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7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250588" y="804034"/>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317946" y="1870350"/>
            <a:ext cx="463934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54241" y="2592698"/>
            <a:ext cx="2852303" cy="2184649"/>
          </a:xfrm>
          <a:prstGeom prst="ellipse">
            <a:avLst/>
          </a:prstGeom>
          <a:ln>
            <a:noFill/>
          </a:ln>
          <a:effectLst>
            <a:softEdge rad="112500"/>
          </a:effectLst>
        </p:spPr>
      </p:pic>
      <mc:AlternateContent xmlns:mc="http://schemas.openxmlformats.org/markup-compatibility/2006" xmlns:a14="http://schemas.microsoft.com/office/drawing/2010/main">
        <mc:Choice Requires="a14">
          <p:sp>
            <p:nvSpPr>
              <p:cNvPr id="4" name="Rectangle 3"/>
              <p:cNvSpPr/>
              <p:nvPr/>
            </p:nvSpPr>
            <p:spPr>
              <a:xfrm>
                <a:off x="3206544" y="2549644"/>
                <a:ext cx="8536965" cy="39518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CM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06544" y="2549644"/>
                <a:ext cx="8536965" cy="3951851"/>
              </a:xfrm>
              <a:prstGeom prst="rect">
                <a:avLst/>
              </a:prstGeom>
              <a:blipFill>
                <a:blip r:embed="rId4"/>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91421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175670" y="789249"/>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360725" y="1870350"/>
            <a:ext cx="5678478" cy="587853"/>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60725" y="2321681"/>
            <a:ext cx="1976823"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Xuất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xứ</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
        <p:nvSpPr>
          <p:cNvPr id="10" name="Rectangle 9"/>
          <p:cNvSpPr/>
          <p:nvPr/>
        </p:nvSpPr>
        <p:spPr>
          <a:xfrm>
            <a:off x="1269151" y="2818007"/>
            <a:ext cx="10459240" cy="1083374"/>
          </a:xfrm>
          <a:prstGeom prst="rect">
            <a:avLst/>
          </a:prstGeom>
        </p:spPr>
        <p:txBody>
          <a:bodyPr wrap="square">
            <a:spAutoFit/>
          </a:bodyPr>
          <a:lstStyle/>
          <a:p>
            <a:pPr marR="30480"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60725" y="3849608"/>
            <a:ext cx="1493037"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60725" y="4272544"/>
            <a:ext cx="2756204"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60725" y="4820643"/>
            <a:ext cx="10607157" cy="1237262"/>
          </a:xfrm>
          <a:prstGeom prst="rect">
            <a:avLst/>
          </a:prstGeom>
        </p:spPr>
        <p:txBody>
          <a:bodyPr wrap="square">
            <a:spAutoFit/>
          </a:bodyPr>
          <a:lstStyle/>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503237" y="6057905"/>
            <a:ext cx="9991068" cy="587853"/>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 hiểu chú thích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iải thích từ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D0D0D"/>
                </a:solidFill>
                <a:latin typeface="Times New Roman" panose="02020603050405020304" pitchFamily="18" charset="0"/>
                <a:ea typeface="Times New Roman" panose="02020603050405020304" pitchFamily="18" charset="0"/>
              </a:rPr>
              <a:t>SGK- </a:t>
            </a:r>
            <a:r>
              <a:rPr lang="vi-VN" sz="2800" dirty="0">
                <a:solidFill>
                  <a:srgbClr val="0D0D0D"/>
                </a:solidFill>
                <a:latin typeface="Times New Roman" panose="02020603050405020304" pitchFamily="18" charset="0"/>
                <a:ea typeface="Times New Roman" panose="02020603050405020304" pitchFamily="18" charset="0"/>
              </a:rPr>
              <a:t>trang </a:t>
            </a:r>
            <a:r>
              <a:rPr lang="en-US" sz="2800" dirty="0">
                <a:solidFill>
                  <a:srgbClr val="0D0D0D"/>
                </a:solidFill>
                <a:latin typeface="Times New Roman" panose="02020603050405020304" pitchFamily="18" charset="0"/>
                <a:ea typeface="Times New Roman" panose="02020603050405020304" pitchFamily="18" charset="0"/>
              </a:rPr>
              <a:t>117, </a:t>
            </a:r>
            <a:r>
              <a:rPr lang="en-US" sz="2800" dirty="0" smtClean="0">
                <a:solidFill>
                  <a:srgbClr val="0D0D0D"/>
                </a:solidFill>
                <a:latin typeface="Times New Roman" panose="02020603050405020304" pitchFamily="18" charset="0"/>
                <a:ea typeface="Times New Roman" panose="02020603050405020304" pitchFamily="18" charset="0"/>
              </a:rPr>
              <a:t>118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5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r>
              <a:rPr lang="en-US" sz="1400" b="1" dirty="0">
                <a:solidFill>
                  <a:srgbClr val="0D0D0D"/>
                </a:solidFill>
                <a:latin typeface="Times New Roman" panose="02020603050405020304" pitchFamily="18" charset="0"/>
                <a:ea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rPr>
              <a:t> chi </a:t>
            </a:r>
            <a:r>
              <a:rPr lang="en-US" sz="2800" b="1" dirty="0" err="1">
                <a:solidFill>
                  <a:srgbClr val="0D0D0D"/>
                </a:solidFill>
                <a:latin typeface="Times New Roman" panose="02020603050405020304" pitchFamily="18" charset="0"/>
                <a:ea typeface="Times New Roman" panose="02020603050405020304" pitchFamily="18" charset="0"/>
              </a:rPr>
              <a:t>tiết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p>
        </p:txBody>
      </p:sp>
      <p:pic>
        <p:nvPicPr>
          <p:cNvPr id="8" name="Picture 7"/>
          <p:cNvPicPr>
            <a:picLocks noChangeAspect="1"/>
          </p:cNvPicPr>
          <p:nvPr/>
        </p:nvPicPr>
        <p:blipFill>
          <a:blip r:embed="rId3"/>
          <a:stretch>
            <a:fillRect/>
          </a:stretch>
        </p:blipFill>
        <p:spPr>
          <a:xfrm>
            <a:off x="6796549" y="1384664"/>
            <a:ext cx="2956816" cy="1542422"/>
          </a:xfrm>
          <a:prstGeom prst="rect">
            <a:avLst/>
          </a:prstGeom>
        </p:spPr>
      </p:pic>
      <p:sp>
        <p:nvSpPr>
          <p:cNvPr id="9" name="Rectangle 8"/>
          <p:cNvSpPr/>
          <p:nvPr/>
        </p:nvSpPr>
        <p:spPr>
          <a:xfrm>
            <a:off x="1763824" y="1754629"/>
            <a:ext cx="4641014" cy="954107"/>
          </a:xfrm>
          <a:prstGeom prst="rect">
            <a:avLst/>
          </a:prstGeom>
          <a:blipFill>
            <a:blip r:embed="rId4"/>
            <a:tile tx="0" ty="0" sx="100000" sy="100000" flip="none" algn="tl"/>
          </a:blipFill>
          <a:ln w="19050" cap="flat" cmpd="sng" algn="ctr">
            <a:solidFill>
              <a:srgbClr val="FFC000"/>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accent2"/>
          </a:fontRef>
        </p:style>
        <p:txBody>
          <a:bodyPr wrap="none" lIns="91440" tIns="45720" rIns="91440" bIns="45720">
            <a:spAutoFit/>
          </a:bodyPr>
          <a:lstStyle/>
          <a:p>
            <a:pPr algn="ct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Thảo</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luận</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nhóm</a:t>
            </a:r>
            <a:endPar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endParaRPr>
          </a:p>
          <a:p>
            <a:pPr algn="ct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hoàn</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thành</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phiếu</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học</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tập</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02</a:t>
            </a:r>
            <a:endParaRPr lang="en-US" sz="2800" b="1" cap="none" spc="0" dirty="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1140222" y="2927086"/>
            <a:ext cx="10039787" cy="4044273"/>
            <a:chOff x="1140222" y="2927086"/>
            <a:chExt cx="10039787" cy="4044273"/>
          </a:xfrm>
        </p:grpSpPr>
        <p:pic>
          <p:nvPicPr>
            <p:cNvPr id="12" name="Picture 11"/>
            <p:cNvPicPr>
              <a:picLocks noChangeAspect="1"/>
            </p:cNvPicPr>
            <p:nvPr/>
          </p:nvPicPr>
          <p:blipFill>
            <a:blip r:embed="rId5"/>
            <a:stretch>
              <a:fillRect/>
            </a:stretch>
          </p:blipFill>
          <p:spPr>
            <a:xfrm>
              <a:off x="1140222" y="2927086"/>
              <a:ext cx="10039787" cy="4044273"/>
            </a:xfrm>
            <a:prstGeom prst="rect">
              <a:avLst/>
            </a:prstGeom>
          </p:spPr>
        </p:pic>
        <p:sp>
          <p:nvSpPr>
            <p:cNvPr id="2" name="Rectangle 1"/>
            <p:cNvSpPr/>
            <p:nvPr/>
          </p:nvSpPr>
          <p:spPr>
            <a:xfrm>
              <a:off x="1337962" y="2927086"/>
              <a:ext cx="9649126" cy="370231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5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37962" y="1558320"/>
            <a:ext cx="3797835" cy="587853"/>
          </a:xfrm>
          <a:prstGeom prst="rect">
            <a:avLst/>
          </a:prstGeom>
        </p:spPr>
        <p:txBody>
          <a:bodyPr wrap="none">
            <a:spAutoFit/>
          </a:bodyPr>
          <a:lstStyle/>
          <a:p>
            <a:pPr marL="342900" lvl="0" indent="-342900">
              <a:lnSpc>
                <a:spcPct val="115000"/>
              </a:lnSpc>
              <a:spcAft>
                <a:spcPts val="120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Cảnh bầy ong bay đi.</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337962" y="2081540"/>
            <a:ext cx="7104830" cy="548099"/>
          </a:xfrm>
          <a:prstGeom prst="rect">
            <a:avLst/>
          </a:prstGeom>
        </p:spPr>
        <p:txBody>
          <a:bodyPr wrap="none">
            <a:spAutoFit/>
          </a:bodyPr>
          <a:lstStyle/>
          <a:p>
            <a:pPr>
              <a:lnSpc>
                <a:spcPct val="115000"/>
              </a:lnSpc>
              <a:spcAft>
                <a:spcPts val="1200"/>
              </a:spcAft>
            </a:pPr>
            <a:r>
              <a:rPr lang="pt-BR"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Nghề nuôi ong của gia đình nhân vật “tôi”.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68590" y="2629639"/>
            <a:ext cx="10371909" cy="3834896"/>
          </a:xfrm>
          <a:prstGeom prst="rect">
            <a:avLst/>
          </a:prstGeom>
        </p:spPr>
        <p:txBody>
          <a:bodyPr wrap="square">
            <a:spAutoFit/>
          </a:bodyPr>
          <a:lstStyle/>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Nuôi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 từ thời ông nội.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ông mất, cha và chú tiếp tục nuôi nhưng ít hơn.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Buổi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chiều, ong bay ra họp đàn trước </a:t>
            </a: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mải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chán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quạnh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quẽ</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400" dirty="0">
                <a:solidFill>
                  <a:srgbClr val="0D0D0D"/>
                </a:solidFill>
                <a:latin typeface="Segoe UI Symbol" panose="020B0502040204020203" pitchFamily="34" charset="0"/>
                <a:ea typeface="MS Gothic" panose="020B0609070205080204" pitchFamily="49" charset="-128"/>
                <a:cs typeface="Segoe UI Symbol" panose="020B0502040204020203" pitchFamily="34" charset="0"/>
              </a:rPr>
              <a:t> </a:t>
            </a:r>
            <a:r>
              <a:rPr lang="vi-VN" sz="2400" dirty="0">
                <a:solidFill>
                  <a:srgbClr val="0D0D0D"/>
                </a:solidFill>
                <a:latin typeface="Segoe UI Symbol" panose="020B0502040204020203" pitchFamily="34" charset="0"/>
                <a:ea typeface="MS Gothic" panose="020B0609070205080204" pitchFamily="49" charset="-128"/>
                <a:cs typeface="Segoe UI Symbol" panose="020B0502040204020203" pitchFamily="34" charset="0"/>
              </a:rPr>
              <a:t>➩</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nhạy</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2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lvl="0" indent="-342900">
              <a:lnSpc>
                <a:spcPct val="115000"/>
              </a:lnSpc>
              <a:spcAft>
                <a:spcPts val="120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Cảnh bầy ong bay đi.</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337962" y="2006650"/>
            <a:ext cx="7204216"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37961" y="2780870"/>
            <a:ext cx="10470861" cy="3373231"/>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v"/>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níu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5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pic>
        <p:nvPicPr>
          <p:cNvPr id="4" name="Picture 3"/>
          <p:cNvPicPr>
            <a:picLocks/>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 y="0"/>
            <a:ext cx="12192000" cy="6858000"/>
          </a:xfrm>
          <a:prstGeom prst="rect">
            <a:avLst/>
          </a:prstGeom>
        </p:spPr>
      </p:pic>
      <p:sp>
        <p:nvSpPr>
          <p:cNvPr id="5" name="Rectangle 4"/>
          <p:cNvSpPr/>
          <p:nvPr/>
        </p:nvSpPr>
        <p:spPr>
          <a:xfrm>
            <a:off x="766354" y="1896273"/>
            <a:ext cx="10659291" cy="2867132"/>
          </a:xfrm>
          <a:prstGeom prst="rect">
            <a:avLst/>
          </a:prstGeom>
        </p:spPr>
        <p:txBody>
          <a:bodyPr wrap="square">
            <a:spAutoFit/>
          </a:bodyPr>
          <a:lstStyle/>
          <a:p>
            <a:pPr indent="457200" algn="just">
              <a:lnSpc>
                <a:spcPct val="115000"/>
              </a:lnSpc>
              <a:spcAft>
                <a:spcPts val="0"/>
              </a:spcAft>
            </a:pP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4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5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120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Cảnh bầy ong bay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37962" y="2006650"/>
            <a:ext cx="720421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443402" y="2737028"/>
            <a:ext cx="9433428" cy="3729867"/>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1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120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Cảnh bầy ong bay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37962" y="2006650"/>
            <a:ext cx="720421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37962" y="2699005"/>
            <a:ext cx="10483924" cy="3659592"/>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ü"/>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 q</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uan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mỉ</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hững</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6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37962" y="1607085"/>
            <a:ext cx="5343129" cy="587853"/>
          </a:xfrm>
          <a:prstGeom prst="rect">
            <a:avLst/>
          </a:prstGeom>
        </p:spPr>
        <p:txBody>
          <a:bodyPr wrap="none">
            <a:spAutoFit/>
          </a:bodyPr>
          <a:lstStyle/>
          <a:p>
            <a:pPr lvl="0">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rPr>
              <a:t>2. </a:t>
            </a:r>
            <a:r>
              <a:rPr lang="en-US" sz="2800" b="1" dirty="0" err="1" smtClean="0">
                <a:solidFill>
                  <a:srgbClr val="0D0D0D"/>
                </a:solidFill>
                <a:latin typeface="Times New Roman" panose="02020603050405020304" pitchFamily="18" charset="0"/>
                <a:ea typeface="Times New Roman" panose="02020603050405020304" pitchFamily="18" charset="0"/>
              </a:rPr>
              <a:t>Đặc</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trích</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240971" y="2359291"/>
            <a:ext cx="10593977" cy="4171719"/>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hấp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018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3" name="Diamond 2"/>
          <p:cNvSpPr/>
          <p:nvPr/>
        </p:nvSpPr>
        <p:spPr>
          <a:xfrm>
            <a:off x="4271554" y="1236226"/>
            <a:ext cx="4676503" cy="1180403"/>
          </a:xfrm>
          <a:prstGeom prst="diamond">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TỔNG KẾT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95002" y="2168434"/>
            <a:ext cx="2508069" cy="731520"/>
          </a:xfrm>
          <a:prstGeom prst="round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Nội dung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8242666" y="2194560"/>
            <a:ext cx="2508069" cy="731520"/>
          </a:xfrm>
          <a:prstGeom prst="round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Nghệ thuật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 Diagonal Corner Rectangle 7"/>
          <p:cNvSpPr/>
          <p:nvPr/>
        </p:nvSpPr>
        <p:spPr>
          <a:xfrm>
            <a:off x="1606729" y="3122022"/>
            <a:ext cx="4284617" cy="3474720"/>
          </a:xfrm>
          <a:prstGeom prst="round2Diag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níu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 Diagonal Corner Rectangle 10"/>
          <p:cNvSpPr/>
          <p:nvPr/>
        </p:nvSpPr>
        <p:spPr>
          <a:xfrm>
            <a:off x="7222653" y="3122022"/>
            <a:ext cx="4284617" cy="3474720"/>
          </a:xfrm>
          <a:prstGeom prst="round2Diag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57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8"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algn="ct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HOẠT ĐỘNG LUYỆN TẬP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558531" y="984272"/>
            <a:ext cx="2326278" cy="587853"/>
          </a:xfrm>
          <a:prstGeom prst="rect">
            <a:avLst/>
          </a:prstGeom>
        </p:spPr>
        <p:txBody>
          <a:bodyPr wrap="none">
            <a:spAutoFit/>
          </a:bodyPr>
          <a:lstStyle/>
          <a:p>
            <a:pPr marL="342900" lvl="0" indent="-342900">
              <a:lnSpc>
                <a:spcPct val="115000"/>
              </a:lnSpc>
              <a:spcAft>
                <a:spcPts val="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Nhiệm vụ 1</a:t>
            </a:r>
            <a:r>
              <a:rPr lang="pt-BR" sz="1200" b="1" dirty="0">
                <a:solidFill>
                  <a:srgbClr val="0D0D0D"/>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12" name="Round Diagonal Corner Rectangle 11"/>
          <p:cNvSpPr/>
          <p:nvPr/>
        </p:nvSpPr>
        <p:spPr>
          <a:xfrm>
            <a:off x="2246811" y="1692158"/>
            <a:ext cx="8412480" cy="4251442"/>
          </a:xfrm>
          <a:prstGeom prst="round2DiagRect">
            <a:avLst/>
          </a:prstGeom>
          <a:solidFill>
            <a:schemeClr val="accent2">
              <a:lumMod val="20000"/>
              <a:lumOff val="80000"/>
            </a:schemeClr>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5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26278"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Nhiệm vụ 1</a:t>
            </a:r>
            <a:r>
              <a:rPr kumimoji="0" lang="pt-BR" sz="1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ound Diagonal Corner Rectangle 11"/>
          <p:cNvSpPr/>
          <p:nvPr/>
        </p:nvSpPr>
        <p:spPr>
          <a:xfrm>
            <a:off x="1558531" y="1692158"/>
            <a:ext cx="9793092" cy="4773956"/>
          </a:xfrm>
          <a:prstGeom prst="round2DiagRect">
            <a:avLst>
              <a:gd name="adj1" fmla="val 23507"/>
              <a:gd name="adj2" fmla="val 0"/>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07000"/>
              </a:lnSpc>
              <a:spcAft>
                <a:spcPts val="8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9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00630" cy="587853"/>
          </a:xfrm>
          <a:prstGeom prst="rect">
            <a:avLst/>
          </a:prstGeom>
        </p:spPr>
        <p:txBody>
          <a:bodyPr wrap="none">
            <a:spAutoFit/>
          </a:bodyPr>
          <a:lstStyle/>
          <a:p>
            <a:pPr marR="0" lvl="0" algn="l" defTabSz="914400" rtl="0" eaLnBrk="1" fontAlgn="auto" latinLnBrk="0" hangingPunct="1">
              <a:lnSpc>
                <a:spcPct val="115000"/>
              </a:lnSpc>
              <a:spcBef>
                <a:spcPts val="0"/>
              </a:spcBef>
              <a:spcAft>
                <a:spcPts val="0"/>
              </a:spcAft>
              <a:buClrTx/>
              <a:buSzTx/>
              <a:tabLst/>
              <a:defRPr/>
            </a:pPr>
            <a:r>
              <a:rPr kumimoji="0" lang="pt-BR"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Nhiệm </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vụ </a:t>
            </a:r>
            <a:r>
              <a:rPr lang="pt-BR" sz="2800" b="1" dirty="0">
                <a:solidFill>
                  <a:srgbClr val="0D0D0D"/>
                </a:solidFill>
                <a:latin typeface="Times New Roman" panose="02020603050405020304" pitchFamily="18" charset="0"/>
                <a:ea typeface="Times New Roman" panose="02020603050405020304" pitchFamily="18" charset="0"/>
              </a:rPr>
              <a:t>2</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ound Diagonal Corner Rectangle 11"/>
          <p:cNvSpPr/>
          <p:nvPr/>
        </p:nvSpPr>
        <p:spPr>
          <a:xfrm>
            <a:off x="2246811" y="1692158"/>
            <a:ext cx="8412480" cy="4251442"/>
          </a:xfrm>
          <a:prstGeom prst="round2DiagRect">
            <a:avLst/>
          </a:prstGeom>
          <a:solidFill>
            <a:schemeClr val="accent2">
              <a:lumMod val="20000"/>
              <a:lumOff val="80000"/>
            </a:schemeClr>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172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006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Nhiệm </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vụ 2</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ound Diagonal Corner Rectangle 11"/>
              <p:cNvSpPr/>
              <p:nvPr/>
            </p:nvSpPr>
            <p:spPr>
              <a:xfrm>
                <a:off x="2090057" y="1692158"/>
                <a:ext cx="8843554" cy="4251442"/>
              </a:xfrm>
              <a:prstGeom prst="round2Diag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800"/>
                  </a:spcAft>
                  <a:buFont typeface="Wingdings" panose="05000000000000000000" pitchFamily="2" charset="2"/>
                  <a:buChar char="v"/>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smtClean="0">
                        <a:solidFill>
                          <a:srgbClr val="000000"/>
                        </a:solidFill>
                        <a:latin typeface="Cambria Math" panose="02040503050406030204" pitchFamily="18" charset="0"/>
                        <a:ea typeface="Cambria Math" panose="02040503050406030204" pitchFamily="18" charset="0"/>
                      </a:rPr>
                      <m:t>→</m:t>
                    </m:r>
                  </m:oMath>
                </a14:m>
                <a:r>
                  <a:rPr lang="en-US" sz="2800" dirty="0" err="1" smtClean="0">
                    <a:solidFill>
                      <a:srgbClr val="000000"/>
                    </a:solidFill>
                    <a:latin typeface="Times New Roman" panose="02020603050405020304" pitchFamily="18" charset="0"/>
                    <a:ea typeface="Times New Roman" panose="02020603050405020304" pitchFamily="18" charset="0"/>
                  </a:rPr>
                  <a:t>Vì</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tri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vấn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khiến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ound Diagonal Corner Rectangle 11"/>
              <p:cNvSpPr>
                <a:spLocks noRot="1" noChangeAspect="1" noMove="1" noResize="1" noEditPoints="1" noAdjustHandles="1" noChangeArrowheads="1" noChangeShapeType="1" noTextEdit="1"/>
              </p:cNvSpPr>
              <p:nvPr/>
            </p:nvSpPr>
            <p:spPr>
              <a:xfrm>
                <a:off x="2090057" y="1692158"/>
                <a:ext cx="8843554" cy="4251442"/>
              </a:xfrm>
              <a:prstGeom prst="round2DiagRect">
                <a:avLst/>
              </a:prstGeom>
              <a:blipFill>
                <a:blip r:embed="rId3"/>
                <a:stretch>
                  <a:fillRect/>
                </a:stretch>
              </a:blipFill>
              <a:effectLst>
                <a:outerShdw blurRad="50800" dist="38100" dir="5400000" algn="t"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1209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034937" y="170239"/>
            <a:ext cx="6096000" cy="1791260"/>
          </a:xfrm>
          <a:prstGeom prst="rect">
            <a:avLst/>
          </a:prstGeom>
        </p:spPr>
        <p:txBody>
          <a:bodyPr>
            <a:spAutoFit/>
          </a:bodyPr>
          <a:lstStyle/>
          <a:p>
            <a:pPr algn="ctr">
              <a:lnSpc>
                <a:spcPct val="115000"/>
              </a:lnSpc>
              <a:spcAft>
                <a:spcPts val="0"/>
              </a:spcAft>
            </a:pP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3200" b="1" dirty="0">
                <a:latin typeface="Times New Roman" panose="02020603050405020304" pitchFamily="18" charset="0"/>
                <a:ea typeface="Times New Roman" panose="02020603050405020304" pitchFamily="18" charset="0"/>
                <a:cs typeface="Times New Roman" panose="02020603050405020304" pitchFamily="18" charset="0"/>
              </a:rPr>
              <a:t>Văn bản: </a:t>
            </a:r>
            <a:r>
              <a:rPr lang="pt-BR"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 thức trầu</a:t>
            </a: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3200" dirty="0">
                <a:latin typeface="Times New Roman" panose="02020603050405020304" pitchFamily="18" charset="0"/>
                <a:ea typeface="Times New Roman" panose="02020603050405020304" pitchFamily="18" charset="0"/>
                <a:cs typeface="Times New Roman" panose="02020603050405020304" pitchFamily="18" charset="0"/>
              </a:rPr>
              <a:t> (Trần Đăng Khoa</a:t>
            </a:r>
            <a:r>
              <a:rPr lang="pt-BR" sz="32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pt-BR"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loud Callout 5"/>
          <p:cNvSpPr/>
          <p:nvPr/>
        </p:nvSpPr>
        <p:spPr>
          <a:xfrm>
            <a:off x="1776549" y="2090058"/>
            <a:ext cx="9353005" cy="3331028"/>
          </a:xfrm>
          <a:prstGeom prst="cloudCallou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Em đã học hoặc đã đọc bài thơ nào của nhà thơ Trần Đăng Khoa viết về thiên nhiên chưa?</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Tình cảm của nhà thơ dành cho thiên nhiên trong bài thơ ấy như thế nào?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391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034937" y="170239"/>
            <a:ext cx="6096000" cy="1791260"/>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ight Arrow Callout 1"/>
          <p:cNvSpPr/>
          <p:nvPr/>
        </p:nvSpPr>
        <p:spPr>
          <a:xfrm>
            <a:off x="2416629" y="2312125"/>
            <a:ext cx="4371703" cy="3579223"/>
          </a:xfrm>
          <a:prstGeom prst="rightArrowCallout">
            <a:avLst>
              <a:gd name="adj1" fmla="val 28832"/>
              <a:gd name="adj2" fmla="val 30474"/>
              <a:gd name="adj3" fmla="val 26460"/>
              <a:gd name="adj4" fmla="val 64977"/>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 việc đọc sách báo, soạn bài ở nhà, em hãy cho biết những nét cơ bản về tác giả Trần Đăng Khoa?</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6448698" y="2279469"/>
            <a:ext cx="3753394" cy="3703318"/>
            <a:chOff x="6788332" y="2005147"/>
            <a:chExt cx="4341222" cy="4193177"/>
          </a:xfrm>
        </p:grpSpPr>
        <p:pic>
          <p:nvPicPr>
            <p:cNvPr id="4" name="Picture 3"/>
            <p:cNvPicPr>
              <a:picLocks noChangeAspect="1"/>
            </p:cNvPicPr>
            <p:nvPr/>
          </p:nvPicPr>
          <p:blipFill>
            <a:blip r:embed="rId3"/>
            <a:stretch>
              <a:fillRect/>
            </a:stretch>
          </p:blipFill>
          <p:spPr>
            <a:xfrm>
              <a:off x="6788332" y="2005147"/>
              <a:ext cx="4341222" cy="41931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p:cNvPicPr>
              <a:picLocks noChangeAspect="1"/>
            </p:cNvPicPr>
            <p:nvPr/>
          </p:nvPicPr>
          <p:blipFill>
            <a:blip r:embed="rId4"/>
            <a:stretch>
              <a:fillRect/>
            </a:stretch>
          </p:blipFill>
          <p:spPr>
            <a:xfrm>
              <a:off x="7184570" y="2312125"/>
              <a:ext cx="3540035" cy="37030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spTree>
    <p:extLst>
      <p:ext uri="{BB962C8B-B14F-4D97-AF65-F5344CB8AC3E}">
        <p14:creationId xmlns:p14="http://schemas.microsoft.com/office/powerpoint/2010/main" val="3148044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455816" y="222069"/>
            <a:ext cx="6962503" cy="1162594"/>
          </a:xfrm>
          <a:prstGeom prst="rect">
            <a:avLst/>
          </a:prstGeom>
          <a:noFill/>
        </p:spPr>
        <p:txBody>
          <a:bodyPr wrap="none" lIns="91440" tIns="45720" rIns="91440" bIns="45720">
            <a:prstTxWarp prst="textChevron">
              <a:avLst/>
            </a:prstTxWarp>
            <a:spAutoFit/>
          </a:bodyPr>
          <a:lstStyle/>
          <a:p>
            <a:pPr algn="ctr"/>
            <a:r>
              <a:rPr lang="en-US" sz="5400" b="1" cap="none" spc="0" dirty="0" smtClean="0">
                <a:ln w="6600">
                  <a:solidFill>
                    <a:schemeClr val="accent2"/>
                  </a:solidFill>
                  <a:prstDash val="solid"/>
                </a:ln>
                <a:solidFill>
                  <a:schemeClr val="accent5">
                    <a:lumMod val="5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KHÁM PHÁ KIẾN THỨC</a:t>
            </a:r>
            <a:endParaRPr lang="en-US" sz="5400" b="1" cap="none" spc="0" dirty="0">
              <a:ln w="6600">
                <a:solidFill>
                  <a:schemeClr val="accent2"/>
                </a:solidFill>
                <a:prstDash val="solid"/>
              </a:ln>
              <a:solidFill>
                <a:schemeClr val="accent5">
                  <a:lumMod val="5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470262" y="1384663"/>
            <a:ext cx="4349932"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I. ĐỌC – HIỂU VĂN BẢN</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Right Arrow Callout 3"/>
          <p:cNvSpPr/>
          <p:nvPr/>
        </p:nvSpPr>
        <p:spPr>
          <a:xfrm>
            <a:off x="1018904" y="2377439"/>
            <a:ext cx="5238206" cy="4036423"/>
          </a:xfrm>
          <a:prstGeom prst="righ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de-DE"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ọc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a:t>
            </a:r>
            <a:r>
              <a:rPr lang="de-DE"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 thức ngữ văn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SGK trang 111 để nêu những hiểu biết về thể loại kí và hồi kí</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Thế nào là Kí? </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Hồi kí là gì? Hồi kí có những đặc điểm về hình thức như thế nào?</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257109" y="1841863"/>
            <a:ext cx="4219301" cy="4571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23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86514" y="2110701"/>
            <a:ext cx="4463594" cy="548099"/>
          </a:xfrm>
          <a:prstGeom prst="rect">
            <a:avLst/>
          </a:prstGeom>
        </p:spPr>
        <p:txBody>
          <a:bodyPr wrap="none">
            <a:spAutoFit/>
          </a:bodyPr>
          <a:lstStyle/>
          <a:p>
            <a:pPr>
              <a:lnSpc>
                <a:spcPct val="115000"/>
              </a:lnSpc>
              <a:spcAft>
                <a:spcPts val="80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1. Nhà thơ Trần Đăng Khoa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37211" y="2916195"/>
            <a:ext cx="8604069" cy="2775119"/>
          </a:xfrm>
          <a:prstGeom prst="rect">
            <a:avLst/>
          </a:prstGeom>
        </p:spPr>
        <p:txBody>
          <a:bodyPr wrap="square">
            <a:spAutoFit/>
          </a:bodyPr>
          <a:lstStyle/>
          <a:p>
            <a:pPr marL="285750" indent="-285750">
              <a:lnSpc>
                <a:spcPct val="115000"/>
              </a:lnSpc>
              <a:spcAft>
                <a:spcPts val="800"/>
              </a:spcAft>
              <a:buFont typeface="Wingdings" panose="05000000000000000000" pitchFamily="2" charset="2"/>
              <a:buChar char="v"/>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24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latin typeface="Times New Roman" panose="02020603050405020304" pitchFamily="18" charset="0"/>
                <a:ea typeface="Calibri" panose="020F0502020204030204" pitchFamily="34" charset="0"/>
                <a:cs typeface="Times New Roman" panose="02020603050405020304" pitchFamily="18" charset="0"/>
              </a:rPr>
              <a:t> 4, 1958</a:t>
            </a:r>
          </a:p>
          <a:p>
            <a:pPr marL="285750" indent="-285750">
              <a:lnSpc>
                <a:spcPct val="115000"/>
              </a:lnSpc>
              <a:spcAft>
                <a:spcPts val="800"/>
              </a:spcAft>
              <a:buFont typeface="Wingdings" panose="05000000000000000000" pitchFamily="2" charset="2"/>
              <a:buChar char="v"/>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 Quê</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15000"/>
              </a:lnSpc>
              <a:spcAft>
                <a:spcPts val="800"/>
              </a:spcAft>
              <a:buFont typeface="Wingdings" panose="05000000000000000000" pitchFamily="2" charset="2"/>
              <a:buChar char="v"/>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6514" y="1610278"/>
            <a:ext cx="4527137" cy="523220"/>
          </a:xfrm>
          <a:prstGeom prst="rect">
            <a:avLst/>
          </a:prstGeom>
        </p:spPr>
        <p:txBody>
          <a:bodyPr wrap="none">
            <a:spAutoFit/>
          </a:bodyPr>
          <a:lstStyle/>
          <a:p>
            <a:r>
              <a:rPr lang="pt-BR" sz="2800" b="1" dirty="0" smtClean="0">
                <a:latin typeface="Times New Roman" panose="02020603050405020304" pitchFamily="18" charset="0"/>
                <a:ea typeface="Times New Roman" panose="02020603050405020304" pitchFamily="18" charset="0"/>
              </a:rPr>
              <a:t>I. Tìm </a:t>
            </a:r>
            <a:r>
              <a:rPr lang="pt-BR" sz="2800" b="1" dirty="0">
                <a:latin typeface="Times New Roman" panose="02020603050405020304" pitchFamily="18" charset="0"/>
                <a:ea typeface="Times New Roman" panose="02020603050405020304" pitchFamily="18" charset="0"/>
              </a:rPr>
              <a:t>hiểu chung về tác giả.</a:t>
            </a:r>
            <a:endParaRPr lang="en-US" sz="2800" dirty="0"/>
          </a:p>
        </p:txBody>
      </p:sp>
    </p:spTree>
    <p:extLst>
      <p:ext uri="{BB962C8B-B14F-4D97-AF65-F5344CB8AC3E}">
        <p14:creationId xmlns:p14="http://schemas.microsoft.com/office/powerpoint/2010/main" val="2886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86514" y="2048150"/>
            <a:ext cx="446359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Nhà thơ Trần Đăng Khoa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6514" y="1610278"/>
            <a:ext cx="45271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chung về tác giả.</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212640" y="2472270"/>
            <a:ext cx="2173928" cy="587853"/>
          </a:xfrm>
          <a:prstGeom prst="rect">
            <a:avLst/>
          </a:prstGeom>
        </p:spPr>
        <p:txBody>
          <a:bodyPr wrap="none">
            <a:spAutoFit/>
          </a:bodyPr>
          <a:lstStyle/>
          <a:p>
            <a:pPr>
              <a:lnSpc>
                <a:spcPct val="115000"/>
              </a:lnSpc>
              <a:spcAft>
                <a:spcPts val="800"/>
              </a:spcAft>
            </a:pPr>
            <a:r>
              <a:rPr lang="pt-BR" sz="2800" b="1" dirty="0" smtClean="0">
                <a:latin typeface="Times New Roman" panose="02020603050405020304" pitchFamily="18" charset="0"/>
                <a:ea typeface="Calibri" panose="020F0502020204030204" pitchFamily="34" charset="0"/>
                <a:cs typeface="Times New Roman" panose="02020603050405020304" pitchFamily="18" charset="0"/>
              </a:rPr>
              <a:t>2. Tác 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212640" y="2935021"/>
            <a:ext cx="1231427" cy="523220"/>
          </a:xfrm>
          <a:prstGeom prst="rect">
            <a:avLst/>
          </a:prstGeom>
        </p:spPr>
        <p:txBody>
          <a:bodyPr wrap="none">
            <a:spAutoFit/>
          </a:bodyPr>
          <a:lstStyle/>
          <a:p>
            <a:r>
              <a:rPr lang="pt-BR" sz="2800" b="1" dirty="0">
                <a:latin typeface="Times New Roman" panose="02020603050405020304" pitchFamily="18" charset="0"/>
                <a:ea typeface="Calibri" panose="020F0502020204030204" pitchFamily="34" charset="0"/>
              </a:rPr>
              <a:t>a. Đọc.</a:t>
            </a:r>
            <a:endParaRPr lang="en-US" sz="2800" dirty="0"/>
          </a:p>
        </p:txBody>
      </p:sp>
      <p:sp>
        <p:nvSpPr>
          <p:cNvPr id="8" name="Rectangle 7"/>
          <p:cNvSpPr/>
          <p:nvPr/>
        </p:nvSpPr>
        <p:spPr>
          <a:xfrm>
            <a:off x="1238766" y="3398895"/>
            <a:ext cx="6096000" cy="1784078"/>
          </a:xfrm>
          <a:prstGeom prst="rect">
            <a:avLst/>
          </a:prstGeom>
        </p:spPr>
        <p:txBody>
          <a:bodyPr>
            <a:spAutoFit/>
          </a:bodyPr>
          <a:lstStyle/>
          <a:p>
            <a:pPr>
              <a:lnSpc>
                <a:spcPct val="115000"/>
              </a:lnSpc>
              <a:spcAft>
                <a:spcPts val="80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b. Bố cục:</a:t>
            </a:r>
            <a:r>
              <a:rPr lang="pt-BR" sz="2800" dirty="0">
                <a:latin typeface="Times New Roman" panose="02020603050405020304" pitchFamily="18" charset="0"/>
                <a:ea typeface="Calibri" panose="020F0502020204030204" pitchFamily="34" charset="0"/>
                <a:cs typeface="Times New Roman" panose="02020603050405020304" pitchFamily="18" charset="0"/>
              </a:rPr>
              <a:t> 2 phần: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Lời trò chuyện đánh thức trầu.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Tình cảm của nhà thơ với thiên nhiên.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57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Rectangle 5"/>
          <p:cNvSpPr/>
          <p:nvPr/>
        </p:nvSpPr>
        <p:spPr>
          <a:xfrm>
            <a:off x="1180437" y="2126286"/>
            <a:ext cx="5206875"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Striped Right Arrow 1"/>
          <p:cNvSpPr/>
          <p:nvPr/>
        </p:nvSpPr>
        <p:spPr>
          <a:xfrm>
            <a:off x="1317171" y="2649506"/>
            <a:ext cx="3435531" cy="3487783"/>
          </a:xfrm>
          <a:prstGeom prst="stripedRightArrow">
            <a:avLst>
              <a:gd name="adj1" fmla="val 50000"/>
              <a:gd name="adj2" fmla="val 35551"/>
            </a:avLst>
          </a:prstGeom>
          <a:solidFill>
            <a:schemeClr val="bg1">
              <a:lumMod val="95000"/>
            </a:schemeClr>
          </a:solidFill>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 cá nhân hãy dùng 2 phút để lắng nghe và cảm nhận lời đánh thức trầu của cậu bé.</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5055326" y="2649506"/>
            <a:ext cx="6152605" cy="3487783"/>
          </a:xfrm>
          <a:prstGeom prst="round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5000"/>
              </a:lnSpc>
              <a:spcAft>
                <a:spcPts val="800"/>
              </a:spcAft>
              <a:buFont typeface="Wingdings" panose="05000000000000000000" pitchFamily="2" charset="2"/>
              <a:buChar char="ü"/>
            </a:pPr>
            <a:r>
              <a:rPr lang="pt-BR"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 </a:t>
            </a:r>
            <a:r>
              <a:rPr lang="pt-BR"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 đánh thức trầu bằng cách nào? Em nhận xét gì về cách đánh thức này?</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lặp</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95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r>
              <a:rPr lang="pt-BR" sz="2800" b="1" dirty="0" smtClean="0">
                <a:latin typeface="Times New Roman" panose="02020603050405020304" pitchFamily="18" charset="0"/>
                <a:ea typeface="Times New Roman" panose="02020603050405020304" pitchFamily="18" charset="0"/>
              </a:rPr>
              <a:t>II. Tìm </a:t>
            </a:r>
            <a:r>
              <a:rPr lang="pt-BR" sz="2800" b="1" dirty="0">
                <a:latin typeface="Times New Roman" panose="02020603050405020304" pitchFamily="18" charset="0"/>
                <a:ea typeface="Times New Roman" panose="02020603050405020304" pitchFamily="18" charset="0"/>
              </a:rPr>
              <a:t>hiểu chi tiết văn bản </a:t>
            </a:r>
            <a:endParaRPr lang="en-US" sz="2800" dirty="0"/>
          </a:p>
        </p:txBody>
      </p:sp>
      <p:sp>
        <p:nvSpPr>
          <p:cNvPr id="6" name="Rectangle 5"/>
          <p:cNvSpPr/>
          <p:nvPr/>
        </p:nvSpPr>
        <p:spPr>
          <a:xfrm>
            <a:off x="1180437" y="2126286"/>
            <a:ext cx="5206875" cy="523220"/>
          </a:xfrm>
          <a:prstGeom prst="rect">
            <a:avLst/>
          </a:prstGeom>
        </p:spPr>
        <p:txBody>
          <a:bodyPr wrap="none">
            <a:spAutoFit/>
          </a:bodyPr>
          <a:lstStyle/>
          <a:p>
            <a:pPr marL="342900" lvl="0" indent="-342900" algn="just">
              <a:buFont typeface="+mj-lt"/>
              <a:buAutoNum type="arabicPeriod"/>
            </a:pPr>
            <a:r>
              <a:rPr lang="en-US" sz="2800" b="1" dirty="0" err="1">
                <a:latin typeface="Times New Roman" panose="02020603050405020304" pitchFamily="18" charset="0"/>
                <a:ea typeface="Times New Roman" panose="02020603050405020304" pitchFamily="18" charset="0"/>
              </a:rPr>
              <a:t>Lời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trầu</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428632" y="2850849"/>
                <a:ext cx="10445506" cy="3108543"/>
              </a:xfrm>
              <a:prstGeom prst="rect">
                <a:avLst/>
              </a:prstGeom>
            </p:spPr>
            <p:txBody>
              <a:bodyPr wrap="square">
                <a:spAutoFit/>
              </a:bodyPr>
              <a:lstStyle/>
              <a:p>
                <a:pPr marL="457200" indent="-457200" algn="jus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Cậu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rồi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err="1">
                    <a:effectLst/>
                    <a:latin typeface="Times New Roman" panose="02020603050405020304" pitchFamily="18" charset="0"/>
                    <a:ea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cậu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Tao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đâu</a:t>
                </a:r>
                <a:r>
                  <a:rPr lang="en-US" sz="2800" i="1" dirty="0">
                    <a:effectLst/>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Mà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gũi</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tao</a:t>
                </a:r>
                <a:r>
                  <a:rPr lang="en-US" sz="2800" i="1" dirty="0">
                    <a:effectLst/>
                    <a:latin typeface="Times New Roman" panose="02020603050405020304" pitchFamily="18" charset="0"/>
                    <a:ea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rPr>
                  <a:t>mày</a:t>
                </a:r>
                <a:r>
                  <a:rPr lang="en-US" sz="2800"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tao</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mày</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Tao </a:t>
                </a:r>
                <a:r>
                  <a:rPr lang="en-US" sz="2800" i="1" dirty="0" err="1">
                    <a:effectLst/>
                    <a:latin typeface="Times New Roman" panose="02020603050405020304" pitchFamily="18" charset="0"/>
                    <a:ea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gũi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428632" y="2850849"/>
                <a:ext cx="10445506" cy="3108543"/>
              </a:xfrm>
              <a:prstGeom prst="rect">
                <a:avLst/>
              </a:prstGeom>
              <a:blipFill>
                <a:blip r:embed="rId3"/>
                <a:stretch>
                  <a:fillRect l="-1167" t="-2157" r="-1167" b="-4510"/>
                </a:stretch>
              </a:blipFill>
            </p:spPr>
            <p:txBody>
              <a:bodyPr/>
              <a:lstStyle/>
              <a:p>
                <a:r>
                  <a:rPr lang="en-US">
                    <a:noFill/>
                  </a:rPr>
                  <a:t> </a:t>
                </a:r>
              </a:p>
            </p:txBody>
          </p:sp>
        </mc:Fallback>
      </mc:AlternateContent>
    </p:spTree>
    <p:extLst>
      <p:ext uri="{BB962C8B-B14F-4D97-AF65-F5344CB8AC3E}">
        <p14:creationId xmlns:p14="http://schemas.microsoft.com/office/powerpoint/2010/main" val="32591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Rectangle 5"/>
          <p:cNvSpPr/>
          <p:nvPr/>
        </p:nvSpPr>
        <p:spPr>
          <a:xfrm>
            <a:off x="1180437" y="2126286"/>
            <a:ext cx="5206875"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1628078" y="2942905"/>
                <a:ext cx="9518468" cy="3108543"/>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Lí</a:t>
                </a: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do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rPr>
                  <a: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vừa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Muốn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mấy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lá</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endParaRPr lang="en-US" sz="280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Lời</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Trầu ơi hãy tỉnh lại/ Mở mắt xanh ra nào/Lá nào muốn cho tao/ Thì mày chìa ra nhé.</a:t>
                </a:r>
                <a:endParaRPr lang="en-US" sz="28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vi-VN" sz="2800" dirty="0">
                    <a:effectLst/>
                    <a:latin typeface="Times New Roman" panose="02020603050405020304" pitchFamily="18" charset="0"/>
                    <a:ea typeface="Times New Roman" panose="02020603050405020304" pitchFamily="18" charset="0"/>
                  </a:rPr>
                  <a:t>Cách xưng hô gần gũi và lời đánh thức trầu nhẹ nhàng, ba lần gọi dậy vì sợ trầu đã ngủ say  </a:t>
                </a:r>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vi-VN" sz="2800" dirty="0">
                    <a:effectLst/>
                    <a:latin typeface="Times New Roman" panose="02020603050405020304" pitchFamily="18" charset="0"/>
                    <a:ea typeface="Times New Roman" panose="02020603050405020304" pitchFamily="18" charset="0"/>
                  </a:rPr>
                  <a:t>thể hiện tình cảm thân thiết của cậu bé với trầu giống như những người bạn đang nói chuyện cùng nhau.</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28078" y="2942905"/>
                <a:ext cx="9518468" cy="3108543"/>
              </a:xfrm>
              <a:prstGeom prst="rect">
                <a:avLst/>
              </a:prstGeom>
              <a:blipFill>
                <a:blip r:embed="rId3"/>
                <a:stretch>
                  <a:fillRect l="-1280" t="-2157" r="-1280" b="-4510"/>
                </a:stretch>
              </a:blipFill>
            </p:spPr>
            <p:txBody>
              <a:bodyPr/>
              <a:lstStyle/>
              <a:p>
                <a:r>
                  <a:rPr lang="en-US">
                    <a:noFill/>
                  </a:rPr>
                  <a:t> </a:t>
                </a:r>
              </a:p>
            </p:txBody>
          </p:sp>
        </mc:Fallback>
      </mc:AlternateContent>
    </p:spTree>
    <p:extLst>
      <p:ext uri="{BB962C8B-B14F-4D97-AF65-F5344CB8AC3E}">
        <p14:creationId xmlns:p14="http://schemas.microsoft.com/office/powerpoint/2010/main" val="2397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Rectangle 2"/>
          <p:cNvSpPr/>
          <p:nvPr/>
        </p:nvSpPr>
        <p:spPr>
          <a:xfrm>
            <a:off x="1273589" y="2126286"/>
            <a:ext cx="6386620" cy="553357"/>
          </a:xfrm>
          <a:prstGeom prst="rect">
            <a:avLst/>
          </a:prstGeom>
        </p:spPr>
        <p:txBody>
          <a:bodyPr wrap="none">
            <a:spAutoFit/>
          </a:bodyPr>
          <a:lstStyle/>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Rounded Rectangle 6"/>
              <p:cNvSpPr/>
              <p:nvPr/>
            </p:nvSpPr>
            <p:spPr>
              <a:xfrm>
                <a:off x="1138646" y="2681400"/>
                <a:ext cx="9888582" cy="3982414"/>
              </a:xfrm>
              <a:prstGeom prst="roundRect">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5000"/>
                  </a:lnSpc>
                  <a:spcAft>
                    <a:spcPts val="800"/>
                  </a:spcAft>
                  <a:buFont typeface="Wingdings" panose="05000000000000000000" pitchFamily="2" charset="2"/>
                  <a:buChar char="v"/>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lụi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bó</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con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suy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nghĩ</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tâm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hồn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con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Bởi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ruộng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vườn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rPr>
                  <a:t>…</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sản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vật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đẫm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mồ</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hôi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yêu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nâng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niu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xung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quanh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mình</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mc:Choice>
        <mc:Fallback>
          <p:sp>
            <p:nvSpPr>
              <p:cNvPr id="7" name="Rounded Rectangle 6"/>
              <p:cNvSpPr>
                <a:spLocks noRot="1" noChangeAspect="1" noMove="1" noResize="1" noEditPoints="1" noAdjustHandles="1" noChangeArrowheads="1" noChangeShapeType="1" noTextEdit="1"/>
              </p:cNvSpPr>
              <p:nvPr/>
            </p:nvSpPr>
            <p:spPr>
              <a:xfrm>
                <a:off x="1138646" y="2681400"/>
                <a:ext cx="9888582" cy="3982414"/>
              </a:xfrm>
              <a:prstGeom prst="roundRect">
                <a:avLst/>
              </a:prstGeom>
              <a:blipFill>
                <a:blip r:embed="rId3"/>
                <a:stretch>
                  <a:fillRect b="-1513"/>
                </a:stretch>
              </a:blipFill>
            </p:spPr>
            <p:txBody>
              <a:bodyPr/>
              <a:lstStyle/>
              <a:p>
                <a:r>
                  <a:rPr lang="en-US">
                    <a:noFill/>
                  </a:rPr>
                  <a:t> </a:t>
                </a:r>
              </a:p>
            </p:txBody>
          </p:sp>
        </mc:Fallback>
      </mc:AlternateContent>
      <p:sp>
        <p:nvSpPr>
          <p:cNvPr id="8" name="Cloud Callout 7"/>
          <p:cNvSpPr/>
          <p:nvPr/>
        </p:nvSpPr>
        <p:spPr>
          <a:xfrm>
            <a:off x="1504406" y="2871912"/>
            <a:ext cx="9183188" cy="3041888"/>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58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Diamond 2"/>
          <p:cNvSpPr/>
          <p:nvPr/>
        </p:nvSpPr>
        <p:spPr>
          <a:xfrm>
            <a:off x="4271553" y="1105598"/>
            <a:ext cx="4676503" cy="140247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III. TỔNG KẾT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534191" y="2149217"/>
            <a:ext cx="2508069" cy="73152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8177349" y="2178796"/>
            <a:ext cx="2508069" cy="73152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Nghệ thuật</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 Diagonal Corner Rectangle 7"/>
          <p:cNvSpPr/>
          <p:nvPr/>
        </p:nvSpPr>
        <p:spPr>
          <a:xfrm>
            <a:off x="1606729" y="3122022"/>
            <a:ext cx="4663442" cy="34747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Kỉ niệm tuổi thơ của cậu bé- tác giả Trần Đăng Khoa (hồi nhỏ)</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Tình cảm gắn bó của con người (đặc biệt là trẻ thơ) với thiên nhiên.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 Diagonal Corner Rectangle 10"/>
          <p:cNvSpPr/>
          <p:nvPr/>
        </p:nvSpPr>
        <p:spPr>
          <a:xfrm>
            <a:off x="6936377" y="3122022"/>
            <a:ext cx="4570893" cy="34747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Lời đánh thức trầu, cách trò chuyện rất mộc mạc, chân quê.</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Giọng điệu nhẹ nhàng, thủ thỉ, gần gũi, thân mật.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pt-BR" sz="2800" dirty="0">
                <a:solidFill>
                  <a:schemeClr val="bg1"/>
                </a:solidFill>
                <a:latin typeface="Times New Roman" panose="02020603050405020304" pitchFamily="18" charset="0"/>
                <a:ea typeface="Calibri" panose="020F0502020204030204" pitchFamily="34" charset="0"/>
              </a:rPr>
              <a:t>- Biện pháp tu từ nhân hóa...</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561805" y="61979"/>
            <a:ext cx="6096000" cy="104361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loud Callout 1"/>
          <p:cNvSpPr/>
          <p:nvPr/>
        </p:nvSpPr>
        <p:spPr>
          <a:xfrm>
            <a:off x="3037112" y="2864973"/>
            <a:ext cx="6466118" cy="2309425"/>
          </a:xfrm>
          <a:prstGeom prst="cloudCallout">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Hãy chỉ ra những nét cơ bản về nội dung và nghệ thuật của bài </a:t>
            </a:r>
            <a:r>
              <a:rPr lang="pt-BR"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5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11"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2926302" y="235131"/>
            <a:ext cx="6417783" cy="707886"/>
          </a:xfrm>
          <a:prstGeom prst="rect">
            <a:avLst/>
          </a:prstGeom>
          <a:noFill/>
        </p:spPr>
        <p:txBody>
          <a:bodyPr wrap="none" lIns="91440" tIns="45720" rIns="91440" bIns="45720">
            <a:spAutoFit/>
          </a:bodyPr>
          <a:lstStyle/>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LUYỆN TẬP</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89900" y="943017"/>
            <a:ext cx="10907486" cy="5510698"/>
          </a:xfrm>
          <a:prstGeom prst="rect">
            <a:avLst/>
          </a:prstGeom>
        </p:spPr>
      </p:pic>
      <p:sp>
        <p:nvSpPr>
          <p:cNvPr id="6" name="Rectangle 5"/>
          <p:cNvSpPr/>
          <p:nvPr/>
        </p:nvSpPr>
        <p:spPr>
          <a:xfrm>
            <a:off x="2560320" y="2174917"/>
            <a:ext cx="6966646" cy="2463367"/>
          </a:xfrm>
          <a:prstGeom prst="rect">
            <a:avLst/>
          </a:prstGeom>
        </p:spPr>
        <p:txBody>
          <a:bodyPr wrap="square">
            <a:spAutoFit/>
          </a:bodyPr>
          <a:lstStyle/>
          <a:p>
            <a:pPr algn="just">
              <a:lnSpc>
                <a:spcPct val="107000"/>
              </a:lnSpc>
              <a:spcAft>
                <a:spcPts val="80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Trẩu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trẩu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99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 HÀNH TIẾNG VIỆT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13464" y="946829"/>
            <a:ext cx="7245830"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101770" y="1177506"/>
            <a:ext cx="2286198" cy="1700931"/>
          </a:xfrm>
          <a:prstGeom prst="ellipse">
            <a:avLst/>
          </a:prstGeom>
          <a:ln>
            <a:noFill/>
          </a:ln>
          <a:effectLst>
            <a:softEdge rad="112500"/>
          </a:effectLst>
        </p:spPr>
      </p:pic>
      <p:sp>
        <p:nvSpPr>
          <p:cNvPr id="8" name="Right Arrow 7"/>
          <p:cNvSpPr/>
          <p:nvPr/>
        </p:nvSpPr>
        <p:spPr>
          <a:xfrm>
            <a:off x="4357112" y="1467098"/>
            <a:ext cx="4402182" cy="1519757"/>
          </a:xfrm>
          <a:prstGeom prst="rightArrow">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CẶP ĐÔI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999418088"/>
              </p:ext>
            </p:extLst>
          </p:nvPr>
        </p:nvGraphicFramePr>
        <p:xfrm>
          <a:off x="746760" y="2986855"/>
          <a:ext cx="10698480" cy="3767328"/>
        </p:xfrm>
        <a:graphic>
          <a:graphicData uri="http://schemas.openxmlformats.org/drawingml/2006/table">
            <a:tbl>
              <a:tblPr firstRow="1" bandRow="1">
                <a:tableStyleId>{5940675A-B579-460E-94D1-54222C63F5DA}</a:tableStyleId>
              </a:tblPr>
              <a:tblGrid>
                <a:gridCol w="6633824">
                  <a:extLst>
                    <a:ext uri="{9D8B030D-6E8A-4147-A177-3AD203B41FA5}">
                      <a16:colId xmlns:a16="http://schemas.microsoft.com/office/drawing/2014/main" val="3547283363"/>
                    </a:ext>
                  </a:extLst>
                </a:gridCol>
                <a:gridCol w="4064656">
                  <a:extLst>
                    <a:ext uri="{9D8B030D-6E8A-4147-A177-3AD203B41FA5}">
                      <a16:colId xmlns:a16="http://schemas.microsoft.com/office/drawing/2014/main" val="214754203"/>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26769894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1934523672"/>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22417188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63898479"/>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58533730"/>
                  </a:ext>
                </a:extLst>
              </a:tr>
            </a:tbl>
          </a:graphicData>
        </a:graphic>
      </p:graphicFrame>
    </p:spTree>
    <p:extLst>
      <p:ext uri="{BB962C8B-B14F-4D97-AF65-F5344CB8AC3E}">
        <p14:creationId xmlns:p14="http://schemas.microsoft.com/office/powerpoint/2010/main" val="32756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513464" y="946829"/>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26775251"/>
              </p:ext>
            </p:extLst>
          </p:nvPr>
        </p:nvGraphicFramePr>
        <p:xfrm>
          <a:off x="1058091" y="2121417"/>
          <a:ext cx="10698480" cy="4552696"/>
        </p:xfrm>
        <a:graphic>
          <a:graphicData uri="http://schemas.openxmlformats.org/drawingml/2006/table">
            <a:tbl>
              <a:tblPr firstRow="1" bandRow="1">
                <a:tableStyleId>{5940675A-B579-460E-94D1-54222C63F5DA}</a:tableStyleId>
              </a:tblPr>
              <a:tblGrid>
                <a:gridCol w="3722915">
                  <a:extLst>
                    <a:ext uri="{9D8B030D-6E8A-4147-A177-3AD203B41FA5}">
                      <a16:colId xmlns:a16="http://schemas.microsoft.com/office/drawing/2014/main" val="3547283363"/>
                    </a:ext>
                  </a:extLst>
                </a:gridCol>
                <a:gridCol w="6975565">
                  <a:extLst>
                    <a:ext uri="{9D8B030D-6E8A-4147-A177-3AD203B41FA5}">
                      <a16:colId xmlns:a16="http://schemas.microsoft.com/office/drawing/2014/main" val="214754203"/>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26769894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750"/>
                        </a:spcAft>
                      </a:pPr>
                      <a:endPar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75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rowSpan="2">
                  <a:txBody>
                    <a:bodyPr/>
                    <a:lstStyle/>
                    <a:p>
                      <a:pPr>
                        <a:lnSpc>
                          <a:spcPct val="115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 việc sử dụng ngôn ngữ theo một cách đặc biệt (về ngữ âm, từ vựng, ngữ pháp, văn bản) làm cho lời văn hay hơn, đẹp hơn, nhằm tăng sức gợi hình, gợi cảm trong diễn đạt và tạo ấn tượng với người đọc.</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solidFill>
                      <a:schemeClr val="bg1">
                        <a:lumMod val="95000"/>
                      </a:schemeClr>
                    </a:solidFill>
                  </a:tcPr>
                </a:tc>
                <a:extLst>
                  <a:ext uri="{0D108BD9-81ED-4DB2-BD59-A6C34878D82A}">
                    <a16:rowId xmlns:a16="http://schemas.microsoft.com/office/drawing/2014/main" val="1934523672"/>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vMerge="1">
                  <a:txBody>
                    <a:bodyPr/>
                    <a:lstStyle/>
                    <a:p>
                      <a:endParaRPr lang="en-US" dirty="0"/>
                    </a:p>
                  </a:txBody>
                  <a:tcPr>
                    <a:solidFill>
                      <a:schemeClr val="bg1">
                        <a:lumMod val="95000"/>
                      </a:schemeClr>
                    </a:solidFill>
                  </a:tcPr>
                </a:tc>
                <a:extLst>
                  <a:ext uri="{0D108BD9-81ED-4DB2-BD59-A6C34878D82A}">
                    <a16:rowId xmlns:a16="http://schemas.microsoft.com/office/drawing/2014/main" val="224171886"/>
                  </a:ext>
                </a:extLst>
              </a:tr>
            </a:tbl>
          </a:graphicData>
        </a:graphic>
      </p:graphicFrame>
      <p:sp>
        <p:nvSpPr>
          <p:cNvPr id="2" name="Rectangle 1"/>
          <p:cNvSpPr/>
          <p:nvPr/>
        </p:nvSpPr>
        <p:spPr>
          <a:xfrm>
            <a:off x="1409536" y="1533564"/>
            <a:ext cx="3156633"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35539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645228" y="84909"/>
            <a:ext cx="6962503" cy="1162594"/>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HOẠT ĐỘNG KHÁM PHÁ KIẾN THỨC</a:t>
            </a:r>
            <a:endParaRPr kumimoji="0" lang="en-US" sz="5400" b="1" i="0" u="none" strike="noStrike" kern="1200" cap="none" spc="0" normalizeH="0" baseline="0" noProof="0" dirty="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70261" y="1247503"/>
            <a:ext cx="5055327"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470262" y="2050868"/>
            <a:ext cx="1998618"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I</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Kí</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55070928"/>
              </p:ext>
            </p:extLst>
          </p:nvPr>
        </p:nvGraphicFramePr>
        <p:xfrm>
          <a:off x="1057001" y="3021569"/>
          <a:ext cx="10138955" cy="3095898"/>
        </p:xfrm>
        <a:graphic>
          <a:graphicData uri="http://schemas.openxmlformats.org/drawingml/2006/table">
            <a:tbl>
              <a:tblPr firstRow="1" bandRow="1">
                <a:tableStyleId>{5940675A-B579-460E-94D1-54222C63F5DA}</a:tableStyleId>
              </a:tblPr>
              <a:tblGrid>
                <a:gridCol w="6648995">
                  <a:extLst>
                    <a:ext uri="{9D8B030D-6E8A-4147-A177-3AD203B41FA5}">
                      <a16:colId xmlns:a16="http://schemas.microsoft.com/office/drawing/2014/main" val="3244398945"/>
                    </a:ext>
                  </a:extLst>
                </a:gridCol>
                <a:gridCol w="3489960">
                  <a:extLst>
                    <a:ext uri="{9D8B030D-6E8A-4147-A177-3AD203B41FA5}">
                      <a16:colId xmlns:a16="http://schemas.microsoft.com/office/drawing/2014/main" val="2193145425"/>
                    </a:ext>
                  </a:extLst>
                </a:gridCol>
              </a:tblGrid>
              <a:tr h="3095898">
                <a:tc>
                  <a:txBody>
                    <a:bodyPr/>
                    <a:lstStyle/>
                    <a:p>
                      <a:pPr>
                        <a:lnSpc>
                          <a:spcPct val="115000"/>
                        </a:lnSpc>
                        <a:spcAft>
                          <a:spcPts val="800"/>
                        </a:spcAft>
                      </a:pP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397238544"/>
                  </a:ext>
                </a:extLst>
              </a:tr>
            </a:tbl>
          </a:graphicData>
        </a:graphic>
      </p:graphicFrame>
      <p:pic>
        <p:nvPicPr>
          <p:cNvPr id="10" name="Picture 9"/>
          <p:cNvPicPr>
            <a:picLocks noChangeAspect="1"/>
          </p:cNvPicPr>
          <p:nvPr/>
        </p:nvPicPr>
        <p:blipFill>
          <a:blip r:embed="rId3"/>
          <a:stretch>
            <a:fillRect/>
          </a:stretch>
        </p:blipFill>
        <p:spPr>
          <a:xfrm>
            <a:off x="7801040" y="3090936"/>
            <a:ext cx="3351849" cy="30004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723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96473" y="1360900"/>
            <a:ext cx="4027064" cy="587853"/>
          </a:xfrm>
          <a:prstGeom prst="rect">
            <a:avLst/>
          </a:prstGeom>
        </p:spPr>
        <p:txBody>
          <a:bodyPr wrap="none">
            <a:spAutoFit/>
          </a:bodyPr>
          <a:lstStyle/>
          <a:p>
            <a:pPr>
              <a:lnSpc>
                <a:spcPct val="115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Biện pháp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 dụ</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96473" y="1937132"/>
            <a:ext cx="10203346" cy="4349909"/>
          </a:xfrm>
          <a:prstGeom prst="rect">
            <a:avLst/>
          </a:prstGeom>
        </p:spPr>
        <p:txBody>
          <a:bodyPr wrap="square">
            <a:spAutoFit/>
          </a:bodyPr>
          <a:lstStyle/>
          <a:p>
            <a:pPr marL="342900" indent="-342900">
              <a:spcAft>
                <a:spcPts val="8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800"/>
              </a:spcAft>
              <a:buFont typeface="Wingdings" panose="05000000000000000000" pitchFamily="2" charset="2"/>
              <a:buChar char="v"/>
            </a:pP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 dụ (so sánh ngầm) là biện pháp tu từ, theo đó, sự vật, hiện tượng này được gọi bằng tên của sự vật, hiện tượng khác có nét tương đồng với nó nhằm tăng sức gợi hình, gợi cảm cho sự diễn đạt.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Sen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bụt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thắp</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12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18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1000"/>
                                        <p:tgtEl>
                                          <p:spTgt spid="6">
                                            <p:txEl>
                                              <p:pRg st="5" end="5"/>
                                            </p:txEl>
                                          </p:spTgt>
                                        </p:tgtEl>
                                      </p:cBhvr>
                                    </p:animEffect>
                                    <p:anim calcmode="lin" valueType="num">
                                      <p:cBhvr>
                                        <p:cTn id="4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292842" y="1308648"/>
            <a:ext cx="4407297"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8720" y="1896501"/>
            <a:ext cx="10868297" cy="4812151"/>
          </a:xfrm>
          <a:prstGeom prst="rect">
            <a:avLst/>
          </a:prstGeom>
        </p:spPr>
        <p:txBody>
          <a:bodyPr wrap="square">
            <a:spAutoFit/>
          </a:bodyPr>
          <a:lstStyle/>
          <a:p>
            <a:pPr marL="285750" marR="30480" indent="-285750" algn="just">
              <a:lnSpc>
                <a:spcPct val="115000"/>
              </a:lnSpc>
              <a:spcAft>
                <a:spcPts val="1200"/>
              </a:spcAft>
              <a:buFont typeface="Wingdings" panose="05000000000000000000" pitchFamily="2" charset="2"/>
              <a:buChar char="v"/>
            </a:pPr>
            <a:r>
              <a:rPr lang="en-US"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VD 1:</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chở</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algn="just">
              <a:lnSpc>
                <a:spcPct val="115000"/>
              </a:lnSpc>
              <a:spcAft>
                <a:spcPts val="1200"/>
              </a:spcAft>
            </a:pPr>
            <a:r>
              <a:rPr lang="en-US" sz="2600" dirty="0" err="1">
                <a:solidFill>
                  <a:srgbClr val="000000"/>
                </a:solidFill>
                <a:latin typeface="Times New Roman" panose="02020603050405020304" pitchFamily="18" charset="0"/>
                <a:ea typeface="Times New Roman" panose="02020603050405020304" pitchFamily="18" charset="0"/>
              </a:rPr>
              <a:t>Nghe</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chất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muối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thấm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thớ</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vỏ</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hữu</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457200" marR="30480" indent="-457200" algn="just">
              <a:lnSpc>
                <a:spcPct val="115000"/>
              </a:lnSpc>
              <a:spcAft>
                <a:spcPts val="1200"/>
              </a:spcAft>
              <a:buFont typeface="Wingdings" panose="05000000000000000000" pitchFamily="2" charset="2"/>
              <a:buChar char="v"/>
            </a:pPr>
            <a:r>
              <a:rPr lang="en-US" sz="2600" b="1" dirty="0">
                <a:solidFill>
                  <a:srgbClr val="000000"/>
                </a:solidFill>
                <a:latin typeface="Times New Roman" panose="02020603050405020304" pitchFamily="18" charset="0"/>
                <a:ea typeface="Calibri" panose="020F0502020204030204" pitchFamily="34" charset="0"/>
              </a:rPr>
              <a:t>VD 2. </a:t>
            </a:r>
            <a:r>
              <a:rPr lang="en-US" sz="2600" dirty="0">
                <a:solidFill>
                  <a:srgbClr val="FF0000"/>
                </a:solidFill>
                <a:latin typeface="Times New Roman" panose="02020603050405020304" pitchFamily="18" charset="0"/>
                <a:ea typeface="Calibri" panose="020F0502020204030204" pitchFamily="34" charset="0"/>
              </a:rPr>
              <a:t>“</a:t>
            </a:r>
            <a:r>
              <a:rPr lang="en-US" sz="2600" dirty="0" err="1">
                <a:solidFill>
                  <a:srgbClr val="FF0000"/>
                </a:solidFill>
                <a:latin typeface="Times New Roman" panose="02020603050405020304" pitchFamily="18" charset="0"/>
                <a:ea typeface="Calibri" panose="020F0502020204030204" pitchFamily="34" charset="0"/>
              </a:rPr>
              <a:t>Cả</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nhà</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ăn</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cơm</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trong</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hương</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lúa</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đầu</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mùa</a:t>
            </a:r>
            <a:r>
              <a:rPr lang="en-US" sz="2600" dirty="0">
                <a:solidFill>
                  <a:srgbClr val="FF0000"/>
                </a:solidFill>
                <a:latin typeface="Times New Roman" panose="02020603050405020304" pitchFamily="18" charset="0"/>
                <a:ea typeface="Calibri" panose="020F0502020204030204" pitchFamily="34" charset="0"/>
              </a:rPr>
              <a:t>…” </a:t>
            </a:r>
            <a:r>
              <a:rPr lang="en-US" sz="2600" dirty="0">
                <a:solidFill>
                  <a:srgbClr val="000000"/>
                </a:solidFill>
                <a:latin typeface="Times New Roman" panose="02020603050405020304" pitchFamily="18" charset="0"/>
                <a:ea typeface="Calibri" panose="020F0502020204030204" pitchFamily="34" charset="0"/>
              </a:rPr>
              <a:t>(</a:t>
            </a:r>
            <a:r>
              <a:rPr lang="en-US" sz="2600" dirty="0" err="1">
                <a:solidFill>
                  <a:srgbClr val="000000"/>
                </a:solidFill>
                <a:latin typeface="Times New Roman" panose="02020603050405020304" pitchFamily="18" charset="0"/>
                <a:ea typeface="Calibri" panose="020F0502020204030204" pitchFamily="34" charset="0"/>
              </a:rPr>
              <a:t>Hoán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dụ</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lấy</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chứa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để</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gợi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được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chứa</a:t>
            </a:r>
            <a:r>
              <a:rPr lang="en-US" sz="2600" dirty="0">
                <a:solidFill>
                  <a:srgbClr val="000000"/>
                </a:solidFill>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4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1000"/>
                                        <p:tgtEl>
                                          <p:spTgt spid="7">
                                            <p:txEl>
                                              <p:pRg st="4" end="4"/>
                                            </p:txEl>
                                          </p:spTgt>
                                        </p:tgtEl>
                                      </p:cBhvr>
                                    </p:animEffect>
                                    <p:anim calcmode="lin" valueType="num">
                                      <p:cBhvr>
                                        <p:cTn id="3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27260" y="1308648"/>
            <a:ext cx="3981411"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ight Arrow Callout 5"/>
          <p:cNvSpPr/>
          <p:nvPr/>
        </p:nvSpPr>
        <p:spPr>
          <a:xfrm>
            <a:off x="1175657" y="2560320"/>
            <a:ext cx="3186084" cy="2638697"/>
          </a:xfrm>
          <a:prstGeom prst="rightArrowCallout">
            <a:avLst>
              <a:gd name="adj1" fmla="val 31931"/>
              <a:gd name="adj2" fmla="val 23020"/>
              <a:gd name="adj3" fmla="val 25000"/>
              <a:gd name="adj4" fmla="val 6497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hảo</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03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03.</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59087104"/>
              </p:ext>
            </p:extLst>
          </p:nvPr>
        </p:nvGraphicFramePr>
        <p:xfrm>
          <a:off x="4467496" y="2685147"/>
          <a:ext cx="7406642" cy="2553240"/>
        </p:xfrm>
        <a:graphic>
          <a:graphicData uri="http://schemas.openxmlformats.org/drawingml/2006/table">
            <a:tbl>
              <a:tblPr firstRow="1" firstCol="1" bandRow="1"/>
              <a:tblGrid>
                <a:gridCol w="1793476">
                  <a:extLst>
                    <a:ext uri="{9D8B030D-6E8A-4147-A177-3AD203B41FA5}">
                      <a16:colId xmlns:a16="http://schemas.microsoft.com/office/drawing/2014/main" val="2788422161"/>
                    </a:ext>
                  </a:extLst>
                </a:gridCol>
                <a:gridCol w="1916691">
                  <a:extLst>
                    <a:ext uri="{9D8B030D-6E8A-4147-A177-3AD203B41FA5}">
                      <a16:colId xmlns:a16="http://schemas.microsoft.com/office/drawing/2014/main" val="1496205244"/>
                    </a:ext>
                  </a:extLst>
                </a:gridCol>
                <a:gridCol w="1916691">
                  <a:extLst>
                    <a:ext uri="{9D8B030D-6E8A-4147-A177-3AD203B41FA5}">
                      <a16:colId xmlns:a16="http://schemas.microsoft.com/office/drawing/2014/main" val="2823068953"/>
                    </a:ext>
                  </a:extLst>
                </a:gridCol>
                <a:gridCol w="1779784">
                  <a:extLst>
                    <a:ext uri="{9D8B030D-6E8A-4147-A177-3AD203B41FA5}">
                      <a16:colId xmlns:a16="http://schemas.microsoft.com/office/drawing/2014/main" val="237726328"/>
                    </a:ext>
                  </a:extLst>
                </a:gridCol>
              </a:tblGrid>
              <a:tr h="918532">
                <a:tc gridSpan="4">
                  <a:txBody>
                    <a:bodyPr/>
                    <a:lstStyle/>
                    <a:p>
                      <a:pPr algn="ctr">
                        <a:lnSpc>
                          <a:spcPct val="115000"/>
                        </a:lnSpc>
                        <a:spcAft>
                          <a:spcPts val="0"/>
                        </a:spcAft>
                      </a:pP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 TẬP 03: </a:t>
                      </a:r>
                      <a:endPar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 TIẾNG VIỆT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Bài tập 1,2,3,4,5,6,7  trong Sách giáo khoa trang </a:t>
                      </a:r>
                      <a:r>
                        <a:rPr lang="pt-BR"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121</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4874508"/>
                  </a:ext>
                </a:extLst>
              </a:tr>
              <a:tr h="610632">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Bài tập  1,2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4,5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6,7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489995"/>
                  </a:ext>
                </a:extLst>
              </a:tr>
              <a:tr h="610632">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77041"/>
                  </a:ext>
                </a:extLst>
              </a:tr>
            </a:tbl>
          </a:graphicData>
        </a:graphic>
      </p:graphicFrame>
      <p:pic>
        <p:nvPicPr>
          <p:cNvPr id="9" name="Picture 8"/>
          <p:cNvPicPr>
            <a:picLocks noChangeAspect="1"/>
          </p:cNvPicPr>
          <p:nvPr/>
        </p:nvPicPr>
        <p:blipFill>
          <a:blip r:embed="rId3"/>
          <a:stretch>
            <a:fillRect/>
          </a:stretch>
        </p:blipFill>
        <p:spPr>
          <a:xfrm>
            <a:off x="2351855" y="5272654"/>
            <a:ext cx="2956816" cy="1542422"/>
          </a:xfrm>
          <a:prstGeom prst="ellipse">
            <a:avLst/>
          </a:prstGeom>
          <a:ln>
            <a:noFill/>
          </a:ln>
          <a:effectLst>
            <a:softEdge rad="112500"/>
          </a:effectLst>
        </p:spPr>
      </p:pic>
    </p:spTree>
    <p:extLst>
      <p:ext uri="{BB962C8B-B14F-4D97-AF65-F5344CB8AC3E}">
        <p14:creationId xmlns:p14="http://schemas.microsoft.com/office/powerpoint/2010/main" val="21650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96687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algn="ctr"/>
            <a:r>
              <a:rPr lang="en-US" sz="5400" b="1"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latin typeface="Times New Roman" panose="02020603050405020304" pitchFamily="18" charset="0"/>
                <a:cs typeface="Times New Roman" panose="02020603050405020304" pitchFamily="18" charset="0"/>
              </a:rPr>
              <a:t>THỰC HÀNH TIẾNG VIỆT</a:t>
            </a:r>
            <a:endParaRPr lang="en-US" sz="5400" b="1"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45045738"/>
              </p:ext>
            </p:extLst>
          </p:nvPr>
        </p:nvGraphicFramePr>
        <p:xfrm>
          <a:off x="378822" y="2249197"/>
          <a:ext cx="11403150" cy="4583430"/>
        </p:xfrm>
        <a:graphic>
          <a:graphicData uri="http://schemas.openxmlformats.org/drawingml/2006/table">
            <a:tbl>
              <a:tblPr firstRow="1" bandRow="1">
                <a:tableStyleId>{5940675A-B579-460E-94D1-54222C63F5DA}</a:tableStyleId>
              </a:tblPr>
              <a:tblGrid>
                <a:gridCol w="5460275">
                  <a:extLst>
                    <a:ext uri="{9D8B030D-6E8A-4147-A177-3AD203B41FA5}">
                      <a16:colId xmlns:a16="http://schemas.microsoft.com/office/drawing/2014/main" val="3551654825"/>
                    </a:ext>
                  </a:extLst>
                </a:gridCol>
                <a:gridCol w="5942875">
                  <a:extLst>
                    <a:ext uri="{9D8B030D-6E8A-4147-A177-3AD203B41FA5}">
                      <a16:colId xmlns:a16="http://schemas.microsoft.com/office/drawing/2014/main" val="755714486"/>
                    </a:ext>
                  </a:extLst>
                </a:gridCol>
              </a:tblGrid>
              <a:tr h="370840">
                <a:tc>
                  <a:txBody>
                    <a:bodyPr/>
                    <a:lstStyle/>
                    <a:p>
                      <a:pPr algn="ctr"/>
                      <a:r>
                        <a:rPr lang="en-US" sz="2200" b="1" dirty="0" err="1" smtClean="0">
                          <a:solidFill>
                            <a:srgbClr val="FF0000"/>
                          </a:solidFill>
                          <a:latin typeface="Times New Roman" panose="02020603050405020304" pitchFamily="18" charset="0"/>
                          <a:cs typeface="Times New Roman" panose="02020603050405020304" pitchFamily="18" charset="0"/>
                        </a:rPr>
                        <a:t>Biện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pháp</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tu</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từ</a:t>
                      </a:r>
                      <a:r>
                        <a:rPr lang="en-US" sz="2200" b="1" baseline="0" dirty="0" smtClean="0">
                          <a:solidFill>
                            <a:srgbClr val="FF0000"/>
                          </a:solidFill>
                          <a:latin typeface="Times New Roman" panose="02020603050405020304" pitchFamily="18" charset="0"/>
                          <a:cs typeface="Times New Roman" panose="02020603050405020304" pitchFamily="18" charset="0"/>
                        </a:rPr>
                        <a:t> so </a:t>
                      </a:r>
                      <a:r>
                        <a:rPr lang="en-US" sz="2200" b="1" baseline="0" dirty="0" err="1" smtClean="0">
                          <a:solidFill>
                            <a:srgbClr val="FF0000"/>
                          </a:solidFill>
                          <a:latin typeface="Times New Roman" panose="02020603050405020304" pitchFamily="18" charset="0"/>
                          <a:cs typeface="Times New Roman" panose="02020603050405020304" pitchFamily="18" charset="0"/>
                        </a:rPr>
                        <a:t>sánh</a:t>
                      </a:r>
                      <a:endParaRPr lang="en-US" sz="2200" b="1" dirty="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200" b="1" dirty="0" err="1" smtClean="0">
                          <a:solidFill>
                            <a:srgbClr val="FF0000"/>
                          </a:solidFill>
                          <a:latin typeface="Times New Roman" panose="02020603050405020304" pitchFamily="18" charset="0"/>
                          <a:cs typeface="Times New Roman" panose="02020603050405020304" pitchFamily="18" charset="0"/>
                        </a:rPr>
                        <a:t>Biện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pháp</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tu</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từ</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ẩn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dụ</a:t>
                      </a:r>
                      <a:endParaRPr lang="en-US" sz="2200" b="1" dirty="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708674166"/>
                  </a:ext>
                </a:extLst>
              </a:tr>
              <a:tr h="370840">
                <a:tc>
                  <a:txBody>
                    <a:bodyPr/>
                    <a:lstStyle/>
                    <a:p>
                      <a:pPr algn="just">
                        <a:lnSpc>
                          <a:spcPct val="107000"/>
                        </a:lnSpc>
                        <a:spcAft>
                          <a:spcPts val="800"/>
                        </a:spcAft>
                        <a:tabLst>
                          <a:tab pos="457200" algn="l"/>
                        </a:tabLs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chửa</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đuôi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476928258"/>
                  </a:ext>
                </a:extLst>
              </a:tr>
              <a:tr h="370840">
                <a:tc gridSpan="2">
                  <a:txBody>
                    <a:bodyPr/>
                    <a:lstStyle/>
                    <a:p>
                      <a:pPr algn="just">
                        <a:lnSpc>
                          <a:spcPct val="107000"/>
                        </a:lnSpc>
                        <a:spcAft>
                          <a:spcPts val="800"/>
                        </a:spcAft>
                      </a:pP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2403691439"/>
                  </a:ext>
                </a:extLst>
              </a:tr>
              <a:tr h="370840">
                <a:tc>
                  <a:txBody>
                    <a:bodyPr/>
                    <a:lstStyle/>
                    <a:p>
                      <a:pPr algn="ctr">
                        <a:lnSpc>
                          <a:spcPct val="107000"/>
                        </a:lnSpc>
                        <a:spcAft>
                          <a:spcPts val="800"/>
                        </a:spcAft>
                      </a:pP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c>
                  <a:txBody>
                    <a:bodyPr/>
                    <a:lstStyle/>
                    <a:p>
                      <a:pPr algn="ctr">
                        <a:lnSpc>
                          <a:spcPct val="107000"/>
                        </a:lnSpc>
                        <a:spcAft>
                          <a:spcPts val="800"/>
                        </a:spcAft>
                      </a:pP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136354279"/>
                  </a:ext>
                </a:extLst>
              </a:tr>
              <a:tr h="370840">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181054836"/>
                  </a:ext>
                </a:extLst>
              </a:tr>
            </a:tbl>
          </a:graphicData>
        </a:graphic>
      </p:graphicFrame>
      <p:sp>
        <p:nvSpPr>
          <p:cNvPr id="9" name="Rectangle 8"/>
          <p:cNvSpPr/>
          <p:nvPr/>
        </p:nvSpPr>
        <p:spPr>
          <a:xfrm>
            <a:off x="4982604" y="1607050"/>
            <a:ext cx="1651414"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lnSpc>
                <a:spcPct val="107000"/>
              </a:lnSpc>
              <a:spcAft>
                <a:spcPts val="8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0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82604" y="1607050"/>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86484" y="2274801"/>
            <a:ext cx="6447534" cy="553357"/>
          </a:xfrm>
          <a:prstGeom prst="rect">
            <a:avLst/>
          </a:prstGeom>
        </p:spPr>
        <p:txBody>
          <a:bodyPr wrap="non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23393" y="2942552"/>
            <a:ext cx="2568332" cy="523220"/>
          </a:xfrm>
          <a:prstGeom prst="rect">
            <a:avLst/>
          </a:prstGeom>
        </p:spPr>
        <p:txBody>
          <a:bodyPr wrap="none">
            <a:spAutoFit/>
          </a:bodyPr>
          <a:lstStyle/>
          <a:p>
            <a:pPr marL="457200" indent="-457200">
              <a:buFont typeface="Wingdings" panose="05000000000000000000" pitchFamily="2" charset="2"/>
              <a:buChar char="v"/>
            </a:pPr>
            <a:r>
              <a:rPr lang="en-US" sz="2800" i="1" dirty="0" err="1">
                <a:solidFill>
                  <a:srgbClr val="FF0000"/>
                </a:solidFill>
                <a:latin typeface="Times New Roman" panose="02020603050405020304" pitchFamily="18" charset="0"/>
                <a:ea typeface="Times New Roman" panose="02020603050405020304" pitchFamily="18" charset="0"/>
              </a:rPr>
              <a:t>bà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kẻ</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ác</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8" name="Rectangle 7"/>
          <p:cNvSpPr/>
          <p:nvPr/>
        </p:nvSpPr>
        <p:spPr>
          <a:xfrm>
            <a:off x="3028290" y="2942552"/>
            <a:ext cx="3092513"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chỉ</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lũ</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diều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hâu</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ndParaRPr>
          </a:p>
        </p:txBody>
      </p:sp>
      <p:sp>
        <p:nvSpPr>
          <p:cNvPr id="10" name="Rectangle 9"/>
          <p:cNvSpPr/>
          <p:nvPr/>
        </p:nvSpPr>
        <p:spPr>
          <a:xfrm>
            <a:off x="623393" y="3580166"/>
            <a:ext cx="2537874" cy="523220"/>
          </a:xfrm>
          <a:prstGeom prst="rect">
            <a:avLst/>
          </a:prstGeom>
        </p:spPr>
        <p:txBody>
          <a:bodyPr wrap="none">
            <a:spAutoFit/>
          </a:bodyPr>
          <a:lstStyle/>
          <a:p>
            <a:pPr marL="457200" indent="-457200">
              <a:buFont typeface="Wingdings" panose="05000000000000000000" pitchFamily="2" charset="2"/>
              <a:buChar char="v"/>
            </a:pPr>
            <a:r>
              <a:rPr lang="en-US" sz="2800" i="1" dirty="0" err="1">
                <a:solidFill>
                  <a:schemeClr val="accent4">
                    <a:lumMod val="50000"/>
                  </a:schemeClr>
                </a:solidFill>
                <a:latin typeface="Times New Roman" panose="02020603050405020304" pitchFamily="18" charset="0"/>
                <a:ea typeface="Times New Roman" panose="02020603050405020304" pitchFamily="18" charset="0"/>
              </a:rPr>
              <a:t>Người</a:t>
            </a:r>
            <a:r>
              <a:rPr lang="en-US" sz="2800" i="1" dirty="0">
                <a:solidFill>
                  <a:schemeClr val="accent4">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ea typeface="Times New Roman" panose="02020603050405020304" pitchFamily="18" charset="0"/>
              </a:rPr>
              <a:t>có</a:t>
            </a:r>
            <a:r>
              <a:rPr lang="en-US" sz="2800" i="1" dirty="0">
                <a:solidFill>
                  <a:schemeClr val="accent4">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ea typeface="Times New Roman" panose="02020603050405020304" pitchFamily="18" charset="0"/>
              </a:rPr>
              <a:t>tội</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endParaRPr lang="en-US" sz="2800" dirty="0">
              <a:solidFill>
                <a:schemeClr val="accent4">
                  <a:lumMod val="50000"/>
                </a:schemeClr>
              </a:solidFill>
            </a:endParaRPr>
          </a:p>
        </p:txBody>
      </p:sp>
      <p:sp>
        <p:nvSpPr>
          <p:cNvPr id="11" name="Rectangle 10"/>
          <p:cNvSpPr/>
          <p:nvPr/>
        </p:nvSpPr>
        <p:spPr>
          <a:xfrm>
            <a:off x="3114945" y="3580166"/>
            <a:ext cx="2693366" cy="523220"/>
          </a:xfrm>
          <a:prstGeom prst="rect">
            <a:avLst/>
          </a:prstGeom>
        </p:spPr>
        <p:txBody>
          <a:bodyPr wrap="none">
            <a:spAutoFit/>
          </a:bodyPr>
          <a:lstStyle/>
          <a:p>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để</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chỉ</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chèo</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bẻo</a:t>
            </a:r>
            <a:endParaRPr lang="en-US" sz="2800" dirty="0">
              <a:solidFill>
                <a:schemeClr val="accent4">
                  <a:lumMod val="50000"/>
                </a:schemeClr>
              </a:solidFill>
            </a:endParaRPr>
          </a:p>
        </p:txBody>
      </p:sp>
      <p:sp>
        <p:nvSpPr>
          <p:cNvPr id="12" name="Rectangle 11"/>
          <p:cNvSpPr/>
          <p:nvPr/>
        </p:nvSpPr>
        <p:spPr>
          <a:xfrm>
            <a:off x="194691" y="4141052"/>
            <a:ext cx="2956259" cy="553357"/>
          </a:xfrm>
          <a:prstGeom prst="rect">
            <a:avLst/>
          </a:prstGeom>
        </p:spPr>
        <p:txBody>
          <a:bodyPr wrap="non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86484" y="4732075"/>
            <a:ext cx="11430000" cy="2039020"/>
          </a:xfrm>
          <a:prstGeom prst="rect">
            <a:avLst/>
          </a:prstGeom>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gờm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6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1000"/>
                                        <p:tgtEl>
                                          <p:spTgt spid="13">
                                            <p:txEl>
                                              <p:pRg st="0" end="0"/>
                                            </p:txEl>
                                          </p:spTgt>
                                        </p:tgtEl>
                                      </p:cBhvr>
                                    </p:animEffect>
                                    <p:anim calcmode="lin" valueType="num">
                                      <p:cBhvr>
                                        <p:cTn id="4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fade">
                                      <p:cBhvr>
                                        <p:cTn id="49" dur="1000"/>
                                        <p:tgtEl>
                                          <p:spTgt spid="13">
                                            <p:txEl>
                                              <p:pRg st="1" end="1"/>
                                            </p:txEl>
                                          </p:spTgt>
                                        </p:tgtEl>
                                      </p:cBhvr>
                                    </p:animEffect>
                                    <p:anim calcmode="lin" valueType="num">
                                      <p:cBhvr>
                                        <p:cTn id="5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82604" y="1607050"/>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86484" y="2274801"/>
            <a:ext cx="644753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94691" y="2942552"/>
            <a:ext cx="2956259"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86484" y="3705704"/>
                <a:ext cx="11752967" cy="2500043"/>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6484" y="3705704"/>
                <a:ext cx="11752967" cy="2500043"/>
              </a:xfrm>
              <a:prstGeom prst="rect">
                <a:avLst/>
              </a:prstGeom>
              <a:blipFill>
                <a:blip r:embed="rId2"/>
                <a:stretch>
                  <a:fillRect l="-1089" t="-2683" r="-1037" b="-4634"/>
                </a:stretch>
              </a:blipFill>
            </p:spPr>
            <p:txBody>
              <a:bodyPr/>
              <a:lstStyle/>
              <a:p>
                <a:r>
                  <a:rPr lang="en-US">
                    <a:noFill/>
                  </a:rPr>
                  <a:t> </a:t>
                </a:r>
              </a:p>
            </p:txBody>
          </p:sp>
        </mc:Fallback>
      </mc:AlternateContent>
    </p:spTree>
    <p:extLst>
      <p:ext uri="{BB962C8B-B14F-4D97-AF65-F5344CB8AC3E}">
        <p14:creationId xmlns:p14="http://schemas.microsoft.com/office/powerpoint/2010/main" val="40856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165484" y="1506585"/>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678642" y="2323442"/>
                <a:ext cx="11130806" cy="4001480"/>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đõ</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đõ</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m:t>
                    </m:r>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78642" y="2323442"/>
                <a:ext cx="11130806" cy="4001480"/>
              </a:xfrm>
              <a:prstGeom prst="rect">
                <a:avLst/>
              </a:prstGeom>
              <a:blipFill>
                <a:blip r:embed="rId2"/>
                <a:stretch>
                  <a:fillRect l="-986" t="-1370" r="-986" b="-2892"/>
                </a:stretch>
              </a:blipFill>
            </p:spPr>
            <p:txBody>
              <a:bodyPr/>
              <a:lstStyle/>
              <a:p>
                <a:r>
                  <a:rPr lang="en-US">
                    <a:noFill/>
                  </a:rPr>
                  <a:t> </a:t>
                </a:r>
              </a:p>
            </p:txBody>
          </p:sp>
        </mc:Fallback>
      </mc:AlternateContent>
    </p:spTree>
    <p:extLst>
      <p:ext uri="{BB962C8B-B14F-4D97-AF65-F5344CB8AC3E}">
        <p14:creationId xmlns:p14="http://schemas.microsoft.com/office/powerpoint/2010/main" val="8821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95667" y="1942516"/>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29490" y="2763701"/>
                <a:ext cx="10829109" cy="17757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29490" y="2763701"/>
                <a:ext cx="10829109" cy="1775743"/>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85264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545875" y="1973421"/>
            <a:ext cx="2299062"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162594" y="2709685"/>
            <a:ext cx="9679577" cy="29610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chửa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98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645228" y="84909"/>
            <a:ext cx="6962503" cy="1162594"/>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HOẠT ĐỘNG KHÁM PHÁ KIẾN THỨC</a:t>
            </a:r>
            <a:endParaRPr kumimoji="0" lang="en-US" sz="5400" b="1" i="0" u="none" strike="noStrike" kern="1200" cap="none" spc="0" normalizeH="0" baseline="0" noProof="0" dirty="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378821" y="1319349"/>
            <a:ext cx="4728755" cy="519249"/>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378822" y="1881049"/>
            <a:ext cx="4728754" cy="54864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4"/>
          <p:cNvGrpSpPr/>
          <p:nvPr/>
        </p:nvGrpSpPr>
        <p:grpSpPr>
          <a:xfrm>
            <a:off x="1380146" y="3334300"/>
            <a:ext cx="9431708" cy="2392126"/>
            <a:chOff x="1307395" y="3334300"/>
            <a:chExt cx="9431708" cy="2392126"/>
          </a:xfrm>
        </p:grpSpPr>
        <p:sp>
          <p:nvSpPr>
            <p:cNvPr id="7" name="Freeform 6"/>
            <p:cNvSpPr/>
            <p:nvPr/>
          </p:nvSpPr>
          <p:spPr>
            <a:xfrm>
              <a:off x="2052192" y="3921597"/>
              <a:ext cx="8686911" cy="1707520"/>
            </a:xfrm>
            <a:custGeom>
              <a:avLst/>
              <a:gdLst>
                <a:gd name="connsiteX0" fmla="*/ 0 w 8686911"/>
                <a:gd name="connsiteY0" fmla="*/ 0 h 1707520"/>
                <a:gd name="connsiteX1" fmla="*/ 8686911 w 8686911"/>
                <a:gd name="connsiteY1" fmla="*/ 0 h 1707520"/>
                <a:gd name="connsiteX2" fmla="*/ 8686911 w 8686911"/>
                <a:gd name="connsiteY2" fmla="*/ 1707520 h 1707520"/>
                <a:gd name="connsiteX3" fmla="*/ 0 w 8686911"/>
                <a:gd name="connsiteY3" fmla="*/ 1707520 h 1707520"/>
                <a:gd name="connsiteX4" fmla="*/ 0 w 8686911"/>
                <a:gd name="connsiteY4" fmla="*/ 0 h 170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911" h="1707520">
                  <a:moveTo>
                    <a:pt x="0" y="0"/>
                  </a:moveTo>
                  <a:lnTo>
                    <a:pt x="8686911" y="0"/>
                  </a:lnTo>
                  <a:lnTo>
                    <a:pt x="8686911" y="1707520"/>
                  </a:lnTo>
                  <a:lnTo>
                    <a:pt x="0" y="1707520"/>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645248" tIns="137160" rIns="137160" bIns="137160" numCol="1" spcCol="1270" anchor="ctr" anchorCtr="0">
              <a:noAutofit/>
            </a:bodyPr>
            <a:lstStyle/>
            <a:p>
              <a:pPr lvl="0" algn="l"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Chủ</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yếu</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kể</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về</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những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sự</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việc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mà</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người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đã</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từng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tham</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dự</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hoặc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chứng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kiến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trong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quá</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khứ</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8" name="Rectangle 7"/>
            <p:cNvSpPr/>
            <p:nvPr/>
          </p:nvSpPr>
          <p:spPr>
            <a:xfrm>
              <a:off x="1307395" y="3334300"/>
              <a:ext cx="2050585" cy="2392126"/>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9" name="Rounded Rectangle 8"/>
          <p:cNvSpPr/>
          <p:nvPr/>
        </p:nvSpPr>
        <p:spPr>
          <a:xfrm>
            <a:off x="378821" y="2472141"/>
            <a:ext cx="4349932" cy="607423"/>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0"/>
              </a:spcAft>
              <a:buFont typeface="+mj-lt"/>
              <a:buAutoNum type="arabicPeriod"/>
            </a:pP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781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027488" y="1973421"/>
            <a:ext cx="1561646"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1214532" y="2768720"/>
                <a:ext cx="9588764" cy="28296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Biện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4532" y="2768720"/>
                <a:ext cx="9588764" cy="2829621"/>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297906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027488" y="1973421"/>
            <a:ext cx="2170146"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57200" y="2781783"/>
                <a:ext cx="11103428" cy="2760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Biện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pháp</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làm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loài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cây</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trở</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động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hấp</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dẫn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hơn</a:t>
                </a:r>
                <a:r>
                  <a:rPr lang="en-US" sz="3200"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2781783"/>
                <a:ext cx="11103428" cy="2760628"/>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11390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3700" y="302512"/>
            <a:ext cx="635398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HOẠT ĐỘNG VIẾT NGẮN</a:t>
            </a: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599508" y="2124993"/>
            <a:ext cx="7511143" cy="3618412"/>
          </a:xfrm>
          <a:prstGeom prst="ellipse">
            <a:avLst/>
          </a:prstGeom>
          <a:solidFill>
            <a:schemeClr val="bg1"/>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tabLst>
                <a:tab pos="1386840" algn="l"/>
              </a:tabLst>
            </a:pP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Hãy</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viết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một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đoạn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khoảng</a:t>
            </a:r>
            <a:r>
              <a:rPr lang="en-US" sz="2800" dirty="0">
                <a:solidFill>
                  <a:schemeClr val="tx1"/>
                </a:solidFill>
                <a:latin typeface="Times New Roman" panose="02020603050405020304" pitchFamily="18" charset="0"/>
                <a:ea typeface="MS Mincho"/>
                <a:cs typeface="Times New Roman" panose="02020603050405020304" pitchFamily="18" charset="0"/>
              </a:rPr>
              <a:t> </a:t>
            </a:r>
            <a:endParaRPr lang="en-US" sz="2800" dirty="0" smtClean="0">
              <a:solidFill>
                <a:schemeClr val="tx1"/>
              </a:solidFill>
              <a:latin typeface="Times New Roman" panose="02020603050405020304" pitchFamily="18" charset="0"/>
              <a:ea typeface="MS Mincho"/>
              <a:cs typeface="Times New Roman" panose="02020603050405020304" pitchFamily="18" charset="0"/>
            </a:endParaRPr>
          </a:p>
          <a:p>
            <a:pPr algn="just">
              <a:lnSpc>
                <a:spcPct val="107000"/>
              </a:lnSpc>
              <a:spcAft>
                <a:spcPts val="0"/>
              </a:spcAft>
              <a:tabLst>
                <a:tab pos="1386840" algn="l"/>
              </a:tabLst>
            </a:pPr>
            <a:r>
              <a:rPr lang="en-US" sz="2800" dirty="0" smtClean="0">
                <a:solidFill>
                  <a:schemeClr val="tx1"/>
                </a:solidFill>
                <a:latin typeface="Times New Roman" panose="02020603050405020304" pitchFamily="18" charset="0"/>
                <a:ea typeface="MS Mincho"/>
                <a:cs typeface="Times New Roman" panose="02020603050405020304" pitchFamily="18" charset="0"/>
              </a:rPr>
              <a:t>150 </a:t>
            </a:r>
            <a:r>
              <a:rPr lang="en-US" sz="2800" dirty="0">
                <a:solidFill>
                  <a:schemeClr val="tx1"/>
                </a:solidFill>
                <a:latin typeface="Times New Roman" panose="02020603050405020304" pitchFamily="18" charset="0"/>
                <a:ea typeface="MS Mincho"/>
                <a:cs typeface="Times New Roman" panose="02020603050405020304" pitchFamily="18" charset="0"/>
              </a:rPr>
              <a:t>– 200 </a:t>
            </a:r>
            <a:r>
              <a:rPr lang="en-US" sz="2800" dirty="0" err="1">
                <a:solidFill>
                  <a:schemeClr val="tx1"/>
                </a:solidFill>
                <a:latin typeface="Times New Roman" panose="02020603050405020304" pitchFamily="18" charset="0"/>
                <a:ea typeface="MS Mincho"/>
                <a:cs typeface="Times New Roman" panose="02020603050405020304" pitchFamily="18" charset="0"/>
              </a:rPr>
              <a:t>chữ</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nói</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về</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đặc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điểm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riêng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của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một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cây</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hoa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hoặc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smtClean="0">
                <a:solidFill>
                  <a:schemeClr val="tx1"/>
                </a:solidFill>
                <a:latin typeface="Times New Roman" panose="02020603050405020304" pitchFamily="18" charset="0"/>
                <a:ea typeface="MS Mincho"/>
                <a:cs typeface="Times New Roman" panose="02020603050405020304" pitchFamily="18" charset="0"/>
              </a:rPr>
              <a:t>một</a:t>
            </a:r>
            <a:r>
              <a:rPr lang="en-US" sz="2800" dirty="0" smtClean="0">
                <a:solidFill>
                  <a:schemeClr val="tx1"/>
                </a:solidFill>
                <a:latin typeface="Times New Roman" panose="02020603050405020304" pitchFamily="18" charset="0"/>
                <a:ea typeface="MS Mincho"/>
                <a:cs typeface="Times New Roman" panose="02020603050405020304" pitchFamily="18" charset="0"/>
              </a:rPr>
              <a:t> </a:t>
            </a:r>
            <a:r>
              <a:rPr lang="en-US" sz="2800" dirty="0">
                <a:solidFill>
                  <a:schemeClr val="tx1"/>
                </a:solidFill>
                <a:latin typeface="Times New Roman" panose="02020603050405020304" pitchFamily="18" charset="0"/>
                <a:ea typeface="MS Mincho"/>
                <a:cs typeface="Times New Roman" panose="02020603050405020304" pitchFamily="18" charset="0"/>
              </a:rPr>
              <a:t>con </a:t>
            </a:r>
            <a:r>
              <a:rPr lang="en-US" sz="2800" dirty="0" err="1">
                <a:solidFill>
                  <a:schemeClr val="tx1"/>
                </a:solidFill>
                <a:latin typeface="Times New Roman" panose="02020603050405020304" pitchFamily="18" charset="0"/>
                <a:ea typeface="MS Mincho"/>
                <a:cs typeface="Times New Roman" panose="02020603050405020304" pitchFamily="18" charset="0"/>
              </a:rPr>
              <a:t>vật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trong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đó</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có</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sử</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biện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pháp</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tu</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từ</a:t>
            </a:r>
            <a:r>
              <a:rPr lang="en-US" sz="2800" dirty="0">
                <a:solidFill>
                  <a:schemeClr val="tx1"/>
                </a:solidFill>
                <a:latin typeface="Times New Roman" panose="02020603050405020304" pitchFamily="18" charset="0"/>
                <a:ea typeface="MS Mincho"/>
                <a:cs typeface="Times New Roman" panose="02020603050405020304" pitchFamily="18" charset="0"/>
              </a:rPr>
              <a:t> so </a:t>
            </a:r>
            <a:r>
              <a:rPr lang="en-US" sz="2800" dirty="0" err="1">
                <a:solidFill>
                  <a:schemeClr val="tx1"/>
                </a:solidFill>
                <a:latin typeface="Times New Roman" panose="02020603050405020304" pitchFamily="18" charset="0"/>
                <a:ea typeface="MS Mincho"/>
                <a:cs typeface="Times New Roman" panose="02020603050405020304" pitchFamily="18" charset="0"/>
              </a:rPr>
              <a:t>sánh</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nhân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hóa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ẩn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a:t>
            </a:r>
            <a:r>
              <a:rPr lang="en-US" sz="2800" dirty="0">
                <a:solidFill>
                  <a:schemeClr val="tx1"/>
                </a:solidFill>
                <a:latin typeface="Times New Roman" panose="02020603050405020304" pitchFamily="18" charset="0"/>
                <a:ea typeface="MS Mincho"/>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02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9008" y="302512"/>
            <a:ext cx="635398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HOẠT ĐỘNG VIẾT NGẮN</a:t>
            </a: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3754248"/>
              </p:ext>
            </p:extLst>
          </p:nvPr>
        </p:nvGraphicFramePr>
        <p:xfrm>
          <a:off x="910046" y="1830685"/>
          <a:ext cx="10371908" cy="4565650"/>
        </p:xfrm>
        <a:graphic>
          <a:graphicData uri="http://schemas.openxmlformats.org/drawingml/2006/table">
            <a:tbl>
              <a:tblPr firstRow="1" firstCol="1" bandRow="1"/>
              <a:tblGrid>
                <a:gridCol w="7811170">
                  <a:extLst>
                    <a:ext uri="{9D8B030D-6E8A-4147-A177-3AD203B41FA5}">
                      <a16:colId xmlns:a16="http://schemas.microsoft.com/office/drawing/2014/main" val="1974730965"/>
                    </a:ext>
                  </a:extLst>
                </a:gridCol>
                <a:gridCol w="2560738">
                  <a:extLst>
                    <a:ext uri="{9D8B030D-6E8A-4147-A177-3AD203B41FA5}">
                      <a16:colId xmlns:a16="http://schemas.microsoft.com/office/drawing/2014/main" val="4071075401"/>
                    </a:ext>
                  </a:extLst>
                </a:gridCol>
              </a:tblGrid>
              <a:tr h="386080">
                <a:tc>
                  <a:txBody>
                    <a:bodyPr/>
                    <a:lstStyle/>
                    <a:p>
                      <a:pPr algn="ct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Tiêu</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965044751"/>
                  </a:ext>
                </a:extLst>
              </a:tr>
              <a:tr h="115824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dung: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Hoa</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gì</a:t>
                      </a:r>
                      <a:r>
                        <a:rPr lang="en-US" sz="2800" dirty="0">
                          <a:solidFill>
                            <a:srgbClr val="0D0D0D"/>
                          </a:solidFill>
                          <a:effectLst/>
                          <a:latin typeface="Times New Roman" panose="02020603050405020304" pitchFamily="18" charset="0"/>
                          <a:ea typeface="MS Mincho"/>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điểm</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phù</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hợp</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loài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hoa</a:t>
                      </a:r>
                      <a:r>
                        <a:rPr lang="en-US" sz="2800" dirty="0">
                          <a:solidFill>
                            <a:srgbClr val="0D0D0D"/>
                          </a:solidFill>
                          <a:effectLst/>
                          <a:latin typeface="Times New Roman" panose="02020603050405020304" pitchFamily="18" charset="0"/>
                          <a:ea typeface="MS Mincho"/>
                          <a:cs typeface="Times New Roman" panose="02020603050405020304" pitchFamily="18" charset="0"/>
                        </a:rPr>
                        <a:t> hay con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8359255"/>
                  </a:ext>
                </a:extLst>
              </a:tr>
              <a:tr h="115824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Hình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thức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a:cs typeface="Times New Roman" panose="02020603050405020304" pitchFamily="18" charset="0"/>
                        </a:rPr>
                        <a:t> 150-200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đủ</a:t>
                      </a:r>
                      <a:r>
                        <a:rPr lang="en-US" sz="2800" dirty="0">
                          <a:solidFill>
                            <a:srgbClr val="0D0D0D"/>
                          </a:solidFill>
                          <a:effectLst/>
                          <a:latin typeface="Times New Roman" panose="02020603050405020304" pitchFamily="18" charset="0"/>
                          <a:ea typeface="MS Mincho"/>
                          <a:cs typeface="Times New Roman" panose="02020603050405020304" pitchFamily="18" charset="0"/>
                        </a:rPr>
                        <a:t> 3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biện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pháp</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a:cs typeface="Times New Roman" panose="02020603050405020304" pitchFamily="18" charset="0"/>
                        </a:rPr>
                        <a:t> (so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sánh</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ẩn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dụ</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hóa</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0251716"/>
                  </a:ext>
                </a:extLst>
              </a:tr>
              <a:tr h="38608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viết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9537566"/>
                  </a:ext>
                </a:extLst>
              </a:tr>
              <a:tr h="38608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Lỗi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chính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lỗi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cấu</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trúc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ngữ</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pháp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69739628"/>
                  </a:ext>
                </a:extLst>
              </a:tr>
            </a:tbl>
          </a:graphicData>
        </a:graphic>
      </p:graphicFrame>
      <p:sp>
        <p:nvSpPr>
          <p:cNvPr id="8" name="TextBox 7"/>
          <p:cNvSpPr txBox="1"/>
          <p:nvPr/>
        </p:nvSpPr>
        <p:spPr>
          <a:xfrm>
            <a:off x="3709852" y="1158931"/>
            <a:ext cx="4865371"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BẢNG TIÊU CHÍ ĐÁNH GIÁ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1101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143795"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a:t>
            </a:r>
            <a:r>
              <a:rPr kumimoji="0" lang="en-US" sz="5400" b="1" i="0" u="none" strike="noStrike" kern="1200" cap="none" spc="0" normalizeH="0" noProof="0" dirty="0" smtClean="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ĐỌC HIỂU</a:t>
            </a:r>
            <a:endParaRPr kumimoji="0" lang="en-US" sz="5400" b="1" i="0" u="none" strike="noStrike" kern="1200" cap="none" spc="0" normalizeH="0" baseline="0" noProof="0" dirty="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3048000" y="1069088"/>
            <a:ext cx="6096000" cy="1083374"/>
          </a:xfrm>
          <a:prstGeom prst="rect">
            <a:avLst/>
          </a:prstGeom>
        </p:spPr>
        <p:txBody>
          <a:bodyPr>
            <a:spAutoFit/>
          </a:bodyPr>
          <a:lstStyle/>
          <a:p>
            <a:pPr algn="ctr">
              <a:lnSpc>
                <a:spcPct val="115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loud Callout 10"/>
          <p:cNvSpPr/>
          <p:nvPr/>
        </p:nvSpPr>
        <p:spPr>
          <a:xfrm>
            <a:off x="4650377" y="2152462"/>
            <a:ext cx="6544491" cy="3030991"/>
          </a:xfrm>
          <a:prstGeom prst="cloudCallout">
            <a:avLst>
              <a:gd name="adj1" fmla="val -55564"/>
              <a:gd name="adj2" fmla="val 55605"/>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Hãy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kể</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kỉ</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niệm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thấy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ấn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tượng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còn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tiểu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1293223" y="3953273"/>
            <a:ext cx="3135085" cy="2203055"/>
          </a:xfrm>
          <a:prstGeom prst="ellipse">
            <a:avLst/>
          </a:prstGeom>
          <a:ln>
            <a:noFill/>
          </a:ln>
          <a:effectLst>
            <a:softEdge rad="112500"/>
          </a:effectLst>
        </p:spPr>
      </p:pic>
    </p:spTree>
    <p:extLst>
      <p:ext uri="{BB962C8B-B14F-4D97-AF65-F5344CB8AC3E}">
        <p14:creationId xmlns:p14="http://schemas.microsoft.com/office/powerpoint/2010/main" val="19280988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1237262"/>
          </a:xfrm>
          <a:prstGeom prst="rect">
            <a:avLst/>
          </a:prstGeom>
        </p:spPr>
        <p:txBody>
          <a:bodyPr wrap="square">
            <a:spAutoFit/>
          </a:bodyPr>
          <a:lstStyle/>
          <a:p>
            <a:pPr marL="22860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2860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ight Arrow Callout 4"/>
          <p:cNvSpPr/>
          <p:nvPr/>
        </p:nvSpPr>
        <p:spPr>
          <a:xfrm>
            <a:off x="2082019" y="3326054"/>
            <a:ext cx="4456110" cy="3205376"/>
          </a:xfrm>
          <a:prstGeom prst="rightArrowCallout">
            <a:avLst>
              <a:gd name="adj1" fmla="val 25815"/>
              <a:gd name="adj2" fmla="val 27853"/>
              <a:gd name="adj3" fmla="val 37226"/>
              <a:gd name="adj4" fmla="val 64977"/>
            </a:avLst>
          </a:prstGeom>
          <a:solidFill>
            <a:schemeClr val="bg1"/>
          </a:solidFill>
          <a:ln w="38100" cmpd="db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6779624" y="3051556"/>
            <a:ext cx="3122023" cy="3569205"/>
            <a:chOff x="6701246" y="2831595"/>
            <a:chExt cx="3540033" cy="3919972"/>
          </a:xfrm>
        </p:grpSpPr>
        <p:pic>
          <p:nvPicPr>
            <p:cNvPr id="6" name="Picture 5"/>
            <p:cNvPicPr>
              <a:picLocks noChangeAspect="1"/>
            </p:cNvPicPr>
            <p:nvPr/>
          </p:nvPicPr>
          <p:blipFill>
            <a:blip r:embed="rId4"/>
            <a:stretch>
              <a:fillRect/>
            </a:stretch>
          </p:blipFill>
          <p:spPr>
            <a:xfrm>
              <a:off x="6701246" y="2831595"/>
              <a:ext cx="3540033" cy="39199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a:stretch>
              <a:fillRect/>
            </a:stretch>
          </p:blipFill>
          <p:spPr>
            <a:xfrm>
              <a:off x="6975074" y="3221551"/>
              <a:ext cx="2992376" cy="31400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13917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1237262"/>
          </a:xfrm>
          <a:prstGeom prst="rect">
            <a:avLst/>
          </a:prstGeom>
        </p:spPr>
        <p:txBody>
          <a:bodyPr wrap="square">
            <a:spAutoFit/>
          </a:bodyP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22362" y="3221550"/>
            <a:ext cx="10691447" cy="3493585"/>
          </a:xfrm>
          <a:prstGeom prst="rect">
            <a:avLst/>
          </a:prstGeom>
        </p:spPr>
        <p:txBody>
          <a:bodyPr wrap="square">
            <a:spAutoFit/>
          </a:bodyPr>
          <a:lstStyle/>
          <a:p>
            <a:pPr>
              <a:lnSpc>
                <a:spcPct val="107000"/>
              </a:lnSpc>
              <a:spcAft>
                <a:spcPts val="8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4"/>
              </a:rPr>
              <a:t>Ngày/nơi sinh</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 tháng 1, 1912,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5"/>
              </a:rPr>
              <a:t>Sơn Tây</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6"/>
              </a:rPr>
              <a:t>Ngày mất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22 tháng 12, 1984,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7"/>
              </a:rPr>
              <a:t>Hồ Chí Minh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ü"/>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 Lê là học giả, nhà văn, dịch giả, nhà ngôn ngữ học,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 và hoạt động văn hóa độc lập Việt Nam, có 120 tác phẩm sáng tác, biên soạn và dịch thuật thuộc nhiều lĩnh vực khác nhau như giáo dục, văn học, ngữ học, triết học, lịch sử, du ký, gương danh nhân, chính trị, kinh tế.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50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548099"/>
          </a:xfrm>
          <a:prstGeom prst="rect">
            <a:avLst/>
          </a:prstGeom>
        </p:spPr>
        <p:txBody>
          <a:bodyPr wrap="square">
            <a:spAutoFit/>
          </a:bodyP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88386" y="2514305"/>
            <a:ext cx="5763053" cy="553357"/>
          </a:xfrm>
          <a:prstGeom prst="rect">
            <a:avLst/>
          </a:prstGeom>
        </p:spPr>
        <p:txBody>
          <a:bodyPr wrap="none">
            <a:spAutoFit/>
          </a:bodyPr>
          <a:lstStyle/>
          <a:p>
            <a:pPr>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1567543" y="3221550"/>
            <a:ext cx="9909685" cy="2840415"/>
            <a:chOff x="2060134" y="3447592"/>
            <a:chExt cx="9573848" cy="2840415"/>
          </a:xfrm>
        </p:grpSpPr>
        <p:sp>
          <p:nvSpPr>
            <p:cNvPr id="6" name="Freeform 5"/>
            <p:cNvSpPr/>
            <p:nvPr/>
          </p:nvSpPr>
          <p:spPr>
            <a:xfrm>
              <a:off x="2060134" y="3749040"/>
              <a:ext cx="9573848" cy="2246811"/>
            </a:xfrm>
            <a:custGeom>
              <a:avLst/>
              <a:gdLst>
                <a:gd name="connsiteX0" fmla="*/ 0 w 9573848"/>
                <a:gd name="connsiteY0" fmla="*/ 287282 h 2872821"/>
                <a:gd name="connsiteX1" fmla="*/ 287282 w 9573848"/>
                <a:gd name="connsiteY1" fmla="*/ 0 h 2872821"/>
                <a:gd name="connsiteX2" fmla="*/ 9286566 w 9573848"/>
                <a:gd name="connsiteY2" fmla="*/ 0 h 2872821"/>
                <a:gd name="connsiteX3" fmla="*/ 9573848 w 9573848"/>
                <a:gd name="connsiteY3" fmla="*/ 287282 h 2872821"/>
                <a:gd name="connsiteX4" fmla="*/ 9573848 w 9573848"/>
                <a:gd name="connsiteY4" fmla="*/ 2585539 h 2872821"/>
                <a:gd name="connsiteX5" fmla="*/ 9286566 w 9573848"/>
                <a:gd name="connsiteY5" fmla="*/ 2872821 h 2872821"/>
                <a:gd name="connsiteX6" fmla="*/ 287282 w 9573848"/>
                <a:gd name="connsiteY6" fmla="*/ 2872821 h 2872821"/>
                <a:gd name="connsiteX7" fmla="*/ 0 w 9573848"/>
                <a:gd name="connsiteY7" fmla="*/ 2585539 h 2872821"/>
                <a:gd name="connsiteX8" fmla="*/ 0 w 9573848"/>
                <a:gd name="connsiteY8" fmla="*/ 287282 h 287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3848" h="2872821">
                  <a:moveTo>
                    <a:pt x="0" y="287282"/>
                  </a:moveTo>
                  <a:cubicBezTo>
                    <a:pt x="0" y="128621"/>
                    <a:pt x="128621" y="0"/>
                    <a:pt x="287282" y="0"/>
                  </a:cubicBezTo>
                  <a:lnTo>
                    <a:pt x="9286566" y="0"/>
                  </a:lnTo>
                  <a:cubicBezTo>
                    <a:pt x="9445227" y="0"/>
                    <a:pt x="9573848" y="128621"/>
                    <a:pt x="9573848" y="287282"/>
                  </a:cubicBezTo>
                  <a:lnTo>
                    <a:pt x="9573848" y="2585539"/>
                  </a:lnTo>
                  <a:cubicBezTo>
                    <a:pt x="9573848" y="2744200"/>
                    <a:pt x="9445227" y="2872821"/>
                    <a:pt x="9286566" y="2872821"/>
                  </a:cubicBezTo>
                  <a:lnTo>
                    <a:pt x="287282" y="2872821"/>
                  </a:lnTo>
                  <a:cubicBezTo>
                    <a:pt x="128621" y="2872821"/>
                    <a:pt x="0" y="2744200"/>
                    <a:pt x="0" y="2585539"/>
                  </a:cubicBezTo>
                  <a:lnTo>
                    <a:pt x="0" y="287282"/>
                  </a:lnTo>
                  <a:close/>
                </a:path>
              </a:pathLst>
            </a:custGeom>
            <a:solidFill>
              <a:schemeClr val="accent4">
                <a:lumMod val="50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392873" tIns="190822" rIns="190823" bIns="190822" numCol="1" spcCol="1270" anchor="ctr" anchorCtr="0">
              <a:noAutofit/>
            </a:bodyPr>
            <a:lstStyle/>
            <a:p>
              <a:pPr lvl="0" algn="l" defTabSz="1244600">
                <a:lnSpc>
                  <a:spcPct val="90000"/>
                </a:lnSpc>
                <a:spcBef>
                  <a:spcPct val="0"/>
                </a:spcBef>
                <a:spcAft>
                  <a:spcPct val="35000"/>
                </a:spcAft>
              </a:pP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Hồi</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kí</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Nguyễn</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Hiến</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Lê</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tập</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hồi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ký</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theo</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dòng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sự</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kiện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với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hầu</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hết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thông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tin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bàn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về</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cuộc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đời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tác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phẩm</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của</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chính</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nhà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văn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nhưng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khi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đọc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lại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rất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văn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chương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mượt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mà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dưới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ngòi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bút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tài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tình</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của</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tác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giả</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060134" y="3447592"/>
              <a:ext cx="2095447" cy="2840415"/>
            </a:xfrm>
            <a:prstGeom prst="roundRect">
              <a:avLst>
                <a:gd name="adj" fmla="val 10000"/>
              </a:avLst>
            </a:prstGeom>
            <a:blipFill rotWithShape="1">
              <a:blip r:embed="rId4"/>
              <a:stretch>
                <a:fillRect/>
              </a:stretch>
            </a:blipFill>
            <a:ln w="12700" cap="flat" cmpd="sng" algn="ctr">
              <a:solidFill>
                <a:sysClr val="window" lastClr="FFFFFF">
                  <a:hueOff val="0"/>
                  <a:satOff val="0"/>
                  <a:lumOff val="0"/>
                  <a:alphaOff val="0"/>
                </a:sysClr>
              </a:solidFill>
              <a:prstDash val="solid"/>
              <a:miter lim="800000"/>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spTree>
    <p:extLst>
      <p:ext uri="{BB962C8B-B14F-4D97-AF65-F5344CB8AC3E}">
        <p14:creationId xmlns:p14="http://schemas.microsoft.com/office/powerpoint/2010/main" val="368583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143795"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3048000" y="1069088"/>
            <a:ext cx="6096000" cy="157889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754071" y="2005117"/>
            <a:ext cx="8215262" cy="587853"/>
          </a:xfrm>
          <a:prstGeom prst="rect">
            <a:avLst/>
          </a:prstGeom>
        </p:spPr>
        <p:txBody>
          <a:bodyPr wrap="none">
            <a:spAutoFit/>
          </a:bodyPr>
          <a:lstStyle/>
          <a:p>
            <a:pPr marL="30480" marR="30480" algn="just">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97735" y="2478487"/>
            <a:ext cx="2612254" cy="587853"/>
          </a:xfrm>
          <a:prstGeom prst="rect">
            <a:avLst/>
          </a:prstGeom>
        </p:spPr>
        <p:txBody>
          <a:bodyPr wrap="none">
            <a:spAutoFit/>
          </a:bodyP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Đọc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97735" y="3098439"/>
            <a:ext cx="6096000" cy="1237262"/>
          </a:xfrm>
          <a:prstGeom prst="rect">
            <a:avLst/>
          </a:prstGeom>
        </p:spPr>
        <p:txBody>
          <a:bodyPr>
            <a:spAutoFit/>
          </a:bodyP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 thích (sgk)</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98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974625" y="1998275"/>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1644353" y="2916827"/>
            <a:ext cx="9471643" cy="4598381"/>
          </a:xfrm>
          <a:prstGeom prst="rightArrow">
            <a:avLst>
              <a:gd name="adj1" fmla="val 50000"/>
              <a:gd name="adj2" fmla="val 19287"/>
            </a:avLst>
          </a:prstGeom>
          <a:ln w="3175">
            <a:solidFill>
              <a:schemeClr val="bg1">
                <a:lumMod val="75000"/>
              </a:schemeClr>
            </a:solidFill>
          </a:ln>
        </p:spPr>
        <p:style>
          <a:lnRef idx="2">
            <a:schemeClr val="dk1"/>
          </a:lnRef>
          <a:fillRef idx="1">
            <a:schemeClr val="lt1"/>
          </a:fillRef>
          <a:effectRef idx="0">
            <a:schemeClr val="dk1"/>
          </a:effectRef>
          <a:fontRef idx="minor">
            <a:schemeClr val="dk1"/>
          </a:fontRef>
        </p:style>
      </p:sp>
      <p:sp>
        <p:nvSpPr>
          <p:cNvPr id="6" name="Freeform 5"/>
          <p:cNvSpPr/>
          <p:nvPr/>
        </p:nvSpPr>
        <p:spPr>
          <a:xfrm>
            <a:off x="710291" y="4026492"/>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0716" tIns="180716" rIns="180716" bIns="180716" numCol="1" spcCol="1270" anchor="ctr" anchorCtr="0">
            <a:noAutofit/>
          </a:bodyPr>
          <a:lstStyle/>
          <a:p>
            <a:pPr lvl="0" algn="ctr"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Khi</a:t>
            </a:r>
            <a:r>
              <a:rPr lang="en-US" sz="2000" kern="1200" dirty="0" smtClean="0">
                <a:latin typeface="Times New Roman" panose="02020603050405020304" pitchFamily="18" charset="0"/>
                <a:cs typeface="Times New Roman" panose="02020603050405020304" pitchFamily="18" charset="0"/>
              </a:rPr>
              <a:t> cha </a:t>
            </a:r>
            <a:r>
              <a:rPr lang="en-US" sz="2000" kern="1200" dirty="0" err="1" smtClean="0">
                <a:latin typeface="Times New Roman" panose="02020603050405020304" pitchFamily="18" charset="0"/>
                <a:cs typeface="Times New Roman" panose="02020603050405020304" pitchFamily="18" charset="0"/>
              </a:rPr>
              <a:t>mất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bỏ</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bê</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việc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khóa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vì</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giục</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58364" y="4026492"/>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0716" tIns="180716" rIns="180716" bIns="180716"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Vẫn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đều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đặn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sớm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muộn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06437" y="4026491"/>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La </a:t>
            </a:r>
            <a:r>
              <a:rPr lang="en-US" sz="1800" kern="1200" dirty="0" err="1" smtClean="0">
                <a:latin typeface="Times New Roman" panose="02020603050405020304" pitchFamily="18" charset="0"/>
                <a:cs typeface="Times New Roman" panose="02020603050405020304" pitchFamily="18" charset="0"/>
              </a:rPr>
              <a:t>cà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bè</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tìm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cỏ</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bắt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dế</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nhìn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tàu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nói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láo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tìm</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454510" y="4026490"/>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Ngày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nghỉ</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chỉ</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mặt</a:t>
            </a:r>
            <a:r>
              <a:rPr lang="en-US" sz="1800" kern="1200" dirty="0" smtClean="0">
                <a:latin typeface="Times New Roman" panose="02020603050405020304" pitchFamily="18" charset="0"/>
                <a:cs typeface="Times New Roman" panose="02020603050405020304" pitchFamily="18" charset="0"/>
              </a:rPr>
              <a:t> ở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trong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cơm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còn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lang</a:t>
            </a:r>
            <a:r>
              <a:rPr lang="en-US" sz="1800" kern="1200" dirty="0" smtClean="0">
                <a:latin typeface="Times New Roman" panose="02020603050405020304" pitchFamily="18" charset="0"/>
                <a:cs typeface="Times New Roman" panose="02020603050405020304" pitchFamily="18" charset="0"/>
              </a:rPr>
              <a:t> thang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bè</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hàng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xóm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với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dân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dã</a:t>
            </a:r>
            <a:r>
              <a:rPr lang="en-US" sz="1800" kern="1200" dirty="0" smtClean="0">
                <a:latin typeface="Times New Roman" panose="02020603050405020304" pitchFamily="18" charset="0"/>
                <a:cs typeface="Times New Roman" panose="02020603050405020304" pitchFamily="18" charset="0"/>
              </a:rPr>
              <a:t>…</a:t>
            </a:r>
            <a:r>
              <a:rPr lang="en-US" sz="1800" kern="1200" dirty="0" err="1" smtClean="0">
                <a:latin typeface="Times New Roman" panose="02020603050405020304" pitchFamily="18" charset="0"/>
                <a:cs typeface="Times New Roman" panose="02020603050405020304" pitchFamily="18" charset="0"/>
              </a:rPr>
              <a:t>một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cách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vui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vẻ</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9702583" y="4026490"/>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Mùa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đông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không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ra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được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thì</a:t>
            </a:r>
            <a:r>
              <a:rPr lang="en-US" sz="1800" kern="1200" dirty="0" smtClean="0">
                <a:latin typeface="Times New Roman" panose="02020603050405020304" pitchFamily="18" charset="0"/>
                <a:cs typeface="Times New Roman" panose="02020603050405020304" pitchFamily="18" charset="0"/>
              </a:rPr>
              <a:t> ở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Tàu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cả</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nghe</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hết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cuốn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này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thì</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chạy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đổi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cuốn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khác</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0" name="Rectangle 9"/>
          <p:cNvSpPr/>
          <p:nvPr/>
        </p:nvSpPr>
        <p:spPr>
          <a:xfrm>
            <a:off x="849601" y="2550647"/>
            <a:ext cx="9343263" cy="587853"/>
          </a:xfrm>
          <a:prstGeom prst="rect">
            <a:avLst/>
          </a:prstGeom>
        </p:spPr>
        <p:txBody>
          <a:bodyPr wrap="none">
            <a:spAutoFit/>
          </a:bodyP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849601" y="3136505"/>
            <a:ext cx="6372835" cy="587853"/>
          </a:xfrm>
          <a:prstGeom prst="rect">
            <a:avLst/>
          </a:prstGeom>
        </p:spPr>
        <p:txBody>
          <a:bodyPr wrap="none">
            <a:spAutoFit/>
          </a:bodyPr>
          <a:lstStyle/>
          <a:p>
            <a:pPr marL="316230" marR="30480" indent="-285750" algn="just">
              <a:lnSpc>
                <a:spcPct val="115000"/>
              </a:lnSpc>
              <a:spcAft>
                <a:spcPts val="1200"/>
              </a:spcAft>
              <a:buFont typeface="Wingdings" panose="05000000000000000000" pitchFamily="2" charset="2"/>
              <a:buChar char="v"/>
            </a:pP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8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Rounded Rectangle 2"/>
          <p:cNvSpPr/>
          <p:nvPr/>
        </p:nvSpPr>
        <p:spPr>
          <a:xfrm>
            <a:off x="189409" y="209006"/>
            <a:ext cx="4728755" cy="519249"/>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189409" y="757649"/>
            <a:ext cx="4728754" cy="54864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189408" y="1345479"/>
            <a:ext cx="4349932" cy="607423"/>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smtClean="0">
                <a:solidFill>
                  <a:schemeClr val="accent5">
                    <a:lumMod val="50000"/>
                  </a:schemeClr>
                </a:solidFill>
                <a:latin typeface="Times New Roman" panose="02020603050405020304" pitchFamily="18" charset="0"/>
                <a:ea typeface="Times New Roman" panose="02020603050405020304" pitchFamily="18" charset="0"/>
              </a:rPr>
              <a:t>Về</a:t>
            </a: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hình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thức</a:t>
            </a: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p:txBody>
      </p:sp>
      <p:grpSp>
        <p:nvGrpSpPr>
          <p:cNvPr id="2" name="Group 1"/>
          <p:cNvGrpSpPr/>
          <p:nvPr/>
        </p:nvGrpSpPr>
        <p:grpSpPr>
          <a:xfrm>
            <a:off x="782856" y="2114201"/>
            <a:ext cx="10626287" cy="4495513"/>
            <a:chOff x="1178058" y="2114201"/>
            <a:chExt cx="10626287" cy="4495513"/>
          </a:xfrm>
        </p:grpSpPr>
        <p:sp>
          <p:nvSpPr>
            <p:cNvPr id="4" name="Freeform 3"/>
            <p:cNvSpPr/>
            <p:nvPr/>
          </p:nvSpPr>
          <p:spPr>
            <a:xfrm>
              <a:off x="4716355" y="3732824"/>
              <a:ext cx="3394338" cy="1033109"/>
            </a:xfrm>
            <a:custGeom>
              <a:avLst/>
              <a:gdLst>
                <a:gd name="connsiteX0" fmla="*/ 0 w 3394338"/>
                <a:gd name="connsiteY0" fmla="*/ 172188 h 1033109"/>
                <a:gd name="connsiteX1" fmla="*/ 172188 w 3394338"/>
                <a:gd name="connsiteY1" fmla="*/ 0 h 1033109"/>
                <a:gd name="connsiteX2" fmla="*/ 3222150 w 3394338"/>
                <a:gd name="connsiteY2" fmla="*/ 0 h 1033109"/>
                <a:gd name="connsiteX3" fmla="*/ 3394338 w 3394338"/>
                <a:gd name="connsiteY3" fmla="*/ 172188 h 1033109"/>
                <a:gd name="connsiteX4" fmla="*/ 3394338 w 3394338"/>
                <a:gd name="connsiteY4" fmla="*/ 860921 h 1033109"/>
                <a:gd name="connsiteX5" fmla="*/ 3222150 w 3394338"/>
                <a:gd name="connsiteY5" fmla="*/ 1033109 h 1033109"/>
                <a:gd name="connsiteX6" fmla="*/ 172188 w 3394338"/>
                <a:gd name="connsiteY6" fmla="*/ 1033109 h 1033109"/>
                <a:gd name="connsiteX7" fmla="*/ 0 w 3394338"/>
                <a:gd name="connsiteY7" fmla="*/ 860921 h 1033109"/>
                <a:gd name="connsiteX8" fmla="*/ 0 w 3394338"/>
                <a:gd name="connsiteY8" fmla="*/ 172188 h 10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338" h="1033109">
                  <a:moveTo>
                    <a:pt x="0" y="172188"/>
                  </a:moveTo>
                  <a:cubicBezTo>
                    <a:pt x="0" y="77091"/>
                    <a:pt x="77091" y="0"/>
                    <a:pt x="172188" y="0"/>
                  </a:cubicBezTo>
                  <a:lnTo>
                    <a:pt x="3222150" y="0"/>
                  </a:lnTo>
                  <a:cubicBezTo>
                    <a:pt x="3317247" y="0"/>
                    <a:pt x="3394338" y="77091"/>
                    <a:pt x="3394338" y="172188"/>
                  </a:cubicBezTo>
                  <a:lnTo>
                    <a:pt x="3394338" y="860921"/>
                  </a:lnTo>
                  <a:cubicBezTo>
                    <a:pt x="3394338" y="956018"/>
                    <a:pt x="3317247" y="1033109"/>
                    <a:pt x="3222150" y="1033109"/>
                  </a:cubicBezTo>
                  <a:lnTo>
                    <a:pt x="172188" y="1033109"/>
                  </a:lnTo>
                  <a:cubicBezTo>
                    <a:pt x="77091" y="1033109"/>
                    <a:pt x="0" y="956018"/>
                    <a:pt x="0" y="860921"/>
                  </a:cubicBezTo>
                  <a:lnTo>
                    <a:pt x="0" y="172188"/>
                  </a:lnTo>
                  <a:close/>
                </a:path>
              </a:pathLst>
            </a:cu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332" tIns="139332" rIns="139332" bIns="139332" numCol="1" spcCol="1270" anchor="ctr" anchorCtr="0">
              <a:noAutofit/>
            </a:bodyPr>
            <a:lstStyle/>
            <a:p>
              <a:pPr lvl="0" algn="ctr" defTabSz="1555750">
                <a:lnSpc>
                  <a:spcPct val="90000"/>
                </a:lnSpc>
                <a:spcBef>
                  <a:spcPct val="0"/>
                </a:spcBef>
                <a:spcAft>
                  <a:spcPct val="35000"/>
                </a:spcAft>
              </a:pPr>
              <a:r>
                <a:rPr lang="en-US" sz="3500" b="1" kern="1200" dirty="0" smtClean="0">
                  <a:solidFill>
                    <a:schemeClr val="bg1"/>
                  </a:solidFill>
                  <a:latin typeface="Times New Roman" panose="02020603050405020304" pitchFamily="18" charset="0"/>
                  <a:cs typeface="Times New Roman" panose="02020603050405020304" pitchFamily="18" charset="0"/>
                </a:rPr>
                <a:t>HÌNH THỨC</a:t>
              </a:r>
              <a:endParaRPr lang="en-US" sz="3500" b="1" kern="1200" dirty="0">
                <a:solidFill>
                  <a:schemeClr val="bg1"/>
                </a:solidFill>
                <a:latin typeface="Times New Roman" panose="02020603050405020304" pitchFamily="18" charset="0"/>
                <a:cs typeface="Times New Roman" panose="02020603050405020304" pitchFamily="18" charset="0"/>
              </a:endParaRPr>
            </a:p>
          </p:txBody>
        </p:sp>
        <p:sp>
          <p:nvSpPr>
            <p:cNvPr id="5" name="Freeform 4"/>
            <p:cNvSpPr/>
            <p:nvPr/>
          </p:nvSpPr>
          <p:spPr>
            <a:xfrm rot="16296084">
              <a:off x="6354552" y="3657329"/>
              <a:ext cx="151048" cy="0"/>
            </a:xfrm>
            <a:custGeom>
              <a:avLst/>
              <a:gdLst/>
              <a:ahLst/>
              <a:cxnLst/>
              <a:rect l="0" t="0" r="0" b="0"/>
              <a:pathLst>
                <a:path>
                  <a:moveTo>
                    <a:pt x="0" y="0"/>
                  </a:moveTo>
                  <a:lnTo>
                    <a:pt x="151048" y="0"/>
                  </a:lnTo>
                </a:path>
              </a:pathLst>
            </a:custGeom>
            <a:noFill/>
            <a:ln w="28575">
              <a:solidFill>
                <a:schemeClr val="accent4">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67705" y="2114201"/>
              <a:ext cx="4769994" cy="1467633"/>
            </a:xfrm>
            <a:custGeom>
              <a:avLst/>
              <a:gdLst>
                <a:gd name="connsiteX0" fmla="*/ 0 w 4769994"/>
                <a:gd name="connsiteY0" fmla="*/ 244610 h 1467633"/>
                <a:gd name="connsiteX1" fmla="*/ 244610 w 4769994"/>
                <a:gd name="connsiteY1" fmla="*/ 0 h 1467633"/>
                <a:gd name="connsiteX2" fmla="*/ 4525384 w 4769994"/>
                <a:gd name="connsiteY2" fmla="*/ 0 h 1467633"/>
                <a:gd name="connsiteX3" fmla="*/ 4769994 w 4769994"/>
                <a:gd name="connsiteY3" fmla="*/ 244610 h 1467633"/>
                <a:gd name="connsiteX4" fmla="*/ 4769994 w 4769994"/>
                <a:gd name="connsiteY4" fmla="*/ 1223023 h 1467633"/>
                <a:gd name="connsiteX5" fmla="*/ 4525384 w 4769994"/>
                <a:gd name="connsiteY5" fmla="*/ 1467633 h 1467633"/>
                <a:gd name="connsiteX6" fmla="*/ 244610 w 4769994"/>
                <a:gd name="connsiteY6" fmla="*/ 1467633 h 1467633"/>
                <a:gd name="connsiteX7" fmla="*/ 0 w 4769994"/>
                <a:gd name="connsiteY7" fmla="*/ 1223023 h 1467633"/>
                <a:gd name="connsiteX8" fmla="*/ 0 w 4769994"/>
                <a:gd name="connsiteY8" fmla="*/ 244610 h 146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994" h="1467633">
                  <a:moveTo>
                    <a:pt x="0" y="244610"/>
                  </a:moveTo>
                  <a:cubicBezTo>
                    <a:pt x="0" y="109516"/>
                    <a:pt x="109516" y="0"/>
                    <a:pt x="244610" y="0"/>
                  </a:cubicBezTo>
                  <a:lnTo>
                    <a:pt x="4525384" y="0"/>
                  </a:lnTo>
                  <a:cubicBezTo>
                    <a:pt x="4660478" y="0"/>
                    <a:pt x="4769994" y="109516"/>
                    <a:pt x="4769994" y="244610"/>
                  </a:cubicBezTo>
                  <a:lnTo>
                    <a:pt x="4769994" y="1223023"/>
                  </a:lnTo>
                  <a:cubicBezTo>
                    <a:pt x="4769994" y="1358117"/>
                    <a:pt x="4660478" y="1467633"/>
                    <a:pt x="4525384" y="1467633"/>
                  </a:cubicBezTo>
                  <a:lnTo>
                    <a:pt x="244610" y="1467633"/>
                  </a:lnTo>
                  <a:cubicBezTo>
                    <a:pt x="109516" y="1467633"/>
                    <a:pt x="0" y="1358117"/>
                    <a:pt x="0" y="1223023"/>
                  </a:cubicBezTo>
                  <a:lnTo>
                    <a:pt x="0" y="24461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64" tIns="130064" rIns="130064" bIns="130064"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Các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sự</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việc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được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theo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trình</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tự</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gian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gắn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với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một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hoặc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nhiều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giai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đoạn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trong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cuộc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646429">
              <a:off x="7376336" y="4897010"/>
              <a:ext cx="568875" cy="0"/>
            </a:xfrm>
            <a:custGeom>
              <a:avLst/>
              <a:gdLst/>
              <a:ahLst/>
              <a:cxnLst/>
              <a:rect l="0" t="0" r="0" b="0"/>
              <a:pathLst>
                <a:path>
                  <a:moveTo>
                    <a:pt x="0" y="0"/>
                  </a:moveTo>
                  <a:lnTo>
                    <a:pt x="568875" y="0"/>
                  </a:lnTo>
                </a:path>
              </a:pathLst>
            </a:custGeom>
            <a:noFill/>
            <a:ln w="28575">
              <a:solidFill>
                <a:schemeClr val="accent5">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586538" y="5028086"/>
              <a:ext cx="5217807" cy="1546439"/>
            </a:xfrm>
            <a:custGeom>
              <a:avLst/>
              <a:gdLst>
                <a:gd name="connsiteX0" fmla="*/ 0 w 4804039"/>
                <a:gd name="connsiteY0" fmla="*/ 257745 h 1546439"/>
                <a:gd name="connsiteX1" fmla="*/ 257745 w 4804039"/>
                <a:gd name="connsiteY1" fmla="*/ 0 h 1546439"/>
                <a:gd name="connsiteX2" fmla="*/ 4546294 w 4804039"/>
                <a:gd name="connsiteY2" fmla="*/ 0 h 1546439"/>
                <a:gd name="connsiteX3" fmla="*/ 4804039 w 4804039"/>
                <a:gd name="connsiteY3" fmla="*/ 257745 h 1546439"/>
                <a:gd name="connsiteX4" fmla="*/ 4804039 w 4804039"/>
                <a:gd name="connsiteY4" fmla="*/ 1288694 h 1546439"/>
                <a:gd name="connsiteX5" fmla="*/ 4546294 w 4804039"/>
                <a:gd name="connsiteY5" fmla="*/ 1546439 h 1546439"/>
                <a:gd name="connsiteX6" fmla="*/ 257745 w 4804039"/>
                <a:gd name="connsiteY6" fmla="*/ 1546439 h 1546439"/>
                <a:gd name="connsiteX7" fmla="*/ 0 w 4804039"/>
                <a:gd name="connsiteY7" fmla="*/ 1288694 h 1546439"/>
                <a:gd name="connsiteX8" fmla="*/ 0 w 4804039"/>
                <a:gd name="connsiteY8" fmla="*/ 257745 h 15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4039" h="1546439">
                  <a:moveTo>
                    <a:pt x="0" y="257745"/>
                  </a:moveTo>
                  <a:cubicBezTo>
                    <a:pt x="0" y="115396"/>
                    <a:pt x="115396" y="0"/>
                    <a:pt x="257745" y="0"/>
                  </a:cubicBezTo>
                  <a:lnTo>
                    <a:pt x="4546294" y="0"/>
                  </a:lnTo>
                  <a:cubicBezTo>
                    <a:pt x="4688643" y="0"/>
                    <a:pt x="4804039" y="115396"/>
                    <a:pt x="4804039" y="257745"/>
                  </a:cubicBezTo>
                  <a:lnTo>
                    <a:pt x="4804039" y="1288694"/>
                  </a:lnTo>
                  <a:cubicBezTo>
                    <a:pt x="4804039" y="1431043"/>
                    <a:pt x="4688643" y="1546439"/>
                    <a:pt x="4546294" y="1546439"/>
                  </a:cubicBezTo>
                  <a:lnTo>
                    <a:pt x="257745" y="1546439"/>
                  </a:lnTo>
                  <a:cubicBezTo>
                    <a:pt x="115396" y="1546439"/>
                    <a:pt x="0" y="1431043"/>
                    <a:pt x="0" y="1288694"/>
                  </a:cubicBezTo>
                  <a:lnTo>
                    <a:pt x="0" y="257745"/>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911" tIns="133911" rIns="133911" bIns="133911"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Người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chuyện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thứ</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nhất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xưng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hoặc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chúng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Người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chuyện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là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nhưng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không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là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8971831">
              <a:off x="5138617" y="4874027"/>
              <a:ext cx="426340" cy="0"/>
            </a:xfrm>
            <a:custGeom>
              <a:avLst/>
              <a:gdLst/>
              <a:ahLst/>
              <a:cxnLst/>
              <a:rect l="0" t="0" r="0" b="0"/>
              <a:pathLst>
                <a:path>
                  <a:moveTo>
                    <a:pt x="0" y="0"/>
                  </a:moveTo>
                  <a:lnTo>
                    <a:pt x="426340" y="0"/>
                  </a:lnTo>
                </a:path>
              </a:pathLst>
            </a:custGeom>
            <a:noFill/>
            <a:ln w="28575"/>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178058" y="4982122"/>
              <a:ext cx="5213526" cy="1627592"/>
            </a:xfrm>
            <a:custGeom>
              <a:avLst/>
              <a:gdLst>
                <a:gd name="connsiteX0" fmla="*/ 0 w 5213526"/>
                <a:gd name="connsiteY0" fmla="*/ 271271 h 1627592"/>
                <a:gd name="connsiteX1" fmla="*/ 271271 w 5213526"/>
                <a:gd name="connsiteY1" fmla="*/ 0 h 1627592"/>
                <a:gd name="connsiteX2" fmla="*/ 4942255 w 5213526"/>
                <a:gd name="connsiteY2" fmla="*/ 0 h 1627592"/>
                <a:gd name="connsiteX3" fmla="*/ 5213526 w 5213526"/>
                <a:gd name="connsiteY3" fmla="*/ 271271 h 1627592"/>
                <a:gd name="connsiteX4" fmla="*/ 5213526 w 5213526"/>
                <a:gd name="connsiteY4" fmla="*/ 1356321 h 1627592"/>
                <a:gd name="connsiteX5" fmla="*/ 4942255 w 5213526"/>
                <a:gd name="connsiteY5" fmla="*/ 1627592 h 1627592"/>
                <a:gd name="connsiteX6" fmla="*/ 271271 w 5213526"/>
                <a:gd name="connsiteY6" fmla="*/ 1627592 h 1627592"/>
                <a:gd name="connsiteX7" fmla="*/ 0 w 5213526"/>
                <a:gd name="connsiteY7" fmla="*/ 1356321 h 1627592"/>
                <a:gd name="connsiteX8" fmla="*/ 0 w 5213526"/>
                <a:gd name="connsiteY8" fmla="*/ 271271 h 16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26" h="1627592">
                  <a:moveTo>
                    <a:pt x="0" y="271271"/>
                  </a:moveTo>
                  <a:cubicBezTo>
                    <a:pt x="0" y="121452"/>
                    <a:pt x="121452" y="0"/>
                    <a:pt x="271271" y="0"/>
                  </a:cubicBezTo>
                  <a:lnTo>
                    <a:pt x="4942255" y="0"/>
                  </a:lnTo>
                  <a:cubicBezTo>
                    <a:pt x="5092074" y="0"/>
                    <a:pt x="5213526" y="121452"/>
                    <a:pt x="5213526" y="271271"/>
                  </a:cubicBezTo>
                  <a:lnTo>
                    <a:pt x="5213526" y="1356321"/>
                  </a:lnTo>
                  <a:cubicBezTo>
                    <a:pt x="5213526" y="1506140"/>
                    <a:pt x="5092074" y="1627592"/>
                    <a:pt x="4942255" y="1627592"/>
                  </a:cubicBezTo>
                  <a:lnTo>
                    <a:pt x="271271" y="1627592"/>
                  </a:lnTo>
                  <a:cubicBezTo>
                    <a:pt x="121452" y="1627592"/>
                    <a:pt x="0" y="1506140"/>
                    <a:pt x="0" y="1356321"/>
                  </a:cubicBezTo>
                  <a:lnTo>
                    <a:pt x="0" y="27127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172" tIns="125172" rIns="125172" bIns="125172" numCol="1" spcCol="1270" anchor="ctr" anchorCtr="0">
              <a:noAutofit/>
            </a:bodyPr>
            <a:lstStyle/>
            <a:p>
              <a:pPr lvl="0" algn="l"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Ghi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chép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cách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kể</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sự</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việc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trong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hồi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kí</a:t>
              </a:r>
              <a:r>
                <a:rPr lang="en-US" sz="1800" kern="1200" dirty="0" smtClean="0">
                  <a:latin typeface="Times New Roman" panose="02020603050405020304" pitchFamily="18" charset="0"/>
                  <a:cs typeface="Times New Roman" panose="02020603050405020304" pitchFamily="18" charset="0"/>
                </a:rPr>
                <a:t>: </a:t>
              </a:r>
            </a:p>
            <a:p>
              <a:pPr lvl="0" algn="l"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Người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viết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phải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thập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nguồn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liệu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chân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thực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chính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xác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tin </a:t>
              </a:r>
              <a:r>
                <a:rPr lang="en-US" sz="1800" kern="1200" dirty="0" err="1" smtClean="0">
                  <a:latin typeface="Times New Roman" panose="02020603050405020304" pitchFamily="18" charset="0"/>
                  <a:cs typeface="Times New Roman" panose="02020603050405020304" pitchFamily="18" charset="0"/>
                </a:rPr>
                <a:t>cậy</a:t>
              </a:r>
              <a:r>
                <a:rPr lang="en-US" sz="1800" kern="1200" dirty="0" smtClean="0">
                  <a:latin typeface="Times New Roman" panose="02020603050405020304" pitchFamily="18" charset="0"/>
                  <a:cs typeface="Times New Roman" panose="02020603050405020304" pitchFamily="18" charset="0"/>
                </a:rPr>
                <a:t>. </a:t>
              </a:r>
            </a:p>
            <a:p>
              <a:pPr lvl="0" algn="l"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Quá</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trình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ghi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chép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phải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biến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thành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một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câu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sinh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sức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hấp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dẫn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với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người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3"/>
          <a:stretch>
            <a:fillRect/>
          </a:stretch>
        </p:blipFill>
        <p:spPr>
          <a:xfrm>
            <a:off x="8572500" y="2114201"/>
            <a:ext cx="3018608" cy="25244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054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61452" y="1746099"/>
            <a:ext cx="2097626"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27397" y="2235288"/>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227397" y="2782777"/>
            <a:ext cx="9343263"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Flowchart: Alternate Process 1"/>
              <p:cNvSpPr/>
              <p:nvPr/>
            </p:nvSpPr>
            <p:spPr>
              <a:xfrm>
                <a:off x="1603718" y="3484202"/>
                <a:ext cx="9636369" cy="1172204"/>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marL="30480" marR="30480" algn="just">
                  <a:lnSpc>
                    <a:spcPct val="115000"/>
                  </a:lnSpc>
                  <a:spcAft>
                    <a:spcPts val="1200"/>
                  </a:spcAft>
                </a:pPr>
                <a14:m>
                  <m:oMath xmlns:m="http://schemas.openxmlformats.org/officeDocument/2006/math">
                    <m:r>
                      <a:rPr lang="en-US" sz="2800" i="1">
                        <a:solidFill>
                          <a:srgbClr val="0D0D0D"/>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Flowchart: Alternate Process 1"/>
              <p:cNvSpPr>
                <a:spLocks noRot="1" noChangeAspect="1" noMove="1" noResize="1" noEditPoints="1" noAdjustHandles="1" noChangeArrowheads="1" noChangeShapeType="1" noTextEdit="1"/>
              </p:cNvSpPr>
              <p:nvPr/>
            </p:nvSpPr>
            <p:spPr>
              <a:xfrm>
                <a:off x="1603718" y="3484202"/>
                <a:ext cx="9636369" cy="1172204"/>
              </a:xfrm>
              <a:prstGeom prst="flowChartAlternateProcess">
                <a:avLst/>
              </a:prstGeom>
              <a:blipFill>
                <a:blip r:embed="rId4"/>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Alternate Process 10"/>
              <p:cNvSpPr/>
              <p:nvPr/>
            </p:nvSpPr>
            <p:spPr>
              <a:xfrm>
                <a:off x="1671707" y="4769978"/>
                <a:ext cx="9636369" cy="1172204"/>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just"/>
                <a14:m>
                  <m:oMath xmlns:m="http://schemas.openxmlformats.org/officeDocument/2006/math">
                    <m:r>
                      <a:rPr lang="vi-VN" sz="2400" i="1">
                        <a:solidFill>
                          <a:srgbClr val="0D0D0D"/>
                        </a:solidFill>
                        <a:latin typeface="Cambria Math" panose="02040503050406030204" pitchFamily="18" charset="0"/>
                        <a:ea typeface="Times New Roman" panose="02020603050405020304" pitchFamily="18" charset="0"/>
                      </a:rPr>
                      <m:t>→</m:t>
                    </m:r>
                  </m:oMath>
                </a14:m>
                <a:r>
                  <a:rPr lang="vi-VN" sz="2400" dirty="0">
                    <a:solidFill>
                      <a:srgbClr val="0D0D0D"/>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Đó là những sự việc có thật diễn ra tại </a:t>
                </a:r>
                <a:r>
                  <a:rPr lang="vi-VN" sz="2800" b="0" dirty="0">
                    <a:solidFill>
                      <a:srgbClr val="000000"/>
                    </a:solidFill>
                    <a:effectLst/>
                    <a:latin typeface="Times New Roman" panose="02020603050405020304" pitchFamily="18" charset="0"/>
                    <a:ea typeface="Times New Roman" panose="02020603050405020304" pitchFamily="18" charset="0"/>
                  </a:rPr>
                  <a:t>quá khứ</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gắn với quãng đời</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b="0" dirty="0">
                    <a:solidFill>
                      <a:srgbClr val="000000"/>
                    </a:solidFill>
                    <a:effectLst/>
                    <a:latin typeface="Times New Roman" panose="02020603050405020304" pitchFamily="18" charset="0"/>
                    <a:ea typeface="Times New Roman" panose="02020603050405020304" pitchFamily="18" charset="0"/>
                  </a:rPr>
                  <a:t>học sinh</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của</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b="0" dirty="0">
                    <a:solidFill>
                      <a:srgbClr val="000000"/>
                    </a:solidFill>
                    <a:effectLst/>
                    <a:latin typeface="Times New Roman" panose="02020603050405020304" pitchFamily="18" charset="0"/>
                    <a:ea typeface="Times New Roman" panose="02020603050405020304" pitchFamily="18" charset="0"/>
                  </a:rPr>
                  <a:t>nhân vật “tôi”</a:t>
                </a:r>
                <a:r>
                  <a:rPr lang="vi-VN"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1" name="Flowchart: Alternate Process 10"/>
              <p:cNvSpPr>
                <a:spLocks noRot="1" noChangeAspect="1" noMove="1" noResize="1" noEditPoints="1" noAdjustHandles="1" noChangeArrowheads="1" noChangeShapeType="1" noTextEdit="1"/>
              </p:cNvSpPr>
              <p:nvPr/>
            </p:nvSpPr>
            <p:spPr>
              <a:xfrm>
                <a:off x="1671707" y="4769978"/>
                <a:ext cx="9636369" cy="1172204"/>
              </a:xfrm>
              <a:prstGeom prst="flowChartAlternateProcess">
                <a:avLst/>
              </a:prstGeom>
              <a:blipFill>
                <a:blip r:embed="rId5"/>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8465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61452" y="1746099"/>
            <a:ext cx="2097626"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27397" y="2235288"/>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27397" y="2698330"/>
            <a:ext cx="826053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Tâm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xúc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tôi</a:t>
            </a:r>
            <a:r>
              <a:rPr lang="en-US" sz="2800" b="1" dirty="0">
                <a:solidFill>
                  <a:srgbClr val="000000"/>
                </a:solidFill>
                <a:latin typeface="Times New Roman" panose="02020603050405020304" pitchFamily="18" charset="0"/>
                <a:ea typeface="Times New Roman" panose="02020603050405020304" pitchFamily="18" charset="0"/>
              </a:rPr>
              <a:t>" ở </a:t>
            </a:r>
            <a:r>
              <a:rPr lang="en-US" sz="2800" b="1" dirty="0" err="1">
                <a:solidFill>
                  <a:srgbClr val="000000"/>
                </a:solidFill>
                <a:latin typeface="Times New Roman" panose="02020603050405020304" pitchFamily="18" charset="0"/>
                <a:ea typeface="Times New Roman" panose="02020603050405020304" pitchFamily="18" charset="0"/>
              </a:rPr>
              <a:t>tiểu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1453275" y="3379070"/>
            <a:ext cx="9003948" cy="2937392"/>
            <a:chOff x="1453275" y="3379070"/>
            <a:chExt cx="9003948" cy="2937392"/>
          </a:xfrm>
        </p:grpSpPr>
        <p:sp>
          <p:nvSpPr>
            <p:cNvPr id="8" name="Oval 7"/>
            <p:cNvSpPr/>
            <p:nvPr/>
          </p:nvSpPr>
          <p:spPr>
            <a:xfrm>
              <a:off x="7520374" y="3379070"/>
              <a:ext cx="2936849" cy="29373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617887"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22442" tIns="422201" rIns="422443" bIns="42220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Nuối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Teardrop 10"/>
            <p:cNvSpPr/>
            <p:nvPr/>
          </p:nvSpPr>
          <p:spPr>
            <a:xfrm rot="2700000">
              <a:off x="4488593" y="3382621"/>
              <a:ext cx="2929775" cy="292977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582569"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552" tIns="413311" rIns="413553" bIns="413311" numCol="1" spcCol="1270" anchor="ctr" anchorCtr="0">
              <a:noAutofit/>
            </a:bodyPr>
            <a:lstStyle/>
            <a:p>
              <a:pPr lvl="0" algn="ctr" defTabSz="755650">
                <a:lnSpc>
                  <a:spcPct val="90000"/>
                </a:lnSpc>
                <a:spcBef>
                  <a:spcPct val="0"/>
                </a:spcBef>
                <a:spcAft>
                  <a:spcPct val="35000"/>
                </a:spcAft>
              </a:pPr>
              <a:r>
                <a:rPr lang="en-US" sz="1700" kern="1200" dirty="0" err="1" smtClean="0">
                  <a:latin typeface="Times New Roman" panose="02020603050405020304" pitchFamily="18" charset="0"/>
                  <a:cs typeface="Times New Roman" panose="02020603050405020304" pitchFamily="18" charset="0"/>
                </a:rPr>
                <a:t>Cái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được</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vui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vẻ</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thoải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mái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cả</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thể</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xác</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lẫn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tinh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thần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thấy</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mình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sống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nhanh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nhẹn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sống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giản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dị</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nhiên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hiểu</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và</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đồng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cảm</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với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những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người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bạn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dân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dã</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a:t>
              </a:r>
              <a:endParaRPr lang="en-US" sz="1700" kern="1200" dirty="0">
                <a:latin typeface="Times New Roman" panose="02020603050405020304" pitchFamily="18" charset="0"/>
                <a:cs typeface="Times New Roman" panose="02020603050405020304" pitchFamily="18" charset="0"/>
              </a:endParaRPr>
            </a:p>
          </p:txBody>
        </p:sp>
        <p:sp>
          <p:nvSpPr>
            <p:cNvPr id="13" name="Teardrop 12"/>
            <p:cNvSpPr/>
            <p:nvPr/>
          </p:nvSpPr>
          <p:spPr>
            <a:xfrm rot="2700000">
              <a:off x="1453275" y="3382621"/>
              <a:ext cx="2929775" cy="292977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mc:AlternateContent xmlns:mc="http://schemas.openxmlformats.org/markup-compatibility/2006" xmlns:a14="http://schemas.microsoft.com/office/drawing/2010/main">
          <mc:Choice Requires="a14">
            <p:sp>
              <p:nvSpPr>
                <p:cNvPr id="14" name="Freeform 13"/>
                <p:cNvSpPr/>
                <p:nvPr/>
              </p:nvSpPr>
              <p:spPr>
                <a:xfrm>
                  <a:off x="1547251"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362" tIns="417121" rIns="417363" bIns="417121" numCol="1" spcCol="1270" anchor="ctr" anchorCtr="0">
                  <a:noAutofit/>
                </a:bodyPr>
                <a:lstStyle/>
                <a:p>
                  <a:pPr lvl="0" algn="just"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Cái</a:t>
                  </a:r>
                  <a:r>
                    <a:rPr lang="en-US" sz="2000" kern="1200" dirty="0" smtClean="0">
                      <a:latin typeface="Times New Roman" panose="02020603050405020304" pitchFamily="18" charset="0"/>
                      <a:cs typeface="Times New Roman" panose="02020603050405020304" pitchFamily="18" charset="0"/>
                    </a:rPr>
                    <a:t> </a:t>
                  </a:r>
                  <a:r>
                    <a:rPr lang="en-US" sz="2000" kern="1200" smtClean="0">
                      <a:latin typeface="Times New Roman" panose="02020603050405020304" pitchFamily="18" charset="0"/>
                      <a:cs typeface="Times New Roman" panose="02020603050405020304" pitchFamily="18" charset="0"/>
                    </a:rPr>
                    <a:t>mất: </a:t>
                  </a:r>
                  <a:r>
                    <a:rPr lang="en-US" sz="2000" kern="1200" dirty="0" err="1" smtClean="0">
                      <a:latin typeface="Times New Roman" panose="02020603050405020304" pitchFamily="18" charset="0"/>
                      <a:cs typeface="Times New Roman" panose="02020603050405020304" pitchFamily="18" charset="0"/>
                    </a:rPr>
                    <a:t>bỏ</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năm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tập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việc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14:m>
                    <m:oMath xmlns:m="http://schemas.openxmlformats.org/officeDocument/2006/math">
                      <m:r>
                        <a:rPr lang="en-US" sz="2000" i="1" kern="1200" smtClean="0">
                          <a:latin typeface="Cambria Math" panose="02040503050406030204" pitchFamily="18" charset="0"/>
                        </a:rPr>
                        <m:t>→</m:t>
                      </m:r>
                    </m:oMath>
                  </a14:m>
                  <a:r>
                    <a:rPr lang="en-US" sz="2000"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đáng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tiếc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a:t>
                  </a:r>
                </a:p>
              </p:txBody>
            </p:sp>
          </mc:Choice>
          <mc:Fallback xmlns="">
            <p:sp>
              <p:nvSpPr>
                <p:cNvPr id="14" name="Freeform 13"/>
                <p:cNvSpPr>
                  <a:spLocks noRot="1" noChangeAspect="1" noMove="1" noResize="1" noEditPoints="1" noAdjustHandles="1" noChangeArrowheads="1" noChangeShapeType="1" noTextEdit="1"/>
                </p:cNvSpPr>
                <p:nvPr/>
              </p:nvSpPr>
              <p:spPr>
                <a:xfrm>
                  <a:off x="1547251"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999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4317918" y="373279"/>
            <a:ext cx="3117306" cy="835378"/>
          </a:xfrm>
          <a:prstGeom prst="plaque">
            <a:avLst/>
          </a:prstGeom>
          <a:solidFill>
            <a:schemeClr val="accent1">
              <a:lumMod val="20000"/>
              <a:lumOff val="8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651760"/>
            <a:ext cx="4864100" cy="3818183"/>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5876571" y="2651760"/>
            <a:ext cx="5174605" cy="381818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vi-VN" sz="2800" dirty="0" smtClean="0">
                <a:solidFill>
                  <a:srgbClr val="000000"/>
                </a:solidFill>
                <a:latin typeface="Times New Roman" panose="02020603050405020304" pitchFamily="18" charset="0"/>
                <a:ea typeface="Times New Roman" panose="02020603050405020304" pitchFamily="18" charset="0"/>
              </a:rPr>
              <a:t>Văn </a:t>
            </a:r>
            <a:r>
              <a:rPr lang="vi-VN" sz="2800" dirty="0">
                <a:solidFill>
                  <a:srgbClr val="000000"/>
                </a:solidFill>
                <a:latin typeface="Times New Roman" panose="02020603050405020304" pitchFamily="18" charset="0"/>
                <a:ea typeface="Times New Roman" panose="02020603050405020304" pitchFamily="18" charset="0"/>
              </a:rPr>
              <a:t>bản có sự kết hợp giữa kể chuyện với </a:t>
            </a:r>
            <a:r>
              <a:rPr lang="vi-VN" sz="2800" dirty="0" smtClean="0">
                <a:solidFill>
                  <a:srgbClr val="000000"/>
                </a:solidFill>
                <a:latin typeface="Times New Roman" panose="02020603050405020304" pitchFamily="18" charset="0"/>
                <a:ea typeface="Times New Roman" panose="02020603050405020304" pitchFamily="18" charset="0"/>
              </a:rPr>
              <a:t>miê</a:t>
            </a:r>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tả</a:t>
            </a:r>
            <a:r>
              <a:rPr lang="vi-VN" sz="2800" dirty="0">
                <a:solidFill>
                  <a:srgbClr val="000000"/>
                </a:solidFill>
                <a:latin typeface="Times New Roman" panose="02020603050405020304" pitchFamily="18" charset="0"/>
                <a:ea typeface="Times New Roman" panose="02020603050405020304" pitchFamily="18" charset="0"/>
              </a:rPr>
              <a:t> và biểu cảm</a:t>
            </a:r>
            <a:r>
              <a:rPr lang="vi-VN"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Ngôn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smtClean="0">
                <a:solidFill>
                  <a:srgbClr val="000000"/>
                </a:solidFill>
                <a:latin typeface="Times New Roman" panose="02020603050405020304" pitchFamily="18" charset="0"/>
                <a:ea typeface="Calibri" panose="020F0502020204030204" pitchFamily="34" charset="0"/>
              </a:rPr>
              <a:t>Cách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dẫn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nhất</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Diamond 1"/>
          <p:cNvSpPr/>
          <p:nvPr/>
        </p:nvSpPr>
        <p:spPr>
          <a:xfrm>
            <a:off x="6058605" y="1320044"/>
            <a:ext cx="4538134" cy="1128889"/>
          </a:xfrm>
          <a:prstGeom prst="diamond">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421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algn="ctr"/>
            <a:r>
              <a:rPr lang="en-US" sz="4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LUYỆN TẬP</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algn="ctr"/>
            <a:r>
              <a:rPr lang="en-US" sz="4400" b="1" cap="none" spc="0" dirty="0" smtClean="0">
                <a:ln w="12700">
                  <a:solidFill>
                    <a:schemeClr val="accent5"/>
                  </a:solidFill>
                  <a:prstDash val="solid"/>
                </a:ln>
                <a:solidFill>
                  <a:srgbClr val="C00000"/>
                </a:solidFill>
                <a:effectLst/>
                <a:latin typeface="Times New Roman" panose="02020603050405020304" pitchFamily="18" charset="0"/>
                <a:cs typeface="Times New Roman" panose="02020603050405020304" pitchFamily="18" charset="0"/>
              </a:rPr>
              <a:t>VIẾT</a:t>
            </a:r>
            <a:endParaRPr lang="en-US" sz="4400" b="1" cap="none" spc="0" dirty="0">
              <a:ln w="12700">
                <a:solidFill>
                  <a:schemeClr val="accent5"/>
                </a:solidFill>
                <a:prstDash val="solid"/>
              </a:ln>
              <a:solidFill>
                <a:srgbClr val="C0000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349829" y="1333356"/>
            <a:ext cx="6096000" cy="1185966"/>
          </a:xfrm>
          <a:prstGeom prst="rect">
            <a:avLst/>
          </a:prstGeom>
        </p:spPr>
        <p:txBody>
          <a:bodyPr>
            <a:spAutoFit/>
          </a:bodyPr>
          <a:lstStyle/>
          <a:p>
            <a:pPr>
              <a:lnSpc>
                <a:spcPct val="115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 </a:t>
            </a:r>
            <a:r>
              <a:rPr lang="en-US" sz="2800" b="1" dirty="0" err="1">
                <a:solidFill>
                  <a:srgbClr val="0D0D0D"/>
                </a:solidFill>
                <a:latin typeface="Times New Roman" panose="02020603050405020304" pitchFamily="18" charset="0"/>
                <a:ea typeface="MS Mincho"/>
                <a:cs typeface="Times New Roman" panose="02020603050405020304" pitchFamily="18" charset="0"/>
              </a:rPr>
              <a:t>Kiểu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văn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cảnh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sinh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hoạt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800" b="1" dirty="0">
                <a:solidFill>
                  <a:srgbClr val="0D0D0D"/>
                </a:solidFill>
                <a:latin typeface="Times New Roman" panose="02020603050405020304" pitchFamily="18" charset="0"/>
                <a:ea typeface="MS Mincho"/>
                <a:cs typeface="Times New Roman" panose="02020603050405020304" pitchFamily="18" charset="0"/>
              </a:rPr>
              <a:t>1</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ight Arrow 9"/>
          <p:cNvSpPr/>
          <p:nvPr/>
        </p:nvSpPr>
        <p:spPr>
          <a:xfrm>
            <a:off x="2286000" y="2265964"/>
            <a:ext cx="3615403" cy="3795562"/>
          </a:xfrm>
          <a:prstGeom prst="rightArrow">
            <a:avLst>
              <a:gd name="adj1" fmla="val 50000"/>
              <a:gd name="adj2" fmla="val 41069"/>
            </a:avLst>
          </a:prstGeom>
          <a:solidFill>
            <a:schemeClr val="bg2"/>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228600" algn="l"/>
              </a:tabLst>
            </a:pPr>
            <a:r>
              <a:rPr lang="en-US" sz="2400" dirty="0" err="1">
                <a:solidFill>
                  <a:srgbClr val="0D0D0D"/>
                </a:solidFill>
                <a:latin typeface="Times New Roman" panose="02020603050405020304" pitchFamily="18" charset="0"/>
                <a:ea typeface="MS Mincho"/>
                <a:cs typeface="Times New Roman" panose="02020603050405020304" pitchFamily="18" charset="0"/>
              </a:rPr>
              <a:t>Em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hãy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đọc</a:t>
            </a:r>
            <a:r>
              <a:rPr lang="en-US" sz="2400" dirty="0" smtClean="0">
                <a:solidFill>
                  <a:srgbClr val="0D0D0D"/>
                </a:solidFill>
                <a:latin typeface="Times New Roman" panose="02020603050405020304" pitchFamily="18" charset="0"/>
                <a:ea typeface="MS Mincho"/>
                <a:cs typeface="Times New Roman" panose="02020603050405020304" pitchFamily="18" charset="0"/>
              </a:rPr>
              <a:t> SGK/</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Tr</a:t>
            </a:r>
            <a:r>
              <a:rPr lang="en-US" sz="2400" dirty="0" smtClean="0">
                <a:solidFill>
                  <a:srgbClr val="0D0D0D"/>
                </a:solidFill>
                <a:latin typeface="Times New Roman" panose="02020603050405020304" pitchFamily="18" charset="0"/>
                <a:ea typeface="MS Mincho"/>
                <a:cs typeface="Times New Roman" panose="02020603050405020304" pitchFamily="18" charset="0"/>
              </a:rPr>
              <a:t> 124 </a:t>
            </a:r>
            <a:r>
              <a:rPr lang="en-US" sz="2400" dirty="0" err="1">
                <a:solidFill>
                  <a:srgbClr val="0D0D0D"/>
                </a:solidFill>
                <a:latin typeface="Times New Roman" panose="02020603050405020304" pitchFamily="18" charset="0"/>
                <a:ea typeface="MS Mincho"/>
                <a:cs typeface="Times New Roman" panose="02020603050405020304" pitchFamily="18" charset="0"/>
              </a:rPr>
              <a:t>và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thế</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nào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tả</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sinh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hoạt</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782494" y="2198275"/>
            <a:ext cx="3757556" cy="40494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2186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Callout 3"/>
          <p:cNvSpPr/>
          <p:nvPr/>
        </p:nvSpPr>
        <p:spPr>
          <a:xfrm>
            <a:off x="1854926" y="2545448"/>
            <a:ext cx="5232505" cy="3814355"/>
          </a:xfrm>
          <a:prstGeom prst="rightArrowCallout">
            <a:avLst>
              <a:gd name="adj1" fmla="val 25000"/>
              <a:gd name="adj2" fmla="val 30137"/>
              <a:gd name="adj3" fmla="val 35959"/>
              <a:gd name="adj4" fmla="val 64977"/>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740685" y="2466466"/>
            <a:ext cx="4249280" cy="39200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216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Right Arrow 2"/>
          <p:cNvSpPr/>
          <p:nvPr/>
        </p:nvSpPr>
        <p:spPr>
          <a:xfrm>
            <a:off x="2879086" y="2821198"/>
            <a:ext cx="7266577" cy="4157090"/>
          </a:xfrm>
          <a:prstGeom prst="rightArrow">
            <a:avLst>
              <a:gd name="adj1" fmla="val 50000"/>
              <a:gd name="adj2" fmla="val 44214"/>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Freeform 3"/>
          <p:cNvSpPr/>
          <p:nvPr/>
        </p:nvSpPr>
        <p:spPr>
          <a:xfrm>
            <a:off x="1605098"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4585530"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7565962"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49829" y="2476188"/>
            <a:ext cx="7040197"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khi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viết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văn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cảnh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sinh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hoạt</a:t>
            </a:r>
            <a:r>
              <a:rPr lang="en-US" sz="2800" b="1"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loud Callout 13"/>
          <p:cNvSpPr/>
          <p:nvPr/>
        </p:nvSpPr>
        <p:spPr>
          <a:xfrm>
            <a:off x="2095754" y="3176946"/>
            <a:ext cx="7236603" cy="2200410"/>
          </a:xfrm>
          <a:prstGeom prst="cloudCallout">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28600" algn="l"/>
              </a:tabLst>
            </a:pPr>
            <a:r>
              <a:rPr lang="en-US" sz="3200" dirty="0" err="1">
                <a:solidFill>
                  <a:srgbClr val="0D0D0D"/>
                </a:solidFill>
                <a:latin typeface="Times New Roman" panose="02020603050405020304" pitchFamily="18" charset="0"/>
                <a:ea typeface="MS Mincho"/>
                <a:cs typeface="Times New Roman" panose="02020603050405020304" pitchFamily="18" charset="0"/>
              </a:rPr>
              <a:t>Yêu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cầu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khi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viết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bài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văn</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tả</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cảnh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sinh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hoạt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là</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gì</a:t>
            </a:r>
            <a:r>
              <a:rPr lang="en-US" sz="3200" dirty="0">
                <a:solidFill>
                  <a:srgbClr val="0D0D0D"/>
                </a:solidFill>
                <a:latin typeface="Times New Roman" panose="02020603050405020304" pitchFamily="18" charset="0"/>
                <a:ea typeface="MS Mincho"/>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58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Right Arrow 2"/>
          <p:cNvSpPr/>
          <p:nvPr/>
        </p:nvSpPr>
        <p:spPr>
          <a:xfrm>
            <a:off x="2887111" y="2630408"/>
            <a:ext cx="7266577" cy="4177241"/>
          </a:xfrm>
          <a:prstGeom prst="rightArrow">
            <a:avLst>
              <a:gd name="adj1" fmla="val 50000"/>
              <a:gd name="adj2" fmla="val 41562"/>
            </a:avLst>
          </a:prstGeom>
        </p:spPr>
        <p:style>
          <a:lnRef idx="3">
            <a:schemeClr val="lt1"/>
          </a:lnRef>
          <a:fillRef idx="1">
            <a:schemeClr val="accent2"/>
          </a:fillRef>
          <a:effectRef idx="1">
            <a:schemeClr val="accent2"/>
          </a:effectRef>
          <a:fontRef idx="minor">
            <a:schemeClr val="lt1"/>
          </a:fontRef>
        </p:style>
      </p:sp>
      <p:sp>
        <p:nvSpPr>
          <p:cNvPr id="4" name="Freeform 3"/>
          <p:cNvSpPr/>
          <p:nvPr/>
        </p:nvSpPr>
        <p:spPr>
          <a:xfrm>
            <a:off x="1894589" y="3635295"/>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9627" tIns="189627" rIns="189627" bIns="189627" numCol="1" spcCol="1270" anchor="ctr" anchorCtr="0">
            <a:noAutofit/>
          </a:bodyPr>
          <a:lstStyle/>
          <a:p>
            <a:pPr lvl="0" algn="ctr" defTabSz="97790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tả</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được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quang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tiêu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nổi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bức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sinh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hoạt</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4895906" y="3635295"/>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7897224" y="3667859"/>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49829" y="2476188"/>
            <a:ext cx="704019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khi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4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74832" y="43668"/>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389016" y="708663"/>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402081" y="1894629"/>
            <a:ext cx="704019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khi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3"/>
          <p:cNvSpPr/>
          <p:nvPr/>
        </p:nvSpPr>
        <p:spPr>
          <a:xfrm>
            <a:off x="2136503" y="2588658"/>
            <a:ext cx="7236242" cy="870701"/>
          </a:xfrm>
          <a:custGeom>
            <a:avLst/>
            <a:gdLst>
              <a:gd name="connsiteX0" fmla="*/ 0 w 7236242"/>
              <a:gd name="connsiteY0" fmla="*/ 87070 h 870701"/>
              <a:gd name="connsiteX1" fmla="*/ 87070 w 7236242"/>
              <a:gd name="connsiteY1" fmla="*/ 0 h 870701"/>
              <a:gd name="connsiteX2" fmla="*/ 7149172 w 7236242"/>
              <a:gd name="connsiteY2" fmla="*/ 0 h 870701"/>
              <a:gd name="connsiteX3" fmla="*/ 7236242 w 7236242"/>
              <a:gd name="connsiteY3" fmla="*/ 87070 h 870701"/>
              <a:gd name="connsiteX4" fmla="*/ 7236242 w 7236242"/>
              <a:gd name="connsiteY4" fmla="*/ 783631 h 870701"/>
              <a:gd name="connsiteX5" fmla="*/ 7149172 w 7236242"/>
              <a:gd name="connsiteY5" fmla="*/ 870701 h 870701"/>
              <a:gd name="connsiteX6" fmla="*/ 87070 w 7236242"/>
              <a:gd name="connsiteY6" fmla="*/ 870701 h 870701"/>
              <a:gd name="connsiteX7" fmla="*/ 0 w 7236242"/>
              <a:gd name="connsiteY7" fmla="*/ 783631 h 870701"/>
              <a:gd name="connsiteX8" fmla="*/ 0 w 7236242"/>
              <a:gd name="connsiteY8" fmla="*/ 87070 h 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870701">
                <a:moveTo>
                  <a:pt x="0" y="87070"/>
                </a:moveTo>
                <a:cubicBezTo>
                  <a:pt x="0" y="38983"/>
                  <a:pt x="38983" y="0"/>
                  <a:pt x="87070" y="0"/>
                </a:cubicBezTo>
                <a:lnTo>
                  <a:pt x="7149172" y="0"/>
                </a:lnTo>
                <a:cubicBezTo>
                  <a:pt x="7197259" y="0"/>
                  <a:pt x="7236242" y="38983"/>
                  <a:pt x="7236242" y="87070"/>
                </a:cubicBezTo>
                <a:lnTo>
                  <a:pt x="7236242" y="783631"/>
                </a:lnTo>
                <a:cubicBezTo>
                  <a:pt x="7236242" y="831718"/>
                  <a:pt x="7197259" y="870701"/>
                  <a:pt x="7149172" y="870701"/>
                </a:cubicBezTo>
                <a:lnTo>
                  <a:pt x="87070" y="870701"/>
                </a:lnTo>
                <a:cubicBezTo>
                  <a:pt x="38983" y="870701"/>
                  <a:pt x="0" y="831718"/>
                  <a:pt x="0" y="783631"/>
                </a:cubicBezTo>
                <a:lnTo>
                  <a:pt x="0" y="870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422" tIns="147422" rIns="1109548" bIns="147422" numCol="1" spcCol="1270" anchor="ctr" anchorCtr="0">
            <a:noAutofit/>
          </a:bodyPr>
          <a:lstStyle/>
          <a:p>
            <a:pPr lvl="0" algn="l"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Đảm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cấu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trúc</a:t>
            </a:r>
            <a:r>
              <a:rPr lang="en-US" sz="3200" kern="1200" dirty="0" smtClean="0">
                <a:latin typeface="Times New Roman" panose="02020603050405020304" pitchFamily="18" charset="0"/>
                <a:cs typeface="Times New Roman" panose="02020603050405020304" pitchFamily="18" charset="0"/>
              </a:rPr>
              <a:t>: 3 </a:t>
            </a:r>
            <a:r>
              <a:rPr lang="en-US" sz="3200" kern="1200" dirty="0" err="1" smtClean="0">
                <a:latin typeface="Times New Roman" panose="02020603050405020304" pitchFamily="18" charset="0"/>
                <a:cs typeface="Times New Roman" panose="02020603050405020304" pitchFamily="18" charset="0"/>
              </a:rPr>
              <a:t>phần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5" name="Freeform 4"/>
          <p:cNvSpPr/>
          <p:nvPr/>
        </p:nvSpPr>
        <p:spPr>
          <a:xfrm>
            <a:off x="2742538" y="3531782"/>
            <a:ext cx="7236242" cy="870701"/>
          </a:xfrm>
          <a:custGeom>
            <a:avLst/>
            <a:gdLst>
              <a:gd name="connsiteX0" fmla="*/ 0 w 7236242"/>
              <a:gd name="connsiteY0" fmla="*/ 87070 h 870701"/>
              <a:gd name="connsiteX1" fmla="*/ 87070 w 7236242"/>
              <a:gd name="connsiteY1" fmla="*/ 0 h 870701"/>
              <a:gd name="connsiteX2" fmla="*/ 7149172 w 7236242"/>
              <a:gd name="connsiteY2" fmla="*/ 0 h 870701"/>
              <a:gd name="connsiteX3" fmla="*/ 7236242 w 7236242"/>
              <a:gd name="connsiteY3" fmla="*/ 87070 h 870701"/>
              <a:gd name="connsiteX4" fmla="*/ 7236242 w 7236242"/>
              <a:gd name="connsiteY4" fmla="*/ 783631 h 870701"/>
              <a:gd name="connsiteX5" fmla="*/ 7149172 w 7236242"/>
              <a:gd name="connsiteY5" fmla="*/ 870701 h 870701"/>
              <a:gd name="connsiteX6" fmla="*/ 87070 w 7236242"/>
              <a:gd name="connsiteY6" fmla="*/ 870701 h 870701"/>
              <a:gd name="connsiteX7" fmla="*/ 0 w 7236242"/>
              <a:gd name="connsiteY7" fmla="*/ 783631 h 870701"/>
              <a:gd name="connsiteX8" fmla="*/ 0 w 7236242"/>
              <a:gd name="connsiteY8" fmla="*/ 87070 h 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870701">
                <a:moveTo>
                  <a:pt x="0" y="87070"/>
                </a:moveTo>
                <a:cubicBezTo>
                  <a:pt x="0" y="38983"/>
                  <a:pt x="38983" y="0"/>
                  <a:pt x="87070" y="0"/>
                </a:cubicBezTo>
                <a:lnTo>
                  <a:pt x="7149172" y="0"/>
                </a:lnTo>
                <a:cubicBezTo>
                  <a:pt x="7197259" y="0"/>
                  <a:pt x="7236242" y="38983"/>
                  <a:pt x="7236242" y="87070"/>
                </a:cubicBezTo>
                <a:lnTo>
                  <a:pt x="7236242" y="783631"/>
                </a:lnTo>
                <a:cubicBezTo>
                  <a:pt x="7236242" y="831718"/>
                  <a:pt x="7197259" y="870701"/>
                  <a:pt x="7149172" y="870701"/>
                </a:cubicBezTo>
                <a:lnTo>
                  <a:pt x="87070" y="870701"/>
                </a:lnTo>
                <a:cubicBezTo>
                  <a:pt x="38983" y="870701"/>
                  <a:pt x="0" y="831718"/>
                  <a:pt x="0" y="783631"/>
                </a:cubicBezTo>
                <a:lnTo>
                  <a:pt x="0" y="870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2182" tIns="132182" rIns="1304174" bIns="132182"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Mở</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3339528" y="4481503"/>
            <a:ext cx="7236242" cy="1029282"/>
          </a:xfrm>
          <a:custGeom>
            <a:avLst/>
            <a:gdLst>
              <a:gd name="connsiteX0" fmla="*/ 0 w 7236242"/>
              <a:gd name="connsiteY0" fmla="*/ 102928 h 1029282"/>
              <a:gd name="connsiteX1" fmla="*/ 102928 w 7236242"/>
              <a:gd name="connsiteY1" fmla="*/ 0 h 1029282"/>
              <a:gd name="connsiteX2" fmla="*/ 7133314 w 7236242"/>
              <a:gd name="connsiteY2" fmla="*/ 0 h 1029282"/>
              <a:gd name="connsiteX3" fmla="*/ 7236242 w 7236242"/>
              <a:gd name="connsiteY3" fmla="*/ 102928 h 1029282"/>
              <a:gd name="connsiteX4" fmla="*/ 7236242 w 7236242"/>
              <a:gd name="connsiteY4" fmla="*/ 926354 h 1029282"/>
              <a:gd name="connsiteX5" fmla="*/ 7133314 w 7236242"/>
              <a:gd name="connsiteY5" fmla="*/ 1029282 h 1029282"/>
              <a:gd name="connsiteX6" fmla="*/ 102928 w 7236242"/>
              <a:gd name="connsiteY6" fmla="*/ 1029282 h 1029282"/>
              <a:gd name="connsiteX7" fmla="*/ 0 w 7236242"/>
              <a:gd name="connsiteY7" fmla="*/ 926354 h 1029282"/>
              <a:gd name="connsiteX8" fmla="*/ 0 w 7236242"/>
              <a:gd name="connsiteY8" fmla="*/ 102928 h 102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1029282">
                <a:moveTo>
                  <a:pt x="0" y="102928"/>
                </a:moveTo>
                <a:cubicBezTo>
                  <a:pt x="0" y="46082"/>
                  <a:pt x="46082" y="0"/>
                  <a:pt x="102928" y="0"/>
                </a:cubicBezTo>
                <a:lnTo>
                  <a:pt x="7133314" y="0"/>
                </a:lnTo>
                <a:cubicBezTo>
                  <a:pt x="7190160" y="0"/>
                  <a:pt x="7236242" y="46082"/>
                  <a:pt x="7236242" y="102928"/>
                </a:cubicBezTo>
                <a:lnTo>
                  <a:pt x="7236242" y="926354"/>
                </a:lnTo>
                <a:cubicBezTo>
                  <a:pt x="7236242" y="983200"/>
                  <a:pt x="7190160" y="1029282"/>
                  <a:pt x="7133314" y="1029282"/>
                </a:cubicBezTo>
                <a:lnTo>
                  <a:pt x="102928" y="1029282"/>
                </a:lnTo>
                <a:cubicBezTo>
                  <a:pt x="46082" y="1029282"/>
                  <a:pt x="0" y="983200"/>
                  <a:pt x="0" y="926354"/>
                </a:cubicBezTo>
                <a:lnTo>
                  <a:pt x="0" y="10292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27" tIns="136827" rIns="1299773" bIns="136827"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Thân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3945563" y="5579474"/>
            <a:ext cx="7236242" cy="1063135"/>
          </a:xfrm>
          <a:custGeom>
            <a:avLst/>
            <a:gdLst>
              <a:gd name="connsiteX0" fmla="*/ 0 w 7236242"/>
              <a:gd name="connsiteY0" fmla="*/ 106314 h 1063135"/>
              <a:gd name="connsiteX1" fmla="*/ 106314 w 7236242"/>
              <a:gd name="connsiteY1" fmla="*/ 0 h 1063135"/>
              <a:gd name="connsiteX2" fmla="*/ 7129929 w 7236242"/>
              <a:gd name="connsiteY2" fmla="*/ 0 h 1063135"/>
              <a:gd name="connsiteX3" fmla="*/ 7236243 w 7236242"/>
              <a:gd name="connsiteY3" fmla="*/ 106314 h 1063135"/>
              <a:gd name="connsiteX4" fmla="*/ 7236242 w 7236242"/>
              <a:gd name="connsiteY4" fmla="*/ 956822 h 1063135"/>
              <a:gd name="connsiteX5" fmla="*/ 7129928 w 7236242"/>
              <a:gd name="connsiteY5" fmla="*/ 1063136 h 1063135"/>
              <a:gd name="connsiteX6" fmla="*/ 106314 w 7236242"/>
              <a:gd name="connsiteY6" fmla="*/ 1063135 h 1063135"/>
              <a:gd name="connsiteX7" fmla="*/ 0 w 7236242"/>
              <a:gd name="connsiteY7" fmla="*/ 956821 h 1063135"/>
              <a:gd name="connsiteX8" fmla="*/ 0 w 7236242"/>
              <a:gd name="connsiteY8" fmla="*/ 106314 h 106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1063135">
                <a:moveTo>
                  <a:pt x="0" y="106314"/>
                </a:moveTo>
                <a:cubicBezTo>
                  <a:pt x="0" y="47598"/>
                  <a:pt x="47598" y="0"/>
                  <a:pt x="106314" y="0"/>
                </a:cubicBezTo>
                <a:lnTo>
                  <a:pt x="7129929" y="0"/>
                </a:lnTo>
                <a:cubicBezTo>
                  <a:pt x="7188645" y="0"/>
                  <a:pt x="7236243" y="47598"/>
                  <a:pt x="7236243" y="106314"/>
                </a:cubicBezTo>
                <a:cubicBezTo>
                  <a:pt x="7236243" y="389817"/>
                  <a:pt x="7236242" y="673319"/>
                  <a:pt x="7236242" y="956822"/>
                </a:cubicBezTo>
                <a:cubicBezTo>
                  <a:pt x="7236242" y="1015538"/>
                  <a:pt x="7188644" y="1063136"/>
                  <a:pt x="7129928" y="1063136"/>
                </a:cubicBezTo>
                <a:lnTo>
                  <a:pt x="106314" y="1063135"/>
                </a:lnTo>
                <a:cubicBezTo>
                  <a:pt x="47598" y="1063135"/>
                  <a:pt x="0" y="1015537"/>
                  <a:pt x="0" y="956821"/>
                </a:cubicBezTo>
                <a:lnTo>
                  <a:pt x="0" y="106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7818" tIns="137818" rIns="1309810" bIns="1378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8806789" y="3255536"/>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
        <p:nvSpPr>
          <p:cNvPr id="10" name="Freeform 9"/>
          <p:cNvSpPr/>
          <p:nvPr/>
        </p:nvSpPr>
        <p:spPr>
          <a:xfrm>
            <a:off x="9412824" y="4284547"/>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
        <p:nvSpPr>
          <p:cNvPr id="11" name="Freeform 10"/>
          <p:cNvSpPr/>
          <p:nvPr/>
        </p:nvSpPr>
        <p:spPr>
          <a:xfrm>
            <a:off x="10009814" y="5313558"/>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Tree>
    <p:extLst>
      <p:ext uri="{BB962C8B-B14F-4D97-AF65-F5344CB8AC3E}">
        <p14:creationId xmlns:p14="http://schemas.microsoft.com/office/powerpoint/2010/main" val="28092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666993" y="594131"/>
            <a:ext cx="4269117"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26706" y="594131"/>
            <a:ext cx="2286198" cy="1700931"/>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5500688" y="952071"/>
            <a:ext cx="3110529" cy="12291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8" name="Table 7"/>
          <p:cNvGraphicFramePr>
            <a:graphicFrameLocks noGrp="1"/>
          </p:cNvGraphicFramePr>
          <p:nvPr>
            <p:extLst>
              <p:ext uri="{D42A27DB-BD31-4B8C-83A1-F6EECF244321}">
                <p14:modId xmlns:p14="http://schemas.microsoft.com/office/powerpoint/2010/main" val="2215154591"/>
              </p:ext>
            </p:extLst>
          </p:nvPr>
        </p:nvGraphicFramePr>
        <p:xfrm>
          <a:off x="707571" y="2327645"/>
          <a:ext cx="10776858" cy="4242816"/>
        </p:xfrm>
        <a:graphic>
          <a:graphicData uri="http://schemas.openxmlformats.org/drawingml/2006/table">
            <a:tbl>
              <a:tblPr firstRow="1" bandRow="1">
                <a:tableStyleId>{5940675A-B579-460E-94D1-54222C63F5DA}</a:tableStyleId>
              </a:tblPr>
              <a:tblGrid>
                <a:gridCol w="1737359">
                  <a:extLst>
                    <a:ext uri="{9D8B030D-6E8A-4147-A177-3AD203B41FA5}">
                      <a16:colId xmlns:a16="http://schemas.microsoft.com/office/drawing/2014/main" val="2318161542"/>
                    </a:ext>
                  </a:extLst>
                </a:gridCol>
                <a:gridCol w="9039499">
                  <a:extLst>
                    <a:ext uri="{9D8B030D-6E8A-4147-A177-3AD203B41FA5}">
                      <a16:colId xmlns:a16="http://schemas.microsoft.com/office/drawing/2014/main" val="1038412442"/>
                    </a:ext>
                  </a:extLst>
                </a:gridCol>
              </a:tblGrid>
              <a:tr h="370840">
                <a:tc rowSpan="5">
                  <a:txBody>
                    <a:bodyPr/>
                    <a:lstStyle/>
                    <a:p>
                      <a:pPr>
                        <a:lnSpc>
                          <a:spcPct val="115000"/>
                        </a:lnSpc>
                        <a:spcAft>
                          <a:spcPts val="800"/>
                        </a:spcAft>
                        <a:tabLst>
                          <a:tab pos="1386840" algn="l"/>
                        </a:tabLst>
                      </a:pP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Đọc</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baseline="0" dirty="0" err="1" smtClean="0">
                          <a:solidFill>
                            <a:schemeClr val="bg1"/>
                          </a:solidFill>
                          <a:effectLst/>
                          <a:latin typeface="Times New Roman" panose="02020603050405020304" pitchFamily="18" charset="0"/>
                          <a:ea typeface="MS Mincho"/>
                          <a:cs typeface="Times New Roman" panose="02020603050405020304" pitchFamily="18" charset="0"/>
                        </a:rPr>
                        <a:t>bài</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bài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văn</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trong</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sách</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giáo</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khoa</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trang</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125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và</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thảo</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luận</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trả</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baseline="0" dirty="0" err="1" smtClean="0">
                          <a:solidFill>
                            <a:schemeClr val="bg1"/>
                          </a:solidFill>
                          <a:effectLst/>
                          <a:latin typeface="Times New Roman" panose="02020603050405020304" pitchFamily="18" charset="0"/>
                          <a:ea typeface="MS Mincho"/>
                          <a:cs typeface="Times New Roman" panose="02020603050405020304" pitchFamily="18" charset="0"/>
                        </a:rPr>
                        <a:t>lời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các</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câu</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hỏi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sau</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a:t>
                      </a:r>
                      <a:endParaRPr lang="en-US" sz="24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nchor="ctr">
                    <a:solidFill>
                      <a:schemeClr val="accent6">
                        <a:lumMod val="50000"/>
                      </a:schemeClr>
                    </a:solidFill>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429930570"/>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tx2">
                        <a:lumMod val="10000"/>
                        <a:lumOff val="90000"/>
                      </a:schemeClr>
                    </a:solidFill>
                  </a:tcPr>
                </a:tc>
                <a:extLst>
                  <a:ext uri="{0D108BD9-81ED-4DB2-BD59-A6C34878D82A}">
                    <a16:rowId xmlns:a16="http://schemas.microsoft.com/office/drawing/2014/main" val="3381903263"/>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89047126"/>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1161088068"/>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4070479537"/>
                  </a:ext>
                </a:extLst>
              </a:tr>
            </a:tbl>
          </a:graphicData>
        </a:graphic>
      </p:graphicFrame>
    </p:spTree>
    <p:extLst>
      <p:ext uri="{BB962C8B-B14F-4D97-AF65-F5344CB8AC3E}">
        <p14:creationId xmlns:p14="http://schemas.microsoft.com/office/powerpoint/2010/main" val="7377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49427" y="554173"/>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1392673" y="1271438"/>
            <a:ext cx="10337773" cy="1619804"/>
            <a:chOff x="1392673" y="1271438"/>
            <a:chExt cx="10337773" cy="1619804"/>
          </a:xfrm>
        </p:grpSpPr>
        <p:sp>
          <p:nvSpPr>
            <p:cNvPr id="6" name="Freeform 5"/>
            <p:cNvSpPr/>
            <p:nvPr/>
          </p:nvSpPr>
          <p:spPr>
            <a:xfrm>
              <a:off x="1392673" y="1362112"/>
              <a:ext cx="10337773" cy="1438459"/>
            </a:xfrm>
            <a:custGeom>
              <a:avLst/>
              <a:gdLst>
                <a:gd name="connsiteX0" fmla="*/ 0 w 10337773"/>
                <a:gd name="connsiteY0" fmla="*/ 172430 h 1724297"/>
                <a:gd name="connsiteX1" fmla="*/ 172430 w 10337773"/>
                <a:gd name="connsiteY1" fmla="*/ 0 h 1724297"/>
                <a:gd name="connsiteX2" fmla="*/ 10165343 w 10337773"/>
                <a:gd name="connsiteY2" fmla="*/ 0 h 1724297"/>
                <a:gd name="connsiteX3" fmla="*/ 10337773 w 10337773"/>
                <a:gd name="connsiteY3" fmla="*/ 172430 h 1724297"/>
                <a:gd name="connsiteX4" fmla="*/ 10337773 w 10337773"/>
                <a:gd name="connsiteY4" fmla="*/ 1551867 h 1724297"/>
                <a:gd name="connsiteX5" fmla="*/ 10165343 w 10337773"/>
                <a:gd name="connsiteY5" fmla="*/ 1724297 h 1724297"/>
                <a:gd name="connsiteX6" fmla="*/ 172430 w 10337773"/>
                <a:gd name="connsiteY6" fmla="*/ 1724297 h 1724297"/>
                <a:gd name="connsiteX7" fmla="*/ 0 w 10337773"/>
                <a:gd name="connsiteY7" fmla="*/ 1551867 h 1724297"/>
                <a:gd name="connsiteX8" fmla="*/ 0 w 10337773"/>
                <a:gd name="connsiteY8" fmla="*/ 172430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7773" h="1724297">
                  <a:moveTo>
                    <a:pt x="0" y="172430"/>
                  </a:moveTo>
                  <a:cubicBezTo>
                    <a:pt x="0" y="77200"/>
                    <a:pt x="77200" y="0"/>
                    <a:pt x="172430" y="0"/>
                  </a:cubicBezTo>
                  <a:lnTo>
                    <a:pt x="10165343" y="0"/>
                  </a:lnTo>
                  <a:cubicBezTo>
                    <a:pt x="10260573" y="0"/>
                    <a:pt x="10337773" y="77200"/>
                    <a:pt x="10337773" y="172430"/>
                  </a:cubicBezTo>
                  <a:lnTo>
                    <a:pt x="10337773" y="1551867"/>
                  </a:lnTo>
                  <a:cubicBezTo>
                    <a:pt x="10337773" y="1647097"/>
                    <a:pt x="10260573" y="1724297"/>
                    <a:pt x="10165343" y="1724297"/>
                  </a:cubicBezTo>
                  <a:lnTo>
                    <a:pt x="172430" y="1724297"/>
                  </a:lnTo>
                  <a:cubicBezTo>
                    <a:pt x="77200" y="1724297"/>
                    <a:pt x="0" y="1647097"/>
                    <a:pt x="0" y="1551867"/>
                  </a:cubicBezTo>
                  <a:lnTo>
                    <a:pt x="0" y="17243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77144"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  </a:t>
              </a:r>
              <a:r>
                <a:rPr lang="en-US" sz="3200" b="1" kern="1200" dirty="0" err="1" smtClean="0">
                  <a:latin typeface="Times New Roman" panose="02020603050405020304" pitchFamily="18" charset="0"/>
                  <a:cs typeface="Times New Roman" panose="02020603050405020304" pitchFamily="18" charset="0"/>
                </a:rPr>
                <a:t>Văn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bản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trong</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sách</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giáo</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khoa</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trang</a:t>
              </a:r>
              <a:r>
                <a:rPr lang="en-US" sz="3200" b="1" kern="1200" dirty="0" smtClean="0">
                  <a:latin typeface="Times New Roman" panose="02020603050405020304" pitchFamily="18" charset="0"/>
                  <a:cs typeface="Times New Roman" panose="02020603050405020304" pitchFamily="18" charset="0"/>
                </a:rPr>
                <a:t> 125: </a:t>
              </a:r>
              <a:r>
                <a:rPr lang="en-US" sz="3200" i="1" kern="1200" dirty="0" err="1" smtClean="0">
                  <a:latin typeface="Times New Roman" panose="02020603050405020304" pitchFamily="18" charset="0"/>
                  <a:cs typeface="Times New Roman" panose="02020603050405020304" pitchFamily="18" charset="0"/>
                </a:rPr>
                <a:t>Tả</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lại</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một</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phiên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chợ</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đáng</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nhớ</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trên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sông</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nước</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miền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Tây</a:t>
              </a:r>
              <a:r>
                <a:rPr lang="en-US" sz="3200" i="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449950" y="1271438"/>
              <a:ext cx="2141056" cy="1619804"/>
            </a:xfrm>
            <a:prstGeom prst="roundRect">
              <a:avLst>
                <a:gd name="adj" fmla="val 10000"/>
              </a:avLst>
            </a:prstGeom>
            <a:blipFill rotWithShape="1">
              <a:blip r:embed="rId3"/>
              <a:stretch>
                <a:fillRect/>
              </a:stretch>
            </a:blipFill>
            <a:scene3d>
              <a:camera prst="perspectiveFront"/>
              <a:lightRig rig="threePt" dir="t"/>
            </a:scene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9" name="Rectangle 8"/>
          <p:cNvSpPr/>
          <p:nvPr/>
        </p:nvSpPr>
        <p:spPr>
          <a:xfrm>
            <a:off x="1121097" y="3094497"/>
            <a:ext cx="3575018" cy="548099"/>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12040" y="3642596"/>
            <a:ext cx="5686172"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18527" y="4230449"/>
            <a:ext cx="533992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31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1257" y="248194"/>
            <a:ext cx="11678194" cy="6400799"/>
          </a:xfrm>
          <a:prstGeom prst="rect">
            <a:avLst/>
          </a:prstGeom>
        </p:spPr>
      </p:pic>
      <p:sp>
        <p:nvSpPr>
          <p:cNvPr id="6" name="Rectangle 5"/>
          <p:cNvSpPr/>
          <p:nvPr/>
        </p:nvSpPr>
        <p:spPr>
          <a:xfrm>
            <a:off x="4272059" y="248194"/>
            <a:ext cx="7667392" cy="2585323"/>
          </a:xfrm>
          <a:prstGeom prst="rect">
            <a:avLst/>
          </a:prstGeom>
          <a:noFill/>
        </p:spPr>
        <p:txBody>
          <a:bodyPr wrap="square" lIns="91440" tIns="45720" rIns="91440" bIns="45720">
            <a:spAutoFit/>
          </a:bodyPr>
          <a:lstStyle/>
          <a:p>
            <a:pPr algn="ct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 - HIỂU VĂN BẢN</a:t>
            </a:r>
          </a:p>
          <a:p>
            <a:pPr algn="ctr"/>
            <a:r>
              <a:rPr lang="en-US" sz="5400" b="1" cap="none" spc="0"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LAO XAO NGÀY HÈ</a:t>
            </a:r>
          </a:p>
          <a:p>
            <a:pPr algn="ct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dirty="0" err="1"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Duy</a:t>
            </a: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Khán</a:t>
            </a: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endPar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0500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75553" y="480332"/>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 name="Group 18"/>
          <p:cNvGrpSpPr/>
          <p:nvPr/>
        </p:nvGrpSpPr>
        <p:grpSpPr>
          <a:xfrm>
            <a:off x="1276501" y="1606783"/>
            <a:ext cx="10127373" cy="1060366"/>
            <a:chOff x="1276501" y="1606783"/>
            <a:chExt cx="10127373" cy="1060366"/>
          </a:xfrm>
        </p:grpSpPr>
        <p:sp>
          <p:nvSpPr>
            <p:cNvPr id="7" name="Freeform 6"/>
            <p:cNvSpPr/>
            <p:nvPr/>
          </p:nvSpPr>
          <p:spPr>
            <a:xfrm>
              <a:off x="1276501" y="1734923"/>
              <a:ext cx="10127373" cy="932226"/>
            </a:xfrm>
            <a:custGeom>
              <a:avLst/>
              <a:gdLst>
                <a:gd name="connsiteX0" fmla="*/ 0 w 10401694"/>
                <a:gd name="connsiteY0" fmla="*/ 97318 h 973184"/>
                <a:gd name="connsiteX1" fmla="*/ 97318 w 10401694"/>
                <a:gd name="connsiteY1" fmla="*/ 0 h 973184"/>
                <a:gd name="connsiteX2" fmla="*/ 10304376 w 10401694"/>
                <a:gd name="connsiteY2" fmla="*/ 0 h 973184"/>
                <a:gd name="connsiteX3" fmla="*/ 10401694 w 10401694"/>
                <a:gd name="connsiteY3" fmla="*/ 97318 h 973184"/>
                <a:gd name="connsiteX4" fmla="*/ 10401694 w 10401694"/>
                <a:gd name="connsiteY4" fmla="*/ 875866 h 973184"/>
                <a:gd name="connsiteX5" fmla="*/ 10304376 w 10401694"/>
                <a:gd name="connsiteY5" fmla="*/ 973184 h 973184"/>
                <a:gd name="connsiteX6" fmla="*/ 97318 w 10401694"/>
                <a:gd name="connsiteY6" fmla="*/ 973184 h 973184"/>
                <a:gd name="connsiteX7" fmla="*/ 0 w 10401694"/>
                <a:gd name="connsiteY7" fmla="*/ 875866 h 973184"/>
                <a:gd name="connsiteX8" fmla="*/ 0 w 10401694"/>
                <a:gd name="connsiteY8" fmla="*/ 97318 h 9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973184">
                  <a:moveTo>
                    <a:pt x="0" y="97318"/>
                  </a:moveTo>
                  <a:cubicBezTo>
                    <a:pt x="0" y="43571"/>
                    <a:pt x="43571" y="0"/>
                    <a:pt x="97318" y="0"/>
                  </a:cubicBezTo>
                  <a:lnTo>
                    <a:pt x="10304376" y="0"/>
                  </a:lnTo>
                  <a:cubicBezTo>
                    <a:pt x="10358123" y="0"/>
                    <a:pt x="10401694" y="43571"/>
                    <a:pt x="10401694" y="97318"/>
                  </a:cubicBezTo>
                  <a:lnTo>
                    <a:pt x="10401694" y="875866"/>
                  </a:lnTo>
                  <a:cubicBezTo>
                    <a:pt x="10401694" y="929613"/>
                    <a:pt x="10358123" y="973184"/>
                    <a:pt x="10304376" y="973184"/>
                  </a:cubicBezTo>
                  <a:lnTo>
                    <a:pt x="97318" y="973184"/>
                  </a:lnTo>
                  <a:cubicBezTo>
                    <a:pt x="43571" y="973184"/>
                    <a:pt x="0" y="929613"/>
                    <a:pt x="0" y="875866"/>
                  </a:cubicBezTo>
                  <a:lnTo>
                    <a:pt x="0" y="9731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314817" tIns="137160" rIns="137161" bIns="137160" numCol="1" spcCol="1270" anchor="ctr" anchorCtr="0">
              <a:noAutofit/>
            </a:bodyPr>
            <a:lstStyle/>
            <a:p>
              <a:pPr lvl="0" algn="l" defTabSz="1600200">
                <a:lnSpc>
                  <a:spcPct val="90000"/>
                </a:lnSpc>
                <a:spcBef>
                  <a:spcPct val="0"/>
                </a:spcBef>
                <a:spcAft>
                  <a:spcPct val="35000"/>
                </a:spcAft>
              </a:pPr>
              <a:r>
                <a:rPr lang="en-US" sz="3600" kern="1200" dirty="0" smtClean="0"/>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Răng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276501" y="1606783"/>
              <a:ext cx="1736895" cy="1060366"/>
            </a:xfrm>
            <a:prstGeom prst="roundRect">
              <a:avLst>
                <a:gd name="adj" fmla="val 10000"/>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hueOff val="0"/>
                <a:satOff val="0"/>
                <a:lumOff val="0"/>
                <a:alphaOff val="0"/>
              </a:schemeClr>
            </a:fontRef>
          </p:style>
        </p:sp>
      </p:grpSp>
      <p:sp>
        <p:nvSpPr>
          <p:cNvPr id="11" name="Rectangle 10"/>
          <p:cNvSpPr/>
          <p:nvPr/>
        </p:nvSpPr>
        <p:spPr>
          <a:xfrm>
            <a:off x="1471224" y="960664"/>
            <a:ext cx="533992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0" name="Group 19"/>
          <p:cNvGrpSpPr/>
          <p:nvPr/>
        </p:nvGrpSpPr>
        <p:grpSpPr>
          <a:xfrm>
            <a:off x="1276501" y="2725415"/>
            <a:ext cx="10127374" cy="1138700"/>
            <a:chOff x="1276501" y="2725415"/>
            <a:chExt cx="10127374" cy="1138700"/>
          </a:xfrm>
        </p:grpSpPr>
        <p:sp>
          <p:nvSpPr>
            <p:cNvPr id="10" name="Freeform 9"/>
            <p:cNvSpPr/>
            <p:nvPr/>
          </p:nvSpPr>
          <p:spPr>
            <a:xfrm>
              <a:off x="1276501" y="2880450"/>
              <a:ext cx="10127374" cy="950016"/>
            </a:xfrm>
            <a:custGeom>
              <a:avLst/>
              <a:gdLst>
                <a:gd name="connsiteX0" fmla="*/ 0 w 10401694"/>
                <a:gd name="connsiteY0" fmla="*/ 104118 h 1041180"/>
                <a:gd name="connsiteX1" fmla="*/ 104118 w 10401694"/>
                <a:gd name="connsiteY1" fmla="*/ 0 h 1041180"/>
                <a:gd name="connsiteX2" fmla="*/ 10297576 w 10401694"/>
                <a:gd name="connsiteY2" fmla="*/ 0 h 1041180"/>
                <a:gd name="connsiteX3" fmla="*/ 10401694 w 10401694"/>
                <a:gd name="connsiteY3" fmla="*/ 104118 h 1041180"/>
                <a:gd name="connsiteX4" fmla="*/ 10401694 w 10401694"/>
                <a:gd name="connsiteY4" fmla="*/ 937062 h 1041180"/>
                <a:gd name="connsiteX5" fmla="*/ 10297576 w 10401694"/>
                <a:gd name="connsiteY5" fmla="*/ 1041180 h 1041180"/>
                <a:gd name="connsiteX6" fmla="*/ 104118 w 10401694"/>
                <a:gd name="connsiteY6" fmla="*/ 1041180 h 1041180"/>
                <a:gd name="connsiteX7" fmla="*/ 0 w 10401694"/>
                <a:gd name="connsiteY7" fmla="*/ 937062 h 1041180"/>
                <a:gd name="connsiteX8" fmla="*/ 0 w 10401694"/>
                <a:gd name="connsiteY8" fmla="*/ 104118 h 10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1041180">
                  <a:moveTo>
                    <a:pt x="0" y="104118"/>
                  </a:moveTo>
                  <a:cubicBezTo>
                    <a:pt x="0" y="46615"/>
                    <a:pt x="46615" y="0"/>
                    <a:pt x="104118" y="0"/>
                  </a:cubicBezTo>
                  <a:lnTo>
                    <a:pt x="10297576" y="0"/>
                  </a:lnTo>
                  <a:cubicBezTo>
                    <a:pt x="10355079" y="0"/>
                    <a:pt x="10401694" y="46615"/>
                    <a:pt x="10401694" y="104118"/>
                  </a:cubicBezTo>
                  <a:lnTo>
                    <a:pt x="10401694" y="937062"/>
                  </a:lnTo>
                  <a:cubicBezTo>
                    <a:pt x="10401694" y="994565"/>
                    <a:pt x="10355079" y="1041180"/>
                    <a:pt x="10297576" y="1041180"/>
                  </a:cubicBezTo>
                  <a:lnTo>
                    <a:pt x="104118" y="1041180"/>
                  </a:lnTo>
                  <a:cubicBezTo>
                    <a:pt x="46615" y="1041180"/>
                    <a:pt x="0" y="994565"/>
                    <a:pt x="0" y="937062"/>
                  </a:cubicBezTo>
                  <a:lnTo>
                    <a:pt x="0" y="10411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91136" tIns="106680" rIns="106681" bIns="1066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Răng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1276501" y="2725415"/>
              <a:ext cx="1736895" cy="11387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276500" y="5078625"/>
            <a:ext cx="10166166" cy="1312103"/>
            <a:chOff x="1276500" y="5078625"/>
            <a:chExt cx="10166166" cy="1312103"/>
          </a:xfrm>
        </p:grpSpPr>
        <p:sp>
          <p:nvSpPr>
            <p:cNvPr id="16" name="Freeform 15"/>
            <p:cNvSpPr/>
            <p:nvPr/>
          </p:nvSpPr>
          <p:spPr>
            <a:xfrm>
              <a:off x="1276501" y="5196048"/>
              <a:ext cx="10166165" cy="1146665"/>
            </a:xfrm>
            <a:custGeom>
              <a:avLst/>
              <a:gdLst>
                <a:gd name="connsiteX0" fmla="*/ 0 w 10401694"/>
                <a:gd name="connsiteY0" fmla="*/ 123088 h 1230878"/>
                <a:gd name="connsiteX1" fmla="*/ 123088 w 10401694"/>
                <a:gd name="connsiteY1" fmla="*/ 0 h 1230878"/>
                <a:gd name="connsiteX2" fmla="*/ 10278606 w 10401694"/>
                <a:gd name="connsiteY2" fmla="*/ 0 h 1230878"/>
                <a:gd name="connsiteX3" fmla="*/ 10401694 w 10401694"/>
                <a:gd name="connsiteY3" fmla="*/ 123088 h 1230878"/>
                <a:gd name="connsiteX4" fmla="*/ 10401694 w 10401694"/>
                <a:gd name="connsiteY4" fmla="*/ 1107790 h 1230878"/>
                <a:gd name="connsiteX5" fmla="*/ 10278606 w 10401694"/>
                <a:gd name="connsiteY5" fmla="*/ 1230878 h 1230878"/>
                <a:gd name="connsiteX6" fmla="*/ 123088 w 10401694"/>
                <a:gd name="connsiteY6" fmla="*/ 1230878 h 1230878"/>
                <a:gd name="connsiteX7" fmla="*/ 0 w 10401694"/>
                <a:gd name="connsiteY7" fmla="*/ 1107790 h 1230878"/>
                <a:gd name="connsiteX8" fmla="*/ 0 w 10401694"/>
                <a:gd name="connsiteY8" fmla="*/ 123088 h 12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1230878">
                  <a:moveTo>
                    <a:pt x="0" y="123088"/>
                  </a:moveTo>
                  <a:cubicBezTo>
                    <a:pt x="0" y="55108"/>
                    <a:pt x="55108" y="0"/>
                    <a:pt x="123088" y="0"/>
                  </a:cubicBezTo>
                  <a:lnTo>
                    <a:pt x="10278606" y="0"/>
                  </a:lnTo>
                  <a:cubicBezTo>
                    <a:pt x="10346586" y="0"/>
                    <a:pt x="10401694" y="55108"/>
                    <a:pt x="10401694" y="123088"/>
                  </a:cubicBezTo>
                  <a:lnTo>
                    <a:pt x="10401694" y="1107790"/>
                  </a:lnTo>
                  <a:cubicBezTo>
                    <a:pt x="10401694" y="1175770"/>
                    <a:pt x="10346586" y="1230878"/>
                    <a:pt x="10278606" y="1230878"/>
                  </a:cubicBezTo>
                  <a:lnTo>
                    <a:pt x="123088" y="1230878"/>
                  </a:lnTo>
                  <a:cubicBezTo>
                    <a:pt x="55108" y="1230878"/>
                    <a:pt x="0" y="1175770"/>
                    <a:pt x="0" y="1107790"/>
                  </a:cubicBezTo>
                  <a:lnTo>
                    <a:pt x="0" y="12308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0106" tIns="106680" rIns="106681" bIns="10668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1276500" y="5078625"/>
              <a:ext cx="1736895" cy="1312103"/>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 name="Rounded Rectangle 1"/>
          <p:cNvSpPr/>
          <p:nvPr/>
        </p:nvSpPr>
        <p:spPr>
          <a:xfrm>
            <a:off x="1276499" y="3931377"/>
            <a:ext cx="3598083" cy="1162594"/>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iêu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Rounded Rectangle 16"/>
          <p:cNvSpPr/>
          <p:nvPr/>
        </p:nvSpPr>
        <p:spPr>
          <a:xfrm>
            <a:off x="5094515" y="3931960"/>
            <a:ext cx="6322026" cy="1162594"/>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Tả</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rao</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8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75553" y="480332"/>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71224" y="960664"/>
            <a:ext cx="533992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575553" y="1457076"/>
            <a:ext cx="1693092" cy="553357"/>
          </a:xfrm>
          <a:prstGeom prst="rect">
            <a:avLst/>
          </a:prstGeom>
        </p:spPr>
        <p:txBody>
          <a:bodyPr wrap="none">
            <a:spAutoFit/>
          </a:bodyPr>
          <a:lstStyle/>
          <a:p>
            <a:pPr algn="just">
              <a:lnSpc>
                <a:spcPct val="107000"/>
              </a:lnSpc>
              <a:spcAft>
                <a:spcPts val="8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71223" y="2089050"/>
            <a:ext cx="10468227" cy="413523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07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599508" y="2124993"/>
            <a:ext cx="7511143" cy="3618412"/>
          </a:xfrm>
          <a:prstGeom prst="ellips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dịp</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89650" y="267560"/>
            <a:ext cx="245926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9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1600513" y="948643"/>
            <a:ext cx="9879638" cy="3814386"/>
            <a:chOff x="1548262" y="1288277"/>
            <a:chExt cx="9879638" cy="3814386"/>
          </a:xfrm>
        </p:grpSpPr>
        <p:sp>
          <p:nvSpPr>
            <p:cNvPr id="3" name="Freeform 2"/>
            <p:cNvSpPr/>
            <p:nvPr/>
          </p:nvSpPr>
          <p:spPr>
            <a:xfrm>
              <a:off x="6477000" y="2334725"/>
              <a:ext cx="3904453" cy="452567"/>
            </a:xfrm>
            <a:custGeom>
              <a:avLst/>
              <a:gdLst/>
              <a:ahLst/>
              <a:cxnLst/>
              <a:rect l="0" t="0" r="0" b="0"/>
              <a:pathLst>
                <a:path>
                  <a:moveTo>
                    <a:pt x="0" y="0"/>
                  </a:moveTo>
                  <a:lnTo>
                    <a:pt x="0" y="232813"/>
                  </a:lnTo>
                  <a:lnTo>
                    <a:pt x="3904453" y="232813"/>
                  </a:lnTo>
                  <a:lnTo>
                    <a:pt x="3904453" y="45256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4" name="Freeform 3"/>
            <p:cNvSpPr/>
            <p:nvPr/>
          </p:nvSpPr>
          <p:spPr>
            <a:xfrm>
              <a:off x="6477000" y="2334725"/>
              <a:ext cx="1759685" cy="452525"/>
            </a:xfrm>
            <a:custGeom>
              <a:avLst/>
              <a:gdLst/>
              <a:ahLst/>
              <a:cxnLst/>
              <a:rect l="0" t="0" r="0" b="0"/>
              <a:pathLst>
                <a:path>
                  <a:moveTo>
                    <a:pt x="0" y="0"/>
                  </a:moveTo>
                  <a:lnTo>
                    <a:pt x="0" y="232771"/>
                  </a:lnTo>
                  <a:lnTo>
                    <a:pt x="1759685" y="232771"/>
                  </a:lnTo>
                  <a:lnTo>
                    <a:pt x="1759685" y="452525"/>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5" name="Freeform 4"/>
            <p:cNvSpPr/>
            <p:nvPr/>
          </p:nvSpPr>
          <p:spPr>
            <a:xfrm>
              <a:off x="6428213" y="2334725"/>
              <a:ext cx="91440" cy="452567"/>
            </a:xfrm>
            <a:custGeom>
              <a:avLst/>
              <a:gdLst/>
              <a:ahLst/>
              <a:cxnLst/>
              <a:rect l="0" t="0" r="0" b="0"/>
              <a:pathLst>
                <a:path>
                  <a:moveTo>
                    <a:pt x="48786" y="0"/>
                  </a:moveTo>
                  <a:lnTo>
                    <a:pt x="48786" y="232813"/>
                  </a:lnTo>
                  <a:lnTo>
                    <a:pt x="45720" y="232813"/>
                  </a:lnTo>
                  <a:lnTo>
                    <a:pt x="45720" y="45256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741435" y="2334725"/>
              <a:ext cx="1735564" cy="439549"/>
            </a:xfrm>
            <a:custGeom>
              <a:avLst/>
              <a:gdLst/>
              <a:ahLst/>
              <a:cxnLst/>
              <a:rect l="0" t="0" r="0" b="0"/>
              <a:pathLst>
                <a:path>
                  <a:moveTo>
                    <a:pt x="1735564" y="0"/>
                  </a:moveTo>
                  <a:lnTo>
                    <a:pt x="1735564" y="219795"/>
                  </a:lnTo>
                  <a:lnTo>
                    <a:pt x="0" y="219795"/>
                  </a:lnTo>
                  <a:lnTo>
                    <a:pt x="0" y="43954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2594710" y="2334725"/>
              <a:ext cx="3882289" cy="439518"/>
            </a:xfrm>
            <a:custGeom>
              <a:avLst/>
              <a:gdLst/>
              <a:ahLst/>
              <a:cxnLst/>
              <a:rect l="0" t="0" r="0" b="0"/>
              <a:pathLst>
                <a:path>
                  <a:moveTo>
                    <a:pt x="3882289" y="0"/>
                  </a:moveTo>
                  <a:lnTo>
                    <a:pt x="3882289" y="219764"/>
                  </a:lnTo>
                  <a:lnTo>
                    <a:pt x="0" y="219764"/>
                  </a:lnTo>
                  <a:lnTo>
                    <a:pt x="0" y="43951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5024844" y="1288277"/>
              <a:ext cx="2904311" cy="1046447"/>
            </a:xfrm>
            <a:custGeom>
              <a:avLst/>
              <a:gdLst>
                <a:gd name="connsiteX0" fmla="*/ 0 w 2904311"/>
                <a:gd name="connsiteY0" fmla="*/ 0 h 1046447"/>
                <a:gd name="connsiteX1" fmla="*/ 2904311 w 2904311"/>
                <a:gd name="connsiteY1" fmla="*/ 0 h 1046447"/>
                <a:gd name="connsiteX2" fmla="*/ 2904311 w 2904311"/>
                <a:gd name="connsiteY2" fmla="*/ 1046447 h 1046447"/>
                <a:gd name="connsiteX3" fmla="*/ 0 w 2904311"/>
                <a:gd name="connsiteY3" fmla="*/ 1046447 h 1046447"/>
                <a:gd name="connsiteX4" fmla="*/ 0 w 2904311"/>
                <a:gd name="connsiteY4" fmla="*/ 0 h 1046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311" h="1046447">
                  <a:moveTo>
                    <a:pt x="0" y="0"/>
                  </a:moveTo>
                  <a:lnTo>
                    <a:pt x="2904311" y="0"/>
                  </a:lnTo>
                  <a:lnTo>
                    <a:pt x="2904311" y="1046447"/>
                  </a:lnTo>
                  <a:lnTo>
                    <a:pt x="0" y="104644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latin typeface="Times New Roman" panose="02020603050405020304" pitchFamily="18" charset="0"/>
                  <a:ea typeface="MS Mincho"/>
                  <a:cs typeface="Times New Roman" panose="02020603050405020304" pitchFamily="18" charset="0"/>
                </a:rPr>
                <a:t>2. Quy trình:</a:t>
              </a:r>
              <a:endParaRPr lang="en-US" sz="36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548262" y="2774244"/>
              <a:ext cx="2092895" cy="2262629"/>
            </a:xfrm>
            <a:custGeom>
              <a:avLst/>
              <a:gdLst>
                <a:gd name="connsiteX0" fmla="*/ 0 w 2092895"/>
                <a:gd name="connsiteY0" fmla="*/ 0 h 2262629"/>
                <a:gd name="connsiteX1" fmla="*/ 2092895 w 2092895"/>
                <a:gd name="connsiteY1" fmla="*/ 0 h 2262629"/>
                <a:gd name="connsiteX2" fmla="*/ 2092895 w 2092895"/>
                <a:gd name="connsiteY2" fmla="*/ 2262629 h 2262629"/>
                <a:gd name="connsiteX3" fmla="*/ 0 w 2092895"/>
                <a:gd name="connsiteY3" fmla="*/ 2262629 h 2262629"/>
                <a:gd name="connsiteX4" fmla="*/ 0 w 2092895"/>
                <a:gd name="connsiteY4" fmla="*/ 0 h 22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262629">
                  <a:moveTo>
                    <a:pt x="0" y="0"/>
                  </a:moveTo>
                  <a:lnTo>
                    <a:pt x="2092895" y="0"/>
                  </a:lnTo>
                  <a:lnTo>
                    <a:pt x="2092895" y="2262629"/>
                  </a:lnTo>
                  <a:lnTo>
                    <a:pt x="0" y="226262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Xác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định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đề</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tài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mục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đích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người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đọc</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694987" y="2774275"/>
              <a:ext cx="2092895" cy="2271806"/>
            </a:xfrm>
            <a:custGeom>
              <a:avLst/>
              <a:gdLst>
                <a:gd name="connsiteX0" fmla="*/ 0 w 2092895"/>
                <a:gd name="connsiteY0" fmla="*/ 0 h 2271806"/>
                <a:gd name="connsiteX1" fmla="*/ 2092895 w 2092895"/>
                <a:gd name="connsiteY1" fmla="*/ 0 h 2271806"/>
                <a:gd name="connsiteX2" fmla="*/ 2092895 w 2092895"/>
                <a:gd name="connsiteY2" fmla="*/ 2271806 h 2271806"/>
                <a:gd name="connsiteX3" fmla="*/ 0 w 2092895"/>
                <a:gd name="connsiteY3" fmla="*/ 2271806 h 2271806"/>
                <a:gd name="connsiteX4" fmla="*/ 0 w 2092895"/>
                <a:gd name="connsiteY4" fmla="*/ 0 h 227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271806">
                  <a:moveTo>
                    <a:pt x="0" y="0"/>
                  </a:moveTo>
                  <a:lnTo>
                    <a:pt x="2092895" y="0"/>
                  </a:lnTo>
                  <a:lnTo>
                    <a:pt x="2092895" y="2271806"/>
                  </a:lnTo>
                  <a:lnTo>
                    <a:pt x="0" y="227180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Tìm</a:t>
              </a:r>
              <a:r>
                <a:rPr lang="en-US" sz="3600" kern="1200" dirty="0" smtClean="0">
                  <a:latin typeface="Times New Roman" panose="02020603050405020304" pitchFamily="18" charset="0"/>
                  <a:cs typeface="Times New Roman" panose="02020603050405020304" pitchFamily="18" charset="0"/>
                </a:rPr>
                <a:t> ý </a:t>
              </a:r>
              <a:r>
                <a:rPr lang="en-US" sz="3600" kern="1200" dirty="0" err="1" smtClean="0">
                  <a:latin typeface="Times New Roman" panose="02020603050405020304" pitchFamily="18" charset="0"/>
                  <a:cs typeface="Times New Roman" panose="02020603050405020304" pitchFamily="18" charset="0"/>
                </a:rPr>
                <a:t>tưởng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thông</a:t>
              </a:r>
              <a:r>
                <a:rPr lang="en-US" sz="3600" kern="1200" dirty="0" smtClean="0">
                  <a:latin typeface="Times New Roman" panose="02020603050405020304" pitchFamily="18" charset="0"/>
                  <a:cs typeface="Times New Roman" panose="02020603050405020304" pitchFamily="18" charset="0"/>
                </a:rPr>
                <a:t> tin.</a:t>
              </a:r>
              <a:endParaRPr lang="en-US" sz="36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820200" y="2787293"/>
              <a:ext cx="1333593" cy="2266605"/>
            </a:xfrm>
            <a:custGeom>
              <a:avLst/>
              <a:gdLst>
                <a:gd name="connsiteX0" fmla="*/ 0 w 1333593"/>
                <a:gd name="connsiteY0" fmla="*/ 0 h 2266605"/>
                <a:gd name="connsiteX1" fmla="*/ 1333593 w 1333593"/>
                <a:gd name="connsiteY1" fmla="*/ 0 h 2266605"/>
                <a:gd name="connsiteX2" fmla="*/ 1333593 w 1333593"/>
                <a:gd name="connsiteY2" fmla="*/ 2266605 h 2266605"/>
                <a:gd name="connsiteX3" fmla="*/ 0 w 1333593"/>
                <a:gd name="connsiteY3" fmla="*/ 2266605 h 2266605"/>
                <a:gd name="connsiteX4" fmla="*/ 0 w 1333593"/>
                <a:gd name="connsiteY4" fmla="*/ 0 h 2266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93" h="2266605">
                  <a:moveTo>
                    <a:pt x="0" y="0"/>
                  </a:moveTo>
                  <a:lnTo>
                    <a:pt x="1333593" y="0"/>
                  </a:lnTo>
                  <a:lnTo>
                    <a:pt x="1333593" y="2266605"/>
                  </a:lnTo>
                  <a:lnTo>
                    <a:pt x="0" y="226660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Lập</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dàn</a:t>
              </a:r>
              <a:r>
                <a:rPr lang="en-US" sz="3600" kern="1200" dirty="0" smtClean="0">
                  <a:latin typeface="Times New Roman" panose="02020603050405020304" pitchFamily="18" charset="0"/>
                  <a:cs typeface="Times New Roman" panose="02020603050405020304" pitchFamily="18" charset="0"/>
                </a:rPr>
                <a:t> ý.</a:t>
              </a:r>
              <a:endParaRPr lang="en-US" sz="36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213291" y="2787251"/>
              <a:ext cx="2046789" cy="2297926"/>
            </a:xfrm>
            <a:custGeom>
              <a:avLst/>
              <a:gdLst>
                <a:gd name="connsiteX0" fmla="*/ 0 w 2046789"/>
                <a:gd name="connsiteY0" fmla="*/ 0 h 2297926"/>
                <a:gd name="connsiteX1" fmla="*/ 2046789 w 2046789"/>
                <a:gd name="connsiteY1" fmla="*/ 0 h 2297926"/>
                <a:gd name="connsiteX2" fmla="*/ 2046789 w 2046789"/>
                <a:gd name="connsiteY2" fmla="*/ 2297926 h 2297926"/>
                <a:gd name="connsiteX3" fmla="*/ 0 w 2046789"/>
                <a:gd name="connsiteY3" fmla="*/ 2297926 h 2297926"/>
                <a:gd name="connsiteX4" fmla="*/ 0 w 2046789"/>
                <a:gd name="connsiteY4" fmla="*/ 0 h 229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789" h="2297926">
                  <a:moveTo>
                    <a:pt x="0" y="0"/>
                  </a:moveTo>
                  <a:lnTo>
                    <a:pt x="2046789" y="0"/>
                  </a:lnTo>
                  <a:lnTo>
                    <a:pt x="2046789" y="2297926"/>
                  </a:lnTo>
                  <a:lnTo>
                    <a:pt x="0" y="229792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bản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thảo</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9335005" y="2787293"/>
              <a:ext cx="2092895" cy="2315370"/>
            </a:xfrm>
            <a:custGeom>
              <a:avLst/>
              <a:gdLst>
                <a:gd name="connsiteX0" fmla="*/ 0 w 2092895"/>
                <a:gd name="connsiteY0" fmla="*/ 0 h 2315370"/>
                <a:gd name="connsiteX1" fmla="*/ 2092895 w 2092895"/>
                <a:gd name="connsiteY1" fmla="*/ 0 h 2315370"/>
                <a:gd name="connsiteX2" fmla="*/ 2092895 w 2092895"/>
                <a:gd name="connsiteY2" fmla="*/ 2315370 h 2315370"/>
                <a:gd name="connsiteX3" fmla="*/ 0 w 2092895"/>
                <a:gd name="connsiteY3" fmla="*/ 2315370 h 2315370"/>
                <a:gd name="connsiteX4" fmla="*/ 0 w 2092895"/>
                <a:gd name="connsiteY4" fmla="*/ 0 h 231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315370">
                  <a:moveTo>
                    <a:pt x="0" y="0"/>
                  </a:moveTo>
                  <a:lnTo>
                    <a:pt x="2092895" y="0"/>
                  </a:lnTo>
                  <a:lnTo>
                    <a:pt x="2092895" y="2315370"/>
                  </a:lnTo>
                  <a:lnTo>
                    <a:pt x="0" y="23153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Chỉnh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sửa</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và</a:t>
              </a:r>
              <a:r>
                <a:rPr lang="en-US" sz="3600" kern="1200" dirty="0" smtClean="0">
                  <a:latin typeface="Times New Roman" panose="02020603050405020304" pitchFamily="18" charset="0"/>
                  <a:cs typeface="Times New Roman" panose="02020603050405020304" pitchFamily="18" charset="0"/>
                </a:rPr>
                <a:t> chia </a:t>
              </a:r>
              <a:r>
                <a:rPr lang="en-US" sz="3600" kern="1200" dirty="0" err="1" smtClean="0">
                  <a:latin typeface="Times New Roman" panose="02020603050405020304" pitchFamily="18" charset="0"/>
                  <a:cs typeface="Times New Roman" panose="02020603050405020304" pitchFamily="18" charset="0"/>
                </a:rPr>
                <a:t>sẻ</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121824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89650" y="855413"/>
            <a:ext cx="5418599" cy="425758"/>
          </a:xfrm>
          <a:prstGeom prst="rect">
            <a:avLst/>
          </a:prstGeom>
        </p:spPr>
        <p:txBody>
          <a:bodyPr wrap="none">
            <a:spAutoFit/>
          </a:bodyPr>
          <a:lstStyle/>
          <a:p>
            <a:pPr>
              <a:lnSpc>
                <a:spcPts val="2625"/>
              </a:lnSpc>
            </a:pP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IV.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4" name="Rectangle 3"/>
          <p:cNvSpPr/>
          <p:nvPr/>
        </p:nvSpPr>
        <p:spPr>
          <a:xfrm>
            <a:off x="1489650" y="1281171"/>
            <a:ext cx="8003177" cy="856645"/>
          </a:xfrm>
          <a:prstGeom prst="rect">
            <a:avLst/>
          </a:prstGeom>
        </p:spPr>
        <p:txBody>
          <a:bodyPr wrap="square">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a:p>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01375483"/>
              </p:ext>
            </p:extLst>
          </p:nvPr>
        </p:nvGraphicFramePr>
        <p:xfrm>
          <a:off x="1058093" y="2738047"/>
          <a:ext cx="10946673" cy="3962400"/>
        </p:xfrm>
        <a:graphic>
          <a:graphicData uri="http://schemas.openxmlformats.org/drawingml/2006/table">
            <a:tbl>
              <a:tblPr firstRow="1" firstCol="1" bandRow="1"/>
              <a:tblGrid>
                <a:gridCol w="3648099">
                  <a:extLst>
                    <a:ext uri="{9D8B030D-6E8A-4147-A177-3AD203B41FA5}">
                      <a16:colId xmlns:a16="http://schemas.microsoft.com/office/drawing/2014/main" val="973719359"/>
                    </a:ext>
                  </a:extLst>
                </a:gridCol>
                <a:gridCol w="3649287">
                  <a:extLst>
                    <a:ext uri="{9D8B030D-6E8A-4147-A177-3AD203B41FA5}">
                      <a16:colId xmlns:a16="http://schemas.microsoft.com/office/drawing/2014/main" val="82612448"/>
                    </a:ext>
                  </a:extLst>
                </a:gridCol>
                <a:gridCol w="3649287">
                  <a:extLst>
                    <a:ext uri="{9D8B030D-6E8A-4147-A177-3AD203B41FA5}">
                      <a16:colId xmlns:a16="http://schemas.microsoft.com/office/drawing/2014/main" val="2104945389"/>
                    </a:ext>
                  </a:extLst>
                </a:gridCol>
              </a:tblGrid>
              <a:tr h="0">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8272905"/>
                  </a:ext>
                </a:extLst>
              </a:tr>
              <a:tr h="2047382">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147942"/>
                  </a:ext>
                </a:extLst>
              </a:tr>
            </a:tbl>
          </a:graphicData>
        </a:graphic>
      </p:graphicFrame>
      <p:sp>
        <p:nvSpPr>
          <p:cNvPr id="7" name="Rectangle 6"/>
          <p:cNvSpPr/>
          <p:nvPr/>
        </p:nvSpPr>
        <p:spPr>
          <a:xfrm>
            <a:off x="5323516" y="2137047"/>
            <a:ext cx="1492717" cy="42652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ts val="2625"/>
              </a:lnSpc>
            </a:pPr>
            <a:r>
              <a:rPr lang="en-US" sz="28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8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9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89650" y="855413"/>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489650" y="1281171"/>
            <a:ext cx="8003177" cy="856645"/>
          </a:xfrm>
          <a:prstGeom prst="rect">
            <a:avLst/>
          </a:prstGeom>
        </p:spPr>
        <p:txBody>
          <a:bodyPr wrap="squar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89650" y="2137816"/>
            <a:ext cx="3230308" cy="425758"/>
          </a:xfrm>
          <a:prstGeom prst="rect">
            <a:avLst/>
          </a:prstGeom>
        </p:spPr>
        <p:txBody>
          <a:bodyPr wrap="none">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8" name="Rectangle 7"/>
          <p:cNvSpPr/>
          <p:nvPr/>
        </p:nvSpPr>
        <p:spPr>
          <a:xfrm>
            <a:off x="1267097" y="2605829"/>
            <a:ext cx="10358845" cy="1569660"/>
          </a:xfrm>
          <a:prstGeom prst="rect">
            <a:avLst/>
          </a:prstGeom>
        </p:spPr>
        <p:txBody>
          <a:bodyPr wrap="square">
            <a:spAutoFit/>
          </a:bodyPr>
          <a:lstStyle/>
          <a:p>
            <a:pPr marL="457200" indent="-457200">
              <a:buFont typeface="Wingdings" panose="05000000000000000000" pitchFamily="2" charset="2"/>
              <a:buChar char="v"/>
            </a:pPr>
            <a:r>
              <a:rPr lang="en-US" sz="3200"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200"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150949" y="4217744"/>
            <a:ext cx="6096000" cy="856645"/>
          </a:xfrm>
          <a:prstGeom prst="rect">
            <a:avLst/>
          </a:prstGeom>
        </p:spPr>
        <p:txBody>
          <a:bodyPr>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p:txBody>
      </p:sp>
      <p:sp>
        <p:nvSpPr>
          <p:cNvPr id="10" name="Cloud Callout 9"/>
          <p:cNvSpPr/>
          <p:nvPr/>
        </p:nvSpPr>
        <p:spPr>
          <a:xfrm>
            <a:off x="3546564" y="4313990"/>
            <a:ext cx="6172201" cy="2112936"/>
          </a:xfrm>
          <a:prstGeom prst="cloudCallout">
            <a:avLst/>
          </a:prstGeom>
          <a:solidFill>
            <a:schemeClr val="bg1"/>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1800" dirty="0" err="1">
                <a:solidFill>
                  <a:srgbClr val="111111"/>
                </a:solidFill>
                <a:latin typeface="Times New Roman" panose="02020603050405020304" pitchFamily="18" charset="0"/>
                <a:ea typeface="Times New Roman" panose="02020603050405020304" pitchFamily="18" charset="0"/>
              </a:rPr>
              <a:t>Dựa</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vào</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sổ</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ghi</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chép</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đã</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chuẩn</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bị</a:t>
            </a:r>
            <a:r>
              <a:rPr lang="en-US" sz="2400" kern="1800" dirty="0">
                <a:solidFill>
                  <a:srgbClr val="111111"/>
                </a:solidFill>
                <a:latin typeface="Times New Roman" panose="02020603050405020304" pitchFamily="18" charset="0"/>
                <a:ea typeface="Times New Roman" panose="02020603050405020304" pitchFamily="18" charset="0"/>
              </a:rPr>
              <a:t>  ở </a:t>
            </a:r>
            <a:r>
              <a:rPr lang="en-US" sz="2400" kern="1800" dirty="0" err="1">
                <a:solidFill>
                  <a:srgbClr val="111111"/>
                </a:solidFill>
                <a:latin typeface="Times New Roman" panose="02020603050405020304" pitchFamily="18" charset="0"/>
                <a:ea typeface="Times New Roman" panose="02020603050405020304" pitchFamily="18" charset="0"/>
              </a:rPr>
              <a:t>nhà</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hãy</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phác</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thảo</a:t>
            </a:r>
            <a:r>
              <a:rPr lang="en-US" sz="2400" kern="1800" dirty="0">
                <a:solidFill>
                  <a:srgbClr val="111111"/>
                </a:solidFill>
                <a:latin typeface="Times New Roman" panose="02020603050405020304" pitchFamily="18" charset="0"/>
                <a:ea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rPr>
              <a:t>tưởng</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theo</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bảng</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gợi</a:t>
            </a:r>
            <a:r>
              <a:rPr lang="en-US" sz="2400" kern="1800" dirty="0">
                <a:solidFill>
                  <a:srgbClr val="111111"/>
                </a:solidFill>
                <a:latin typeface="Times New Roman" panose="02020603050405020304" pitchFamily="18" charset="0"/>
                <a:ea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rPr>
              <a:t>sau</a:t>
            </a:r>
            <a:r>
              <a:rPr lang="en-US" sz="2400" kern="1800" dirty="0">
                <a:solidFill>
                  <a:srgbClr val="111111"/>
                </a:solidFill>
                <a:latin typeface="Times New Roman" panose="02020603050405020304" pitchFamily="18" charset="0"/>
                <a:ea typeface="Times New Roman" panose="02020603050405020304" pitchFamily="18" charset="0"/>
              </a:rPr>
              <a:t>:</a:t>
            </a:r>
            <a:r>
              <a:rPr lang="en-US" sz="2400" b="1" kern="1800" dirty="0">
                <a:solidFill>
                  <a:srgbClr val="111111"/>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95223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0"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856645"/>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583155" y="1389577"/>
            <a:ext cx="5506205" cy="4903907"/>
          </a:xfrm>
          <a:prstGeom prst="rect">
            <a:avLst/>
          </a:prstGeom>
          <a:ln w="57150" cmpd="dbl">
            <a:solidFill>
              <a:srgbClr val="C00000"/>
            </a:solidFill>
          </a:ln>
        </p:spPr>
        <p:txBody>
          <a:bodyPr wrap="square">
            <a:spAutoFit/>
          </a:bodyPr>
          <a:lstStyle/>
          <a:p>
            <a:pPr>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đâu</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Nhìn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khí</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nét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bật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gần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sẽ</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các</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MS Mincho"/>
                <a:cs typeface="Times New Roman" panose="02020603050405020304" pitchFamily="18" charset="0"/>
              </a:rPr>
              <a:t>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hóa</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Ấn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smtClean="0">
                <a:latin typeface="Times New Roman" panose="02020603050405020304" pitchFamily="18" charset="0"/>
                <a:ea typeface="Calibri" panose="020F0502020204030204" pitchFamily="34" charset="0"/>
                <a:cs typeface="Times New Roman" panose="02020603050405020304" pitchFamily="18" charset="0"/>
              </a:rPr>
              <a:t>này</a:t>
            </a:r>
            <a:r>
              <a:rPr lang="en-US" sz="1400" dirty="0" smtClean="0">
                <a:latin typeface="Times New Roman" panose="02020603050405020304" pitchFamily="18" charset="0"/>
                <a:ea typeface="Calibri" panose="020F0502020204030204" pitchFamily="34" charset="0"/>
              </a:rPr>
              <a:t> </a:t>
            </a:r>
            <a:r>
              <a:rPr lang="en-US" sz="1400" b="1" dirty="0">
                <a:latin typeface="Times New Roman" panose="02020603050405020304" pitchFamily="18" charset="0"/>
                <a:ea typeface="Calibri" panose="020F0502020204030204" pitchFamily="34" charset="0"/>
              </a:rPr>
              <a:t>……………………………………………………….</a:t>
            </a:r>
            <a:endParaRPr lang="en-US" sz="1400" dirty="0"/>
          </a:p>
        </p:txBody>
      </p:sp>
      <p:sp>
        <p:nvSpPr>
          <p:cNvPr id="7" name="Rectangle 6"/>
          <p:cNvSpPr/>
          <p:nvPr/>
        </p:nvSpPr>
        <p:spPr>
          <a:xfrm>
            <a:off x="2019876" y="1697511"/>
            <a:ext cx="2903359" cy="958660"/>
          </a:xfrm>
          <a:prstGeom prst="rect">
            <a:avLst/>
          </a:prstGeom>
          <a:scene3d>
            <a:camera prst="orthographicFront"/>
            <a:lightRig rig="threePt" dir="t"/>
          </a:scene3d>
          <a:sp3d>
            <a:bevelT prst="slope"/>
          </a:sp3d>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ct val="107000"/>
              </a:lnSpc>
              <a:spcAft>
                <a:spcPts val="800"/>
              </a:spcAft>
            </a:pP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algn="ctr">
              <a:lnSpc>
                <a:spcPct val="107000"/>
              </a:lnSpc>
              <a:spcAft>
                <a:spcPts val="800"/>
              </a:spcAft>
            </a:pP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1780641" y="3061621"/>
            <a:ext cx="3381828" cy="2583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992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856645"/>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345441" y="1955761"/>
            <a:ext cx="1962397" cy="426527"/>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59955" y="1496615"/>
            <a:ext cx="2190023" cy="425758"/>
          </a:xfrm>
          <a:prstGeom prst="rect">
            <a:avLst/>
          </a:prstGeom>
        </p:spPr>
        <p:txBody>
          <a:bodyPr wrap="none">
            <a:spAutoFit/>
          </a:bodyPr>
          <a:lstStyle/>
          <a:p>
            <a:pPr algn="just">
              <a:lnSpc>
                <a:spcPts val="2625"/>
              </a:lnSpc>
            </a:pP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b="1" kern="1800" dirty="0" smtClean="0">
                <a:solidFill>
                  <a:srgbClr val="111111"/>
                </a:solidFill>
                <a:ea typeface="Times New Roman" panose="02020603050405020304" pitchFamily="18" charset="0"/>
                <a:cs typeface="Times New Roman" panose="02020603050405020304" pitchFamily="18" charset="0"/>
              </a:rPr>
              <a:t>.</a:t>
            </a:r>
            <a:endParaRPr lang="en-US" dirty="0">
              <a:effectLst/>
            </a:endParaRPr>
          </a:p>
        </p:txBody>
      </p:sp>
      <p:sp>
        <p:nvSpPr>
          <p:cNvPr id="6" name="Rectangle 5"/>
          <p:cNvSpPr/>
          <p:nvPr/>
        </p:nvSpPr>
        <p:spPr>
          <a:xfrm>
            <a:off x="1345441" y="2566139"/>
            <a:ext cx="7612918"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503874989"/>
              </p:ext>
            </p:extLst>
          </p:nvPr>
        </p:nvGraphicFramePr>
        <p:xfrm>
          <a:off x="2016651" y="1922373"/>
          <a:ext cx="912513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8584192" y="331172"/>
            <a:ext cx="2667666" cy="18378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885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P spid="6" grpId="0"/>
      <p:bldGraphic spid="8"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584192" y="331172"/>
            <a:ext cx="2667666" cy="18378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r>
              <a:rPr lang="en-US" sz="2800" b="1" kern="1800" dirty="0">
                <a:solidFill>
                  <a:srgbClr val="111111"/>
                </a:solidFill>
                <a:latin typeface="Times New Roman" panose="02020603050405020304" pitchFamily="18" charset="0"/>
                <a:ea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rPr>
              <a:t>: </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4236372012"/>
              </p:ext>
            </p:extLst>
          </p:nvPr>
        </p:nvGraphicFramePr>
        <p:xfrm>
          <a:off x="1132113" y="2510844"/>
          <a:ext cx="10363202" cy="4005258"/>
        </p:xfrm>
        <a:graphic>
          <a:graphicData uri="http://schemas.openxmlformats.org/drawingml/2006/table">
            <a:tbl>
              <a:tblPr firstRow="1" firstCol="1" bandRow="1"/>
              <a:tblGrid>
                <a:gridCol w="1887345">
                  <a:extLst>
                    <a:ext uri="{9D8B030D-6E8A-4147-A177-3AD203B41FA5}">
                      <a16:colId xmlns:a16="http://schemas.microsoft.com/office/drawing/2014/main" val="4151547019"/>
                    </a:ext>
                  </a:extLst>
                </a:gridCol>
                <a:gridCol w="7172866">
                  <a:extLst>
                    <a:ext uri="{9D8B030D-6E8A-4147-A177-3AD203B41FA5}">
                      <a16:colId xmlns:a16="http://schemas.microsoft.com/office/drawing/2014/main" val="4193542775"/>
                    </a:ext>
                  </a:extLst>
                </a:gridCol>
                <a:gridCol w="1302991">
                  <a:extLst>
                    <a:ext uri="{9D8B030D-6E8A-4147-A177-3AD203B41FA5}">
                      <a16:colId xmlns:a16="http://schemas.microsoft.com/office/drawing/2014/main" val="4210824324"/>
                    </a:ext>
                  </a:extLst>
                </a:gridCol>
              </a:tblGrid>
              <a:tr h="322420">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phần</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văn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Chưa 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81086465"/>
                  </a:ext>
                </a:extLst>
              </a:tr>
              <a:tr h="322420">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2F3"/>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Dùng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ngôi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xưng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hô</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phù</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hợp</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trong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khi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miêu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643583039"/>
                  </a:ext>
                </a:extLst>
              </a:tr>
              <a:tr h="322420">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Mở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Giới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thiệu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diễn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ra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80114310"/>
                  </a:ext>
                </a:extLst>
              </a:tr>
              <a:tr h="356052">
                <a:tc rowSpan="2">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Thân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DEDED"/>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bao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554204641"/>
                  </a:ext>
                </a:extLst>
              </a:tr>
              <a:tr h="365917">
                <a:tc vMerge="1">
                  <a:txBody>
                    <a:bodyPr/>
                    <a:lstStyle/>
                    <a:p>
                      <a:endParaRPr lang="en-US"/>
                    </a:p>
                  </a:txBody>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hiện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được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đường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nét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màu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sắc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âm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thanh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cụ</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thể</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079669380"/>
                  </a:ext>
                </a:extLst>
              </a:tr>
              <a:tr h="335873">
                <a:tc rowSpan="3">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a:lnSpc>
                          <a:spcPts val="2625"/>
                        </a:lnSpc>
                        <a:spcAft>
                          <a:spcPts val="800"/>
                        </a:spcAft>
                      </a:pP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38116468"/>
                  </a:ext>
                </a:extLst>
              </a:tr>
              <a:tr h="310312">
                <a:tc vMerge="1">
                  <a:txBody>
                    <a:bodyPr/>
                    <a:lstStyle/>
                    <a:p>
                      <a:endParaRPr lang="en-US"/>
                    </a:p>
                  </a:txBody>
                  <a:tcPr/>
                </a:tc>
                <a:tc>
                  <a:txBody>
                    <a:bodyPr/>
                    <a:lstStyle/>
                    <a:p>
                      <a:pPr>
                        <a:lnSpc>
                          <a:spcPts val="2625"/>
                        </a:lnSpc>
                        <a:spcAft>
                          <a:spcPts val="800"/>
                        </a:spcAf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theo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822796600"/>
                  </a:ext>
                </a:extLst>
              </a:tr>
              <a:tr h="466365">
                <a:tc vMerge="1">
                  <a:txBody>
                    <a:bodyPr/>
                    <a:lstStyle/>
                    <a:p>
                      <a:endParaRPr lang="en-US"/>
                    </a:p>
                  </a:txBody>
                  <a:tcPr/>
                </a:tc>
                <a:tc>
                  <a:txBody>
                    <a:bodyPr/>
                    <a:lstStyle/>
                    <a:p>
                      <a:pPr>
                        <a:lnSpc>
                          <a:spcPts val="2625"/>
                        </a:lnSpc>
                        <a:spcAft>
                          <a:spcPts val="800"/>
                        </a:spcAft>
                      </a:pPr>
                      <a:r>
                        <a:rPr lang="en-US" sz="2000">
                          <a:solidFill>
                            <a:srgbClr val="0D0D0D"/>
                          </a:solidFill>
                          <a:effectLst/>
                          <a:latin typeface="Times New Roman" panose="02020603050405020304" pitchFamily="18" charset="0"/>
                          <a:ea typeface="MS Mincho"/>
                          <a:cs typeface="Times New Roman" panose="02020603050405020304" pitchFamily="18" charset="0"/>
                        </a:rPr>
                        <a:t>Thể hiện suy nghĩ, cảm xúc đối với con người, cuộc sống được miêu tả.</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503306698"/>
                  </a:ext>
                </a:extLst>
              </a:tr>
              <a:tr h="322420">
                <a:tc>
                  <a:txBody>
                    <a:bodyPr/>
                    <a:lstStyle/>
                    <a:p>
                      <a:pP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Kết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Nêu được ấn tượng, tình cảm của người viết đối với cảnh sinh hoạt.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834704390"/>
                  </a:ext>
                </a:extLst>
              </a:tr>
            </a:tbl>
          </a:graphicData>
        </a:graphic>
      </p:graphicFrame>
    </p:spTree>
    <p:extLst>
      <p:ext uri="{BB962C8B-B14F-4D97-AF65-F5344CB8AC3E}">
        <p14:creationId xmlns:p14="http://schemas.microsoft.com/office/powerpoint/2010/main" val="22474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455955" y="289236"/>
            <a:ext cx="2847668" cy="19618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59955" y="2583414"/>
            <a:ext cx="7964553"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34692" y="3161952"/>
            <a:ext cx="5656228"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98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1817</TotalTime>
  <Words>9846</Words>
  <Application>Microsoft Office PowerPoint</Application>
  <PresentationFormat>Widescreen</PresentationFormat>
  <Paragraphs>989</Paragraphs>
  <Slides>118</Slides>
  <Notes>0</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118</vt:i4>
      </vt:variant>
    </vt:vector>
  </HeadingPairs>
  <TitlesOfParts>
    <vt:vector size="137" baseType="lpstr">
      <vt:lpstr>MS Gothic</vt:lpstr>
      <vt:lpstr>Arial</vt:lpstr>
      <vt:lpstr>Brush Script MT</vt:lpstr>
      <vt:lpstr>Calibri</vt:lpstr>
      <vt:lpstr>Calibri Light</vt:lpstr>
      <vt:lpstr>Cambria Math</vt:lpstr>
      <vt:lpstr>Century Gothic</vt:lpstr>
      <vt:lpstr>Corbel</vt:lpstr>
      <vt:lpstr>MS Mincho</vt:lpstr>
      <vt:lpstr>Segoe UI Symbol</vt:lpstr>
      <vt:lpstr>Tahoma</vt:lpstr>
      <vt:lpstr>Times New Roman</vt:lpstr>
      <vt:lpstr>Wingdings</vt:lpstr>
      <vt:lpstr>Wingdings 3</vt:lpstr>
      <vt:lpstr>1_Office Theme</vt:lpstr>
      <vt:lpstr>4_Office Theme</vt:lpstr>
      <vt:lpstr>3_Office Theme</vt:lpstr>
      <vt:lpstr>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143</cp:revision>
  <dcterms:created xsi:type="dcterms:W3CDTF">2021-06-13T02:21:45Z</dcterms:created>
  <dcterms:modified xsi:type="dcterms:W3CDTF">2021-08-14T01:49:39Z</dcterms:modified>
</cp:coreProperties>
</file>