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3" r:id="rId5"/>
    <p:sldMasterId id="2147483730" r:id="rId6"/>
    <p:sldMasterId id="2147483747" r:id="rId7"/>
    <p:sldMasterId id="2147483788" r:id="rId8"/>
    <p:sldMasterId id="2147483800" r:id="rId9"/>
    <p:sldMasterId id="2147483812" r:id="rId10"/>
  </p:sldMasterIdLst>
  <p:notesMasterIdLst>
    <p:notesMasterId r:id="rId164"/>
  </p:notesMasterIdLst>
  <p:sldIdLst>
    <p:sldId id="256" r:id="rId11"/>
    <p:sldId id="376" r:id="rId12"/>
    <p:sldId id="258" r:id="rId13"/>
    <p:sldId id="259" r:id="rId14"/>
    <p:sldId id="260" r:id="rId15"/>
    <p:sldId id="261" r:id="rId16"/>
    <p:sldId id="262" r:id="rId17"/>
    <p:sldId id="263" r:id="rId18"/>
    <p:sldId id="266" r:id="rId19"/>
    <p:sldId id="265" r:id="rId20"/>
    <p:sldId id="264" r:id="rId21"/>
    <p:sldId id="267" r:id="rId22"/>
    <p:sldId id="268" r:id="rId23"/>
    <p:sldId id="269" r:id="rId24"/>
    <p:sldId id="270" r:id="rId25"/>
    <p:sldId id="271" r:id="rId26"/>
    <p:sldId id="272" r:id="rId27"/>
    <p:sldId id="273" r:id="rId28"/>
    <p:sldId id="279" r:id="rId29"/>
    <p:sldId id="274" r:id="rId30"/>
    <p:sldId id="275" r:id="rId31"/>
    <p:sldId id="278" r:id="rId32"/>
    <p:sldId id="276" r:id="rId33"/>
    <p:sldId id="281" r:id="rId34"/>
    <p:sldId id="277" r:id="rId35"/>
    <p:sldId id="280" r:id="rId36"/>
    <p:sldId id="374" r:id="rId37"/>
    <p:sldId id="283" r:id="rId38"/>
    <p:sldId id="284" r:id="rId39"/>
    <p:sldId id="285" r:id="rId40"/>
    <p:sldId id="286" r:id="rId41"/>
    <p:sldId id="287"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77" r:id="rId58"/>
    <p:sldId id="305" r:id="rId59"/>
    <p:sldId id="306" r:id="rId60"/>
    <p:sldId id="307" r:id="rId61"/>
    <p:sldId id="308" r:id="rId62"/>
    <p:sldId id="309" r:id="rId63"/>
    <p:sldId id="310" r:id="rId64"/>
    <p:sldId id="312" r:id="rId65"/>
    <p:sldId id="313" r:id="rId66"/>
    <p:sldId id="314" r:id="rId67"/>
    <p:sldId id="315" r:id="rId68"/>
    <p:sldId id="317" r:id="rId69"/>
    <p:sldId id="318" r:id="rId70"/>
    <p:sldId id="319" r:id="rId71"/>
    <p:sldId id="316" r:id="rId72"/>
    <p:sldId id="320" r:id="rId73"/>
    <p:sldId id="321" r:id="rId74"/>
    <p:sldId id="322" r:id="rId75"/>
    <p:sldId id="323" r:id="rId76"/>
    <p:sldId id="324" r:id="rId77"/>
    <p:sldId id="325" r:id="rId78"/>
    <p:sldId id="327" r:id="rId79"/>
    <p:sldId id="326" r:id="rId80"/>
    <p:sldId id="375" r:id="rId81"/>
    <p:sldId id="329" r:id="rId82"/>
    <p:sldId id="332" r:id="rId83"/>
    <p:sldId id="331"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30"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80" r:id="rId114"/>
    <p:sldId id="381" r:id="rId115"/>
    <p:sldId id="382" r:id="rId116"/>
    <p:sldId id="379" r:id="rId117"/>
    <p:sldId id="36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5" r:id="rId149"/>
    <p:sldId id="416" r:id="rId150"/>
    <p:sldId id="417" r:id="rId151"/>
    <p:sldId id="418" r:id="rId152"/>
    <p:sldId id="419" r:id="rId153"/>
    <p:sldId id="369" r:id="rId154"/>
    <p:sldId id="370" r:id="rId155"/>
    <p:sldId id="371" r:id="rId156"/>
    <p:sldId id="372" r:id="rId157"/>
    <p:sldId id="373" r:id="rId158"/>
    <p:sldId id="420" r:id="rId159"/>
    <p:sldId id="421" r:id="rId160"/>
    <p:sldId id="422" r:id="rId161"/>
    <p:sldId id="423" r:id="rId162"/>
    <p:sldId id="424"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commentAuthors" Target="commentAuthors.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1" Type="http://schemas.openxmlformats.org/officeDocument/2006/relationships/image" Target="../media/image70.png"/></Relationships>
</file>

<file path=ppt/diagrams/_rels/data5.xml.rels><?xml version="1.0" encoding="UTF-8" standalone="yes"?>
<Relationships xmlns="http://schemas.openxmlformats.org/package/2006/relationships"><Relationship Id="rId1" Type="http://schemas.openxmlformats.org/officeDocument/2006/relationships/image" Target="../media/image70.png"/></Relationships>
</file>

<file path=ppt/diagrams/_rels/data6.xml.rels><?xml version="1.0" encoding="UTF-8" standalone="yes"?>
<Relationships xmlns="http://schemas.openxmlformats.org/package/2006/relationships"><Relationship Id="rId1" Type="http://schemas.openxmlformats.org/officeDocument/2006/relationships/image" Target="../media/image74.png"/></Relationships>
</file>

<file path=ppt/diagrams/_rels/data7.xml.rels><?xml version="1.0" encoding="UTF-8" standalone="yes"?>
<Relationships xmlns="http://schemas.openxmlformats.org/package/2006/relationships"><Relationship Id="rId1" Type="http://schemas.openxmlformats.org/officeDocument/2006/relationships/image" Target="../media/image74.png"/></Relationships>
</file>

<file path=ppt/diagrams/_rels/data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50.png"/></Relationships>
</file>

<file path=ppt/diagrams/_rels/data9.xml.rels><?xml version="1.0" encoding="UTF-8" standalone="yes"?>
<Relationships xmlns="http://schemas.openxmlformats.org/package/2006/relationships"><Relationship Id="rId1" Type="http://schemas.openxmlformats.org/officeDocument/2006/relationships/image" Target="../media/image8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700A1-2C78-4CC1-B5C0-F39A2A79B16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CC68BFB-9C3E-4AA6-A41C-78901CC95729}">
      <dgm:prSet phldrT="[Text]" custT="1"/>
      <dgm:spPr>
        <a:ln w="28575">
          <a:solidFill>
            <a:schemeClr val="accent6">
              <a:lumMod val="50000"/>
            </a:schemeClr>
          </a:solidFill>
        </a:ln>
      </dgm:spPr>
      <dgm:t>
        <a:bodyPr/>
        <a:lstStyle/>
        <a:p>
          <a:pPr algn="l"/>
          <a:endParaRPr lang="en-US" sz="2800" dirty="0" smtClean="0">
            <a:latin typeface="Times New Roman" panose="02020603050405020304" pitchFamily="18" charset="0"/>
            <a:cs typeface="Times New Roman" panose="02020603050405020304" pitchFamily="18" charset="0"/>
          </a:endParaRPr>
        </a:p>
        <a:p>
          <a:pPr algn="l"/>
          <a:r>
            <a:rPr lang="en-US" sz="2800" dirty="0" err="1" smtClean="0">
              <a:solidFill>
                <a:srgbClr val="C00000"/>
              </a:solidFill>
              <a:latin typeface="Times New Roman" panose="02020603050405020304" pitchFamily="18" charset="0"/>
              <a:cs typeface="Times New Roman" panose="02020603050405020304" pitchFamily="18" charset="0"/>
            </a:rPr>
            <a:t>Miêu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tả</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Dế</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Mèn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hành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động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thói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quen</a:t>
          </a:r>
          <a:r>
            <a:rPr lang="en-US" sz="2800" dirty="0" smtClean="0">
              <a:solidFill>
                <a:srgbClr val="002060"/>
              </a:solidFill>
              <a:latin typeface="Times New Roman" panose="02020603050405020304" pitchFamily="18" charset="0"/>
              <a:cs typeface="Times New Roman" panose="02020603050405020304" pitchFamily="18" charset="0"/>
            </a:rPr>
            <a:t>.</a:t>
          </a:r>
          <a:br>
            <a:rPr lang="en-US" sz="2800" dirty="0" smtClean="0">
              <a:solidFill>
                <a:srgbClr val="002060"/>
              </a:solidFill>
              <a:latin typeface="Times New Roman" panose="02020603050405020304" pitchFamily="18" charset="0"/>
              <a:cs typeface="Times New Roman" panose="02020603050405020304" pitchFamily="18" charset="0"/>
            </a:rPr>
          </a:br>
          <a:endParaRPr lang="en-US" sz="2800" dirty="0">
            <a:solidFill>
              <a:srgbClr val="002060"/>
            </a:solidFill>
            <a:latin typeface="Times New Roman" panose="02020603050405020304" pitchFamily="18" charset="0"/>
            <a:cs typeface="Times New Roman" panose="02020603050405020304" pitchFamily="18" charset="0"/>
          </a:endParaRPr>
        </a:p>
      </dgm:t>
    </dgm:pt>
    <dgm:pt modelId="{8DC2C46C-658D-447F-A3F1-1A68F6BFCB0D}" type="parTrans" cxnId="{E8595DC2-4AE3-4F1A-801A-8420870BCEF0}">
      <dgm:prSet/>
      <dgm:spPr/>
      <dgm:t>
        <a:bodyPr/>
        <a:lstStyle/>
        <a:p>
          <a:endParaRPr lang="en-US"/>
        </a:p>
      </dgm:t>
    </dgm:pt>
    <dgm:pt modelId="{73F9CEF6-8D2A-46E9-BA19-CCF27974AFE7}" type="sibTrans" cxnId="{E8595DC2-4AE3-4F1A-801A-8420870BCEF0}">
      <dgm:prSet/>
      <dgm:spPr/>
      <dgm:t>
        <a:bodyPr/>
        <a:lstStyle/>
        <a:p>
          <a:endParaRPr lang="en-US"/>
        </a:p>
      </dgm:t>
    </dgm:pt>
    <dgm:pt modelId="{817E19BB-5234-4419-A17A-D76AF0E0A923}">
      <dgm:prSet phldrT="[Text]" custT="1"/>
      <dgm:spPr>
        <a:ln w="28575">
          <a:solidFill>
            <a:schemeClr val="accent6">
              <a:lumMod val="50000"/>
            </a:schemeClr>
          </a:solidFill>
        </a:ln>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Kể</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về</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bài</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học</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đường</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đời</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đầu</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tiên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của</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Dế</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Mèn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Dế</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Mèn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coi</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thường</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Dế</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Choắt</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Dế</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Mèn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trêu</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chị</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Cốc</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dẫn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đến</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cái</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chết</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của</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Dế</a:t>
          </a:r>
          <a:r>
            <a:rPr lang="en-US" sz="2600" dirty="0" smtClean="0">
              <a:solidFill>
                <a:srgbClr val="002060"/>
              </a:solidFill>
              <a:latin typeface="Times New Roman" panose="02020603050405020304" pitchFamily="18" charset="0"/>
              <a:cs typeface="Times New Roman" panose="02020603050405020304" pitchFamily="18" charset="0"/>
            </a:rPr>
            <a:t> </a:t>
          </a:r>
          <a:r>
            <a:rPr lang="en-US" sz="2600" dirty="0" err="1" smtClean="0">
              <a:solidFill>
                <a:srgbClr val="002060"/>
              </a:solidFill>
              <a:latin typeface="Times New Roman" panose="02020603050405020304" pitchFamily="18" charset="0"/>
              <a:cs typeface="Times New Roman" panose="02020603050405020304" pitchFamily="18" charset="0"/>
            </a:rPr>
            <a:t>Choắt</a:t>
          </a:r>
          <a:r>
            <a:rPr lang="en-US" sz="2600" dirty="0" smtClean="0">
              <a:solidFill>
                <a:srgbClr val="002060"/>
              </a:solidFill>
            </a:rPr>
            <a:t>.</a:t>
          </a:r>
          <a:endParaRPr lang="en-US" sz="2600" dirty="0">
            <a:solidFill>
              <a:srgbClr val="002060"/>
            </a:solidFill>
          </a:endParaRPr>
        </a:p>
      </dgm:t>
    </dgm:pt>
    <dgm:pt modelId="{ADF8FE2A-D02E-4B57-8F2F-D36F44EDC8AA}" type="parTrans" cxnId="{338B889F-B38C-4220-A664-9317FBCA9071}">
      <dgm:prSet/>
      <dgm:spPr/>
      <dgm:t>
        <a:bodyPr/>
        <a:lstStyle/>
        <a:p>
          <a:endParaRPr lang="en-US"/>
        </a:p>
      </dgm:t>
    </dgm:pt>
    <dgm:pt modelId="{00A429F3-0D7C-41A4-B477-32F0BEDF6BA4}" type="sibTrans" cxnId="{338B889F-B38C-4220-A664-9317FBCA9071}">
      <dgm:prSet/>
      <dgm:spPr/>
      <dgm:t>
        <a:bodyPr/>
        <a:lstStyle/>
        <a:p>
          <a:endParaRPr lang="en-US"/>
        </a:p>
      </dgm:t>
    </dgm:pt>
    <dgm:pt modelId="{E578C3B9-09E0-4CC0-9CF5-9265079910F3}" type="pres">
      <dgm:prSet presAssocID="{729700A1-2C78-4CC1-B5C0-F39A2A79B16C}" presName="Name0" presStyleCnt="0">
        <dgm:presLayoutVars>
          <dgm:dir/>
          <dgm:resizeHandles val="exact"/>
        </dgm:presLayoutVars>
      </dgm:prSet>
      <dgm:spPr/>
      <dgm:t>
        <a:bodyPr/>
        <a:lstStyle/>
        <a:p>
          <a:endParaRPr lang="en-US"/>
        </a:p>
      </dgm:t>
    </dgm:pt>
    <dgm:pt modelId="{D4513C07-8FDA-4603-9EE4-20E0EB78D010}" type="pres">
      <dgm:prSet presAssocID="{9CC68BFB-9C3E-4AA6-A41C-78901CC95729}" presName="composite" presStyleCnt="0"/>
      <dgm:spPr/>
    </dgm:pt>
    <dgm:pt modelId="{D6E4C114-78B0-488D-9523-AB7BDBC54DE9}" type="pres">
      <dgm:prSet presAssocID="{9CC68BFB-9C3E-4AA6-A41C-78901CC95729}" presName="rect1" presStyleLbl="trAlignAcc1" presStyleIdx="0" presStyleCnt="2" custScaleX="77970" custLinFactNeighborX="-9602" custLinFactNeighborY="8849">
        <dgm:presLayoutVars>
          <dgm:bulletEnabled val="1"/>
        </dgm:presLayoutVars>
      </dgm:prSet>
      <dgm:spPr/>
      <dgm:t>
        <a:bodyPr/>
        <a:lstStyle/>
        <a:p>
          <a:endParaRPr lang="en-US"/>
        </a:p>
      </dgm:t>
    </dgm:pt>
    <dgm:pt modelId="{FF43FE09-4BD5-4BDA-8FC4-81ACF3A60E67}" type="pres">
      <dgm:prSet presAssocID="{9CC68BFB-9C3E-4AA6-A41C-78901CC95729}" presName="rect2" presStyleLbl="fgImgPlace1" presStyleIdx="0" presStyleCnt="2" custScaleX="104616" custLinFactNeighborX="6909" custLinFactNeighborY="15127"/>
      <dgm:spPr>
        <a:blipFill rotWithShape="1">
          <a:blip xmlns:r="http://schemas.openxmlformats.org/officeDocument/2006/relationships" r:embed="rId1"/>
          <a:stretch>
            <a:fillRect/>
          </a:stretch>
        </a:blipFill>
      </dgm:spPr>
    </dgm:pt>
    <dgm:pt modelId="{BEC8B958-BE8C-4D5C-A1BD-8E04B83E9B7A}" type="pres">
      <dgm:prSet presAssocID="{73F9CEF6-8D2A-46E9-BA19-CCF27974AFE7}" presName="sibTrans" presStyleCnt="0"/>
      <dgm:spPr/>
    </dgm:pt>
    <dgm:pt modelId="{4729E777-B6DF-4080-B95E-2A303058010F}" type="pres">
      <dgm:prSet presAssocID="{817E19BB-5234-4419-A17A-D76AF0E0A923}" presName="composite" presStyleCnt="0"/>
      <dgm:spPr/>
    </dgm:pt>
    <dgm:pt modelId="{3CDB403C-BEE7-4E10-A1B8-51240C1677C4}" type="pres">
      <dgm:prSet presAssocID="{817E19BB-5234-4419-A17A-D76AF0E0A923}" presName="rect1" presStyleLbl="trAlignAcc1" presStyleIdx="1" presStyleCnt="2" custScaleX="106838" custLinFactNeighborX="-7322" custLinFactNeighborY="10565">
        <dgm:presLayoutVars>
          <dgm:bulletEnabled val="1"/>
        </dgm:presLayoutVars>
      </dgm:prSet>
      <dgm:spPr/>
      <dgm:t>
        <a:bodyPr/>
        <a:lstStyle/>
        <a:p>
          <a:endParaRPr lang="en-US"/>
        </a:p>
      </dgm:t>
    </dgm:pt>
    <dgm:pt modelId="{63494278-D07B-4E58-88A3-B7F6CBCA5227}" type="pres">
      <dgm:prSet presAssocID="{817E19BB-5234-4419-A17A-D76AF0E0A923}" presName="rect2" presStyleLbl="fgImgPlace1" presStyleIdx="1" presStyleCnt="2" custScaleX="103372" custLinFactNeighborX="-47725" custLinFactNeighborY="18662"/>
      <dgm:spPr>
        <a:blipFill rotWithShape="1">
          <a:blip xmlns:r="http://schemas.openxmlformats.org/officeDocument/2006/relationships" r:embed="rId1"/>
          <a:stretch>
            <a:fillRect/>
          </a:stretch>
        </a:blipFill>
      </dgm:spPr>
    </dgm:pt>
  </dgm:ptLst>
  <dgm:cxnLst>
    <dgm:cxn modelId="{338B889F-B38C-4220-A664-9317FBCA9071}" srcId="{729700A1-2C78-4CC1-B5C0-F39A2A79B16C}" destId="{817E19BB-5234-4419-A17A-D76AF0E0A923}" srcOrd="1" destOrd="0" parTransId="{ADF8FE2A-D02E-4B57-8F2F-D36F44EDC8AA}" sibTransId="{00A429F3-0D7C-41A4-B477-32F0BEDF6BA4}"/>
    <dgm:cxn modelId="{2DFA77CC-0F40-4A23-8C07-1D8699077D7D}" type="presOf" srcId="{817E19BB-5234-4419-A17A-D76AF0E0A923}" destId="{3CDB403C-BEE7-4E10-A1B8-51240C1677C4}" srcOrd="0" destOrd="0" presId="urn:microsoft.com/office/officeart/2008/layout/PictureStrips"/>
    <dgm:cxn modelId="{8BAB60BA-C09A-46B5-9A1C-1101DEA810F1}" type="presOf" srcId="{9CC68BFB-9C3E-4AA6-A41C-78901CC95729}" destId="{D6E4C114-78B0-488D-9523-AB7BDBC54DE9}" srcOrd="0" destOrd="0" presId="urn:microsoft.com/office/officeart/2008/layout/PictureStrips"/>
    <dgm:cxn modelId="{E8595DC2-4AE3-4F1A-801A-8420870BCEF0}" srcId="{729700A1-2C78-4CC1-B5C0-F39A2A79B16C}" destId="{9CC68BFB-9C3E-4AA6-A41C-78901CC95729}" srcOrd="0" destOrd="0" parTransId="{8DC2C46C-658D-447F-A3F1-1A68F6BFCB0D}" sibTransId="{73F9CEF6-8D2A-46E9-BA19-CCF27974AFE7}"/>
    <dgm:cxn modelId="{E06E139E-64EA-4BCF-AA42-43A3B1B02ADD}" type="presOf" srcId="{729700A1-2C78-4CC1-B5C0-F39A2A79B16C}" destId="{E578C3B9-09E0-4CC0-9CF5-9265079910F3}" srcOrd="0" destOrd="0" presId="urn:microsoft.com/office/officeart/2008/layout/PictureStrips"/>
    <dgm:cxn modelId="{7F284E53-0E87-4B2C-A144-99E42A70852D}" type="presParOf" srcId="{E578C3B9-09E0-4CC0-9CF5-9265079910F3}" destId="{D4513C07-8FDA-4603-9EE4-20E0EB78D010}" srcOrd="0" destOrd="0" presId="urn:microsoft.com/office/officeart/2008/layout/PictureStrips"/>
    <dgm:cxn modelId="{31E68BBF-DF00-44F3-AED2-800F8DBE9E34}" type="presParOf" srcId="{D4513C07-8FDA-4603-9EE4-20E0EB78D010}" destId="{D6E4C114-78B0-488D-9523-AB7BDBC54DE9}" srcOrd="0" destOrd="0" presId="urn:microsoft.com/office/officeart/2008/layout/PictureStrips"/>
    <dgm:cxn modelId="{B3BD81CC-8ECC-43FA-91A0-0BC2B4EA79C6}" type="presParOf" srcId="{D4513C07-8FDA-4603-9EE4-20E0EB78D010}" destId="{FF43FE09-4BD5-4BDA-8FC4-81ACF3A60E67}" srcOrd="1" destOrd="0" presId="urn:microsoft.com/office/officeart/2008/layout/PictureStrips"/>
    <dgm:cxn modelId="{ED6C0348-C7DF-4417-95BD-B2FBCFDF6039}" type="presParOf" srcId="{E578C3B9-09E0-4CC0-9CF5-9265079910F3}" destId="{BEC8B958-BE8C-4D5C-A1BD-8E04B83E9B7A}" srcOrd="1" destOrd="0" presId="urn:microsoft.com/office/officeart/2008/layout/PictureStrips"/>
    <dgm:cxn modelId="{CDEFA814-59E2-4160-9602-E0DA84CD6052}" type="presParOf" srcId="{E578C3B9-09E0-4CC0-9CF5-9265079910F3}" destId="{4729E777-B6DF-4080-B95E-2A303058010F}" srcOrd="2" destOrd="0" presId="urn:microsoft.com/office/officeart/2008/layout/PictureStrips"/>
    <dgm:cxn modelId="{445D44A1-69E0-4168-9280-2E79CC9CA8E7}" type="presParOf" srcId="{4729E777-B6DF-4080-B95E-2A303058010F}" destId="{3CDB403C-BEE7-4E10-A1B8-51240C1677C4}" srcOrd="0" destOrd="0" presId="urn:microsoft.com/office/officeart/2008/layout/PictureStrips"/>
    <dgm:cxn modelId="{EC38EBA7-A499-497A-8DD6-C16752DF5B01}" type="presParOf" srcId="{4729E777-B6DF-4080-B95E-2A303058010F}" destId="{63494278-D07B-4E58-88A3-B7F6CBCA522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smtClean="0">
              <a:solidFill>
                <a:srgbClr val="002060"/>
              </a:solidFill>
              <a:latin typeface="Times New Roman" panose="02020603050405020304" pitchFamily="18" charset="0"/>
              <a:cs typeface="Times New Roman" panose="02020603050405020304" pitchFamily="18" charset="0"/>
            </a:rPr>
            <a:t>Hoạt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động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nhóm</a:t>
          </a:r>
          <a:endParaRPr lang="en-US" sz="3200" dirty="0">
            <a:solidFill>
              <a:srgbClr val="002060"/>
            </a:solidFill>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smtClean="0">
              <a:solidFill>
                <a:srgbClr val="002060"/>
              </a:solidFill>
              <a:latin typeface="Times New Roman" panose="02020603050405020304" pitchFamily="18" charset="0"/>
              <a:cs typeface="Times New Roman" panose="02020603050405020304" pitchFamily="18" charset="0"/>
            </a:rPr>
            <a:t>Các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nhóm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hoàn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thành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phiếu</a:t>
          </a:r>
          <a:r>
            <a:rPr lang="en-US" dirty="0" smtClean="0">
              <a:solidFill>
                <a:srgbClr val="002060"/>
              </a:solidFill>
              <a:latin typeface="Times New Roman" panose="02020603050405020304" pitchFamily="18" charset="0"/>
              <a:cs typeface="Times New Roman" panose="02020603050405020304" pitchFamily="18" charset="0"/>
            </a:rPr>
            <a:t> HT </a:t>
          </a:r>
          <a:r>
            <a:rPr lang="en-US" dirty="0" err="1" smtClean="0">
              <a:solidFill>
                <a:srgbClr val="002060"/>
              </a:solidFill>
              <a:latin typeface="Times New Roman" panose="02020603050405020304" pitchFamily="18" charset="0"/>
              <a:cs typeface="Times New Roman" panose="02020603050405020304" pitchFamily="18" charset="0"/>
            </a:rPr>
            <a:t>số</a:t>
          </a:r>
          <a:r>
            <a:rPr lang="en-US" dirty="0" smtClean="0">
              <a:solidFill>
                <a:srgbClr val="002060"/>
              </a:solidFill>
              <a:latin typeface="Times New Roman" panose="02020603050405020304" pitchFamily="18" charset="0"/>
              <a:cs typeface="Times New Roman" panose="02020603050405020304" pitchFamily="18" charset="0"/>
            </a:rPr>
            <a:t> 1 </a:t>
          </a:r>
          <a:r>
            <a:rPr lang="en-US" dirty="0" err="1" smtClean="0">
              <a:solidFill>
                <a:srgbClr val="002060"/>
              </a:solidFill>
              <a:latin typeface="Times New Roman" panose="02020603050405020304" pitchFamily="18" charset="0"/>
              <a:cs typeface="Times New Roman" panose="02020603050405020304" pitchFamily="18" charset="0"/>
            </a:rPr>
            <a:t>về</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hình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dáng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và</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tính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cách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Dế</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Mèn</a:t>
          </a:r>
          <a:r>
            <a:rPr lang="en-US" dirty="0" smtClean="0">
              <a:solidFill>
                <a:srgbClr val="002060"/>
              </a:solidFill>
              <a:latin typeface="Times New Roman" panose="02020603050405020304" pitchFamily="18" charset="0"/>
              <a:cs typeface="Times New Roman" panose="02020603050405020304" pitchFamily="18" charset="0"/>
            </a:rPr>
            <a:t> </a:t>
          </a:r>
          <a:endParaRPr lang="en-US" dirty="0">
            <a:solidFill>
              <a:srgbClr val="002060"/>
            </a:solidFill>
            <a:latin typeface="Times New Roman" panose="02020603050405020304" pitchFamily="18" charset="0"/>
            <a:cs typeface="Times New Roman" panose="02020603050405020304" pitchFamily="18" charset="0"/>
          </a:endParaRPr>
        </a:p>
      </dgm:t>
    </dgm:pt>
    <dgm:pt modelId="{DDC846E3-9D28-4A45-A61C-ED98B00F8B15}" type="parTrans" cxnId="{856AD9B5-2C59-4E34-B9AF-C817F3231673}">
      <dgm:prSet/>
      <dgm:spPr/>
      <dgm:t>
        <a:bodyPr/>
        <a:lstStyle/>
        <a:p>
          <a:endParaRPr lang="en-US"/>
        </a:p>
      </dgm:t>
    </dgm:pt>
    <dgm:pt modelId="{6871A32A-D3AE-4450-8F8F-597F014C86A1}" type="sib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135739" custScaleY="141315" custLinFactNeighborX="1810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5408DADB-3B42-4B15-BF2A-ACFEC8656244}" srcId="{5F16739B-F0C1-4813-A183-C1D25B097C74}" destId="{3BC9F503-2D7A-4DC6-95A6-26835E71F71F}" srcOrd="1" destOrd="0" parTransId="{0D86545C-B875-42AD-B9F7-F87FA3A38285}" sibTransId="{00267EE9-35B0-4F6B-B449-92E9FB1D5BFA}"/>
    <dgm:cxn modelId="{5ACBB9C5-7C0A-43FC-95CC-69FA1C3B90DD}" type="presOf" srcId="{3BC9F503-2D7A-4DC6-95A6-26835E71F71F}" destId="{42A5D0C6-1F63-4DDD-97D1-D26F1FF9E00B}" srcOrd="1" destOrd="0" presId="urn:microsoft.com/office/officeart/2011/layout/CircleProcess"/>
    <dgm:cxn modelId="{1F65EF48-FCC3-4D36-B874-96051BE8363D}" type="presOf" srcId="{3BC9F503-2D7A-4DC6-95A6-26835E71F71F}" destId="{3DCE348F-4E67-4C05-A708-244CAA77E39A}"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FBB8EED8-E350-42F2-A59C-B574BB93869F}" type="presOf" srcId="{0E337C8A-1CE2-433D-85E9-2720D8068238}" destId="{7EE3A3CA-8D4D-4EBC-A8BC-2E19AA1E673B}" srcOrd="1"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78840CBF-0813-4190-A35B-8C531831D178}" type="presOf" srcId="{2473AC6D-05BE-46CD-AEE1-F1EFF470A55D}" destId="{12E59804-1710-4138-95AB-915311535003}" srcOrd="1" destOrd="0" presId="urn:microsoft.com/office/officeart/2011/layout/CircleProcess"/>
    <dgm:cxn modelId="{1D843798-4A71-44A6-B43B-55A4E59E18D2}" type="presOf" srcId="{0E337C8A-1CE2-433D-85E9-2720D8068238}" destId="{75CA8447-CF3F-4AE6-A6C1-7EEBD42FC9BA}" srcOrd="0" destOrd="0" presId="urn:microsoft.com/office/officeart/2011/layout/CircleProcess"/>
    <dgm:cxn modelId="{5BA8ABB5-2B5E-45DE-AD38-2EC3B8A0ACD4}" type="presOf" srcId="{5F16739B-F0C1-4813-A183-C1D25B097C74}" destId="{275E3C05-5228-452A-8687-F155D2412D7F}" srcOrd="0" destOrd="0" presId="urn:microsoft.com/office/officeart/2011/layout/CircleProcess"/>
    <dgm:cxn modelId="{C3C96638-9D9E-4042-94D3-95ACD48611F7}" type="presOf" srcId="{2473AC6D-05BE-46CD-AEE1-F1EFF470A55D}" destId="{DC8B4FC4-5A4A-4906-9F53-A1303C1615D7}" srcOrd="0" destOrd="0" presId="urn:microsoft.com/office/officeart/2011/layout/CircleProcess"/>
    <dgm:cxn modelId="{E86BC0A7-5FA3-4A00-8364-25E3ABE01492}" type="presParOf" srcId="{275E3C05-5228-452A-8687-F155D2412D7F}" destId="{B1069ACA-5468-4143-83D5-12CBD800CCA0}" srcOrd="0" destOrd="0" presId="urn:microsoft.com/office/officeart/2011/layout/CircleProcess"/>
    <dgm:cxn modelId="{21232DF4-F309-40C5-9AAF-77D3E1F4674F}" type="presParOf" srcId="{B1069ACA-5468-4143-83D5-12CBD800CCA0}" destId="{5957A5FD-B21F-4245-B099-B7A0452147E9}" srcOrd="0" destOrd="0" presId="urn:microsoft.com/office/officeart/2011/layout/CircleProcess"/>
    <dgm:cxn modelId="{16289F46-A406-4CB6-9E60-3D4985D2E873}" type="presParOf" srcId="{275E3C05-5228-452A-8687-F155D2412D7F}" destId="{D76CAB41-D5E0-457A-B571-B5E351E599AD}" srcOrd="1" destOrd="0" presId="urn:microsoft.com/office/officeart/2011/layout/CircleProcess"/>
    <dgm:cxn modelId="{3C915D36-A780-43FA-8D8F-E8D8060A8F15}" type="presParOf" srcId="{D76CAB41-D5E0-457A-B571-B5E351E599AD}" destId="{75CA8447-CF3F-4AE6-A6C1-7EEBD42FC9BA}" srcOrd="0" destOrd="0" presId="urn:microsoft.com/office/officeart/2011/layout/CircleProcess"/>
    <dgm:cxn modelId="{A6B43D51-182D-4C67-93D5-2C7E17EC6C3F}" type="presParOf" srcId="{275E3C05-5228-452A-8687-F155D2412D7F}" destId="{7EE3A3CA-8D4D-4EBC-A8BC-2E19AA1E673B}" srcOrd="2" destOrd="0" presId="urn:microsoft.com/office/officeart/2011/layout/CircleProcess"/>
    <dgm:cxn modelId="{F176D583-4478-446B-B843-455069C61732}" type="presParOf" srcId="{275E3C05-5228-452A-8687-F155D2412D7F}" destId="{3A0A3F87-0B10-4F33-B3C5-DA6319772CD5}" srcOrd="3" destOrd="0" presId="urn:microsoft.com/office/officeart/2011/layout/CircleProcess"/>
    <dgm:cxn modelId="{7CB0BF55-6E61-42BE-9666-F40CFA7F9758}" type="presParOf" srcId="{3A0A3F87-0B10-4F33-B3C5-DA6319772CD5}" destId="{889ABDBE-4D99-4E50-8D5C-D0029BC708E8}" srcOrd="0" destOrd="0" presId="urn:microsoft.com/office/officeart/2011/layout/CircleProcess"/>
    <dgm:cxn modelId="{1B091349-9310-457F-876C-A92B4820754C}" type="presParOf" srcId="{275E3C05-5228-452A-8687-F155D2412D7F}" destId="{B258C3B5-6F76-442E-819A-2E5D1AABEBFE}" srcOrd="4" destOrd="0" presId="urn:microsoft.com/office/officeart/2011/layout/CircleProcess"/>
    <dgm:cxn modelId="{47A8D3B8-DFE1-4C37-BC8E-99E3E5F048C7}" type="presParOf" srcId="{B258C3B5-6F76-442E-819A-2E5D1AABEBFE}" destId="{3DCE348F-4E67-4C05-A708-244CAA77E39A}" srcOrd="0" destOrd="0" presId="urn:microsoft.com/office/officeart/2011/layout/CircleProcess"/>
    <dgm:cxn modelId="{EE6AF7E6-1722-40E5-B7D0-8312ADD0AAE8}" type="presParOf" srcId="{275E3C05-5228-452A-8687-F155D2412D7F}" destId="{42A5D0C6-1F63-4DDD-97D1-D26F1FF9E00B}" srcOrd="5" destOrd="0" presId="urn:microsoft.com/office/officeart/2011/layout/CircleProcess"/>
    <dgm:cxn modelId="{14D88261-C737-4B05-99EC-5C084828EFC4}" type="presParOf" srcId="{275E3C05-5228-452A-8687-F155D2412D7F}" destId="{16B9D495-42A4-45A8-9651-2AE07A26E168}" srcOrd="6" destOrd="0" presId="urn:microsoft.com/office/officeart/2011/layout/CircleProcess"/>
    <dgm:cxn modelId="{8741007D-EB99-49EB-92F6-8BD04CCC5651}" type="presParOf" srcId="{16B9D495-42A4-45A8-9651-2AE07A26E168}" destId="{1D9D486B-BD2C-4EC2-9143-850B57558B31}" srcOrd="0" destOrd="0" presId="urn:microsoft.com/office/officeart/2011/layout/CircleProcess"/>
    <dgm:cxn modelId="{DFFF38FA-D7AF-4B8E-AABC-7690A97B6719}" type="presParOf" srcId="{275E3C05-5228-452A-8687-F155D2412D7F}" destId="{16048118-7BF1-4510-9BD0-0C687004F4F2}" srcOrd="7" destOrd="0" presId="urn:microsoft.com/office/officeart/2011/layout/CircleProcess"/>
    <dgm:cxn modelId="{DA5BDA40-814D-427B-B399-2C9FC984429A}" type="presParOf" srcId="{16048118-7BF1-4510-9BD0-0C687004F4F2}" destId="{DC8B4FC4-5A4A-4906-9F53-A1303C1615D7}" srcOrd="0" destOrd="0" presId="urn:microsoft.com/office/officeart/2011/layout/CircleProcess"/>
    <dgm:cxn modelId="{EAFBC8C7-AAD3-4C16-9D93-262227D3BFCF}"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6871A32A-D3AE-4450-8F8F-597F014C86A1}" type="sibTrans" cxnId="{856AD9B5-2C59-4E34-B9AF-C817F3231673}">
      <dgm:prSet/>
      <dgm:spPr/>
      <dgm:t>
        <a:bodyPr/>
        <a:lstStyle/>
        <a:p>
          <a:endParaRPr lang="en-US"/>
        </a:p>
      </dgm:t>
    </dgm:pt>
    <dgm:pt modelId="{DDC846E3-9D28-4A45-A61C-ED98B00F8B15}" type="par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80521" custScaleY="80503" custLinFactNeighborX="-571" custLinFactNeighborY="53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5408DADB-3B42-4B15-BF2A-ACFEC8656244}" srcId="{5F16739B-F0C1-4813-A183-C1D25B097C74}" destId="{3BC9F503-2D7A-4DC6-95A6-26835E71F71F}" srcOrd="1" destOrd="0" parTransId="{0D86545C-B875-42AD-B9F7-F87FA3A38285}" sibTransId="{00267EE9-35B0-4F6B-B449-92E9FB1D5BFA}"/>
    <dgm:cxn modelId="{5ACBB9C5-7C0A-43FC-95CC-69FA1C3B90DD}" type="presOf" srcId="{3BC9F503-2D7A-4DC6-95A6-26835E71F71F}" destId="{42A5D0C6-1F63-4DDD-97D1-D26F1FF9E00B}" srcOrd="1" destOrd="0" presId="urn:microsoft.com/office/officeart/2011/layout/CircleProcess"/>
    <dgm:cxn modelId="{1F65EF48-FCC3-4D36-B874-96051BE8363D}" type="presOf" srcId="{3BC9F503-2D7A-4DC6-95A6-26835E71F71F}" destId="{3DCE348F-4E67-4C05-A708-244CAA77E39A}"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FBB8EED8-E350-42F2-A59C-B574BB93869F}" type="presOf" srcId="{0E337C8A-1CE2-433D-85E9-2720D8068238}" destId="{7EE3A3CA-8D4D-4EBC-A8BC-2E19AA1E673B}" srcOrd="1"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78840CBF-0813-4190-A35B-8C531831D178}" type="presOf" srcId="{2473AC6D-05BE-46CD-AEE1-F1EFF470A55D}" destId="{12E59804-1710-4138-95AB-915311535003}" srcOrd="1" destOrd="0" presId="urn:microsoft.com/office/officeart/2011/layout/CircleProcess"/>
    <dgm:cxn modelId="{1D843798-4A71-44A6-B43B-55A4E59E18D2}" type="presOf" srcId="{0E337C8A-1CE2-433D-85E9-2720D8068238}" destId="{75CA8447-CF3F-4AE6-A6C1-7EEBD42FC9BA}" srcOrd="0" destOrd="0" presId="urn:microsoft.com/office/officeart/2011/layout/CircleProcess"/>
    <dgm:cxn modelId="{5BA8ABB5-2B5E-45DE-AD38-2EC3B8A0ACD4}" type="presOf" srcId="{5F16739B-F0C1-4813-A183-C1D25B097C74}" destId="{275E3C05-5228-452A-8687-F155D2412D7F}" srcOrd="0" destOrd="0" presId="urn:microsoft.com/office/officeart/2011/layout/CircleProcess"/>
    <dgm:cxn modelId="{C3C96638-9D9E-4042-94D3-95ACD48611F7}" type="presOf" srcId="{2473AC6D-05BE-46CD-AEE1-F1EFF470A55D}" destId="{DC8B4FC4-5A4A-4906-9F53-A1303C1615D7}" srcOrd="0" destOrd="0" presId="urn:microsoft.com/office/officeart/2011/layout/CircleProcess"/>
    <dgm:cxn modelId="{E86BC0A7-5FA3-4A00-8364-25E3ABE01492}" type="presParOf" srcId="{275E3C05-5228-452A-8687-F155D2412D7F}" destId="{B1069ACA-5468-4143-83D5-12CBD800CCA0}" srcOrd="0" destOrd="0" presId="urn:microsoft.com/office/officeart/2011/layout/CircleProcess"/>
    <dgm:cxn modelId="{21232DF4-F309-40C5-9AAF-77D3E1F4674F}" type="presParOf" srcId="{B1069ACA-5468-4143-83D5-12CBD800CCA0}" destId="{5957A5FD-B21F-4245-B099-B7A0452147E9}" srcOrd="0" destOrd="0" presId="urn:microsoft.com/office/officeart/2011/layout/CircleProcess"/>
    <dgm:cxn modelId="{16289F46-A406-4CB6-9E60-3D4985D2E873}" type="presParOf" srcId="{275E3C05-5228-452A-8687-F155D2412D7F}" destId="{D76CAB41-D5E0-457A-B571-B5E351E599AD}" srcOrd="1" destOrd="0" presId="urn:microsoft.com/office/officeart/2011/layout/CircleProcess"/>
    <dgm:cxn modelId="{3C915D36-A780-43FA-8D8F-E8D8060A8F15}" type="presParOf" srcId="{D76CAB41-D5E0-457A-B571-B5E351E599AD}" destId="{75CA8447-CF3F-4AE6-A6C1-7EEBD42FC9BA}" srcOrd="0" destOrd="0" presId="urn:microsoft.com/office/officeart/2011/layout/CircleProcess"/>
    <dgm:cxn modelId="{A6B43D51-182D-4C67-93D5-2C7E17EC6C3F}" type="presParOf" srcId="{275E3C05-5228-452A-8687-F155D2412D7F}" destId="{7EE3A3CA-8D4D-4EBC-A8BC-2E19AA1E673B}" srcOrd="2" destOrd="0" presId="urn:microsoft.com/office/officeart/2011/layout/CircleProcess"/>
    <dgm:cxn modelId="{F176D583-4478-446B-B843-455069C61732}" type="presParOf" srcId="{275E3C05-5228-452A-8687-F155D2412D7F}" destId="{3A0A3F87-0B10-4F33-B3C5-DA6319772CD5}" srcOrd="3" destOrd="0" presId="urn:microsoft.com/office/officeart/2011/layout/CircleProcess"/>
    <dgm:cxn modelId="{7CB0BF55-6E61-42BE-9666-F40CFA7F9758}" type="presParOf" srcId="{3A0A3F87-0B10-4F33-B3C5-DA6319772CD5}" destId="{889ABDBE-4D99-4E50-8D5C-D0029BC708E8}" srcOrd="0" destOrd="0" presId="urn:microsoft.com/office/officeart/2011/layout/CircleProcess"/>
    <dgm:cxn modelId="{1B091349-9310-457F-876C-A92B4820754C}" type="presParOf" srcId="{275E3C05-5228-452A-8687-F155D2412D7F}" destId="{B258C3B5-6F76-442E-819A-2E5D1AABEBFE}" srcOrd="4" destOrd="0" presId="urn:microsoft.com/office/officeart/2011/layout/CircleProcess"/>
    <dgm:cxn modelId="{47A8D3B8-DFE1-4C37-BC8E-99E3E5F048C7}" type="presParOf" srcId="{B258C3B5-6F76-442E-819A-2E5D1AABEBFE}" destId="{3DCE348F-4E67-4C05-A708-244CAA77E39A}" srcOrd="0" destOrd="0" presId="urn:microsoft.com/office/officeart/2011/layout/CircleProcess"/>
    <dgm:cxn modelId="{EE6AF7E6-1722-40E5-B7D0-8312ADD0AAE8}" type="presParOf" srcId="{275E3C05-5228-452A-8687-F155D2412D7F}" destId="{42A5D0C6-1F63-4DDD-97D1-D26F1FF9E00B}" srcOrd="5" destOrd="0" presId="urn:microsoft.com/office/officeart/2011/layout/CircleProcess"/>
    <dgm:cxn modelId="{14D88261-C737-4B05-99EC-5C084828EFC4}" type="presParOf" srcId="{275E3C05-5228-452A-8687-F155D2412D7F}" destId="{16B9D495-42A4-45A8-9651-2AE07A26E168}" srcOrd="6" destOrd="0" presId="urn:microsoft.com/office/officeart/2011/layout/CircleProcess"/>
    <dgm:cxn modelId="{8741007D-EB99-49EB-92F6-8BD04CCC5651}" type="presParOf" srcId="{16B9D495-42A4-45A8-9651-2AE07A26E168}" destId="{1D9D486B-BD2C-4EC2-9143-850B57558B31}" srcOrd="0" destOrd="0" presId="urn:microsoft.com/office/officeart/2011/layout/CircleProcess"/>
    <dgm:cxn modelId="{DFFF38FA-D7AF-4B8E-AABC-7690A97B6719}" type="presParOf" srcId="{275E3C05-5228-452A-8687-F155D2412D7F}" destId="{16048118-7BF1-4510-9BD0-0C687004F4F2}" srcOrd="7" destOrd="0" presId="urn:microsoft.com/office/officeart/2011/layout/CircleProcess"/>
    <dgm:cxn modelId="{DA5BDA40-814D-427B-B399-2C9FC984429A}" type="presParOf" srcId="{16048118-7BF1-4510-9BD0-0C687004F4F2}" destId="{DC8B4FC4-5A4A-4906-9F53-A1303C1615D7}" srcOrd="0" destOrd="0" presId="urn:microsoft.com/office/officeart/2011/layout/CircleProcess"/>
    <dgm:cxn modelId="{EAFBC8C7-AAD3-4C16-9D93-262227D3BFCF}"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3190EB-BC29-49EF-A030-2368A7BAF7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B63CE90-E3B4-41DE-A85E-4B678F44CD6F}">
      <dgm:prSet phldrT="[Text]"/>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Xin </a:t>
          </a:r>
          <a:r>
            <a:rPr lang="en-US" i="1" dirty="0" err="1" smtClean="0">
              <a:latin typeface="Times New Roman" panose="02020603050405020304" pitchFamily="18" charset="0"/>
              <a:cs typeface="Times New Roman" panose="02020603050405020304" pitchFamily="18" charset="0"/>
            </a:rPr>
            <a:t>chào</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Bác</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làm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ơn</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chỉ</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giùm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một</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chỗ</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trọ</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xóm</a:t>
          </a:r>
          <a:r>
            <a:rPr lang="en-US" i="1"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chỉ</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cần</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một</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chỗ</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trọ</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xoàng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xĩnh</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ngủ</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tạm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dưới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vòm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trúc</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kia</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cũng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ổn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DB7CADAF-F5A6-4139-9B17-04384CCC95DE}" type="parTrans" cxnId="{F5BDB6F5-6CA2-4408-8306-B7F020CD2166}">
      <dgm:prSet/>
      <dgm:spPr/>
      <dgm:t>
        <a:bodyPr/>
        <a:lstStyle/>
        <a:p>
          <a:endParaRPr lang="en-US"/>
        </a:p>
      </dgm:t>
    </dgm:pt>
    <dgm:pt modelId="{C2678037-3368-4566-83CB-EF613B6C9618}" type="sibTrans" cxnId="{F5BDB6F5-6CA2-4408-8306-B7F020CD2166}">
      <dgm:prSet/>
      <dgm:spPr/>
      <dgm:t>
        <a:bodyPr/>
        <a:lstStyle/>
        <a:p>
          <a:endParaRPr lang="en-US"/>
        </a:p>
      </dgm:t>
    </dgm:pt>
    <dgm:pt modelId="{B1F2E20B-AAAB-410D-8457-69EC803A298E}" type="pres">
      <dgm:prSet presAssocID="{2E3190EB-BC29-49EF-A030-2368A7BAF7A5}" presName="linear" presStyleCnt="0">
        <dgm:presLayoutVars>
          <dgm:dir/>
          <dgm:resizeHandles val="exact"/>
        </dgm:presLayoutVars>
      </dgm:prSet>
      <dgm:spPr/>
      <dgm:t>
        <a:bodyPr/>
        <a:lstStyle/>
        <a:p>
          <a:endParaRPr lang="en-US"/>
        </a:p>
      </dgm:t>
    </dgm:pt>
    <dgm:pt modelId="{E2D149A4-1BE9-4FEC-8C0E-1396419FFD59}" type="pres">
      <dgm:prSet presAssocID="{7B63CE90-E3B4-41DE-A85E-4B678F44CD6F}" presName="comp" presStyleCnt="0"/>
      <dgm:spPr/>
    </dgm:pt>
    <dgm:pt modelId="{74C73ECC-6C81-495E-AFA8-DE3B67BD2B29}" type="pres">
      <dgm:prSet presAssocID="{7B63CE90-E3B4-41DE-A85E-4B678F44CD6F}" presName="box" presStyleLbl="node1" presStyleIdx="0" presStyleCnt="1" custLinFactNeighborX="1142" custLinFactNeighborY="-5497"/>
      <dgm:spPr/>
      <dgm:t>
        <a:bodyPr/>
        <a:lstStyle/>
        <a:p>
          <a:endParaRPr lang="en-US"/>
        </a:p>
      </dgm:t>
    </dgm:pt>
    <dgm:pt modelId="{56B329C5-345E-4DBE-9800-99CFD9B0F834}" type="pres">
      <dgm:prSet presAssocID="{7B63CE90-E3B4-41DE-A85E-4B678F44CD6F}" presName="img" presStyleLbl="fgImgPlace1" presStyleIdx="0" presStyleCnt="1"/>
      <dgm:spPr>
        <a:blipFill rotWithShape="1">
          <a:blip xmlns:r="http://schemas.openxmlformats.org/officeDocument/2006/relationships" r:embed="rId1"/>
          <a:stretch>
            <a:fillRect/>
          </a:stretch>
        </a:blipFill>
      </dgm:spPr>
    </dgm:pt>
    <dgm:pt modelId="{51D3D3C9-A051-47CC-8367-65C8626BA2C3}" type="pres">
      <dgm:prSet presAssocID="{7B63CE90-E3B4-41DE-A85E-4B678F44CD6F}" presName="text" presStyleLbl="node1" presStyleIdx="0" presStyleCnt="1">
        <dgm:presLayoutVars>
          <dgm:bulletEnabled val="1"/>
        </dgm:presLayoutVars>
      </dgm:prSet>
      <dgm:spPr/>
      <dgm:t>
        <a:bodyPr/>
        <a:lstStyle/>
        <a:p>
          <a:endParaRPr lang="en-US"/>
        </a:p>
      </dgm:t>
    </dgm:pt>
  </dgm:ptLst>
  <dgm:cxnLst>
    <dgm:cxn modelId="{F5BDB6F5-6CA2-4408-8306-B7F020CD2166}" srcId="{2E3190EB-BC29-49EF-A030-2368A7BAF7A5}" destId="{7B63CE90-E3B4-41DE-A85E-4B678F44CD6F}" srcOrd="0" destOrd="0" parTransId="{DB7CADAF-F5A6-4139-9B17-04384CCC95DE}" sibTransId="{C2678037-3368-4566-83CB-EF613B6C9618}"/>
    <dgm:cxn modelId="{45AE6EFA-0225-42E3-98EB-9D5D4BA1A872}" type="presOf" srcId="{2E3190EB-BC29-49EF-A030-2368A7BAF7A5}" destId="{B1F2E20B-AAAB-410D-8457-69EC803A298E}" srcOrd="0" destOrd="0" presId="urn:microsoft.com/office/officeart/2005/8/layout/vList4"/>
    <dgm:cxn modelId="{74315037-0D0B-4320-882E-6861EEC76D4D}" type="presOf" srcId="{7B63CE90-E3B4-41DE-A85E-4B678F44CD6F}" destId="{51D3D3C9-A051-47CC-8367-65C8626BA2C3}" srcOrd="1" destOrd="0" presId="urn:microsoft.com/office/officeart/2005/8/layout/vList4"/>
    <dgm:cxn modelId="{5EBFD8C6-F33C-4559-9581-7C41A7208C0C}" type="presOf" srcId="{7B63CE90-E3B4-41DE-A85E-4B678F44CD6F}" destId="{74C73ECC-6C81-495E-AFA8-DE3B67BD2B29}" srcOrd="0" destOrd="0" presId="urn:microsoft.com/office/officeart/2005/8/layout/vList4"/>
    <dgm:cxn modelId="{FE1161B3-2719-4733-9182-539C3D35EA48}" type="presParOf" srcId="{B1F2E20B-AAAB-410D-8457-69EC803A298E}" destId="{E2D149A4-1BE9-4FEC-8C0E-1396419FFD59}" srcOrd="0" destOrd="0" presId="urn:microsoft.com/office/officeart/2005/8/layout/vList4"/>
    <dgm:cxn modelId="{53230B63-1D1D-46E9-96CB-2854F4B5BD54}" type="presParOf" srcId="{E2D149A4-1BE9-4FEC-8C0E-1396419FFD59}" destId="{74C73ECC-6C81-495E-AFA8-DE3B67BD2B29}" srcOrd="0" destOrd="0" presId="urn:microsoft.com/office/officeart/2005/8/layout/vList4"/>
    <dgm:cxn modelId="{B3F7427C-9364-4F8F-9E9E-5774616C728C}" type="presParOf" srcId="{E2D149A4-1BE9-4FEC-8C0E-1396419FFD59}" destId="{56B329C5-345E-4DBE-9800-99CFD9B0F834}" srcOrd="1" destOrd="0" presId="urn:microsoft.com/office/officeart/2005/8/layout/vList4"/>
    <dgm:cxn modelId="{6549FEC0-7907-480D-A761-154A4C155798}" type="presParOf" srcId="{E2D149A4-1BE9-4FEC-8C0E-1396419FFD59}" destId="{51D3D3C9-A051-47CC-8367-65C8626BA2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3190EB-BC29-49EF-A030-2368A7BAF7A5}" type="doc">
      <dgm:prSet loTypeId="urn:microsoft.com/office/officeart/2005/8/layout/vList4" loCatId="list"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n-US"/>
        </a:p>
      </dgm:t>
    </dgm:pt>
    <dgm:pt modelId="{7B63CE90-E3B4-41DE-A85E-4B678F44CD6F}">
      <dgm:prSet phldrT="[Text]"/>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Xin </a:t>
          </a:r>
          <a:r>
            <a:rPr lang="en-US" i="1" dirty="0" err="1" smtClean="0">
              <a:latin typeface="Times New Roman" panose="02020603050405020304" pitchFamily="18" charset="0"/>
              <a:cs typeface="Times New Roman" panose="02020603050405020304" pitchFamily="18" charset="0"/>
            </a:rPr>
            <a:t>chào</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Bác</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làm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ơn</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chỉ</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giùm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một</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chỗ</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trọ</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xóm</a:t>
          </a:r>
          <a:r>
            <a:rPr lang="en-US" i="1"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chỉ</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cần</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một</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chỗ</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trọ</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xoàng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xĩnh</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Tôi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ngủ</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tạm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dưới</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vòm</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trúc</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kia</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cũng</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ổn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DB7CADAF-F5A6-4139-9B17-04384CCC95DE}" type="parTrans" cxnId="{F5BDB6F5-6CA2-4408-8306-B7F020CD2166}">
      <dgm:prSet/>
      <dgm:spPr/>
      <dgm:t>
        <a:bodyPr/>
        <a:lstStyle/>
        <a:p>
          <a:endParaRPr lang="en-US"/>
        </a:p>
      </dgm:t>
    </dgm:pt>
    <dgm:pt modelId="{C2678037-3368-4566-83CB-EF613B6C9618}" type="sibTrans" cxnId="{F5BDB6F5-6CA2-4408-8306-B7F020CD2166}">
      <dgm:prSet/>
      <dgm:spPr/>
      <dgm:t>
        <a:bodyPr/>
        <a:lstStyle/>
        <a:p>
          <a:endParaRPr lang="en-US"/>
        </a:p>
      </dgm:t>
    </dgm:pt>
    <dgm:pt modelId="{B1F2E20B-AAAB-410D-8457-69EC803A298E}" type="pres">
      <dgm:prSet presAssocID="{2E3190EB-BC29-49EF-A030-2368A7BAF7A5}" presName="linear" presStyleCnt="0">
        <dgm:presLayoutVars>
          <dgm:dir/>
          <dgm:resizeHandles val="exact"/>
        </dgm:presLayoutVars>
      </dgm:prSet>
      <dgm:spPr/>
      <dgm:t>
        <a:bodyPr/>
        <a:lstStyle/>
        <a:p>
          <a:endParaRPr lang="en-US"/>
        </a:p>
      </dgm:t>
    </dgm:pt>
    <dgm:pt modelId="{E2D149A4-1BE9-4FEC-8C0E-1396419FFD59}" type="pres">
      <dgm:prSet presAssocID="{7B63CE90-E3B4-41DE-A85E-4B678F44CD6F}" presName="comp"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74C73ECC-6C81-495E-AFA8-DE3B67BD2B29}" type="pres">
      <dgm:prSet presAssocID="{7B63CE90-E3B4-41DE-A85E-4B678F44CD6F}" presName="box" presStyleLbl="node1" presStyleIdx="0" presStyleCnt="1" custLinFactNeighborX="1142" custLinFactNeighborY="-5497"/>
      <dgm:spPr/>
      <dgm:t>
        <a:bodyPr/>
        <a:lstStyle/>
        <a:p>
          <a:endParaRPr lang="en-US"/>
        </a:p>
      </dgm:t>
    </dgm:pt>
    <dgm:pt modelId="{56B329C5-345E-4DBE-9800-99CFD9B0F834}" type="pres">
      <dgm:prSet presAssocID="{7B63CE90-E3B4-41DE-A85E-4B678F44CD6F}" presName="img" presStyleLbl="fgImgPlace1" presStyleIdx="0" presStyleCnt="1"/>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51D3D3C9-A051-47CC-8367-65C8626BA2C3}" type="pres">
      <dgm:prSet presAssocID="{7B63CE90-E3B4-41DE-A85E-4B678F44CD6F}" presName="text" presStyleLbl="node1" presStyleIdx="0" presStyleCnt="1">
        <dgm:presLayoutVars>
          <dgm:bulletEnabled val="1"/>
        </dgm:presLayoutVars>
      </dgm:prSet>
      <dgm:spPr/>
      <dgm:t>
        <a:bodyPr/>
        <a:lstStyle/>
        <a:p>
          <a:endParaRPr lang="en-US"/>
        </a:p>
      </dgm:t>
    </dgm:pt>
  </dgm:ptLst>
  <dgm:cxnLst>
    <dgm:cxn modelId="{F5BDB6F5-6CA2-4408-8306-B7F020CD2166}" srcId="{2E3190EB-BC29-49EF-A030-2368A7BAF7A5}" destId="{7B63CE90-E3B4-41DE-A85E-4B678F44CD6F}" srcOrd="0" destOrd="0" parTransId="{DB7CADAF-F5A6-4139-9B17-04384CCC95DE}" sibTransId="{C2678037-3368-4566-83CB-EF613B6C9618}"/>
    <dgm:cxn modelId="{45AE6EFA-0225-42E3-98EB-9D5D4BA1A872}" type="presOf" srcId="{2E3190EB-BC29-49EF-A030-2368A7BAF7A5}" destId="{B1F2E20B-AAAB-410D-8457-69EC803A298E}" srcOrd="0" destOrd="0" presId="urn:microsoft.com/office/officeart/2005/8/layout/vList4"/>
    <dgm:cxn modelId="{74315037-0D0B-4320-882E-6861EEC76D4D}" type="presOf" srcId="{7B63CE90-E3B4-41DE-A85E-4B678F44CD6F}" destId="{51D3D3C9-A051-47CC-8367-65C8626BA2C3}" srcOrd="1" destOrd="0" presId="urn:microsoft.com/office/officeart/2005/8/layout/vList4"/>
    <dgm:cxn modelId="{5EBFD8C6-F33C-4559-9581-7C41A7208C0C}" type="presOf" srcId="{7B63CE90-E3B4-41DE-A85E-4B678F44CD6F}" destId="{74C73ECC-6C81-495E-AFA8-DE3B67BD2B29}" srcOrd="0" destOrd="0" presId="urn:microsoft.com/office/officeart/2005/8/layout/vList4"/>
    <dgm:cxn modelId="{FE1161B3-2719-4733-9182-539C3D35EA48}" type="presParOf" srcId="{B1F2E20B-AAAB-410D-8457-69EC803A298E}" destId="{E2D149A4-1BE9-4FEC-8C0E-1396419FFD59}" srcOrd="0" destOrd="0" presId="urn:microsoft.com/office/officeart/2005/8/layout/vList4"/>
    <dgm:cxn modelId="{53230B63-1D1D-46E9-96CB-2854F4B5BD54}" type="presParOf" srcId="{E2D149A4-1BE9-4FEC-8C0E-1396419FFD59}" destId="{74C73ECC-6C81-495E-AFA8-DE3B67BD2B29}" srcOrd="0" destOrd="0" presId="urn:microsoft.com/office/officeart/2005/8/layout/vList4"/>
    <dgm:cxn modelId="{B3F7427C-9364-4F8F-9E9E-5774616C728C}" type="presParOf" srcId="{E2D149A4-1BE9-4FEC-8C0E-1396419FFD59}" destId="{56B329C5-345E-4DBE-9800-99CFD9B0F834}" srcOrd="1" destOrd="0" presId="urn:microsoft.com/office/officeart/2005/8/layout/vList4"/>
    <dgm:cxn modelId="{6549FEC0-7907-480D-A761-154A4C155798}" type="presParOf" srcId="{E2D149A4-1BE9-4FEC-8C0E-1396419FFD59}" destId="{51D3D3C9-A051-47CC-8367-65C8626BA2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3190EB-BC29-49EF-A030-2368A7BAF7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B63CE90-E3B4-41DE-A85E-4B678F44CD6F}">
      <dgm:prSet phldrT="[Text]"/>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tĩnh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Bọ</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rõ</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âm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quanh</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Giọt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bộp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cổ</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Bọ</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chợt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đêm</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Bọ</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ngờ</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rõ</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giọt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sương</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Giọt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Bọ</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mắt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nỗi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quê</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DB7CADAF-F5A6-4139-9B17-04384CCC95DE}" type="parTrans" cxnId="{F5BDB6F5-6CA2-4408-8306-B7F020CD2166}">
      <dgm:prSet/>
      <dgm:spPr/>
      <dgm:t>
        <a:bodyPr/>
        <a:lstStyle/>
        <a:p>
          <a:endParaRPr lang="en-US"/>
        </a:p>
      </dgm:t>
    </dgm:pt>
    <dgm:pt modelId="{C2678037-3368-4566-83CB-EF613B6C9618}" type="sibTrans" cxnId="{F5BDB6F5-6CA2-4408-8306-B7F020CD2166}">
      <dgm:prSet/>
      <dgm:spPr/>
      <dgm:t>
        <a:bodyPr/>
        <a:lstStyle/>
        <a:p>
          <a:endParaRPr lang="en-US"/>
        </a:p>
      </dgm:t>
    </dgm:pt>
    <dgm:pt modelId="{B1F2E20B-AAAB-410D-8457-69EC803A298E}" type="pres">
      <dgm:prSet presAssocID="{2E3190EB-BC29-49EF-A030-2368A7BAF7A5}" presName="linear" presStyleCnt="0">
        <dgm:presLayoutVars>
          <dgm:dir/>
          <dgm:resizeHandles val="exact"/>
        </dgm:presLayoutVars>
      </dgm:prSet>
      <dgm:spPr/>
      <dgm:t>
        <a:bodyPr/>
        <a:lstStyle/>
        <a:p>
          <a:endParaRPr lang="en-US"/>
        </a:p>
      </dgm:t>
    </dgm:pt>
    <dgm:pt modelId="{E2D149A4-1BE9-4FEC-8C0E-1396419FFD59}" type="pres">
      <dgm:prSet presAssocID="{7B63CE90-E3B4-41DE-A85E-4B678F44CD6F}" presName="comp" presStyleCnt="0"/>
      <dgm:spPr/>
    </dgm:pt>
    <dgm:pt modelId="{74C73ECC-6C81-495E-AFA8-DE3B67BD2B29}" type="pres">
      <dgm:prSet presAssocID="{7B63CE90-E3B4-41DE-A85E-4B678F44CD6F}" presName="box" presStyleLbl="node1" presStyleIdx="0" presStyleCnt="1" custLinFactNeighborX="1142" custLinFactNeighborY="-5497"/>
      <dgm:spPr/>
      <dgm:t>
        <a:bodyPr/>
        <a:lstStyle/>
        <a:p>
          <a:endParaRPr lang="en-US"/>
        </a:p>
      </dgm:t>
    </dgm:pt>
    <dgm:pt modelId="{56B329C5-345E-4DBE-9800-99CFD9B0F834}" type="pres">
      <dgm:prSet presAssocID="{7B63CE90-E3B4-41DE-A85E-4B678F44CD6F}" presName="img" presStyleLbl="fgImgPlace1" presStyleIdx="0" presStyleCnt="1" custScaleX="114837" custScaleY="112179" custLinFactNeighborX="-7420"/>
      <dgm:spPr>
        <a:blipFill rotWithShape="1">
          <a:blip xmlns:r="http://schemas.openxmlformats.org/officeDocument/2006/relationships" r:embed="rId1"/>
          <a:stretch>
            <a:fillRect/>
          </a:stretch>
        </a:blipFill>
      </dgm:spPr>
      <dgm:t>
        <a:bodyPr/>
        <a:lstStyle/>
        <a:p>
          <a:endParaRPr lang="en-US"/>
        </a:p>
      </dgm:t>
    </dgm:pt>
    <dgm:pt modelId="{51D3D3C9-A051-47CC-8367-65C8626BA2C3}" type="pres">
      <dgm:prSet presAssocID="{7B63CE90-E3B4-41DE-A85E-4B678F44CD6F}" presName="text" presStyleLbl="node1" presStyleIdx="0" presStyleCnt="1">
        <dgm:presLayoutVars>
          <dgm:bulletEnabled val="1"/>
        </dgm:presLayoutVars>
      </dgm:prSet>
      <dgm:spPr/>
      <dgm:t>
        <a:bodyPr/>
        <a:lstStyle/>
        <a:p>
          <a:endParaRPr lang="en-US"/>
        </a:p>
      </dgm:t>
    </dgm:pt>
  </dgm:ptLst>
  <dgm:cxnLst>
    <dgm:cxn modelId="{F5BDB6F5-6CA2-4408-8306-B7F020CD2166}" srcId="{2E3190EB-BC29-49EF-A030-2368A7BAF7A5}" destId="{7B63CE90-E3B4-41DE-A85E-4B678F44CD6F}" srcOrd="0" destOrd="0" parTransId="{DB7CADAF-F5A6-4139-9B17-04384CCC95DE}" sibTransId="{C2678037-3368-4566-83CB-EF613B6C9618}"/>
    <dgm:cxn modelId="{45AE6EFA-0225-42E3-98EB-9D5D4BA1A872}" type="presOf" srcId="{2E3190EB-BC29-49EF-A030-2368A7BAF7A5}" destId="{B1F2E20B-AAAB-410D-8457-69EC803A298E}" srcOrd="0" destOrd="0" presId="urn:microsoft.com/office/officeart/2005/8/layout/vList4"/>
    <dgm:cxn modelId="{74315037-0D0B-4320-882E-6861EEC76D4D}" type="presOf" srcId="{7B63CE90-E3B4-41DE-A85E-4B678F44CD6F}" destId="{51D3D3C9-A051-47CC-8367-65C8626BA2C3}" srcOrd="1" destOrd="0" presId="urn:microsoft.com/office/officeart/2005/8/layout/vList4"/>
    <dgm:cxn modelId="{5EBFD8C6-F33C-4559-9581-7C41A7208C0C}" type="presOf" srcId="{7B63CE90-E3B4-41DE-A85E-4B678F44CD6F}" destId="{74C73ECC-6C81-495E-AFA8-DE3B67BD2B29}" srcOrd="0" destOrd="0" presId="urn:microsoft.com/office/officeart/2005/8/layout/vList4"/>
    <dgm:cxn modelId="{FE1161B3-2719-4733-9182-539C3D35EA48}" type="presParOf" srcId="{B1F2E20B-AAAB-410D-8457-69EC803A298E}" destId="{E2D149A4-1BE9-4FEC-8C0E-1396419FFD59}" srcOrd="0" destOrd="0" presId="urn:microsoft.com/office/officeart/2005/8/layout/vList4"/>
    <dgm:cxn modelId="{53230B63-1D1D-46E9-96CB-2854F4B5BD54}" type="presParOf" srcId="{E2D149A4-1BE9-4FEC-8C0E-1396419FFD59}" destId="{74C73ECC-6C81-495E-AFA8-DE3B67BD2B29}" srcOrd="0" destOrd="0" presId="urn:microsoft.com/office/officeart/2005/8/layout/vList4"/>
    <dgm:cxn modelId="{B3F7427C-9364-4F8F-9E9E-5774616C728C}" type="presParOf" srcId="{E2D149A4-1BE9-4FEC-8C0E-1396419FFD59}" destId="{56B329C5-345E-4DBE-9800-99CFD9B0F834}" srcOrd="1" destOrd="0" presId="urn:microsoft.com/office/officeart/2005/8/layout/vList4"/>
    <dgm:cxn modelId="{6549FEC0-7907-480D-A761-154A4C155798}" type="presParOf" srcId="{E2D149A4-1BE9-4FEC-8C0E-1396419FFD59}" destId="{51D3D3C9-A051-47CC-8367-65C8626BA2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3190EB-BC29-49EF-A030-2368A7BAF7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7B63CE90-E3B4-41DE-A85E-4B678F44CD6F}">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sz="25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do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nay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quên</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rgbClr val="C00000"/>
                      </a:solidFill>
                      <a:latin typeface="Cambria Math" panose="02040503050406030204" pitchFamily="18" charset="0"/>
                      <a:ea typeface="Cambria Math" panose="02040503050406030204" pitchFamily="18" charset="0"/>
                    </a:rPr>
                    <m:t>→</m:t>
                  </m:r>
                </m:oMath>
              </a14:m>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Bọ</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Dừa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rất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yêu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quê</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hương</a:t>
              </a:r>
              <a:r>
                <a:rPr lang="en-US" sz="2800" b="1" dirty="0" smtClean="0">
                  <a:solidFill>
                    <a:srgbClr val="C00000"/>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dgm:t>
        </dgm:pt>
      </mc:Choice>
      <mc:Fallback xmlns="">
        <dgm:pt modelId="{7B63CE90-E3B4-41DE-A85E-4B678F44CD6F}">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sz="25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Lí</a:t>
              </a:r>
              <a:r>
                <a:rPr lang="en-US" sz="2800" dirty="0" smtClean="0">
                  <a:latin typeface="Times New Roman" panose="02020603050405020304" pitchFamily="18" charset="0"/>
                  <a:cs typeface="Times New Roman" panose="02020603050405020304" pitchFamily="18" charset="0"/>
                </a:rPr>
                <a:t> do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nay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quên</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quê</a:t>
              </a:r>
              <a:r>
                <a:rPr lang="en-US" sz="2800" dirty="0" smtClean="0">
                  <a:latin typeface="Times New Roman" panose="02020603050405020304" pitchFamily="18" charset="0"/>
                  <a:cs typeface="Times New Roman" panose="02020603050405020304" pitchFamily="18" charset="0"/>
                </a:rPr>
                <a:t> </a:t>
              </a:r>
              <a:r>
                <a:rPr lang="en-US" sz="2800" b="1" i="0" smtClean="0">
                  <a:solidFill>
                    <a:srgbClr val="C00000"/>
                  </a:solidFill>
                  <a:latin typeface="Cambria Math" panose="02040503050406030204" pitchFamily="18" charset="0"/>
                  <a:ea typeface="Cambria Math" panose="02040503050406030204" pitchFamily="18" charset="0"/>
                </a:rPr>
                <a: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Bọ</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Dừa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rất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yêu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quê</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hương</a:t>
              </a:r>
              <a:r>
                <a:rPr lang="en-US" sz="2800" b="1" dirty="0" smtClean="0">
                  <a:solidFill>
                    <a:srgbClr val="C00000"/>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dgm:t>
        </dgm:pt>
      </mc:Fallback>
    </mc:AlternateContent>
    <dgm:pt modelId="{DB7CADAF-F5A6-4139-9B17-04384CCC95DE}" type="parTrans" cxnId="{F5BDB6F5-6CA2-4408-8306-B7F020CD2166}">
      <dgm:prSet/>
      <dgm:spPr/>
      <dgm:t>
        <a:bodyPr/>
        <a:lstStyle/>
        <a:p>
          <a:endParaRPr lang="en-US"/>
        </a:p>
      </dgm:t>
    </dgm:pt>
    <dgm:pt modelId="{C2678037-3368-4566-83CB-EF613B6C9618}" type="sibTrans" cxnId="{F5BDB6F5-6CA2-4408-8306-B7F020CD2166}">
      <dgm:prSet/>
      <dgm:spPr/>
      <dgm:t>
        <a:bodyPr/>
        <a:lstStyle/>
        <a:p>
          <a:endParaRPr lang="en-US"/>
        </a:p>
      </dgm:t>
    </dgm:pt>
    <dgm:pt modelId="{B1F2E20B-AAAB-410D-8457-69EC803A298E}" type="pres">
      <dgm:prSet presAssocID="{2E3190EB-BC29-49EF-A030-2368A7BAF7A5}" presName="linear" presStyleCnt="0">
        <dgm:presLayoutVars>
          <dgm:dir/>
          <dgm:resizeHandles val="exact"/>
        </dgm:presLayoutVars>
      </dgm:prSet>
      <dgm:spPr/>
      <dgm:t>
        <a:bodyPr/>
        <a:lstStyle/>
        <a:p>
          <a:endParaRPr lang="en-US"/>
        </a:p>
      </dgm:t>
    </dgm:pt>
    <dgm:pt modelId="{E2D149A4-1BE9-4FEC-8C0E-1396419FFD59}" type="pres">
      <dgm:prSet presAssocID="{7B63CE90-E3B4-41DE-A85E-4B678F44CD6F}" presName="comp" presStyleCnt="0"/>
      <dgm:spPr/>
      <dgm:t>
        <a:bodyPr/>
        <a:lstStyle/>
        <a:p>
          <a:endParaRPr lang="en-US"/>
        </a:p>
      </dgm:t>
    </dgm:pt>
    <dgm:pt modelId="{74C73ECC-6C81-495E-AFA8-DE3B67BD2B29}" type="pres">
      <dgm:prSet presAssocID="{7B63CE90-E3B4-41DE-A85E-4B678F44CD6F}" presName="box" presStyleLbl="node1" presStyleIdx="0" presStyleCnt="1" custLinFactNeighborX="1142" custLinFactNeighborY="-5497"/>
      <dgm:spPr/>
      <dgm:t>
        <a:bodyPr/>
        <a:lstStyle/>
        <a:p>
          <a:endParaRPr lang="en-US"/>
        </a:p>
      </dgm:t>
    </dgm:pt>
    <dgm:pt modelId="{56B329C5-345E-4DBE-9800-99CFD9B0F834}" type="pres">
      <dgm:prSet presAssocID="{7B63CE90-E3B4-41DE-A85E-4B678F44CD6F}" presName="img" presStyleLbl="fgImgPlace1" presStyleIdx="0" presStyleCnt="1" custScaleX="114837" custScaleY="112179" custLinFactNeighborX="-7420"/>
      <dgm:spPr>
        <a:blipFill rotWithShape="1">
          <a:blip xmlns:r="http://schemas.openxmlformats.org/officeDocument/2006/relationships" r:embed="rId1"/>
          <a:stretch>
            <a:fillRect/>
          </a:stretch>
        </a:blipFill>
      </dgm:spPr>
      <dgm:t>
        <a:bodyPr/>
        <a:lstStyle/>
        <a:p>
          <a:endParaRPr lang="en-US"/>
        </a:p>
      </dgm:t>
    </dgm:pt>
    <dgm:pt modelId="{51D3D3C9-A051-47CC-8367-65C8626BA2C3}" type="pres">
      <dgm:prSet presAssocID="{7B63CE90-E3B4-41DE-A85E-4B678F44CD6F}" presName="text" presStyleLbl="node1" presStyleIdx="0" presStyleCnt="1">
        <dgm:presLayoutVars>
          <dgm:bulletEnabled val="1"/>
        </dgm:presLayoutVars>
      </dgm:prSet>
      <dgm:spPr/>
      <dgm:t>
        <a:bodyPr/>
        <a:lstStyle/>
        <a:p>
          <a:endParaRPr lang="en-US"/>
        </a:p>
      </dgm:t>
    </dgm:pt>
  </dgm:ptLst>
  <dgm:cxnLst>
    <dgm:cxn modelId="{F5BDB6F5-6CA2-4408-8306-B7F020CD2166}" srcId="{2E3190EB-BC29-49EF-A030-2368A7BAF7A5}" destId="{7B63CE90-E3B4-41DE-A85E-4B678F44CD6F}" srcOrd="0" destOrd="0" parTransId="{DB7CADAF-F5A6-4139-9B17-04384CCC95DE}" sibTransId="{C2678037-3368-4566-83CB-EF613B6C9618}"/>
    <dgm:cxn modelId="{45AE6EFA-0225-42E3-98EB-9D5D4BA1A872}" type="presOf" srcId="{2E3190EB-BC29-49EF-A030-2368A7BAF7A5}" destId="{B1F2E20B-AAAB-410D-8457-69EC803A298E}" srcOrd="0" destOrd="0" presId="urn:microsoft.com/office/officeart/2005/8/layout/vList4"/>
    <dgm:cxn modelId="{74315037-0D0B-4320-882E-6861EEC76D4D}" type="presOf" srcId="{7B63CE90-E3B4-41DE-A85E-4B678F44CD6F}" destId="{51D3D3C9-A051-47CC-8367-65C8626BA2C3}" srcOrd="1" destOrd="0" presId="urn:microsoft.com/office/officeart/2005/8/layout/vList4"/>
    <dgm:cxn modelId="{5EBFD8C6-F33C-4559-9581-7C41A7208C0C}" type="presOf" srcId="{7B63CE90-E3B4-41DE-A85E-4B678F44CD6F}" destId="{74C73ECC-6C81-495E-AFA8-DE3B67BD2B29}" srcOrd="0" destOrd="0" presId="urn:microsoft.com/office/officeart/2005/8/layout/vList4"/>
    <dgm:cxn modelId="{FE1161B3-2719-4733-9182-539C3D35EA48}" type="presParOf" srcId="{B1F2E20B-AAAB-410D-8457-69EC803A298E}" destId="{E2D149A4-1BE9-4FEC-8C0E-1396419FFD59}" srcOrd="0" destOrd="0" presId="urn:microsoft.com/office/officeart/2005/8/layout/vList4"/>
    <dgm:cxn modelId="{53230B63-1D1D-46E9-96CB-2854F4B5BD54}" type="presParOf" srcId="{E2D149A4-1BE9-4FEC-8C0E-1396419FFD59}" destId="{74C73ECC-6C81-495E-AFA8-DE3B67BD2B29}" srcOrd="0" destOrd="0" presId="urn:microsoft.com/office/officeart/2005/8/layout/vList4"/>
    <dgm:cxn modelId="{B3F7427C-9364-4F8F-9E9E-5774616C728C}" type="presParOf" srcId="{E2D149A4-1BE9-4FEC-8C0E-1396419FFD59}" destId="{56B329C5-345E-4DBE-9800-99CFD9B0F834}" srcOrd="1" destOrd="0" presId="urn:microsoft.com/office/officeart/2005/8/layout/vList4"/>
    <dgm:cxn modelId="{6549FEC0-7907-480D-A761-154A4C155798}" type="presParOf" srcId="{E2D149A4-1BE9-4FEC-8C0E-1396419FFD59}" destId="{51D3D3C9-A051-47CC-8367-65C8626BA2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3190EB-BC29-49EF-A030-2368A7BAF7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B63CE90-E3B4-41DE-A85E-4B678F44CD6F}">
      <dgm:prSet phldrT="[Text]" custT="1"/>
      <dgm:spPr>
        <a:blipFill>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a:noFill/>
            </a:rPr>
            <a:t> </a:t>
          </a:r>
        </a:p>
      </dgm:t>
    </dgm:pt>
    <dgm:pt modelId="{DB7CADAF-F5A6-4139-9B17-04384CCC95DE}" type="parTrans" cxnId="{F5BDB6F5-6CA2-4408-8306-B7F020CD2166}">
      <dgm:prSet/>
      <dgm:spPr/>
      <dgm:t>
        <a:bodyPr/>
        <a:lstStyle/>
        <a:p>
          <a:endParaRPr lang="en-US"/>
        </a:p>
      </dgm:t>
    </dgm:pt>
    <dgm:pt modelId="{C2678037-3368-4566-83CB-EF613B6C9618}" type="sibTrans" cxnId="{F5BDB6F5-6CA2-4408-8306-B7F020CD2166}">
      <dgm:prSet/>
      <dgm:spPr/>
      <dgm:t>
        <a:bodyPr/>
        <a:lstStyle/>
        <a:p>
          <a:endParaRPr lang="en-US"/>
        </a:p>
      </dgm:t>
    </dgm:pt>
    <dgm:pt modelId="{B1F2E20B-AAAB-410D-8457-69EC803A298E}" type="pres">
      <dgm:prSet presAssocID="{2E3190EB-BC29-49EF-A030-2368A7BAF7A5}" presName="linear" presStyleCnt="0">
        <dgm:presLayoutVars>
          <dgm:dir/>
          <dgm:resizeHandles val="exact"/>
        </dgm:presLayoutVars>
      </dgm:prSet>
      <dgm:spPr/>
      <dgm:t>
        <a:bodyPr/>
        <a:lstStyle/>
        <a:p>
          <a:endParaRPr lang="en-US"/>
        </a:p>
      </dgm:t>
    </dgm:pt>
    <dgm:pt modelId="{E2D149A4-1BE9-4FEC-8C0E-1396419FFD59}" type="pres">
      <dgm:prSet presAssocID="{7B63CE90-E3B4-41DE-A85E-4B678F44CD6F}" presName="comp" presStyleCnt="0"/>
      <dgm:spPr/>
      <dgm:t>
        <a:bodyPr/>
        <a:lstStyle/>
        <a:p>
          <a:endParaRPr lang="en-US"/>
        </a:p>
      </dgm:t>
    </dgm:pt>
    <dgm:pt modelId="{74C73ECC-6C81-495E-AFA8-DE3B67BD2B29}" type="pres">
      <dgm:prSet presAssocID="{7B63CE90-E3B4-41DE-A85E-4B678F44CD6F}" presName="box" presStyleLbl="node1" presStyleIdx="0" presStyleCnt="1" custLinFactNeighborX="1142" custLinFactNeighborY="-5497"/>
      <dgm:spPr/>
      <dgm:t>
        <a:bodyPr/>
        <a:lstStyle/>
        <a:p>
          <a:endParaRPr lang="en-US"/>
        </a:p>
      </dgm:t>
    </dgm:pt>
    <dgm:pt modelId="{56B329C5-345E-4DBE-9800-99CFD9B0F834}" type="pres">
      <dgm:prSet presAssocID="{7B63CE90-E3B4-41DE-A85E-4B678F44CD6F}" presName="img" presStyleLbl="fgImgPlace1" presStyleIdx="0" presStyleCnt="1" custScaleX="114837" custScaleY="112179" custLinFactNeighborX="-7420"/>
      <dgm:spPr>
        <a:blipFill rotWithShape="1">
          <a:blip xmlns:r="http://schemas.openxmlformats.org/officeDocument/2006/relationships" r:embed="rId2"/>
          <a:stretch>
            <a:fillRect/>
          </a:stretch>
        </a:blipFill>
      </dgm:spPr>
      <dgm:t>
        <a:bodyPr/>
        <a:lstStyle/>
        <a:p>
          <a:endParaRPr lang="en-US"/>
        </a:p>
      </dgm:t>
    </dgm:pt>
    <dgm:pt modelId="{51D3D3C9-A051-47CC-8367-65C8626BA2C3}" type="pres">
      <dgm:prSet presAssocID="{7B63CE90-E3B4-41DE-A85E-4B678F44CD6F}" presName="text" presStyleLbl="node1" presStyleIdx="0" presStyleCnt="1">
        <dgm:presLayoutVars>
          <dgm:bulletEnabled val="1"/>
        </dgm:presLayoutVars>
      </dgm:prSet>
      <dgm:spPr/>
      <dgm:t>
        <a:bodyPr/>
        <a:lstStyle/>
        <a:p>
          <a:endParaRPr lang="en-US"/>
        </a:p>
      </dgm:t>
    </dgm:pt>
  </dgm:ptLst>
  <dgm:cxnLst>
    <dgm:cxn modelId="{F5BDB6F5-6CA2-4408-8306-B7F020CD2166}" srcId="{2E3190EB-BC29-49EF-A030-2368A7BAF7A5}" destId="{7B63CE90-E3B4-41DE-A85E-4B678F44CD6F}" srcOrd="0" destOrd="0" parTransId="{DB7CADAF-F5A6-4139-9B17-04384CCC95DE}" sibTransId="{C2678037-3368-4566-83CB-EF613B6C9618}"/>
    <dgm:cxn modelId="{45AE6EFA-0225-42E3-98EB-9D5D4BA1A872}" type="presOf" srcId="{2E3190EB-BC29-49EF-A030-2368A7BAF7A5}" destId="{B1F2E20B-AAAB-410D-8457-69EC803A298E}" srcOrd="0" destOrd="0" presId="urn:microsoft.com/office/officeart/2005/8/layout/vList4"/>
    <dgm:cxn modelId="{74315037-0D0B-4320-882E-6861EEC76D4D}" type="presOf" srcId="{7B63CE90-E3B4-41DE-A85E-4B678F44CD6F}" destId="{51D3D3C9-A051-47CC-8367-65C8626BA2C3}" srcOrd="1" destOrd="0" presId="urn:microsoft.com/office/officeart/2005/8/layout/vList4"/>
    <dgm:cxn modelId="{5EBFD8C6-F33C-4559-9581-7C41A7208C0C}" type="presOf" srcId="{7B63CE90-E3B4-41DE-A85E-4B678F44CD6F}" destId="{74C73ECC-6C81-495E-AFA8-DE3B67BD2B29}" srcOrd="0" destOrd="0" presId="urn:microsoft.com/office/officeart/2005/8/layout/vList4"/>
    <dgm:cxn modelId="{FE1161B3-2719-4733-9182-539C3D35EA48}" type="presParOf" srcId="{B1F2E20B-AAAB-410D-8457-69EC803A298E}" destId="{E2D149A4-1BE9-4FEC-8C0E-1396419FFD59}" srcOrd="0" destOrd="0" presId="urn:microsoft.com/office/officeart/2005/8/layout/vList4"/>
    <dgm:cxn modelId="{53230B63-1D1D-46E9-96CB-2854F4B5BD54}" type="presParOf" srcId="{E2D149A4-1BE9-4FEC-8C0E-1396419FFD59}" destId="{74C73ECC-6C81-495E-AFA8-DE3B67BD2B29}" srcOrd="0" destOrd="0" presId="urn:microsoft.com/office/officeart/2005/8/layout/vList4"/>
    <dgm:cxn modelId="{B3F7427C-9364-4F8F-9E9E-5774616C728C}" type="presParOf" srcId="{E2D149A4-1BE9-4FEC-8C0E-1396419FFD59}" destId="{56B329C5-345E-4DBE-9800-99CFD9B0F834}" srcOrd="1" destOrd="0" presId="urn:microsoft.com/office/officeart/2005/8/layout/vList4"/>
    <dgm:cxn modelId="{6549FEC0-7907-480D-A761-154A4C155798}" type="presParOf" srcId="{E2D149A4-1BE9-4FEC-8C0E-1396419FFD59}" destId="{51D3D3C9-A051-47CC-8367-65C8626BA2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D10494-AE34-4E09-B329-B4A02D987CC3}"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3E4FECC2-27F4-42C4-A3F9-740EFD777EB7}">
      <dgm:prSet phldrT="[Text]"/>
      <dgm:spPr/>
      <dgm:t>
        <a:bodyPr/>
        <a:lstStyle/>
        <a:p>
          <a:r>
            <a:rPr lang="en-US" dirty="0" err="1" smtClean="0">
              <a:solidFill>
                <a:schemeClr val="tx1"/>
              </a:solidFill>
              <a:latin typeface="Times New Roman" panose="02020603050405020304" pitchFamily="18" charset="0"/>
              <a:ea typeface="Times New Roman" panose="02020603050405020304" pitchFamily="18" charset="0"/>
            </a:rPr>
            <a:t>Hoa</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bìm</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trong</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bài</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thơ</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cùng</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tên</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của</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Nguyễn</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Đức</a:t>
          </a:r>
          <a:r>
            <a:rPr lang="en-US" dirty="0" smtClean="0">
              <a:solidFill>
                <a:schemeClr val="tx1"/>
              </a:solidFill>
              <a:latin typeface="Times New Roman" panose="02020603050405020304" pitchFamily="18" charset="0"/>
              <a:ea typeface="Times New Roman" panose="02020603050405020304" pitchFamily="18" charset="0"/>
            </a:rPr>
            <a:t> </a:t>
          </a:r>
          <a:r>
            <a:rPr lang="en-US" dirty="0" err="1" smtClean="0">
              <a:solidFill>
                <a:schemeClr val="tx1"/>
              </a:solidFill>
              <a:latin typeface="Times New Roman" panose="02020603050405020304" pitchFamily="18" charset="0"/>
              <a:ea typeface="Times New Roman" panose="02020603050405020304" pitchFamily="18" charset="0"/>
            </a:rPr>
            <a:t>Mậu</a:t>
          </a:r>
          <a:r>
            <a:rPr lang="en-US" dirty="0" smtClean="0">
              <a:solidFill>
                <a:schemeClr val="tx1"/>
              </a:solidFill>
              <a:latin typeface="Times New Roman" panose="02020603050405020304" pitchFamily="18" charset="0"/>
              <a:ea typeface="Times New Roman" panose="02020603050405020304" pitchFamily="18" charset="0"/>
            </a:rPr>
            <a:t>.</a:t>
          </a:r>
          <a:endParaRPr lang="en-US" dirty="0"/>
        </a:p>
      </dgm:t>
    </dgm:pt>
    <dgm:pt modelId="{CA562100-E619-4E36-8DB1-797C2E9D0B26}" type="parTrans" cxnId="{64EE0E2C-0756-43EA-BFBF-897FF037E873}">
      <dgm:prSet/>
      <dgm:spPr/>
      <dgm:t>
        <a:bodyPr/>
        <a:lstStyle/>
        <a:p>
          <a:endParaRPr lang="en-US"/>
        </a:p>
      </dgm:t>
    </dgm:pt>
    <dgm:pt modelId="{B89AAF86-8ACD-4205-BCD8-ED5D146A5028}" type="sibTrans" cxnId="{64EE0E2C-0756-43EA-BFBF-897FF037E873}">
      <dgm:prSet/>
      <dgm:spPr/>
      <dgm:t>
        <a:bodyPr/>
        <a:lstStyle/>
        <a:p>
          <a:endParaRPr lang="en-US"/>
        </a:p>
      </dgm:t>
    </dgm:pt>
    <dgm:pt modelId="{10A084C0-CA9B-4192-86BD-D415813D3C58}" type="pres">
      <dgm:prSet presAssocID="{85D10494-AE34-4E09-B329-B4A02D987CC3}" presName="Name0" presStyleCnt="0">
        <dgm:presLayoutVars>
          <dgm:chMax/>
          <dgm:chPref/>
          <dgm:dir/>
        </dgm:presLayoutVars>
      </dgm:prSet>
      <dgm:spPr/>
    </dgm:pt>
    <dgm:pt modelId="{116B8A8C-8709-4EF4-A583-67BD41D6979B}" type="pres">
      <dgm:prSet presAssocID="{3E4FECC2-27F4-42C4-A3F9-740EFD777EB7}" presName="composite" presStyleCnt="0">
        <dgm:presLayoutVars>
          <dgm:chMax val="1"/>
          <dgm:chPref val="1"/>
        </dgm:presLayoutVars>
      </dgm:prSet>
      <dgm:spPr/>
    </dgm:pt>
    <dgm:pt modelId="{DBE6FF33-BBB4-461D-A167-E8D6320361A4}" type="pres">
      <dgm:prSet presAssocID="{3E4FECC2-27F4-42C4-A3F9-740EFD777EB7}" presName="Accent" presStyleLbl="trAlignAcc1" presStyleIdx="0" presStyleCnt="1">
        <dgm:presLayoutVars>
          <dgm:chMax val="0"/>
          <dgm:chPref val="0"/>
        </dgm:presLayoutVars>
      </dgm:prSet>
      <dgm:spPr/>
    </dgm:pt>
    <dgm:pt modelId="{A38B5AB9-7E27-4C75-8C74-316F6BFDB3E3}" type="pres">
      <dgm:prSet presAssocID="{3E4FECC2-27F4-42C4-A3F9-740EFD777EB7}" presName="Image" presStyleLbl="alignImgPlace1" presStyleIdx="0" presStyleCnt="1">
        <dgm:presLayoutVars>
          <dgm:chMax val="0"/>
          <dgm:chPref val="0"/>
        </dgm:presLayoutVars>
      </dgm:prSet>
      <dgm:spPr>
        <a:blipFill>
          <a:blip xmlns:r="http://schemas.openxmlformats.org/officeDocument/2006/relationships" r:embed="rId1"/>
          <a:srcRect/>
          <a:stretch>
            <a:fillRect l="-2000" r="-2000"/>
          </a:stretch>
        </a:blipFill>
      </dgm:spPr>
    </dgm:pt>
    <dgm:pt modelId="{66C4D268-BAB7-4371-A38A-DF96A103719A}" type="pres">
      <dgm:prSet presAssocID="{3E4FECC2-27F4-42C4-A3F9-740EFD777EB7}" presName="ChildComposite" presStyleCnt="0"/>
      <dgm:spPr/>
    </dgm:pt>
    <dgm:pt modelId="{FA382FC0-73A2-45DB-BDBB-E3F569BB88D5}" type="pres">
      <dgm:prSet presAssocID="{3E4FECC2-27F4-42C4-A3F9-740EFD777EB7}" presName="Child" presStyleLbl="node1" presStyleIdx="0" presStyleCnt="0">
        <dgm:presLayoutVars>
          <dgm:chMax val="0"/>
          <dgm:chPref val="0"/>
          <dgm:bulletEnabled val="1"/>
        </dgm:presLayoutVars>
      </dgm:prSet>
      <dgm:spPr/>
    </dgm:pt>
    <dgm:pt modelId="{12BDD432-50B9-4427-8A41-AE53BB57265D}" type="pres">
      <dgm:prSet presAssocID="{3E4FECC2-27F4-42C4-A3F9-740EFD777EB7}" presName="Parent" presStyleLbl="revTx" presStyleIdx="0" presStyleCnt="1">
        <dgm:presLayoutVars>
          <dgm:chMax val="1"/>
          <dgm:chPref val="0"/>
          <dgm:bulletEnabled val="1"/>
        </dgm:presLayoutVars>
      </dgm:prSet>
      <dgm:spPr/>
      <dgm:t>
        <a:bodyPr/>
        <a:lstStyle/>
        <a:p>
          <a:endParaRPr lang="en-US"/>
        </a:p>
      </dgm:t>
    </dgm:pt>
  </dgm:ptLst>
  <dgm:cxnLst>
    <dgm:cxn modelId="{64EE0E2C-0756-43EA-BFBF-897FF037E873}" srcId="{85D10494-AE34-4E09-B329-B4A02D987CC3}" destId="{3E4FECC2-27F4-42C4-A3F9-740EFD777EB7}" srcOrd="0" destOrd="0" parTransId="{CA562100-E619-4E36-8DB1-797C2E9D0B26}" sibTransId="{B89AAF86-8ACD-4205-BCD8-ED5D146A5028}"/>
    <dgm:cxn modelId="{3751CAB8-66CF-4F7A-8CA9-FBD86983A7D6}" type="presOf" srcId="{85D10494-AE34-4E09-B329-B4A02D987CC3}" destId="{10A084C0-CA9B-4192-86BD-D415813D3C58}" srcOrd="0" destOrd="0" presId="urn:microsoft.com/office/officeart/2008/layout/CaptionedPictures"/>
    <dgm:cxn modelId="{6744A69E-E5B6-4596-B8DC-8DF2ACAFED64}" type="presOf" srcId="{3E4FECC2-27F4-42C4-A3F9-740EFD777EB7}" destId="{12BDD432-50B9-4427-8A41-AE53BB57265D}" srcOrd="0" destOrd="0" presId="urn:microsoft.com/office/officeart/2008/layout/CaptionedPictures"/>
    <dgm:cxn modelId="{20CC04AB-38BE-4463-83BD-A6EF76D87E05}" type="presParOf" srcId="{10A084C0-CA9B-4192-86BD-D415813D3C58}" destId="{116B8A8C-8709-4EF4-A583-67BD41D6979B}" srcOrd="0" destOrd="0" presId="urn:microsoft.com/office/officeart/2008/layout/CaptionedPictures"/>
    <dgm:cxn modelId="{615A3763-A6C5-4D51-BB92-47C921CE629D}" type="presParOf" srcId="{116B8A8C-8709-4EF4-A583-67BD41D6979B}" destId="{DBE6FF33-BBB4-461D-A167-E8D6320361A4}" srcOrd="0" destOrd="0" presId="urn:microsoft.com/office/officeart/2008/layout/CaptionedPictures"/>
    <dgm:cxn modelId="{7797A715-4585-429A-9DB1-988E825D5383}" type="presParOf" srcId="{116B8A8C-8709-4EF4-A583-67BD41D6979B}" destId="{A38B5AB9-7E27-4C75-8C74-316F6BFDB3E3}" srcOrd="1" destOrd="0" presId="urn:microsoft.com/office/officeart/2008/layout/CaptionedPictures"/>
    <dgm:cxn modelId="{A723CBB1-B143-484A-B8A0-C61876F6D705}" type="presParOf" srcId="{116B8A8C-8709-4EF4-A583-67BD41D6979B}" destId="{66C4D268-BAB7-4371-A38A-DF96A103719A}" srcOrd="2" destOrd="0" presId="urn:microsoft.com/office/officeart/2008/layout/CaptionedPictures"/>
    <dgm:cxn modelId="{5ABD9738-4A9C-4BEC-9BBE-763551FB8688}" type="presParOf" srcId="{66C4D268-BAB7-4371-A38A-DF96A103719A}" destId="{FA382FC0-73A2-45DB-BDBB-E3F569BB88D5}" srcOrd="0" destOrd="0" presId="urn:microsoft.com/office/officeart/2008/layout/CaptionedPictures"/>
    <dgm:cxn modelId="{1B42A3D0-59B5-4199-AC36-D23AC4807E74}" type="presParOf" srcId="{66C4D268-BAB7-4371-A38A-DF96A103719A}" destId="{12BDD432-50B9-4427-8A41-AE53BB57265D}"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73ECC-6C81-495E-AFA8-DE3B67BD2B29}">
      <dsp:nvSpPr>
        <dsp:cNvPr id="0" name=""/>
        <dsp:cNvSpPr/>
      </dsp:nvSpPr>
      <dsp:spPr>
        <a:xfrm>
          <a:off x="0" y="0"/>
          <a:ext cx="11220993" cy="3745378"/>
        </a:xfrm>
        <a:prstGeom prst="roundRect">
          <a:avLst>
            <a:gd name="adj" fmla="val 10000"/>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endParaRPr lang="en-US" sz="2500" kern="1200" dirty="0" smtClean="0">
            <a:latin typeface="Times New Roman" panose="02020603050405020304" pitchFamily="18" charset="0"/>
            <a:cs typeface="Times New Roman" panose="02020603050405020304" pitchFamily="18" charset="0"/>
          </a:endParaRPr>
        </a:p>
        <a:p>
          <a:pPr lvl="0" algn="l" defTabSz="11112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do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quen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lâu</a:t>
          </a:r>
          <a:r>
            <a:rPr lang="en-US" sz="2800" kern="1200" dirty="0" smtClean="0">
              <a:latin typeface="Times New Roman" panose="02020603050405020304" pitchFamily="18" charset="0"/>
              <a:cs typeface="Times New Roman" panose="02020603050405020304" pitchFamily="18" charset="0"/>
            </a:rPr>
            <a:t> nay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bỏ</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quên</a:t>
          </a:r>
          <a:r>
            <a:rPr lang="en-US" sz="2800" kern="1200" dirty="0" smtClean="0">
              <a:latin typeface="Times New Roman" panose="02020603050405020304" pitchFamily="18" charset="0"/>
              <a:cs typeface="Times New Roman" panose="02020603050405020304" pitchFamily="18" charset="0"/>
            </a:rPr>
            <a:t>. </a:t>
          </a:r>
        </a:p>
        <a:p>
          <a:pPr lvl="0" algn="l" defTabSz="11112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Giậu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14:m xmlns:a14="http://schemas.microsoft.com/office/drawing/2010/main">
            <m:oMath xmlns:m="http://schemas.openxmlformats.org/officeDocument/2006/math">
              <m:r>
                <a:rPr lang="en-US" sz="2800" b="1" i="1" kern="1200" smtClean="0">
                  <a:solidFill>
                    <a:srgbClr val="C00000"/>
                  </a:solidFill>
                  <a:latin typeface="Cambria Math" panose="02040503050406030204" pitchFamily="18" charset="0"/>
                  <a:ea typeface="Cambria Math" panose="02040503050406030204" pitchFamily="18" charset="0"/>
                </a:rPr>
                <m:t>→</m:t>
              </m:r>
            </m:oMath>
          </a14:m>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Bọ</a:t>
          </a:r>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Dừa</a:t>
          </a:r>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rất</a:t>
          </a:r>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yêu</a:t>
          </a:r>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quê</a:t>
          </a:r>
          <a:r>
            <a:rPr lang="en-US" sz="2800" b="1" kern="1200" dirty="0" smtClean="0">
              <a:solidFill>
                <a:srgbClr val="C00000"/>
              </a:solidFill>
              <a:latin typeface="Times New Roman" panose="02020603050405020304" pitchFamily="18" charset="0"/>
              <a:cs typeface="Times New Roman" panose="02020603050405020304" pitchFamily="18" charset="0"/>
            </a:rPr>
            <a:t> </a:t>
          </a:r>
          <a:r>
            <a:rPr lang="en-US" sz="2800" b="1" kern="1200" dirty="0" err="1" smtClean="0">
              <a:solidFill>
                <a:srgbClr val="C00000"/>
              </a:solidFill>
              <a:latin typeface="Times New Roman" panose="02020603050405020304" pitchFamily="18" charset="0"/>
              <a:cs typeface="Times New Roman" panose="02020603050405020304" pitchFamily="18" charset="0"/>
            </a:rPr>
            <a:t>hương</a:t>
          </a:r>
          <a:r>
            <a:rPr lang="en-US" sz="2800" b="1" kern="1200" dirty="0" smtClean="0">
              <a:solidFill>
                <a:srgbClr val="C00000"/>
              </a:solidFill>
              <a:latin typeface="Times New Roman" panose="02020603050405020304" pitchFamily="18" charset="0"/>
              <a:cs typeface="Times New Roman" panose="02020603050405020304" pitchFamily="18" charset="0"/>
            </a:rPr>
            <a:t>.</a:t>
          </a:r>
        </a:p>
        <a:p>
          <a:pPr lvl="0" algn="l" defTabSz="111125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dsp:txBody>
      <dsp:txXfrm>
        <a:off x="2618736" y="0"/>
        <a:ext cx="8602257" cy="3745378"/>
      </dsp:txXfrm>
    </dsp:sp>
    <dsp:sp modelId="{56B329C5-345E-4DBE-9800-99CFD9B0F834}">
      <dsp:nvSpPr>
        <dsp:cNvPr id="0" name=""/>
        <dsp:cNvSpPr/>
      </dsp:nvSpPr>
      <dsp:spPr>
        <a:xfrm>
          <a:off x="41532" y="192078"/>
          <a:ext cx="2577170" cy="336122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B500D-C8ED-4453-A3E2-B94CE9B20C7E}"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66AAB-2CBD-4B6F-83CE-15B08BBBFE8E}" type="slidenum">
              <a:rPr lang="en-US" smtClean="0"/>
              <a:t>‹#›</a:t>
            </a:fld>
            <a:endParaRPr lang="en-US"/>
          </a:p>
        </p:txBody>
      </p:sp>
    </p:spTree>
    <p:extLst>
      <p:ext uri="{BB962C8B-B14F-4D97-AF65-F5344CB8AC3E}">
        <p14:creationId xmlns:p14="http://schemas.microsoft.com/office/powerpoint/2010/main" val="291644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4434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98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8389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4313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610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992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786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7502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533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458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90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523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7804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9421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7674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268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207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9508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1959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3385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6031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322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24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3775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1348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7889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3675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6946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192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51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647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26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4" name="Google Shape;3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422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422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174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3890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13619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C5109E-2004-4A98-B305-E40FC4E57AC7}"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2665457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C5109E-2004-4A98-B305-E40FC4E57AC7}"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4043618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C5109E-2004-4A98-B305-E40FC4E57AC7}"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356345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C5109E-2004-4A98-B305-E40FC4E57AC7}"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2911128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5109E-2004-4A98-B305-E40FC4E57AC7}"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2270036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C5109E-2004-4A98-B305-E40FC4E57AC7}"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1546158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C5109E-2004-4A98-B305-E40FC4E57AC7}"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2024955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5109E-2004-4A98-B305-E40FC4E57AC7}"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1128518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5109E-2004-4A98-B305-E40FC4E57AC7}"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26229094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279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000695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8771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6573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47795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88242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7617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44635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52877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180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54193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56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9877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3484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4046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694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607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584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0479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458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3461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0423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76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6514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76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9691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7327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85203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7504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6647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9676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80533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8984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2877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344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1327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70697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73816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92110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4282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7289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279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81067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05170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83400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74841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78104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pic>
        <p:nvPicPr>
          <p:cNvPr id="20" name="Google Shape;20;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2" name="Google Shape;2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3" name="Google Shape;2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800998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5" name="Google Shape;25;p32"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8" name="Google Shape;28;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9" name="Google Shape;29;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0" name="Google Shape;30;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890155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Google Shape;33;p33"/>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6" name="Google Shape;36;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7" name="Google Shape;37;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420386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34"/>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3" name="Google Shape;43;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4" name="Google Shape;44;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5" name="Google Shape;45;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30398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pic>
        <p:nvPicPr>
          <p:cNvPr id="47" name="Google Shape;47;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0" name="Google Shape;50;p35"/>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5"/>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35"/>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4" name="Google Shape;54;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5" name="Google Shape;55;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684991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pic>
        <p:nvPicPr>
          <p:cNvPr id="57" name="Google Shape;57;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0" name="Google Shape;60;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1" name="Google Shape;61;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52366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97485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pic>
        <p:nvPicPr>
          <p:cNvPr id="63" name="Google Shape;63;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3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8" name="Google Shape;68;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9" name="Google Shape;69;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22853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pic>
        <p:nvPicPr>
          <p:cNvPr id="71" name="Google Shape;71;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3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6" name="Google Shape;76;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7" name="Google Shape;77;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81247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3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3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4" name="Google Shape;84;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5" name="Google Shape;85;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699168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4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1" name="Google Shape;9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2" name="Google Shape;9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56167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4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4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9" name="Google Shape;99;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0" name="Google Shape;100;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1" name="Google Shape;101;p4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4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139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4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8" name="Google Shape;10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9" name="Google Shape;10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261395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4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4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4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4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4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4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0" name="Google Shape;120;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1" name="Google Shape;121;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254035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4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4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4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4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4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4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5" name="Google Shape;135;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6" name="Google Shape;136;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893490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7"/>
        <p:cNvGrpSpPr/>
        <p:nvPr/>
      </p:nvGrpSpPr>
      <p:grpSpPr>
        <a:xfrm>
          <a:off x="0" y="0"/>
          <a:ext cx="0" cy="0"/>
          <a:chOff x="0" y="0"/>
          <a:chExt cx="0" cy="0"/>
        </a:xfrm>
      </p:grpSpPr>
      <p:pic>
        <p:nvPicPr>
          <p:cNvPr id="138" name="Google Shape;138;p4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4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2" name="Google Shape;142;p4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3" name="Google Shape;143;p4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771716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pic>
        <p:nvPicPr>
          <p:cNvPr id="145" name="Google Shape;145;p4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46"/>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4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9" name="Google Shape;149;p4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50" name="Google Shape;150;p4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20839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4427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pic>
        <p:nvPicPr>
          <p:cNvPr id="20" name="Google Shape;20;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2" name="Google Shape;2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3" name="Google Shape;2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101057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5" name="Google Shape;25;p32"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8" name="Google Shape;28;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9" name="Google Shape;29;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0" name="Google Shape;30;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057839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Google Shape;33;p33"/>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6" name="Google Shape;36;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7" name="Google Shape;37;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072136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34"/>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3" name="Google Shape;43;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4" name="Google Shape;44;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5" name="Google Shape;45;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8569052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pic>
        <p:nvPicPr>
          <p:cNvPr id="47" name="Google Shape;47;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0" name="Google Shape;50;p35"/>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5"/>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35"/>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4" name="Google Shape;54;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5" name="Google Shape;55;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3652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pic>
        <p:nvPicPr>
          <p:cNvPr id="57" name="Google Shape;57;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0" name="Google Shape;60;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1" name="Google Shape;61;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735062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pic>
        <p:nvPicPr>
          <p:cNvPr id="63" name="Google Shape;63;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3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8" name="Google Shape;68;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9" name="Google Shape;69;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048707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pic>
        <p:nvPicPr>
          <p:cNvPr id="71" name="Google Shape;71;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3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6" name="Google Shape;76;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7" name="Google Shape;77;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052264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3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3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4" name="Google Shape;84;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5" name="Google Shape;85;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762939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4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1" name="Google Shape;9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2" name="Google Shape;9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15398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13645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4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4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9" name="Google Shape;99;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0" name="Google Shape;100;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1" name="Google Shape;101;p4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4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1852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4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8" name="Google Shape;10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9" name="Google Shape;10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293439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4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4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4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4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4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4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0" name="Google Shape;120;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1" name="Google Shape;121;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501211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4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4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4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4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4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4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5" name="Google Shape;135;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6" name="Google Shape;136;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145911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7"/>
        <p:cNvGrpSpPr/>
        <p:nvPr/>
      </p:nvGrpSpPr>
      <p:grpSpPr>
        <a:xfrm>
          <a:off x="0" y="0"/>
          <a:ext cx="0" cy="0"/>
          <a:chOff x="0" y="0"/>
          <a:chExt cx="0" cy="0"/>
        </a:xfrm>
      </p:grpSpPr>
      <p:pic>
        <p:nvPicPr>
          <p:cNvPr id="138" name="Google Shape;138;p4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4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2" name="Google Shape;142;p4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3" name="Google Shape;143;p4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57038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pic>
        <p:nvPicPr>
          <p:cNvPr id="145" name="Google Shape;145;p4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46"/>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4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9" name="Google Shape;149;p4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50" name="Google Shape;150;p4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162780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pic>
        <p:nvPicPr>
          <p:cNvPr id="20" name="Google Shape;20;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2" name="Google Shape;2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3" name="Google Shape;2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79724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5" name="Google Shape;25;p32"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8" name="Google Shape;28;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9" name="Google Shape;29;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0" name="Google Shape;30;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181017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Google Shape;33;p33"/>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6" name="Google Shape;36;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7" name="Google Shape;37;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581511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34"/>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3" name="Google Shape;43;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4" name="Google Shape;44;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5" name="Google Shape;45;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268103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53504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pic>
        <p:nvPicPr>
          <p:cNvPr id="47" name="Google Shape;47;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0" name="Google Shape;50;p35"/>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5"/>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35"/>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4" name="Google Shape;54;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5" name="Google Shape;55;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905748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pic>
        <p:nvPicPr>
          <p:cNvPr id="57" name="Google Shape;57;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0" name="Google Shape;60;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1" name="Google Shape;61;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90723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pic>
        <p:nvPicPr>
          <p:cNvPr id="63" name="Google Shape;63;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3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8" name="Google Shape;68;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9" name="Google Shape;69;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92413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pic>
        <p:nvPicPr>
          <p:cNvPr id="71" name="Google Shape;71;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3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6" name="Google Shape;76;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7" name="Google Shape;77;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967643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3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3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4" name="Google Shape;84;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5" name="Google Shape;85;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977988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4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1" name="Google Shape;9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2" name="Google Shape;9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82752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4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4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9" name="Google Shape;99;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0" name="Google Shape;100;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1" name="Google Shape;101;p4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4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00962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4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8" name="Google Shape;10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9" name="Google Shape;10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047656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4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4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4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4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4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4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0" name="Google Shape;120;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1" name="Google Shape;121;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735467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4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4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4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4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4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4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5" name="Google Shape;135;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6" name="Google Shape;136;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12943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126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7"/>
        <p:cNvGrpSpPr/>
        <p:nvPr/>
      </p:nvGrpSpPr>
      <p:grpSpPr>
        <a:xfrm>
          <a:off x="0" y="0"/>
          <a:ext cx="0" cy="0"/>
          <a:chOff x="0" y="0"/>
          <a:chExt cx="0" cy="0"/>
        </a:xfrm>
      </p:grpSpPr>
      <p:pic>
        <p:nvPicPr>
          <p:cNvPr id="138" name="Google Shape;138;p4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4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2" name="Google Shape;142;p4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3" name="Google Shape;143;p4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804346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pic>
        <p:nvPicPr>
          <p:cNvPr id="145" name="Google Shape;145;p4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46"/>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4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9" name="Google Shape;149;p4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50" name="Google Shape;150;p4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996479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pic>
        <p:nvPicPr>
          <p:cNvPr id="20" name="Google Shape;20;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2" name="Google Shape;2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3" name="Google Shape;2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495238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5" name="Google Shape;25;p32"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8" name="Google Shape;28;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9" name="Google Shape;29;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0" name="Google Shape;30;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85602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Google Shape;33;p33"/>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6" name="Google Shape;36;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7" name="Google Shape;37;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62995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34"/>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3" name="Google Shape;43;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4" name="Google Shape;44;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5" name="Google Shape;45;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04450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pic>
        <p:nvPicPr>
          <p:cNvPr id="47" name="Google Shape;47;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0" name="Google Shape;50;p35"/>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5"/>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35"/>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4" name="Google Shape;54;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5" name="Google Shape;55;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015459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pic>
        <p:nvPicPr>
          <p:cNvPr id="57" name="Google Shape;57;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0" name="Google Shape;60;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1" name="Google Shape;61;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143931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pic>
        <p:nvPicPr>
          <p:cNvPr id="63" name="Google Shape;63;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3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8" name="Google Shape;68;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9" name="Google Shape;69;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081925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pic>
        <p:nvPicPr>
          <p:cNvPr id="71" name="Google Shape;71;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3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6" name="Google Shape;76;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7" name="Google Shape;77;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84067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46181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3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3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4" name="Google Shape;84;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5" name="Google Shape;85;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498406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4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1" name="Google Shape;9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2" name="Google Shape;9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165840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4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4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9" name="Google Shape;99;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0" name="Google Shape;100;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1" name="Google Shape;101;p4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4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39476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4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8" name="Google Shape;10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9" name="Google Shape;10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642834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4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4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4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4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4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4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0" name="Google Shape;120;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1" name="Google Shape;121;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8956277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4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4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4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4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4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4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5" name="Google Shape;135;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6" name="Google Shape;136;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15947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7"/>
        <p:cNvGrpSpPr/>
        <p:nvPr/>
      </p:nvGrpSpPr>
      <p:grpSpPr>
        <a:xfrm>
          <a:off x="0" y="0"/>
          <a:ext cx="0" cy="0"/>
          <a:chOff x="0" y="0"/>
          <a:chExt cx="0" cy="0"/>
        </a:xfrm>
      </p:grpSpPr>
      <p:pic>
        <p:nvPicPr>
          <p:cNvPr id="138" name="Google Shape;138;p4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4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2" name="Google Shape;142;p4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3" name="Google Shape;143;p4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3676182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pic>
        <p:nvPicPr>
          <p:cNvPr id="145" name="Google Shape;145;p4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46"/>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4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9" name="Google Shape;149;p4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50" name="Google Shape;150;p4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020662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C5109E-2004-4A98-B305-E40FC4E57AC7}"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1342323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5109E-2004-4A98-B305-E40FC4E57AC7}"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CFFA-3B53-4A65-AF25-6B1C3BBD0082}" type="slidenum">
              <a:rPr lang="en-US" smtClean="0"/>
              <a:t>‹#›</a:t>
            </a:fld>
            <a:endParaRPr lang="en-US"/>
          </a:p>
        </p:txBody>
      </p:sp>
    </p:spTree>
    <p:extLst>
      <p:ext uri="{BB962C8B-B14F-4D97-AF65-F5344CB8AC3E}">
        <p14:creationId xmlns:p14="http://schemas.microsoft.com/office/powerpoint/2010/main" val="142305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2.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image" Target="../media/image2.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7.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5.JP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8404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7873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65455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63384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29"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7" name="Google Shape;7;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 name="Google Shape;10;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1" name="Google Shape;11;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41192234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29"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7" name="Google Shape;7;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 name="Google Shape;10;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1" name="Google Shape;11;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14893015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29"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7" name="Google Shape;7;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 name="Google Shape;10;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1" name="Google Shape;11;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52306281"/>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29"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7" name="Google Shape;7;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 name="Google Shape;10;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1" name="Google Shape;11;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4177562"/>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6/10/2022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8244350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766274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9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9.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9.xml"/><Relationship Id="rId6" Type="http://schemas.openxmlformats.org/officeDocument/2006/relationships/image" Target="../media/image101.jpeg"/><Relationship Id="rId5" Type="http://schemas.microsoft.com/office/2007/relationships/hdphoto" Target="../media/hdphoto8.wdp"/><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99.xml"/><Relationship Id="rId6" Type="http://schemas.openxmlformats.org/officeDocument/2006/relationships/image" Target="../media/image101.jpeg"/><Relationship Id="rId5" Type="http://schemas.openxmlformats.org/officeDocument/2006/relationships/image" Target="../media/image105.jpeg"/><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9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7.jpeg"/><Relationship Id="rId1" Type="http://schemas.openxmlformats.org/officeDocument/2006/relationships/slideLayout" Target="../slideLayouts/slideLayout99.xml"/><Relationship Id="rId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9.xml"/><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14.png"/><Relationship Id="rId1" Type="http://schemas.openxmlformats.org/officeDocument/2006/relationships/slideLayout" Target="../slideLayouts/slideLayout9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4.png"/><Relationship Id="rId1" Type="http://schemas.openxmlformats.org/officeDocument/2006/relationships/slideLayout" Target="../slideLayouts/slideLayout99.xml"/><Relationship Id="rId5" Type="http://schemas.openxmlformats.org/officeDocument/2006/relationships/image" Target="../media/image101.jpeg"/><Relationship Id="rId4" Type="http://schemas.microsoft.com/office/2007/relationships/hdphoto" Target="../media/hdphoto8.wdp"/></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14.png"/><Relationship Id="rId1" Type="http://schemas.openxmlformats.org/officeDocument/2006/relationships/slideLayout" Target="../slideLayouts/slideLayout99.xml"/><Relationship Id="rId5" Type="http://schemas.openxmlformats.org/officeDocument/2006/relationships/image" Target="../media/image19.jpeg"/><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9.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9.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99.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21.png"/><Relationship Id="rId3" Type="http://schemas.openxmlformats.org/officeDocument/2006/relationships/audio" Target="../media/audio4.wav"/><Relationship Id="rId7" Type="http://schemas.openxmlformats.org/officeDocument/2006/relationships/image" Target="../media/image117.png"/><Relationship Id="rId12" Type="http://schemas.openxmlformats.org/officeDocument/2006/relationships/image" Target="../media/image120.png"/><Relationship Id="rId2" Type="http://schemas.openxmlformats.org/officeDocument/2006/relationships/audio" Target="../media/audio3.wav"/><Relationship Id="rId1" Type="http://schemas.openxmlformats.org/officeDocument/2006/relationships/slideLayout" Target="../slideLayouts/slideLayout109.xml"/><Relationship Id="rId6" Type="http://schemas.microsoft.com/office/2007/relationships/hdphoto" Target="../media/hdphoto9.wdp"/><Relationship Id="rId11" Type="http://schemas.openxmlformats.org/officeDocument/2006/relationships/image" Target="../media/image119.png"/><Relationship Id="rId5" Type="http://schemas.openxmlformats.org/officeDocument/2006/relationships/image" Target="../media/image116.png"/><Relationship Id="rId10" Type="http://schemas.microsoft.com/office/2007/relationships/hdphoto" Target="../media/hdphoto11.wdp"/><Relationship Id="rId4" Type="http://schemas.openxmlformats.org/officeDocument/2006/relationships/audio" Target="../media/audio5.wav"/><Relationship Id="rId9" Type="http://schemas.openxmlformats.org/officeDocument/2006/relationships/image" Target="../media/image118.png"/></Relationships>
</file>

<file path=ppt/slides/_rels/slide12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22.png"/><Relationship Id="rId3" Type="http://schemas.openxmlformats.org/officeDocument/2006/relationships/audio" Target="../media/audio5.wav"/><Relationship Id="rId7" Type="http://schemas.openxmlformats.org/officeDocument/2006/relationships/image" Target="../media/image117.png"/><Relationship Id="rId12" Type="http://schemas.openxmlformats.org/officeDocument/2006/relationships/image" Target="../media/image120.png"/><Relationship Id="rId2" Type="http://schemas.openxmlformats.org/officeDocument/2006/relationships/audio" Target="../media/audio3.wav"/><Relationship Id="rId1" Type="http://schemas.openxmlformats.org/officeDocument/2006/relationships/slideLayout" Target="../slideLayouts/slideLayout109.xml"/><Relationship Id="rId6" Type="http://schemas.microsoft.com/office/2007/relationships/hdphoto" Target="../media/hdphoto9.wdp"/><Relationship Id="rId11" Type="http://schemas.openxmlformats.org/officeDocument/2006/relationships/image" Target="../media/image121.png"/><Relationship Id="rId5" Type="http://schemas.openxmlformats.org/officeDocument/2006/relationships/image" Target="../media/image116.pn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118.png"/></Relationships>
</file>

<file path=ppt/slides/_rels/slide1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21.png"/><Relationship Id="rId3" Type="http://schemas.openxmlformats.org/officeDocument/2006/relationships/audio" Target="../media/audio4.wav"/><Relationship Id="rId7" Type="http://schemas.openxmlformats.org/officeDocument/2006/relationships/image" Target="../media/image117.png"/><Relationship Id="rId12" Type="http://schemas.openxmlformats.org/officeDocument/2006/relationships/image" Target="../media/image120.png"/><Relationship Id="rId2" Type="http://schemas.openxmlformats.org/officeDocument/2006/relationships/audio" Target="../media/audio3.wav"/><Relationship Id="rId1" Type="http://schemas.openxmlformats.org/officeDocument/2006/relationships/slideLayout" Target="../slideLayouts/slideLayout109.xml"/><Relationship Id="rId6" Type="http://schemas.microsoft.com/office/2007/relationships/hdphoto" Target="../media/hdphoto9.wdp"/><Relationship Id="rId11" Type="http://schemas.openxmlformats.org/officeDocument/2006/relationships/image" Target="../media/image119.png"/><Relationship Id="rId5" Type="http://schemas.openxmlformats.org/officeDocument/2006/relationships/image" Target="../media/image116.png"/><Relationship Id="rId10" Type="http://schemas.microsoft.com/office/2007/relationships/hdphoto" Target="../media/hdphoto11.wdp"/><Relationship Id="rId4" Type="http://schemas.openxmlformats.org/officeDocument/2006/relationships/audio" Target="../media/audio5.wav"/><Relationship Id="rId9" Type="http://schemas.openxmlformats.org/officeDocument/2006/relationships/image" Target="../media/image118.png"/></Relationships>
</file>

<file path=ppt/slides/_rels/slide1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9.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9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0.png"/><Relationship Id="rId1" Type="http://schemas.openxmlformats.org/officeDocument/2006/relationships/slideLayout" Target="../slideLayouts/slideLayout99.xml"/><Relationship Id="rId4" Type="http://schemas.openxmlformats.org/officeDocument/2006/relationships/image" Target="../media/image103.jpeg"/></Relationships>
</file>

<file path=ppt/slides/_rels/slide13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02.jpeg"/><Relationship Id="rId1" Type="http://schemas.openxmlformats.org/officeDocument/2006/relationships/slideLayout" Target="../slideLayouts/slideLayout99.xml"/></Relationships>
</file>

<file path=ppt/slides/_rels/slide1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5.png"/><Relationship Id="rId1" Type="http://schemas.openxmlformats.org/officeDocument/2006/relationships/slideLayout" Target="../slideLayouts/slideLayout9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9.jpeg"/><Relationship Id="rId1" Type="http://schemas.openxmlformats.org/officeDocument/2006/relationships/slideLayout" Target="../slideLayouts/slideLayout12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4.jpeg"/><Relationship Id="rId7" Type="http://schemas.openxmlformats.org/officeDocument/2006/relationships/image" Target="../media/image106.jpeg"/><Relationship Id="rId2" Type="http://schemas.openxmlformats.org/officeDocument/2006/relationships/image" Target="../media/image132.png"/><Relationship Id="rId1" Type="http://schemas.openxmlformats.org/officeDocument/2006/relationships/slideLayout" Target="../slideLayouts/slideLayout99.xml"/><Relationship Id="rId6" Type="http://schemas.openxmlformats.org/officeDocument/2006/relationships/image" Target="../media/image7.jpeg"/><Relationship Id="rId5" Type="http://schemas.openxmlformats.org/officeDocument/2006/relationships/image" Target="../media/image11.jpeg"/><Relationship Id="rId10" Type="http://schemas.openxmlformats.org/officeDocument/2006/relationships/image" Target="../media/image134.png"/><Relationship Id="rId4" Type="http://schemas.openxmlformats.org/officeDocument/2006/relationships/image" Target="../media/image9.jpeg"/><Relationship Id="rId9" Type="http://schemas.openxmlformats.org/officeDocument/2006/relationships/image" Target="../media/image10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9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99.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9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9.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slideLayout" Target="../slideLayouts/slideLayout29.xml"/><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57.wmf"/></Relationships>
</file>

<file path=ppt/slides/_rels/slide4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audio1.wav"/><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9.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1.png"/><Relationship Id="rId2" Type="http://schemas.openxmlformats.org/officeDocument/2006/relationships/diagramData" Target="../diagrams/data4.xml"/><Relationship Id="rId1" Type="http://schemas.openxmlformats.org/officeDocument/2006/relationships/slideLayout" Target="../slideLayouts/slideLayout9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20.png"/><Relationship Id="rId2" Type="http://schemas.openxmlformats.org/officeDocument/2006/relationships/diagramData" Target="../diagrams/data5.xml"/><Relationship Id="rId1" Type="http://schemas.openxmlformats.org/officeDocument/2006/relationships/slideLayout" Target="../slideLayouts/slideLayout9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99.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99.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9.xml"/><Relationship Id="rId4" Type="http://schemas.openxmlformats.org/officeDocument/2006/relationships/image" Target="../media/image690.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79.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9.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Layout" Target="../diagrams/layout8.xml"/><Relationship Id="rId7" Type="http://schemas.openxmlformats.org/officeDocument/2006/relationships/image" Target="../media/image88.png"/><Relationship Id="rId2" Type="http://schemas.openxmlformats.org/officeDocument/2006/relationships/diagramData" Target="../diagrams/data9.xml"/><Relationship Id="rId1" Type="http://schemas.openxmlformats.org/officeDocument/2006/relationships/slideLayout" Target="../slideLayouts/slideLayout9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83.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3" Type="http://schemas.openxmlformats.org/officeDocument/2006/relationships/image" Target="../media/image881.png"/><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hyperlink" Target="https://sachhay24h.com/de-men-phieu-luu-ky-cuon-sach-cua-tuoi-tho-a481.html" TargetMode="External"/><Relationship Id="rId2" Type="http://schemas.openxmlformats.org/officeDocument/2006/relationships/image" Target="../media/image19.jpeg"/><Relationship Id="rId1" Type="http://schemas.openxmlformats.org/officeDocument/2006/relationships/slideLayout" Target="../slideLayouts/slideLayout99.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99.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6012" y="1516109"/>
            <a:ext cx="8725988" cy="46503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ectangle 7"/>
          <p:cNvSpPr/>
          <p:nvPr/>
        </p:nvSpPr>
        <p:spPr>
          <a:xfrm>
            <a:off x="4128461" y="434340"/>
            <a:ext cx="7735389" cy="8882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a:prstTxWarp prst="textWave1">
              <a:avLst>
                <a:gd name="adj1" fmla="val 12500"/>
                <a:gd name="adj2" fmla="val -806"/>
              </a:avLst>
            </a:prstTxWarp>
            <a:spAutoFit/>
          </a:bodyPr>
          <a:lstStyle/>
          <a:p>
            <a:pPr algn="ctr"/>
            <a:r>
              <a:rPr lang="en-US" sz="54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5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NHỮNG TRẢI NGHIỆM TRONG ĐỜI </a:t>
            </a:r>
            <a:endPar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Triangle 9"/>
          <p:cNvSpPr/>
          <p:nvPr/>
        </p:nvSpPr>
        <p:spPr>
          <a:xfrm rot="10800000">
            <a:off x="11277600" y="-22860"/>
            <a:ext cx="914400" cy="914400"/>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0800000">
            <a:off x="11720978" y="5943600"/>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1069" y="0"/>
            <a:ext cx="4220025" cy="6858000"/>
            <a:chOff x="-11069" y="0"/>
            <a:chExt cx="4220025" cy="6858000"/>
          </a:xfrm>
        </p:grpSpPr>
        <p:grpSp>
          <p:nvGrpSpPr>
            <p:cNvPr id="7" name="Group 6"/>
            <p:cNvGrpSpPr/>
            <p:nvPr/>
          </p:nvGrpSpPr>
          <p:grpSpPr>
            <a:xfrm>
              <a:off x="-11069" y="0"/>
              <a:ext cx="3294555" cy="6858000"/>
              <a:chOff x="-11684" y="0"/>
              <a:chExt cx="3477696" cy="6858000"/>
            </a:xfrm>
          </p:grpSpPr>
          <p:sp>
            <p:nvSpPr>
              <p:cNvPr id="2" name="Rectangle 1"/>
              <p:cNvSpPr/>
              <p:nvPr/>
            </p:nvSpPr>
            <p:spPr>
              <a:xfrm>
                <a:off x="0" y="0"/>
                <a:ext cx="3466012" cy="6858000"/>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0800000">
                <a:off x="-11684" y="6937"/>
                <a:ext cx="3466012" cy="2643189"/>
              </a:xfrm>
              <a:prstGeom prst="rtTriangl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ight Triangle 8"/>
            <p:cNvSpPr/>
            <p:nvPr/>
          </p:nvSpPr>
          <p:spPr>
            <a:xfrm>
              <a:off x="3294556" y="5943600"/>
              <a:ext cx="914400" cy="914400"/>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3291630" y="6938"/>
              <a:ext cx="457200" cy="914400"/>
            </a:xfrm>
            <a:custGeom>
              <a:avLst/>
              <a:gdLst>
                <a:gd name="connsiteX0" fmla="*/ 457200 w 457200"/>
                <a:gd name="connsiteY0" fmla="*/ 0 h 914400"/>
                <a:gd name="connsiteX1" fmla="*/ 457200 w 457200"/>
                <a:gd name="connsiteY1" fmla="*/ 914400 h 914400"/>
                <a:gd name="connsiteX2" fmla="*/ 0 w 457200"/>
                <a:gd name="connsiteY2" fmla="*/ 457200 h 914400"/>
                <a:gd name="connsiteX3" fmla="*/ 45720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457200" y="0"/>
                  </a:moveTo>
                  <a:lnTo>
                    <a:pt x="457200" y="914400"/>
                  </a:lnTo>
                  <a:cubicBezTo>
                    <a:pt x="204695" y="914400"/>
                    <a:pt x="0" y="709705"/>
                    <a:pt x="0" y="457200"/>
                  </a:cubicBezTo>
                  <a:cubicBezTo>
                    <a:pt x="0" y="204695"/>
                    <a:pt x="204695" y="0"/>
                    <a:pt x="457200" y="0"/>
                  </a:cubicBezTo>
                  <a:close/>
                </a:path>
              </a:pathLst>
            </a:cu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3030" y="2650127"/>
              <a:ext cx="2257425" cy="2223748"/>
            </a:xfrm>
            <a:prstGeom prst="ellipse">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NGỮ VĂN 6</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8" name="Rounded Rectangle 17"/>
          <p:cNvSpPr/>
          <p:nvPr/>
        </p:nvSpPr>
        <p:spPr>
          <a:xfrm>
            <a:off x="341579" y="5086351"/>
            <a:ext cx="2428876" cy="671512"/>
          </a:xfrm>
          <a:prstGeom prst="roundRect">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CHÂN TRỜI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089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9007" y="293915"/>
            <a:ext cx="3278776" cy="556402"/>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09007" y="886475"/>
            <a:ext cx="6688183" cy="517546"/>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111111"/>
                </a:solidFill>
                <a:latin typeface="Times New Roman" panose="02020603050405020304" pitchFamily="18" charset="0"/>
                <a:ea typeface="Times New Roman" panose="02020603050405020304" pitchFamily="18" charset="0"/>
              </a:rPr>
              <a:t>3. </a:t>
            </a:r>
            <a:r>
              <a:rPr lang="en-US" sz="2800" b="1" dirty="0" err="1">
                <a:solidFill>
                  <a:srgbClr val="111111"/>
                </a:solidFill>
                <a:latin typeface="Times New Roman" panose="02020603050405020304" pitchFamily="18" charset="0"/>
                <a:ea typeface="Times New Roman" panose="02020603050405020304" pitchFamily="18" charset="0"/>
              </a:rPr>
              <a:t>Đoạn</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dirty="0" err="1">
                <a:solidFill>
                  <a:srgbClr val="111111"/>
                </a:solidFill>
                <a:latin typeface="Times New Roman" panose="02020603050405020304" pitchFamily="18" charset="0"/>
                <a:ea typeface="Times New Roman" panose="02020603050405020304" pitchFamily="18" charset="0"/>
              </a:rPr>
              <a:t>trích</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Bài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học</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đường</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đời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đầu</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tiên</a:t>
            </a:r>
            <a:r>
              <a:rPr lang="en-US" sz="2800" b="1" dirty="0">
                <a:solidFill>
                  <a:srgbClr val="111111"/>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66206" y="1881051"/>
            <a:ext cx="4062893" cy="37394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图片 13"/>
          <p:cNvPicPr>
            <a:picLocks noChangeAspect="1"/>
          </p:cNvPicPr>
          <p:nvPr/>
        </p:nvPicPr>
        <p:blipFill rotWithShape="1">
          <a:blip r:embed="rId4">
            <a:extLst>
              <a:ext uri="{28A0092B-C50C-407E-A947-70E740481C1C}">
                <a14:useLocalDpi xmlns:a14="http://schemas.microsoft.com/office/drawing/2010/main" val="0"/>
              </a:ext>
            </a:extLst>
          </a:blip>
          <a:srcRect l="3247" t="9505" r="69484" b="51062"/>
          <a:stretch>
            <a:fillRect/>
          </a:stretch>
        </p:blipFill>
        <p:spPr>
          <a:xfrm>
            <a:off x="4722222" y="3682088"/>
            <a:ext cx="2404836" cy="1956099"/>
          </a:xfrm>
          <a:prstGeom prst="rect">
            <a:avLst/>
          </a:prstGeom>
        </p:spPr>
      </p:pic>
      <p:pic>
        <p:nvPicPr>
          <p:cNvPr id="11"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0174587" y="1400647"/>
            <a:ext cx="1618032" cy="1825190"/>
          </a:xfrm>
          <a:prstGeom prst="rect">
            <a:avLst/>
          </a:prstGeom>
        </p:spPr>
      </p:pic>
      <p:pic>
        <p:nvPicPr>
          <p:cNvPr id="12"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902211" y="4884548"/>
            <a:ext cx="1645359" cy="1973452"/>
          </a:xfrm>
          <a:prstGeom prst="rect">
            <a:avLst/>
          </a:prstGeom>
        </p:spPr>
      </p:pic>
      <p:sp>
        <p:nvSpPr>
          <p:cNvPr id="2" name="Cloud Callout 1"/>
          <p:cNvSpPr/>
          <p:nvPr/>
        </p:nvSpPr>
        <p:spPr>
          <a:xfrm>
            <a:off x="5016596" y="2226767"/>
            <a:ext cx="2977411" cy="1329828"/>
          </a:xfrm>
          <a:prstGeom prst="cloudCallou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a:solidFill>
                  <a:schemeClr val="tx1"/>
                </a:solidFill>
                <a:latin typeface="Times New Roman" panose="02020603050405020304" pitchFamily="18" charset="0"/>
                <a:ea typeface="MS Mincho"/>
              </a:rPr>
              <a:t>Đ</a:t>
            </a:r>
            <a:r>
              <a:rPr lang="en-US" sz="2800" dirty="0" err="1" smtClean="0">
                <a:solidFill>
                  <a:schemeClr val="tx1"/>
                </a:solidFill>
                <a:latin typeface="Times New Roman" panose="02020603050405020304" pitchFamily="18" charset="0"/>
                <a:ea typeface="MS Mincho"/>
              </a:rPr>
              <a:t>ọc</a:t>
            </a:r>
            <a:r>
              <a:rPr lang="en-US" sz="2800" dirty="0" smtClean="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lời</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của</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Dế</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Mèn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3" name="Cloud Callout 12"/>
          <p:cNvSpPr/>
          <p:nvPr/>
        </p:nvSpPr>
        <p:spPr>
          <a:xfrm>
            <a:off x="7637877" y="672528"/>
            <a:ext cx="2977411" cy="1329828"/>
          </a:xfrm>
          <a:prstGeom prst="cloudCallou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a:solidFill>
                  <a:schemeClr val="tx1"/>
                </a:solidFill>
                <a:latin typeface="Times New Roman" panose="02020603050405020304" pitchFamily="18" charset="0"/>
                <a:ea typeface="MS Mincho"/>
              </a:rPr>
              <a:t>Đ</a:t>
            </a:r>
            <a:r>
              <a:rPr lang="en-US" sz="2800" dirty="0" err="1" smtClean="0">
                <a:solidFill>
                  <a:schemeClr val="tx1"/>
                </a:solidFill>
                <a:latin typeface="Times New Roman" panose="02020603050405020304" pitchFamily="18" charset="0"/>
                <a:ea typeface="MS Mincho"/>
              </a:rPr>
              <a:t>ọc</a:t>
            </a:r>
            <a:r>
              <a:rPr lang="en-US" sz="2800" dirty="0" smtClean="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lời</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của</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Dế</a:t>
            </a:r>
            <a:r>
              <a:rPr lang="en-US" sz="2800" dirty="0">
                <a:solidFill>
                  <a:schemeClr val="tx1"/>
                </a:solidFill>
                <a:latin typeface="Times New Roman" panose="02020603050405020304" pitchFamily="18" charset="0"/>
                <a:ea typeface="MS Mincho"/>
              </a:rPr>
              <a:t> </a:t>
            </a:r>
            <a:r>
              <a:rPr lang="en-US" sz="2800" dirty="0" err="1" smtClean="0">
                <a:solidFill>
                  <a:schemeClr val="tx1"/>
                </a:solidFill>
                <a:latin typeface="Times New Roman" panose="02020603050405020304" pitchFamily="18" charset="0"/>
                <a:ea typeface="MS Mincho"/>
              </a:rPr>
              <a:t>Choắt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4" name="Cloud Callout 13"/>
          <p:cNvSpPr/>
          <p:nvPr/>
        </p:nvSpPr>
        <p:spPr>
          <a:xfrm>
            <a:off x="8834017" y="3995223"/>
            <a:ext cx="2977411" cy="1329828"/>
          </a:xfrm>
          <a:prstGeom prst="cloudCallou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a:solidFill>
                  <a:schemeClr val="tx1"/>
                </a:solidFill>
                <a:latin typeface="Times New Roman" panose="02020603050405020304" pitchFamily="18" charset="0"/>
                <a:ea typeface="MS Mincho"/>
              </a:rPr>
              <a:t>Đ</a:t>
            </a:r>
            <a:r>
              <a:rPr lang="en-US" sz="2800" dirty="0" err="1" smtClean="0">
                <a:solidFill>
                  <a:schemeClr val="tx1"/>
                </a:solidFill>
                <a:latin typeface="Times New Roman" panose="02020603050405020304" pitchFamily="18" charset="0"/>
                <a:ea typeface="MS Mincho"/>
              </a:rPr>
              <a:t>ọc</a:t>
            </a:r>
            <a:r>
              <a:rPr lang="en-US" sz="2800" dirty="0" smtClean="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lời</a:t>
            </a:r>
            <a:r>
              <a:rPr lang="en-US" sz="2800" dirty="0">
                <a:solidFill>
                  <a:schemeClr val="tx1"/>
                </a:solidFill>
                <a:latin typeface="Times New Roman" panose="02020603050405020304" pitchFamily="18" charset="0"/>
                <a:ea typeface="MS Mincho"/>
              </a:rPr>
              <a:t> </a:t>
            </a:r>
            <a:r>
              <a:rPr lang="en-US" sz="2800" dirty="0" err="1" smtClean="0">
                <a:solidFill>
                  <a:schemeClr val="tx1"/>
                </a:solidFill>
                <a:latin typeface="Times New Roman" panose="02020603050405020304" pitchFamily="18" charset="0"/>
                <a:ea typeface="MS Mincho"/>
              </a:rPr>
              <a:t>của</a:t>
            </a:r>
            <a:r>
              <a:rPr lang="en-US" sz="2800" dirty="0" smtClean="0">
                <a:solidFill>
                  <a:schemeClr val="tx1"/>
                </a:solidFill>
                <a:latin typeface="Times New Roman" panose="02020603050405020304" pitchFamily="18" charset="0"/>
                <a:ea typeface="MS Mincho"/>
              </a:rPr>
              <a:t> </a:t>
            </a:r>
            <a:r>
              <a:rPr lang="en-US" sz="2800" dirty="0" err="1" smtClean="0">
                <a:solidFill>
                  <a:schemeClr val="tx1"/>
                </a:solidFill>
                <a:latin typeface="Times New Roman" panose="02020603050405020304" pitchFamily="18" charset="0"/>
                <a:ea typeface="MS Mincho"/>
              </a:rPr>
              <a:t>chị</a:t>
            </a:r>
            <a:r>
              <a:rPr lang="en-US" sz="2800" dirty="0" smtClean="0">
                <a:solidFill>
                  <a:schemeClr val="tx1"/>
                </a:solidFill>
                <a:latin typeface="Times New Roman" panose="02020603050405020304" pitchFamily="18" charset="0"/>
                <a:ea typeface="MS Mincho"/>
              </a:rPr>
              <a:t> </a:t>
            </a:r>
            <a:r>
              <a:rPr lang="en-US" sz="2800" dirty="0" err="1" smtClean="0">
                <a:solidFill>
                  <a:schemeClr val="tx1"/>
                </a:solidFill>
                <a:latin typeface="Times New Roman" panose="02020603050405020304" pitchFamily="18" charset="0"/>
                <a:ea typeface="MS Mincho"/>
              </a:rPr>
              <a:t>Cốc</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 name="Oval 2"/>
          <p:cNvSpPr/>
          <p:nvPr/>
        </p:nvSpPr>
        <p:spPr>
          <a:xfrm>
            <a:off x="7258933" y="3122023"/>
            <a:ext cx="3596301" cy="873200"/>
          </a:xfrm>
          <a:prstGeom prst="ellipse">
            <a:avLst/>
          </a:prstGeom>
          <a:solidFill>
            <a:schemeClr val="accent6">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Phân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vai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p:txBody>
      </p:sp>
      <p:sp>
        <p:nvSpPr>
          <p:cNvPr id="4" name="Oval 3"/>
          <p:cNvSpPr/>
          <p:nvPr/>
        </p:nvSpPr>
        <p:spPr>
          <a:xfrm>
            <a:off x="607595" y="4884548"/>
            <a:ext cx="4180114" cy="1620582"/>
          </a:xfrm>
          <a:prstGeom prst="ellipse">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2000" dirty="0" err="1" smtClean="0">
                <a:solidFill>
                  <a:srgbClr val="C00000"/>
                </a:solidFill>
                <a:latin typeface="Times New Roman" panose="02020603050405020304" pitchFamily="18" charset="0"/>
                <a:ea typeface="Times New Roman" panose="02020603050405020304" pitchFamily="18" charset="0"/>
              </a:rPr>
              <a:t>Em</a:t>
            </a:r>
            <a:r>
              <a:rPr lang="en-US" sz="2000" dirty="0" smtClean="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hãy</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nêu</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vị</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trí</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của</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đoạn</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trích</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trong</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tác</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phẩm</a:t>
            </a:r>
            <a:r>
              <a:rPr lang="en-US" sz="2000" dirty="0">
                <a:solidFill>
                  <a:srgbClr val="C00000"/>
                </a:solidFill>
                <a:latin typeface="Times New Roman" panose="02020603050405020304" pitchFamily="18" charset="0"/>
                <a:ea typeface="Times New Roman" panose="02020603050405020304" pitchFamily="18" charset="0"/>
              </a:rPr>
              <a:t>?</a:t>
            </a:r>
            <a:br>
              <a:rPr lang="en-US" sz="2000" dirty="0">
                <a:solidFill>
                  <a:srgbClr val="C00000"/>
                </a:solidFill>
                <a:latin typeface="Times New Roman" panose="02020603050405020304" pitchFamily="18" charset="0"/>
                <a:ea typeface="Times New Roman" panose="02020603050405020304" pitchFamily="18" charset="0"/>
              </a:rPr>
            </a:br>
            <a:r>
              <a:rPr lang="en-US" sz="2000" dirty="0" err="1" smtClean="0">
                <a:solidFill>
                  <a:srgbClr val="C00000"/>
                </a:solidFill>
                <a:latin typeface="Times New Roman" panose="02020603050405020304" pitchFamily="18" charset="0"/>
                <a:ea typeface="MS Mincho"/>
              </a:rPr>
              <a:t>Kể</a:t>
            </a:r>
            <a:r>
              <a:rPr lang="en-US" sz="2000" dirty="0" smtClean="0">
                <a:solidFill>
                  <a:srgbClr val="C00000"/>
                </a:solidFill>
                <a:latin typeface="Times New Roman" panose="02020603050405020304" pitchFamily="18" charset="0"/>
                <a:ea typeface="MS Mincho"/>
              </a:rPr>
              <a:t> </a:t>
            </a:r>
            <a:r>
              <a:rPr lang="en-US" sz="2000" dirty="0" err="1">
                <a:solidFill>
                  <a:srgbClr val="C00000"/>
                </a:solidFill>
                <a:latin typeface="Times New Roman" panose="02020603050405020304" pitchFamily="18" charset="0"/>
                <a:ea typeface="MS Mincho"/>
              </a:rPr>
              <a:t>tóm</a:t>
            </a:r>
            <a:r>
              <a:rPr lang="en-US" sz="2000" dirty="0">
                <a:solidFill>
                  <a:srgbClr val="C00000"/>
                </a:solidFill>
                <a:latin typeface="Times New Roman" panose="02020603050405020304" pitchFamily="18" charset="0"/>
                <a:ea typeface="MS Mincho"/>
              </a:rPr>
              <a:t> </a:t>
            </a:r>
            <a:r>
              <a:rPr lang="en-US" sz="2000" dirty="0" err="1">
                <a:solidFill>
                  <a:srgbClr val="C00000"/>
                </a:solidFill>
                <a:latin typeface="Times New Roman" panose="02020603050405020304" pitchFamily="18" charset="0"/>
                <a:ea typeface="MS Mincho"/>
              </a:rPr>
              <a:t>tắt</a:t>
            </a:r>
            <a:r>
              <a:rPr lang="en-US" sz="2000" dirty="0">
                <a:solidFill>
                  <a:srgbClr val="C00000"/>
                </a:solidFill>
                <a:latin typeface="Times New Roman" panose="02020603050405020304" pitchFamily="18" charset="0"/>
                <a:ea typeface="MS Mincho"/>
              </a:rPr>
              <a:t>.</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13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948612" y="121764"/>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123406"/>
            <a:ext cx="7720149" cy="4859381"/>
          </a:xfrm>
          <a:prstGeom prst="rect">
            <a:avLst/>
          </a:prstGeom>
          <a:effectLst>
            <a:outerShdw blurRad="50800" dist="38100" dir="16200000"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hoẳn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giòn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giã</a:t>
            </a:r>
            <a:r>
              <a:rPr lang="en-US" sz="3200" dirty="0">
                <a:solidFill>
                  <a:srgbClr val="000000"/>
                </a:solidFill>
                <a:latin typeface="Times New Roman" panose="02020603050405020304" pitchFamily="18" charset="0"/>
                <a:ea typeface="Times New Roman" panose="02020603050405020304" pitchFamily="18" charset="0"/>
              </a:rPr>
              <a:t>, rung </a:t>
            </a:r>
            <a:r>
              <a:rPr lang="en-US" sz="3200" dirty="0" err="1">
                <a:solidFill>
                  <a:srgbClr val="000000"/>
                </a:solidFill>
                <a:latin typeface="Times New Roman" panose="02020603050405020304" pitchFamily="18" charset="0"/>
                <a:ea typeface="Times New Roman" panose="02020603050405020304" pitchFamily="18" charset="0"/>
              </a:rPr>
              <a:t>rinh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góp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diễn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rõ</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ràng</a:t>
            </a:r>
            <a:r>
              <a:rPr lang="en-US" sz="3200" dirty="0">
                <a:solidFill>
                  <a:srgbClr val="000000"/>
                </a:solidFill>
                <a:latin typeface="Times New Roman" panose="02020603050405020304" pitchFamily="18" charset="0"/>
                <a:ea typeface="Times New Roman" panose="02020603050405020304" pitchFamily="18" charset="0"/>
              </a:rPr>
              <a:t>, chi </a:t>
            </a:r>
            <a:r>
              <a:rPr lang="en-US" sz="3200" dirty="0" err="1">
                <a:solidFill>
                  <a:srgbClr val="000000"/>
                </a:solidFill>
                <a:latin typeface="Times New Roman" panose="02020603050405020304" pitchFamily="18" charset="0"/>
                <a:ea typeface="Times New Roman" panose="02020603050405020304" pitchFamily="18" charset="0"/>
              </a:rPr>
              <a:t>tiết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vẻ</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cường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khoẻ</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chú</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phép</a:t>
            </a:r>
            <a:r>
              <a:rPr lang="en-US" sz="3200" dirty="0">
                <a:solidFill>
                  <a:srgbClr val="000000"/>
                </a:solidFill>
                <a:latin typeface="Times New Roman" panose="02020603050405020304" pitchFamily="18" charset="0"/>
                <a:ea typeface="Times New Roman" panose="02020603050405020304" pitchFamily="18" charset="0"/>
              </a:rPr>
              <a:t> so </a:t>
            </a:r>
            <a:r>
              <a:rPr lang="en-US" sz="3200" dirty="0" err="1">
                <a:solidFill>
                  <a:srgbClr val="000000"/>
                </a:solidFill>
                <a:latin typeface="Times New Roman" panose="02020603050405020304" pitchFamily="18" charset="0"/>
                <a:ea typeface="Times New Roman" panose="02020603050405020304" pitchFamily="18" charset="0"/>
              </a:rPr>
              <a:t>sánh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cỏ</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gẫy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rạp</a:t>
            </a:r>
            <a:r>
              <a:rPr lang="en-US" sz="3200" dirty="0">
                <a:solidFill>
                  <a:srgbClr val="000000"/>
                </a:solidFill>
                <a:latin typeface="Times New Roman" panose="02020603050405020304" pitchFamily="18" charset="0"/>
                <a:ea typeface="Times New Roman" panose="02020603050405020304" pitchFamily="18" charset="0"/>
              </a:rPr>
              <a:t>, y </a:t>
            </a:r>
            <a:r>
              <a:rPr lang="en-US" sz="3200" dirty="0" err="1">
                <a:solidFill>
                  <a:srgbClr val="000000"/>
                </a:solidFill>
                <a:latin typeface="Times New Roman" panose="02020603050405020304" pitchFamily="18" charset="0"/>
                <a:ea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dao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vừa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lia</a:t>
            </a:r>
            <a:r>
              <a:rPr lang="en-US" sz="3200" dirty="0">
                <a:solidFill>
                  <a:srgbClr val="000000"/>
                </a:solidFill>
                <a:latin typeface="Times New Roman" panose="02020603050405020304" pitchFamily="18" charset="0"/>
                <a:ea typeface="Times New Roman" panose="02020603050405020304" pitchFamily="18" charset="0"/>
              </a:rPr>
              <a:t> qua.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dụng</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chiếc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vuốt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diễn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7380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066178" y="383021"/>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123406"/>
            <a:ext cx="7720149" cy="461118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6.</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oai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dún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dẩy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rung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rung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râu.Cho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lắm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khịa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to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nhịn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 Cho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25547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948612" y="121764"/>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4029887" y="1123406"/>
                <a:ext cx="7720149" cy="48593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just">
                  <a:spcAft>
                    <a:spcPts val="0"/>
                  </a:spcAft>
                </a:pPr>
                <a:r>
                  <a:rPr lang="en-US" sz="2800" dirty="0">
                    <a:solidFill>
                      <a:srgbClr val="002060"/>
                    </a:solidFill>
                    <a:latin typeface="Times New Roman" panose="02020603050405020304" pitchFamily="18" charset="0"/>
                    <a:ea typeface="Times New Roman" panose="02020603050405020304" pitchFamily="18" charset="0"/>
                  </a:rPr>
                  <a:t>a. </a:t>
                </a:r>
                <a:r>
                  <a:rPr lang="en-US" sz="2800" dirty="0" err="1">
                    <a:solidFill>
                      <a:srgbClr val="002060"/>
                    </a:solidFill>
                    <a:latin typeface="Times New Roman" panose="02020603050405020304" pitchFamily="18" charset="0"/>
                    <a:ea typeface="Times New Roman" panose="02020603050405020304" pitchFamily="18" charset="0"/>
                  </a:rPr>
                  <a:t>Nghĩa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tợn</a:t>
                </a:r>
                <a:r>
                  <a:rPr lang="en-US" sz="28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endParaRPr>
              </a:p>
              <a:p>
                <a:pPr marL="457200" lvl="0" indent="-457200" algn="just">
                  <a:spcAft>
                    <a:spcPts val="0"/>
                  </a:spcAft>
                  <a:buSzPts val="1000"/>
                  <a:buFont typeface="Wingdings" panose="05000000000000000000" pitchFamily="2" charset="2"/>
                  <a:buChar char="q"/>
                  <a:tabLst>
                    <a:tab pos="457200" algn="l"/>
                  </a:tabLst>
                </a:pPr>
                <a:r>
                  <a:rPr lang="en-US" sz="2800" dirty="0" err="1">
                    <a:solidFill>
                      <a:srgbClr val="002060"/>
                    </a:solidFill>
                    <a:latin typeface="Times New Roman" panose="02020603050405020304" pitchFamily="18" charset="0"/>
                    <a:ea typeface="Times New Roman" panose="02020603050405020304" pitchFamily="18" charset="0"/>
                  </a:rPr>
                  <a:t>Bạo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đến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mức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liều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lĩnh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hãi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gì</a:t>
                </a:r>
                <a:r>
                  <a:rPr lang="en-US" sz="2800" dirty="0">
                    <a:solidFill>
                      <a:srgbClr val="002060"/>
                    </a:solidFill>
                    <a:latin typeface="Times New Roman" panose="02020603050405020304" pitchFamily="18" charset="0"/>
                    <a:ea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rPr>
                  <a:t>lộ</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rõ</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vẻ</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thức</a:t>
                </a:r>
                <a:r>
                  <a:rPr lang="en-US" sz="28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endParaRPr>
              </a:p>
              <a:p>
                <a:pPr marL="457200" lvl="0" indent="-457200" algn="just">
                  <a:spcAft>
                    <a:spcPts val="0"/>
                  </a:spcAft>
                  <a:buSzPts val="1000"/>
                  <a:buFont typeface="Wingdings" panose="05000000000000000000" pitchFamily="2" charset="2"/>
                  <a:buChar char="q"/>
                  <a:tabLst>
                    <a:tab pos="457200" algn="l"/>
                  </a:tabLst>
                </a:pPr>
                <a:r>
                  <a:rPr lang="en-US" sz="2800" dirty="0" err="1">
                    <a:solidFill>
                      <a:srgbClr val="002060"/>
                    </a:solidFill>
                    <a:latin typeface="Times New Roman" panose="02020603050405020304" pitchFamily="18" charset="0"/>
                    <a:ea typeface="Times New Roman" panose="02020603050405020304" pitchFamily="18" charset="0"/>
                  </a:rPr>
                  <a:t>Chỉ</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sự</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thường</a:t>
                </a:r>
                <a:r>
                  <a:rPr lang="en-US" sz="2800" dirty="0">
                    <a:solidFill>
                      <a:srgbClr val="002060"/>
                    </a:solidFill>
                    <a:latin typeface="Times New Roman" panose="02020603050405020304" pitchFamily="18" charset="0"/>
                    <a:ea typeface="Times New Roman" panose="02020603050405020304" pitchFamily="18" charset="0"/>
                  </a:rPr>
                  <a:t> ở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mức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độ</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cao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rét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tợn</a:t>
                </a:r>
                <a:r>
                  <a:rPr lang="en-US" sz="28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2060"/>
                    </a:solidFill>
                    <a:latin typeface="Times New Roman" panose="02020603050405020304" pitchFamily="18" charset="0"/>
                    <a:ea typeface="Times New Roman" panose="02020603050405020304" pitchFamily="18" charset="0"/>
                  </a:rPr>
                  <a:t>b.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tợn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trên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được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sử</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dụng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nghĩa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hiểu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Bạo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đến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mức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liều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lĩnh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hãi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gì</a:t>
                </a:r>
                <a:r>
                  <a:rPr lang="en-US" sz="2800" dirty="0">
                    <a:solidFill>
                      <a:srgbClr val="002060"/>
                    </a:solidFill>
                    <a:latin typeface="Times New Roman" panose="02020603050405020304" pitchFamily="18" charset="0"/>
                    <a:ea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rPr>
                  <a:t>lộ</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rõ</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vẻ</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thức</a:t>
                </a:r>
                <a:r>
                  <a:rPr lang="en-US" sz="28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2060"/>
                    </a:solidFill>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002060"/>
                        </a:solidFill>
                        <a:latin typeface="Cambria Math" panose="02040503050406030204" pitchFamily="18" charset="0"/>
                        <a:ea typeface="Cambria Math" panose="02040503050406030204" pitchFamily="18" charset="0"/>
                      </a:rPr>
                      <m:t>→</m:t>
                    </m:r>
                  </m:oMath>
                </a14:m>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Cơ</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sở</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để</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xác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là</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dựa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vào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nội</a:t>
                </a:r>
                <a:r>
                  <a:rPr lang="en-US" sz="2800" dirty="0">
                    <a:solidFill>
                      <a:srgbClr val="002060"/>
                    </a:solidFill>
                    <a:latin typeface="Times New Roman" panose="02020603050405020304" pitchFamily="18" charset="0"/>
                    <a:ea typeface="Times New Roman" panose="02020603050405020304" pitchFamily="18" charset="0"/>
                  </a:rPr>
                  <a:t> dung </a:t>
                </a:r>
                <a:r>
                  <a:rPr lang="en-US" sz="2800" dirty="0" err="1">
                    <a:solidFill>
                      <a:srgbClr val="002060"/>
                    </a:solidFill>
                    <a:latin typeface="Times New Roman" panose="02020603050405020304" pitchFamily="18" charset="0"/>
                    <a:ea typeface="Times New Roman" panose="02020603050405020304" pitchFamily="18" charset="0"/>
                  </a:rPr>
                  <a:t>những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câu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sau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đó</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Dám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cà</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khịa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tất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mọi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bà</a:t>
                </a:r>
                <a:r>
                  <a:rPr lang="en-US" sz="2800" dirty="0">
                    <a:solidFill>
                      <a:srgbClr val="002060"/>
                    </a:solidFill>
                    <a:latin typeface="Times New Roman" panose="02020603050405020304" pitchFamily="18" charset="0"/>
                    <a:ea typeface="Times New Roman" panose="02020603050405020304" pitchFamily="18" charset="0"/>
                  </a:rPr>
                  <a:t> con </a:t>
                </a:r>
                <a:r>
                  <a:rPr lang="en-US" sz="2800" dirty="0" err="1">
                    <a:solidFill>
                      <a:srgbClr val="002060"/>
                    </a:solidFill>
                    <a:latin typeface="Times New Roman" panose="02020603050405020304" pitchFamily="18" charset="0"/>
                    <a:ea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xóm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tôi</a:t>
                </a:r>
                <a:r>
                  <a:rPr lang="en-US" sz="2800" dirty="0">
                    <a:solidFill>
                      <a:srgbClr val="002060"/>
                    </a:solidFill>
                    <a:latin typeface="Times New Roman" panose="02020603050405020304" pitchFamily="18" charset="0"/>
                    <a:ea typeface="Times New Roman" panose="02020603050405020304" pitchFamily="18" charset="0"/>
                  </a:rPr>
                  <a:t> to </a:t>
                </a:r>
                <a:r>
                  <a:rPr lang="en-US" sz="2800" dirty="0" err="1">
                    <a:solidFill>
                      <a:srgbClr val="002060"/>
                    </a:solidFill>
                    <a:latin typeface="Times New Roman" panose="02020603050405020304" pitchFamily="18" charset="0"/>
                    <a:ea typeface="Times New Roman" panose="02020603050405020304" pitchFamily="18" charset="0"/>
                  </a:rPr>
                  <a:t>tiếng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thì</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ai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cũng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nhịn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ai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đáp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lại</a:t>
                </a:r>
                <a:r>
                  <a:rPr lang="en-US" sz="28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029887" y="1123406"/>
                <a:ext cx="7720149" cy="4859381"/>
              </a:xfrm>
              <a:prstGeom prst="rect">
                <a:avLst/>
              </a:prstGeom>
              <a:blipFill>
                <a:blip r:embed="rId3"/>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18561187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1000"/>
                                        <p:tgtEl>
                                          <p:spTgt spid="17">
                                            <p:txEl>
                                              <p:pRg st="4" end="4"/>
                                            </p:txEl>
                                          </p:spTgt>
                                        </p:tgtEl>
                                      </p:cBhvr>
                                    </p:animEffect>
                                    <p:anim calcmode="lin" valueType="num">
                                      <p:cBhvr>
                                        <p:cTn id="4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2633" y="128588"/>
            <a:ext cx="6566734" cy="584775"/>
          </a:xfrm>
          <a:prstGeom prst="rect">
            <a:avLst/>
          </a:prstGeom>
        </p:spPr>
        <p:txBody>
          <a:bodyPr wrap="none">
            <a:spAutoFit/>
          </a:bodyPr>
          <a:lstStyle/>
          <a:p>
            <a:r>
              <a:rPr lang="en-US" sz="3200" b="1" dirty="0">
                <a:solidFill>
                  <a:srgbClr val="FF0000"/>
                </a:solidFill>
                <a:latin typeface="Times New Roman" panose="02020603050405020304" pitchFamily="18" charset="0"/>
                <a:ea typeface="Times New Roman" panose="02020603050405020304" pitchFamily="18" charset="0"/>
              </a:rPr>
              <a:t>BÀI TẬP TIẾNG VIỆT MỞ RỘNG </a:t>
            </a:r>
            <a:endParaRPr lang="en-US" sz="3200" dirty="0"/>
          </a:p>
        </p:txBody>
      </p:sp>
      <p:sp>
        <p:nvSpPr>
          <p:cNvPr id="7" name="Rectangle 6"/>
          <p:cNvSpPr/>
          <p:nvPr/>
        </p:nvSpPr>
        <p:spPr>
          <a:xfrm>
            <a:off x="578593" y="651808"/>
            <a:ext cx="1290738" cy="6192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ct val="107000"/>
              </a:lnSpc>
              <a:spcAft>
                <a:spcPts val="75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1</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6981825" y="1271080"/>
            <a:ext cx="4505325" cy="33789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8"/>
          <p:cNvPicPr>
            <a:picLocks noChangeAspect="1"/>
          </p:cNvPicPr>
          <p:nvPr/>
        </p:nvPicPr>
        <p:blipFill>
          <a:blip r:embed="rId3"/>
          <a:stretch>
            <a:fillRect/>
          </a:stretch>
        </p:blipFill>
        <p:spPr>
          <a:xfrm>
            <a:off x="5414962" y="2592387"/>
            <a:ext cx="1566863" cy="1214945"/>
          </a:xfrm>
          <a:prstGeom prst="ellipse">
            <a:avLst/>
          </a:prstGeom>
          <a:ln>
            <a:noFill/>
          </a:ln>
          <a:effectLst>
            <a:softEdge rad="112500"/>
          </a:effectLst>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8333"/>
                    </a14:imgEffect>
                  </a14:imgLayer>
                </a14:imgProps>
              </a:ext>
            </a:extLst>
          </a:blip>
          <a:stretch>
            <a:fillRect/>
          </a:stretch>
        </p:blipFill>
        <p:spPr>
          <a:xfrm>
            <a:off x="997380" y="2600325"/>
            <a:ext cx="3660266" cy="20497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TextBox 10"/>
          <p:cNvSpPr txBox="1"/>
          <p:nvPr/>
        </p:nvSpPr>
        <p:spPr>
          <a:xfrm>
            <a:off x="1003968" y="1831795"/>
            <a:ext cx="3647089"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sp>
        <p:nvSpPr>
          <p:cNvPr id="12" name="Plaque 11"/>
          <p:cNvSpPr/>
          <p:nvPr/>
        </p:nvSpPr>
        <p:spPr>
          <a:xfrm>
            <a:off x="2971800" y="5156994"/>
            <a:ext cx="6786563" cy="1143000"/>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nSpc>
                <a:spcPct val="107000"/>
              </a:lnSpc>
              <a:spcAft>
                <a:spcPts val="75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láy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mô</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phỏng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âm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latin typeface="Times New Roman" panose="02020603050405020304" pitchFamily="18" charset="0"/>
                <a:ea typeface="Calibri" panose="020F0502020204030204" pitchFamily="34" charset="0"/>
                <a:cs typeface="Times New Roman" panose="02020603050405020304" pitchFamily="18" charset="0"/>
              </a:rPr>
              <a:t>tiên</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3384898" y="712423"/>
            <a:ext cx="4322147" cy="721511"/>
          </a:xfrm>
          <a:prstGeom prst="rect">
            <a:avLst/>
          </a:prstGeom>
          <a:noFill/>
        </p:spPr>
        <p:txBody>
          <a:bodyPr wrap="none" lIns="91440" tIns="45720" rIns="91440" bIns="45720">
            <a:prstTxWarp prst="textCurveDown">
              <a:avLst/>
            </a:prstTxWarp>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TRÒ CHƠI TIẾP SỨC</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4" name="Diamond 13"/>
          <p:cNvSpPr/>
          <p:nvPr/>
        </p:nvSpPr>
        <p:spPr>
          <a:xfrm>
            <a:off x="2244899" y="3064206"/>
            <a:ext cx="914400" cy="914400"/>
          </a:xfrm>
          <a:prstGeom prst="diamond">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8608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44235" y="128588"/>
            <a:ext cx="57606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TẬP TIẾNG VIỆT MỞ RỘNG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848618" y="794683"/>
            <a:ext cx="1393330" cy="6192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75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reeform 4"/>
          <p:cNvSpPr/>
          <p:nvPr/>
        </p:nvSpPr>
        <p:spPr>
          <a:xfrm>
            <a:off x="4211126" y="2750234"/>
            <a:ext cx="2966679"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phỏng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thanh</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501078" y="651808"/>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véo</a:t>
            </a:r>
            <a:r>
              <a:rPr lang="en-US" sz="2800" kern="1200" dirty="0" smtClean="0">
                <a:latin typeface="Times New Roman" panose="02020603050405020304" pitchFamily="18" charset="0"/>
                <a:cs typeface="Times New Roman" panose="02020603050405020304" pitchFamily="18" charset="0"/>
              </a:rPr>
              <a:t> von</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201203" y="1598409"/>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hừ</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360746" y="4017301"/>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phách</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4478880" y="5246526"/>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phạch</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1557039" y="4017301"/>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vẳng</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1851924" y="1675077"/>
            <a:ext cx="2431173"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ngoàm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ngoạp</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9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par>
                                <p:cTn id="7" presetID="2" presetClass="entr" presetSubtype="1" decel="10000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ppt_x"/>
                                          </p:val>
                                        </p:tav>
                                        <p:tav tm="100000">
                                          <p:val>
                                            <p:strVal val="#ppt_x"/>
                                          </p:val>
                                        </p:tav>
                                      </p:tavLst>
                                    </p:anim>
                                    <p:anim calcmode="lin" valueType="num">
                                      <p:cBhvr additive="base">
                                        <p:cTn id="10" dur="500" fill="hold"/>
                                        <p:tgtEl>
                                          <p:spTgt spid="16"/>
                                        </p:tgtEl>
                                        <p:attrNameLst>
                                          <p:attrName>ppt_y</p:attrName>
                                        </p:attrNameLst>
                                      </p:cBhvr>
                                      <p:tavLst>
                                        <p:tav tm="0">
                                          <p:val>
                                            <p:strVal val="0-#ppt_h/2"/>
                                          </p:val>
                                        </p:tav>
                                        <p:tav tm="100000">
                                          <p:val>
                                            <p:strVal val="#ppt_y"/>
                                          </p:val>
                                        </p:tav>
                                      </p:tavLst>
                                    </p:anim>
                                  </p:childTnLst>
                                </p:cTn>
                              </p:par>
                              <p:par>
                                <p:cTn id="11" presetID="2" presetClass="entr" presetSubtype="3" decel="10000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2" presetClass="entr" presetSubtype="6" decel="10000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12" decel="100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9" decel="10000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P spid="20" grpId="0" animBg="1"/>
      <p:bldP spid="22" grpId="0" animBg="1"/>
      <p:bldP spid="24" grpId="0" animBg="1"/>
      <p:bldP spid="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593" y="651808"/>
            <a:ext cx="1290739" cy="5837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ct val="107000"/>
              </a:lnSpc>
              <a:spcAft>
                <a:spcPts val="75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2.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12633" y="128588"/>
            <a:ext cx="6566734" cy="584775"/>
          </a:xfrm>
          <a:prstGeom prst="rect">
            <a:avLst/>
          </a:prstGeom>
        </p:spPr>
        <p:txBody>
          <a:bodyPr wrap="none">
            <a:spAutoFit/>
          </a:bodyPr>
          <a:lstStyle/>
          <a:p>
            <a:r>
              <a:rPr lang="en-US" sz="3200" b="1" dirty="0">
                <a:solidFill>
                  <a:srgbClr val="FF0000"/>
                </a:solidFill>
                <a:latin typeface="Times New Roman" panose="02020603050405020304" pitchFamily="18" charset="0"/>
                <a:ea typeface="Times New Roman" panose="02020603050405020304" pitchFamily="18" charset="0"/>
              </a:rPr>
              <a:t>BÀI TẬP TIẾNG VIỆT MỞ RỘNG </a:t>
            </a:r>
            <a:endParaRPr lang="en-US" sz="3200" dirty="0"/>
          </a:p>
        </p:txBody>
      </p:sp>
      <p:sp>
        <p:nvSpPr>
          <p:cNvPr id="6" name="Rounded Rectangle 5"/>
          <p:cNvSpPr/>
          <p:nvPr/>
        </p:nvSpPr>
        <p:spPr>
          <a:xfrm>
            <a:off x="2452687" y="705711"/>
            <a:ext cx="7286625" cy="95726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Trọn bộ 50 phông nền powerpoint dễ thương, ấn tượng | ADV Sol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722" y="1828797"/>
            <a:ext cx="8660557" cy="50292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157413" y="2023610"/>
            <a:ext cx="7786687" cy="1444306"/>
          </a:xfrm>
          <a:prstGeom prst="rect">
            <a:avLst/>
          </a:prstGeom>
        </p:spPr>
        <p:txBody>
          <a:bodyPr wrap="square">
            <a:spAutoFit/>
          </a:bodyPr>
          <a:lstStyle/>
          <a:p>
            <a:pPr marL="457200" indent="-457200" algn="just">
              <a:lnSpc>
                <a:spcPct val="107000"/>
              </a:lnSpc>
              <a:spcAft>
                <a:spcPts val="800"/>
              </a:spcAft>
              <a:buFont typeface="Wingdings" panose="05000000000000000000" pitchFamily="2" charset="2"/>
              <a:buChar char="ü"/>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răng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liềm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157413" y="3580706"/>
            <a:ext cx="6827510" cy="553357"/>
          </a:xfrm>
          <a:prstGeom prst="rect">
            <a:avLst/>
          </a:prstGeom>
        </p:spPr>
        <p:txBody>
          <a:bodyPr wrap="none">
            <a:spAutoFit/>
          </a:bodyPr>
          <a:lstStyle/>
          <a:p>
            <a:pPr marL="457200" indent="-457200" algn="just">
              <a:lnSpc>
                <a:spcPct val="107000"/>
              </a:lnSpc>
              <a:spcAft>
                <a:spcPts val="800"/>
              </a:spcAft>
              <a:buFont typeface="Wingdings" panose="05000000000000000000" pitchFamily="2" charset="2"/>
              <a:buChar char="ü"/>
            </a:pP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rùi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xuyên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0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2633" y="128588"/>
            <a:ext cx="656673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TẬP TIẾNG VIỆT MỞ RỘNG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Trọn bộ 50 phông nền powerpoint dễ thương, ấn tượng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569" y="828675"/>
            <a:ext cx="9937007" cy="60293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108753" y="769501"/>
            <a:ext cx="1290739" cy="5837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75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568154" y="877662"/>
            <a:ext cx="7858125" cy="1475404"/>
          </a:xfrm>
          <a:prstGeom prst="rect">
            <a:avLst/>
          </a:prstGeom>
        </p:spPr>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răng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Mèn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liềm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Mèn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iamond 2"/>
          <p:cNvSpPr/>
          <p:nvPr/>
        </p:nvSpPr>
        <p:spPr>
          <a:xfrm>
            <a:off x="1604864" y="1158164"/>
            <a:ext cx="914400"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1</a:t>
            </a:r>
            <a:endParaRPr lang="en-US" sz="3200" dirty="0"/>
          </a:p>
        </p:txBody>
      </p:sp>
      <p:sp>
        <p:nvSpPr>
          <p:cNvPr id="7" name="Rectangle 6"/>
          <p:cNvSpPr/>
          <p:nvPr/>
        </p:nvSpPr>
        <p:spPr>
          <a:xfrm>
            <a:off x="2539579" y="2535309"/>
            <a:ext cx="7886700" cy="1475404"/>
          </a:xfrm>
          <a:prstGeom prst="rect">
            <a:avLst/>
          </a:prstGeom>
        </p:spPr>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mỏ</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rùi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Choắt</a:t>
            </a:r>
            <a:r>
              <a:rPr lang="vi-VN" sz="2800" dirty="0">
                <a:solidFill>
                  <a:srgbClr val="383838"/>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Diamond 11"/>
          <p:cNvSpPr/>
          <p:nvPr/>
        </p:nvSpPr>
        <p:spPr>
          <a:xfrm>
            <a:off x="1564141" y="2815811"/>
            <a:ext cx="914400"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pic>
        <p:nvPicPr>
          <p:cNvPr id="11" name="Picture 10"/>
          <p:cNvPicPr>
            <a:picLocks noChangeAspect="1"/>
          </p:cNvPicPr>
          <p:nvPr/>
        </p:nvPicPr>
        <p:blipFill>
          <a:blip r:embed="rId4"/>
          <a:stretch>
            <a:fillRect/>
          </a:stretch>
        </p:blipFill>
        <p:spPr>
          <a:xfrm>
            <a:off x="5557839" y="3843338"/>
            <a:ext cx="3257550" cy="1808076"/>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54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6196" y="276386"/>
            <a:ext cx="277960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VIẾT NGẮN</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92034" y="1175657"/>
            <a:ext cx="11207931" cy="5325155"/>
          </a:xfrm>
          <a:prstGeom prst="rect">
            <a:avLst/>
          </a:prstGeom>
        </p:spPr>
      </p:pic>
      <p:sp>
        <p:nvSpPr>
          <p:cNvPr id="3" name="TextBox 2"/>
          <p:cNvSpPr txBox="1"/>
          <p:nvPr/>
        </p:nvSpPr>
        <p:spPr>
          <a:xfrm>
            <a:off x="1902837" y="2155371"/>
            <a:ext cx="402336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tiên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thúc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Tôi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đứng</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lặng</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giờ</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lâu</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suy</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nghĩ</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tiên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 name="TextBox 4"/>
          <p:cNvSpPr txBox="1"/>
          <p:nvPr/>
        </p:nvSpPr>
        <p:spPr>
          <a:xfrm>
            <a:off x="6335487" y="2155371"/>
            <a:ext cx="4232365"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Hãy</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đóng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đoạn</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150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200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chữ</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ít</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mở</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rộng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phần</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cụm</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0449338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6196" y="276386"/>
            <a:ext cx="277960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VIẾT NGẮN</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92034" y="1175657"/>
            <a:ext cx="11207931" cy="5325155"/>
          </a:xfrm>
          <a:prstGeom prst="rect">
            <a:avLst/>
          </a:prstGeom>
        </p:spPr>
      </p:pic>
      <p:sp>
        <p:nvSpPr>
          <p:cNvPr id="6" name="Rectangle 5"/>
          <p:cNvSpPr/>
          <p:nvPr/>
        </p:nvSpPr>
        <p:spPr>
          <a:xfrm>
            <a:off x="1894114" y="2083360"/>
            <a:ext cx="4032083" cy="3139321"/>
          </a:xfrm>
          <a:prstGeom prst="rect">
            <a:avLst/>
          </a:prstGeom>
        </p:spPr>
        <p:txBody>
          <a:bodyPr wrap="square">
            <a:spAutoFit/>
          </a:bodyPr>
          <a:lstStyle/>
          <a:p>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đứng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lặng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trước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nấm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mồ</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chôn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Dế</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Choắt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giữa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đồng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cỏ</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xanh</a:t>
            </a:r>
            <a:r>
              <a:rPr lang="en-US" dirty="0">
                <a:solidFill>
                  <a:schemeClr val="accent5">
                    <a:lumMod val="50000"/>
                  </a:schemeClr>
                </a:solidFill>
                <a:latin typeface="Times New Roman" panose="02020603050405020304" pitchFamily="18" charset="0"/>
                <a:ea typeface="Times New Roman" panose="02020603050405020304" pitchFamily="18" charset="0"/>
              </a:rPr>
              <a:t> um </a:t>
            </a:r>
            <a:r>
              <a:rPr lang="en-US" dirty="0" err="1">
                <a:solidFill>
                  <a:schemeClr val="accent5">
                    <a:lumMod val="50000"/>
                  </a:schemeClr>
                </a:solidFill>
                <a:latin typeface="Times New Roman" panose="02020603050405020304" pitchFamily="18" charset="0"/>
                <a:ea typeface="Times New Roman" panose="02020603050405020304" pitchFamily="18" charset="0"/>
              </a:rPr>
              <a:t>tùm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Người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bạn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hàng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xóm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ấy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đã</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không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còn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Tâm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trí</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ngập</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tràn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sự</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ân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hận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và</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xót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Giá</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như</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đồng</a:t>
            </a:r>
            <a:r>
              <a:rPr lang="en-US" dirty="0">
                <a:solidFill>
                  <a:schemeClr val="accent5">
                    <a:lumMod val="50000"/>
                  </a:schemeClr>
                </a:solidFill>
                <a:latin typeface="Times New Roman" panose="02020603050405020304" pitchFamily="18" charset="0"/>
                <a:ea typeface="Times New Roman" panose="02020603050405020304" pitchFamily="18" charset="0"/>
              </a:rPr>
              <a:t> ý </a:t>
            </a:r>
            <a:r>
              <a:rPr lang="en-US" dirty="0" err="1">
                <a:solidFill>
                  <a:schemeClr val="accent5">
                    <a:lumMod val="50000"/>
                  </a:schemeClr>
                </a:solidFill>
                <a:latin typeface="Times New Roman" panose="02020603050405020304" pitchFamily="18" charset="0"/>
                <a:ea typeface="Times New Roman" panose="02020603050405020304" pitchFamily="18" charset="0"/>
              </a:rPr>
              <a:t>cho</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Dế</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Choắt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đào</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một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cái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ngách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thông</a:t>
            </a:r>
            <a:r>
              <a:rPr lang="en-US" dirty="0">
                <a:solidFill>
                  <a:schemeClr val="accent5">
                    <a:lumMod val="50000"/>
                  </a:schemeClr>
                </a:solidFill>
                <a:latin typeface="Times New Roman" panose="02020603050405020304" pitchFamily="18" charset="0"/>
                <a:ea typeface="Times New Roman" panose="02020603050405020304" pitchFamily="18" charset="0"/>
              </a:rPr>
              <a:t> sang </a:t>
            </a:r>
            <a:r>
              <a:rPr lang="en-US" dirty="0" err="1">
                <a:solidFill>
                  <a:schemeClr val="accent5">
                    <a:lumMod val="50000"/>
                  </a:schemeClr>
                </a:solidFill>
                <a:latin typeface="Times New Roman" panose="02020603050405020304" pitchFamily="18" charset="0"/>
                <a:ea typeface="Times New Roman" panose="02020603050405020304" pitchFamily="18" charset="0"/>
              </a:rPr>
              <a:t>nhà</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giá</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như</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không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trêu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chọc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chị</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Cốc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để</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người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bạn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ốm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yếu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của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phải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chịu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hậu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quả</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đau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xót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như</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vậy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Chính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tính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cách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kiêu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căng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tự</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phụ</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coi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thường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và</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thích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trêu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chọc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người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khác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của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đã</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làm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hại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Dế</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Choắt</a:t>
            </a:r>
            <a:r>
              <a:rPr lang="en-US" dirty="0">
                <a:solidFill>
                  <a:schemeClr val="accent5">
                    <a:lumMod val="50000"/>
                  </a:schemeClr>
                </a:solidFill>
                <a:latin typeface="Times New Roman" panose="02020603050405020304" pitchFamily="18" charset="0"/>
                <a:ea typeface="Times New Roman" panose="02020603050405020304" pitchFamily="18" charset="0"/>
              </a:rPr>
              <a:t>. </a:t>
            </a:r>
            <a:endParaRPr lang="en-US" dirty="0">
              <a:solidFill>
                <a:schemeClr val="accent5">
                  <a:lumMod val="50000"/>
                </a:schemeClr>
              </a:solidFill>
            </a:endParaRPr>
          </a:p>
        </p:txBody>
      </p:sp>
      <p:sp>
        <p:nvSpPr>
          <p:cNvPr id="7" name="Rectangle 6"/>
          <p:cNvSpPr/>
          <p:nvPr/>
        </p:nvSpPr>
        <p:spPr>
          <a:xfrm>
            <a:off x="6466122" y="2083360"/>
            <a:ext cx="3905787" cy="2031325"/>
          </a:xfrm>
          <a:prstGeom prst="rect">
            <a:avLst/>
          </a:prstGeom>
        </p:spPr>
        <p:txBody>
          <a:bodyPr wrap="square">
            <a:spAutoFit/>
          </a:bodyPr>
          <a:lstStyle/>
          <a:p>
            <a:pPr algn="just">
              <a:spcAft>
                <a:spcPts val="0"/>
              </a:spcAft>
            </a:pPr>
            <a:r>
              <a:rPr lang="en-US" dirty="0" err="1">
                <a:solidFill>
                  <a:schemeClr val="accent5">
                    <a:lumMod val="50000"/>
                  </a:schemeClr>
                </a:solidFill>
                <a:latin typeface="Times New Roman" panose="02020603050405020304" pitchFamily="18" charset="0"/>
                <a:ea typeface="Times New Roman" panose="02020603050405020304" pitchFamily="18" charset="0"/>
              </a:rPr>
              <a:t>Trước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nấm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mồ</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của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bạn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cũng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đã</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tự</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hứa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sẽ</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thay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đổi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cách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sống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cần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sống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hoà</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đồng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biết</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sẻ</a:t>
            </a:r>
            <a:r>
              <a:rPr lang="en-US" dirty="0">
                <a:solidFill>
                  <a:schemeClr val="accent5">
                    <a:lumMod val="50000"/>
                  </a:schemeClr>
                </a:solidFill>
                <a:latin typeface="Times New Roman" panose="02020603050405020304" pitchFamily="18" charset="0"/>
                <a:ea typeface="Times New Roman" panose="02020603050405020304" pitchFamily="18" charset="0"/>
              </a:rPr>
              <a:t> chia </a:t>
            </a:r>
            <a:r>
              <a:rPr lang="en-US" dirty="0" err="1">
                <a:solidFill>
                  <a:schemeClr val="accent5">
                    <a:lumMod val="50000"/>
                  </a:schemeClr>
                </a:solidFill>
                <a:latin typeface="Times New Roman" panose="02020603050405020304" pitchFamily="18" charset="0"/>
                <a:ea typeface="Times New Roman" panose="02020603050405020304" pitchFamily="18" charset="0"/>
              </a:rPr>
              <a:t>và</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giúp</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đỡ</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người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bạn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xung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quanh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mình</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Không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vậy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tôi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cần</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phải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suy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nghĩ</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thấu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đáo</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về</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mọi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việc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trước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khi</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làm</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để</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không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gây</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ra</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sự</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việc</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đau</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lòng</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như</a:t>
            </a:r>
            <a:r>
              <a:rPr lang="en-US" dirty="0">
                <a:solidFill>
                  <a:schemeClr val="accent5">
                    <a:lumMod val="50000"/>
                  </a:schemeClr>
                </a:solidFill>
                <a:latin typeface="Times New Roman" panose="02020603050405020304" pitchFamily="18" charset="0"/>
                <a:ea typeface="Times New Roman" panose="02020603050405020304" pitchFamily="18" charset="0"/>
              </a:rPr>
              <a:t> </a:t>
            </a:r>
            <a:r>
              <a:rPr lang="en-US" dirty="0" err="1">
                <a:solidFill>
                  <a:schemeClr val="accent5">
                    <a:lumMod val="50000"/>
                  </a:schemeClr>
                </a:solidFill>
                <a:latin typeface="Times New Roman" panose="02020603050405020304" pitchFamily="18" charset="0"/>
                <a:ea typeface="Times New Roman" panose="02020603050405020304" pitchFamily="18" charset="0"/>
              </a:rPr>
              <a:t>vậy</a:t>
            </a:r>
            <a:r>
              <a:rPr lang="en-US" dirty="0">
                <a:solidFill>
                  <a:schemeClr val="accent5">
                    <a:lumMod val="50000"/>
                  </a:schemeClr>
                </a:solidFill>
                <a:latin typeface="Times New Roman" panose="02020603050405020304" pitchFamily="18" charset="0"/>
                <a:ea typeface="Times New Roman" panose="02020603050405020304" pitchFamily="18" charset="0"/>
              </a:rPr>
              <a:t>.</a:t>
            </a:r>
            <a:endParaRPr lang="en-US"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2479314" y="1621695"/>
            <a:ext cx="2861682" cy="461665"/>
          </a:xfrm>
          <a:prstGeom prst="rect">
            <a:avLst/>
          </a:prstGeom>
        </p:spPr>
        <p:txBody>
          <a:bodyPr wrap="none">
            <a:spAutoFit/>
          </a:bodyPr>
          <a:lstStyle/>
          <a:p>
            <a:pPr algn="ctr">
              <a:spcAft>
                <a:spcPts val="0"/>
              </a:spcAft>
            </a:pPr>
            <a:r>
              <a:rPr lang="en-US" sz="2400" b="1" i="1" dirty="0" err="1">
                <a:solidFill>
                  <a:srgbClr val="FF0000"/>
                </a:solidFill>
                <a:latin typeface="Times New Roman" panose="02020603050405020304" pitchFamily="18" charset="0"/>
                <a:ea typeface="Times New Roman" panose="02020603050405020304" pitchFamily="18" charset="0"/>
              </a:rPr>
              <a:t>Đoạn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văn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tham</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khảo</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34647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4432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9003" y="143693"/>
            <a:ext cx="6688183" cy="43107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111111"/>
                </a:solidFill>
                <a:latin typeface="Times New Roman" panose="02020603050405020304" pitchFamily="18" charset="0"/>
                <a:ea typeface="Times New Roman" panose="02020603050405020304" pitchFamily="18" charset="0"/>
              </a:rPr>
              <a:t>3. </a:t>
            </a:r>
            <a:r>
              <a:rPr lang="en-US" sz="2800" b="1" dirty="0" err="1">
                <a:solidFill>
                  <a:srgbClr val="111111"/>
                </a:solidFill>
                <a:latin typeface="Times New Roman" panose="02020603050405020304" pitchFamily="18" charset="0"/>
                <a:ea typeface="Times New Roman" panose="02020603050405020304" pitchFamily="18" charset="0"/>
              </a:rPr>
              <a:t>Đoạn</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dirty="0" err="1">
                <a:solidFill>
                  <a:srgbClr val="111111"/>
                </a:solidFill>
                <a:latin typeface="Times New Roman" panose="02020603050405020304" pitchFamily="18" charset="0"/>
                <a:ea typeface="Times New Roman" panose="02020603050405020304" pitchFamily="18" charset="0"/>
              </a:rPr>
              <a:t>trích</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Bài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học</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đường</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đời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đầu</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tiên</a:t>
            </a:r>
            <a:r>
              <a:rPr lang="en-US" sz="2800" b="1" dirty="0">
                <a:solidFill>
                  <a:srgbClr val="111111"/>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09003" y="1067885"/>
            <a:ext cx="6688183" cy="49638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tóm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tắt</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4023076427"/>
              </p:ext>
            </p:extLst>
          </p:nvPr>
        </p:nvGraphicFramePr>
        <p:xfrm>
          <a:off x="209003" y="1828803"/>
          <a:ext cx="12192000" cy="2717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que 6"/>
          <p:cNvSpPr/>
          <p:nvPr/>
        </p:nvSpPr>
        <p:spPr>
          <a:xfrm>
            <a:off x="209005" y="617219"/>
            <a:ext cx="8203476" cy="421276"/>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Vị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chương</a:t>
            </a:r>
            <a:r>
              <a:rPr lang="en-US" sz="2800" dirty="0">
                <a:solidFill>
                  <a:srgbClr val="000000"/>
                </a:solidFill>
                <a:latin typeface="Times New Roman" panose="02020603050405020304" pitchFamily="18" charset="0"/>
                <a:ea typeface="Times New Roman" panose="02020603050405020304" pitchFamily="18" charset="0"/>
              </a:rPr>
              <a:t> I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ký</a:t>
            </a:r>
            <a:r>
              <a:rPr lang="en-US" sz="28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2" grpId="0">
        <p:bldAsOne/>
      </p:bldGraphic>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9263" y="0"/>
            <a:ext cx="8753475" cy="1475404"/>
          </a:xfrm>
          <a:prstGeom prst="rect">
            <a:avLst/>
          </a:prstGeom>
        </p:spPr>
        <p:txBody>
          <a:bodyPr wrap="square">
            <a:spAutoFit/>
          </a:bodyPr>
          <a:lstStyle/>
          <a:p>
            <a:pPr algn="ctr">
              <a:lnSpc>
                <a:spcPct val="107000"/>
              </a:lnSpc>
              <a:spcAft>
                <a:spcPts val="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Văn bản:</a:t>
            </a:r>
            <a:r>
              <a:rPr lang="vi-VN" sz="28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CÔ GIÓ MẤT TÊN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a:t>
            </a:r>
            <a:r>
              <a:rPr lang="en-US" sz="2800" dirty="0" err="1">
                <a:latin typeface="Times New Roman" panose="02020603050405020304" pitchFamily="18" charset="0"/>
                <a:ea typeface="Arial" panose="020B0604020202020204" pitchFamily="34" charset="0"/>
                <a:cs typeface="Times New Roman" panose="02020603050405020304" pitchFamily="18" charset="0"/>
              </a:rPr>
              <a:t>Trích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800" b="1" i="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câu</a:t>
            </a:r>
            <a:r>
              <a:rPr lang="en-US" sz="2800" b="1" i="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chuyện</a:t>
            </a:r>
            <a:r>
              <a:rPr lang="en-US" sz="2800" b="1" i="1" dirty="0">
                <a:latin typeface="Times New Roman" panose="02020603050405020304" pitchFamily="18" charset="0"/>
                <a:ea typeface="Arial" panose="020B0604020202020204" pitchFamily="34" charset="0"/>
                <a:cs typeface="Times New Roman" panose="02020603050405020304" pitchFamily="18" charset="0"/>
              </a:rPr>
              <a:t> hay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viết</a:t>
            </a:r>
            <a:r>
              <a:rPr lang="en-US" sz="2800" b="1" i="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cho</a:t>
            </a:r>
            <a:r>
              <a:rPr lang="en-US" sz="2800" b="1" i="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thiếu</a:t>
            </a:r>
            <a:r>
              <a:rPr lang="en-US" sz="2800" b="1" i="1" dirty="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smtClean="0">
                <a:latin typeface="Times New Roman" panose="02020603050405020304" pitchFamily="18" charset="0"/>
                <a:ea typeface="Arial" panose="020B0604020202020204" pitchFamily="34" charset="0"/>
                <a:cs typeface="Times New Roman" panose="02020603050405020304" pitchFamily="18" charset="0"/>
              </a:rPr>
              <a:t>nhi</a:t>
            </a:r>
            <a:endParaRPr lang="en-US" sz="2800" b="1" dirty="0">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0"/>
              </a:spcAft>
            </a:pPr>
            <a:r>
              <a:rPr lang="it-IT" sz="2800" dirty="0" smtClean="0">
                <a:latin typeface="Times New Roman" panose="02020603050405020304" pitchFamily="18" charset="0"/>
                <a:ea typeface="Arial" panose="020B0604020202020204" pitchFamily="34" charset="0"/>
                <a:cs typeface="Times New Roman" panose="02020603050405020304" pitchFamily="18" charset="0"/>
              </a:rPr>
              <a:t>    </a:t>
            </a:r>
            <a:r>
              <a:rPr lang="it-IT" sz="2800" dirty="0">
                <a:latin typeface="Times New Roman" panose="02020603050405020304" pitchFamily="18" charset="0"/>
                <a:ea typeface="Arial" panose="020B0604020202020204" pitchFamily="34" charset="0"/>
                <a:cs typeface="Times New Roman" panose="02020603050405020304" pitchFamily="18" charset="0"/>
              </a:rPr>
              <a:t>				- Xuân Quỳnh-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3021" y="1063871"/>
            <a:ext cx="4688015" cy="523220"/>
          </a:xfrm>
          <a:prstGeom prst="rect">
            <a:avLst/>
          </a:prstGeom>
        </p:spPr>
        <p:txBody>
          <a:bodyPr wrap="none">
            <a:spAutoFit/>
          </a:bodyPr>
          <a:lstStyle/>
          <a:p>
            <a:r>
              <a:rPr lang="en-US" sz="1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Trải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nghiệm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bản</a:t>
            </a:r>
            <a:endParaRPr lang="en-US" sz="2800" dirty="0"/>
          </a:p>
        </p:txBody>
      </p:sp>
      <p:sp>
        <p:nvSpPr>
          <p:cNvPr id="6" name="Rectangle 5"/>
          <p:cNvSpPr/>
          <p:nvPr/>
        </p:nvSpPr>
        <p:spPr>
          <a:xfrm>
            <a:off x="267675" y="1620928"/>
            <a:ext cx="3961341" cy="523220"/>
          </a:xfrm>
          <a:prstGeom prst="rect">
            <a:avLst/>
          </a:prstGeom>
        </p:spPr>
        <p:txBody>
          <a:bodyPr wrap="none">
            <a:spAutoFit/>
          </a:bodyPr>
          <a:lstStyle/>
          <a:p>
            <a:r>
              <a:rPr lang="en-US" sz="2800" b="1" dirty="0">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Nhà</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thơ</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Xuân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Quỳnh</a:t>
            </a:r>
            <a:endParaRPr lang="en-US" sz="2800"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719263" y="2560081"/>
            <a:ext cx="2509753" cy="2476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1342285" y="5546824"/>
            <a:ext cx="3508525" cy="461665"/>
          </a:xfrm>
          <a:prstGeom prst="rect">
            <a:avLst/>
          </a:prstGeom>
        </p:spPr>
        <p:txBody>
          <a:bodyPr wrap="none">
            <a:spAutoFit/>
          </a:bodyPr>
          <a:lstStyle/>
          <a:p>
            <a:r>
              <a:rPr lang="en-US" sz="2400" b="1" dirty="0" err="1">
                <a:latin typeface="Times New Roman" panose="02020603050405020304" pitchFamily="18" charset="0"/>
                <a:ea typeface="Calibri" panose="020F0502020204030204" pitchFamily="34" charset="0"/>
              </a:rPr>
              <a:t>Nguyễn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Thị</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Xuân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Quỳnh</a:t>
            </a:r>
            <a:endParaRPr lang="en-US" sz="2400" b="1" dirty="0"/>
          </a:p>
        </p:txBody>
      </p:sp>
      <p:pic>
        <p:nvPicPr>
          <p:cNvPr id="9" name="Picture 8"/>
          <p:cNvPicPr>
            <a:picLocks noChangeAspect="1"/>
          </p:cNvPicPr>
          <p:nvPr/>
        </p:nvPicPr>
        <p:blipFill>
          <a:blip r:embed="rId3"/>
          <a:stretch>
            <a:fillRect/>
          </a:stretch>
        </p:blipFill>
        <p:spPr>
          <a:xfrm>
            <a:off x="5007972" y="2275044"/>
            <a:ext cx="860789" cy="85501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Rectangle 9"/>
          <p:cNvSpPr/>
          <p:nvPr/>
        </p:nvSpPr>
        <p:spPr>
          <a:xfrm>
            <a:off x="6096000" y="2132575"/>
            <a:ext cx="5437707" cy="1107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Quê quán: Làng La Khê - Hà Đông, </a:t>
            </a:r>
            <a:endParaRPr lang="en-US" sz="2800" dirty="0" smtClean="0">
              <a:latin typeface="Times New Roman" panose="02020603050405020304" pitchFamily="18" charset="0"/>
              <a:ea typeface="Times New Roman" panose="02020603050405020304" pitchFamily="18" charset="0"/>
            </a:endParaRPr>
          </a:p>
          <a:p>
            <a:pPr algn="just">
              <a:spcAft>
                <a:spcPts val="1200"/>
              </a:spcAft>
            </a:pPr>
            <a:r>
              <a:rPr lang="vi-VN" sz="2800" dirty="0" smtClean="0">
                <a:latin typeface="Times New Roman" panose="02020603050405020304" pitchFamily="18" charset="0"/>
                <a:ea typeface="Times New Roman" panose="02020603050405020304" pitchFamily="18" charset="0"/>
              </a:rPr>
              <a:t>nay </a:t>
            </a:r>
            <a:r>
              <a:rPr lang="vi-VN" sz="2800" dirty="0">
                <a:latin typeface="Times New Roman" panose="02020603050405020304" pitchFamily="18" charset="0"/>
                <a:ea typeface="Times New Roman" panose="02020603050405020304" pitchFamily="18" charset="0"/>
              </a:rPr>
              <a:t>thuộc Hà Nội.</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4987223" y="3751244"/>
            <a:ext cx="902286" cy="9022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Rectangle 11"/>
          <p:cNvSpPr/>
          <p:nvPr/>
        </p:nvSpPr>
        <p:spPr>
          <a:xfrm>
            <a:off x="6095999" y="3575240"/>
            <a:ext cx="5437707"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dirty="0" err="1">
                <a:latin typeface="Times New Roman" panose="02020603050405020304" pitchFamily="18" charset="0"/>
                <a:ea typeface="Calibri" panose="020F0502020204030204" pitchFamily="34" charset="0"/>
              </a:rPr>
              <a:t>Xuân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Quỳnh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cứu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3422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9263" y="0"/>
            <a:ext cx="8753475" cy="147540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Văn bản:</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CÔ GIÓ MẤT TÊN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hay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viết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thiếu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 Xuân Quỳnh-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3021" y="1063871"/>
            <a:ext cx="46880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Trải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nghiệm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cùng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267675" y="1620928"/>
            <a:ext cx="39613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Xuân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Quỳnh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82739" y="2127742"/>
            <a:ext cx="2084160" cy="523220"/>
          </a:xfrm>
          <a:prstGeom prst="rect">
            <a:avLst/>
          </a:prstGeom>
        </p:spPr>
        <p:txBody>
          <a:bodyPr wrap="none">
            <a:spAutoFit/>
          </a:bodyPr>
          <a:lstStyle/>
          <a:p>
            <a:pPr algn="just">
              <a:spcAft>
                <a:spcPts val="1200"/>
              </a:spcAft>
            </a:pPr>
            <a:r>
              <a:rPr lang="vi-VN" sz="2800" b="1" dirty="0">
                <a:latin typeface="Times New Roman" panose="02020603050405020304" pitchFamily="18" charset="0"/>
                <a:ea typeface="Times New Roman" panose="02020603050405020304" pitchFamily="18" charset="0"/>
              </a:rPr>
              <a:t>2. Tác phẩm</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43349" y="2571749"/>
            <a:ext cx="4317495" cy="2185989"/>
          </a:xfrm>
          <a:prstGeom prst="ellipse">
            <a:avLst/>
          </a:prstGeom>
          <a:ln>
            <a:noFill/>
          </a:ln>
          <a:effectLst>
            <a:softEdge rad="112500"/>
          </a:effectLst>
        </p:spPr>
      </p:pic>
      <p:sp>
        <p:nvSpPr>
          <p:cNvPr id="13" name="Line Callout 1 12"/>
          <p:cNvSpPr/>
          <p:nvPr/>
        </p:nvSpPr>
        <p:spPr>
          <a:xfrm>
            <a:off x="7898810" y="1702497"/>
            <a:ext cx="3724277" cy="892338"/>
          </a:xfrm>
          <a:prstGeom prst="borderCallout1">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vi-VN" sz="2800" dirty="0">
                <a:latin typeface="Times New Roman" panose="02020603050405020304" pitchFamily="18" charset="0"/>
                <a:ea typeface="Times New Roman" panose="02020603050405020304" pitchFamily="18" charset="0"/>
              </a:rPr>
              <a:t>Thể loại: Truyện đồng thoại.</a:t>
            </a:r>
            <a:endParaRPr lang="en-US" sz="2800" dirty="0">
              <a:effectLst/>
              <a:latin typeface="Times New Roman" panose="02020603050405020304" pitchFamily="18" charset="0"/>
              <a:ea typeface="Times New Roman" panose="02020603050405020304" pitchFamily="18" charset="0"/>
            </a:endParaRPr>
          </a:p>
        </p:txBody>
      </p:sp>
      <p:sp>
        <p:nvSpPr>
          <p:cNvPr id="14" name="Line Callout 1 13"/>
          <p:cNvSpPr/>
          <p:nvPr/>
        </p:nvSpPr>
        <p:spPr>
          <a:xfrm>
            <a:off x="581106" y="4698302"/>
            <a:ext cx="3838495" cy="928688"/>
          </a:xfrm>
          <a:prstGeom prst="borderCallout1">
            <a:avLst>
              <a:gd name="adj1" fmla="val 77212"/>
              <a:gd name="adj2" fmla="val 105100"/>
              <a:gd name="adj3" fmla="val -21346"/>
              <a:gd name="adj4" fmla="val 143757"/>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ea typeface="Calibri" panose="020F0502020204030204" pitchFamily="34" charset="0"/>
              </a:rPr>
              <a:t>PTBĐ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41289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3" grpId="0" animBg="1"/>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9263" y="0"/>
            <a:ext cx="8753475" cy="147540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Văn bản:</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CÔ GIÓ MẤT TÊN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hay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viết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thiếu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 Xuân Quỳnh-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962706" y="0"/>
            <a:ext cx="2229294" cy="1128713"/>
          </a:xfrm>
          <a:prstGeom prst="ellipse">
            <a:avLst/>
          </a:prstGeom>
          <a:ln>
            <a:noFill/>
          </a:ln>
          <a:effectLst>
            <a:softEdge rad="112500"/>
          </a:effectLst>
        </p:spPr>
      </p:pic>
      <p:sp>
        <p:nvSpPr>
          <p:cNvPr id="7" name="Rectangle 6"/>
          <p:cNvSpPr/>
          <p:nvPr/>
        </p:nvSpPr>
        <p:spPr>
          <a:xfrm>
            <a:off x="253981" y="1025380"/>
            <a:ext cx="2597186" cy="553357"/>
          </a:xfrm>
          <a:prstGeom prst="rect">
            <a:avLst/>
          </a:prstGeom>
        </p:spPr>
        <p:txBody>
          <a:bodyPr wrap="none">
            <a:spAutoFit/>
          </a:bodyPr>
          <a:lstStyle/>
          <a:p>
            <a:pPr algn="ctr">
              <a:lnSpc>
                <a:spcPct val="107000"/>
              </a:lnSpc>
              <a:spcAft>
                <a:spcPts val="0"/>
              </a:spcAft>
            </a:pP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B</a:t>
            </a:r>
            <a:r>
              <a:rPr lang="en-US" sz="2800" b="1" dirty="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mở</a:t>
            </a:r>
            <a:r>
              <a:rPr lang="en-US" sz="28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rộng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53981" y="1441549"/>
            <a:ext cx="3834704" cy="553357"/>
          </a:xfrm>
          <a:prstGeom prst="rect">
            <a:avLst/>
          </a:prstGeom>
        </p:spPr>
        <p:txBody>
          <a:bodyPr wrap="none">
            <a:spAutoFit/>
          </a:bodyPr>
          <a:lstStyle/>
          <a:p>
            <a:pPr algn="just">
              <a:lnSpc>
                <a:spcPct val="107000"/>
              </a:lnSpc>
              <a:spcAft>
                <a:spcPts val="12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347789" y="2238039"/>
            <a:ext cx="2795462" cy="954107"/>
          </a:xfrm>
          <a:prstGeom prst="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98333"/>
                    </a14:imgEffect>
                  </a14:imgLayer>
                </a14:imgProps>
              </a:ext>
            </a:extLst>
          </a:blip>
          <a:stretch>
            <a:fillRect/>
          </a:stretch>
        </p:blipFill>
        <p:spPr>
          <a:xfrm>
            <a:off x="1552574" y="3258518"/>
            <a:ext cx="3660266" cy="20497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Diamond 15"/>
          <p:cNvSpPr/>
          <p:nvPr/>
        </p:nvSpPr>
        <p:spPr>
          <a:xfrm>
            <a:off x="2800908" y="3685113"/>
            <a:ext cx="914400" cy="914400"/>
          </a:xfrm>
          <a:prstGeom prst="diamond">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graphicFrame>
        <p:nvGraphicFramePr>
          <p:cNvPr id="9" name="Table 8"/>
          <p:cNvGraphicFramePr>
            <a:graphicFrameLocks noGrp="1"/>
          </p:cNvGraphicFramePr>
          <p:nvPr>
            <p:extLst>
              <p:ext uri="{D42A27DB-BD31-4B8C-83A1-F6EECF244321}">
                <p14:modId xmlns:p14="http://schemas.microsoft.com/office/powerpoint/2010/main" val="309723325"/>
              </p:ext>
            </p:extLst>
          </p:nvPr>
        </p:nvGraphicFramePr>
        <p:xfrm>
          <a:off x="5337019" y="1896318"/>
          <a:ext cx="6373812" cy="4206240"/>
        </p:xfrm>
        <a:graphic>
          <a:graphicData uri="http://schemas.openxmlformats.org/drawingml/2006/table">
            <a:tbl>
              <a:tblPr firstRow="1" bandRow="1">
                <a:tableStyleId>{5940675A-B579-460E-94D1-54222C63F5DA}</a:tableStyleId>
              </a:tblPr>
              <a:tblGrid>
                <a:gridCol w="1593453">
                  <a:extLst>
                    <a:ext uri="{9D8B030D-6E8A-4147-A177-3AD203B41FA5}">
                      <a16:colId xmlns:a16="http://schemas.microsoft.com/office/drawing/2014/main" xmlns="" val="4237538767"/>
                    </a:ext>
                  </a:extLst>
                </a:gridCol>
                <a:gridCol w="1593453">
                  <a:extLst>
                    <a:ext uri="{9D8B030D-6E8A-4147-A177-3AD203B41FA5}">
                      <a16:colId xmlns:a16="http://schemas.microsoft.com/office/drawing/2014/main" xmlns="" val="1225776684"/>
                    </a:ext>
                  </a:extLst>
                </a:gridCol>
                <a:gridCol w="1593453">
                  <a:extLst>
                    <a:ext uri="{9D8B030D-6E8A-4147-A177-3AD203B41FA5}">
                      <a16:colId xmlns:a16="http://schemas.microsoft.com/office/drawing/2014/main" xmlns="" val="1277752420"/>
                    </a:ext>
                  </a:extLst>
                </a:gridCol>
                <a:gridCol w="1593453">
                  <a:extLst>
                    <a:ext uri="{9D8B030D-6E8A-4147-A177-3AD203B41FA5}">
                      <a16:colId xmlns:a16="http://schemas.microsoft.com/office/drawing/2014/main" xmlns="" val="4292193798"/>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4</a:t>
                      </a:r>
                      <a:endParaRPr lang="en-US" sz="24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xmlns="" val="1737897634"/>
                  </a:ext>
                </a:extLst>
              </a:tr>
              <a:tr h="370840">
                <a:tc>
                  <a:txBody>
                    <a:bodyPr/>
                    <a:lstStyle/>
                    <a:p>
                      <a:pPr>
                        <a:lnSpc>
                          <a:spcPct val="107000"/>
                        </a:lnSpc>
                        <a:spcAft>
                          <a:spcPts val="800"/>
                        </a:spcAft>
                      </a:pP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tc>
                <a:tc>
                  <a:txBody>
                    <a:bodyPr/>
                    <a:lstStyle/>
                    <a:p>
                      <a:pPr>
                        <a:lnSpc>
                          <a:spcPct val="107000"/>
                        </a:lnSpc>
                        <a:spcAft>
                          <a:spcPts val="800"/>
                        </a:spcAft>
                      </a:pP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chuyện</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cô</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Gió</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mất</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tc>
                <a:tc>
                  <a:txBody>
                    <a:bodyPr/>
                    <a:lstStyle/>
                    <a:p>
                      <a:pPr algn="just">
                        <a:lnSpc>
                          <a:spcPct val="107000"/>
                        </a:lnSpc>
                        <a:spcAft>
                          <a:spcPts val="800"/>
                        </a:spcAft>
                      </a:pP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cô</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Gió</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tc>
                <a:tc>
                  <a:txBody>
                    <a:bodyPr/>
                    <a:lstStyle/>
                    <a:p>
                      <a:r>
                        <a:rPr lang="en-US" sz="2400" b="1" dirty="0" err="1" smtClean="0">
                          <a:solidFill>
                            <a:srgbClr val="002060"/>
                          </a:solidFill>
                          <a:effectLst/>
                          <a:latin typeface="Times New Roman" panose="02020603050405020304" pitchFamily="18" charset="0"/>
                          <a:ea typeface="Arial" panose="020B0604020202020204" pitchFamily="34" charset="0"/>
                        </a:rPr>
                        <a:t>Chỉ</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ra</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những</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đặc</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điểm</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của</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thể</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loại</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đồng</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thoại</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được</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thể</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hiện</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trong</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văn</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dirty="0" err="1" smtClean="0">
                          <a:solidFill>
                            <a:srgbClr val="002060"/>
                          </a:solidFill>
                          <a:effectLst/>
                          <a:latin typeface="Times New Roman" panose="02020603050405020304" pitchFamily="18" charset="0"/>
                          <a:ea typeface="Arial" panose="020B0604020202020204" pitchFamily="34" charset="0"/>
                        </a:rPr>
                        <a:t>bản</a:t>
                      </a:r>
                      <a:r>
                        <a:rPr lang="en-US" sz="2400" b="1" dirty="0" smtClean="0">
                          <a:solidFill>
                            <a:srgbClr val="002060"/>
                          </a:solidFill>
                          <a:effectLst/>
                          <a:latin typeface="Times New Roman" panose="02020603050405020304" pitchFamily="18" charset="0"/>
                          <a:ea typeface="Arial" panose="020B0604020202020204" pitchFamily="34" charset="0"/>
                        </a:rPr>
                        <a:t> </a:t>
                      </a:r>
                      <a:r>
                        <a:rPr lang="en-US" sz="2400" b="1" i="1" dirty="0" err="1" smtClean="0">
                          <a:solidFill>
                            <a:srgbClr val="002060"/>
                          </a:solidFill>
                          <a:effectLst/>
                          <a:latin typeface="Times New Roman" panose="02020603050405020304" pitchFamily="18" charset="0"/>
                          <a:ea typeface="Arial" panose="020B0604020202020204" pitchFamily="34" charset="0"/>
                        </a:rPr>
                        <a:t>Cô</a:t>
                      </a:r>
                      <a:r>
                        <a:rPr lang="en-US" sz="2400" b="1" i="1" dirty="0" smtClean="0">
                          <a:solidFill>
                            <a:srgbClr val="002060"/>
                          </a:solidFill>
                          <a:effectLst/>
                          <a:latin typeface="Times New Roman" panose="02020603050405020304" pitchFamily="18" charset="0"/>
                          <a:ea typeface="Arial" panose="020B0604020202020204" pitchFamily="34" charset="0"/>
                        </a:rPr>
                        <a:t> </a:t>
                      </a:r>
                      <a:r>
                        <a:rPr lang="en-US" sz="2400" b="1" i="1" dirty="0" err="1" smtClean="0">
                          <a:solidFill>
                            <a:srgbClr val="002060"/>
                          </a:solidFill>
                          <a:effectLst/>
                          <a:latin typeface="Times New Roman" panose="02020603050405020304" pitchFamily="18" charset="0"/>
                          <a:ea typeface="Arial" panose="020B0604020202020204" pitchFamily="34" charset="0"/>
                        </a:rPr>
                        <a:t>gió</a:t>
                      </a:r>
                      <a:r>
                        <a:rPr lang="en-US" sz="2400" b="1" i="1" dirty="0" smtClean="0">
                          <a:solidFill>
                            <a:srgbClr val="002060"/>
                          </a:solidFill>
                          <a:effectLst/>
                          <a:latin typeface="Times New Roman" panose="02020603050405020304" pitchFamily="18" charset="0"/>
                          <a:ea typeface="Arial" panose="020B0604020202020204" pitchFamily="34" charset="0"/>
                        </a:rPr>
                        <a:t> </a:t>
                      </a:r>
                      <a:r>
                        <a:rPr lang="en-US" sz="2400" b="1" i="1" dirty="0" err="1" smtClean="0">
                          <a:solidFill>
                            <a:srgbClr val="002060"/>
                          </a:solidFill>
                          <a:effectLst/>
                          <a:latin typeface="Times New Roman" panose="02020603050405020304" pitchFamily="18" charset="0"/>
                          <a:ea typeface="Arial" panose="020B0604020202020204" pitchFamily="34" charset="0"/>
                        </a:rPr>
                        <a:t>mất</a:t>
                      </a:r>
                      <a:r>
                        <a:rPr lang="en-US" sz="2400" b="1" i="1" dirty="0" smtClean="0">
                          <a:solidFill>
                            <a:srgbClr val="002060"/>
                          </a:solidFill>
                          <a:effectLst/>
                          <a:latin typeface="Times New Roman" panose="02020603050405020304" pitchFamily="18" charset="0"/>
                          <a:ea typeface="Arial" panose="020B0604020202020204" pitchFamily="34" charset="0"/>
                        </a:rPr>
                        <a:t> </a:t>
                      </a:r>
                      <a:r>
                        <a:rPr lang="en-US" sz="2400" b="1" i="1" dirty="0" err="1" smtClean="0">
                          <a:solidFill>
                            <a:srgbClr val="002060"/>
                          </a:solidFill>
                          <a:effectLst/>
                          <a:latin typeface="Times New Roman" panose="02020603050405020304" pitchFamily="18" charset="0"/>
                          <a:ea typeface="Arial" panose="020B0604020202020204" pitchFamily="34" charset="0"/>
                        </a:rPr>
                        <a:t>tên</a:t>
                      </a:r>
                      <a:r>
                        <a:rPr lang="en-US" sz="2400" b="1" i="1" dirty="0" smtClean="0">
                          <a:solidFill>
                            <a:srgbClr val="002060"/>
                          </a:solidFill>
                          <a:effectLst/>
                          <a:latin typeface="Times New Roman" panose="02020603050405020304" pitchFamily="18" charset="0"/>
                          <a:ea typeface="Arial" panose="020B0604020202020204" pitchFamily="34" charset="0"/>
                        </a:rPr>
                        <a:t>.</a:t>
                      </a:r>
                      <a:r>
                        <a:rPr lang="en-US" sz="2400" b="1" dirty="0" smtClean="0">
                          <a:solidFill>
                            <a:srgbClr val="002060"/>
                          </a:solidFill>
                          <a:effectLst/>
                          <a:latin typeface="Times New Roman" panose="02020603050405020304" pitchFamily="18" charset="0"/>
                          <a:ea typeface="Arial" panose="020B0604020202020204" pitchFamily="34" charset="0"/>
                        </a:rPr>
                        <a:t> </a:t>
                      </a:r>
                      <a:endParaRPr lang="en-US" sz="2400" dirty="0"/>
                    </a:p>
                  </a:txBody>
                  <a:tcPr/>
                </a:tc>
                <a:extLst>
                  <a:ext uri="{0D108BD9-81ED-4DB2-BD59-A6C34878D82A}">
                    <a16:rowId xmlns:a16="http://schemas.microsoft.com/office/drawing/2014/main" xmlns="" val="1750122380"/>
                  </a:ext>
                </a:extLst>
              </a:tr>
            </a:tbl>
          </a:graphicData>
        </a:graphic>
      </p:graphicFrame>
    </p:spTree>
    <p:extLst>
      <p:ext uri="{BB962C8B-B14F-4D97-AF65-F5344CB8AC3E}">
        <p14:creationId xmlns:p14="http://schemas.microsoft.com/office/powerpoint/2010/main" val="4048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9263" y="0"/>
            <a:ext cx="8753475" cy="147540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Văn bản:</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CÔ GIÓ MẤT TÊN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hay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viết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thiếu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nhi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 Xuân Quỳnh-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962706" y="0"/>
            <a:ext cx="2229294" cy="1128713"/>
          </a:xfrm>
          <a:prstGeom prst="ellipse">
            <a:avLst/>
          </a:prstGeom>
          <a:ln>
            <a:noFill/>
          </a:ln>
          <a:effectLst>
            <a:softEdge rad="112500"/>
          </a:effectLst>
        </p:spPr>
      </p:pic>
      <p:sp>
        <p:nvSpPr>
          <p:cNvPr id="7" name="Rectangle 6"/>
          <p:cNvSpPr/>
          <p:nvPr/>
        </p:nvSpPr>
        <p:spPr>
          <a:xfrm>
            <a:off x="253981" y="1025380"/>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53981" y="148583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53981" y="1935860"/>
            <a:ext cx="6096000" cy="1168269"/>
          </a:xfrm>
          <a:prstGeom prst="rect">
            <a:avLst/>
          </a:prstGeom>
        </p:spPr>
        <p:txBody>
          <a:bodyPr>
            <a:spAutoFit/>
          </a:bodyPr>
          <a:lstStyle/>
          <a:p>
            <a:pPr algn="just">
              <a:lnSpc>
                <a:spcPct val="107000"/>
              </a:lnSpc>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Line Callout 1 5"/>
          <p:cNvSpPr/>
          <p:nvPr/>
        </p:nvSpPr>
        <p:spPr>
          <a:xfrm>
            <a:off x="6620288" y="2263722"/>
            <a:ext cx="4852574" cy="787839"/>
          </a:xfrm>
          <a:prstGeom prst="borderCallout1">
            <a:avLst>
              <a:gd name="adj1" fmla="val 55020"/>
              <a:gd name="adj2" fmla="val -383"/>
              <a:gd name="adj3" fmla="val 123381"/>
              <a:gd name="adj4" fmla="val -32223"/>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Times New Roman" panose="02020603050405020304" pitchFamily="18" charset="0"/>
                <a:ea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3" name="Line Callout 1 12"/>
          <p:cNvSpPr/>
          <p:nvPr/>
        </p:nvSpPr>
        <p:spPr>
          <a:xfrm>
            <a:off x="6620288" y="3104129"/>
            <a:ext cx="4852574" cy="787839"/>
          </a:xfrm>
          <a:prstGeom prst="borderCallout1">
            <a:avLst>
              <a:gd name="adj1" fmla="val 47766"/>
              <a:gd name="adj2" fmla="val -271"/>
              <a:gd name="adj3" fmla="val 34519"/>
              <a:gd name="adj4" fmla="val -28461"/>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Line Callout 1 13"/>
          <p:cNvSpPr/>
          <p:nvPr/>
        </p:nvSpPr>
        <p:spPr>
          <a:xfrm>
            <a:off x="6620287" y="3928610"/>
            <a:ext cx="4852575" cy="1207553"/>
          </a:xfrm>
          <a:prstGeom prst="borderCallout1">
            <a:avLst>
              <a:gd name="adj1" fmla="val 46738"/>
              <a:gd name="adj2" fmla="val -627"/>
              <a:gd name="adj3" fmla="val -41648"/>
              <a:gd name="adj4" fmla="val -27756"/>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thang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tùy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2102355" y="3126740"/>
            <a:ext cx="3819459" cy="19312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Plaque 9"/>
          <p:cNvSpPr/>
          <p:nvPr/>
        </p:nvSpPr>
        <p:spPr>
          <a:xfrm>
            <a:off x="1054571" y="5170376"/>
            <a:ext cx="5915025" cy="1529396"/>
          </a:xfrm>
          <a:prstGeom prst="plaque">
            <a:avLst/>
          </a:prstGeom>
          <a:blipFill>
            <a:blip r:embed="rId5"/>
            <a:tile tx="0" ty="0" sx="100000" sy="100000" flip="none" algn="tl"/>
          </a:blipFill>
          <a:ln w="28575">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1200"/>
              </a:spcAft>
              <a:buFont typeface="Wingdings" panose="05000000000000000000" pitchFamily="2" charset="2"/>
              <a:buChar char="ü"/>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Ai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756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animBg="1"/>
      <p:bldP spid="14" grpId="0" animBg="1"/>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741"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00016"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1440" y="1007173"/>
            <a:ext cx="6096000" cy="522259"/>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85741" y="1571530"/>
            <a:ext cx="11801472" cy="5010987"/>
          </a:xfrm>
          <a:prstGeom prst="rect">
            <a:avLst/>
          </a:prstGeom>
        </p:spPr>
        <p:txBody>
          <a:bodyPr wrap="square">
            <a:spAutoFit/>
          </a:bodyPr>
          <a:lstStyle/>
          <a:p>
            <a:pPr algn="just">
              <a:lnSpc>
                <a:spcPct val="107000"/>
              </a:lnSpc>
              <a:spcAft>
                <a:spcPts val="800"/>
              </a:spcAft>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hầm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mỏi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7391274" y="409507"/>
            <a:ext cx="3799745" cy="2239850"/>
          </a:xfrm>
          <a:prstGeom prst="ellipse">
            <a:avLst/>
          </a:prstGeom>
          <a:ln>
            <a:noFill/>
          </a:ln>
          <a:effectLst>
            <a:softEdge rad="112500"/>
          </a:effectLst>
        </p:spPr>
      </p:pic>
    </p:spTree>
    <p:extLst>
      <p:ext uri="{BB962C8B-B14F-4D97-AF65-F5344CB8AC3E}">
        <p14:creationId xmlns:p14="http://schemas.microsoft.com/office/powerpoint/2010/main" val="37429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741"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00016"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1440" y="1007173"/>
            <a:ext cx="6096000" cy="522259"/>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677149" y="10999"/>
            <a:ext cx="3238626" cy="1909085"/>
          </a:xfrm>
          <a:prstGeom prst="ellipse">
            <a:avLst/>
          </a:prstGeom>
          <a:ln>
            <a:noFill/>
          </a:ln>
          <a:effectLst>
            <a:softEdge rad="112500"/>
          </a:effectLst>
        </p:spPr>
      </p:pic>
      <p:sp>
        <p:nvSpPr>
          <p:cNvPr id="3" name="Rectangle 2"/>
          <p:cNvSpPr/>
          <p:nvPr/>
        </p:nvSpPr>
        <p:spPr>
          <a:xfrm>
            <a:off x="185741" y="1571054"/>
            <a:ext cx="11730034" cy="4313681"/>
          </a:xfrm>
          <a:prstGeom prst="rect">
            <a:avLst/>
          </a:prstGeom>
        </p:spPr>
        <p:txBody>
          <a:bodyPr wrap="square">
            <a:spAutoFit/>
          </a:bodyPr>
          <a:lstStyle/>
          <a:p>
            <a:pPr algn="just">
              <a:lnSpc>
                <a:spcPct val="107000"/>
              </a:lnSpc>
              <a:spcAft>
                <a:spcPts val="80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Cô</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Gió</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giúp</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đỡ</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bạn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31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741"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00016"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1440" y="1007173"/>
            <a:ext cx="6096000" cy="522259"/>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677149" y="10999"/>
            <a:ext cx="3238626" cy="1909085"/>
          </a:xfrm>
          <a:prstGeom prst="ellipse">
            <a:avLst/>
          </a:prstGeom>
          <a:ln>
            <a:noFill/>
          </a:ln>
          <a:effectLst>
            <a:softEdge rad="112500"/>
          </a:effectLst>
        </p:spPr>
      </p:pic>
      <p:sp>
        <p:nvSpPr>
          <p:cNvPr id="3" name="Rectangle 2"/>
          <p:cNvSpPr/>
          <p:nvPr/>
        </p:nvSpPr>
        <p:spPr>
          <a:xfrm>
            <a:off x="302423" y="1529432"/>
            <a:ext cx="11730034" cy="52225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Đào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02423" y="2094079"/>
            <a:ext cx="11384752" cy="3750066"/>
          </a:xfrm>
          <a:prstGeom prst="rect">
            <a:avLst/>
          </a:prstGeom>
        </p:spPr>
        <p:txBody>
          <a:bodyPr wrap="square">
            <a:spAutoFit/>
          </a:bodyPr>
          <a:lstStyle/>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quẩn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1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1000"/>
                                        <p:tgtEl>
                                          <p:spTgt spid="4">
                                            <p:txEl>
                                              <p:pRg st="3" end="3"/>
                                            </p:txEl>
                                          </p:spTgt>
                                        </p:tgtEl>
                                      </p:cBhvr>
                                    </p:animEffect>
                                    <p:anim calcmode="lin" valueType="num">
                                      <p:cBhvr>
                                        <p:cTn id="4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5754" y="1117713"/>
            <a:ext cx="10915650" cy="4570162"/>
          </a:xfrm>
          <a:prstGeom prst="rect">
            <a:avLst/>
          </a:prstGeom>
        </p:spPr>
        <p:txBody>
          <a:bodyPr wrap="square">
            <a:spAutoFit/>
          </a:bodyPr>
          <a:lstStyle/>
          <a:p>
            <a:pPr algn="just">
              <a:lnSpc>
                <a:spcPct val="107000"/>
              </a:lnSpc>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lọ</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9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5754" y="1117713"/>
            <a:ext cx="10915650" cy="52225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85754" y="1671070"/>
            <a:ext cx="11372850" cy="4940776"/>
          </a:xfrm>
          <a:prstGeom prst="rect">
            <a:avLst/>
          </a:prstGeom>
        </p:spPr>
        <p:txBody>
          <a:bodyPr wrap="square">
            <a:spAutoFit/>
          </a:bodyPr>
          <a:lstStyle/>
          <a:p>
            <a:pPr algn="just">
              <a:lnSpc>
                <a:spcPct val="107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Đài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dợ</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bấm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lằng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nhằng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tin.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mò</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mẫm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69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5754" y="1117713"/>
            <a:ext cx="10915650" cy="522259"/>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73856" y="1639972"/>
            <a:ext cx="11444288" cy="4518288"/>
          </a:xfrm>
          <a:prstGeom prst="rect">
            <a:avLst/>
          </a:prstGeom>
        </p:spPr>
        <p:txBody>
          <a:bodyPr wrap="square">
            <a:spAutoFit/>
          </a:bodyPr>
          <a:lstStyle/>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quẩn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ủi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200"/>
              </a:spcAft>
            </a:pPr>
            <a:r>
              <a:rPr lang="en-US" sz="2800" dirty="0">
                <a:latin typeface="Segoe UI Symbol" panose="020B0502040204020203" pitchFamily="34" charset="0"/>
                <a:ea typeface="Times New Roman" panose="02020603050405020304" pitchFamily="18" charset="0"/>
                <a:cs typeface="Segoe UI Symbol" panose="020B0502040204020203" pitchFamily="34"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83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09005" y="124098"/>
            <a:ext cx="3148149" cy="489856"/>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09005" y="640080"/>
            <a:ext cx="6688183" cy="509452"/>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Đoạn</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trích</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Bài</a:t>
            </a:r>
            <a:r>
              <a:rPr kumimoji="0" lang="en-US" sz="2800" b="1" i="1"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học</a:t>
            </a:r>
            <a:r>
              <a:rPr kumimoji="0" lang="en-US" sz="2800" b="1" i="1"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đường</a:t>
            </a:r>
            <a:r>
              <a:rPr kumimoji="0" lang="en-US" sz="2800" b="1" i="1"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đời</a:t>
            </a:r>
            <a:r>
              <a:rPr kumimoji="0" lang="en-US" sz="2800" b="1" i="1"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đầu</a:t>
            </a:r>
            <a:r>
              <a:rPr kumimoji="0" lang="en-US" sz="2800" b="1" i="1"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tiên</a:t>
            </a:r>
            <a:r>
              <a:rPr kumimoji="0" lang="en-US" sz="2800" b="1"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09005" y="1175653"/>
            <a:ext cx="3056709" cy="47026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4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463537" y="2339717"/>
            <a:ext cx="5788616" cy="2135902"/>
            <a:chOff x="385294" y="2413028"/>
            <a:chExt cx="5788616" cy="2135902"/>
          </a:xfrm>
        </p:grpSpPr>
        <p:sp>
          <p:nvSpPr>
            <p:cNvPr id="7" name="Freeform 6"/>
            <p:cNvSpPr/>
            <p:nvPr/>
          </p:nvSpPr>
          <p:spPr>
            <a:xfrm>
              <a:off x="1090946" y="2565257"/>
              <a:ext cx="5082964" cy="1983673"/>
            </a:xfrm>
            <a:custGeom>
              <a:avLst/>
              <a:gdLst>
                <a:gd name="connsiteX0" fmla="*/ 0 w 5082964"/>
                <a:gd name="connsiteY0" fmla="*/ 0 h 1983673"/>
                <a:gd name="connsiteX1" fmla="*/ 5082964 w 5082964"/>
                <a:gd name="connsiteY1" fmla="*/ 0 h 1983673"/>
                <a:gd name="connsiteX2" fmla="*/ 5082964 w 5082964"/>
                <a:gd name="connsiteY2" fmla="*/ 1983673 h 1983673"/>
                <a:gd name="connsiteX3" fmla="*/ 0 w 5082964"/>
                <a:gd name="connsiteY3" fmla="*/ 1983673 h 1983673"/>
                <a:gd name="connsiteX4" fmla="*/ 0 w 5082964"/>
                <a:gd name="connsiteY4" fmla="*/ 0 h 198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964" h="1983673">
                  <a:moveTo>
                    <a:pt x="0" y="0"/>
                  </a:moveTo>
                  <a:lnTo>
                    <a:pt x="5082964" y="0"/>
                  </a:lnTo>
                  <a:lnTo>
                    <a:pt x="5082964" y="1983673"/>
                  </a:lnTo>
                  <a:lnTo>
                    <a:pt x="0" y="1983673"/>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3608"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smtClean="0">
                  <a:solidFill>
                    <a:srgbClr val="FF0000"/>
                  </a:solidFill>
                  <a:latin typeface="Times New Roman" panose="02020603050405020304" pitchFamily="18" charset="0"/>
                  <a:cs typeface="Times New Roman" panose="02020603050405020304" pitchFamily="18" charset="0"/>
                </a:rPr>
                <a:t>Phần</a:t>
              </a:r>
              <a:r>
                <a:rPr lang="en-US" sz="2400" b="1" kern="1200" dirty="0" smtClean="0">
                  <a:solidFill>
                    <a:srgbClr val="FF0000"/>
                  </a:solidFill>
                  <a:latin typeface="Times New Roman" panose="02020603050405020304" pitchFamily="18" charset="0"/>
                  <a:cs typeface="Times New Roman" panose="02020603050405020304" pitchFamily="18" charset="0"/>
                </a:rPr>
                <a:t> 1: </a:t>
              </a:r>
              <a:r>
                <a:rPr lang="en-US" sz="2400" kern="1200" dirty="0" err="1" smtClean="0">
                  <a:solidFill>
                    <a:srgbClr val="002060"/>
                  </a:solidFill>
                  <a:latin typeface="Times New Roman" panose="02020603050405020304" pitchFamily="18" charset="0"/>
                  <a:cs typeface="Times New Roman" panose="02020603050405020304" pitchFamily="18" charset="0"/>
                </a:rPr>
                <a:t>từ</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đầu</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đến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Tôi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càng</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tưởng</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tôi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là</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tay</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ghê</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gớm</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có</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thể</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sắp</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đứng</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đầu</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thiên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hạ</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rồi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Miêu</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tả</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hình</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dáng</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tính</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cách</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của</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Dế</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Mèn</a:t>
              </a:r>
              <a:r>
                <a:rPr lang="en-US" sz="2400" kern="1200" dirty="0" smtClean="0">
                  <a:solidFill>
                    <a:srgbClr val="00206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385294" y="2413028"/>
              <a:ext cx="1452667" cy="2082857"/>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1" name="Group 10"/>
          <p:cNvGrpSpPr/>
          <p:nvPr/>
        </p:nvGrpSpPr>
        <p:grpSpPr>
          <a:xfrm>
            <a:off x="6995961" y="2397395"/>
            <a:ext cx="4732502" cy="2120888"/>
            <a:chOff x="6917718" y="2470705"/>
            <a:chExt cx="4732502" cy="2120888"/>
          </a:xfrm>
        </p:grpSpPr>
        <p:sp>
          <p:nvSpPr>
            <p:cNvPr id="9" name="Freeform 8"/>
            <p:cNvSpPr/>
            <p:nvPr/>
          </p:nvSpPr>
          <p:spPr>
            <a:xfrm>
              <a:off x="7304373" y="2609173"/>
              <a:ext cx="4345847" cy="1982420"/>
            </a:xfrm>
            <a:custGeom>
              <a:avLst/>
              <a:gdLst>
                <a:gd name="connsiteX0" fmla="*/ 0 w 4345847"/>
                <a:gd name="connsiteY0" fmla="*/ 0 h 1982420"/>
                <a:gd name="connsiteX1" fmla="*/ 4345847 w 4345847"/>
                <a:gd name="connsiteY1" fmla="*/ 0 h 1982420"/>
                <a:gd name="connsiteX2" fmla="*/ 4345847 w 4345847"/>
                <a:gd name="connsiteY2" fmla="*/ 1982420 h 1982420"/>
                <a:gd name="connsiteX3" fmla="*/ 0 w 4345847"/>
                <a:gd name="connsiteY3" fmla="*/ 1982420 h 1982420"/>
                <a:gd name="connsiteX4" fmla="*/ 0 w 4345847"/>
                <a:gd name="connsiteY4" fmla="*/ 0 h 198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847" h="1982420">
                  <a:moveTo>
                    <a:pt x="0" y="0"/>
                  </a:moveTo>
                  <a:lnTo>
                    <a:pt x="4345847" y="0"/>
                  </a:lnTo>
                  <a:lnTo>
                    <a:pt x="4345847" y="1982420"/>
                  </a:lnTo>
                  <a:lnTo>
                    <a:pt x="0" y="1982420"/>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276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FF0000"/>
                  </a:solidFill>
                  <a:latin typeface="Times New Roman" panose="020206030504050203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cs typeface="Times New Roman" panose="02020603050405020304" pitchFamily="18" charset="0"/>
                </a:rPr>
                <a:t>Phần</a:t>
              </a:r>
              <a:r>
                <a:rPr lang="en-US" sz="2400" b="1" kern="1200" dirty="0" smtClean="0">
                  <a:solidFill>
                    <a:srgbClr val="FF0000"/>
                  </a:solidFill>
                  <a:latin typeface="Times New Roman" panose="02020603050405020304" pitchFamily="18" charset="0"/>
                  <a:cs typeface="Times New Roman" panose="02020603050405020304" pitchFamily="18" charset="0"/>
                </a:rPr>
                <a:t> 2: </a:t>
              </a:r>
              <a:r>
                <a:rPr lang="en-US" sz="2400" kern="1200" dirty="0" err="1" smtClean="0">
                  <a:solidFill>
                    <a:srgbClr val="002060"/>
                  </a:solidFill>
                  <a:latin typeface="Times New Roman" panose="02020603050405020304" pitchFamily="18" charset="0"/>
                  <a:cs typeface="Times New Roman" panose="02020603050405020304" pitchFamily="18" charset="0"/>
                </a:rPr>
                <a:t>Đoạn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còn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lại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Diễn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biến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câu</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chuyện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về</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bài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học</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đường</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đời</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đầu</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tiên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của</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Dế</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Mèn</a:t>
              </a:r>
              <a:r>
                <a:rPr lang="en-US" sz="2400" kern="1200" dirty="0" smtClean="0">
                  <a:solidFill>
                    <a:srgbClr val="002060"/>
                  </a:solidFill>
                  <a:latin typeface="Times New Roman" panose="02020603050405020304" pitchFamily="18" charset="0"/>
                  <a:cs typeface="Times New Roman" panose="02020603050405020304" pitchFamily="18" charset="0"/>
                </a:rPr>
                <a:t>. </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917718" y="2470705"/>
              <a:ext cx="1630416" cy="2081541"/>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49201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25481" y="1117713"/>
            <a:ext cx="11029950" cy="5047536"/>
          </a:xfrm>
          <a:prstGeom prst="rect">
            <a:avLst/>
          </a:prstGeom>
        </p:spPr>
        <p:txBody>
          <a:bodyPr wrap="square">
            <a:spAutoFit/>
          </a:bodyPr>
          <a:lstStyle/>
          <a:p>
            <a:pPr algn="just">
              <a:spcAft>
                <a:spcPts val="1200"/>
              </a:spcAft>
            </a:pPr>
            <a:r>
              <a:rPr lang="vi-VN" sz="2800" b="1" dirty="0">
                <a:latin typeface="Times New Roman" panose="02020603050405020304" pitchFamily="18" charset="0"/>
                <a:ea typeface="Times New Roman" panose="02020603050405020304" pitchFamily="18" charset="0"/>
              </a:rPr>
              <a:t>3. Cô Gió tìm lại tên của mình</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solidFill>
                  <a:srgbClr val="002060"/>
                </a:solidFill>
                <a:latin typeface="Times New Roman" panose="02020603050405020304" pitchFamily="18" charset="0"/>
                <a:ea typeface="Times New Roman" panose="02020603050405020304" pitchFamily="18" charset="0"/>
              </a:rPr>
              <a:t>- Hoàn cảnh: </a:t>
            </a:r>
            <a:r>
              <a:rPr lang="vi-VN" sz="2800" dirty="0">
                <a:latin typeface="Times New Roman" panose="02020603050405020304" pitchFamily="18" charset="0"/>
                <a:ea typeface="Times New Roman" panose="02020603050405020304" pitchFamily="18" charset="0"/>
              </a:rPr>
              <a:t>Sau khi bị mất tên, cô Gió hốt hoảng bay đi. Cô mangg hi vọng tìm thấy tên mình ở một nơi nào đó.</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Khát vọng muốn tìm lại tên của mình, muốn giúp đỡ mọi người.</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Cô gặp mặt biển mênh mông.</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solidFill>
                  <a:srgbClr val="002060"/>
                </a:solidFill>
                <a:latin typeface="Times New Roman" panose="02020603050405020304" pitchFamily="18" charset="0"/>
                <a:ea typeface="Times New Roman" panose="02020603050405020304" pitchFamily="18" charset="0"/>
              </a:rPr>
              <a:t>- Cô tìm lại được công việc của mình:</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Thổi các ngọn khói bay trên tầng ống khói nhà máy.</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Tỏa hơi mát của dòng suối ra bờ cây.</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Đưa mùi thơm của hoa tràn ra đồng cỏ</a:t>
            </a:r>
            <a:r>
              <a:rPr lang="vi-VN"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28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564356"/>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25481" y="1117713"/>
            <a:ext cx="1102995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Cô Gió tìm lại tên của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25481" y="1640933"/>
            <a:ext cx="11518857" cy="489364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 Đưa tiếng gọi ra xa đồng ruộng, đến tai em bé.</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Thổi bay phấp phới hai dải mũ thủy thủ. Thổi lá cờ bay phần phật. Gió giúp thuyền ra khơi.</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Thổi quay tít cái chong chóng nhỏ sặc sỡ trên tay em bé.</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Điệp ngữ "Gió thổi" tạo nhịp điệu, mô tả những công việc của cô Gió.</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solidFill>
                  <a:srgbClr val="002060"/>
                </a:solidFill>
                <a:latin typeface="Times New Roman" panose="02020603050405020304" pitchFamily="18" charset="0"/>
                <a:ea typeface="Times New Roman" panose="02020603050405020304" pitchFamily="18" charset="0"/>
              </a:rPr>
              <a:t>- Cô Gió đã tìm lại tên của mình:</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Tiếng xôn xao truyền đi "A, gió về rồi!", "Hôm nay có gió rồi!", "Nhổ neo đi, các bạn ơi, có gió rồi!".</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 Em bé reo lên "Gió! Gió! Gió mát quá!".</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26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5754" y="488342"/>
            <a:ext cx="383470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85754" y="951399"/>
            <a:ext cx="1102995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Cô Gió tìm lại tên của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mình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25481" y="1474619"/>
            <a:ext cx="11404557" cy="5386090"/>
          </a:xfrm>
          <a:prstGeom prst="rect">
            <a:avLst/>
          </a:prstGeom>
        </p:spPr>
        <p:txBody>
          <a:bodyPr wrap="square">
            <a:spAutoFit/>
          </a:bodyPr>
          <a:lstStyle/>
          <a:p>
            <a:pPr algn="just">
              <a:spcAft>
                <a:spcPts val="1200"/>
              </a:spcAft>
            </a:pPr>
            <a:r>
              <a:rPr lang="vi-VN" sz="2400" dirty="0">
                <a:latin typeface="Times New Roman" panose="02020603050405020304" pitchFamily="18" charset="0"/>
                <a:ea typeface="Times New Roman" panose="02020603050405020304" pitchFamily="18" charset="0"/>
              </a:rPr>
              <a:t>+ Cô Gió thầm nghĩ "A, tên mình đây rồi!", "Mình đã tìm thấy tên rồi!".</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Cô hát "Tôi là ngọn gió... Không bao giờ nghỉ..." </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Điệp → Bài thơ như một cách xưng danh, định nghĩa cô Gió.</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Niềm vui, hứng khởi khi tìm lại được tên của bản thân. </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b="1" dirty="0">
                <a:solidFill>
                  <a:srgbClr val="002060"/>
                </a:solidFill>
                <a:latin typeface="Times New Roman" panose="02020603050405020304" pitchFamily="18" charset="0"/>
                <a:ea typeface="Times New Roman" panose="02020603050405020304" pitchFamily="18" charset="0"/>
              </a:rPr>
              <a:t>- Ý nghĩa của cô Gió: </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Không có dáng hình nhưng không sao.</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Dáng hình của cô là ở người khác, sự có ích cho người khác, ở niềm vui của người khác.</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dirty="0">
                <a:latin typeface="Times New Roman" panose="02020603050405020304" pitchFamily="18" charset="0"/>
                <a:ea typeface="Times New Roman" panose="02020603050405020304" pitchFamily="18" charset="0"/>
              </a:rPr>
              <a:t>+ Dù không nhìn thấy, người ta vẫn nhận ra và gọi tên: Gió!</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vi-VN" sz="2400" b="1" dirty="0">
                <a:solidFill>
                  <a:srgbClr val="C00000"/>
                </a:solidFill>
                <a:latin typeface="Segoe UI Symbol" panose="020B0502040204020203" pitchFamily="34" charset="0"/>
                <a:ea typeface="Times New Roman" panose="02020603050405020304" pitchFamily="18" charset="0"/>
                <a:cs typeface="Segoe UI Symbol" panose="020B0502040204020203" pitchFamily="34" charset="0"/>
              </a:rPr>
              <a:t>➩</a:t>
            </a:r>
            <a:r>
              <a:rPr lang="vi-VN" sz="2400" b="1" dirty="0">
                <a:solidFill>
                  <a:srgbClr val="C00000"/>
                </a:solidFill>
                <a:latin typeface="Times New Roman" panose="02020603050405020304" pitchFamily="18" charset="0"/>
                <a:ea typeface="Times New Roman" panose="02020603050405020304" pitchFamily="18" charset="0"/>
              </a:rPr>
              <a:t> Bài học</a:t>
            </a:r>
            <a:r>
              <a:rPr lang="vi-VN" sz="2400" dirty="0">
                <a:latin typeface="Times New Roman" panose="02020603050405020304" pitchFamily="18" charset="0"/>
                <a:ea typeface="Times New Roman" panose="02020603050405020304" pitchFamily="18" charset="0"/>
              </a:rPr>
              <a:t>: Những việc làm tốt có thể không ai nhìn thấy nhưng chỉ cần chúng ta luôn biết quan tâm, giúp đỡ, mang lại niềm vui và tiếng cười cho người khác thì mọi người sẽ yêu thương và quý trọng bạn.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60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54" y="10999"/>
            <a:ext cx="2597186"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a:t>
            </a: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mở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5754" y="564356"/>
            <a:ext cx="6292107" cy="553357"/>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II.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đặc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điểm</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thoại</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45961130"/>
              </p:ext>
            </p:extLst>
          </p:nvPr>
        </p:nvGraphicFramePr>
        <p:xfrm>
          <a:off x="1584347" y="1391090"/>
          <a:ext cx="9215437" cy="2739390"/>
        </p:xfrm>
        <a:graphic>
          <a:graphicData uri="http://schemas.openxmlformats.org/drawingml/2006/table">
            <a:tbl>
              <a:tblPr firstRow="1" firstCol="1" lastRow="1" lastCol="1" bandRow="1" bandCol="1"/>
              <a:tblGrid>
                <a:gridCol w="1848694">
                  <a:extLst>
                    <a:ext uri="{9D8B030D-6E8A-4147-A177-3AD203B41FA5}">
                      <a16:colId xmlns:a16="http://schemas.microsoft.com/office/drawing/2014/main" xmlns="" val="1543283714"/>
                    </a:ext>
                  </a:extLst>
                </a:gridCol>
                <a:gridCol w="7366743">
                  <a:extLst>
                    <a:ext uri="{9D8B030D-6E8A-4147-A177-3AD203B41FA5}">
                      <a16:colId xmlns:a16="http://schemas.microsoft.com/office/drawing/2014/main" xmlns="" val="503903040"/>
                    </a:ext>
                  </a:extLst>
                </a:gridCol>
              </a:tblGrid>
              <a:tr h="0">
                <a:tc>
                  <a:txBody>
                    <a:bodyPr/>
                    <a:lstStyle/>
                    <a:p>
                      <a:pPr algn="l">
                        <a:lnSpc>
                          <a:spcPct val="107000"/>
                        </a:lnSpc>
                        <a:spcAft>
                          <a:spcPts val="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800" b="1">
                          <a:effectLst/>
                          <a:latin typeface="Times New Roman" panose="02020603050405020304" pitchFamily="18" charset="0"/>
                          <a:ea typeface="Arial" panose="020B0604020202020204" pitchFamily="34" charset="0"/>
                          <a:cs typeface="Times New Roman" panose="02020603050405020304" pitchFamily="18" charset="0"/>
                        </a:rPr>
                        <a:t>Đặc điểm của truyện đồng thoại </a:t>
                      </a:r>
                      <a:r>
                        <a:rPr lang="en-US" sz="2800" b="1" i="1">
                          <a:effectLst/>
                          <a:latin typeface="Times New Roman" panose="02020603050405020304" pitchFamily="18" charset="0"/>
                          <a:ea typeface="Arial" panose="020B0604020202020204" pitchFamily="34" charset="0"/>
                          <a:cs typeface="Times New Roman" panose="02020603050405020304" pitchFamily="18" charset="0"/>
                        </a:rPr>
                        <a:t>Cô Gió mất tên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22693350"/>
                  </a:ext>
                </a:extLst>
              </a:tr>
              <a:tr h="0">
                <a:tc>
                  <a:txBody>
                    <a:bodyPr/>
                    <a:lstStyle/>
                    <a:p>
                      <a:pPr algn="l">
                        <a:lnSpc>
                          <a:spcPct val="107000"/>
                        </a:lnSpc>
                        <a:spcAft>
                          <a:spcPts val="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Vừa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loài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vừa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5259400"/>
                  </a:ext>
                </a:extLst>
              </a:tr>
              <a:tr h="0">
                <a:tc>
                  <a:txBody>
                    <a:bodyPr/>
                    <a:lstStyle/>
                    <a:p>
                      <a:pPr algn="l">
                        <a:lnSpc>
                          <a:spcPct val="107000"/>
                        </a:lnSpc>
                        <a:spcAft>
                          <a:spcPts val="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Loài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19111472"/>
                  </a:ext>
                </a:extLst>
              </a:tr>
              <a:tr h="0">
                <a:tc>
                  <a:txBody>
                    <a:bodyPr/>
                    <a:lstStyle/>
                    <a:p>
                      <a:pPr algn="l">
                        <a:lnSpc>
                          <a:spcPct val="107000"/>
                        </a:lnSpc>
                        <a:spcAft>
                          <a:spcPts val="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Cốt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truyện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Mang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yếu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hư</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cấu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tưởng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trật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gian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2394133"/>
                  </a:ext>
                </a:extLst>
              </a:tr>
            </a:tbl>
          </a:graphicData>
        </a:graphic>
      </p:graphicFrame>
    </p:spTree>
    <p:extLst>
      <p:ext uri="{BB962C8B-B14F-4D97-AF65-F5344CB8AC3E}">
        <p14:creationId xmlns:p14="http://schemas.microsoft.com/office/powerpoint/2010/main" val="34932521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762" y="131862"/>
            <a:ext cx="3477234" cy="523220"/>
          </a:xfrm>
          <a:prstGeom prst="rect">
            <a:avLst/>
          </a:prstGeom>
        </p:spPr>
        <p:txBody>
          <a:bodyPr wrap="none">
            <a:spAutoFit/>
          </a:bodyPr>
          <a:lstStyle/>
          <a:p>
            <a:r>
              <a:rPr lang="en-US" sz="2800" b="1" dirty="0">
                <a:solidFill>
                  <a:srgbClr val="C00000"/>
                </a:solidFill>
                <a:latin typeface="Times New Roman" panose="02020603050405020304" pitchFamily="18" charset="0"/>
                <a:ea typeface="Arial" panose="020B0604020202020204" pitchFamily="34" charset="0"/>
              </a:rPr>
              <a:t>III. </a:t>
            </a:r>
            <a:r>
              <a:rPr lang="en-US" sz="2800" b="1" dirty="0" err="1">
                <a:solidFill>
                  <a:srgbClr val="C00000"/>
                </a:solidFill>
                <a:latin typeface="Times New Roman" panose="02020603050405020304" pitchFamily="18" charset="0"/>
                <a:ea typeface="Arial" panose="020B0604020202020204" pitchFamily="34" charset="0"/>
              </a:rPr>
              <a:t>Sau</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đọc</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mở</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rộng</a:t>
            </a:r>
            <a:r>
              <a:rPr lang="en-US" sz="2800" b="1" dirty="0">
                <a:solidFill>
                  <a:srgbClr val="C00000"/>
                </a:solidFill>
                <a:latin typeface="Times New Roman" panose="02020603050405020304" pitchFamily="18" charset="0"/>
                <a:ea typeface="Arial" panose="020B0604020202020204" pitchFamily="34" charset="0"/>
              </a:rPr>
              <a:t> </a:t>
            </a:r>
            <a:endParaRPr lang="en-US" sz="2800" dirty="0"/>
          </a:p>
        </p:txBody>
      </p:sp>
      <p:sp>
        <p:nvSpPr>
          <p:cNvPr id="5" name="Rectangle 4"/>
          <p:cNvSpPr/>
          <p:nvPr/>
        </p:nvSpPr>
        <p:spPr>
          <a:xfrm>
            <a:off x="385762" y="655082"/>
            <a:ext cx="11044237" cy="4431983"/>
          </a:xfrm>
          <a:prstGeom prst="rect">
            <a:avLst/>
          </a:prstGeom>
        </p:spPr>
        <p:txBody>
          <a:bodyPr wrap="square">
            <a:spAutoFit/>
          </a:bodyPr>
          <a:lstStyle/>
          <a:p>
            <a:pPr algn="just">
              <a:spcAft>
                <a:spcPts val="1200"/>
              </a:spcAft>
            </a:pPr>
            <a:r>
              <a:rPr lang="vi-VN"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Thông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điệp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dirty="0">
                <a:latin typeface="Times New Roman" panose="02020603050405020304" pitchFamily="18" charset="0"/>
                <a:ea typeface="Times New Roman" panose="02020603050405020304" pitchFamily="18" charset="0"/>
              </a:rPr>
              <a:t>Câu chuyện </a:t>
            </a:r>
            <a:r>
              <a:rPr lang="vi-VN" sz="2800" i="1" dirty="0">
                <a:latin typeface="Times New Roman" panose="02020603050405020304" pitchFamily="18" charset="0"/>
                <a:ea typeface="Times New Roman" panose="02020603050405020304" pitchFamily="18" charset="0"/>
              </a:rPr>
              <a:t>Cô gió mất tên</a:t>
            </a:r>
            <a:r>
              <a:rPr lang="vi-VN" sz="2800" dirty="0">
                <a:latin typeface="Times New Roman" panose="02020603050405020304" pitchFamily="18" charset="0"/>
                <a:ea typeface="Times New Roman" panose="02020603050405020304" pitchFamily="18" charset="0"/>
              </a:rPr>
              <a:t> kể về cuộc hành trình đi làm việc tốt giúp đời của cô Gió và quá trình tìm lại tên của chính cô. Qua câu chuyện, chúng ta có thể rút ra được bài học về cách làm việc tốt. Những việc tốt mà chúng ta làm, dù có được nhìn thấy hay không thì cũng sẽ khiến cho bản thân vui vẻ</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nhẹ nhàng hơn và nhận được sự yêu quý từ mọi người. </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vi-VN" sz="2800" b="1" dirty="0">
                <a:latin typeface="Times New Roman" panose="02020603050405020304" pitchFamily="18" charset="0"/>
                <a:ea typeface="Times New Roman" panose="02020603050405020304" pitchFamily="18" charset="0"/>
              </a:rPr>
              <a:t>2. Nghệ thuật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Truyện đồng thoại với lối nhân cách hóa các sự vật trong cuộc sống kết hợp các biện pháp tu từ điệp, liệt kê.</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74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40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Truyện</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đồng</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thoại</a:t>
            </a:r>
            <a:r>
              <a:rPr lang="en-US" sz="3200" dirty="0">
                <a:solidFill>
                  <a:schemeClr val="tx1"/>
                </a:solidFill>
                <a:latin typeface="Times New Roman" panose="02020603050405020304" pitchFamily="18" charset="0"/>
                <a:ea typeface="Calibri" panose="020F0502020204030204" pitchFamily="34" charset="0"/>
              </a:rPr>
              <a:t>.</a:t>
            </a: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741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rPr>
              <a:t>B</a:t>
            </a: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rPr>
              <a: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Truyện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ngắn</a:t>
            </a:r>
            <a:r>
              <a:rPr lang="en-US" sz="3600" dirty="0" smtClean="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29344"/>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Kí</a:t>
            </a:r>
            <a:r>
              <a:rPr lang="en-US" sz="3200" dirty="0">
                <a:solidFill>
                  <a:schemeClr val="tx1"/>
                </a:solidFill>
                <a:latin typeface="Times New Roman" panose="02020603050405020304" pitchFamily="18" charset="0"/>
                <a:ea typeface="Times New Roman" panose="02020603050405020304" pitchFamily="18" charset="0"/>
              </a:rPr>
              <a:t>.</a:t>
            </a:r>
            <a:r>
              <a:rPr kumimoji="0" lang="vi-VN"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223361"/>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chemeClr val="tx1"/>
                </a:solidFill>
                <a:latin typeface="Times New Roman" panose="02020603050405020304" pitchFamily="18" charset="0"/>
                <a:ea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rPr>
              <a:t>Thơ</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xuôi</a:t>
            </a:r>
            <a:r>
              <a:rPr lang="en-US" sz="3200" dirty="0">
                <a:solidFill>
                  <a:schemeClr val="tx1"/>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8751" y="345721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3381" y="344217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4000" b="1" dirty="0" err="1">
                <a:solidFill>
                  <a:schemeClr val="tx1"/>
                </a:solidFill>
                <a:latin typeface="Times New Roman" panose="02020603050405020304" pitchFamily="18" charset="0"/>
                <a:ea typeface="Arial" panose="020B0604020202020204" pitchFamily="34" charset="0"/>
              </a:rPr>
              <a:t>Câu</a:t>
            </a:r>
            <a:r>
              <a:rPr lang="en-US" sz="4000" b="1" dirty="0">
                <a:solidFill>
                  <a:schemeClr val="tx1"/>
                </a:solidFill>
                <a:latin typeface="Times New Roman" panose="02020603050405020304" pitchFamily="18" charset="0"/>
                <a:ea typeface="Arial" panose="020B0604020202020204" pitchFamily="34" charset="0"/>
              </a:rPr>
              <a:t> </a:t>
            </a:r>
            <a:r>
              <a:rPr lang="vi-VN" sz="4000" b="1" dirty="0">
                <a:solidFill>
                  <a:schemeClr val="tx1"/>
                </a:solidFill>
                <a:latin typeface="Times New Roman" panose="02020603050405020304" pitchFamily="18" charset="0"/>
                <a:ea typeface="Arial" panose="020B0604020202020204" pitchFamily="34" charset="0"/>
              </a:rPr>
              <a:t>2.</a:t>
            </a:r>
            <a:r>
              <a:rPr lang="vi-VN"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cố</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cô</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Gió</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có</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nét</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tương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chuyện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nhân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vật</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nào</a:t>
            </a:r>
            <a:r>
              <a:rPr lang="en-US" sz="40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9910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rPr>
              <a:t>A</a:t>
            </a: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rPr>
              <a: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Chị</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Hũ</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đựng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đồ</a:t>
            </a:r>
            <a:r>
              <a:rPr lang="en-US" sz="3200" dirty="0">
                <a:solidFill>
                  <a:schemeClr val="tx1"/>
                </a:solidFill>
                <a:latin typeface="Times New Roman" panose="02020603050405020304" pitchFamily="18" charset="0"/>
                <a:ea typeface="Times New Roman" panose="02020603050405020304" pitchFamily="18" charset="0"/>
              </a:rPr>
              <a:t>.</a:t>
            </a: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9868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Ong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ectangle 42"/>
          <p:cNvSpPr/>
          <p:nvPr/>
        </p:nvSpPr>
        <p:spPr>
          <a:xfrm>
            <a:off x="826910" y="3112585"/>
            <a:ext cx="5076717" cy="10345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kumimoji="0" lang="vi-VN" sz="3200" b="0" i="0" u="none" strike="noStrike" kern="1200" cap="none" spc="0" normalizeH="0" baseline="0" noProof="0" dirty="0">
                <a:ln>
                  <a:noFill/>
                </a:ln>
                <a:solidFill>
                  <a:schemeClr val="tx1"/>
                </a:solidFill>
                <a:effectLst/>
                <a:uLnTx/>
                <a:uFillTx/>
                <a:latin typeface="Arial" panose="020B0604020202020204" pitchFamily="34" charset="0"/>
              </a:rPr>
              <a:t>C</a:t>
            </a: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rPr>
              <a: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smtClean="0">
                <a:ln>
                  <a:noFill/>
                </a:ln>
                <a:solidFill>
                  <a:schemeClr val="tx1"/>
                </a:solidFill>
                <a:effectLst/>
                <a:uLnTx/>
                <a:uFillTx/>
                <a:latin typeface="Arial" panose="020B0604020202020204" pitchFamily="34" charset="0"/>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31205" y="3099293"/>
            <a:ext cx="5263363" cy="10611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lau</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8980" y="2069480"/>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3256" y="333291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9998" y="329955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139137"/>
            <a:ext cx="804742" cy="643793"/>
          </a:xfrm>
          <a:prstGeom prst="rect">
            <a:avLst/>
          </a:prstGeom>
        </p:spPr>
      </p:pic>
    </p:spTree>
    <p:extLst>
      <p:ext uri="{BB962C8B-B14F-4D97-AF65-F5344CB8AC3E}">
        <p14:creationId xmlns:p14="http://schemas.microsoft.com/office/powerpoint/2010/main" val="32823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nSpc>
                <a:spcPct val="107000"/>
              </a:lnSpc>
              <a:spcAft>
                <a:spcPts val="1200"/>
              </a:spcAft>
            </a:pPr>
            <a:r>
              <a:rPr lang="en-US" sz="32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nhắc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0555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kumimoji="0" lang="vi-VN" sz="2400" b="0" i="0" u="none" strike="noStrike" kern="1200" cap="none" spc="0" normalizeH="0" baseline="0" noProof="0" dirty="0">
                <a:ln>
                  <a:noFill/>
                </a:ln>
                <a:solidFill>
                  <a:schemeClr val="tx1"/>
                </a:solidFill>
                <a:effectLst/>
                <a:uLnTx/>
                <a:uFillTx/>
                <a:latin typeface="Arial" panose="020B0604020202020204" pitchFamily="34" charset="0"/>
              </a:rPr>
              <a:t>A</a:t>
            </a:r>
            <a:r>
              <a:rPr kumimoji="0" lang="vi-VN" sz="2400" b="0" i="0" u="none" strike="noStrike" kern="1200" cap="none" spc="0" normalizeH="0" baseline="0" noProof="0" dirty="0" smtClean="0">
                <a:ln>
                  <a:noFill/>
                </a:ln>
                <a:solidFill>
                  <a:schemeClr val="tx1"/>
                </a:solidFill>
                <a:effectLst/>
                <a:uLnTx/>
                <a:uFillTx/>
                <a:latin typeface="Arial" panose="020B0604020202020204" pitchFamily="34" charset="0"/>
              </a:rPr>
              <a: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sặc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sỡ</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200" cap="none" spc="0" normalizeH="0" baseline="0" noProof="0" dirty="0" smtClean="0">
                <a:ln>
                  <a:noFill/>
                </a:ln>
                <a:solidFill>
                  <a:schemeClr val="tx1"/>
                </a:solidFill>
                <a:effectLst/>
                <a:uLnTx/>
                <a:uFillTx/>
                <a:latin typeface="Arial" panose="020B0604020202020204" pitchFamily="34" charset="0"/>
              </a:rPr>
              <a:t> </a:t>
            </a:r>
            <a:endParaRPr kumimoji="0" lang="vi-VN" sz="24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51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kumimoji="0" lang="vi-VN" sz="2800" b="0" i="0" u="none" strike="noStrike" kern="1200" cap="none" spc="0" normalizeH="0" baseline="0" noProof="0" dirty="0">
                <a:ln>
                  <a:noFill/>
                </a:ln>
                <a:solidFill>
                  <a:schemeClr val="tx1"/>
                </a:solidFill>
                <a:effectLst/>
                <a:uLnTx/>
                <a:uFillTx/>
                <a:latin typeface="Arial" panose="020B0604020202020204" pitchFamily="34" charset="0"/>
              </a:rPr>
              <a:t>B</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rPr>
              <a: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smtClean="0">
                <a:ln>
                  <a:noFill/>
                </a:ln>
                <a:solidFill>
                  <a:schemeClr val="tx1"/>
                </a:solidFill>
                <a:effectLst/>
                <a:uLnTx/>
                <a:uFillTx/>
                <a:latin typeface="Arial" panose="020B0604020202020204" pitchFamily="34" charset="0"/>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190562"/>
            <a:ext cx="4906798" cy="9956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ectangle 43"/>
          <p:cNvSpPr/>
          <p:nvPr/>
        </p:nvSpPr>
        <p:spPr>
          <a:xfrm>
            <a:off x="6096000" y="3157198"/>
            <a:ext cx="4906798" cy="10290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33635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3381" y="334492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3707" y="2196733"/>
            <a:ext cx="804742" cy="707197"/>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4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1"/>
            <a:ext cx="12192000" cy="6858000"/>
          </a:xfrm>
          <a:prstGeom prst="rect">
            <a:avLst/>
          </a:prstGeom>
        </p:spPr>
      </p:pic>
      <p:sp>
        <p:nvSpPr>
          <p:cNvPr id="5" name="Rectangle 4"/>
          <p:cNvSpPr/>
          <p:nvPr/>
        </p:nvSpPr>
        <p:spPr>
          <a:xfrm>
            <a:off x="304801" y="321206"/>
            <a:ext cx="7410450" cy="1277914"/>
          </a:xfrm>
          <a:prstGeom prst="rect">
            <a:avLst/>
          </a:prstGeom>
        </p:spPr>
        <p:txBody>
          <a:bodyPr wrap="square">
            <a:spAutoFit/>
          </a:bodyPr>
          <a:lstStyle/>
          <a:p>
            <a:pPr algn="ctr">
              <a:lnSpc>
                <a:spcPct val="107000"/>
              </a:lnSpc>
              <a:spcAft>
                <a:spcPts val="0"/>
              </a:spcAft>
              <a:tabLst>
                <a:tab pos="1386840" algn="l"/>
              </a:tabLst>
            </a:pPr>
            <a:r>
              <a:rPr lang="en-US" sz="3600" b="1" dirty="0">
                <a:solidFill>
                  <a:schemeClr val="bg1"/>
                </a:solidFill>
                <a:latin typeface="Times New Roman" panose="02020603050405020304" pitchFamily="18" charset="0"/>
                <a:ea typeface="MS Mincho"/>
                <a:cs typeface="Times New Roman" panose="02020603050405020304" pitchFamily="18" charset="0"/>
              </a:rPr>
              <a:t>VIẾT</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53464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0"/>
            <a:ext cx="6096000" cy="1014380"/>
          </a:xfrm>
          <a:prstGeom prst="rect">
            <a:avLst/>
          </a:prstGeom>
        </p:spPr>
        <p:txBody>
          <a:bodyPr>
            <a:spAutoFit/>
          </a:bodyPr>
          <a:lstStyle/>
          <a:p>
            <a:pPr algn="ct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VIẾT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kern="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85738" y="1014380"/>
            <a:ext cx="7105920"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Yêu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cầu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đối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với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văn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kể</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một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trải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nghiệm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reeform 7"/>
          <p:cNvSpPr/>
          <p:nvPr/>
        </p:nvSpPr>
        <p:spPr>
          <a:xfrm>
            <a:off x="2629296" y="1685860"/>
            <a:ext cx="6933407" cy="849644"/>
          </a:xfrm>
          <a:custGeom>
            <a:avLst/>
            <a:gdLst>
              <a:gd name="connsiteX0" fmla="*/ 0 w 2312987"/>
              <a:gd name="connsiteY0" fmla="*/ 98425 h 984250"/>
              <a:gd name="connsiteX1" fmla="*/ 98425 w 2312987"/>
              <a:gd name="connsiteY1" fmla="*/ 0 h 984250"/>
              <a:gd name="connsiteX2" fmla="*/ 2214562 w 2312987"/>
              <a:gd name="connsiteY2" fmla="*/ 0 h 984250"/>
              <a:gd name="connsiteX3" fmla="*/ 2312987 w 2312987"/>
              <a:gd name="connsiteY3" fmla="*/ 98425 h 984250"/>
              <a:gd name="connsiteX4" fmla="*/ 2312987 w 2312987"/>
              <a:gd name="connsiteY4" fmla="*/ 885825 h 984250"/>
              <a:gd name="connsiteX5" fmla="*/ 2214562 w 2312987"/>
              <a:gd name="connsiteY5" fmla="*/ 984250 h 984250"/>
              <a:gd name="connsiteX6" fmla="*/ 98425 w 2312987"/>
              <a:gd name="connsiteY6" fmla="*/ 984250 h 984250"/>
              <a:gd name="connsiteX7" fmla="*/ 0 w 2312987"/>
              <a:gd name="connsiteY7" fmla="*/ 885825 h 984250"/>
              <a:gd name="connsiteX8" fmla="*/ 0 w 2312987"/>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987" h="984250">
                <a:moveTo>
                  <a:pt x="0" y="98425"/>
                </a:moveTo>
                <a:cubicBezTo>
                  <a:pt x="0" y="44066"/>
                  <a:pt x="44066" y="0"/>
                  <a:pt x="98425" y="0"/>
                </a:cubicBezTo>
                <a:lnTo>
                  <a:pt x="2214562" y="0"/>
                </a:lnTo>
                <a:cubicBezTo>
                  <a:pt x="2268921" y="0"/>
                  <a:pt x="2312987" y="44066"/>
                  <a:pt x="2312987" y="98425"/>
                </a:cubicBezTo>
                <a:lnTo>
                  <a:pt x="2312987" y="885825"/>
                </a:lnTo>
                <a:cubicBezTo>
                  <a:pt x="2312987" y="940184"/>
                  <a:pt x="2268921" y="984250"/>
                  <a:pt x="2214562" y="984250"/>
                </a:cubicBezTo>
                <a:lnTo>
                  <a:pt x="98425" y="984250"/>
                </a:lnTo>
                <a:cubicBezTo>
                  <a:pt x="44066" y="984250"/>
                  <a:pt x="0" y="940184"/>
                  <a:pt x="0" y="885825"/>
                </a:cubicBezTo>
                <a:lnTo>
                  <a:pt x="0" y="9842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08" tIns="97408" rIns="97408" bIns="97408"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432162" y="2588607"/>
            <a:ext cx="1327675" cy="318617"/>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8583" tIns="0" rIns="88582" bIns="110729" numCol="1" spcCol="1270" anchor="ctr" anchorCtr="0">
            <a:noAutofit/>
          </a:bodyPr>
          <a:lstStyle/>
          <a:p>
            <a:pPr lvl="0" algn="ctr" defTabSz="622300">
              <a:lnSpc>
                <a:spcPct val="90000"/>
              </a:lnSpc>
              <a:spcBef>
                <a:spcPct val="0"/>
              </a:spcBef>
              <a:spcAft>
                <a:spcPct val="35000"/>
              </a:spcAft>
            </a:pPr>
            <a:endParaRPr lang="en-US" sz="1400" kern="1200"/>
          </a:p>
        </p:txBody>
      </p:sp>
      <p:sp>
        <p:nvSpPr>
          <p:cNvPr id="10" name="Freeform 9"/>
          <p:cNvSpPr/>
          <p:nvPr/>
        </p:nvSpPr>
        <p:spPr>
          <a:xfrm>
            <a:off x="2629296" y="2960326"/>
            <a:ext cx="6933407" cy="849644"/>
          </a:xfrm>
          <a:custGeom>
            <a:avLst/>
            <a:gdLst>
              <a:gd name="connsiteX0" fmla="*/ 0 w 2312987"/>
              <a:gd name="connsiteY0" fmla="*/ 98425 h 984250"/>
              <a:gd name="connsiteX1" fmla="*/ 98425 w 2312987"/>
              <a:gd name="connsiteY1" fmla="*/ 0 h 984250"/>
              <a:gd name="connsiteX2" fmla="*/ 2214562 w 2312987"/>
              <a:gd name="connsiteY2" fmla="*/ 0 h 984250"/>
              <a:gd name="connsiteX3" fmla="*/ 2312987 w 2312987"/>
              <a:gd name="connsiteY3" fmla="*/ 98425 h 984250"/>
              <a:gd name="connsiteX4" fmla="*/ 2312987 w 2312987"/>
              <a:gd name="connsiteY4" fmla="*/ 885825 h 984250"/>
              <a:gd name="connsiteX5" fmla="*/ 2214562 w 2312987"/>
              <a:gd name="connsiteY5" fmla="*/ 984250 h 984250"/>
              <a:gd name="connsiteX6" fmla="*/ 98425 w 2312987"/>
              <a:gd name="connsiteY6" fmla="*/ 984250 h 984250"/>
              <a:gd name="connsiteX7" fmla="*/ 0 w 2312987"/>
              <a:gd name="connsiteY7" fmla="*/ 885825 h 984250"/>
              <a:gd name="connsiteX8" fmla="*/ 0 w 2312987"/>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987" h="984250">
                <a:moveTo>
                  <a:pt x="0" y="98425"/>
                </a:moveTo>
                <a:cubicBezTo>
                  <a:pt x="0" y="44066"/>
                  <a:pt x="44066" y="0"/>
                  <a:pt x="98425" y="0"/>
                </a:cubicBezTo>
                <a:lnTo>
                  <a:pt x="2214562" y="0"/>
                </a:lnTo>
                <a:cubicBezTo>
                  <a:pt x="2268921" y="0"/>
                  <a:pt x="2312987" y="44066"/>
                  <a:pt x="2312987" y="98425"/>
                </a:cubicBezTo>
                <a:lnTo>
                  <a:pt x="2312987" y="885825"/>
                </a:lnTo>
                <a:cubicBezTo>
                  <a:pt x="2312987" y="940184"/>
                  <a:pt x="2268921" y="984250"/>
                  <a:pt x="2214562" y="984250"/>
                </a:cubicBezTo>
                <a:lnTo>
                  <a:pt x="98425" y="984250"/>
                </a:lnTo>
                <a:cubicBezTo>
                  <a:pt x="44066" y="984250"/>
                  <a:pt x="0" y="940184"/>
                  <a:pt x="0" y="885825"/>
                </a:cubicBezTo>
                <a:lnTo>
                  <a:pt x="0" y="9842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08" tIns="97408" rIns="97408" bIns="97408"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432162" y="3863074"/>
            <a:ext cx="1327675" cy="318617"/>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8583" tIns="0" rIns="88582" bIns="110729"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Freeform 11"/>
          <p:cNvSpPr/>
          <p:nvPr/>
        </p:nvSpPr>
        <p:spPr>
          <a:xfrm>
            <a:off x="2629296" y="4234794"/>
            <a:ext cx="6933407" cy="849644"/>
          </a:xfrm>
          <a:custGeom>
            <a:avLst/>
            <a:gdLst>
              <a:gd name="connsiteX0" fmla="*/ 0 w 2312987"/>
              <a:gd name="connsiteY0" fmla="*/ 98425 h 984250"/>
              <a:gd name="connsiteX1" fmla="*/ 98425 w 2312987"/>
              <a:gd name="connsiteY1" fmla="*/ 0 h 984250"/>
              <a:gd name="connsiteX2" fmla="*/ 2214562 w 2312987"/>
              <a:gd name="connsiteY2" fmla="*/ 0 h 984250"/>
              <a:gd name="connsiteX3" fmla="*/ 2312987 w 2312987"/>
              <a:gd name="connsiteY3" fmla="*/ 98425 h 984250"/>
              <a:gd name="connsiteX4" fmla="*/ 2312987 w 2312987"/>
              <a:gd name="connsiteY4" fmla="*/ 885825 h 984250"/>
              <a:gd name="connsiteX5" fmla="*/ 2214562 w 2312987"/>
              <a:gd name="connsiteY5" fmla="*/ 984250 h 984250"/>
              <a:gd name="connsiteX6" fmla="*/ 98425 w 2312987"/>
              <a:gd name="connsiteY6" fmla="*/ 984250 h 984250"/>
              <a:gd name="connsiteX7" fmla="*/ 0 w 2312987"/>
              <a:gd name="connsiteY7" fmla="*/ 885825 h 984250"/>
              <a:gd name="connsiteX8" fmla="*/ 0 w 2312987"/>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987" h="984250">
                <a:moveTo>
                  <a:pt x="0" y="98425"/>
                </a:moveTo>
                <a:cubicBezTo>
                  <a:pt x="0" y="44066"/>
                  <a:pt x="44066" y="0"/>
                  <a:pt x="98425" y="0"/>
                </a:cubicBezTo>
                <a:lnTo>
                  <a:pt x="2214562" y="0"/>
                </a:lnTo>
                <a:cubicBezTo>
                  <a:pt x="2268921" y="0"/>
                  <a:pt x="2312987" y="44066"/>
                  <a:pt x="2312987" y="98425"/>
                </a:cubicBezTo>
                <a:lnTo>
                  <a:pt x="2312987" y="885825"/>
                </a:lnTo>
                <a:cubicBezTo>
                  <a:pt x="2312987" y="940184"/>
                  <a:pt x="2268921" y="984250"/>
                  <a:pt x="2214562" y="984250"/>
                </a:cubicBezTo>
                <a:lnTo>
                  <a:pt x="98425" y="984250"/>
                </a:lnTo>
                <a:cubicBezTo>
                  <a:pt x="44066" y="984250"/>
                  <a:pt x="0" y="940184"/>
                  <a:pt x="0" y="885825"/>
                </a:cubicBezTo>
                <a:lnTo>
                  <a:pt x="0" y="9842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08" tIns="97408" rIns="97408" bIns="97408"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432162" y="5137540"/>
            <a:ext cx="1327675" cy="318617"/>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8583" tIns="0" rIns="88582" bIns="110729" numCol="1" spcCol="1270" anchor="ctr" anchorCtr="0">
            <a:noAutofit/>
          </a:bodyPr>
          <a:lstStyle/>
          <a:p>
            <a:pPr lvl="0" algn="ctr" defTabSz="622300">
              <a:lnSpc>
                <a:spcPct val="90000"/>
              </a:lnSpc>
              <a:spcBef>
                <a:spcPct val="0"/>
              </a:spcBef>
              <a:spcAft>
                <a:spcPct val="35000"/>
              </a:spcAft>
            </a:pPr>
            <a:endParaRPr lang="en-US" sz="1400" kern="1200"/>
          </a:p>
        </p:txBody>
      </p:sp>
      <p:sp>
        <p:nvSpPr>
          <p:cNvPr id="14" name="Freeform 13"/>
          <p:cNvSpPr/>
          <p:nvPr/>
        </p:nvSpPr>
        <p:spPr>
          <a:xfrm>
            <a:off x="2629296" y="5509259"/>
            <a:ext cx="6933407" cy="977265"/>
          </a:xfrm>
          <a:custGeom>
            <a:avLst/>
            <a:gdLst>
              <a:gd name="connsiteX0" fmla="*/ 0 w 2312987"/>
              <a:gd name="connsiteY0" fmla="*/ 98425 h 984250"/>
              <a:gd name="connsiteX1" fmla="*/ 98425 w 2312987"/>
              <a:gd name="connsiteY1" fmla="*/ 0 h 984250"/>
              <a:gd name="connsiteX2" fmla="*/ 2214562 w 2312987"/>
              <a:gd name="connsiteY2" fmla="*/ 0 h 984250"/>
              <a:gd name="connsiteX3" fmla="*/ 2312987 w 2312987"/>
              <a:gd name="connsiteY3" fmla="*/ 98425 h 984250"/>
              <a:gd name="connsiteX4" fmla="*/ 2312987 w 2312987"/>
              <a:gd name="connsiteY4" fmla="*/ 885825 h 984250"/>
              <a:gd name="connsiteX5" fmla="*/ 2214562 w 2312987"/>
              <a:gd name="connsiteY5" fmla="*/ 984250 h 984250"/>
              <a:gd name="connsiteX6" fmla="*/ 98425 w 2312987"/>
              <a:gd name="connsiteY6" fmla="*/ 984250 h 984250"/>
              <a:gd name="connsiteX7" fmla="*/ 0 w 2312987"/>
              <a:gd name="connsiteY7" fmla="*/ 885825 h 984250"/>
              <a:gd name="connsiteX8" fmla="*/ 0 w 2312987"/>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987" h="984250">
                <a:moveTo>
                  <a:pt x="0" y="98425"/>
                </a:moveTo>
                <a:cubicBezTo>
                  <a:pt x="0" y="44066"/>
                  <a:pt x="44066" y="0"/>
                  <a:pt x="98425" y="0"/>
                </a:cubicBezTo>
                <a:lnTo>
                  <a:pt x="2214562" y="0"/>
                </a:lnTo>
                <a:cubicBezTo>
                  <a:pt x="2268921" y="0"/>
                  <a:pt x="2312987" y="44066"/>
                  <a:pt x="2312987" y="98425"/>
                </a:cubicBezTo>
                <a:lnTo>
                  <a:pt x="2312987" y="885825"/>
                </a:lnTo>
                <a:cubicBezTo>
                  <a:pt x="2312987" y="940184"/>
                  <a:pt x="2268921" y="984250"/>
                  <a:pt x="2214562" y="984250"/>
                </a:cubicBezTo>
                <a:lnTo>
                  <a:pt x="98425" y="984250"/>
                </a:lnTo>
                <a:cubicBezTo>
                  <a:pt x="44066" y="984250"/>
                  <a:pt x="0" y="940184"/>
                  <a:pt x="0" y="885825"/>
                </a:cubicBezTo>
                <a:lnTo>
                  <a:pt x="0" y="9842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08" tIns="97408" rIns="97408" bIns="97408"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a:t>
            </a:r>
            <a:r>
              <a:rPr lang="en-US" sz="2800" kern="1200" dirty="0" err="1" smtClean="0"/>
              <a:t>ười</a:t>
            </a:r>
            <a:r>
              <a:rPr lang="en-US" sz="2800" kern="1200" dirty="0" smtClean="0"/>
              <a:t> </a:t>
            </a:r>
            <a:r>
              <a:rPr lang="en-US" sz="2800" kern="1200" dirty="0" err="1" smtClean="0"/>
              <a:t>viết</a:t>
            </a:r>
            <a:r>
              <a:rPr lang="en-US" sz="2800" kern="1200" dirty="0" smtClean="0"/>
              <a:t> </a:t>
            </a:r>
            <a:r>
              <a:rPr lang="en-US" sz="2800" kern="1200" dirty="0" err="1" smtClean="0"/>
              <a:t>trước</a:t>
            </a:r>
            <a:r>
              <a:rPr lang="en-US" sz="2800" kern="1200" dirty="0" smtClean="0"/>
              <a:t> </a:t>
            </a:r>
            <a:r>
              <a:rPr lang="en-US" sz="2800" kern="1200" dirty="0" err="1" smtClean="0"/>
              <a:t>sự</a:t>
            </a:r>
            <a:r>
              <a:rPr lang="en-US" sz="2800" kern="1200" dirty="0" smtClean="0"/>
              <a:t> </a:t>
            </a:r>
            <a:r>
              <a:rPr lang="en-US" sz="2800" kern="1200" dirty="0" err="1" smtClean="0"/>
              <a:t>việc</a:t>
            </a:r>
            <a:r>
              <a:rPr lang="en-US" sz="2800" kern="1200" dirty="0" smtClean="0"/>
              <a:t> </a:t>
            </a:r>
            <a:r>
              <a:rPr lang="en-US" sz="2800" kern="1200" dirty="0" err="1" smtClean="0"/>
              <a:t>được</a:t>
            </a:r>
            <a:r>
              <a:rPr lang="en-US" sz="2800" kern="1200" dirty="0" smtClean="0"/>
              <a:t> </a:t>
            </a:r>
            <a:r>
              <a:rPr lang="en-US" sz="2800" kern="1200" dirty="0" err="1" smtClean="0"/>
              <a:t>kể</a:t>
            </a:r>
            <a:r>
              <a:rPr lang="en-US" sz="2800" kern="1200" dirty="0" smtClean="0"/>
              <a:t>.</a:t>
            </a:r>
            <a:endParaRPr lang="en-US" sz="2800" kern="1200" dirty="0"/>
          </a:p>
        </p:txBody>
      </p:sp>
    </p:spTree>
    <p:extLst>
      <p:ext uri="{BB962C8B-B14F-4D97-AF65-F5344CB8AC3E}">
        <p14:creationId xmlns:p14="http://schemas.microsoft.com/office/powerpoint/2010/main" val="35013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3" y="137160"/>
            <a:ext cx="4071258" cy="48629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1386840" algn="l"/>
              </a:tabLst>
              <a:defRPr/>
            </a:pPr>
            <a:r>
              <a:rPr lang="en-US" sz="2800" b="1" dirty="0" smtClean="0">
                <a:solidFill>
                  <a:srgbClr val="0D0D0D"/>
                </a:solidFill>
                <a:latin typeface="Times New Roman" panose="02020603050405020304" pitchFamily="18" charset="0"/>
                <a:ea typeface="MS Mincho"/>
              </a:rPr>
              <a:t>II. </a:t>
            </a:r>
            <a:r>
              <a:rPr lang="en-US" sz="2800" b="1" dirty="0" err="1" smtClean="0">
                <a:solidFill>
                  <a:srgbClr val="0D0D0D"/>
                </a:solidFill>
                <a:latin typeface="Times New Roman" panose="02020603050405020304" pitchFamily="18" charset="0"/>
                <a:ea typeface="MS Mincho"/>
              </a:rPr>
              <a:t>Đọc</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chi </a:t>
            </a:r>
            <a:r>
              <a:rPr lang="en-US" sz="2800" b="1" dirty="0" err="1">
                <a:solidFill>
                  <a:srgbClr val="0D0D0D"/>
                </a:solidFill>
                <a:latin typeface="Times New Roman" panose="02020603050405020304" pitchFamily="18" charset="0"/>
                <a:ea typeface="MS Mincho"/>
              </a:rPr>
              <a:t>tiết</a:t>
            </a:r>
            <a:r>
              <a:rPr lang="en-US" sz="2800" b="1"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3" y="651165"/>
            <a:ext cx="4071258"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195941" y="1109750"/>
            <a:ext cx="4071259" cy="54052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4034133066"/>
              </p:ext>
            </p:extLst>
          </p:nvPr>
        </p:nvGraphicFramePr>
        <p:xfrm>
          <a:off x="-1079336" y="2131825"/>
          <a:ext cx="10312399"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Display 10"/>
          <p:cNvSpPr/>
          <p:nvPr/>
        </p:nvSpPr>
        <p:spPr>
          <a:xfrm>
            <a:off x="8384966" y="2131825"/>
            <a:ext cx="3331028" cy="4206240"/>
          </a:xfrm>
          <a:prstGeom prst="flowChartDisplay">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rgbClr val="FF0000"/>
                </a:solidFill>
                <a:latin typeface="Times New Roman" panose="02020603050405020304" pitchFamily="18" charset="0"/>
                <a:ea typeface="Times New Roman" panose="02020603050405020304" pitchFamily="18" charset="0"/>
              </a:rPr>
              <a:t>Gợi</a:t>
            </a:r>
            <a:r>
              <a:rPr lang="en-US" sz="2400" dirty="0">
                <a:solidFill>
                  <a:srgbClr val="FF0000"/>
                </a:solidFill>
                <a:latin typeface="Times New Roman" panose="02020603050405020304" pitchFamily="18" charset="0"/>
                <a:ea typeface="Times New Roman" panose="02020603050405020304" pitchFamily="18" charset="0"/>
              </a:rPr>
              <a:t> 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Tìm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chi </a:t>
            </a:r>
            <a:r>
              <a:rPr lang="en-US" sz="2400" dirty="0" err="1">
                <a:solidFill>
                  <a:srgbClr val="002060"/>
                </a:solidFill>
                <a:latin typeface="Times New Roman" panose="02020603050405020304" pitchFamily="18" charset="0"/>
                <a:ea typeface="Times New Roman" panose="02020603050405020304" pitchFamily="18" charset="0"/>
              </a:rPr>
              <a:t>tiết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thể</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hiện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ngoại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hành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động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ngôn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ngữ</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tâm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nhân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vật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Mèn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cơ</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sở</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nhận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xét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tính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cách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Mèn</a:t>
            </a:r>
            <a:r>
              <a:rPr lang="en-US" sz="24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5943587" y="3276587"/>
            <a:ext cx="304826" cy="304826"/>
          </a:xfrm>
          <a:prstGeom prst="rect">
            <a:avLst/>
          </a:prstGeom>
        </p:spPr>
      </p:pic>
      <p:pic>
        <p:nvPicPr>
          <p:cNvPr id="8" name="Picture 7"/>
          <p:cNvPicPr>
            <a:picLocks noChangeAspect="1"/>
          </p:cNvPicPr>
          <p:nvPr/>
        </p:nvPicPr>
        <p:blipFill>
          <a:blip r:embed="rId8"/>
          <a:stretch>
            <a:fillRect/>
          </a:stretch>
        </p:blipFill>
        <p:spPr>
          <a:xfrm>
            <a:off x="4561440" y="137160"/>
            <a:ext cx="3823526" cy="2339659"/>
          </a:xfrm>
          <a:prstGeom prst="ellipse">
            <a:avLst/>
          </a:prstGeom>
          <a:ln>
            <a:noFill/>
          </a:ln>
          <a:effectLst>
            <a:softEdge rad="112500"/>
          </a:effectLst>
        </p:spPr>
      </p:pic>
    </p:spTree>
    <p:extLst>
      <p:ext uri="{BB962C8B-B14F-4D97-AF65-F5344CB8AC3E}">
        <p14:creationId xmlns:p14="http://schemas.microsoft.com/office/powerpoint/2010/main" val="39822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P spid="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328"/>
            <a:ext cx="5097806" cy="553357"/>
          </a:xfrm>
          <a:prstGeom prst="rect">
            <a:avLst/>
          </a:prstGeom>
        </p:spPr>
        <p:txBody>
          <a:bodyPr wrap="none">
            <a:spAutoFit/>
          </a:bodyPr>
          <a:lstStyle/>
          <a:p>
            <a:pPr algn="just">
              <a:lnSpc>
                <a:spcPct val="107000"/>
              </a:lnSpc>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32755" y="995026"/>
            <a:ext cx="2795462" cy="954107"/>
          </a:xfrm>
          <a:prstGeom prst="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 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98333"/>
                    </a14:imgEffect>
                  </a14:imgLayer>
                </a14:imgProps>
              </a:ext>
            </a:extLst>
          </a:blip>
          <a:stretch>
            <a:fillRect/>
          </a:stretch>
        </p:blipFill>
        <p:spPr>
          <a:xfrm>
            <a:off x="1453843" y="2423889"/>
            <a:ext cx="3148748" cy="20497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Diamond 9"/>
          <p:cNvSpPr/>
          <p:nvPr/>
        </p:nvSpPr>
        <p:spPr>
          <a:xfrm>
            <a:off x="4758983" y="3134444"/>
            <a:ext cx="914400" cy="914400"/>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p>
        </p:txBody>
      </p:sp>
      <p:sp>
        <p:nvSpPr>
          <p:cNvPr id="11" name="Diamond 10"/>
          <p:cNvSpPr/>
          <p:nvPr/>
        </p:nvSpPr>
        <p:spPr>
          <a:xfrm>
            <a:off x="4758983" y="4627683"/>
            <a:ext cx="914400" cy="914400"/>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p>
        </p:txBody>
      </p:sp>
      <p:sp>
        <p:nvSpPr>
          <p:cNvPr id="12" name="Diamond 11"/>
          <p:cNvSpPr/>
          <p:nvPr/>
        </p:nvSpPr>
        <p:spPr>
          <a:xfrm>
            <a:off x="4758983" y="1781667"/>
            <a:ext cx="914400" cy="914400"/>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p>
        </p:txBody>
      </p:sp>
      <p:sp>
        <p:nvSpPr>
          <p:cNvPr id="13" name="Diamond 12"/>
          <p:cNvSpPr/>
          <p:nvPr/>
        </p:nvSpPr>
        <p:spPr>
          <a:xfrm>
            <a:off x="4758983" y="599990"/>
            <a:ext cx="914400" cy="914400"/>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5829775" y="777698"/>
            <a:ext cx="6141135" cy="4978542"/>
          </a:xfrm>
          <a:prstGeom prst="rect">
            <a:avLst/>
          </a:prstGeom>
        </p:spPr>
        <p:txBody>
          <a:bodyPr wrap="square">
            <a:spAutoFit/>
          </a:bodyPr>
          <a:lstStyle/>
          <a:p>
            <a:pPr>
              <a:lnSpc>
                <a:spcPct val="115000"/>
              </a:lnSpc>
              <a:spcAft>
                <a:spcPts val="0"/>
              </a:spcAft>
              <a:tabLst>
                <a:tab pos="1386840"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chuyện trên kể bằng ngôi thứ mấy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 của nhân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được kể lại với những sự việc chính nào?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những chi tiết nhân vật “tôi” sử </a:t>
            </a: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 tố miêu tả khi kể lại trải nghiệm. Việc sử dụng những yếu tố đó có tác dụng gì?</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“tôi” đã nhận ra ý nghĩa gì của trải nghiệm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85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1000"/>
                                        <p:tgtEl>
                                          <p:spTgt spid="14">
                                            <p:txEl>
                                              <p:pRg st="2" end="2"/>
                                            </p:txEl>
                                          </p:spTgt>
                                        </p:tgtEl>
                                      </p:cBhvr>
                                    </p:animEffect>
                                    <p:anim calcmode="lin" valueType="num">
                                      <p:cBhvr>
                                        <p:cTn id="4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1000"/>
                                        <p:tgtEl>
                                          <p:spTgt spid="14">
                                            <p:txEl>
                                              <p:pRg st="3" end="3"/>
                                            </p:txEl>
                                          </p:spTgt>
                                        </p:tgtEl>
                                      </p:cBhvr>
                                    </p:animEffect>
                                    <p:anim calcmode="lin" valueType="num">
                                      <p:cBhvr>
                                        <p:cTn id="57"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xEl>
                                              <p:pRg st="4" end="4"/>
                                            </p:txEl>
                                          </p:spTgt>
                                        </p:tgtEl>
                                        <p:attrNameLst>
                                          <p:attrName>style.visibility</p:attrName>
                                        </p:attrNameLst>
                                      </p:cBhvr>
                                      <p:to>
                                        <p:strVal val="visible"/>
                                      </p:to>
                                    </p:set>
                                    <p:animEffect transition="in" filter="fade">
                                      <p:cBhvr>
                                        <p:cTn id="61" dur="1000"/>
                                        <p:tgtEl>
                                          <p:spTgt spid="14">
                                            <p:txEl>
                                              <p:pRg st="4" end="4"/>
                                            </p:txEl>
                                          </p:spTgt>
                                        </p:tgtEl>
                                      </p:cBhvr>
                                    </p:animEffect>
                                    <p:anim calcmode="lin" valueType="num">
                                      <p:cBhvr>
                                        <p:cTn id="6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4">
                                            <p:txEl>
                                              <p:pRg st="5" end="5"/>
                                            </p:txEl>
                                          </p:spTgt>
                                        </p:tgtEl>
                                        <p:attrNameLst>
                                          <p:attrName>style.visibility</p:attrName>
                                        </p:attrNameLst>
                                      </p:cBhvr>
                                      <p:to>
                                        <p:strVal val="visible"/>
                                      </p:to>
                                    </p:set>
                                    <p:animEffect transition="in" filter="fade">
                                      <p:cBhvr>
                                        <p:cTn id="75" dur="1000"/>
                                        <p:tgtEl>
                                          <p:spTgt spid="14">
                                            <p:txEl>
                                              <p:pRg st="5" end="5"/>
                                            </p:txEl>
                                          </p:spTgt>
                                        </p:tgtEl>
                                      </p:cBhvr>
                                    </p:animEffect>
                                    <p:anim calcmode="lin" valueType="num">
                                      <p:cBhvr>
                                        <p:cTn id="76"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77"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328"/>
            <a:ext cx="5097806" cy="553357"/>
          </a:xfrm>
          <a:prstGeom prst="rect">
            <a:avLst/>
          </a:prstGeom>
        </p:spPr>
        <p:txBody>
          <a:bodyPr wrap="none">
            <a:spAutoFit/>
          </a:bodyPr>
          <a:lstStyle/>
          <a:p>
            <a:pPr algn="just">
              <a:lnSpc>
                <a:spcPct val="107000"/>
              </a:lnSpc>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9636" y="575459"/>
            <a:ext cx="8181975" cy="1116972"/>
          </a:xfrm>
          <a:prstGeom prst="rect">
            <a:avLst/>
          </a:prstGeom>
        </p:spPr>
        <p:txBody>
          <a:bodyPr wrap="squar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chuyện sử dụng ngôi kể thứ nhất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sự việc 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Freeform 13"/>
          <p:cNvSpPr/>
          <p:nvPr/>
        </p:nvSpPr>
        <p:spPr>
          <a:xfrm>
            <a:off x="5097806" y="1261108"/>
            <a:ext cx="1940196" cy="4963331"/>
          </a:xfrm>
          <a:custGeom>
            <a:avLst/>
            <a:gdLst>
              <a:gd name="connsiteX0" fmla="*/ 779264 w 2244328"/>
              <a:gd name="connsiteY0" fmla="*/ 0 h 4963331"/>
              <a:gd name="connsiteX1" fmla="*/ 1465064 w 2244328"/>
              <a:gd name="connsiteY1" fmla="*/ 0 h 4963331"/>
              <a:gd name="connsiteX2" fmla="*/ 1465064 w 2244328"/>
              <a:gd name="connsiteY2" fmla="*/ 264438 h 4963331"/>
              <a:gd name="connsiteX3" fmla="*/ 1942205 w 2244328"/>
              <a:gd name="connsiteY3" fmla="*/ 264438 h 4963331"/>
              <a:gd name="connsiteX4" fmla="*/ 1942205 w 2244328"/>
              <a:gd name="connsiteY4" fmla="*/ 107805 h 4963331"/>
              <a:gd name="connsiteX5" fmla="*/ 2241352 w 2244328"/>
              <a:gd name="connsiteY5" fmla="*/ 421068 h 4963331"/>
              <a:gd name="connsiteX6" fmla="*/ 1942205 w 2244328"/>
              <a:gd name="connsiteY6" fmla="*/ 734331 h 4963331"/>
              <a:gd name="connsiteX7" fmla="*/ 1942205 w 2244328"/>
              <a:gd name="connsiteY7" fmla="*/ 577700 h 4963331"/>
              <a:gd name="connsiteX8" fmla="*/ 1465064 w 2244328"/>
              <a:gd name="connsiteY8" fmla="*/ 577700 h 4963331"/>
              <a:gd name="connsiteX9" fmla="*/ 1465064 w 2244328"/>
              <a:gd name="connsiteY9" fmla="*/ 1809179 h 4963331"/>
              <a:gd name="connsiteX10" fmla="*/ 1945181 w 2244328"/>
              <a:gd name="connsiteY10" fmla="*/ 1809179 h 4963331"/>
              <a:gd name="connsiteX11" fmla="*/ 1945181 w 2244328"/>
              <a:gd name="connsiteY11" fmla="*/ 1652547 h 4963331"/>
              <a:gd name="connsiteX12" fmla="*/ 2244328 w 2244328"/>
              <a:gd name="connsiteY12" fmla="*/ 1965810 h 4963331"/>
              <a:gd name="connsiteX13" fmla="*/ 1945181 w 2244328"/>
              <a:gd name="connsiteY13" fmla="*/ 2279073 h 4963331"/>
              <a:gd name="connsiteX14" fmla="*/ 1945181 w 2244328"/>
              <a:gd name="connsiteY14" fmla="*/ 2122442 h 4963331"/>
              <a:gd name="connsiteX15" fmla="*/ 1465064 w 2244328"/>
              <a:gd name="connsiteY15" fmla="*/ 2122442 h 4963331"/>
              <a:gd name="connsiteX16" fmla="*/ 1465064 w 2244328"/>
              <a:gd name="connsiteY16" fmla="*/ 3355948 h 4963331"/>
              <a:gd name="connsiteX17" fmla="*/ 1942205 w 2244328"/>
              <a:gd name="connsiteY17" fmla="*/ 3355948 h 4963331"/>
              <a:gd name="connsiteX18" fmla="*/ 1942205 w 2244328"/>
              <a:gd name="connsiteY18" fmla="*/ 3199316 h 4963331"/>
              <a:gd name="connsiteX19" fmla="*/ 2241352 w 2244328"/>
              <a:gd name="connsiteY19" fmla="*/ 3512579 h 4963331"/>
              <a:gd name="connsiteX20" fmla="*/ 1942205 w 2244328"/>
              <a:gd name="connsiteY20" fmla="*/ 3825842 h 4963331"/>
              <a:gd name="connsiteX21" fmla="*/ 1942205 w 2244328"/>
              <a:gd name="connsiteY21" fmla="*/ 3669211 h 4963331"/>
              <a:gd name="connsiteX22" fmla="*/ 1465064 w 2244328"/>
              <a:gd name="connsiteY22" fmla="*/ 3669211 h 4963331"/>
              <a:gd name="connsiteX23" fmla="*/ 1465064 w 2244328"/>
              <a:gd name="connsiteY23" fmla="*/ 4846666 h 4963331"/>
              <a:gd name="connsiteX24" fmla="*/ 779264 w 2244328"/>
              <a:gd name="connsiteY24" fmla="*/ 4846666 h 4963331"/>
              <a:gd name="connsiteX25" fmla="*/ 779264 w 2244328"/>
              <a:gd name="connsiteY25" fmla="*/ 4801570 h 4963331"/>
              <a:gd name="connsiteX26" fmla="*/ 431274 w 2244328"/>
              <a:gd name="connsiteY26" fmla="*/ 4801570 h 4963331"/>
              <a:gd name="connsiteX27" fmla="*/ 431274 w 2244328"/>
              <a:gd name="connsiteY27" fmla="*/ 4963331 h 4963331"/>
              <a:gd name="connsiteX28" fmla="*/ 107752 w 2244328"/>
              <a:gd name="connsiteY28" fmla="*/ 4639810 h 4963331"/>
              <a:gd name="connsiteX29" fmla="*/ 431274 w 2244328"/>
              <a:gd name="connsiteY29" fmla="*/ 4316288 h 4963331"/>
              <a:gd name="connsiteX30" fmla="*/ 431274 w 2244328"/>
              <a:gd name="connsiteY30" fmla="*/ 4478049 h 4963331"/>
              <a:gd name="connsiteX31" fmla="*/ 779264 w 2244328"/>
              <a:gd name="connsiteY31" fmla="*/ 4478049 h 4963331"/>
              <a:gd name="connsiteX32" fmla="*/ 779264 w 2244328"/>
              <a:gd name="connsiteY32" fmla="*/ 3046071 h 4963331"/>
              <a:gd name="connsiteX33" fmla="*/ 306490 w 2244328"/>
              <a:gd name="connsiteY33" fmla="*/ 3046071 h 4963331"/>
              <a:gd name="connsiteX34" fmla="*/ 306490 w 2244328"/>
              <a:gd name="connsiteY34" fmla="*/ 3199316 h 4963331"/>
              <a:gd name="connsiteX35" fmla="*/ 0 w 2244328"/>
              <a:gd name="connsiteY35" fmla="*/ 2892827 h 4963331"/>
              <a:gd name="connsiteX36" fmla="*/ 306490 w 2244328"/>
              <a:gd name="connsiteY36" fmla="*/ 2586337 h 4963331"/>
              <a:gd name="connsiteX37" fmla="*/ 306490 w 2244328"/>
              <a:gd name="connsiteY37" fmla="*/ 2739582 h 4963331"/>
              <a:gd name="connsiteX38" fmla="*/ 779264 w 2244328"/>
              <a:gd name="connsiteY38" fmla="*/ 2739582 h 4963331"/>
              <a:gd name="connsiteX39" fmla="*/ 779264 w 2244328"/>
              <a:gd name="connsiteY39" fmla="*/ 1315759 h 4963331"/>
              <a:gd name="connsiteX40" fmla="*/ 307212 w 2244328"/>
              <a:gd name="connsiteY40" fmla="*/ 1315759 h 4963331"/>
              <a:gd name="connsiteX41" fmla="*/ 307212 w 2244328"/>
              <a:gd name="connsiteY41" fmla="*/ 1469365 h 4963331"/>
              <a:gd name="connsiteX42" fmla="*/ 0 w 2244328"/>
              <a:gd name="connsiteY42" fmla="*/ 1162154 h 4963331"/>
              <a:gd name="connsiteX43" fmla="*/ 307212 w 2244328"/>
              <a:gd name="connsiteY43" fmla="*/ 854942 h 4963331"/>
              <a:gd name="connsiteX44" fmla="*/ 307212 w 2244328"/>
              <a:gd name="connsiteY44" fmla="*/ 1008548 h 4963331"/>
              <a:gd name="connsiteX45" fmla="*/ 779264 w 2244328"/>
              <a:gd name="connsiteY45" fmla="*/ 1008548 h 49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44328" h="4963331">
                <a:moveTo>
                  <a:pt x="779264" y="0"/>
                </a:moveTo>
                <a:lnTo>
                  <a:pt x="1465064" y="0"/>
                </a:lnTo>
                <a:lnTo>
                  <a:pt x="1465064" y="264438"/>
                </a:lnTo>
                <a:lnTo>
                  <a:pt x="1942205" y="264438"/>
                </a:lnTo>
                <a:lnTo>
                  <a:pt x="1942205" y="107805"/>
                </a:lnTo>
                <a:lnTo>
                  <a:pt x="2241352" y="421068"/>
                </a:lnTo>
                <a:lnTo>
                  <a:pt x="1942205" y="734331"/>
                </a:lnTo>
                <a:lnTo>
                  <a:pt x="1942205" y="577700"/>
                </a:lnTo>
                <a:lnTo>
                  <a:pt x="1465064" y="577700"/>
                </a:lnTo>
                <a:lnTo>
                  <a:pt x="1465064" y="1809179"/>
                </a:lnTo>
                <a:lnTo>
                  <a:pt x="1945181" y="1809179"/>
                </a:lnTo>
                <a:lnTo>
                  <a:pt x="1945181" y="1652547"/>
                </a:lnTo>
                <a:lnTo>
                  <a:pt x="2244328" y="1965810"/>
                </a:lnTo>
                <a:lnTo>
                  <a:pt x="1945181" y="2279073"/>
                </a:lnTo>
                <a:lnTo>
                  <a:pt x="1945181" y="2122442"/>
                </a:lnTo>
                <a:lnTo>
                  <a:pt x="1465064" y="2122442"/>
                </a:lnTo>
                <a:lnTo>
                  <a:pt x="1465064" y="3355948"/>
                </a:lnTo>
                <a:lnTo>
                  <a:pt x="1942205" y="3355948"/>
                </a:lnTo>
                <a:lnTo>
                  <a:pt x="1942205" y="3199316"/>
                </a:lnTo>
                <a:lnTo>
                  <a:pt x="2241352" y="3512579"/>
                </a:lnTo>
                <a:lnTo>
                  <a:pt x="1942205" y="3825842"/>
                </a:lnTo>
                <a:lnTo>
                  <a:pt x="1942205" y="3669211"/>
                </a:lnTo>
                <a:lnTo>
                  <a:pt x="1465064" y="3669211"/>
                </a:lnTo>
                <a:lnTo>
                  <a:pt x="1465064" y="4846666"/>
                </a:lnTo>
                <a:lnTo>
                  <a:pt x="779264" y="4846666"/>
                </a:lnTo>
                <a:lnTo>
                  <a:pt x="779264" y="4801570"/>
                </a:lnTo>
                <a:lnTo>
                  <a:pt x="431274" y="4801570"/>
                </a:lnTo>
                <a:lnTo>
                  <a:pt x="431274" y="4963331"/>
                </a:lnTo>
                <a:lnTo>
                  <a:pt x="107752" y="4639810"/>
                </a:lnTo>
                <a:lnTo>
                  <a:pt x="431274" y="4316288"/>
                </a:lnTo>
                <a:lnTo>
                  <a:pt x="431274" y="4478049"/>
                </a:lnTo>
                <a:lnTo>
                  <a:pt x="779264" y="4478049"/>
                </a:lnTo>
                <a:lnTo>
                  <a:pt x="779264" y="3046071"/>
                </a:lnTo>
                <a:lnTo>
                  <a:pt x="306490" y="3046071"/>
                </a:lnTo>
                <a:lnTo>
                  <a:pt x="306490" y="3199316"/>
                </a:lnTo>
                <a:lnTo>
                  <a:pt x="0" y="2892827"/>
                </a:lnTo>
                <a:lnTo>
                  <a:pt x="306490" y="2586337"/>
                </a:lnTo>
                <a:lnTo>
                  <a:pt x="306490" y="2739582"/>
                </a:lnTo>
                <a:lnTo>
                  <a:pt x="779264" y="2739582"/>
                </a:lnTo>
                <a:lnTo>
                  <a:pt x="779264" y="1315759"/>
                </a:lnTo>
                <a:lnTo>
                  <a:pt x="307212" y="1315759"/>
                </a:lnTo>
                <a:lnTo>
                  <a:pt x="307212" y="1469365"/>
                </a:lnTo>
                <a:lnTo>
                  <a:pt x="0" y="1162154"/>
                </a:lnTo>
                <a:lnTo>
                  <a:pt x="307212" y="854942"/>
                </a:lnTo>
                <a:lnTo>
                  <a:pt x="307212" y="1008548"/>
                </a:lnTo>
                <a:lnTo>
                  <a:pt x="779264" y="1008548"/>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93819" y="928897"/>
            <a:ext cx="4813824" cy="14443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76930" y="1721523"/>
            <a:ext cx="4642373" cy="16464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nảy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7189059" y="2517691"/>
            <a:ext cx="4818584" cy="14443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276930" y="3640882"/>
            <a:ext cx="4679612" cy="10143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Bỗng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179266" y="4106485"/>
            <a:ext cx="4867275" cy="14443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259636" y="5201154"/>
            <a:ext cx="4838170" cy="14443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5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328"/>
            <a:ext cx="5097806" cy="553357"/>
          </a:xfrm>
          <a:prstGeom prst="rect">
            <a:avLst/>
          </a:prstGeom>
        </p:spPr>
        <p:txBody>
          <a:bodyPr wrap="none">
            <a:spAutoFit/>
          </a:bodyPr>
          <a:lstStyle/>
          <a:p>
            <a:pPr algn="just">
              <a:lnSpc>
                <a:spcPct val="107000"/>
              </a:lnSpc>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0716" y="677685"/>
            <a:ext cx="6845144" cy="522259"/>
          </a:xfrm>
          <a:prstGeom prst="rect">
            <a:avLst/>
          </a:prstGeom>
        </p:spPr>
        <p:txBody>
          <a:bodyPr wrap="none">
            <a:spAutoFit/>
          </a:bodyPr>
          <a:lstStyle/>
          <a:p>
            <a:pPr algn="just">
              <a:lnSpc>
                <a:spcPct val="107000"/>
              </a:lnSpc>
              <a:spcAft>
                <a:spcPts val="8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số chi tiết có sử dụng yếu tố miêu tả: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900113" y="1400175"/>
            <a:ext cx="5743575" cy="13716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đùa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rộn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900110" y="2828927"/>
            <a:ext cx="5743575" cy="13716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cấn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900109" y="4257679"/>
            <a:ext cx="5743575" cy="13716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vẫy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chìm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thở</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ight Brace 11"/>
          <p:cNvSpPr/>
          <p:nvPr/>
        </p:nvSpPr>
        <p:spPr>
          <a:xfrm>
            <a:off x="6737268" y="2085975"/>
            <a:ext cx="649365" cy="2986088"/>
          </a:xfrm>
          <a:prstGeom prst="rightBrace">
            <a:avLst>
              <a:gd name="adj1" fmla="val 41336"/>
              <a:gd name="adj2" fmla="val 50957"/>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7537365" y="2228852"/>
            <a:ext cx="3943350" cy="2728914"/>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686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4328"/>
            <a:ext cx="5097806"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SGK</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23067" y="677685"/>
            <a:ext cx="8659743" cy="522259"/>
          </a:xfrm>
          <a:prstGeom prst="rect">
            <a:avLst/>
          </a:prstGeom>
        </p:spPr>
        <p:txBody>
          <a:bodyPr wrap="none">
            <a:spAutoFit/>
          </a:bodyPr>
          <a:lstStyle/>
          <a:p>
            <a:pPr algn="just">
              <a:lnSpc>
                <a:spcPct val="107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“tôi” đã nhận ra ý nghĩa gì của trải nghiệm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85763" y="1246111"/>
            <a:ext cx="11029950" cy="10143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just">
              <a:lnSpc>
                <a:spcPct val="107000"/>
              </a:lnSpc>
              <a:spcAft>
                <a:spcPts val="8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“tôi” đã nhận ra sau trải nghiệm ấy là bài học sâu sắc, cần nghe lời người lớn và chỉ nên bơi lội ở nơi an toàn, có sự giám sát của người lớn.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53183" y="2410328"/>
            <a:ext cx="9889246" cy="522259"/>
          </a:xfrm>
          <a:prstGeom prst="rect">
            <a:avLst/>
          </a:prstGeom>
        </p:spPr>
        <p:txBody>
          <a:bodyPr wrap="none">
            <a:spAutoFit/>
          </a:bodyPr>
          <a:lstStyle/>
          <a:p>
            <a:pPr algn="just">
              <a:lnSpc>
                <a:spcPct val="107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số kinh nghiệm khi kể lại một trải nghiệm của bản 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714875" y="3196572"/>
            <a:ext cx="2762250" cy="1805732"/>
          </a:xfrm>
          <a:prstGeom prst="ellipse">
            <a:avLst/>
          </a:prstGeom>
          <a:ln>
            <a:noFill/>
          </a:ln>
          <a:effectLst>
            <a:softEdge rad="112500"/>
          </a:effectLst>
        </p:spPr>
      </p:pic>
      <p:sp>
        <p:nvSpPr>
          <p:cNvPr id="8" name="Rectangle 7"/>
          <p:cNvSpPr/>
          <p:nvPr/>
        </p:nvSpPr>
        <p:spPr>
          <a:xfrm>
            <a:off x="486331" y="3326266"/>
            <a:ext cx="3999505" cy="5533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7676366" y="3414957"/>
            <a:ext cx="4094823" cy="5533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420810" y="4099438"/>
            <a:ext cx="4035178" cy="11169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7676367" y="4090152"/>
            <a:ext cx="4094822" cy="98328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3349896" y="5536365"/>
            <a:ext cx="5492209" cy="5232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18" name="Diamond 17"/>
          <p:cNvSpPr/>
          <p:nvPr/>
        </p:nvSpPr>
        <p:spPr>
          <a:xfrm>
            <a:off x="51039" y="3425925"/>
            <a:ext cx="300038" cy="322939"/>
          </a:xfrm>
          <a:prstGeom prst="diamon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51039" y="4375874"/>
            <a:ext cx="300038" cy="322939"/>
          </a:xfrm>
          <a:prstGeom prst="diamon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7306946" y="4271556"/>
            <a:ext cx="300038" cy="322939"/>
          </a:xfrm>
          <a:prstGeom prst="diamon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p:cNvSpPr/>
          <p:nvPr/>
        </p:nvSpPr>
        <p:spPr>
          <a:xfrm>
            <a:off x="7306946" y="3501617"/>
            <a:ext cx="300038" cy="322939"/>
          </a:xfrm>
          <a:prstGeom prst="diamon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2969355" y="5636505"/>
            <a:ext cx="300038" cy="322939"/>
          </a:xfrm>
          <a:prstGeom prst="diamond">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20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8"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5625" y="138411"/>
            <a:ext cx="7420749" cy="584775"/>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effectLst/>
                <a:latin typeface="Times New Roman" panose="02020603050405020304" pitchFamily="18" charset="0"/>
                <a:cs typeface="Times New Roman" panose="02020603050405020304" pitchFamily="18" charset="0"/>
              </a:rPr>
              <a:t>THỰC HÀNH VIẾT THEO CÁC BƯỚC</a:t>
            </a:r>
            <a:endParaRPr lang="en-US" sz="3200" b="1" cap="none" spc="0" dirty="0">
              <a:ln w="22225">
                <a:solidFill>
                  <a:schemeClr val="accent2"/>
                </a:solidFill>
                <a:prstDash val="solid"/>
              </a:ln>
              <a:effectLst/>
              <a:latin typeface="Times New Roman" panose="02020603050405020304" pitchFamily="18" charset="0"/>
              <a:cs typeface="Times New Roman" panose="02020603050405020304" pitchFamily="18" charset="0"/>
            </a:endParaRPr>
          </a:p>
        </p:txBody>
      </p:sp>
      <p:sp>
        <p:nvSpPr>
          <p:cNvPr id="6" name="Rectangle 5"/>
          <p:cNvSpPr/>
          <p:nvPr/>
        </p:nvSpPr>
        <p:spPr>
          <a:xfrm>
            <a:off x="219075" y="615001"/>
            <a:ext cx="6096000" cy="1116972"/>
          </a:xfrm>
          <a:prstGeom prst="rect">
            <a:avLst/>
          </a:prstGeom>
        </p:spPr>
        <p:txBody>
          <a:bodyPr>
            <a:spAutoFit/>
          </a:bodyPr>
          <a:lstStyle/>
          <a:p>
            <a:pPr>
              <a:lnSpc>
                <a:spcPct val="107000"/>
              </a:lnSpc>
              <a:spcAft>
                <a:spcPts val="800"/>
              </a:spcAft>
            </a:pPr>
            <a:r>
              <a:rPr lang="en-US" sz="2800" b="1" dirty="0">
                <a:solidFill>
                  <a:srgbClr val="0D0D0D"/>
                </a:solidFill>
                <a:latin typeface="Times New Roman" panose="02020603050405020304" pitchFamily="18" charset="0"/>
                <a:ea typeface="MS Mincho"/>
                <a:cs typeface="Times New Roman" panose="02020603050405020304" pitchFamily="18" charset="0"/>
              </a:rPr>
              <a:t>1. </a:t>
            </a: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1: </a:t>
            </a:r>
            <a:r>
              <a:rPr lang="en-US" sz="2800" b="1" dirty="0" err="1">
                <a:solidFill>
                  <a:srgbClr val="0D0D0D"/>
                </a:solidFill>
                <a:latin typeface="Times New Roman" panose="02020603050405020304" pitchFamily="18" charset="0"/>
                <a:ea typeface="MS Mincho"/>
                <a:cs typeface="Times New Roman" panose="02020603050405020304" pitchFamily="18" charset="0"/>
              </a:rPr>
              <a:t>Chọn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lựa</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đề</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solidFill>
                  <a:srgbClr val="0D0D0D"/>
                </a:solidFill>
                <a:latin typeface="Times New Roman" panose="02020603050405020304" pitchFamily="18" charset="0"/>
                <a:ea typeface="MS Mincho"/>
                <a:cs typeface="Times New Roman" panose="02020603050405020304" pitchFamily="18" charset="0"/>
              </a:rPr>
              <a:t>2. B</a:t>
            </a:r>
            <a:r>
              <a:rPr lang="vi-VN" sz="2800" b="1" dirty="0">
                <a:solidFill>
                  <a:srgbClr val="0D0D0D"/>
                </a:solidFill>
                <a:latin typeface="Times New Roman" panose="02020603050405020304" pitchFamily="18" charset="0"/>
                <a:ea typeface="MS Mincho"/>
                <a:cs typeface="Times New Roman" panose="02020603050405020304" pitchFamily="18" charset="0"/>
              </a:rPr>
              <a:t>ước 2:</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p:cNvSpPr txBox="1"/>
          <p:nvPr/>
        </p:nvSpPr>
        <p:spPr>
          <a:xfrm>
            <a:off x="4860758" y="1199776"/>
            <a:ext cx="2470485"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TÌM Ý</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496168297"/>
              </p:ext>
            </p:extLst>
          </p:nvPr>
        </p:nvGraphicFramePr>
        <p:xfrm>
          <a:off x="607218" y="1934103"/>
          <a:ext cx="10977564" cy="4106546"/>
        </p:xfrm>
        <a:graphic>
          <a:graphicData uri="http://schemas.openxmlformats.org/drawingml/2006/table">
            <a:tbl>
              <a:tblPr firstRow="1" bandRow="1">
                <a:tableStyleId>{5940675A-B579-460E-94D1-54222C63F5DA}</a:tableStyleId>
              </a:tblPr>
              <a:tblGrid>
                <a:gridCol w="6348139">
                  <a:extLst>
                    <a:ext uri="{9D8B030D-6E8A-4147-A177-3AD203B41FA5}">
                      <a16:colId xmlns:a16="http://schemas.microsoft.com/office/drawing/2014/main" xmlns="" val="1212466779"/>
                    </a:ext>
                  </a:extLst>
                </a:gridCol>
                <a:gridCol w="4629425">
                  <a:extLst>
                    <a:ext uri="{9D8B030D-6E8A-4147-A177-3AD203B41FA5}">
                      <a16:colId xmlns:a16="http://schemas.microsoft.com/office/drawing/2014/main" xmlns="" val="3822397853"/>
                    </a:ext>
                  </a:extLst>
                </a:gridCol>
              </a:tblGrid>
              <a:tr h="370840">
                <a:tc gridSpan="2">
                  <a:txBody>
                    <a:bodyPr/>
                    <a:lstStyle/>
                    <a:p>
                      <a:pPr>
                        <a:lnSpc>
                          <a:spcPct val="107000"/>
                        </a:lnSpc>
                        <a:spcAft>
                          <a:spcPts val="80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nhớ</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nhớ</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tc hMerge="1">
                  <a:txBody>
                    <a:bodyPr/>
                    <a:lstStyle/>
                    <a:p>
                      <a:endParaRPr lang="en-US" dirty="0"/>
                    </a:p>
                  </a:txBody>
                  <a:tcPr/>
                </a:tc>
                <a:extLst>
                  <a:ext uri="{0D108BD9-81ED-4DB2-BD59-A6C34878D82A}">
                    <a16:rowId xmlns:a16="http://schemas.microsoft.com/office/drawing/2014/main" xmlns="" val="4219521551"/>
                  </a:ext>
                </a:extLst>
              </a:tr>
              <a:tr h="370840">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1976560737"/>
                  </a:ext>
                </a:extLst>
              </a:tr>
              <a:tr h="370840">
                <a:tc>
                  <a:txBody>
                    <a:bodyPr/>
                    <a:lstStyle/>
                    <a:p>
                      <a:pP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2210893302"/>
                  </a:ext>
                </a:extLst>
              </a:tr>
              <a:tr h="370840">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ra?theo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1917959254"/>
                  </a:ext>
                </a:extLst>
              </a:tr>
              <a:tr h="370840">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853071994"/>
                  </a:ext>
                </a:extLst>
              </a:tr>
              <a:tr h="370840">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xmlns="" val="1652240514"/>
                  </a:ext>
                </a:extLst>
              </a:tr>
            </a:tbl>
          </a:graphicData>
        </a:graphic>
      </p:graphicFrame>
    </p:spTree>
    <p:extLst>
      <p:ext uri="{BB962C8B-B14F-4D97-AF65-F5344CB8AC3E}">
        <p14:creationId xmlns:p14="http://schemas.microsoft.com/office/powerpoint/2010/main" val="13135647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5625" y="138411"/>
            <a:ext cx="74207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THỰC HÀNH VIẾT THEO CÁC BƯỚC</a:t>
            </a:r>
            <a:endParaRPr kumimoji="0" lang="en-US" sz="3200" b="1" i="0" u="none" strike="noStrike" kern="1200" cap="none" spc="0" normalizeH="0" baseline="0" noProof="0" dirty="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29036" y="853454"/>
            <a:ext cx="6096000" cy="111697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Chọn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lựa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2. B</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ước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045368" y="2346955"/>
            <a:ext cx="3700463" cy="23974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07000"/>
              </a:lnSpc>
              <a:spcAft>
                <a:spcPts val="800"/>
              </a:spcAft>
            </a:pPr>
            <a:r>
              <a:rPr lang="vi-VN"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 dàn ý bằng cách dựa vào các ý đã tìm được, sắp xếp lại theo ba phần lớn của bài văn, gồm: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724524" y="1871663"/>
            <a:ext cx="5176839" cy="9858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err="1">
                <a:solidFill>
                  <a:schemeClr val="bg1"/>
                </a:solidFill>
                <a:latin typeface="Times New Roman" panose="02020603050405020304" pitchFamily="18" charset="0"/>
                <a:ea typeface="MS Mincho"/>
                <a:cs typeface="Times New Roman" panose="02020603050405020304" pitchFamily="18" charset="0"/>
              </a:rPr>
              <a:t>Mở</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bài</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Giới</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thiệu</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câu</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chuyện</a:t>
            </a:r>
            <a:r>
              <a:rPr lang="en-US" sz="2800" b="1" dirty="0">
                <a:solidFill>
                  <a:schemeClr val="bg1"/>
                </a:solidFill>
                <a:latin typeface="Times New Roman" panose="02020603050405020304" pitchFamily="18" charset="0"/>
                <a:ea typeface="MS Mincho"/>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724524" y="3052763"/>
            <a:ext cx="5176839" cy="9858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ea typeface="MS Mincho"/>
              </a:rPr>
              <a:t>Thân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bài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Kể</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lại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diễn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biến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của</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câu</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chuyện</a:t>
            </a:r>
            <a:r>
              <a:rPr lang="en-US" sz="2800" b="1"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theo</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trình</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nhất</a:t>
            </a:r>
            <a:r>
              <a:rPr lang="en-US" sz="2800" dirty="0">
                <a:solidFill>
                  <a:schemeClr val="bg1"/>
                </a:solidFill>
                <a:latin typeface="Times New Roman" panose="02020603050405020304" pitchFamily="18" charset="0"/>
                <a:ea typeface="MS Mincho"/>
              </a:rPr>
              <a:t> </a:t>
            </a:r>
            <a:r>
              <a:rPr lang="en-US" sz="2800" dirty="0" err="1" smtClean="0">
                <a:solidFill>
                  <a:schemeClr val="bg1"/>
                </a:solidFill>
                <a:latin typeface="Times New Roman" panose="02020603050405020304" pitchFamily="18" charset="0"/>
                <a:ea typeface="MS Mincho"/>
              </a:rPr>
              <a:t>định</a:t>
            </a:r>
            <a:r>
              <a:rPr lang="en-US" sz="2800" dirty="0" smtClean="0">
                <a:solidFill>
                  <a:schemeClr val="bg1"/>
                </a:solidFill>
                <a:latin typeface="Times New Roman" panose="02020603050405020304" pitchFamily="18" charset="0"/>
                <a:ea typeface="MS Mincho"/>
              </a:rPr>
              <a:t>. </a:t>
            </a:r>
            <a:endParaRPr lang="en-US" sz="2800" dirty="0">
              <a:solidFill>
                <a:schemeClr val="bg1"/>
              </a:solidFill>
            </a:endParaRPr>
          </a:p>
        </p:txBody>
      </p:sp>
      <p:sp>
        <p:nvSpPr>
          <p:cNvPr id="9" name="Rectangle 8"/>
          <p:cNvSpPr/>
          <p:nvPr/>
        </p:nvSpPr>
        <p:spPr>
          <a:xfrm>
            <a:off x="5724524" y="4233863"/>
            <a:ext cx="5176839" cy="9858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err="1">
                <a:solidFill>
                  <a:schemeClr val="bg1"/>
                </a:solidFill>
                <a:latin typeface="Times New Roman" panose="02020603050405020304" pitchFamily="18" charset="0"/>
                <a:ea typeface="MS Mincho"/>
                <a:cs typeface="Times New Roman" panose="02020603050405020304" pitchFamily="18" charset="0"/>
              </a:rPr>
              <a:t>Kết</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b="1" dirty="0" err="1">
                <a:solidFill>
                  <a:schemeClr val="bg1"/>
                </a:solidFill>
                <a:latin typeface="Times New Roman" panose="02020603050405020304" pitchFamily="18" charset="0"/>
                <a:ea typeface="MS Mincho"/>
                <a:cs typeface="Times New Roman" panose="02020603050405020304" pitchFamily="18" charset="0"/>
              </a:rPr>
              <a:t>bài</a:t>
            </a:r>
            <a:r>
              <a:rPr lang="en-US" sz="2800" b="1"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Nêu</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cảm</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nghĩ</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về</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câu</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chuyện</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vừa</a:t>
            </a:r>
            <a:r>
              <a:rPr lang="en-US" sz="2800" dirty="0">
                <a:solidFill>
                  <a:schemeClr val="bg1"/>
                </a:solidFill>
                <a:latin typeface="Times New Roman" panose="02020603050405020304" pitchFamily="18" charset="0"/>
                <a:ea typeface="MS Mincho"/>
                <a:cs typeface="Times New Roman" panose="02020603050405020304" pitchFamily="18" charset="0"/>
              </a:rPr>
              <a:t> </a:t>
            </a:r>
            <a:r>
              <a:rPr lang="en-US" sz="2800" dirty="0" err="1">
                <a:solidFill>
                  <a:schemeClr val="bg1"/>
                </a:solidFill>
                <a:latin typeface="Times New Roman" panose="02020603050405020304" pitchFamily="18" charset="0"/>
                <a:ea typeface="MS Mincho"/>
                <a:cs typeface="Times New Roman" panose="02020603050405020304" pitchFamily="18" charset="0"/>
              </a:rPr>
              <a:t>kể</a:t>
            </a:r>
            <a:r>
              <a:rPr lang="en-US" sz="2800" dirty="0">
                <a:solidFill>
                  <a:schemeClr val="bg1"/>
                </a:solidFill>
                <a:latin typeface="Times New Roman" panose="02020603050405020304" pitchFamily="18" charset="0"/>
                <a:ea typeface="MS Mincho"/>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Straight Arrow Connector 6"/>
          <p:cNvCxnSpPr>
            <a:stCxn id="2" idx="3"/>
            <a:endCxn id="3" idx="1"/>
          </p:cNvCxnSpPr>
          <p:nvPr/>
        </p:nvCxnSpPr>
        <p:spPr>
          <a:xfrm flipV="1">
            <a:off x="4745831" y="2364582"/>
            <a:ext cx="978693" cy="118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3"/>
            <a:endCxn id="8" idx="1"/>
          </p:cNvCxnSpPr>
          <p:nvPr/>
        </p:nvCxnSpPr>
        <p:spPr>
          <a:xfrm>
            <a:off x="4745831" y="3545681"/>
            <a:ext cx="97869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3"/>
            <a:endCxn id="9" idx="1"/>
          </p:cNvCxnSpPr>
          <p:nvPr/>
        </p:nvCxnSpPr>
        <p:spPr>
          <a:xfrm>
            <a:off x="4745831" y="3545681"/>
            <a:ext cx="978693" cy="1181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1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5625" y="138411"/>
            <a:ext cx="74207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THỰC HÀNH VIẾT THEO CÁC BƯỚC</a:t>
            </a:r>
            <a:endParaRPr kumimoji="0" lang="en-US" sz="3200" b="1" i="0" u="none" strike="noStrike" kern="1200" cap="none" spc="0" normalizeH="0" baseline="0" noProof="0" dirty="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29036" y="853454"/>
            <a:ext cx="6096000" cy="1116972"/>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Chọn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lựa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2. B</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ước 2:</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29036" y="1970426"/>
            <a:ext cx="10472352" cy="1116972"/>
          </a:xfrm>
          <a:prstGeom prst="rect">
            <a:avLst/>
          </a:prstGeom>
        </p:spPr>
        <p:txBody>
          <a:bodyPr wrap="square">
            <a:spAutoFit/>
          </a:bodyPr>
          <a:lstStyle/>
          <a:p>
            <a:pPr>
              <a:lnSpc>
                <a:spcPct val="107000"/>
              </a:lnSpc>
              <a:spcAft>
                <a:spcPts val="8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Dựa vào dàn ý, viết thành bài văn kể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29036" y="3087398"/>
            <a:ext cx="10743814" cy="3065455"/>
          </a:xfrm>
          <a:prstGeom prst="rect">
            <a:avLst/>
          </a:prstGeom>
        </p:spPr>
        <p:txBody>
          <a:bodyPr wrap="square">
            <a:spAutoFit/>
          </a:bodyPr>
          <a:lstStyle/>
          <a:p>
            <a:pPr>
              <a:lnSpc>
                <a:spcPct val="115000"/>
              </a:lnSpc>
              <a:spcAft>
                <a:spcPts val="0"/>
              </a:spcAft>
              <a:tabLst>
                <a:tab pos="1386840" algn="l"/>
              </a:tabLst>
            </a:pPr>
            <a:r>
              <a:rPr lang="en-US" sz="2800" b="1" dirty="0" smtClean="0">
                <a:solidFill>
                  <a:srgbClr val="0D0D0D"/>
                </a:solidFill>
                <a:latin typeface="Times New Roman" panose="02020603050405020304" pitchFamily="18" charset="0"/>
                <a:ea typeface="MS Mincho"/>
                <a:cs typeface="Times New Roman" panose="02020603050405020304" pitchFamily="18" charset="0"/>
              </a:rPr>
              <a:t>4.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Bước</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4: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Xem</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lại</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và</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chỉnh</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sửa</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rút</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kinh</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nghiệm</a:t>
            </a:r>
            <a:r>
              <a:rPr lang="en-US" sz="2800" b="1" dirty="0" smtClean="0">
                <a:solidFill>
                  <a:srgbClr val="0D0D0D"/>
                </a:solidFill>
                <a:latin typeface="Times New Roman" panose="02020603050405020304" pitchFamily="18" charset="0"/>
                <a:ea typeface="MS Mincho"/>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Kiểm</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tra</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điều</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chỉnh</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bài</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viết</a:t>
            </a:r>
            <a:r>
              <a:rPr lang="en-US" sz="2800" b="1" dirty="0" smtClean="0">
                <a:solidFill>
                  <a:srgbClr val="0D0D0D"/>
                </a:solidFill>
                <a:latin typeface="Times New Roman" panose="02020603050405020304" pitchFamily="18" charset="0"/>
                <a:ea typeface="MS Mincho"/>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kĩ</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viết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khoanh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tròn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lỗi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lỗi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dụng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từ</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nếu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có</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Sau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đó</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lại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lỗi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đó</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câu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sai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pháp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bằng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phân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cấu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trúc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pháp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sửa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lại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đúng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nếu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có</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19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1000"/>
                                        <p:tgtEl>
                                          <p:spTgt spid="10">
                                            <p:txEl>
                                              <p:pRg st="3" end="3"/>
                                            </p:txEl>
                                          </p:spTgt>
                                        </p:tgtEl>
                                      </p:cBhvr>
                                    </p:animEffect>
                                    <p:anim calcmode="lin" valueType="num">
                                      <p:cBhvr>
                                        <p:cTn id="4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5625" y="138411"/>
            <a:ext cx="74207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THỰC HÀNH VIẾT THEO CÁC BƯỚC</a:t>
            </a:r>
            <a:endParaRPr kumimoji="0" lang="en-US" sz="3200" b="1" i="0" u="none" strike="noStrike" kern="1200" cap="none" spc="0" normalizeH="0" baseline="0" noProof="0" dirty="0">
              <a:ln w="22225">
                <a:solidFill>
                  <a:srgbClr val="ED7D31"/>
                </a:solidFill>
                <a:prstDash val="solid"/>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57188" y="723186"/>
            <a:ext cx="8129587" cy="587853"/>
          </a:xfrm>
          <a:prstGeom prst="rect">
            <a:avLst/>
          </a:prstGeom>
        </p:spPr>
        <p:txBody>
          <a:bodyPr wrap="square">
            <a:spAutoFit/>
          </a:bodyPr>
          <a:lstStyle/>
          <a:p>
            <a:pPr lvl="0">
              <a:lnSpc>
                <a:spcPct val="115000"/>
              </a:lnSpc>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4. </a:t>
            </a: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4: </a:t>
            </a:r>
            <a:r>
              <a:rPr lang="en-US" sz="2800" b="1" dirty="0" err="1">
                <a:solidFill>
                  <a:srgbClr val="0D0D0D"/>
                </a:solidFill>
                <a:latin typeface="Times New Roman" panose="02020603050405020304" pitchFamily="18" charset="0"/>
                <a:ea typeface="MS Mincho"/>
                <a:cs typeface="Times New Roman" panose="02020603050405020304" pitchFamily="18" charset="0"/>
              </a:rPr>
              <a:t>Xem</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lại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và</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chỉnh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sửa</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rút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kinh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nghiệm</a:t>
            </a:r>
            <a:r>
              <a:rPr lang="en-US" sz="2800" b="1" dirty="0">
                <a:solidFill>
                  <a:srgbClr val="0D0D0D"/>
                </a:solidFill>
                <a:latin typeface="Times New Roman" panose="02020603050405020304" pitchFamily="18" charset="0"/>
                <a:ea typeface="MS Mincho"/>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3530553" y="1272896"/>
            <a:ext cx="5130893" cy="553357"/>
          </a:xfrm>
          <a:prstGeom prst="rect">
            <a:avLst/>
          </a:prstGeom>
        </p:spPr>
        <p:txBody>
          <a:bodyPr wrap="none">
            <a:spAutoFit/>
          </a:bodyPr>
          <a:lstStyle/>
          <a:p>
            <a:pPr algn="ctr">
              <a:lnSpc>
                <a:spcPct val="107000"/>
              </a:lnSpc>
              <a:spcAft>
                <a:spcPts val="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PHIẾU CHỈNH SỬA BÀI 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909638" y="1895814"/>
            <a:ext cx="10372725" cy="4834400"/>
          </a:xfrm>
          <a:prstGeom prst="rect">
            <a:avLst/>
          </a:prstGeom>
          <a:ln w="28575">
            <a:solidFill>
              <a:srgbClr val="C00000"/>
            </a:solidFill>
          </a:ln>
        </p:spPr>
        <p:txBody>
          <a:bodyPr wrap="square">
            <a:spAutoFit/>
          </a:bodyPr>
          <a:lstStyle/>
          <a:p>
            <a:pPr>
              <a:lnSpc>
                <a:spcPct val="107000"/>
              </a:lnSpc>
              <a:spcAft>
                <a:spcPts val="0"/>
              </a:spcAft>
              <a:tabLst>
                <a:tab pos="1386840" algn="l"/>
              </a:tabLst>
            </a:pPr>
            <a:r>
              <a:rPr lang="en-US" sz="2400" b="1" dirty="0" err="1">
                <a:latin typeface="Times New Roman" panose="02020603050405020304" pitchFamily="18" charset="0"/>
                <a:ea typeface="MS Mincho"/>
                <a:cs typeface="Times New Roman" panose="02020603050405020304" pitchFamily="18" charset="0"/>
              </a:rPr>
              <a:t>Nhiệm</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vụ</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Hãy</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đọc</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bài</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viết</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của</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mình</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và</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hoàn</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chỉnh</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bài</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viết</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bằng</a:t>
            </a:r>
            <a:r>
              <a:rPr lang="en-US" sz="2400" b="1" dirty="0">
                <a:latin typeface="Times New Roman" panose="02020603050405020304" pitchFamily="18" charset="0"/>
                <a:ea typeface="MS Mincho"/>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b="1" dirty="0" err="1">
                <a:latin typeface="Times New Roman" panose="02020603050405020304" pitchFamily="18" charset="0"/>
                <a:ea typeface="MS Mincho"/>
                <a:cs typeface="Times New Roman" panose="02020603050405020304" pitchFamily="18" charset="0"/>
              </a:rPr>
              <a:t>cách</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trả</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lời</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các</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câu</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hỏi</a:t>
            </a:r>
            <a:r>
              <a:rPr lang="en-US" sz="2400" b="1" dirty="0">
                <a:latin typeface="Times New Roman" panose="02020603050405020304" pitchFamily="18" charset="0"/>
                <a:ea typeface="MS Mincho"/>
                <a:cs typeface="Times New Roman" panose="02020603050405020304" pitchFamily="18" charset="0"/>
              </a:rPr>
              <a:t> </a:t>
            </a:r>
            <a:r>
              <a:rPr lang="en-US" sz="2400" b="1" dirty="0" err="1">
                <a:latin typeface="Times New Roman" panose="02020603050405020304" pitchFamily="18" charset="0"/>
                <a:ea typeface="MS Mincho"/>
                <a:cs typeface="Times New Roman" panose="02020603050405020304" pitchFamily="18" charset="0"/>
              </a:rPr>
              <a:t>sau</a:t>
            </a:r>
            <a:r>
              <a:rPr lang="en-US" sz="2400" b="1" dirty="0">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1.Bài </a:t>
            </a:r>
            <a:r>
              <a:rPr lang="en-US" sz="2400" dirty="0" err="1">
                <a:solidFill>
                  <a:srgbClr val="0D0D0D"/>
                </a:solidFill>
                <a:latin typeface="Times New Roman" panose="02020603050405020304" pitchFamily="18" charset="0"/>
                <a:ea typeface="MS Mincho"/>
                <a:cs typeface="Times New Roman" panose="02020603050405020304" pitchFamily="18" charset="0"/>
              </a:rPr>
              <a:t>viết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đã</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giới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thiệu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được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trải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nghiệm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đáng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nhớ</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chưa</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smtClean="0">
                <a:solidFill>
                  <a:srgbClr val="0D0D0D"/>
                </a:solidFill>
                <a:latin typeface="Times New Roman" panose="02020603050405020304" pitchFamily="18" charset="0"/>
                <a:ea typeface="MS Mincho"/>
                <a:cs typeface="Times New Roman" panose="02020603050405020304" pitchFamily="18" charset="0"/>
              </a:rPr>
              <a:t>2</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Nội</a:t>
            </a:r>
            <a:r>
              <a:rPr lang="en-US" sz="2400" dirty="0">
                <a:solidFill>
                  <a:srgbClr val="0D0D0D"/>
                </a:solidFill>
                <a:latin typeface="Times New Roman" panose="02020603050405020304" pitchFamily="18" charset="0"/>
                <a:ea typeface="MS Mincho"/>
                <a:cs typeface="Times New Roman" panose="02020603050405020304" pitchFamily="18" charset="0"/>
              </a:rPr>
              <a:t> dung </a:t>
            </a:r>
            <a:r>
              <a:rPr lang="en-US" sz="2400" dirty="0" err="1">
                <a:solidFill>
                  <a:srgbClr val="0D0D0D"/>
                </a:solidFill>
                <a:latin typeface="Times New Roman" panose="02020603050405020304" pitchFamily="18" charset="0"/>
                <a:ea typeface="MS Mincho"/>
                <a:cs typeface="Times New Roman" panose="02020603050405020304" pitchFamily="18" charset="0"/>
              </a:rPr>
              <a:t>bài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đã</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được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sắp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xếp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theo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tự</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thời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gian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chưa</a:t>
            </a:r>
            <a:r>
              <a:rPr lang="en-US" sz="2400" dirty="0">
                <a:solidFill>
                  <a:srgbClr val="0D0D0D"/>
                </a:solidFill>
                <a:latin typeface="Times New Roman" panose="02020603050405020304" pitchFamily="18" charset="0"/>
                <a:ea typeface="MS Mincho"/>
                <a:cs typeface="Times New Roman" panose="02020603050405020304" pitchFamily="18" charset="0"/>
              </a:rPr>
              <a:t>?(</a:t>
            </a:r>
            <a:r>
              <a:rPr lang="en-US" sz="2400" dirty="0" err="1">
                <a:solidFill>
                  <a:srgbClr val="0D0D0D"/>
                </a:solidFill>
                <a:latin typeface="Times New Roman" panose="02020603050405020304" pitchFamily="18" charset="0"/>
                <a:ea typeface="MS Mincho"/>
                <a:cs typeface="Times New Roman" panose="02020603050405020304" pitchFamily="18" charset="0"/>
              </a:rPr>
              <a:t>Nếu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chưa</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err="1">
                <a:solidFill>
                  <a:srgbClr val="0D0D0D"/>
                </a:solidFill>
                <a:latin typeface="Times New Roman" panose="02020603050405020304" pitchFamily="18" charset="0"/>
                <a:ea typeface="MS Mincho"/>
                <a:cs typeface="Times New Roman" panose="02020603050405020304" pitchFamily="18" charset="0"/>
              </a:rPr>
              <a:t>hãy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thay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đổi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như</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thế</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nào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hợp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lí</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3. </a:t>
            </a:r>
            <a:r>
              <a:rPr lang="en-US" sz="2400" dirty="0" err="1">
                <a:latin typeface="Times New Roman" panose="02020603050405020304" pitchFamily="18" charset="0"/>
                <a:ea typeface="MS Mincho"/>
                <a:cs typeface="Times New Roman" panose="02020603050405020304" pitchFamily="18" charset="0"/>
              </a:rPr>
              <a:t>Bài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sử</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dụng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nhất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quán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a:t>
            </a:r>
            <a:r>
              <a:rPr lang="en-US" sz="2400" dirty="0" err="1">
                <a:solidFill>
                  <a:srgbClr val="0D0D0D"/>
                </a:solidFill>
                <a:latin typeface="Times New Roman" panose="02020603050405020304" pitchFamily="18" charset="0"/>
                <a:ea typeface="MS Mincho"/>
                <a:cs typeface="Times New Roman" panose="02020603050405020304" pitchFamily="18" charset="0"/>
              </a:rPr>
              <a:t>ừ</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xưng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hô</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không</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4.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nên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bổ</a:t>
            </a:r>
            <a:r>
              <a:rPr lang="en-US" sz="2400" dirty="0">
                <a:latin typeface="Times New Roman" panose="02020603050405020304" pitchFamily="18" charset="0"/>
                <a:ea typeface="MS Mincho"/>
                <a:cs typeface="Times New Roman" panose="02020603050405020304" pitchFamily="18" charset="0"/>
              </a:rPr>
              <a:t> sung </a:t>
            </a:r>
            <a:r>
              <a:rPr lang="en-US" sz="2400" dirty="0" err="1">
                <a:latin typeface="Times New Roman" panose="02020603050405020304" pitchFamily="18" charset="0"/>
                <a:ea typeface="MS Mincho"/>
                <a:cs typeface="Times New Roman" panose="02020603050405020304" pitchFamily="18" charset="0"/>
              </a:rPr>
              <a:t>nội</a:t>
            </a:r>
            <a:r>
              <a:rPr lang="en-US" sz="2400" dirty="0">
                <a:latin typeface="Times New Roman" panose="02020603050405020304" pitchFamily="18" charset="0"/>
                <a:ea typeface="MS Mincho"/>
                <a:cs typeface="Times New Roman" panose="02020603050405020304" pitchFamily="18" charset="0"/>
              </a:rPr>
              <a:t> dung </a:t>
            </a:r>
            <a:r>
              <a:rPr lang="en-US" sz="2400" dirty="0" err="1">
                <a:latin typeface="Times New Roman" panose="02020603050405020304" pitchFamily="18" charset="0"/>
                <a:ea typeface="MS Mincho"/>
                <a:cs typeface="Times New Roman" panose="02020603050405020304" pitchFamily="18" charset="0"/>
              </a:rPr>
              <a:t>cho</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bài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không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Nếu</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hãy</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rõ</a:t>
            </a:r>
            <a:r>
              <a:rPr lang="en-US" sz="2400" dirty="0">
                <a:latin typeface="Times New Roman" panose="02020603050405020304" pitchFamily="18" charset="0"/>
                <a:ea typeface="MS Mincho"/>
                <a:cs typeface="Times New Roman" panose="02020603050405020304" pitchFamily="18" charset="0"/>
              </a:rPr>
              <a:t> ý </a:t>
            </a:r>
            <a:r>
              <a:rPr lang="en-US" sz="2400" dirty="0" err="1">
                <a:latin typeface="Times New Roman" panose="02020603050405020304" pitchFamily="18" charset="0"/>
                <a:ea typeface="MS Mincho"/>
                <a:cs typeface="Times New Roman" panose="02020603050405020304" pitchFamily="18" charset="0"/>
              </a:rPr>
              <a:t>cần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bổ</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sung</a:t>
            </a:r>
            <a:r>
              <a:rPr lang="en-US" sz="2400" dirty="0" smtClean="0">
                <a:latin typeface="Times New Roman" panose="02020603050405020304" pitchFamily="18" charset="0"/>
                <a:ea typeface="MS Mincho"/>
                <a:cs typeface="Times New Roman" panose="02020603050405020304" pitchFamily="18" charset="0"/>
              </a:rPr>
              <a:t>.) </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5.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nên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lược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bỏ</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các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câu</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trong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bài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không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Nếu</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hãy</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rõ</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câu</a:t>
            </a:r>
            <a:r>
              <a:rPr lang="en-US" sz="2400" dirty="0">
                <a:latin typeface="Times New Roman" panose="02020603050405020304" pitchFamily="18" charset="0"/>
                <a:ea typeface="MS Mincho"/>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hay </a:t>
            </a:r>
            <a:r>
              <a:rPr lang="en-US" sz="2400" dirty="0" err="1">
                <a:latin typeface="Times New Roman" panose="02020603050405020304" pitchFamily="18" charset="0"/>
                <a:ea typeface="MS Mincho"/>
                <a:cs typeface="Times New Roman" panose="02020603050405020304" pitchFamily="18" charset="0"/>
              </a:rPr>
              <a:t>đoạn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lược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bỏ</a:t>
            </a:r>
            <a:r>
              <a:rPr lang="en-US" sz="2400" dirty="0" smtClean="0">
                <a:latin typeface="Times New Roman" panose="02020603050405020304" pitchFamily="18" charset="0"/>
                <a:ea typeface="MS Mincho"/>
                <a:cs typeface="Times New Roman" panose="02020603050405020304" pitchFamily="18" charset="0"/>
              </a:rPr>
              <a:t>.)</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6. </a:t>
            </a:r>
            <a:r>
              <a:rPr lang="en-US" sz="2400" dirty="0" err="1">
                <a:latin typeface="Times New Roman" panose="02020603050405020304" pitchFamily="18" charset="0"/>
                <a:ea typeface="MS Mincho"/>
                <a:cs typeface="Times New Roman" panose="02020603050405020304" pitchFamily="18" charset="0"/>
              </a:rPr>
              <a:t>Bài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mắc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lỗi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chính</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tả</a:t>
            </a:r>
            <a:r>
              <a:rPr lang="en-US" sz="2400" dirty="0">
                <a:latin typeface="Times New Roman" panose="02020603050405020304" pitchFamily="18" charset="0"/>
                <a:ea typeface="MS Mincho"/>
                <a:cs typeface="Times New Roman" panose="02020603050405020304" pitchFamily="18" charset="0"/>
              </a:rPr>
              <a:t> hay </a:t>
            </a:r>
            <a:r>
              <a:rPr lang="en-US" sz="2400" dirty="0" err="1">
                <a:latin typeface="Times New Roman" panose="02020603050405020304" pitchFamily="18" charset="0"/>
                <a:ea typeface="MS Mincho"/>
                <a:cs typeface="Times New Roman" panose="02020603050405020304" pitchFamily="18" charset="0"/>
              </a:rPr>
              <a:t>lỗi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diễn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đạt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không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Nếu</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có</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hãy</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rõ</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các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mắc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lỗi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chính</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tả</a:t>
            </a:r>
            <a:r>
              <a:rPr lang="en-US" sz="2400" dirty="0">
                <a:latin typeface="Times New Roman" panose="02020603050405020304" pitchFamily="18" charset="0"/>
                <a:ea typeface="MS Mincho"/>
                <a:cs typeface="Times New Roman" panose="02020603050405020304" pitchFamily="18" charset="0"/>
              </a:rPr>
              <a:t> hay </a:t>
            </a:r>
            <a:r>
              <a:rPr lang="en-US" sz="2400" dirty="0" err="1">
                <a:latin typeface="Times New Roman" panose="02020603050405020304" pitchFamily="18" charset="0"/>
                <a:ea typeface="MS Mincho"/>
                <a:cs typeface="Times New Roman" panose="02020603050405020304" pitchFamily="18" charset="0"/>
              </a:rPr>
              <a:t>lỗi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diễn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đạt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sửa</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chữa</a:t>
            </a:r>
            <a:r>
              <a:rPr lang="en-US" sz="2400" dirty="0" smtClean="0">
                <a:latin typeface="Times New Roman" panose="02020603050405020304" pitchFamily="18" charset="0"/>
                <a:ea typeface="MS Mincho"/>
                <a:cs typeface="Times New Roman" panose="02020603050405020304" pitchFamily="18" charset="0"/>
              </a:rPr>
              <a:t>.)</a:t>
            </a:r>
            <a:r>
              <a:rPr lang="en-US" sz="2400" dirty="0" smtClean="0">
                <a:solidFill>
                  <a:srgbClr val="0D0D0D"/>
                </a:solidFill>
                <a:latin typeface="Times New Roman" panose="02020603050405020304" pitchFamily="18" charset="0"/>
                <a:ea typeface="MS Mincho"/>
              </a:rPr>
              <a:t>..................................................</a:t>
            </a:r>
            <a:endParaRPr lang="en-US" sz="2400" dirty="0"/>
          </a:p>
        </p:txBody>
      </p:sp>
    </p:spTree>
    <p:extLst>
      <p:ext uri="{BB962C8B-B14F-4D97-AF65-F5344CB8AC3E}">
        <p14:creationId xmlns:p14="http://schemas.microsoft.com/office/powerpoint/2010/main" val="27273744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 y="0"/>
            <a:ext cx="12192000" cy="6858000"/>
          </a:xfrm>
          <a:prstGeom prst="rect">
            <a:avLst/>
          </a:prstGeom>
        </p:spPr>
      </p:pic>
      <p:sp>
        <p:nvSpPr>
          <p:cNvPr id="4" name="Rectangle 3"/>
          <p:cNvSpPr/>
          <p:nvPr/>
        </p:nvSpPr>
        <p:spPr>
          <a:xfrm>
            <a:off x="3260736"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mn-cs"/>
            </a:endParaRPr>
          </a:p>
        </p:txBody>
      </p:sp>
      <p:sp>
        <p:nvSpPr>
          <p:cNvPr id="7" name="Rectangle 6"/>
          <p:cNvSpPr/>
          <p:nvPr/>
        </p:nvSpPr>
        <p:spPr>
          <a:xfrm>
            <a:off x="650856" y="3727786"/>
            <a:ext cx="1089028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 NGHIỆM CỦA</a:t>
            </a:r>
            <a:r>
              <a:rPr kumimoji="0" lang="en-US" sz="48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BẢN THÂN</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0838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176539" y="2047832"/>
            <a:ext cx="8190449" cy="4383404"/>
          </a:xfrm>
          <a:prstGeom prst="rect">
            <a:avLst/>
          </a:prstGeom>
        </p:spPr>
      </p:pic>
      <p:sp>
        <p:nvSpPr>
          <p:cNvPr id="11" name="Rectangle 10"/>
          <p:cNvSpPr/>
          <p:nvPr/>
        </p:nvSpPr>
        <p:spPr>
          <a:xfrm>
            <a:off x="3278126" y="2486389"/>
            <a:ext cx="64008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nhằm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hiện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p:cNvPicPr>
            <a:picLocks noChangeAspect="1"/>
          </p:cNvPicPr>
          <p:nvPr/>
        </p:nvPicPr>
        <p:blipFill>
          <a:blip r:embed="rId3"/>
          <a:stretch>
            <a:fillRect/>
          </a:stretch>
        </p:blipFill>
        <p:spPr>
          <a:xfrm>
            <a:off x="91440" y="4485755"/>
            <a:ext cx="3186686" cy="2030144"/>
          </a:xfrm>
          <a:prstGeom prst="rect">
            <a:avLst/>
          </a:prstGeom>
        </p:spPr>
      </p:pic>
    </p:spTree>
    <p:extLst>
      <p:ext uri="{BB962C8B-B14F-4D97-AF65-F5344CB8AC3E}">
        <p14:creationId xmlns:p14="http://schemas.microsoft.com/office/powerpoint/2010/main" val="287820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3" y="137160"/>
            <a:ext cx="3840480" cy="502920"/>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667293"/>
            <a:ext cx="3840481" cy="46808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5941" y="1161506"/>
            <a:ext cx="4049488" cy="546170"/>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68604" y="1509410"/>
            <a:ext cx="3454793" cy="646331"/>
          </a:xfrm>
          <a:prstGeom prst="rect">
            <a:avLst/>
          </a:prstGeom>
          <a:noFill/>
        </p:spPr>
        <p:txBody>
          <a:bodyPr wrap="none" lIns="91440" tIns="45720" rIns="91440" bIns="45720">
            <a:spAutoFit/>
          </a:bodyPr>
          <a:lstStyle/>
          <a:p>
            <a:pPr algn="ctr"/>
            <a:r>
              <a:rPr lang="en-US" sz="36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Phiếu</a:t>
            </a:r>
            <a:r>
              <a:rPr lang="en-US" sz="36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36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cap="none" spc="0"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r>
              <a:rPr lang="en-US" sz="36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01</a:t>
            </a:r>
            <a:endParaRPr lang="en-US" sz="3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67927909"/>
              </p:ext>
            </p:extLst>
          </p:nvPr>
        </p:nvGraphicFramePr>
        <p:xfrm>
          <a:off x="563880" y="2372791"/>
          <a:ext cx="11064240" cy="3413760"/>
        </p:xfrm>
        <a:graphic>
          <a:graphicData uri="http://schemas.openxmlformats.org/drawingml/2006/table">
            <a:tbl>
              <a:tblPr firstRow="1" firstCol="1" bandRow="1"/>
              <a:tblGrid>
                <a:gridCol w="2432361">
                  <a:extLst>
                    <a:ext uri="{9D8B030D-6E8A-4147-A177-3AD203B41FA5}">
                      <a16:colId xmlns:a16="http://schemas.microsoft.com/office/drawing/2014/main" xmlns="" val="1286400270"/>
                    </a:ext>
                  </a:extLst>
                </a:gridCol>
                <a:gridCol w="2877293">
                  <a:extLst>
                    <a:ext uri="{9D8B030D-6E8A-4147-A177-3AD203B41FA5}">
                      <a16:colId xmlns:a16="http://schemas.microsoft.com/office/drawing/2014/main" xmlns="" val="4286907258"/>
                    </a:ext>
                  </a:extLst>
                </a:gridCol>
                <a:gridCol w="2877293">
                  <a:extLst>
                    <a:ext uri="{9D8B030D-6E8A-4147-A177-3AD203B41FA5}">
                      <a16:colId xmlns:a16="http://schemas.microsoft.com/office/drawing/2014/main" xmlns="" val="4003220749"/>
                    </a:ext>
                  </a:extLst>
                </a:gridCol>
                <a:gridCol w="2877293">
                  <a:extLst>
                    <a:ext uri="{9D8B030D-6E8A-4147-A177-3AD203B41FA5}">
                      <a16:colId xmlns:a16="http://schemas.microsoft.com/office/drawing/2014/main" xmlns="" val="3386236543"/>
                    </a:ext>
                  </a:extLst>
                </a:gridCol>
              </a:tblGrid>
              <a:tr h="0">
                <a:tc>
                  <a:txBody>
                    <a:bodyPr/>
                    <a:lstStyle/>
                    <a:p>
                      <a:pPr algn="ctr">
                        <a:spcAft>
                          <a:spcPts val="0"/>
                        </a:spcAft>
                      </a:pP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Dế 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 của </a:t>
                      </a: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 </a:t>
                      </a: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111224957"/>
                  </a:ext>
                </a:extLst>
              </a:tr>
              <a:tr h="0">
                <a:tc>
                  <a:txBody>
                    <a:bodyPr/>
                    <a:lstStyle/>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588684007"/>
                  </a:ext>
                </a:extLst>
              </a:tr>
            </a:tbl>
          </a:graphicData>
        </a:graphic>
      </p:graphicFrame>
    </p:spTree>
    <p:extLst>
      <p:ext uri="{BB962C8B-B14F-4D97-AF65-F5344CB8AC3E}">
        <p14:creationId xmlns:p14="http://schemas.microsoft.com/office/powerpoint/2010/main" val="145641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449" y="916729"/>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1439949"/>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63169"/>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1356563" y="2963442"/>
            <a:ext cx="9478874" cy="4077438"/>
            <a:chOff x="1356563" y="2963442"/>
            <a:chExt cx="9478874" cy="4077438"/>
          </a:xfrm>
        </p:grpSpPr>
        <p:sp>
          <p:nvSpPr>
            <p:cNvPr id="6" name="Right Arrow 5"/>
            <p:cNvSpPr/>
            <p:nvPr/>
          </p:nvSpPr>
          <p:spPr>
            <a:xfrm>
              <a:off x="2269017" y="2963442"/>
              <a:ext cx="8394192" cy="4077438"/>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356563" y="4186673"/>
              <a:ext cx="2312679" cy="1630975"/>
            </a:xfrm>
            <a:custGeom>
              <a:avLst/>
              <a:gdLst>
                <a:gd name="connsiteX0" fmla="*/ 0 w 2312679"/>
                <a:gd name="connsiteY0" fmla="*/ 271835 h 1630975"/>
                <a:gd name="connsiteX1" fmla="*/ 271835 w 2312679"/>
                <a:gd name="connsiteY1" fmla="*/ 0 h 1630975"/>
                <a:gd name="connsiteX2" fmla="*/ 2040844 w 2312679"/>
                <a:gd name="connsiteY2" fmla="*/ 0 h 1630975"/>
                <a:gd name="connsiteX3" fmla="*/ 2312679 w 2312679"/>
                <a:gd name="connsiteY3" fmla="*/ 271835 h 1630975"/>
                <a:gd name="connsiteX4" fmla="*/ 2312679 w 2312679"/>
                <a:gd name="connsiteY4" fmla="*/ 1359140 h 1630975"/>
                <a:gd name="connsiteX5" fmla="*/ 2040844 w 2312679"/>
                <a:gd name="connsiteY5" fmla="*/ 1630975 h 1630975"/>
                <a:gd name="connsiteX6" fmla="*/ 271835 w 2312679"/>
                <a:gd name="connsiteY6" fmla="*/ 1630975 h 1630975"/>
                <a:gd name="connsiteX7" fmla="*/ 0 w 2312679"/>
                <a:gd name="connsiteY7" fmla="*/ 1359140 h 1630975"/>
                <a:gd name="connsiteX8" fmla="*/ 0 w 2312679"/>
                <a:gd name="connsiteY8" fmla="*/ 271835 h 16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679" h="1630975">
                  <a:moveTo>
                    <a:pt x="0" y="271835"/>
                  </a:moveTo>
                  <a:cubicBezTo>
                    <a:pt x="0" y="121705"/>
                    <a:pt x="121705" y="0"/>
                    <a:pt x="271835" y="0"/>
                  </a:cubicBezTo>
                  <a:lnTo>
                    <a:pt x="2040844" y="0"/>
                  </a:lnTo>
                  <a:cubicBezTo>
                    <a:pt x="2190974" y="0"/>
                    <a:pt x="2312679" y="121705"/>
                    <a:pt x="2312679" y="271835"/>
                  </a:cubicBezTo>
                  <a:lnTo>
                    <a:pt x="2312679" y="1359140"/>
                  </a:lnTo>
                  <a:cubicBezTo>
                    <a:pt x="2312679" y="1509270"/>
                    <a:pt x="2190974" y="1630975"/>
                    <a:pt x="2040844" y="1630975"/>
                  </a:cubicBezTo>
                  <a:lnTo>
                    <a:pt x="271835" y="1630975"/>
                  </a:lnTo>
                  <a:cubicBezTo>
                    <a:pt x="121705" y="1630975"/>
                    <a:pt x="0" y="1509270"/>
                    <a:pt x="0" y="1359140"/>
                  </a:cubicBezTo>
                  <a:lnTo>
                    <a:pt x="0" y="27183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298" tIns="186298" rIns="186298" bIns="18629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805495" y="3904000"/>
              <a:ext cx="3310553" cy="2196320"/>
            </a:xfrm>
            <a:custGeom>
              <a:avLst/>
              <a:gdLst>
                <a:gd name="connsiteX0" fmla="*/ 0 w 3310553"/>
                <a:gd name="connsiteY0" fmla="*/ 366061 h 2196320"/>
                <a:gd name="connsiteX1" fmla="*/ 366061 w 3310553"/>
                <a:gd name="connsiteY1" fmla="*/ 0 h 2196320"/>
                <a:gd name="connsiteX2" fmla="*/ 2944492 w 3310553"/>
                <a:gd name="connsiteY2" fmla="*/ 0 h 2196320"/>
                <a:gd name="connsiteX3" fmla="*/ 3310553 w 3310553"/>
                <a:gd name="connsiteY3" fmla="*/ 366061 h 2196320"/>
                <a:gd name="connsiteX4" fmla="*/ 3310553 w 3310553"/>
                <a:gd name="connsiteY4" fmla="*/ 1830259 h 2196320"/>
                <a:gd name="connsiteX5" fmla="*/ 2944492 w 3310553"/>
                <a:gd name="connsiteY5" fmla="*/ 2196320 h 2196320"/>
                <a:gd name="connsiteX6" fmla="*/ 366061 w 3310553"/>
                <a:gd name="connsiteY6" fmla="*/ 2196320 h 2196320"/>
                <a:gd name="connsiteX7" fmla="*/ 0 w 3310553"/>
                <a:gd name="connsiteY7" fmla="*/ 1830259 h 2196320"/>
                <a:gd name="connsiteX8" fmla="*/ 0 w 3310553"/>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0553" h="2196320">
                  <a:moveTo>
                    <a:pt x="0" y="366061"/>
                  </a:moveTo>
                  <a:cubicBezTo>
                    <a:pt x="0" y="163891"/>
                    <a:pt x="163891" y="0"/>
                    <a:pt x="366061" y="0"/>
                  </a:cubicBezTo>
                  <a:lnTo>
                    <a:pt x="2944492" y="0"/>
                  </a:lnTo>
                  <a:cubicBezTo>
                    <a:pt x="3146662" y="0"/>
                    <a:pt x="3310553" y="163891"/>
                    <a:pt x="3310553" y="366061"/>
                  </a:cubicBezTo>
                  <a:lnTo>
                    <a:pt x="3310553" y="1830259"/>
                  </a:lnTo>
                  <a:cubicBezTo>
                    <a:pt x="3310553" y="2032429"/>
                    <a:pt x="3146662" y="2196320"/>
                    <a:pt x="2944492"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270558" y="3904000"/>
              <a:ext cx="3564879" cy="2196320"/>
            </a:xfrm>
            <a:custGeom>
              <a:avLst/>
              <a:gdLst>
                <a:gd name="connsiteX0" fmla="*/ 0 w 3564879"/>
                <a:gd name="connsiteY0" fmla="*/ 366061 h 2196320"/>
                <a:gd name="connsiteX1" fmla="*/ 366061 w 3564879"/>
                <a:gd name="connsiteY1" fmla="*/ 0 h 2196320"/>
                <a:gd name="connsiteX2" fmla="*/ 3198818 w 3564879"/>
                <a:gd name="connsiteY2" fmla="*/ 0 h 2196320"/>
                <a:gd name="connsiteX3" fmla="*/ 3564879 w 3564879"/>
                <a:gd name="connsiteY3" fmla="*/ 366061 h 2196320"/>
                <a:gd name="connsiteX4" fmla="*/ 3564879 w 3564879"/>
                <a:gd name="connsiteY4" fmla="*/ 1830259 h 2196320"/>
                <a:gd name="connsiteX5" fmla="*/ 3198818 w 3564879"/>
                <a:gd name="connsiteY5" fmla="*/ 2196320 h 2196320"/>
                <a:gd name="connsiteX6" fmla="*/ 366061 w 3564879"/>
                <a:gd name="connsiteY6" fmla="*/ 2196320 h 2196320"/>
                <a:gd name="connsiteX7" fmla="*/ 0 w 3564879"/>
                <a:gd name="connsiteY7" fmla="*/ 1830259 h 2196320"/>
                <a:gd name="connsiteX8" fmla="*/ 0 w 3564879"/>
                <a:gd name="connsiteY8" fmla="*/ 366061 h 21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79" h="2196320">
                  <a:moveTo>
                    <a:pt x="0" y="366061"/>
                  </a:moveTo>
                  <a:cubicBezTo>
                    <a:pt x="0" y="163891"/>
                    <a:pt x="163891" y="0"/>
                    <a:pt x="366061" y="0"/>
                  </a:cubicBezTo>
                  <a:lnTo>
                    <a:pt x="3198818" y="0"/>
                  </a:lnTo>
                  <a:cubicBezTo>
                    <a:pt x="3400988" y="0"/>
                    <a:pt x="3564879" y="163891"/>
                    <a:pt x="3564879" y="366061"/>
                  </a:cubicBezTo>
                  <a:lnTo>
                    <a:pt x="3564879" y="1830259"/>
                  </a:lnTo>
                  <a:cubicBezTo>
                    <a:pt x="3564879" y="2032429"/>
                    <a:pt x="3400988" y="2196320"/>
                    <a:pt x="3198818" y="2196320"/>
                  </a:cubicBezTo>
                  <a:lnTo>
                    <a:pt x="366061" y="2196320"/>
                  </a:lnTo>
                  <a:cubicBezTo>
                    <a:pt x="163891" y="2196320"/>
                    <a:pt x="0" y="2032429"/>
                    <a:pt x="0" y="1830259"/>
                  </a:cubicBezTo>
                  <a:lnTo>
                    <a:pt x="0" y="3660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13896" tIns="213896" rIns="213896" bIns="213896"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3" name="Rectangle 12"/>
          <p:cNvSpPr/>
          <p:nvPr/>
        </p:nvSpPr>
        <p:spPr>
          <a:xfrm>
            <a:off x="185449" y="2486389"/>
            <a:ext cx="952025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sắp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xếp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207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449" y="341963"/>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5449" y="865183"/>
            <a:ext cx="10711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nghe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85449" y="1388403"/>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85449" y="1911623"/>
            <a:ext cx="50796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26" name="Picture 2" descr="6 MẸO LUYỆN NÓI TIẾNG ANH GIAO TIẾP KHÔNG CẦN PART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5063" y="2771775"/>
            <a:ext cx="3015887" cy="27204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ight Arrow 5"/>
          <p:cNvSpPr/>
          <p:nvPr/>
        </p:nvSpPr>
        <p:spPr>
          <a:xfrm>
            <a:off x="571501" y="2434843"/>
            <a:ext cx="4013562" cy="3527679"/>
          </a:xfrm>
          <a:prstGeom prst="rightArrow">
            <a:avLst>
              <a:gd name="adj1" fmla="val 50000"/>
              <a:gd name="adj2" fmla="val 3866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hãy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tập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hoặc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Left Arrow 6"/>
          <p:cNvSpPr/>
          <p:nvPr/>
        </p:nvSpPr>
        <p:spPr>
          <a:xfrm>
            <a:off x="7498080" y="2434843"/>
            <a:ext cx="3917633" cy="3188715"/>
          </a:xfrm>
          <a:prstGeom prst="leftArrow">
            <a:avLst>
              <a:gd name="adj1" fmla="val 50000"/>
              <a:gd name="adj2" fmla="val 43727"/>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nói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tự</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gần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gũi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chia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giãi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bày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7425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4778" y="144078"/>
            <a:ext cx="43658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540946095"/>
              </p:ext>
            </p:extLst>
          </p:nvPr>
        </p:nvGraphicFramePr>
        <p:xfrm>
          <a:off x="896983" y="1528060"/>
          <a:ext cx="10398034" cy="4023360"/>
        </p:xfrm>
        <a:graphic>
          <a:graphicData uri="http://schemas.openxmlformats.org/drawingml/2006/table">
            <a:tbl>
              <a:tblPr firstRow="1" firstCol="1" bandRow="1" bandCol="1"/>
              <a:tblGrid>
                <a:gridCol w="7249886">
                  <a:extLst>
                    <a:ext uri="{9D8B030D-6E8A-4147-A177-3AD203B41FA5}">
                      <a16:colId xmlns:a16="http://schemas.microsoft.com/office/drawing/2014/main" xmlns="" val="2189020360"/>
                    </a:ext>
                  </a:extLst>
                </a:gridCol>
                <a:gridCol w="3148148">
                  <a:extLst>
                    <a:ext uri="{9D8B030D-6E8A-4147-A177-3AD203B41FA5}">
                      <a16:colId xmlns:a16="http://schemas.microsoft.com/office/drawing/2014/main" xmlns="" val="2984050612"/>
                    </a:ext>
                  </a:extLst>
                </a:gridCol>
              </a:tblGrid>
              <a:tr h="0">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400" b="1" dirty="0" err="1">
                          <a:effectLst/>
                          <a:latin typeface="Times New Roman" panose="02020603050405020304" pitchFamily="18" charset="0"/>
                          <a:ea typeface="MS Mincho"/>
                        </a:rPr>
                        <a:t>Đạt</a:t>
                      </a:r>
                      <a:r>
                        <a:rPr lang="en-US" sz="2400" b="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err="1">
                          <a:effectLst/>
                          <a:latin typeface="Times New Roman" panose="02020603050405020304" pitchFamily="18" charset="0"/>
                          <a:ea typeface="MS Mincho"/>
                        </a:rPr>
                        <a:t>chưa</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92676818"/>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513831492"/>
                  </a:ext>
                </a:extLst>
              </a:tr>
              <a:tr h="0">
                <a:tc>
                  <a:txBody>
                    <a:bodyPr/>
                    <a:lstStyle/>
                    <a:p>
                      <a:pPr marL="0" lvl="0" indent="0">
                        <a:spcAft>
                          <a:spcPts val="0"/>
                        </a:spcAft>
                        <a:buSzPts val="1400"/>
                        <a:buFontTx/>
                        <a:buNone/>
                      </a:pP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772163072"/>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a:effectLst/>
                          <a:latin typeface="Times New Roman" panose="02020603050405020304" pitchFamily="18" charset="0"/>
                          <a:ea typeface="MS Mincho"/>
                        </a:rPr>
                        <a:t>ý </a:t>
                      </a:r>
                      <a:r>
                        <a:rPr lang="en-US" sz="2400" dirty="0" err="1">
                          <a:effectLst/>
                          <a:latin typeface="Times New Roman" panose="02020603050405020304" pitchFamily="18" charset="0"/>
                          <a:ea typeface="MS Mincho"/>
                        </a:rPr>
                        <a:t>trong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92371411"/>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Các</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hành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động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vật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đủ</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662929134"/>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dùng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ngôi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thứ</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nhất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lại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câu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chuyện</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62939206"/>
                  </a:ext>
                </a:extLst>
              </a:tr>
              <a:tr h="0">
                <a:tc>
                  <a:txBody>
                    <a:bodyPr/>
                    <a:lstStyle/>
                    <a:p>
                      <a:pPr marL="0" indent="0">
                        <a:spcAft>
                          <a:spcPts val="0"/>
                        </a:spcAft>
                        <a:buFontTx/>
                        <a:buNone/>
                      </a:pPr>
                      <a:r>
                        <a:rPr lang="en-US" sz="2400" dirty="0" err="1" smtClean="0">
                          <a:effectLst/>
                          <a:latin typeface="Times New Roman" panose="02020603050405020304" pitchFamily="18" charset="0"/>
                          <a:ea typeface="MS Mincho"/>
                        </a:rPr>
                        <a:t>Người</a:t>
                      </a:r>
                      <a:r>
                        <a:rPr lang="en-US" sz="2400" dirty="0" smtClean="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thể</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phù</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hợp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với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kể</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635700962"/>
                  </a:ext>
                </a:extLst>
              </a:tr>
              <a:tr h="0">
                <a:tc>
                  <a:txBody>
                    <a:bodyPr/>
                    <a:lstStyle/>
                    <a:p>
                      <a:pPr marL="0" indent="0">
                        <a:spcAft>
                          <a:spcPts val="0"/>
                        </a:spcAft>
                        <a:buFontTx/>
                        <a:buNone/>
                      </a:pPr>
                      <a:r>
                        <a:rPr lang="en-US" sz="2400" dirty="0" err="1">
                          <a:solidFill>
                            <a:srgbClr val="0D0D0D"/>
                          </a:solidFill>
                          <a:effectLst/>
                          <a:latin typeface="Times New Roman" panose="02020603050405020304" pitchFamily="18" charset="0"/>
                          <a:ea typeface="MS Mincho"/>
                        </a:rPr>
                        <a:t>Lí</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giải</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sự</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quan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trọng</a:t>
                      </a:r>
                      <a:r>
                        <a:rPr lang="en-US" sz="2400" dirty="0">
                          <a:solidFill>
                            <a:srgbClr val="0D0D0D"/>
                          </a:solidFill>
                          <a:effectLst/>
                          <a:latin typeface="Times New Roman" panose="02020603050405020304" pitchFamily="18" charset="0"/>
                          <a:ea typeface="MS Mincho"/>
                        </a:rPr>
                        <a:t>, ý </a:t>
                      </a:r>
                      <a:r>
                        <a:rPr lang="en-US" sz="2400" dirty="0" err="1">
                          <a:solidFill>
                            <a:srgbClr val="0D0D0D"/>
                          </a:solidFill>
                          <a:effectLst/>
                          <a:latin typeface="Times New Roman" panose="02020603050405020304" pitchFamily="18" charset="0"/>
                          <a:ea typeface="MS Mincho"/>
                        </a:rPr>
                        <a:t>nghĩa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của</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vấn</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đề</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được</a:t>
                      </a:r>
                      <a:r>
                        <a:rPr lang="en-US" sz="2400" dirty="0">
                          <a:solidFill>
                            <a:srgbClr val="0D0D0D"/>
                          </a:solidFill>
                          <a:effectLst/>
                          <a:latin typeface="Times New Roman" panose="02020603050405020304" pitchFamily="18" charset="0"/>
                          <a:ea typeface="MS Mincho"/>
                        </a:rPr>
                        <a:t> </a:t>
                      </a:r>
                      <a:r>
                        <a:rPr lang="en-US" sz="2400" dirty="0" err="1">
                          <a:solidFill>
                            <a:srgbClr val="0D0D0D"/>
                          </a:solidFill>
                          <a:effectLst/>
                          <a:latin typeface="Times New Roman" panose="02020603050405020304" pitchFamily="18" charset="0"/>
                          <a:ea typeface="MS Mincho"/>
                        </a:rPr>
                        <a:t>nói</a:t>
                      </a:r>
                      <a:r>
                        <a:rPr lang="en-US" sz="2400" dirty="0">
                          <a:solidFill>
                            <a:srgbClr val="0D0D0D"/>
                          </a:solidFill>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122280393"/>
                  </a:ext>
                </a:extLst>
              </a:tr>
            </a:tbl>
          </a:graphicData>
        </a:graphic>
      </p:graphicFrame>
      <p:sp>
        <p:nvSpPr>
          <p:cNvPr id="6" name="Rectangle 5"/>
          <p:cNvSpPr/>
          <p:nvPr/>
        </p:nvSpPr>
        <p:spPr>
          <a:xfrm>
            <a:off x="3945412" y="779812"/>
            <a:ext cx="4301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507161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44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52915" y="77601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52915" y="118027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52915" y="1584530"/>
            <a:ext cx="30700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2501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7434" y="211072"/>
            <a:ext cx="37800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ÔN TẬP CHỦ ĐỀ</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83745" y="1055266"/>
            <a:ext cx="10979288" cy="523220"/>
          </a:xfrm>
          <a:prstGeom prst="rect">
            <a:avLst/>
          </a:prstGeom>
        </p:spPr>
        <p:txBody>
          <a:bodyPr wrap="none">
            <a:spAutoFit/>
          </a:bodyPr>
          <a:lstStyle/>
          <a:p>
            <a:pPr algn="just"/>
            <a:r>
              <a:rPr lang="en-US" sz="2800" b="1" dirty="0" err="1" smtClean="0">
                <a:solidFill>
                  <a:srgbClr val="000000"/>
                </a:solidFill>
                <a:latin typeface="Times New Roman" panose="02020603050405020304" pitchFamily="18" charset="0"/>
                <a:ea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rPr>
              <a:t>1</a:t>
            </a:r>
            <a:r>
              <a:rPr lang="vi-VN" sz="2800" b="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Dựa vào bảng sau hãy tóm tắt nội dung của ba văn bản (làm vào vở)</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68450025"/>
              </p:ext>
            </p:extLst>
          </p:nvPr>
        </p:nvGraphicFramePr>
        <p:xfrm>
          <a:off x="903543" y="1776349"/>
          <a:ext cx="10567851" cy="4394688"/>
        </p:xfrm>
        <a:graphic>
          <a:graphicData uri="http://schemas.openxmlformats.org/drawingml/2006/table">
            <a:tbl>
              <a:tblPr firstRow="1" firstCol="1" bandRow="1"/>
              <a:tblGrid>
                <a:gridCol w="2932822">
                  <a:extLst>
                    <a:ext uri="{9D8B030D-6E8A-4147-A177-3AD203B41FA5}">
                      <a16:colId xmlns:a16="http://schemas.microsoft.com/office/drawing/2014/main" xmlns="" val="262266593"/>
                    </a:ext>
                  </a:extLst>
                </a:gridCol>
                <a:gridCol w="7635029">
                  <a:extLst>
                    <a:ext uri="{9D8B030D-6E8A-4147-A177-3AD203B41FA5}">
                      <a16:colId xmlns:a16="http://schemas.microsoft.com/office/drawing/2014/main" xmlns="" val="3350342412"/>
                    </a:ext>
                  </a:extLst>
                </a:gridCol>
              </a:tblGrid>
              <a:tr h="298366">
                <a:tc>
                  <a:txBody>
                    <a:bodyPr/>
                    <a:lstStyle/>
                    <a:p>
                      <a:pPr algn="ctr">
                        <a:lnSpc>
                          <a:spcPct val="107000"/>
                        </a:lnSpc>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96449452"/>
                  </a:ext>
                </a:extLst>
              </a:tr>
              <a:tr h="929941">
                <a:tc>
                  <a:txBody>
                    <a:bodyPr/>
                    <a:lstStyle/>
                    <a:p>
                      <a:pPr>
                        <a:lnSpc>
                          <a:spcPct val="107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2800" dirty="0"/>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19647342"/>
                  </a:ext>
                </a:extLst>
              </a:tr>
              <a:tr h="1498322">
                <a:tc>
                  <a:txBody>
                    <a:bodyPr/>
                    <a:lstStyle/>
                    <a:p>
                      <a:pPr>
                        <a:lnSpc>
                          <a:spcPct val="107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2800" dirty="0"/>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6000912"/>
                  </a:ext>
                </a:extLst>
              </a:tr>
              <a:tr h="1350991">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 nhắm mắt vừa mở cửa sổ</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sz="2800" dirty="0"/>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94564133"/>
                  </a:ext>
                </a:extLst>
              </a:tr>
            </a:tbl>
          </a:graphicData>
        </a:graphic>
      </p:graphicFrame>
    </p:spTree>
    <p:extLst>
      <p:ext uri="{BB962C8B-B14F-4D97-AF65-F5344CB8AC3E}">
        <p14:creationId xmlns:p14="http://schemas.microsoft.com/office/powerpoint/2010/main" val="16558300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5963" y="211072"/>
            <a:ext cx="37800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ÔN TẬP CHỦ</a:t>
            </a:r>
            <a:r>
              <a:rPr kumimoji="0" lang="en-US" sz="3600" b="1" i="0" u="none" strike="noStrike" kern="1200" cap="none" spc="0" normalizeH="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ĐỀ</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602095" y="857403"/>
            <a:ext cx="6987810" cy="523220"/>
          </a:xfrm>
          <a:prstGeom prst="rect">
            <a:avLst/>
          </a:prstGeom>
        </p:spPr>
        <p:txBody>
          <a:bodyPr wrap="none">
            <a:spAutoFit/>
          </a:bodyPr>
          <a:lstStyle/>
          <a:p>
            <a:pPr algn="just"/>
            <a:r>
              <a:rPr lang="vi-VN" sz="2800" b="1" dirty="0">
                <a:solidFill>
                  <a:srgbClr val="FF0000"/>
                </a:solidFill>
                <a:latin typeface="Times New Roman" panose="02020603050405020304" pitchFamily="18" charset="0"/>
                <a:ea typeface="Times New Roman" panose="02020603050405020304" pitchFamily="18" charset="0"/>
              </a:rPr>
              <a:t>Bảng tóm tắt nội dung chính của ba văn bản</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21754670"/>
              </p:ext>
            </p:extLst>
          </p:nvPr>
        </p:nvGraphicFramePr>
        <p:xfrm>
          <a:off x="583473" y="1524493"/>
          <a:ext cx="11025054" cy="5438918"/>
        </p:xfrm>
        <a:graphic>
          <a:graphicData uri="http://schemas.openxmlformats.org/drawingml/2006/table">
            <a:tbl>
              <a:tblPr firstRow="1" firstCol="1" bandRow="1"/>
              <a:tblGrid>
                <a:gridCol w="2834644">
                  <a:extLst>
                    <a:ext uri="{9D8B030D-6E8A-4147-A177-3AD203B41FA5}">
                      <a16:colId xmlns:a16="http://schemas.microsoft.com/office/drawing/2014/main" xmlns="" val="2280318110"/>
                    </a:ext>
                  </a:extLst>
                </a:gridCol>
                <a:gridCol w="8190410">
                  <a:extLst>
                    <a:ext uri="{9D8B030D-6E8A-4147-A177-3AD203B41FA5}">
                      <a16:colId xmlns:a16="http://schemas.microsoft.com/office/drawing/2014/main" xmlns="" val="67269144"/>
                    </a:ext>
                  </a:extLst>
                </a:gridCol>
              </a:tblGrid>
              <a:tr h="298366">
                <a:tc>
                  <a:txBody>
                    <a:bodyPr/>
                    <a:lstStyle/>
                    <a:p>
                      <a:pPr algn="ctr">
                        <a:lnSpc>
                          <a:spcPct val="107000"/>
                        </a:lnSpc>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07294151"/>
                  </a:ext>
                </a:extLst>
              </a:tr>
              <a:tr h="929941">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494282918"/>
                  </a:ext>
                </a:extLst>
              </a:tr>
              <a:tr h="1112279">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Giậu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827510697"/>
                  </a:ext>
                </a:extLst>
              </a:tr>
              <a:tr h="1350991">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sổ</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ngửi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20" marR="43920" marT="43920" marB="43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763768375"/>
                  </a:ext>
                </a:extLst>
              </a:tr>
            </a:tbl>
          </a:graphicData>
        </a:graphic>
      </p:graphicFrame>
    </p:spTree>
    <p:extLst>
      <p:ext uri="{BB962C8B-B14F-4D97-AF65-F5344CB8AC3E}">
        <p14:creationId xmlns:p14="http://schemas.microsoft.com/office/powerpoint/2010/main" val="4603441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5963" y="211072"/>
            <a:ext cx="37800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ÔN TẬP CHỦ</a:t>
            </a:r>
            <a:r>
              <a:rPr kumimoji="0" lang="en-US" sz="3600" b="1" i="0" u="none" strike="noStrike" kern="1200" cap="none" spc="0" normalizeH="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ĐỀ</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681446" y="857403"/>
            <a:ext cx="10829108" cy="954107"/>
          </a:xfrm>
          <a:prstGeom prst="rect">
            <a:avLst/>
          </a:prstGeom>
        </p:spPr>
        <p:txBody>
          <a:bodyPr wrap="square">
            <a:spAutoFit/>
          </a:bodyPr>
          <a:lstStyle/>
          <a:p>
            <a:pPr algn="just"/>
            <a:r>
              <a:rPr lang="vi-VN" sz="14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2.</a:t>
            </a:r>
            <a:r>
              <a:rPr lang="vi-VN" sz="2800" dirty="0">
                <a:solidFill>
                  <a:srgbClr val="FF0000"/>
                </a:solidFill>
                <a:latin typeface="Times New Roman" panose="02020603050405020304" pitchFamily="18" charset="0"/>
                <a:ea typeface="Times New Roman" panose="02020603050405020304" pitchFamily="18" charset="0"/>
              </a:rPr>
              <a:t> Theo em, cách cảm nhận cuộc sống của các nhân vật trong ba văn bản trên có gì giống và khác nhau.</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14343768"/>
              </p:ext>
            </p:extLst>
          </p:nvPr>
        </p:nvGraphicFramePr>
        <p:xfrm>
          <a:off x="455907" y="1851370"/>
          <a:ext cx="11280185" cy="4696207"/>
        </p:xfrm>
        <a:graphic>
          <a:graphicData uri="http://schemas.openxmlformats.org/drawingml/2006/table">
            <a:tbl>
              <a:tblPr firstRow="1" firstCol="1" bandRow="1"/>
              <a:tblGrid>
                <a:gridCol w="2136184">
                  <a:extLst>
                    <a:ext uri="{9D8B030D-6E8A-4147-A177-3AD203B41FA5}">
                      <a16:colId xmlns:a16="http://schemas.microsoft.com/office/drawing/2014/main" xmlns="" val="4253769348"/>
                    </a:ext>
                  </a:extLst>
                </a:gridCol>
                <a:gridCol w="3264442">
                  <a:extLst>
                    <a:ext uri="{9D8B030D-6E8A-4147-A177-3AD203B41FA5}">
                      <a16:colId xmlns:a16="http://schemas.microsoft.com/office/drawing/2014/main" xmlns="" val="2132913912"/>
                    </a:ext>
                  </a:extLst>
                </a:gridCol>
                <a:gridCol w="2540481">
                  <a:extLst>
                    <a:ext uri="{9D8B030D-6E8A-4147-A177-3AD203B41FA5}">
                      <a16:colId xmlns:a16="http://schemas.microsoft.com/office/drawing/2014/main" xmlns="" val="3165568026"/>
                    </a:ext>
                  </a:extLst>
                </a:gridCol>
                <a:gridCol w="3339078">
                  <a:extLst>
                    <a:ext uri="{9D8B030D-6E8A-4147-A177-3AD203B41FA5}">
                      <a16:colId xmlns:a16="http://schemas.microsoft.com/office/drawing/2014/main" xmlns="" val="1974911588"/>
                    </a:ext>
                  </a:extLst>
                </a:gridCol>
              </a:tblGrid>
              <a:tr h="0">
                <a:tc>
                  <a:txBody>
                    <a:bodyPr/>
                    <a:lstStyle/>
                    <a:p>
                      <a:pPr algn="just">
                        <a:lnSpc>
                          <a:spcPct val="107000"/>
                        </a:lnSpc>
                        <a:spcAft>
                          <a:spcPts val="0"/>
                        </a:spcAft>
                      </a:pP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0"/>
                        </a:spcAft>
                      </a:pP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Dế</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Mèn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tiên</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Bọ Dừa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a:t>
                      </a:r>
                      <a:r>
                        <a:rPr lang="en-US" sz="2400" b="1" i="1">
                          <a:effectLst/>
                          <a:latin typeface="Times New Roman" panose="02020603050405020304" pitchFamily="18" charset="0"/>
                          <a:ea typeface="Arial" panose="020B0604020202020204" pitchFamily="34" charset="0"/>
                          <a:cs typeface="Times New Roman" panose="02020603050405020304" pitchFamily="18" charset="0"/>
                        </a:rPr>
                        <a:t>Giọt sương đêm</a:t>
                      </a:r>
                      <a:r>
                        <a:rPr lang="en-US" sz="2400" b="1">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Nhân vật “tôi”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a:t>
                      </a:r>
                      <a:r>
                        <a:rPr lang="en-US" sz="2400" b="1" i="1">
                          <a:effectLst/>
                          <a:latin typeface="Times New Roman" panose="02020603050405020304" pitchFamily="18" charset="0"/>
                          <a:ea typeface="Arial" panose="020B0604020202020204" pitchFamily="34" charset="0"/>
                          <a:cs typeface="Times New Roman" panose="02020603050405020304" pitchFamily="18" charset="0"/>
                        </a:rPr>
                        <a:t>Vừa nhắm mắt vừa mở cửa sổ</a:t>
                      </a:r>
                      <a:r>
                        <a:rPr lang="en-US" sz="2400" b="1">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3432933065"/>
                  </a:ext>
                </a:extLst>
              </a:tr>
              <a:tr h="0">
                <a:tc>
                  <a:txBody>
                    <a:bodyPr/>
                    <a:lstStyle/>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Điểm giống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17746001"/>
                  </a:ext>
                </a:extLst>
              </a:tr>
              <a:tr h="0">
                <a:tc>
                  <a:txBody>
                    <a:bodyPr/>
                    <a:lstStyle/>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Nét khác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đã trải qua vấp ngã, sai lầm khiến bản thân phải ân hận. Từ đó rút ra được bài học cho chính mình.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4539076"/>
                  </a:ext>
                </a:extLst>
              </a:tr>
            </a:tbl>
          </a:graphicData>
        </a:graphic>
      </p:graphicFrame>
    </p:spTree>
    <p:extLst>
      <p:ext uri="{BB962C8B-B14F-4D97-AF65-F5344CB8AC3E}">
        <p14:creationId xmlns:p14="http://schemas.microsoft.com/office/powerpoint/2010/main" val="22932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42213" y="211072"/>
            <a:ext cx="19075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ÔN TẬP</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08018" y="984296"/>
            <a:ext cx="10175965" cy="954107"/>
          </a:xfrm>
          <a:prstGeom prst="rect">
            <a:avLst/>
          </a:prstGeom>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3.</a:t>
            </a:r>
            <a:r>
              <a:rPr lang="vi-VN" sz="2800" dirty="0">
                <a:solidFill>
                  <a:srgbClr val="000000"/>
                </a:solidFill>
                <a:latin typeface="Times New Roman" panose="02020603050405020304" pitchFamily="18" charset="0"/>
                <a:ea typeface="Times New Roman" panose="02020603050405020304" pitchFamily="18" charset="0"/>
              </a:rPr>
              <a:t> Trong ba văn bản trên, văn bản nào thuộc thể loại truyện đồng thoại? Dựa vào đâu, em cho là như vậy?</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995363" y="2207866"/>
            <a:ext cx="10201275" cy="2677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spcAft>
                <a:spcPts val="0"/>
              </a:spcAft>
              <a:buSzPts val="1000"/>
              <a:tabLst>
                <a:tab pos="457200" algn="l"/>
              </a:tabLst>
            </a:pP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Văn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Vừa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nhắm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mắt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vừa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cửa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sổ</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loại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truyện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thoại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Vì</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đặc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đặc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truyện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thoại</a:t>
            </a:r>
            <a:r>
              <a:rPr lang="en-US" sz="2800" dirty="0">
                <a:solidFill>
                  <a:schemeClr val="bg1"/>
                </a:solidFill>
                <a:latin typeface="Times New Roman" panose="02020603050405020304" pitchFamily="18" charset="0"/>
                <a:ea typeface="Times New Roman" panose="02020603050405020304" pitchFamily="18" charset="0"/>
              </a:rPr>
              <a:t>:</a:t>
            </a:r>
          </a:p>
          <a:p>
            <a:pPr lvl="0" algn="just">
              <a:spcAft>
                <a:spcPts val="0"/>
              </a:spcAft>
              <a:buSzPts val="1000"/>
              <a:tabLst>
                <a:tab pos="457200" algn="l"/>
              </a:tabLst>
            </a:pP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Nhân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loài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hoá</a:t>
            </a:r>
            <a:r>
              <a:rPr lang="en-US" sz="2800" dirty="0">
                <a:solidFill>
                  <a:schemeClr val="bg1"/>
                </a:solidFill>
                <a:latin typeface="Times New Roman" panose="02020603050405020304" pitchFamily="18" charset="0"/>
                <a:ea typeface="Times New Roman" panose="02020603050405020304" pitchFamily="18" charset="0"/>
              </a:rPr>
              <a:t>.</a:t>
            </a:r>
          </a:p>
          <a:p>
            <a:pPr lvl="0" algn="just">
              <a:spcAft>
                <a:spcPts val="0"/>
              </a:spcAft>
              <a:buSzPts val="1000"/>
              <a:tabLst>
                <a:tab pos="457200" algn="l"/>
              </a:tabLst>
            </a:pP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Nhân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đặc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sinh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loài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vừa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đặc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6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3682" y="211072"/>
            <a:ext cx="190757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ÔN TẬP</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50647" y="857403"/>
            <a:ext cx="10922216" cy="954107"/>
          </a:xfrm>
          <a:prstGeom prst="rect">
            <a:avLst/>
          </a:prstGeom>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4.</a:t>
            </a:r>
            <a:r>
              <a:rPr lang="vi-VN" sz="2800" dirty="0">
                <a:solidFill>
                  <a:srgbClr val="000000"/>
                </a:solidFill>
                <a:latin typeface="Times New Roman" panose="02020603050405020304" pitchFamily="18" charset="0"/>
                <a:ea typeface="Times New Roman" panose="02020603050405020304" pitchFamily="18" charset="0"/>
              </a:rPr>
              <a:t> Vẽ sơ đồ sau vào vở và điền vào những đặc điểm của kiểu bài kể lại một trải nghiệm của bản thân.</a:t>
            </a:r>
            <a:endParaRPr lang="en-US" sz="2800" dirty="0">
              <a:effectLst/>
              <a:latin typeface="Times New Roman" panose="02020603050405020304" pitchFamily="18" charset="0"/>
              <a:ea typeface="Times New Roman" panose="02020603050405020304" pitchFamily="18" charset="0"/>
            </a:endParaRPr>
          </a:p>
        </p:txBody>
      </p:sp>
      <p:pic>
        <p:nvPicPr>
          <p:cNvPr id="6" name="Picture 5" descr="Soạn văn chân trời sáng tạo văn 6 bài 4: Ôn tập"/>
          <p:cNvPicPr/>
          <p:nvPr/>
        </p:nvPicPr>
        <p:blipFill>
          <a:blip r:embed="rId2">
            <a:extLst>
              <a:ext uri="{28A0092B-C50C-407E-A947-70E740481C1C}">
                <a14:useLocalDpi xmlns:a14="http://schemas.microsoft.com/office/drawing/2010/main" val="0"/>
              </a:ext>
            </a:extLst>
          </a:blip>
          <a:srcRect/>
          <a:stretch>
            <a:fillRect/>
          </a:stretch>
        </p:blipFill>
        <p:spPr bwMode="auto">
          <a:xfrm>
            <a:off x="1955074" y="2194560"/>
            <a:ext cx="8281851" cy="4389120"/>
          </a:xfrm>
          <a:prstGeom prst="rect">
            <a:avLst/>
          </a:prstGeom>
          <a:noFill/>
          <a:ln>
            <a:noFill/>
          </a:ln>
        </p:spPr>
      </p:pic>
      <p:sp>
        <p:nvSpPr>
          <p:cNvPr id="7" name="Rectangle 6"/>
          <p:cNvSpPr/>
          <p:nvPr/>
        </p:nvSpPr>
        <p:spPr>
          <a:xfrm>
            <a:off x="4053756" y="1710648"/>
            <a:ext cx="408448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SƠ ĐỒ TƯ DUY</a:t>
            </a:r>
            <a:endParaRPr kumimoji="0" 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65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3907" y="285445"/>
            <a:ext cx="8749511" cy="1085875"/>
          </a:xfrm>
          <a:prstGeom prst="rect">
            <a:avLst/>
          </a:prstGeom>
        </p:spPr>
        <p:txBody>
          <a:bodyPr wrap="none">
            <a:spAutoFit/>
          </a:bodyPr>
          <a:lstStyle/>
          <a:p>
            <a:pPr algn="just">
              <a:lnSpc>
                <a:spcPct val="107000"/>
              </a:lnSpc>
              <a:spcAft>
                <a:spcPts val="8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 ra bài học kinh nghiệm gì về cách kể lại một </a:t>
            </a: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 của bản 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40825" y="1238778"/>
            <a:ext cx="1510350" cy="5222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ct val="107000"/>
              </a:lnSpc>
              <a:spcAft>
                <a:spcPts val="8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ý</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45318" y="2067478"/>
            <a:ext cx="10901363" cy="31662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học kinh nghiệm về cách kể lại một trải nghiệm của bản thân </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SzPts val="1000"/>
              <a:buFont typeface="Wingdings" panose="05000000000000000000" pitchFamily="2" charset="2"/>
              <a:buChar char="v"/>
              <a:tabLst>
                <a:tab pos="457200" algn="l"/>
              </a:tabLs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91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942" y="106679"/>
            <a:ext cx="4284619" cy="522808"/>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5943" y="660761"/>
            <a:ext cx="4284618" cy="50074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65393430"/>
              </p:ext>
            </p:extLst>
          </p:nvPr>
        </p:nvGraphicFramePr>
        <p:xfrm>
          <a:off x="492034" y="1402872"/>
          <a:ext cx="11207932" cy="4876800"/>
        </p:xfrm>
        <a:graphic>
          <a:graphicData uri="http://schemas.openxmlformats.org/drawingml/2006/table">
            <a:tbl>
              <a:tblPr firstRow="1" firstCol="1" bandRow="1"/>
              <a:tblGrid>
                <a:gridCol w="2207623">
                  <a:extLst>
                    <a:ext uri="{9D8B030D-6E8A-4147-A177-3AD203B41FA5}">
                      <a16:colId xmlns:a16="http://schemas.microsoft.com/office/drawing/2014/main" xmlns="" val="1286400270"/>
                    </a:ext>
                  </a:extLst>
                </a:gridCol>
                <a:gridCol w="4585063">
                  <a:extLst>
                    <a:ext uri="{9D8B030D-6E8A-4147-A177-3AD203B41FA5}">
                      <a16:colId xmlns:a16="http://schemas.microsoft.com/office/drawing/2014/main" xmlns="" val="4286907258"/>
                    </a:ext>
                  </a:extLst>
                </a:gridCol>
                <a:gridCol w="2178952">
                  <a:extLst>
                    <a:ext uri="{9D8B030D-6E8A-4147-A177-3AD203B41FA5}">
                      <a16:colId xmlns:a16="http://schemas.microsoft.com/office/drawing/2014/main" xmlns="" val="4003220749"/>
                    </a:ext>
                  </a:extLst>
                </a:gridCol>
                <a:gridCol w="2236294">
                  <a:extLst>
                    <a:ext uri="{9D8B030D-6E8A-4147-A177-3AD203B41FA5}">
                      <a16:colId xmlns:a16="http://schemas.microsoft.com/office/drawing/2014/main" xmlns="" val="3386236543"/>
                    </a:ext>
                  </a:extLst>
                </a:gridCol>
              </a:tblGrid>
              <a:tr h="0">
                <a:tc>
                  <a:txBody>
                    <a:bodyPr/>
                    <a:lstStyle/>
                    <a:p>
                      <a:pPr algn="ctr">
                        <a:spcAft>
                          <a:spcPts val="0"/>
                        </a:spcAft>
                      </a:pP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Dế 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 của </a:t>
                      </a: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 </a:t>
                      </a: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111224957"/>
                  </a:ext>
                </a:extLst>
              </a:tr>
              <a:tr h="0">
                <a:tc>
                  <a:txBody>
                    <a:bodyPr/>
                    <a:lstStyle/>
                    <a:p>
                      <a:pPr algn="l">
                        <a:spcAft>
                          <a:spcPts val="0"/>
                        </a:spcAft>
                      </a:pPr>
                      <a:r>
                        <a:rPr lang="en-US" sz="2400" dirty="0" err="1" smtClean="0">
                          <a:solidFill>
                            <a:srgbClr val="C00000"/>
                          </a:solidFill>
                          <a:effectLst/>
                          <a:latin typeface="Times New Roman" panose="02020603050405020304" pitchFamily="18" charset="0"/>
                          <a:ea typeface="Times New Roman" panose="02020603050405020304" pitchFamily="18" charset="0"/>
                        </a:rPr>
                        <a:t>Đôi</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càng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mẫm</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bóng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vuốt</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cứng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nhọn</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hoắt</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cánh</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dài</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răng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đen</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nhánh</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râu</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dài</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uốn</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cong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hùng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dũng</a:t>
                      </a:r>
                      <a:r>
                        <a:rPr lang="en-US" sz="2400" dirty="0" smtClean="0">
                          <a:solidFill>
                            <a:srgbClr val="C00000"/>
                          </a:solidFill>
                          <a:effectLst/>
                          <a:latin typeface="Times New Roman" panose="02020603050405020304" pitchFamily="18" charset="0"/>
                          <a:ea typeface="Times New Roman" panose="02020603050405020304" pitchFamily="18" charset="0"/>
                        </a:rPr>
                        <a:t>.</a:t>
                      </a:r>
                    </a:p>
                    <a:p>
                      <a:pPr algn="just">
                        <a:spcAft>
                          <a:spcPts val="0"/>
                        </a:spcAft>
                      </a:pPr>
                      <a:endParaRPr lang="en-US" sz="2400" dirty="0" smtClean="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Nhai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ngoàm</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ngoạm</a:t>
                      </a:r>
                      <a:r>
                        <a:rPr lang="en-US" sz="2400" i="1" dirty="0" smtClean="0">
                          <a:solidFill>
                            <a:srgbClr val="C00000"/>
                          </a:solidFill>
                          <a:effectLst/>
                          <a:latin typeface="Times New Roman" panose="02020603050405020304" pitchFamily="18" charset="0"/>
                          <a:ea typeface="Times New Roman" panose="02020603050405020304" pitchFamily="18" charset="0"/>
                        </a:rPr>
                        <a:t>.</a:t>
                      </a:r>
                      <a:endParaRPr lang="en-US" sz="2400" dirty="0" smtClean="0">
                        <a:solidFill>
                          <a:srgbClr val="C00000"/>
                        </a:solidFill>
                        <a:effectLst/>
                        <a:latin typeface="Times New Roman" panose="02020603050405020304" pitchFamily="18" charset="0"/>
                        <a:ea typeface="Times New Roman" panose="02020603050405020304" pitchFamily="18" charset="0"/>
                      </a:endParaRPr>
                    </a:p>
                    <a:p>
                      <a:pPr algn="just">
                        <a:spcAft>
                          <a:spcPts val="0"/>
                        </a:spcAft>
                      </a:pP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i="1" dirty="0" smtClean="0">
                          <a:solidFill>
                            <a:srgbClr val="C00000"/>
                          </a:solidFill>
                          <a:effectLst/>
                          <a:latin typeface="Times New Roman" panose="02020603050405020304" pitchFamily="18" charset="0"/>
                          <a:ea typeface="Times New Roman" panose="02020603050405020304" pitchFamily="18" charset="0"/>
                        </a:rPr>
                        <a:t>Co </a:t>
                      </a:r>
                      <a:r>
                        <a:rPr lang="en-US" sz="2400" i="1" dirty="0" err="1" smtClean="0">
                          <a:solidFill>
                            <a:srgbClr val="C00000"/>
                          </a:solidFill>
                          <a:effectLst/>
                          <a:latin typeface="Times New Roman" panose="02020603050405020304" pitchFamily="18" charset="0"/>
                          <a:ea typeface="Times New Roman" panose="02020603050405020304" pitchFamily="18" charset="0"/>
                        </a:rPr>
                        <a:t>cẳng</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lên</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đạp</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phanh</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phách</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vào</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các</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ngọn</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cỏ</a:t>
                      </a:r>
                      <a:r>
                        <a:rPr lang="en-US" sz="2400" i="1" dirty="0" smtClean="0">
                          <a:solidFill>
                            <a:srgbClr val="C00000"/>
                          </a:solidFill>
                          <a:effectLst/>
                          <a:latin typeface="Times New Roman" panose="02020603050405020304" pitchFamily="18" charset="0"/>
                          <a:ea typeface="Times New Roman" panose="02020603050405020304" pitchFamily="18" charset="0"/>
                        </a:rPr>
                        <a:t>;</a:t>
                      </a:r>
                      <a:endParaRPr lang="en-US" sz="2400" dirty="0" smtClean="0">
                        <a:solidFill>
                          <a:srgbClr val="C00000"/>
                        </a:solidFill>
                        <a:effectLst/>
                        <a:latin typeface="Times New Roman" panose="02020603050405020304" pitchFamily="18" charset="0"/>
                        <a:ea typeface="Times New Roman" panose="02020603050405020304" pitchFamily="18" charset="0"/>
                      </a:endParaRPr>
                    </a:p>
                    <a:p>
                      <a:pPr algn="just">
                        <a:spcAft>
                          <a:spcPts val="0"/>
                        </a:spcAft>
                      </a:pP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đứng</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oai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vệ</a:t>
                      </a:r>
                      <a:r>
                        <a:rPr lang="en-US" sz="2400" i="1" dirty="0" smtClean="0">
                          <a:solidFill>
                            <a:srgbClr val="C00000"/>
                          </a:solidFill>
                          <a:effectLst/>
                          <a:latin typeface="Times New Roman" panose="02020603050405020304" pitchFamily="18" charset="0"/>
                          <a:ea typeface="Times New Roman" panose="02020603050405020304" pitchFamily="18" charset="0"/>
                        </a:rPr>
                        <a:t>; </a:t>
                      </a:r>
                    </a:p>
                    <a:p>
                      <a:pPr algn="just">
                        <a:spcAft>
                          <a:spcPts val="0"/>
                        </a:spcAft>
                      </a:pP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Quát</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mấy</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chị</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Cào</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Cào</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ngụ</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ngoài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đầu</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bờ</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thỉnh</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thoảng</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ngứa</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chân</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đá</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một</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cái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ghẹo</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anh</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Gọng</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Vó</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lấm</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láp</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vừa</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ngơ</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ngác</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dưới</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đầm</a:t>
                      </a:r>
                      <a:r>
                        <a:rPr lang="en-US" sz="2400" i="1" dirty="0" smtClean="0">
                          <a:solidFill>
                            <a:srgbClr val="C00000"/>
                          </a:solidFill>
                          <a:effectLst/>
                          <a:latin typeface="Times New Roman" panose="02020603050405020304" pitchFamily="18" charset="0"/>
                          <a:ea typeface="Times New Roman" panose="02020603050405020304" pitchFamily="18" charset="0"/>
                        </a:rPr>
                        <a:t> </a:t>
                      </a:r>
                      <a:r>
                        <a:rPr lang="en-US" sz="2400" i="1" dirty="0" err="1" smtClean="0">
                          <a:solidFill>
                            <a:srgbClr val="C00000"/>
                          </a:solidFill>
                          <a:effectLst/>
                          <a:latin typeface="Times New Roman" panose="02020603050405020304" pitchFamily="18" charset="0"/>
                          <a:ea typeface="Times New Roman" panose="02020603050405020304" pitchFamily="18" charset="0"/>
                        </a:rPr>
                        <a:t>lên</a:t>
                      </a:r>
                      <a:r>
                        <a:rPr lang="en-US" sz="2400" i="1" dirty="0" smtClean="0">
                          <a:solidFill>
                            <a:srgbClr val="C00000"/>
                          </a:solidFill>
                          <a:effectLst/>
                          <a:latin typeface="Times New Roman" panose="02020603050405020304" pitchFamily="18" charset="0"/>
                          <a:ea typeface="Times New Roman" panose="02020603050405020304" pitchFamily="18" charset="0"/>
                        </a:rPr>
                        <a:t>.</a:t>
                      </a:r>
                      <a:endPar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spcAft>
                          <a:spcPts val="0"/>
                        </a:spcAft>
                      </a:pPr>
                      <a:r>
                        <a:rPr lang="en-US" sz="2400" dirty="0" err="1" smtClean="0">
                          <a:solidFill>
                            <a:srgbClr val="C00000"/>
                          </a:solidFill>
                          <a:effectLst/>
                          <a:latin typeface="Times New Roman" panose="02020603050405020304" pitchFamily="18" charset="0"/>
                          <a:ea typeface="Times New Roman" panose="02020603050405020304" pitchFamily="18" charset="0"/>
                        </a:rPr>
                        <a:t>Gọi</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Dế</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Choắt</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là</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chú</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mày</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với</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giọng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điệu</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khinh</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khỉnh</a:t>
                      </a:r>
                      <a:r>
                        <a:rPr lang="en-US" sz="2400" dirty="0" smtClean="0">
                          <a:solidFill>
                            <a:srgbClr val="C00000"/>
                          </a:solidFill>
                          <a:effectLst/>
                          <a:latin typeface="Times New Roman" panose="02020603050405020304" pitchFamily="18" charset="0"/>
                          <a:ea typeface="Times New Roman" panose="02020603050405020304" pitchFamily="18" charset="0"/>
                        </a:rPr>
                        <a:t>..</a:t>
                      </a:r>
                    </a:p>
                    <a:p>
                      <a:pPr algn="l">
                        <a:spcAft>
                          <a:spcPts val="0"/>
                        </a:spcAft>
                      </a:pPr>
                      <a:endPar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spcAft>
                          <a:spcPts val="0"/>
                        </a:spcAft>
                      </a:pPr>
                      <a:r>
                        <a:rPr lang="en-US" sz="2400" dirty="0" err="1" smtClean="0">
                          <a:solidFill>
                            <a:srgbClr val="C00000"/>
                          </a:solidFill>
                          <a:effectLst/>
                          <a:latin typeface="Times New Roman" panose="02020603050405020304" pitchFamily="18" charset="0"/>
                          <a:ea typeface="Times New Roman" panose="02020603050405020304" pitchFamily="18" charset="0"/>
                        </a:rPr>
                        <a:t>Hãnh</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hiện</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tự</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hào</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cho</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là</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mình</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đẹp</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cường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tráng</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và</a:t>
                      </a:r>
                      <a:r>
                        <a:rPr lang="en-US" sz="2400" dirty="0" smtClean="0">
                          <a:solidFill>
                            <a:srgbClr val="C00000"/>
                          </a:solidFill>
                          <a:effectLst/>
                          <a:latin typeface="Times New Roman" panose="02020603050405020304" pitchFamily="18" charset="0"/>
                          <a:ea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Times New Roman" panose="02020603050405020304" pitchFamily="18" charset="0"/>
                        </a:rPr>
                        <a:t>giỏi</a:t>
                      </a:r>
                      <a:r>
                        <a:rPr lang="en-US" sz="2400" dirty="0" smtClean="0">
                          <a:solidFill>
                            <a:srgbClr val="C00000"/>
                          </a:solidFill>
                          <a:effectLst/>
                          <a:latin typeface="Times New Roman" panose="02020603050405020304" pitchFamily="18" charset="0"/>
                          <a:ea typeface="Times New Roman" panose="02020603050405020304" pitchFamily="18" charset="0"/>
                        </a:rPr>
                        <a:t>.</a:t>
                      </a:r>
                    </a:p>
                    <a:p>
                      <a:pPr algn="l">
                        <a:spcAft>
                          <a:spcPts val="0"/>
                        </a:spcAft>
                      </a:pPr>
                      <a:endPar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588684007"/>
                  </a:ext>
                </a:extLst>
              </a:tr>
              <a:tr h="0">
                <a:tc gridSpan="4">
                  <a:txBody>
                    <a:bodyPr/>
                    <a:lstStyle/>
                    <a:p>
                      <a:pPr algn="just"/>
                      <a:r>
                        <a:rPr lang="vi-VN" sz="2400" dirty="0" smtClean="0">
                          <a:solidFill>
                            <a:srgbClr val="000000"/>
                          </a:solidFill>
                          <a:effectLst/>
                          <a:latin typeface="Times New Roman" panose="02020603050405020304" pitchFamily="18" charset="0"/>
                          <a:ea typeface="Times New Roman" panose="02020603050405020304" pitchFamily="18" charset="0"/>
                        </a:rPr>
                        <a:t>=&gt; Qua những chi tiết trên cho  thấy Dế Mèn là một </a:t>
                      </a:r>
                      <a:r>
                        <a:rPr lang="vi-VN" sz="2400" dirty="0" smtClean="0">
                          <a:solidFill>
                            <a:srgbClr val="FF0000"/>
                          </a:solidFill>
                          <a:effectLst/>
                          <a:latin typeface="Times New Roman" panose="02020603050405020304" pitchFamily="18" charset="0"/>
                          <a:ea typeface="Times New Roman" panose="02020603050405020304" pitchFamily="18" charset="0"/>
                        </a:rPr>
                        <a:t>chàng thanh niên trẻ trung, yêu đời, tự tin </a:t>
                      </a:r>
                      <a:r>
                        <a:rPr lang="vi-VN" sz="2400" dirty="0" smtClean="0">
                          <a:solidFill>
                            <a:srgbClr val="000000"/>
                          </a:solidFill>
                          <a:effectLst/>
                          <a:latin typeface="Times New Roman" panose="02020603050405020304" pitchFamily="18" charset="0"/>
                          <a:ea typeface="Times New Roman" panose="02020603050405020304" pitchFamily="18" charset="0"/>
                        </a:rPr>
                        <a:t>nhưng vì tự tin quá mức về vẻ bề ngoài và sức mạnh của mình dẫn đến </a:t>
                      </a:r>
                      <a:r>
                        <a:rPr lang="vi-VN" sz="2400" dirty="0" smtClean="0">
                          <a:solidFill>
                            <a:srgbClr val="FF0000"/>
                          </a:solidFill>
                          <a:effectLst/>
                          <a:latin typeface="Times New Roman" panose="02020603050405020304" pitchFamily="18" charset="0"/>
                          <a:ea typeface="Times New Roman" panose="02020603050405020304" pitchFamily="18" charset="0"/>
                        </a:rPr>
                        <a:t>kiêu căng, tự phụ, hống hách</a:t>
                      </a:r>
                      <a:r>
                        <a:rPr lang="vi-VN" sz="2400" dirty="0" smtClean="0">
                          <a:solidFill>
                            <a:srgbClr val="000000"/>
                          </a:solidFill>
                          <a:effectLst/>
                          <a:latin typeface="Times New Roman" panose="02020603050405020304" pitchFamily="18" charset="0"/>
                          <a:ea typeface="Times New Roman" panose="02020603050405020304" pitchFamily="18" charset="0"/>
                        </a:rPr>
                        <a:t>, cậy sức bắt nạt kẻ yếu.</a:t>
                      </a:r>
                      <a:endParaRPr lang="en-US" sz="2000" dirty="0" smtClean="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0991519"/>
                  </a:ext>
                </a:extLst>
              </a:tr>
            </a:tbl>
          </a:graphicData>
        </a:graphic>
      </p:graphicFrame>
      <p:grpSp>
        <p:nvGrpSpPr>
          <p:cNvPr id="3" name="Group 2"/>
          <p:cNvGrpSpPr/>
          <p:nvPr/>
        </p:nvGrpSpPr>
        <p:grpSpPr>
          <a:xfrm>
            <a:off x="7350032" y="3769832"/>
            <a:ext cx="4307070" cy="1393370"/>
            <a:chOff x="7227434" y="3631475"/>
            <a:chExt cx="4307070" cy="1393370"/>
          </a:xfrm>
        </p:grpSpPr>
        <p:pic>
          <p:nvPicPr>
            <p:cNvPr id="2" name="Picture 1"/>
            <p:cNvPicPr>
              <a:picLocks noChangeAspect="1"/>
            </p:cNvPicPr>
            <p:nvPr/>
          </p:nvPicPr>
          <p:blipFill>
            <a:blip r:embed="rId2"/>
            <a:stretch>
              <a:fillRect/>
            </a:stretch>
          </p:blipFill>
          <p:spPr>
            <a:xfrm>
              <a:off x="9405258" y="3657600"/>
              <a:ext cx="2129246" cy="1367245"/>
            </a:xfrm>
            <a:prstGeom prst="rect">
              <a:avLst/>
            </a:prstGeom>
          </p:spPr>
        </p:pic>
        <p:pic>
          <p:nvPicPr>
            <p:cNvPr id="9" name="Picture 8"/>
            <p:cNvPicPr>
              <a:picLocks noChangeAspect="1"/>
            </p:cNvPicPr>
            <p:nvPr/>
          </p:nvPicPr>
          <p:blipFill>
            <a:blip r:embed="rId3"/>
            <a:stretch>
              <a:fillRect/>
            </a:stretch>
          </p:blipFill>
          <p:spPr>
            <a:xfrm>
              <a:off x="7227434" y="3631475"/>
              <a:ext cx="2047195" cy="1367246"/>
            </a:xfrm>
            <a:prstGeom prst="rect">
              <a:avLst/>
            </a:prstGeom>
          </p:spPr>
        </p:pic>
      </p:grpSp>
    </p:spTree>
    <p:extLst>
      <p:ext uri="{BB962C8B-B14F-4D97-AF65-F5344CB8AC3E}">
        <p14:creationId xmlns:p14="http://schemas.microsoft.com/office/powerpoint/2010/main" val="37292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712" y="280534"/>
            <a:ext cx="10396538" cy="1014380"/>
          </a:xfrm>
          <a:prstGeom prst="rect">
            <a:avLst/>
          </a:prstGeom>
        </p:spPr>
        <p:txBody>
          <a:bodyPr wrap="square">
            <a:spAutoFit/>
          </a:bodyPr>
          <a:lstStyle/>
          <a:p>
            <a:pPr algn="just">
              <a:lnSpc>
                <a:spcPct val="107000"/>
              </a:lnSpc>
              <a:spcAft>
                <a:spcPts val="8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gì đã học trong bài này, em nghĩ gì về ý nghĩa của trải nghiệm đối với cuộc sống của chúng 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38225" y="1593073"/>
            <a:ext cx="10115550" cy="23974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 những bài học này, m</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rằng trong cuộc sống những trải nghiệm sẽ giúp ta có thêm kinh nghiệm sống, cảm nhận thiên nhiên, con người và cuộc sống trọn vẹn hơn. Từ đó, c</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húng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hiểu được những giá trị trong cuộc sống và hoàn thiện nhân cách, tâm hồn mình hơn.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058575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8772" y="324353"/>
            <a:ext cx="7614457" cy="553357"/>
          </a:xfrm>
          <a:prstGeom prst="rect">
            <a:avLst/>
          </a:prstGeom>
        </p:spPr>
        <p:txBody>
          <a:bodyPr wrap="none">
            <a:spAutoFit/>
          </a:bodyPr>
          <a:lstStyle/>
          <a:p>
            <a:pPr algn="ctr">
              <a:lnSpc>
                <a:spcPct val="107000"/>
              </a:lnSpc>
              <a:spcAft>
                <a:spcPts val="80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VẬN DỤNG CHO CẢ CHỦ 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7675" y="877710"/>
            <a:ext cx="11296649" cy="553357"/>
          </a:xfrm>
          <a:prstGeom prst="rect">
            <a:avLst/>
          </a:prstGeom>
        </p:spPr>
        <p:txBody>
          <a:bodyPr wrap="square">
            <a:spAutoFit/>
          </a:bodyPr>
          <a:lstStyle/>
          <a:p>
            <a:pPr algn="just">
              <a:lnSpc>
                <a:spcPct val="107000"/>
              </a:lnSpc>
              <a:spcAft>
                <a:spcPts val="800"/>
              </a:spcAft>
            </a:pPr>
            <a:r>
              <a:rPr lang="en-US" sz="2800" b="1"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b="1"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1:</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171717"/>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71717"/>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solidFill>
                  <a:srgbClr val="171717"/>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379864" y="1538877"/>
            <a:ext cx="7432271" cy="4990511"/>
          </a:xfrm>
          <a:prstGeom prst="rect">
            <a:avLst/>
          </a:prstGeom>
        </p:spPr>
      </p:pic>
      <p:sp>
        <p:nvSpPr>
          <p:cNvPr id="7" name="TextBox 6"/>
          <p:cNvSpPr txBox="1"/>
          <p:nvPr/>
        </p:nvSpPr>
        <p:spPr>
          <a:xfrm>
            <a:off x="993970" y="1538877"/>
            <a:ext cx="1034257"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Ví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1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8772" y="127885"/>
            <a:ext cx="761445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VẬN DỤNG CHO CẢ CHỦ 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04827" y="676684"/>
            <a:ext cx="10196512" cy="98328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02615" algn="l"/>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kế</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sân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khấu</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thoại</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vừa</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0" i="0" u="none" strike="noStrike" kern="1200" cap="none" spc="0" normalizeH="0" baseline="0" noProof="0" dirty="0" err="1">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2800" b="0" i="0" u="none" strike="noStrike" kern="1200" cap="none" spc="0" normalizeH="0" baseline="0" noProof="0" dirty="0">
                <a:ln>
                  <a:noFill/>
                </a:ln>
                <a:solidFill>
                  <a:srgbClr val="171717"/>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80075194"/>
              </p:ext>
            </p:extLst>
          </p:nvPr>
        </p:nvGraphicFramePr>
        <p:xfrm>
          <a:off x="447674" y="2346483"/>
          <a:ext cx="11296652" cy="3913632"/>
        </p:xfrm>
        <a:graphic>
          <a:graphicData uri="http://schemas.openxmlformats.org/drawingml/2006/table">
            <a:tbl>
              <a:tblPr firstRow="1" firstCol="1" bandRow="1"/>
              <a:tblGrid>
                <a:gridCol w="2795586">
                  <a:extLst>
                    <a:ext uri="{9D8B030D-6E8A-4147-A177-3AD203B41FA5}">
                      <a16:colId xmlns:a16="http://schemas.microsoft.com/office/drawing/2014/main" xmlns="" val="595006035"/>
                    </a:ext>
                  </a:extLst>
                </a:gridCol>
                <a:gridCol w="2328862">
                  <a:extLst>
                    <a:ext uri="{9D8B030D-6E8A-4147-A177-3AD203B41FA5}">
                      <a16:colId xmlns:a16="http://schemas.microsoft.com/office/drawing/2014/main" xmlns="" val="2967589229"/>
                    </a:ext>
                  </a:extLst>
                </a:gridCol>
                <a:gridCol w="2814638">
                  <a:extLst>
                    <a:ext uri="{9D8B030D-6E8A-4147-A177-3AD203B41FA5}">
                      <a16:colId xmlns:a16="http://schemas.microsoft.com/office/drawing/2014/main" xmlns="" val="731180832"/>
                    </a:ext>
                  </a:extLst>
                </a:gridCol>
                <a:gridCol w="3357566">
                  <a:extLst>
                    <a:ext uri="{9D8B030D-6E8A-4147-A177-3AD203B41FA5}">
                      <a16:colId xmlns:a16="http://schemas.microsoft.com/office/drawing/2014/main" xmlns="" val="1990961876"/>
                    </a:ext>
                  </a:extLst>
                </a:gridCol>
              </a:tblGrid>
              <a:tr h="0">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D9D9D9"/>
                    </a:solidFill>
                  </a:tcPr>
                </a:tc>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22186298"/>
                  </a:ext>
                </a:extLst>
              </a:tr>
              <a:tr h="0">
                <a:tc>
                  <a:txBody>
                    <a:bodyPr/>
                    <a:lstStyle/>
                    <a:p>
                      <a:pPr algn="ctr">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sơ đồ tư duy về các truyện đồng thoại đã học.</a:t>
                      </a: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tabLst>
                          <a:tab pos="602615" algn="l"/>
                        </a:tabLst>
                      </a:pP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(1-1,5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tabLst>
                          <a:tab pos="602615" algn="l"/>
                        </a:tabLst>
                      </a:pP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Sơ đồ tư duy đầy đủ nội dung và đẹp, khoa học, hấp dẫn.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602615" algn="l"/>
                        </a:tabLs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điểm)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xmlns="" val="3218043361"/>
                  </a:ext>
                </a:extLst>
              </a:tr>
              <a:tr h="0">
                <a:tc>
                  <a:txBody>
                    <a:bodyPr/>
                    <a:lstStyle/>
                    <a:p>
                      <a:pPr>
                        <a:lnSpc>
                          <a:spcPct val="107000"/>
                        </a:lnSpc>
                        <a:spcAft>
                          <a:spcPts val="0"/>
                        </a:spcAft>
                        <a:tabLst>
                          <a:tab pos="602615" algn="l"/>
                        </a:tabLst>
                      </a:pP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khấu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602615" algn="l"/>
                        </a:tabLs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Kịch bản đúng hướng nhưng chưa đầy đủ nội dung , diễn viên chưa nhập vai tốt.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L="314325">
                        <a:spcAft>
                          <a:spcPts val="0"/>
                        </a:spcAft>
                        <a:tabLst>
                          <a:tab pos="602615" algn="l"/>
                        </a:tabLs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tabLst>
                          <a:tab pos="602615" algn="l"/>
                        </a:tabLst>
                      </a:pP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602615" algn="l"/>
                        </a:tabLs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(4- 5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tabLst>
                          <a:tab pos="602615" algn="l"/>
                        </a:tabLst>
                      </a:pP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602615" algn="l"/>
                        </a:tabLs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516883288"/>
                  </a:ext>
                </a:extLst>
              </a:tr>
            </a:tbl>
          </a:graphicData>
        </a:graphic>
      </p:graphicFrame>
      <p:sp>
        <p:nvSpPr>
          <p:cNvPr id="3" name="TextBox 2"/>
          <p:cNvSpPr txBox="1"/>
          <p:nvPr/>
        </p:nvSpPr>
        <p:spPr>
          <a:xfrm>
            <a:off x="2665445" y="1685546"/>
            <a:ext cx="6861109"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BẢNG TIÊU CHÍ ĐÁNH GIÁ SẢN PHẨM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6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82474" y="4174640"/>
            <a:ext cx="3580549" cy="1881187"/>
          </a:xfrm>
          <a:prstGeom prst="ellipse">
            <a:avLst/>
          </a:prstGeom>
          <a:ln>
            <a:noFill/>
          </a:ln>
          <a:effectLst>
            <a:softEdge rad="112500"/>
          </a:effectLst>
        </p:spPr>
      </p:pic>
      <p:sp>
        <p:nvSpPr>
          <p:cNvPr id="5" name="Rectangle 4"/>
          <p:cNvSpPr/>
          <p:nvPr/>
        </p:nvSpPr>
        <p:spPr>
          <a:xfrm>
            <a:off x="3592042" y="324147"/>
            <a:ext cx="5265095" cy="769441"/>
          </a:xfrm>
          <a:prstGeom prst="rect">
            <a:avLst/>
          </a:prstGeom>
          <a:blipFill>
            <a:blip r:embed="rId3"/>
            <a:tile tx="0" ty="0" sx="100000" sy="100000" flip="none" algn="tl"/>
          </a:blipFill>
        </p:spPr>
        <p:txBody>
          <a:bodyPr wrap="none" lIns="91440" tIns="45720" rIns="91440" bIns="45720">
            <a:spAutoFit/>
          </a:bodyPr>
          <a:lstStyle/>
          <a:p>
            <a:pPr algn="ctr"/>
            <a:r>
              <a:rPr lang="en-US" sz="4400" b="1" cap="none" spc="0" dirty="0" smtClean="0">
                <a:ln w="6600">
                  <a:solidFill>
                    <a:schemeClr val="accent2"/>
                  </a:solidFill>
                  <a:prstDash val="solid"/>
                </a:ln>
                <a:solidFill>
                  <a:srgbClr val="FFFFFF"/>
                </a:solidFill>
                <a:effectLst>
                  <a:outerShdw dist="38100" dir="2700000" algn="tl" rotWithShape="0">
                    <a:schemeClr val="accent2"/>
                  </a:outerShdw>
                </a:effectLst>
              </a:rPr>
              <a:t>HƯỚNG DẪN TỰ HỌC</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0" name="Group 9"/>
          <p:cNvGrpSpPr/>
          <p:nvPr/>
        </p:nvGrpSpPr>
        <p:grpSpPr>
          <a:xfrm>
            <a:off x="0" y="0"/>
            <a:ext cx="2914650" cy="6858000"/>
            <a:chOff x="0" y="0"/>
            <a:chExt cx="2914650" cy="6858000"/>
          </a:xfrm>
        </p:grpSpPr>
        <p:sp>
          <p:nvSpPr>
            <p:cNvPr id="6" name="Rectangle 5"/>
            <p:cNvSpPr/>
            <p:nvPr/>
          </p:nvSpPr>
          <p:spPr>
            <a:xfrm>
              <a:off x="0" y="0"/>
              <a:ext cx="291465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0800000">
              <a:off x="0" y="4200524"/>
              <a:ext cx="2914650" cy="2657475"/>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5775" y="1443036"/>
              <a:ext cx="1828800" cy="1571627"/>
            </a:xfrm>
            <a:prstGeom prst="ellips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
        <p:nvSpPr>
          <p:cNvPr id="9" name="Rectangle 8"/>
          <p:cNvSpPr/>
          <p:nvPr/>
        </p:nvSpPr>
        <p:spPr>
          <a:xfrm>
            <a:off x="3042388" y="1638089"/>
            <a:ext cx="8110536" cy="2405274"/>
          </a:xfrm>
          <a:prstGeom prst="rect">
            <a:avLst/>
          </a:prstGeom>
          <a:blipFill>
            <a:blip r:embed="rId7"/>
            <a:tile tx="0" ty="0" sx="100000" sy="100000" flip="none" algn="tl"/>
          </a:blipFill>
        </p:spPr>
        <p:txBody>
          <a:bodyPr wrap="square">
            <a:spAutoFit/>
          </a:bodyPr>
          <a:lstStyle/>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ôn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dự</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ight Triangle 10"/>
          <p:cNvSpPr/>
          <p:nvPr/>
        </p:nvSpPr>
        <p:spPr>
          <a:xfrm rot="10800000">
            <a:off x="11252940" y="9813"/>
            <a:ext cx="914400" cy="914400"/>
          </a:xfrm>
          <a:prstGeom prst="rtTriangle">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rot="10800000">
            <a:off x="11219606" y="47909"/>
            <a:ext cx="914400" cy="914400"/>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a:off x="2914650" y="5943600"/>
            <a:ext cx="914400" cy="914400"/>
          </a:xfrm>
          <a:prstGeom prst="rtTriangle">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p:nvSpPr>
        <p:spPr>
          <a:xfrm rot="16200000">
            <a:off x="11247330" y="5924550"/>
            <a:ext cx="914400" cy="914400"/>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a:stretch>
            <a:fillRect/>
          </a:stretch>
        </p:blipFill>
        <p:spPr>
          <a:xfrm>
            <a:off x="4527865" y="4587864"/>
            <a:ext cx="4431670" cy="1685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ight Triangle 15"/>
          <p:cNvSpPr/>
          <p:nvPr/>
        </p:nvSpPr>
        <p:spPr>
          <a:xfrm rot="16200000">
            <a:off x="11192086" y="5873746"/>
            <a:ext cx="914400" cy="914400"/>
          </a:xfrm>
          <a:prstGeom prst="rtTriangl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a:off x="2971479" y="5902322"/>
            <a:ext cx="914400" cy="914400"/>
          </a:xfrm>
          <a:prstGeom prst="rtTriangl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68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942" y="132805"/>
            <a:ext cx="4245429" cy="58946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69817" y="780777"/>
            <a:ext cx="4245429" cy="59218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444137" y="2638697"/>
            <a:ext cx="2965269" cy="2599509"/>
          </a:xfrm>
          <a:prstGeom prst="rightArrow">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ea typeface="Times New Roman" panose="02020603050405020304" pitchFamily="18" charset="0"/>
              </a:rPr>
              <a:t>Nghệ</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thuật</a:t>
            </a:r>
            <a:r>
              <a:rPr lang="en-US" sz="3200" b="1"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7" name="Plaque 6"/>
          <p:cNvSpPr/>
          <p:nvPr/>
        </p:nvSpPr>
        <p:spPr>
          <a:xfrm>
            <a:off x="3801292" y="1925683"/>
            <a:ext cx="7694022" cy="914400"/>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Kể chuyện kết hợp miêu tả;</a:t>
            </a:r>
            <a:endParaRPr lang="en-US" sz="3200" dirty="0">
              <a:effectLst/>
              <a:latin typeface="Times New Roman" panose="02020603050405020304" pitchFamily="18" charset="0"/>
              <a:ea typeface="Times New Roman" panose="02020603050405020304" pitchFamily="18" charset="0"/>
            </a:endParaRPr>
          </a:p>
        </p:txBody>
      </p:sp>
      <p:sp>
        <p:nvSpPr>
          <p:cNvPr id="10" name="Plaque 9"/>
          <p:cNvSpPr/>
          <p:nvPr/>
        </p:nvSpPr>
        <p:spPr>
          <a:xfrm>
            <a:off x="3801292" y="2949483"/>
            <a:ext cx="7694022" cy="1023801"/>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So sánh, tính từ gợi hình gợi tả (</a:t>
            </a:r>
            <a:r>
              <a:rPr lang="vi-VN" sz="3200" i="1" dirty="0">
                <a:solidFill>
                  <a:srgbClr val="000000"/>
                </a:solidFill>
                <a:latin typeface="Times New Roman" panose="02020603050405020304" pitchFamily="18" charset="0"/>
                <a:ea typeface="Times New Roman" panose="02020603050405020304" pitchFamily="18" charset="0"/>
              </a:rPr>
              <a:t>mẫm bóng, nhọn hoắt, bóng mỡ, đen nhánh</a:t>
            </a:r>
            <a:r>
              <a:rPr lang="vi-VN" sz="3200" dirty="0">
                <a:solidFill>
                  <a:srgbClr val="000000"/>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11" name="Plaque 10"/>
          <p:cNvSpPr/>
          <p:nvPr/>
        </p:nvSpPr>
        <p:spPr>
          <a:xfrm>
            <a:off x="3801292" y="4082684"/>
            <a:ext cx="7694022" cy="972641"/>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Từ ngữ chính xác, sắc cạnh với nhiều động từ (đạp, nhai...)</a:t>
            </a:r>
            <a:endParaRPr lang="en-US" sz="32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3801292" y="5225143"/>
            <a:ext cx="7694022" cy="914400"/>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Giọng văn sôi nổi.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120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3" y="106679"/>
            <a:ext cx="3461658" cy="49421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3" y="743074"/>
            <a:ext cx="8138161" cy="7358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0000"/>
                </a:solidFill>
                <a:latin typeface="Times New Roman" panose="02020603050405020304" pitchFamily="18" charset="0"/>
                <a:ea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rPr>
              <a:t>Diễn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chuyện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chết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thương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tâm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555775" y="1863351"/>
            <a:ext cx="3780119" cy="36705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loud Callout 6"/>
          <p:cNvSpPr/>
          <p:nvPr/>
        </p:nvSpPr>
        <p:spPr>
          <a:xfrm rot="21322194">
            <a:off x="856106" y="1998615"/>
            <a:ext cx="6590212" cy="2978331"/>
          </a:xfrm>
          <a:prstGeom prst="cloud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trong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như</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nào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Những</a:t>
            </a:r>
            <a:r>
              <a:rPr lang="en-US" sz="2800" dirty="0">
                <a:solidFill>
                  <a:srgbClr val="002060"/>
                </a:solidFill>
                <a:latin typeface="Times New Roman" panose="02020603050405020304" pitchFamily="18" charset="0"/>
                <a:ea typeface="MS Mincho"/>
              </a:rPr>
              <a:t> chi </a:t>
            </a:r>
            <a:r>
              <a:rPr lang="en-US" sz="2800" dirty="0" err="1">
                <a:solidFill>
                  <a:srgbClr val="002060"/>
                </a:solidFill>
                <a:latin typeface="Times New Roman" panose="02020603050405020304" pitchFamily="18" charset="0"/>
                <a:ea typeface="MS Mincho"/>
              </a:rPr>
              <a:t>tiết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miêu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err="1">
                <a:solidFill>
                  <a:srgbClr val="002060"/>
                </a:solidFill>
                <a:latin typeface="Times New Roman" panose="02020603050405020304" pitchFamily="18" charset="0"/>
                <a:ea typeface="MS Mincho"/>
              </a:rPr>
              <a:t>Thái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độ</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nhờ</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sao</a:t>
            </a:r>
            <a:r>
              <a:rPr lang="en-US" sz="2800" dirty="0">
                <a:solidFill>
                  <a:srgbClr val="002060"/>
                </a:solidFill>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63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71844" y="0"/>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438604" y="54972"/>
            <a:ext cx="2416630" cy="17324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122456914"/>
                  </p:ext>
                </p:extLst>
              </p:nvPr>
            </p:nvGraphicFramePr>
            <p:xfrm>
              <a:off x="374466" y="1988820"/>
              <a:ext cx="11443068" cy="4785360"/>
            </p:xfrm>
            <a:graphic>
              <a:graphicData uri="http://schemas.openxmlformats.org/drawingml/2006/table">
                <a:tbl>
                  <a:tblPr firstRow="1" bandRow="1">
                    <a:tableStyleId>{5C22544A-7EE6-4342-B048-85BDC9FD1C3A}</a:tableStyleId>
                  </a:tblPr>
                  <a:tblGrid>
                    <a:gridCol w="3265721">
                      <a:extLst>
                        <a:ext uri="{9D8B030D-6E8A-4147-A177-3AD203B41FA5}">
                          <a16:colId xmlns:a16="http://schemas.microsoft.com/office/drawing/2014/main" xmlns="" val="3531764787"/>
                        </a:ext>
                      </a:extLst>
                    </a:gridCol>
                    <a:gridCol w="2155370">
                      <a:extLst>
                        <a:ext uri="{9D8B030D-6E8A-4147-A177-3AD203B41FA5}">
                          <a16:colId xmlns:a16="http://schemas.microsoft.com/office/drawing/2014/main" xmlns="" val="4248910085"/>
                        </a:ext>
                      </a:extLst>
                    </a:gridCol>
                    <a:gridCol w="1815738">
                      <a:extLst>
                        <a:ext uri="{9D8B030D-6E8A-4147-A177-3AD203B41FA5}">
                          <a16:colId xmlns:a16="http://schemas.microsoft.com/office/drawing/2014/main" xmlns="" val="1825744191"/>
                        </a:ext>
                      </a:extLst>
                    </a:gridCol>
                    <a:gridCol w="4206239">
                      <a:extLst>
                        <a:ext uri="{9D8B030D-6E8A-4147-A177-3AD203B41FA5}">
                          <a16:colId xmlns:a16="http://schemas.microsoft.com/office/drawing/2014/main" xmlns="" val="3606950477"/>
                        </a:ext>
                      </a:extLst>
                    </a:gridCol>
                  </a:tblGrid>
                  <a:tr h="487680">
                    <a:tc gridSpan="4">
                      <a:txBody>
                        <a:bodyPr/>
                        <a:lstStyle/>
                        <a:p>
                          <a:pPr marL="342900" indent="-342900" algn="just">
                            <a:buFont typeface="Wingdings" panose="05000000000000000000" pitchFamily="2" charset="2"/>
                            <a:buChar char="v"/>
                          </a:pP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938915981"/>
                      </a:ext>
                    </a:extLst>
                  </a:tr>
                  <a:tr h="464095">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Ngoại</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hình</a:t>
                          </a:r>
                          <a:r>
                            <a:rPr lang="en-US" sz="24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Tính</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cách</a:t>
                          </a:r>
                          <a:r>
                            <a:rPr lang="en-US" sz="24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Cách</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xưng</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hô</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Thái</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độ</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của</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Dế</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Mèn</a:t>
                          </a:r>
                          <a:r>
                            <a:rPr lang="en-US" sz="2400" dirty="0" smtClean="0">
                              <a:solidFill>
                                <a:srgbClr val="7030A0"/>
                              </a:solidFill>
                              <a:effectLst/>
                              <a:latin typeface="Times New Roman" panose="02020603050405020304" pitchFamily="18" charset="0"/>
                              <a:ea typeface="Times New Roman" panose="02020603050405020304" pitchFamily="18" charset="0"/>
                            </a:rPr>
                            <a:t>: </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80726727"/>
                      </a:ext>
                    </a:extLst>
                  </a:tr>
                  <a:tr h="370840">
                    <a:tc>
                      <a:txBody>
                        <a:bodyPr/>
                        <a:lstStyle/>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gã</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nghiện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thuốc</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phiện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Cánh</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ngắn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ngủn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râu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mẩu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mũi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ngẩn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ngơ</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Hôi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cú</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mèo</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dột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không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Ăn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ở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bẩn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thỉu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lôi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chú</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mày</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Coi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nhìn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bạn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với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nhìn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trịch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thượng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a:t>
                          </a:r>
                        </a:p>
                        <a:p>
                          <a:pPr algn="just"/>
                          <a14:m>
                            <m:oMath xmlns:m="http://schemas.openxmlformats.org/officeDocument/2006/math">
                              <m:r>
                                <a:rPr lang="en-US" sz="2400" i="1">
                                  <a:solidFill>
                                    <a:schemeClr val="accent6">
                                      <a:lumMod val="50000"/>
                                    </a:schemeClr>
                                  </a:solidFill>
                                  <a:effectLst/>
                                  <a:latin typeface="Cambria Math" panose="02040503050406030204" pitchFamily="18" charset="0"/>
                                  <a:ea typeface="Times New Roman" panose="02020603050405020304" pitchFamily="18" charset="0"/>
                                </a:rPr>
                                <m:t>→</m:t>
                              </m:r>
                            </m:oMath>
                          </a14:m>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Ích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kỉ</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hẹp</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hòi</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ngạo</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mạn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lạnh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lùng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trước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hoàn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cảnh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khốn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khó</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đồng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rPr>
                            <a:t>loại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743636561"/>
                      </a:ext>
                    </a:extLst>
                  </a:tr>
                  <a:tr h="370840">
                    <a:tc gridSpan="4">
                      <a:txBody>
                        <a:bodyPr/>
                        <a:lstStyle/>
                        <a:p>
                          <a:pPr marL="342900" indent="-342900" algn="just">
                            <a:buFont typeface="Wingdings" panose="05000000000000000000" pitchFamily="2" charset="2"/>
                            <a:buChar char="v"/>
                          </a:pP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Khi</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Choắt</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nhờ</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giúp</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đỡ</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đào</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hang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sâu</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có</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đường</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sang hang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của</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phòng</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lúc</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hoạn</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nạn</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thẳng</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thừng</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từ</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chối</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thậm</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chí</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còn</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miệt</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thị</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Choắt</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hôi</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5">
                                  <a:lumMod val="50000"/>
                                </a:schemeClr>
                              </a:solidFill>
                              <a:effectLst/>
                              <a:latin typeface="Times New Roman" panose="02020603050405020304" pitchFamily="18" charset="0"/>
                              <a:ea typeface="Times New Roman" panose="02020603050405020304" pitchFamily="18" charset="0"/>
                            </a:rPr>
                            <a:t>hám</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400" i="1">
                                  <a:solidFill>
                                    <a:schemeClr val="accent5">
                                      <a:lumMod val="50000"/>
                                    </a:schemeClr>
                                  </a:solidFill>
                                  <a:effectLst/>
                                  <a:latin typeface="Cambria Math" panose="02040503050406030204" pitchFamily="18" charset="0"/>
                                  <a:ea typeface="Times New Roman" panose="02020603050405020304" pitchFamily="18" charset="0"/>
                                </a:rPr>
                                <m:t>→</m:t>
                              </m:r>
                            </m:oMath>
                          </a14:m>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Choắt</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trong</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mắt</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của</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Mèn</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Xấu</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xí</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yếu</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ớt</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lười</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nhác</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bẩn</a:t>
                          </a:r>
                          <a:r>
                            <a:rPr lang="en-US" sz="2400"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ea typeface="Times New Roman" panose="02020603050405020304" pitchFamily="18" charset="0"/>
                            </a:rPr>
                            <a:t>thỉu</a:t>
                          </a:r>
                          <a:r>
                            <a:rPr lang="en-US" sz="2400" dirty="0" smtClean="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35660579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122456914"/>
                  </p:ext>
                </p:extLst>
              </p:nvPr>
            </p:nvGraphicFramePr>
            <p:xfrm>
              <a:off x="374466" y="1988820"/>
              <a:ext cx="11443068" cy="4785360"/>
            </p:xfrm>
            <a:graphic>
              <a:graphicData uri="http://schemas.openxmlformats.org/drawingml/2006/table">
                <a:tbl>
                  <a:tblPr firstRow="1" bandRow="1">
                    <a:tableStyleId>{5C22544A-7EE6-4342-B048-85BDC9FD1C3A}</a:tableStyleId>
                  </a:tblPr>
                  <a:tblGrid>
                    <a:gridCol w="3265721">
                      <a:extLst>
                        <a:ext uri="{9D8B030D-6E8A-4147-A177-3AD203B41FA5}">
                          <a16:colId xmlns:a16="http://schemas.microsoft.com/office/drawing/2014/main" val="3531764787"/>
                        </a:ext>
                      </a:extLst>
                    </a:gridCol>
                    <a:gridCol w="2155370">
                      <a:extLst>
                        <a:ext uri="{9D8B030D-6E8A-4147-A177-3AD203B41FA5}">
                          <a16:colId xmlns:a16="http://schemas.microsoft.com/office/drawing/2014/main" val="4248910085"/>
                        </a:ext>
                      </a:extLst>
                    </a:gridCol>
                    <a:gridCol w="1815738">
                      <a:extLst>
                        <a:ext uri="{9D8B030D-6E8A-4147-A177-3AD203B41FA5}">
                          <a16:colId xmlns:a16="http://schemas.microsoft.com/office/drawing/2014/main" val="1825744191"/>
                        </a:ext>
                      </a:extLst>
                    </a:gridCol>
                    <a:gridCol w="4206239">
                      <a:extLst>
                        <a:ext uri="{9D8B030D-6E8A-4147-A177-3AD203B41FA5}">
                          <a16:colId xmlns:a16="http://schemas.microsoft.com/office/drawing/2014/main" val="3606950477"/>
                        </a:ext>
                      </a:extLst>
                    </a:gridCol>
                  </a:tblGrid>
                  <a:tr h="487680">
                    <a:tc gridSpan="4">
                      <a:txBody>
                        <a:bodyPr/>
                        <a:lstStyle/>
                        <a:p>
                          <a:pPr marL="342900" indent="-342900" algn="just">
                            <a:buFont typeface="Wingdings" panose="05000000000000000000" pitchFamily="2" charset="2"/>
                            <a:buChar char="v"/>
                          </a:pP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8915981"/>
                      </a:ext>
                    </a:extLst>
                  </a:tr>
                  <a:tr h="822960">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Ngoại</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hình</a:t>
                          </a:r>
                          <a:r>
                            <a:rPr lang="en-US" sz="24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Tính</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cách</a:t>
                          </a:r>
                          <a:r>
                            <a:rPr lang="en-US" sz="24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Cách</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xưng</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hô</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7030A0"/>
                              </a:solidFill>
                              <a:effectLst/>
                              <a:latin typeface="Times New Roman" panose="02020603050405020304" pitchFamily="18" charset="0"/>
                              <a:ea typeface="Times New Roman" panose="02020603050405020304" pitchFamily="18" charset="0"/>
                            </a:rPr>
                            <a:t>Thái</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độ</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của</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Dế</a:t>
                          </a:r>
                          <a:r>
                            <a:rPr lang="en-US" sz="2400" dirty="0" smtClean="0">
                              <a:solidFill>
                                <a:srgbClr val="7030A0"/>
                              </a:solidFill>
                              <a:effectLst/>
                              <a:latin typeface="Times New Roman" panose="02020603050405020304" pitchFamily="18" charset="0"/>
                              <a:ea typeface="Times New Roman" panose="02020603050405020304" pitchFamily="18" charset="0"/>
                            </a:rPr>
                            <a:t> </a:t>
                          </a:r>
                          <a:r>
                            <a:rPr lang="en-US" sz="2400" dirty="0" err="1" smtClean="0">
                              <a:solidFill>
                                <a:srgbClr val="7030A0"/>
                              </a:solidFill>
                              <a:effectLst/>
                              <a:latin typeface="Times New Roman" panose="02020603050405020304" pitchFamily="18" charset="0"/>
                              <a:ea typeface="Times New Roman" panose="02020603050405020304" pitchFamily="18" charset="0"/>
                            </a:rPr>
                            <a:t>Mèn</a:t>
                          </a:r>
                          <a:r>
                            <a:rPr lang="en-US" sz="2400" dirty="0" smtClean="0">
                              <a:solidFill>
                                <a:srgbClr val="7030A0"/>
                              </a:solidFill>
                              <a:effectLst/>
                              <a:latin typeface="Times New Roman" panose="02020603050405020304" pitchFamily="18" charset="0"/>
                              <a:ea typeface="Times New Roman" panose="02020603050405020304" pitchFamily="18" charset="0"/>
                            </a:rPr>
                            <a:t>: </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80726727"/>
                      </a:ext>
                    </a:extLst>
                  </a:tr>
                  <a:tr h="2286000">
                    <a:tc>
                      <a:txBody>
                        <a:bodyPr/>
                        <a:lstStyle/>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gã</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nghiện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thuốc</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phiện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Cánh</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ngắn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ngủn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râu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mẩu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mũi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ngẩn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ngơ</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Hôi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cú</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mèo</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dột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không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Ăn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ở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bẩn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thỉu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lôi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thôi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chú</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mày</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2319" t="-59309" r="-290" b="-57713"/>
                          </a:stretch>
                        </a:blipFill>
                      </a:tcPr>
                    </a:tc>
                    <a:extLst>
                      <a:ext uri="{0D108BD9-81ED-4DB2-BD59-A6C34878D82A}">
                        <a16:rowId xmlns:a16="http://schemas.microsoft.com/office/drawing/2014/main" val="743636561"/>
                      </a:ext>
                    </a:extLst>
                  </a:tr>
                  <a:tr h="1188720">
                    <a:tc gridSpan="4">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3" t="-307179" r="-106" b="-11282"/>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6605793"/>
                      </a:ext>
                    </a:extLst>
                  </a:tr>
                </a:tbl>
              </a:graphicData>
            </a:graphic>
          </p:graphicFrame>
        </mc:Fallback>
      </mc:AlternateContent>
      <p:sp>
        <p:nvSpPr>
          <p:cNvPr id="3" name="Right Arrow 2"/>
          <p:cNvSpPr/>
          <p:nvPr/>
        </p:nvSpPr>
        <p:spPr>
          <a:xfrm>
            <a:off x="1630679" y="810985"/>
            <a:ext cx="6579326" cy="1177835"/>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rPr>
              <a:t>Dế</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Choắt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nhìn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Dế</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Mèn</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74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31668"/>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569234" y="0"/>
            <a:ext cx="3291840" cy="26070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ight Arrow 2"/>
          <p:cNvSpPr/>
          <p:nvPr/>
        </p:nvSpPr>
        <p:spPr>
          <a:xfrm>
            <a:off x="365758" y="1763484"/>
            <a:ext cx="7798527" cy="1097282"/>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953588" y="2607036"/>
            <a:ext cx="3409406" cy="2886891"/>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cặp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Cloud Callout 8"/>
          <p:cNvSpPr/>
          <p:nvPr/>
        </p:nvSpPr>
        <p:spPr>
          <a:xfrm rot="21322194">
            <a:off x="4334942" y="2714488"/>
            <a:ext cx="7541097" cy="3266059"/>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400" dirty="0" err="1">
                <a:solidFill>
                  <a:srgbClr val="0D0D0D"/>
                </a:solidFill>
                <a:latin typeface="Times New Roman" panose="02020603050405020304" pitchFamily="18" charset="0"/>
                <a:ea typeface="MS Mincho"/>
              </a:rPr>
              <a:t>Phân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diễn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dẫn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khỏe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gấp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bội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53588" y="5013350"/>
            <a:ext cx="1812471" cy="1352141"/>
          </a:xfrm>
          <a:prstGeom prst="rect">
            <a:avLst/>
          </a:prstGeom>
        </p:spPr>
      </p:pic>
    </p:spTree>
    <p:extLst>
      <p:ext uri="{BB962C8B-B14F-4D97-AF65-F5344CB8AC3E}">
        <p14:creationId xmlns:p14="http://schemas.microsoft.com/office/powerpoint/2010/main" val="344071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100000" l="9818" r="89818">
                        <a14:foregroundMark x1="62545" y1="53552" x2="62545" y2="53552"/>
                        <a14:foregroundMark x1="63636" y1="54098" x2="63636" y2="54098"/>
                      </a14:backgroundRemoval>
                    </a14:imgEffect>
                  </a14:imgLayer>
                </a14:imgProps>
              </a:ext>
            </a:extLst>
          </a:blip>
          <a:srcRect/>
          <a:stretch/>
        </p:blipFill>
        <p:spPr>
          <a:xfrm>
            <a:off x="261254" y="4140214"/>
            <a:ext cx="3042693" cy="240642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3">
                    <a14:imgEffect>
                      <a14:backgroundRemoval t="9290" b="100000" l="53455" r="100000"/>
                    </a14:imgEffect>
                  </a14:imgLayer>
                </a14:imgProps>
              </a:ext>
            </a:extLst>
          </a:blip>
          <a:stretch>
            <a:fillRect/>
          </a:stretch>
        </p:blipFill>
        <p:spPr>
          <a:xfrm>
            <a:off x="8095568" y="3589428"/>
            <a:ext cx="4096432" cy="2772182"/>
          </a:xfrm>
          <a:prstGeom prst="rect">
            <a:avLst/>
          </a:prstGeom>
        </p:spPr>
      </p:pic>
      <p:sp>
        <p:nvSpPr>
          <p:cNvPr id="6" name="Rounded Rectangular Callout 5"/>
          <p:cNvSpPr/>
          <p:nvPr/>
        </p:nvSpPr>
        <p:spPr>
          <a:xfrm>
            <a:off x="1782601" y="914400"/>
            <a:ext cx="4121809" cy="3618412"/>
          </a:xfrm>
          <a:prstGeom prst="wedgeRoundRectCallout">
            <a:avLst>
              <a:gd name="adj1" fmla="val -50587"/>
              <a:gd name="adj2" fmla="val 62116"/>
              <a:gd name="adj3" fmla="val 16667"/>
            </a:avLst>
          </a:prstGeom>
          <a:ln w="28575"/>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i="1" dirty="0" smtClean="0">
                <a:solidFill>
                  <a:srgbClr val="C00000"/>
                </a:solidFill>
                <a:latin typeface="Times New Roman" panose="02020603050405020304" pitchFamily="18" charset="0"/>
                <a:cs typeface="Times New Roman" panose="02020603050405020304" pitchFamily="18" charset="0"/>
              </a:rPr>
              <a:t>30/4 </a:t>
            </a:r>
            <a:r>
              <a:rPr lang="en-US" sz="2400" i="1" dirty="0" err="1" smtClean="0">
                <a:solidFill>
                  <a:srgbClr val="C00000"/>
                </a:solidFill>
                <a:latin typeface="Times New Roman" panose="02020603050405020304" pitchFamily="18" charset="0"/>
                <a:cs typeface="Times New Roman" panose="02020603050405020304" pitchFamily="18" charset="0"/>
              </a:rPr>
              <a:t>tới</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đây</a:t>
            </a:r>
            <a:r>
              <a:rPr lang="en-US" sz="2400" i="1" dirty="0" smtClean="0">
                <a:solidFill>
                  <a:srgbClr val="C00000"/>
                </a:solidFill>
                <a:latin typeface="Times New Roman" panose="02020603050405020304" pitchFamily="18" charset="0"/>
                <a:cs typeface="Times New Roman" panose="02020603050405020304" pitchFamily="18" charset="0"/>
              </a:rPr>
              <a:t>, con </a:t>
            </a:r>
            <a:r>
              <a:rPr lang="en-US" sz="2400" i="1" dirty="0" err="1" smtClean="0">
                <a:solidFill>
                  <a:srgbClr val="C00000"/>
                </a:solidFill>
                <a:latin typeface="Times New Roman" panose="02020603050405020304" pitchFamily="18" charset="0"/>
                <a:cs typeface="Times New Roman" panose="02020603050405020304" pitchFamily="18" charset="0"/>
              </a:rPr>
              <a:t>được</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nghỉ</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học</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thì</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cả</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nhà</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về</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thăm</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ông</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bà</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ngoại</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vì</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mấy</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tháng</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rồi</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dịch</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bệnh</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chưa</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về</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quê</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được</a:t>
            </a:r>
            <a:r>
              <a:rPr lang="en-US" sz="2400" i="1" dirty="0" smtClean="0">
                <a:solidFill>
                  <a:srgbClr val="C00000"/>
                </a:solidFill>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ü"/>
            </a:pPr>
            <a:r>
              <a:rPr lang="en-US" sz="2400" i="1" dirty="0" err="1" smtClean="0">
                <a:solidFill>
                  <a:srgbClr val="C00000"/>
                </a:solidFill>
                <a:latin typeface="Times New Roman" panose="02020603050405020304" pitchFamily="18" charset="0"/>
                <a:cs typeface="Times New Roman" panose="02020603050405020304" pitchFamily="18" charset="0"/>
              </a:rPr>
              <a:t>Công</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viên</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lần</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này</a:t>
            </a:r>
            <a:r>
              <a:rPr lang="en-US" sz="2400" i="1" dirty="0" smtClean="0">
                <a:solidFill>
                  <a:srgbClr val="C00000"/>
                </a:solidFill>
                <a:latin typeface="Times New Roman" panose="02020603050405020304" pitchFamily="18" charset="0"/>
                <a:cs typeface="Times New Roman" panose="02020603050405020304" pitchFamily="18" charset="0"/>
              </a:rPr>
              <a:t> con </a:t>
            </a:r>
            <a:r>
              <a:rPr lang="en-US" sz="2400" i="1" dirty="0" err="1" smtClean="0">
                <a:solidFill>
                  <a:srgbClr val="C00000"/>
                </a:solidFill>
                <a:latin typeface="Times New Roman" panose="02020603050405020304" pitchFamily="18" charset="0"/>
                <a:cs typeface="Times New Roman" panose="02020603050405020304" pitchFamily="18" charset="0"/>
              </a:rPr>
              <a:t>chưa</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tới</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thì</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lần</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sau</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tới</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còn</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việc</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về</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thăm</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ông</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bà</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thì</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bố</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mẹ</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đã</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lên</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kế</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hoạch</a:t>
            </a:r>
            <a:r>
              <a:rPr lang="en-US" sz="2400" i="1" dirty="0" smtClean="0">
                <a:solidFill>
                  <a:srgbClr val="C00000"/>
                </a:solidFill>
                <a:latin typeface="Times New Roman" panose="02020603050405020304" pitchFamily="18" charset="0"/>
                <a:cs typeface="Times New Roman" panose="02020603050405020304" pitchFamily="18" charset="0"/>
              </a:rPr>
              <a:t> </a:t>
            </a:r>
            <a:r>
              <a:rPr lang="en-US" sz="2400" i="1" dirty="0" err="1" smtClean="0">
                <a:solidFill>
                  <a:srgbClr val="C00000"/>
                </a:solidFill>
                <a:latin typeface="Times New Roman" panose="02020603050405020304" pitchFamily="18" charset="0"/>
                <a:cs typeface="Times New Roman" panose="02020603050405020304" pitchFamily="18" charset="0"/>
              </a:rPr>
              <a:t>rồi</a:t>
            </a:r>
            <a:r>
              <a:rPr lang="en-US" sz="2400" i="1" dirty="0" smtClean="0">
                <a:solidFill>
                  <a:srgbClr val="C00000"/>
                </a:solidFill>
                <a:latin typeface="Times New Roman" panose="02020603050405020304" pitchFamily="18" charset="0"/>
                <a:cs typeface="Times New Roman" panose="02020603050405020304" pitchFamily="18" charset="0"/>
              </a:rPr>
              <a:t>.</a:t>
            </a:r>
          </a:p>
          <a:p>
            <a:pPr algn="ct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669373" y="204000"/>
            <a:ext cx="5375767"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wrap="none">
            <a:spAutoFit/>
          </a:bodyPr>
          <a:lstStyle/>
          <a:p>
            <a:pPr algn="ctr">
              <a:spcAft>
                <a:spcPts val="0"/>
              </a:spcAft>
              <a:tabLst>
                <a:tab pos="1386840" algn="l"/>
              </a:tabLst>
            </a:pPr>
            <a:r>
              <a:rPr lang="en-US" sz="3200" b="1" dirty="0">
                <a:solidFill>
                  <a:schemeClr val="bg1"/>
                </a:solidFill>
                <a:latin typeface="Times New Roman" panose="02020603050405020304" pitchFamily="18" charset="0"/>
                <a:ea typeface="MS Mincho"/>
              </a:rPr>
              <a:t>HOẠT ĐỘNG KHỞI ĐỘNG.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7" name="Rounded Rectangular Callout 6"/>
          <p:cNvSpPr/>
          <p:nvPr/>
        </p:nvSpPr>
        <p:spPr>
          <a:xfrm>
            <a:off x="6622869" y="1031966"/>
            <a:ext cx="4572000" cy="3278777"/>
          </a:xfrm>
          <a:prstGeom prst="wedgeRoundRectCallout">
            <a:avLst>
              <a:gd name="adj1" fmla="val 40310"/>
              <a:gd name="adj2" fmla="val 68771"/>
              <a:gd name="adj3" fmla="val 16667"/>
            </a:avLst>
          </a:prstGeom>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Wingdings" panose="05000000000000000000" pitchFamily="2" charset="2"/>
              <a:buChar char="ü"/>
            </a:pPr>
            <a:r>
              <a:rPr lang="en-US" sz="2600" i="1" dirty="0" err="1" smtClean="0">
                <a:solidFill>
                  <a:srgbClr val="FF0000"/>
                </a:solidFill>
                <a:latin typeface="Times New Roman" panose="02020603050405020304" pitchFamily="18" charset="0"/>
                <a:cs typeface="Times New Roman" panose="02020603050405020304" pitchFamily="18" charset="0"/>
              </a:rPr>
              <a:t>Không</a:t>
            </a:r>
            <a:r>
              <a:rPr lang="en-US" sz="2600" i="1" dirty="0" smtClean="0">
                <a:solidFill>
                  <a:srgbClr val="FF0000"/>
                </a:solidFill>
                <a:latin typeface="Times New Roman" panose="02020603050405020304" pitchFamily="18" charset="0"/>
                <a:cs typeface="Times New Roman" panose="02020603050405020304" pitchFamily="18" charset="0"/>
              </a:rPr>
              <a:t>. 30/4 </a:t>
            </a:r>
            <a:r>
              <a:rPr lang="en-US" sz="2600" i="1" dirty="0" err="1" smtClean="0">
                <a:solidFill>
                  <a:srgbClr val="FF0000"/>
                </a:solidFill>
                <a:latin typeface="Times New Roman" panose="02020603050405020304" pitchFamily="18" charset="0"/>
                <a:cs typeface="Times New Roman" panose="02020603050405020304" pitchFamily="18" charset="0"/>
              </a:rPr>
              <a:t>chúng</a:t>
            </a:r>
            <a:r>
              <a:rPr lang="en-US" sz="2600" i="1" dirty="0" smtClean="0">
                <a:solidFill>
                  <a:srgbClr val="FF0000"/>
                </a:solidFill>
                <a:latin typeface="Times New Roman" panose="02020603050405020304" pitchFamily="18" charset="0"/>
                <a:cs typeface="Times New Roman" panose="02020603050405020304" pitchFamily="18" charset="0"/>
              </a:rPr>
              <a:t> con </a:t>
            </a:r>
            <a:r>
              <a:rPr lang="en-US" sz="2600" i="1" dirty="0" err="1" smtClean="0">
                <a:solidFill>
                  <a:srgbClr val="FF0000"/>
                </a:solidFill>
                <a:latin typeface="Times New Roman" panose="02020603050405020304" pitchFamily="18" charset="0"/>
                <a:cs typeface="Times New Roman" panose="02020603050405020304" pitchFamily="18" charset="0"/>
              </a:rPr>
              <a:t>có</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dự</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định</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đi</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chơi</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công</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viên</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rồi</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Hôm</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đấy</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lại</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là</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sinh</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nhật</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của</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bạn</a:t>
            </a:r>
            <a:r>
              <a:rPr lang="en-US" sz="2600" i="1" dirty="0" smtClean="0">
                <a:solidFill>
                  <a:srgbClr val="FF0000"/>
                </a:solidFill>
                <a:latin typeface="Times New Roman" panose="02020603050405020304" pitchFamily="18" charset="0"/>
                <a:cs typeface="Times New Roman" panose="02020603050405020304" pitchFamily="18" charset="0"/>
              </a:rPr>
              <a:t> con. </a:t>
            </a:r>
          </a:p>
          <a:p>
            <a:pPr marL="457200" indent="-457200">
              <a:buFont typeface="Wingdings" panose="05000000000000000000" pitchFamily="2" charset="2"/>
              <a:buChar char="ü"/>
            </a:pPr>
            <a:r>
              <a:rPr lang="en-US" sz="2600" i="1" dirty="0" smtClean="0">
                <a:solidFill>
                  <a:srgbClr val="FF0000"/>
                </a:solidFill>
                <a:latin typeface="Times New Roman" panose="02020603050405020304" pitchFamily="18" charset="0"/>
                <a:cs typeface="Times New Roman" panose="02020603050405020304" pitchFamily="18" charset="0"/>
              </a:rPr>
              <a:t>Con </a:t>
            </a:r>
            <a:r>
              <a:rPr lang="en-US" sz="2600" i="1" dirty="0" err="1" smtClean="0">
                <a:solidFill>
                  <a:srgbClr val="FF0000"/>
                </a:solidFill>
                <a:latin typeface="Times New Roman" panose="02020603050405020304" pitchFamily="18" charset="0"/>
                <a:cs typeface="Times New Roman" panose="02020603050405020304" pitchFamily="18" charset="0"/>
              </a:rPr>
              <a:t>đã</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bảo</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không</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về</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quê</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Ông</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bà</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ngày</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nào</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chẳng</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gọi</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điện</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lên</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nhà</a:t>
            </a:r>
            <a:r>
              <a:rPr lang="en-US" sz="2600" i="1" dirty="0" smtClean="0">
                <a:solidFill>
                  <a:srgbClr val="FF0000"/>
                </a:solidFill>
                <a:latin typeface="Times New Roman" panose="02020603050405020304" pitchFamily="18" charset="0"/>
                <a:cs typeface="Times New Roman" panose="02020603050405020304" pitchFamily="18" charset="0"/>
              </a:rPr>
              <a:t> </a:t>
            </a:r>
            <a:r>
              <a:rPr lang="en-US" sz="2600" i="1" dirty="0" err="1" smtClean="0">
                <a:solidFill>
                  <a:srgbClr val="FF0000"/>
                </a:solidFill>
                <a:latin typeface="Times New Roman" panose="02020603050405020304" pitchFamily="18" charset="0"/>
                <a:cs typeface="Times New Roman" panose="02020603050405020304" pitchFamily="18" charset="0"/>
              </a:rPr>
              <a:t>mình</a:t>
            </a:r>
            <a:r>
              <a:rPr lang="en-US" sz="2600" i="1" dirty="0" smtClean="0">
                <a:solidFill>
                  <a:srgbClr val="FF0000"/>
                </a:solidFill>
                <a:latin typeface="Times New Roman" panose="02020603050405020304" pitchFamily="18" charset="0"/>
                <a:cs typeface="Times New Roman" panose="02020603050405020304" pitchFamily="18" charset="0"/>
              </a:rPr>
              <a:t>! </a:t>
            </a:r>
            <a:endParaRPr lang="en-US" sz="2600" i="1" dirty="0">
              <a:solidFill>
                <a:srgbClr val="FF0000"/>
              </a:solidFill>
              <a:latin typeface="Times New Roman" panose="02020603050405020304" pitchFamily="18" charset="0"/>
              <a:cs typeface="Times New Roman" panose="02020603050405020304" pitchFamily="18" charset="0"/>
            </a:endParaRPr>
          </a:p>
        </p:txBody>
      </p:sp>
      <p:sp>
        <p:nvSpPr>
          <p:cNvPr id="9" name="Oval 8"/>
          <p:cNvSpPr/>
          <p:nvPr/>
        </p:nvSpPr>
        <p:spPr>
          <a:xfrm>
            <a:off x="3489959" y="4776003"/>
            <a:ext cx="5734594" cy="111840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nói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An</a:t>
            </a:r>
            <a:endParaRPr lang="en-US" sz="3600" dirty="0">
              <a:latin typeface="Times New Roman" panose="02020603050405020304" pitchFamily="18" charset="0"/>
              <a:cs typeface="Times New Roman" panose="02020603050405020304" pitchFamily="18" charset="0"/>
            </a:endParaRPr>
          </a:p>
        </p:txBody>
      </p:sp>
      <p:sp>
        <p:nvSpPr>
          <p:cNvPr id="10" name="Cloud Callout 9"/>
          <p:cNvSpPr/>
          <p:nvPr/>
        </p:nvSpPr>
        <p:spPr>
          <a:xfrm>
            <a:off x="2534193" y="1116518"/>
            <a:ext cx="7458894" cy="2821578"/>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400" dirty="0">
                <a:solidFill>
                  <a:schemeClr val="tx1"/>
                </a:solidFill>
                <a:latin typeface="Times New Roman" panose="02020603050405020304" pitchFamily="18" charset="0"/>
                <a:ea typeface="Times New Roman" panose="02020603050405020304" pitchFamily="18" charset="0"/>
              </a:rPr>
              <a:t>1.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đồng</a:t>
            </a:r>
            <a:r>
              <a:rPr lang="en-US" sz="2400" dirty="0">
                <a:solidFill>
                  <a:srgbClr val="002060"/>
                </a:solidFill>
                <a:latin typeface="Times New Roman" panose="02020603050405020304" pitchFamily="18" charset="0"/>
                <a:ea typeface="Times New Roman" panose="02020603050405020304" pitchFamily="18" charset="0"/>
              </a:rPr>
              <a:t> ý </a:t>
            </a:r>
            <a:r>
              <a:rPr lang="en-US" sz="2400" dirty="0" err="1">
                <a:solidFill>
                  <a:srgbClr val="002060"/>
                </a:solidFill>
                <a:latin typeface="Times New Roman" panose="02020603050405020304" pitchFamily="18" charset="0"/>
                <a:ea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lời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nói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suy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An </a:t>
            </a:r>
            <a:r>
              <a:rPr lang="en-US" sz="2400" dirty="0" err="1">
                <a:solidFill>
                  <a:srgbClr val="002060"/>
                </a:solidFill>
                <a:latin typeface="Times New Roman" panose="02020603050405020304" pitchFamily="18" charset="0"/>
                <a:ea typeface="Times New Roman" panose="02020603050405020304" pitchFamily="18" charset="0"/>
              </a:rPr>
              <a:t>không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Trong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huống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này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sẽ</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hành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động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như</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thế</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nào</a:t>
            </a:r>
            <a:r>
              <a:rPr lang="en-US" sz="2400" dirty="0">
                <a:solidFill>
                  <a:srgbClr val="002060"/>
                </a:solidFill>
                <a:latin typeface="Times New Roman" panose="02020603050405020304" pitchFamily="18" charset="0"/>
                <a:ea typeface="Times New Roman" panose="02020603050405020304" pitchFamily="18" charset="0"/>
              </a:rPr>
              <a:t>?</a:t>
            </a:r>
          </a:p>
          <a:p>
            <a:pPr>
              <a:spcAft>
                <a:spcPts val="0"/>
              </a:spcAft>
            </a:pPr>
            <a:r>
              <a:rPr lang="en-US" sz="2400" dirty="0">
                <a:solidFill>
                  <a:srgbClr val="002060"/>
                </a:solidFill>
                <a:latin typeface="Times New Roman" panose="02020603050405020304" pitchFamily="18" charset="0"/>
                <a:ea typeface="Times New Roman" panose="02020603050405020304" pitchFamily="18" charset="0"/>
              </a:rPr>
              <a:t>2.</a:t>
            </a:r>
            <a:r>
              <a:rPr lang="en-US" sz="2400" b="1"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Hãy</a:t>
            </a:r>
            <a:r>
              <a:rPr lang="en-US" sz="2400" dirty="0">
                <a:solidFill>
                  <a:srgbClr val="002060"/>
                </a:solidFill>
                <a:latin typeface="Times New Roman" panose="02020603050405020304" pitchFamily="18" charset="0"/>
                <a:ea typeface="Times New Roman" panose="02020603050405020304" pitchFamily="18" charset="0"/>
              </a:rPr>
              <a:t> chia </a:t>
            </a:r>
            <a:r>
              <a:rPr lang="en-US" sz="2400" dirty="0" err="1">
                <a:solidFill>
                  <a:srgbClr val="002060"/>
                </a:solidFill>
                <a:latin typeface="Times New Roman" panose="02020603050405020304" pitchFamily="18" charset="0"/>
                <a:ea typeface="Times New Roman" panose="02020603050405020304" pitchFamily="18" charset="0"/>
              </a:rPr>
              <a:t>sẻ</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bạn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chuyện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nhớ</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từng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trải</a:t>
            </a:r>
            <a:r>
              <a:rPr lang="en-US" sz="2400" dirty="0">
                <a:solidFill>
                  <a:srgbClr val="002060"/>
                </a:solidFill>
                <a:latin typeface="Times New Roman" panose="02020603050405020304" pitchFamily="18" charset="0"/>
                <a:ea typeface="Times New Roman" panose="02020603050405020304" pitchFamily="18" charset="0"/>
              </a:rPr>
              <a:t> qua.</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69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06679"/>
            <a:ext cx="3500847" cy="53654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1" y="669350"/>
            <a:ext cx="6818814" cy="796834"/>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451667" y="317071"/>
            <a:ext cx="2664824" cy="20995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365758" y="1375953"/>
            <a:ext cx="7798527" cy="1066802"/>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0000"/>
                </a:solidFill>
                <a:latin typeface="Times New Roman" panose="02020603050405020304" pitchFamily="18" charset="0"/>
                <a:ea typeface="Times New Roman" panose="02020603050405020304" pitchFamily="18" charset="0"/>
              </a:rPr>
              <a:t>Dế</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chết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247270437"/>
                  </p:ext>
                </p:extLst>
              </p:nvPr>
            </p:nvGraphicFramePr>
            <p:xfrm>
              <a:off x="772886" y="257773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xmlns="" val="3692157173"/>
                        </a:ext>
                      </a:extLst>
                    </a:gridCol>
                    <a:gridCol w="8917160">
                      <a:extLst>
                        <a:ext uri="{9D8B030D-6E8A-4147-A177-3AD203B41FA5}">
                          <a16:colId xmlns:a16="http://schemas.microsoft.com/office/drawing/2014/main" xmlns="" val="1564186470"/>
                        </a:ext>
                      </a:extLst>
                    </a:gridCol>
                  </a:tblGrid>
                  <a:tr h="370840">
                    <a:tc rowSpan="4">
                      <a:txBody>
                        <a:bodyPr/>
                        <a:lstStyle/>
                        <a:p>
                          <a:pPr>
                            <a:spcAft>
                              <a:spcPts val="0"/>
                            </a:spcAft>
                            <a:tabLst>
                              <a:tab pos="1386840" algn="l"/>
                            </a:tabLst>
                          </a:pPr>
                          <a:r>
                            <a:rPr lang="en-US" sz="2800" dirty="0" err="1" smtClean="0">
                              <a:solidFill>
                                <a:srgbClr val="002060"/>
                              </a:solidFill>
                              <a:effectLst/>
                              <a:latin typeface="Times New Roman" panose="02020603050405020304" pitchFamily="18" charset="0"/>
                              <a:ea typeface="MS Mincho"/>
                            </a:rPr>
                            <a:t>Diễn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hành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động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tâm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lí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của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Mèn</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Lúc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đầu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huênh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hoang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trước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xmlns="" val="2750451382"/>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Hát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véo</a:t>
                          </a:r>
                          <a:r>
                            <a:rPr lang="en-US" sz="2800" dirty="0" smtClean="0">
                              <a:solidFill>
                                <a:srgbClr val="002060"/>
                              </a:solidFill>
                              <a:effectLst/>
                              <a:latin typeface="Times New Roman" panose="02020603050405020304" pitchFamily="18" charset="0"/>
                              <a:ea typeface="MS Mincho"/>
                            </a:rPr>
                            <a:t> von, </a:t>
                          </a:r>
                          <a:r>
                            <a:rPr lang="en-US" sz="2800" dirty="0" err="1" smtClean="0">
                              <a:solidFill>
                                <a:srgbClr val="002060"/>
                              </a:solidFill>
                              <a:effectLst/>
                              <a:latin typeface="Times New Roman" panose="02020603050405020304" pitchFamily="18" charset="0"/>
                              <a:ea typeface="MS Mincho"/>
                            </a:rPr>
                            <a:t>xấc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xược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xmlns="" val="3938177043"/>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Sau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đó</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chui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tọt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vào</a:t>
                          </a:r>
                          <a:r>
                            <a:rPr lang="en-US" sz="2800" dirty="0" smtClean="0">
                              <a:solidFill>
                                <a:srgbClr val="002060"/>
                              </a:solidFill>
                              <a:effectLst/>
                              <a:latin typeface="Times New Roman" panose="02020603050405020304" pitchFamily="18" charset="0"/>
                              <a:ea typeface="MS Mincho"/>
                            </a:rPr>
                            <a:t> hang </a:t>
                          </a:r>
                          <a:r>
                            <a:rPr lang="en-US" sz="2800" dirty="0" err="1" smtClean="0">
                              <a:solidFill>
                                <a:srgbClr val="002060"/>
                              </a:solidFill>
                              <a:effectLst/>
                              <a:latin typeface="Times New Roman" panose="02020603050405020304" pitchFamily="18" charset="0"/>
                              <a:ea typeface="MS Mincho"/>
                            </a:rPr>
                            <a:t>vắt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chân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chữ</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ngũ</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khểnh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yên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đắc</a:t>
                          </a:r>
                          <a:r>
                            <a:rPr lang="en-US" sz="2800" dirty="0" smtClean="0">
                              <a:solidFill>
                                <a:srgbClr val="002060"/>
                              </a:solidFill>
                              <a:effectLst/>
                              <a:latin typeface="Times New Roman" panose="02020603050405020304" pitchFamily="18" charset="0"/>
                              <a:ea typeface="MS Mincho"/>
                            </a:rPr>
                            <a:t> ý.</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2174185559"/>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smtClean="0">
                              <a:solidFill>
                                <a:srgbClr val="002060"/>
                              </a:solidFill>
                              <a:effectLst/>
                              <a:latin typeface="Times New Roman" panose="02020603050405020304" pitchFamily="18" charset="0"/>
                              <a:ea typeface="MS Mincho"/>
                            </a:rPr>
                            <a:t>Khi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mổ</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im</a:t>
                          </a:r>
                          <a:r>
                            <a:rPr lang="en-US" sz="2800" dirty="0" smtClean="0">
                              <a:solidFill>
                                <a:srgbClr val="002060"/>
                              </a:solidFill>
                              <a:effectLst/>
                              <a:latin typeface="Times New Roman" panose="02020603050405020304" pitchFamily="18" charset="0"/>
                              <a:ea typeface="MS Mincho"/>
                            </a:rPr>
                            <a:t> thin </a:t>
                          </a:r>
                          <a:r>
                            <a:rPr lang="en-US" sz="2800" dirty="0" err="1" smtClean="0">
                              <a:solidFill>
                                <a:srgbClr val="002060"/>
                              </a:solidFill>
                              <a:effectLst/>
                              <a:latin typeface="Times New Roman" panose="02020603050405020304" pitchFamily="18" charset="0"/>
                              <a:ea typeface="MS Mincho"/>
                            </a:rPr>
                            <a:t>thít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r>
                            <a:rPr lang="en-US" sz="2800" dirty="0" smtClean="0">
                              <a:solidFill>
                                <a:srgbClr val="002060"/>
                              </a:solidFill>
                              <a:effectLst/>
                              <a:latin typeface="Times New Roman" panose="02020603050405020304" pitchFamily="18" charset="0"/>
                              <a:ea typeface="MS Mincho"/>
                            </a:rPr>
                            <a:t> bay </a:t>
                          </a:r>
                          <a:r>
                            <a:rPr lang="en-US" sz="2800" dirty="0" err="1" smtClean="0">
                              <a:solidFill>
                                <a:srgbClr val="002060"/>
                              </a:solidFill>
                              <a:effectLst/>
                              <a:latin typeface="Times New Roman" panose="02020603050405020304" pitchFamily="18" charset="0"/>
                              <a:ea typeface="MS Mincho"/>
                            </a:rPr>
                            <a:t>đi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rồi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dám</a:t>
                          </a:r>
                          <a:r>
                            <a:rPr lang="en-US" sz="2800" dirty="0" smtClean="0">
                              <a:solidFill>
                                <a:srgbClr val="002060"/>
                              </a:solidFill>
                              <a:effectLst/>
                              <a:latin typeface="Times New Roman" panose="02020603050405020304" pitchFamily="18" charset="0"/>
                              <a:ea typeface="MS Mincho"/>
                            </a:rPr>
                            <a:t> mon men </a:t>
                          </a:r>
                          <a:r>
                            <a:rPr lang="en-US" sz="2800" dirty="0" err="1" smtClean="0">
                              <a:solidFill>
                                <a:srgbClr val="002060"/>
                              </a:solidFill>
                              <a:effectLst/>
                              <a:latin typeface="Times New Roman" panose="02020603050405020304" pitchFamily="18" charset="0"/>
                              <a:ea typeface="MS Mincho"/>
                            </a:rPr>
                            <a:t>bò</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ra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khỏi</a:t>
                          </a:r>
                          <a:r>
                            <a:rPr lang="en-US" sz="2800" dirty="0" smtClean="0">
                              <a:solidFill>
                                <a:srgbClr val="002060"/>
                              </a:solidFill>
                              <a:effectLst/>
                              <a:latin typeface="Times New Roman" panose="02020603050405020304" pitchFamily="18" charset="0"/>
                              <a:ea typeface="MS Mincho"/>
                            </a:rPr>
                            <a:t> hang.</a:t>
                          </a:r>
                        </a:p>
                        <a:p>
                          <a:pPr marL="0" indent="0">
                            <a:spcAft>
                              <a:spcPts val="0"/>
                            </a:spcAft>
                            <a:buFont typeface="Wingdings" panose="05000000000000000000" pitchFamily="2" charset="2"/>
                            <a:buNone/>
                            <a:tabLst>
                              <a:tab pos="1386840" algn="l"/>
                            </a:tabLst>
                          </a:pPr>
                          <a:r>
                            <a:rPr lang="en-US" sz="2800" dirty="0" smtClean="0">
                              <a:solidFill>
                                <a:srgbClr val="002060"/>
                              </a:solidFill>
                              <a:effectLst/>
                              <a:latin typeface="Times New Roman" panose="02020603050405020304" pitchFamily="18" charset="0"/>
                              <a:ea typeface="MS Mincho"/>
                            </a:rPr>
                            <a:t> </a:t>
                          </a:r>
                          <a14:m>
                            <m:oMath xmlns:m="http://schemas.openxmlformats.org/officeDocument/2006/math">
                              <m:r>
                                <a:rPr lang="en-US" sz="2800" i="1" smtClean="0">
                                  <a:solidFill>
                                    <a:srgbClr val="002060"/>
                                  </a:solidFill>
                                  <a:effectLst/>
                                  <a:latin typeface="Cambria Math" panose="02040503050406030204" pitchFamily="18" charset="0"/>
                                  <a:ea typeface="Times New Roman" panose="02020603050405020304" pitchFamily="18" charset="0"/>
                                </a:rPr>
                                <m:t>→ </m:t>
                              </m:r>
                            </m:oMath>
                          </a14:m>
                          <a:r>
                            <a:rPr lang="en-US" sz="2800" dirty="0" err="1">
                              <a:solidFill>
                                <a:srgbClr val="002060"/>
                              </a:solidFill>
                              <a:effectLst/>
                              <a:latin typeface="Times New Roman" panose="02020603050405020304" pitchFamily="18" charset="0"/>
                              <a:ea typeface="MS Mincho"/>
                            </a:rPr>
                            <a:t>hèn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nhát</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tham</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sống</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sợ</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chết</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bỏ</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mặc</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bạn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bè</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không</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dám</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nhận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lỗi</a:t>
                          </a:r>
                          <a:r>
                            <a:rPr lang="en-US" sz="2800" dirty="0" smtClean="0">
                              <a:solidFill>
                                <a:srgbClr val="002060"/>
                              </a:solidFill>
                              <a:effectLst/>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xmlns="" val="151637803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247270437"/>
                  </p:ext>
                </p:extLst>
              </p:nvPr>
            </p:nvGraphicFramePr>
            <p:xfrm>
              <a:off x="772886" y="257773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val="3692157173"/>
                        </a:ext>
                      </a:extLst>
                    </a:gridCol>
                    <a:gridCol w="8917160">
                      <a:extLst>
                        <a:ext uri="{9D8B030D-6E8A-4147-A177-3AD203B41FA5}">
                          <a16:colId xmlns:a16="http://schemas.microsoft.com/office/drawing/2014/main" val="1564186470"/>
                        </a:ext>
                      </a:extLst>
                    </a:gridCol>
                  </a:tblGrid>
                  <a:tr h="518160">
                    <a:tc rowSpan="4">
                      <a:txBody>
                        <a:bodyPr/>
                        <a:lstStyle/>
                        <a:p>
                          <a:pPr>
                            <a:spcAft>
                              <a:spcPts val="0"/>
                            </a:spcAft>
                            <a:tabLst>
                              <a:tab pos="1386840" algn="l"/>
                            </a:tabLst>
                          </a:pPr>
                          <a:r>
                            <a:rPr lang="en-US" sz="2800" dirty="0" err="1" smtClean="0">
                              <a:solidFill>
                                <a:srgbClr val="002060"/>
                              </a:solidFill>
                              <a:effectLst/>
                              <a:latin typeface="Times New Roman" panose="02020603050405020304" pitchFamily="18" charset="0"/>
                              <a:ea typeface="MS Mincho"/>
                            </a:rPr>
                            <a:t>Diễn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hành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động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tâm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lí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của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Mèn</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Lúc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đầu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huênh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hoang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trước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50451382"/>
                      </a:ext>
                    </a:extLst>
                  </a:tr>
                  <a:tr h="51816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Hát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véo</a:t>
                          </a:r>
                          <a:r>
                            <a:rPr lang="en-US" sz="2800" dirty="0" smtClean="0">
                              <a:solidFill>
                                <a:srgbClr val="002060"/>
                              </a:solidFill>
                              <a:effectLst/>
                              <a:latin typeface="Times New Roman" panose="02020603050405020304" pitchFamily="18" charset="0"/>
                              <a:ea typeface="MS Mincho"/>
                            </a:rPr>
                            <a:t> von, </a:t>
                          </a:r>
                          <a:r>
                            <a:rPr lang="en-US" sz="2800" dirty="0" err="1" smtClean="0">
                              <a:solidFill>
                                <a:srgbClr val="002060"/>
                              </a:solidFill>
                              <a:effectLst/>
                              <a:latin typeface="Times New Roman" panose="02020603050405020304" pitchFamily="18" charset="0"/>
                              <a:ea typeface="MS Mincho"/>
                            </a:rPr>
                            <a:t>xấc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xược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938177043"/>
                      </a:ext>
                    </a:extLst>
                  </a:tr>
                  <a:tr h="94488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Sau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đó</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chui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tọt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vào</a:t>
                          </a:r>
                          <a:r>
                            <a:rPr lang="en-US" sz="2800" dirty="0" smtClean="0">
                              <a:solidFill>
                                <a:srgbClr val="002060"/>
                              </a:solidFill>
                              <a:effectLst/>
                              <a:latin typeface="Times New Roman" panose="02020603050405020304" pitchFamily="18" charset="0"/>
                              <a:ea typeface="MS Mincho"/>
                            </a:rPr>
                            <a:t> hang </a:t>
                          </a:r>
                          <a:r>
                            <a:rPr lang="en-US" sz="2800" dirty="0" err="1" smtClean="0">
                              <a:solidFill>
                                <a:srgbClr val="002060"/>
                              </a:solidFill>
                              <a:effectLst/>
                              <a:latin typeface="Times New Roman" panose="02020603050405020304" pitchFamily="18" charset="0"/>
                              <a:ea typeface="MS Mincho"/>
                            </a:rPr>
                            <a:t>vắt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chân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chữ</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ngũ</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khểnh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yên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đắc</a:t>
                          </a:r>
                          <a:r>
                            <a:rPr lang="en-US" sz="2800" dirty="0" smtClean="0">
                              <a:solidFill>
                                <a:srgbClr val="002060"/>
                              </a:solidFill>
                              <a:effectLst/>
                              <a:latin typeface="Times New Roman" panose="02020603050405020304" pitchFamily="18" charset="0"/>
                              <a:ea typeface="MS Mincho"/>
                            </a:rPr>
                            <a:t> ý.</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174185559"/>
                      </a:ext>
                    </a:extLst>
                  </a:tr>
                  <a:tr h="1798320">
                    <a:tc vMerge="1">
                      <a:txBody>
                        <a:bodyPr/>
                        <a:lstStyle/>
                        <a:p>
                          <a:endParaRPr lang="en-US" dirty="0"/>
                        </a:p>
                      </a:txBody>
                      <a:tcPr/>
                    </a:tc>
                    <a:tc>
                      <a:txBody>
                        <a:bodyPr/>
                        <a:lstStyle/>
                        <a:p>
                          <a:endParaRPr lang="en-US"/>
                        </a:p>
                      </a:txBody>
                      <a:tcPr>
                        <a:blipFill>
                          <a:blip r:embed="rId3"/>
                          <a:stretch>
                            <a:fillRect l="-19467" t="-113898" r="-137" b="-9492"/>
                          </a:stretch>
                        </a:blipFill>
                      </a:tcPr>
                    </a:tc>
                    <a:extLst>
                      <a:ext uri="{0D108BD9-81ED-4DB2-BD59-A6C34878D82A}">
                        <a16:rowId xmlns:a16="http://schemas.microsoft.com/office/drawing/2014/main" val="1516378032"/>
                      </a:ext>
                    </a:extLst>
                  </a:tr>
                </a:tbl>
              </a:graphicData>
            </a:graphic>
          </p:graphicFrame>
        </mc:Fallback>
      </mc:AlternateContent>
    </p:spTree>
    <p:extLst>
      <p:ext uri="{BB962C8B-B14F-4D97-AF65-F5344CB8AC3E}">
        <p14:creationId xmlns:p14="http://schemas.microsoft.com/office/powerpoint/2010/main" val="5516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2701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785950"/>
            <a:ext cx="6570618" cy="901337"/>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334101" y="326570"/>
            <a:ext cx="3017520" cy="23774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365758" y="1628501"/>
            <a:ext cx="7798527" cy="1075509"/>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4121329" y="2982669"/>
            <a:ext cx="7008223" cy="1515291"/>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smtClean="0">
                <a:solidFill>
                  <a:srgbClr val="002060"/>
                </a:solidFill>
                <a:latin typeface="Times New Roman" panose="02020603050405020304" pitchFamily="18" charset="0"/>
                <a:ea typeface="MS Mincho"/>
              </a:rPr>
              <a:t>Đó</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không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dũng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cảm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sự</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liều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lĩnh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ngông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cuồng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thiếu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suy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nghĩ</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vì</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nó</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sẽ</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gây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hậu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nghiêm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trọng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4121329" y="4561098"/>
            <a:ext cx="7008223" cy="132370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smtClean="0">
                <a:solidFill>
                  <a:srgbClr val="002060"/>
                </a:solidFill>
                <a:latin typeface="Times New Roman" panose="02020603050405020304" pitchFamily="18" charset="0"/>
                <a:ea typeface="MS Mincho"/>
              </a:rPr>
              <a:t>Dế</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bỏ</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mặc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bạn</a:t>
            </a:r>
            <a:r>
              <a:rPr lang="en-US" sz="2800" dirty="0">
                <a:solidFill>
                  <a:srgbClr val="002060"/>
                </a:solidFill>
                <a:latin typeface="Times New Roman" panose="02020603050405020304" pitchFamily="18" charset="0"/>
                <a:ea typeface="MS Mincho"/>
              </a:rPr>
              <a:t> </a:t>
            </a:r>
            <a:r>
              <a:rPr lang="en-US" sz="2800" dirty="0" err="1" smtClean="0">
                <a:solidFill>
                  <a:srgbClr val="002060"/>
                </a:solidFill>
                <a:latin typeface="Times New Roman" panose="02020603050405020304" pitchFamily="18" charset="0"/>
                <a:ea typeface="MS Mincho"/>
              </a:rPr>
              <a:t>bè</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trong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cơn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nguy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hiểm</a:t>
            </a:r>
            <a:r>
              <a:rPr lang="en-US" sz="2800" dirty="0">
                <a:solidFill>
                  <a:srgbClr val="002060"/>
                </a:solidFill>
                <a:latin typeface="Times New Roman" panose="02020603050405020304" pitchFamily="18" charset="0"/>
                <a:ea typeface="MS Mincho"/>
              </a:rPr>
              <a:t>…</a:t>
            </a:r>
            <a:r>
              <a:rPr lang="en-US" sz="2800" dirty="0" err="1">
                <a:solidFill>
                  <a:srgbClr val="002060"/>
                </a:solidFill>
                <a:latin typeface="Times New Roman" panose="02020603050405020304" pitchFamily="18" charset="0"/>
                <a:ea typeface="MS Mincho"/>
              </a:rPr>
              <a:t>hèn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nhát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không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dám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nhận</a:t>
            </a:r>
            <a:r>
              <a:rPr lang="en-US" sz="2800" dirty="0">
                <a:solidFill>
                  <a:srgbClr val="002060"/>
                </a:solidFill>
                <a:latin typeface="Times New Roman" panose="02020603050405020304" pitchFamily="18" charset="0"/>
                <a:ea typeface="MS Mincho"/>
              </a:rPr>
              <a:t> </a:t>
            </a:r>
            <a:r>
              <a:rPr lang="en-US" sz="2800" dirty="0" err="1" smtClean="0">
                <a:solidFill>
                  <a:srgbClr val="002060"/>
                </a:solidFill>
                <a:latin typeface="Times New Roman" panose="02020603050405020304" pitchFamily="18" charset="0"/>
                <a:ea typeface="MS Mincho"/>
              </a:rPr>
              <a:t>lỗi</a:t>
            </a:r>
            <a:r>
              <a:rPr lang="en-US" sz="2800" dirty="0" smtClean="0">
                <a:solidFill>
                  <a:srgbClr val="002060"/>
                </a:solidFill>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862150" y="2995729"/>
            <a:ext cx="3120524" cy="2944789"/>
          </a:xfrm>
          <a:prstGeom prst="ellipse">
            <a:avLst/>
          </a:prstGeom>
          <a:ln>
            <a:noFill/>
          </a:ln>
          <a:effectLst>
            <a:softEdge rad="112500"/>
          </a:effectLst>
        </p:spPr>
      </p:pic>
    </p:spTree>
    <p:extLst>
      <p:ext uri="{BB962C8B-B14F-4D97-AF65-F5344CB8AC3E}">
        <p14:creationId xmlns:p14="http://schemas.microsoft.com/office/powerpoint/2010/main" val="425273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8169" y="209782"/>
            <a:ext cx="6818812" cy="520338"/>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889" l="1324" r="98556">
                        <a14:foregroundMark x1="32972" y1="77361" x2="32972" y2="77361"/>
                        <a14:foregroundMark x1="19495" y1="91528" x2="19495" y2="91528"/>
                        <a14:foregroundMark x1="23345" y1="92222" x2="23345" y2="92222"/>
                        <a14:foregroundMark x1="27557" y1="95417" x2="27557" y2="95417"/>
                        <a14:foregroundMark x1="43201" y1="85139" x2="43201" y2="85139"/>
                      </a14:backgroundRemoval>
                    </a14:imgEffect>
                  </a14:imgLayer>
                </a14:imgProps>
              </a:ext>
            </a:extLst>
          </a:blip>
          <a:stretch>
            <a:fillRect/>
          </a:stretch>
        </p:blipFill>
        <p:spPr>
          <a:xfrm>
            <a:off x="3228975" y="1147364"/>
            <a:ext cx="8501063" cy="5585945"/>
          </a:xfrm>
          <a:prstGeom prst="rect">
            <a:avLst/>
          </a:prstGeom>
        </p:spPr>
      </p:pic>
      <p:sp>
        <p:nvSpPr>
          <p:cNvPr id="6" name="Rectangle 5"/>
          <p:cNvSpPr/>
          <p:nvPr/>
        </p:nvSpPr>
        <p:spPr>
          <a:xfrm>
            <a:off x="4581933" y="1799419"/>
            <a:ext cx="6096000" cy="2308324"/>
          </a:xfrm>
          <a:prstGeom prst="rect">
            <a:avLst/>
          </a:prstGeom>
        </p:spPr>
        <p:txBody>
          <a:bodyPr>
            <a:spAutoFit/>
          </a:bodyPr>
          <a:lstStyle/>
          <a:p>
            <a:pPr>
              <a:spcAft>
                <a:spcPts val="0"/>
              </a:spcAft>
              <a:tabLst>
                <a:tab pos="1386840" algn="l"/>
              </a:tabLst>
            </a:pPr>
            <a:r>
              <a:rPr lang="en-US" sz="2400" dirty="0" err="1">
                <a:solidFill>
                  <a:srgbClr val="002060"/>
                </a:solidFill>
                <a:latin typeface="Times New Roman" panose="02020603050405020304" pitchFamily="18" charset="0"/>
                <a:ea typeface="MS Mincho"/>
              </a:rPr>
              <a:t>Hậu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quả</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của</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việc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trêu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chị</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Cốc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là</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cái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chết</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của</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Dế</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Choắt</a:t>
            </a:r>
            <a:r>
              <a:rPr lang="en-US" sz="2400" dirty="0">
                <a:solidFill>
                  <a:srgbClr val="002060"/>
                </a:solidFill>
                <a:latin typeface="Times New Roman" panose="02020603050405020304" pitchFamily="18" charset="0"/>
                <a:ea typeface="MS Mincho"/>
              </a:rPr>
              <a:t>, song </a:t>
            </a:r>
            <a:r>
              <a:rPr lang="en-US" sz="2400" dirty="0" err="1">
                <a:solidFill>
                  <a:srgbClr val="002060"/>
                </a:solidFill>
                <a:latin typeface="Times New Roman" panose="02020603050405020304" pitchFamily="18" charset="0"/>
                <a:ea typeface="MS Mincho"/>
              </a:rPr>
              <a:t>Dế</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Mèn</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có</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chịu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hậu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quả</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nào</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không</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Nếu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có</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thì</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là</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hậu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quả</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gì</a:t>
            </a:r>
            <a:r>
              <a:rPr lang="en-US" sz="2400" dirty="0">
                <a:solidFill>
                  <a:srgbClr val="002060"/>
                </a:solidFill>
                <a:latin typeface="Times New Roman" panose="02020603050405020304" pitchFamily="18" charset="0"/>
                <a:ea typeface="MS Mincho"/>
              </a:rPr>
              <a:t>?</a:t>
            </a:r>
            <a:endParaRPr lang="en-US" sz="2400" dirty="0">
              <a:solidFill>
                <a:srgbClr val="002060"/>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02060"/>
                </a:solidFill>
                <a:latin typeface="Times New Roman" panose="02020603050405020304" pitchFamily="18" charset="0"/>
                <a:ea typeface="MS Mincho"/>
              </a:rPr>
              <a:t>Tâm</a:t>
            </a:r>
            <a:r>
              <a:rPr lang="en-US" sz="2400" dirty="0" smtClean="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trạng</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của</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Dế</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Mèn</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có</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sự</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thay</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đổi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ra</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sao</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trước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cái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chết</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của</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Dế</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Choắt</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Sự</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hối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hận</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bộc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lộ</a:t>
            </a:r>
            <a:r>
              <a:rPr lang="en-US" sz="2400" dirty="0">
                <a:solidFill>
                  <a:srgbClr val="002060"/>
                </a:solidFill>
                <a:latin typeface="Times New Roman" panose="02020603050405020304" pitchFamily="18" charset="0"/>
                <a:ea typeface="MS Mincho"/>
              </a:rPr>
              <a:t> qua </a:t>
            </a:r>
            <a:r>
              <a:rPr lang="en-US" sz="2400" dirty="0" err="1">
                <a:solidFill>
                  <a:srgbClr val="002060"/>
                </a:solidFill>
                <a:latin typeface="Times New Roman" panose="02020603050405020304" pitchFamily="18" charset="0"/>
                <a:ea typeface="MS Mincho"/>
              </a:rPr>
              <a:t>hành</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động</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nào</a:t>
            </a:r>
            <a:r>
              <a:rPr lang="en-US" sz="2400" dirty="0">
                <a:solidFill>
                  <a:srgbClr val="002060"/>
                </a:solidFill>
                <a:latin typeface="Times New Roman" panose="02020603050405020304" pitchFamily="18" charset="0"/>
                <a:ea typeface="MS Mincho"/>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920979" y="4545484"/>
            <a:ext cx="1756954" cy="1818633"/>
          </a:xfrm>
          <a:prstGeom prst="rect">
            <a:avLst/>
          </a:prstGeom>
        </p:spPr>
      </p:pic>
      <p:pic>
        <p:nvPicPr>
          <p:cNvPr id="2" name="Picture 1"/>
          <p:cNvPicPr>
            <a:picLocks noChangeAspect="1"/>
          </p:cNvPicPr>
          <p:nvPr/>
        </p:nvPicPr>
        <p:blipFill>
          <a:blip r:embed="rId5"/>
          <a:stretch>
            <a:fillRect/>
          </a:stretch>
        </p:blipFill>
        <p:spPr>
          <a:xfrm>
            <a:off x="367393" y="2960548"/>
            <a:ext cx="3418796" cy="2940467"/>
          </a:xfrm>
          <a:prstGeom prst="rect">
            <a:avLst/>
          </a:prstGeom>
        </p:spPr>
      </p:pic>
    </p:spTree>
    <p:extLst>
      <p:ext uri="{BB962C8B-B14F-4D97-AF65-F5344CB8AC3E}">
        <p14:creationId xmlns:p14="http://schemas.microsoft.com/office/powerpoint/2010/main" val="31758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1507939" y="273518"/>
            <a:ext cx="12741997" cy="3241192"/>
            <a:chOff x="-1507939" y="273518"/>
            <a:chExt cx="12741997" cy="3241192"/>
          </a:xfrm>
        </p:grpSpPr>
        <p:sp>
          <p:nvSpPr>
            <p:cNvPr id="3" name="Block Arc 2"/>
            <p:cNvSpPr/>
            <p:nvPr/>
          </p:nvSpPr>
          <p:spPr>
            <a:xfrm>
              <a:off x="-1507939" y="273518"/>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1715784" y="1305258"/>
              <a:ext cx="9518274" cy="1177711"/>
            </a:xfrm>
            <a:custGeom>
              <a:avLst/>
              <a:gdLst>
                <a:gd name="connsiteX0" fmla="*/ 0 w 9518274"/>
                <a:gd name="connsiteY0" fmla="*/ 0 h 1177711"/>
                <a:gd name="connsiteX1" fmla="*/ 9518274 w 9518274"/>
                <a:gd name="connsiteY1" fmla="*/ 0 h 1177711"/>
                <a:gd name="connsiteX2" fmla="*/ 9518274 w 9518274"/>
                <a:gd name="connsiteY2" fmla="*/ 1177711 h 1177711"/>
                <a:gd name="connsiteX3" fmla="*/ 0 w 9518274"/>
                <a:gd name="connsiteY3" fmla="*/ 1177711 h 1177711"/>
                <a:gd name="connsiteX4" fmla="*/ 0 w 9518274"/>
                <a:gd name="connsiteY4" fmla="*/ 0 h 117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74" h="1177711">
                  <a:moveTo>
                    <a:pt x="0" y="0"/>
                  </a:moveTo>
                  <a:lnTo>
                    <a:pt x="9518274" y="0"/>
                  </a:lnTo>
                  <a:lnTo>
                    <a:pt x="9518274" y="1177711"/>
                  </a:lnTo>
                  <a:lnTo>
                    <a:pt x="0" y="1177711"/>
                  </a:lnTo>
                  <a:lnTo>
                    <a:pt x="0" y="0"/>
                  </a:lnTo>
                  <a:close/>
                </a:path>
              </a:pathLst>
            </a:custGeom>
            <a:solidFill>
              <a:schemeClr val="accent4">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953915"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Kẻ</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tiếp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chịu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trò</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đùa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này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9" name="Oval 8"/>
            <p:cNvSpPr/>
            <p:nvPr/>
          </p:nvSpPr>
          <p:spPr>
            <a:xfrm>
              <a:off x="979715" y="1158044"/>
              <a:ext cx="1472139" cy="1472139"/>
            </a:xfrm>
            <a:prstGeom prst="ellipse">
              <a:avLst/>
            </a:prstGeom>
            <a:blipFill rotWithShape="0">
              <a:blip r:embed="rId2"/>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0" name="Group 9"/>
          <p:cNvGrpSpPr/>
          <p:nvPr/>
        </p:nvGrpSpPr>
        <p:grpSpPr>
          <a:xfrm>
            <a:off x="1358538" y="2653295"/>
            <a:ext cx="9757998" cy="3249580"/>
            <a:chOff x="1358538" y="2653295"/>
            <a:chExt cx="9757998" cy="3249580"/>
          </a:xfrm>
        </p:grpSpPr>
        <p:sp>
          <p:nvSpPr>
            <p:cNvPr id="11" name="Freeform 10"/>
            <p:cNvSpPr/>
            <p:nvPr/>
          </p:nvSpPr>
          <p:spPr>
            <a:xfrm>
              <a:off x="4098615" y="4278085"/>
              <a:ext cx="557867" cy="1199415"/>
            </a:xfrm>
            <a:custGeom>
              <a:avLst/>
              <a:gdLst/>
              <a:ahLst/>
              <a:cxnLst/>
              <a:rect l="0" t="0" r="0" b="0"/>
              <a:pathLst>
                <a:path>
                  <a:moveTo>
                    <a:pt x="0" y="0"/>
                  </a:moveTo>
                  <a:lnTo>
                    <a:pt x="278933" y="0"/>
                  </a:lnTo>
                  <a:lnTo>
                    <a:pt x="278933" y="1199415"/>
                  </a:lnTo>
                  <a:lnTo>
                    <a:pt x="557867" y="119941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98615" y="4232365"/>
              <a:ext cx="597058" cy="91440"/>
            </a:xfrm>
            <a:custGeom>
              <a:avLst/>
              <a:gdLst/>
              <a:ahLst/>
              <a:cxnLst/>
              <a:rect l="0" t="0" r="0" b="0"/>
              <a:pathLst>
                <a:path>
                  <a:moveTo>
                    <a:pt x="0" y="45720"/>
                  </a:moveTo>
                  <a:lnTo>
                    <a:pt x="318124" y="45720"/>
                  </a:lnTo>
                  <a:lnTo>
                    <a:pt x="318124" y="45728"/>
                  </a:lnTo>
                  <a:lnTo>
                    <a:pt x="597058" y="45728"/>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098615" y="3078669"/>
              <a:ext cx="557867" cy="1199415"/>
            </a:xfrm>
            <a:custGeom>
              <a:avLst/>
              <a:gdLst/>
              <a:ahLst/>
              <a:cxnLst/>
              <a:rect l="0" t="0" r="0" b="0"/>
              <a:pathLst>
                <a:path>
                  <a:moveTo>
                    <a:pt x="0" y="1199415"/>
                  </a:moveTo>
                  <a:lnTo>
                    <a:pt x="278933" y="1199415"/>
                  </a:lnTo>
                  <a:lnTo>
                    <a:pt x="278933" y="0"/>
                  </a:lnTo>
                  <a:lnTo>
                    <a:pt x="55786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358538" y="3852711"/>
              <a:ext cx="2740076" cy="850748"/>
            </a:xfrm>
            <a:custGeom>
              <a:avLst/>
              <a:gdLst>
                <a:gd name="connsiteX0" fmla="*/ 0 w 2740079"/>
                <a:gd name="connsiteY0" fmla="*/ 0 h 850748"/>
                <a:gd name="connsiteX1" fmla="*/ 2740079 w 2740079"/>
                <a:gd name="connsiteY1" fmla="*/ 0 h 850748"/>
                <a:gd name="connsiteX2" fmla="*/ 2740079 w 2740079"/>
                <a:gd name="connsiteY2" fmla="*/ 850748 h 850748"/>
                <a:gd name="connsiteX3" fmla="*/ 0 w 2740079"/>
                <a:gd name="connsiteY3" fmla="*/ 850748 h 850748"/>
                <a:gd name="connsiteX4" fmla="*/ 0 w 2740079"/>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79" h="850748">
                  <a:moveTo>
                    <a:pt x="0" y="0"/>
                  </a:moveTo>
                  <a:lnTo>
                    <a:pt x="2740079" y="0"/>
                  </a:lnTo>
                  <a:lnTo>
                    <a:pt x="2740079"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656482" y="2653295"/>
              <a:ext cx="6420807" cy="850748"/>
            </a:xfrm>
            <a:custGeom>
              <a:avLst/>
              <a:gdLst>
                <a:gd name="connsiteX0" fmla="*/ 0 w 6420807"/>
                <a:gd name="connsiteY0" fmla="*/ 0 h 850748"/>
                <a:gd name="connsiteX1" fmla="*/ 6420807 w 6420807"/>
                <a:gd name="connsiteY1" fmla="*/ 0 h 850748"/>
                <a:gd name="connsiteX2" fmla="*/ 6420807 w 6420807"/>
                <a:gd name="connsiteY2" fmla="*/ 850748 h 850748"/>
                <a:gd name="connsiteX3" fmla="*/ 0 w 6420807"/>
                <a:gd name="connsiteY3" fmla="*/ 850748 h 850748"/>
                <a:gd name="connsiteX4" fmla="*/ 0 w 6420807"/>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07" h="850748">
                  <a:moveTo>
                    <a:pt x="0" y="0"/>
                  </a:moveTo>
                  <a:lnTo>
                    <a:pt x="6420807" y="0"/>
                  </a:lnTo>
                  <a:lnTo>
                    <a:pt x="6420807"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giềng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695673" y="3852719"/>
              <a:ext cx="6420863" cy="850748"/>
            </a:xfrm>
            <a:custGeom>
              <a:avLst/>
              <a:gdLst>
                <a:gd name="connsiteX0" fmla="*/ 0 w 6420863"/>
                <a:gd name="connsiteY0" fmla="*/ 0 h 850748"/>
                <a:gd name="connsiteX1" fmla="*/ 6420863 w 6420863"/>
                <a:gd name="connsiteY1" fmla="*/ 0 h 850748"/>
                <a:gd name="connsiteX2" fmla="*/ 6420863 w 6420863"/>
                <a:gd name="connsiteY2" fmla="*/ 850748 h 850748"/>
                <a:gd name="connsiteX3" fmla="*/ 0 w 6420863"/>
                <a:gd name="connsiteY3" fmla="*/ 850748 h 850748"/>
                <a:gd name="connsiteX4" fmla="*/ 0 w 6420863"/>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63" h="850748">
                  <a:moveTo>
                    <a:pt x="0" y="0"/>
                  </a:moveTo>
                  <a:lnTo>
                    <a:pt x="6420863" y="0"/>
                  </a:lnTo>
                  <a:lnTo>
                    <a:pt x="6420863"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656482" y="5052127"/>
              <a:ext cx="6460054" cy="850748"/>
            </a:xfrm>
            <a:custGeom>
              <a:avLst/>
              <a:gdLst>
                <a:gd name="connsiteX0" fmla="*/ 0 w 6525324"/>
                <a:gd name="connsiteY0" fmla="*/ 0 h 850748"/>
                <a:gd name="connsiteX1" fmla="*/ 6525324 w 6525324"/>
                <a:gd name="connsiteY1" fmla="*/ 0 h 850748"/>
                <a:gd name="connsiteX2" fmla="*/ 6525324 w 6525324"/>
                <a:gd name="connsiteY2" fmla="*/ 850748 h 850748"/>
                <a:gd name="connsiteX3" fmla="*/ 0 w 6525324"/>
                <a:gd name="connsiteY3" fmla="*/ 850748 h 850748"/>
                <a:gd name="connsiteX4" fmla="*/ 0 w 6525324"/>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324" h="850748">
                  <a:moveTo>
                    <a:pt x="0" y="0"/>
                  </a:moveTo>
                  <a:lnTo>
                    <a:pt x="6525324" y="0"/>
                  </a:lnTo>
                  <a:lnTo>
                    <a:pt x="6525324"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4"/>
          <a:stretch>
            <a:fillRect/>
          </a:stretch>
        </p:blipFill>
        <p:spPr>
          <a:xfrm>
            <a:off x="1358538" y="4799171"/>
            <a:ext cx="3004457" cy="18890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834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096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8049985" y="4472600"/>
            <a:ext cx="3200400" cy="2133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1058700" y="988456"/>
            <a:ext cx="10161667" cy="3409337"/>
            <a:chOff x="1058700" y="988456"/>
            <a:chExt cx="10161667" cy="3409337"/>
          </a:xfrm>
        </p:grpSpPr>
        <p:sp>
          <p:nvSpPr>
            <p:cNvPr id="6" name="Freeform 5"/>
            <p:cNvSpPr/>
            <p:nvPr/>
          </p:nvSpPr>
          <p:spPr>
            <a:xfrm>
              <a:off x="6113416" y="2136389"/>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6067696" y="2136389"/>
              <a:ext cx="91440" cy="668865"/>
            </a:xfrm>
            <a:custGeom>
              <a:avLst/>
              <a:gdLst/>
              <a:ahLst/>
              <a:cxnLst/>
              <a:rect l="0" t="0" r="0" b="0"/>
              <a:pathLst>
                <a:path>
                  <a:moveTo>
                    <a:pt x="45720" y="0"/>
                  </a:moveTo>
                  <a:lnTo>
                    <a:pt x="4572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51238" y="2136389"/>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520878" y="988456"/>
              <a:ext cx="3185076" cy="1147933"/>
            </a:xfrm>
            <a:custGeom>
              <a:avLst/>
              <a:gdLst>
                <a:gd name="connsiteX0" fmla="*/ 0 w 3185076"/>
                <a:gd name="connsiteY0" fmla="*/ 0 h 1147933"/>
                <a:gd name="connsiteX1" fmla="*/ 3185076 w 3185076"/>
                <a:gd name="connsiteY1" fmla="*/ 0 h 1147933"/>
                <a:gd name="connsiteX2" fmla="*/ 3185076 w 3185076"/>
                <a:gd name="connsiteY2" fmla="*/ 1147933 h 1147933"/>
                <a:gd name="connsiteX3" fmla="*/ 0 w 3185076"/>
                <a:gd name="connsiteY3" fmla="*/ 1147933 h 1147933"/>
                <a:gd name="connsiteX4" fmla="*/ 0 w 3185076"/>
                <a:gd name="connsiteY4" fmla="*/ 0 h 11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147933">
                  <a:moveTo>
                    <a:pt x="0" y="0"/>
                  </a:moveTo>
                  <a:lnTo>
                    <a:pt x="3185076" y="0"/>
                  </a:lnTo>
                  <a:lnTo>
                    <a:pt x="3185076" y="1147933"/>
                  </a:lnTo>
                  <a:lnTo>
                    <a:pt x="0" y="1147933"/>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058700"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6">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4520878"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Nâng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8035291"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bụi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cỏ</a:t>
              </a:r>
              <a:r>
                <a:rPr lang="en-US" sz="2800" kern="1200" dirty="0" smtClean="0">
                  <a:latin typeface="Times New Roman" panose="02020603050405020304" pitchFamily="18" charset="0"/>
                  <a:cs typeface="Times New Roman" panose="02020603050405020304" pitchFamily="18" charset="0"/>
                </a:rPr>
                <a:t> um </a:t>
              </a:r>
              <a:r>
                <a:rPr lang="en-US" sz="2800" kern="1200" dirty="0" err="1" smtClean="0">
                  <a:latin typeface="Times New Roman" panose="02020603050405020304" pitchFamily="18" charset="0"/>
                  <a:cs typeface="Times New Roman" panose="02020603050405020304" pitchFamily="18" charset="0"/>
                </a:rPr>
                <a:t>tùm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4539341" y="4472600"/>
            <a:ext cx="3174275"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1071154" y="4472600"/>
            <a:ext cx="3157944"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57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55952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724127"/>
            <a:ext cx="3814351" cy="56388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v"/>
              <a:tabLst>
                <a:tab pos="1386840" algn="l"/>
              </a:tabLst>
            </a:pPr>
            <a:r>
              <a:rPr lang="en-US" sz="2800" b="1" dirty="0">
                <a:solidFill>
                  <a:schemeClr val="tx1"/>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4208237767"/>
                  </p:ext>
                </p:extLst>
              </p:nvPr>
            </p:nvGraphicFramePr>
            <p:xfrm>
              <a:off x="692330" y="1570178"/>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xmlns="" val="2304539713"/>
                        </a:ext>
                      </a:extLst>
                    </a:gridCol>
                    <a:gridCol w="5414555">
                      <a:extLst>
                        <a:ext uri="{9D8B030D-6E8A-4147-A177-3AD203B41FA5}">
                          <a16:colId xmlns:a16="http://schemas.microsoft.com/office/drawing/2014/main" xmlns="" val="3896839664"/>
                        </a:ext>
                      </a:extLst>
                    </a:gridCol>
                  </a:tblGrid>
                  <a:tr h="37084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spcAft>
                              <a:spcPts val="0"/>
                            </a:spcAft>
                            <a:tabLst>
                              <a:tab pos="1386840" algn="l"/>
                            </a:tabLst>
                          </a:pPr>
                          <a14:m>
                            <m:oMath xmlns:m="http://schemas.openxmlformats.org/officeDocument/2006/math">
                              <m:r>
                                <a:rPr lang="en-US" sz="3600" i="1" smtClean="0">
                                  <a:solidFill>
                                    <a:srgbClr val="0070C0"/>
                                  </a:solidFill>
                                  <a:effectLst/>
                                  <a:latin typeface="Cambria Math" panose="02040503050406030204" pitchFamily="18" charset="0"/>
                                  <a:ea typeface="Times New Roman" panose="02020603050405020304" pitchFamily="18" charset="0"/>
                                </a:rPr>
                                <m:t>→</m:t>
                              </m:r>
                            </m:oMath>
                          </a14:m>
                          <a:r>
                            <a:rPr lang="en-US" sz="3600" dirty="0" smtClean="0">
                              <a:solidFill>
                                <a:srgbClr val="0070C0"/>
                              </a:solidFill>
                              <a:effectLst/>
                              <a:latin typeface="Times New Roman" panose="02020603050405020304" pitchFamily="18" charset="0"/>
                              <a:ea typeface="MS Mincho"/>
                            </a:rPr>
                            <a:t> </a:t>
                          </a:r>
                          <a:r>
                            <a:rPr lang="en-US" sz="3600" dirty="0">
                              <a:solidFill>
                                <a:srgbClr val="0070C0"/>
                              </a:solidFill>
                              <a:effectLst/>
                              <a:latin typeface="Times New Roman" panose="02020603050405020304" pitchFamily="18" charset="0"/>
                              <a:ea typeface="MS Mincho"/>
                            </a:rPr>
                            <a:t>Ở </a:t>
                          </a:r>
                          <a:r>
                            <a:rPr lang="en-US" sz="3600" dirty="0" err="1">
                              <a:solidFill>
                                <a:srgbClr val="0070C0"/>
                              </a:solidFill>
                              <a:effectLst/>
                              <a:latin typeface="Times New Roman" panose="02020603050405020304" pitchFamily="18" charset="0"/>
                              <a:ea typeface="MS Mincho"/>
                            </a:rPr>
                            <a:t>đây</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có</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sự</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biến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đổi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tâm</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lý</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từ</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thái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độ</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kiêu</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ngạo</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hống</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hách</a:t>
                          </a:r>
                          <a:r>
                            <a:rPr lang="en-US" sz="3600" dirty="0">
                              <a:solidFill>
                                <a:srgbClr val="0070C0"/>
                              </a:solidFill>
                              <a:effectLst/>
                              <a:latin typeface="Times New Roman" panose="02020603050405020304" pitchFamily="18" charset="0"/>
                              <a:ea typeface="MS Mincho"/>
                            </a:rPr>
                            <a:t> sang </a:t>
                          </a:r>
                          <a:r>
                            <a:rPr lang="en-US" sz="3600" dirty="0" err="1">
                              <a:solidFill>
                                <a:srgbClr val="0070C0"/>
                              </a:solidFill>
                              <a:effectLst/>
                              <a:latin typeface="Times New Roman" panose="02020603050405020304" pitchFamily="18" charset="0"/>
                              <a:ea typeface="MS Mincho"/>
                            </a:rPr>
                            <a:t>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hận</a:t>
                          </a:r>
                          <a:r>
                            <a:rPr lang="en-US" sz="3600" dirty="0" smtClean="0">
                              <a:solidFill>
                                <a:srgbClr val="0070C0"/>
                              </a:solidFill>
                              <a:effectLst/>
                              <a:latin typeface="Times New Roman" panose="02020603050405020304" pitchFamily="18" charset="0"/>
                              <a:ea typeface="MS Mincho"/>
                            </a:rPr>
                            <a:t>.</a:t>
                          </a:r>
                          <a:endParaRPr lang="en-US" sz="3600" dirty="0">
                            <a:solidFill>
                              <a:srgbClr val="0070C0"/>
                            </a:solidFill>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2301733651"/>
                      </a:ext>
                    </a:extLst>
                  </a:tr>
                  <a:tr h="370840">
                    <a:tc vMerge="1">
                      <a:txBody>
                        <a:bodyPr/>
                        <a:lstStyle/>
                        <a:p>
                          <a:endParaRPr lang="en-US" dirty="0"/>
                        </a:p>
                      </a:txBody>
                      <a:tcPr/>
                    </a:tc>
                    <a:tc>
                      <a:txBody>
                        <a:bodyPr/>
                        <a:lstStyle/>
                        <a:p>
                          <a:pPr>
                            <a:spcAft>
                              <a:spcPts val="0"/>
                            </a:spcAft>
                            <a:tabLst>
                              <a:tab pos="1386840" algn="l"/>
                            </a:tabLst>
                          </a:pPr>
                          <a14:m>
                            <m:oMath xmlns:m="http://schemas.openxmlformats.org/officeDocument/2006/math">
                              <m:r>
                                <a:rPr lang="en-US" sz="3600" i="1" smtClean="0">
                                  <a:solidFill>
                                    <a:srgbClr val="7030A0"/>
                                  </a:solidFill>
                                  <a:effectLst/>
                                  <a:latin typeface="Cambria Math" panose="02040503050406030204" pitchFamily="18" charset="0"/>
                                  <a:ea typeface="Times New Roman" panose="02020603050405020304" pitchFamily="18" charset="0"/>
                                </a:rPr>
                                <m:t>→</m:t>
                              </m:r>
                            </m:oMath>
                          </a14:m>
                          <a:r>
                            <a:rPr lang="en-US" sz="3600" dirty="0" smtClean="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Nghệ</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thuật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miêu</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tả</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tâm</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nhân</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vật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sinh</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động</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hợp</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smtClean="0">
                              <a:solidFill>
                                <a:srgbClr val="7030A0"/>
                              </a:solidFill>
                              <a:effectLst/>
                              <a:latin typeface="Times New Roman" panose="02020603050405020304" pitchFamily="18" charset="0"/>
                              <a:ea typeface="MS Mincho"/>
                            </a:rPr>
                            <a:t>.</a:t>
                          </a:r>
                          <a:endParaRPr lang="en-US" sz="3600" dirty="0">
                            <a:solidFill>
                              <a:srgbClr val="7030A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3214053857"/>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4208237767"/>
                  </p:ext>
                </p:extLst>
              </p:nvPr>
            </p:nvGraphicFramePr>
            <p:xfrm>
              <a:off x="692330" y="1570178"/>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304539713"/>
                        </a:ext>
                      </a:extLst>
                    </a:gridCol>
                    <a:gridCol w="5414555">
                      <a:extLst>
                        <a:ext uri="{9D8B030D-6E8A-4147-A177-3AD203B41FA5}">
                          <a16:colId xmlns:a16="http://schemas.microsoft.com/office/drawing/2014/main" val="3896839664"/>
                        </a:ext>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endParaRPr lang="en-US"/>
                        </a:p>
                      </a:txBody>
                      <a:tcPr>
                        <a:blipFill>
                          <a:blip r:embed="rId2"/>
                          <a:stretch>
                            <a:fillRect l="-100225" t="-4255" r="-338" b="-81649"/>
                          </a:stretch>
                        </a:blipFill>
                      </a:tcPr>
                    </a:tc>
                    <a:extLst>
                      <a:ext uri="{0D108BD9-81ED-4DB2-BD59-A6C34878D82A}">
                        <a16:rowId xmlns:a16="http://schemas.microsoft.com/office/drawing/2014/main" val="2301733651"/>
                      </a:ext>
                    </a:extLst>
                  </a:tr>
                  <a:tr h="1645920">
                    <a:tc vMerge="1">
                      <a:txBody>
                        <a:bodyPr/>
                        <a:lstStyle/>
                        <a:p>
                          <a:endParaRPr lang="en-US" dirty="0"/>
                        </a:p>
                      </a:txBody>
                      <a:tcPr/>
                    </a:tc>
                    <a:tc>
                      <a:txBody>
                        <a:bodyPr/>
                        <a:lstStyle/>
                        <a:p>
                          <a:endParaRPr lang="en-US"/>
                        </a:p>
                      </a:txBody>
                      <a:tcPr>
                        <a:blipFill>
                          <a:blip r:embed="rId2"/>
                          <a:stretch>
                            <a:fillRect l="-100225" t="-145185" r="-338" b="-13704"/>
                          </a:stretch>
                        </a:blipFill>
                      </a:tcPr>
                    </a:tc>
                    <a:extLst>
                      <a:ext uri="{0D108BD9-81ED-4DB2-BD59-A6C34878D82A}">
                        <a16:rowId xmlns:a16="http://schemas.microsoft.com/office/drawing/2014/main" val="3214053857"/>
                      </a:ext>
                    </a:extLst>
                  </a:tr>
                </a:tbl>
              </a:graphicData>
            </a:graphic>
          </p:graphicFrame>
        </mc:Fallback>
      </mc:AlternateContent>
      <p:sp>
        <p:nvSpPr>
          <p:cNvPr id="13" name="Cloud Callout 12"/>
          <p:cNvSpPr/>
          <p:nvPr/>
        </p:nvSpPr>
        <p:spPr>
          <a:xfrm>
            <a:off x="2455816" y="1570178"/>
            <a:ext cx="7302137" cy="3383280"/>
          </a:xfrm>
          <a:prstGeom prst="cloud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400" dirty="0" smtClean="0">
                <a:solidFill>
                  <a:schemeClr val="accent6">
                    <a:lumMod val="50000"/>
                  </a:schemeClr>
                </a:solidFill>
                <a:latin typeface="Times New Roman" panose="02020603050405020304" pitchFamily="18" charset="0"/>
                <a:ea typeface="MS Mincho"/>
              </a:rPr>
              <a:t>    </a:t>
            </a:r>
            <a:r>
              <a:rPr lang="en-US" sz="2400" dirty="0" smtClean="0">
                <a:solidFill>
                  <a:schemeClr val="tx1"/>
                </a:solidFill>
                <a:latin typeface="Times New Roman" panose="02020603050405020304" pitchFamily="18" charset="0"/>
                <a:ea typeface="MS Mincho"/>
              </a:rPr>
              <a:t>Qua </a:t>
            </a:r>
            <a:r>
              <a:rPr lang="en-US" sz="2400" dirty="0" err="1">
                <a:solidFill>
                  <a:schemeClr val="tx1"/>
                </a:solidFill>
                <a:latin typeface="Times New Roman" panose="02020603050405020304" pitchFamily="18" charset="0"/>
                <a:ea typeface="MS Mincho"/>
              </a:rPr>
              <a:t>hành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động</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của</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Dế</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Mèn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em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có</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nhận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xét</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gì</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về</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sự</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thay</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đổi</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tâm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lí</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của</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Dế</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Mèn</a:t>
            </a:r>
            <a:r>
              <a:rPr lang="en-US" sz="2400" dirty="0">
                <a:solidFill>
                  <a:schemeClr val="tx1"/>
                </a:solidFill>
                <a:latin typeface="Times New Roman" panose="02020603050405020304" pitchFamily="18" charset="0"/>
                <a:ea typeface="MS Mincho"/>
              </a:rPr>
              <a:t>? Theo </a:t>
            </a:r>
            <a:r>
              <a:rPr lang="en-US" sz="2400" dirty="0" err="1">
                <a:solidFill>
                  <a:schemeClr val="tx1"/>
                </a:solidFill>
                <a:latin typeface="Times New Roman" panose="02020603050405020304" pitchFamily="18" charset="0"/>
                <a:ea typeface="MS Mincho"/>
              </a:rPr>
              <a:t>em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sự</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thay</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đổi</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đó</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có</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hợp</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lí</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không</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Chính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sự</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ăn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năn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ấy</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giúp</a:t>
            </a:r>
            <a:r>
              <a:rPr lang="en-US" sz="2400" dirty="0">
                <a:solidFill>
                  <a:schemeClr val="tx1"/>
                </a:solidFill>
                <a:latin typeface="Times New Roman" panose="02020603050405020304" pitchFamily="18" charset="0"/>
                <a:ea typeface="MS Mincho"/>
              </a:rPr>
              <a:t> ta </a:t>
            </a:r>
            <a:r>
              <a:rPr lang="en-US" sz="2400" dirty="0" err="1">
                <a:solidFill>
                  <a:schemeClr val="tx1"/>
                </a:solidFill>
                <a:latin typeface="Times New Roman" panose="02020603050405020304" pitchFamily="18" charset="0"/>
                <a:ea typeface="MS Mincho"/>
              </a:rPr>
              <a:t>hiểu</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thêm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về</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tính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cách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Dế</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Mèn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đó</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là</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tính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cách</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nào</a:t>
            </a:r>
            <a:r>
              <a:rPr lang="en-US" sz="2400" dirty="0">
                <a:solidFill>
                  <a:schemeClr val="tx1"/>
                </a:solidFill>
                <a:latin typeface="Times New Roman" panose="02020603050405020304" pitchFamily="18" charset="0"/>
                <a:ea typeface="MS Mincho"/>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768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49937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678760"/>
            <a:ext cx="3814351" cy="48383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915469882"/>
              </p:ext>
            </p:extLst>
          </p:nvPr>
        </p:nvGraphicFramePr>
        <p:xfrm>
          <a:off x="640079" y="1367030"/>
          <a:ext cx="10985864" cy="1645920"/>
        </p:xfrm>
        <a:graphic>
          <a:graphicData uri="http://schemas.openxmlformats.org/drawingml/2006/table">
            <a:tbl>
              <a:tblPr firstRow="1" bandRow="1">
                <a:tableStyleId>{5940675A-B579-460E-94D1-54222C63F5DA}</a:tableStyleId>
              </a:tblPr>
              <a:tblGrid>
                <a:gridCol w="10985864">
                  <a:extLst>
                    <a:ext uri="{9D8B030D-6E8A-4147-A177-3AD203B41FA5}">
                      <a16:colId xmlns:a16="http://schemas.microsoft.com/office/drawing/2014/main" xmlns="" val="3762231075"/>
                    </a:ext>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accent6">
                              <a:lumMod val="50000"/>
                            </a:schemeClr>
                          </a:solidFill>
                          <a:effectLst/>
                          <a:latin typeface="Times New Roman" panose="02020603050405020304" pitchFamily="18" charset="0"/>
                          <a:ea typeface="MS Mincho"/>
                        </a:rPr>
                        <a:t>Sự</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hối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hận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của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Dế</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mèn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là</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cần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thiết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vì</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kẻ</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biết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lỗi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sẽ</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tránh</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được</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lỗi</a:t>
                      </a:r>
                      <a:r>
                        <a:rPr lang="en-US" sz="3200" dirty="0" smtClean="0">
                          <a:solidFill>
                            <a:schemeClr val="accent6">
                              <a:lumMod val="50000"/>
                            </a:schemeClr>
                          </a:solidFill>
                          <a:effectLst/>
                          <a:latin typeface="Times New Roman" panose="02020603050405020304" pitchFamily="18" charset="0"/>
                          <a:ea typeface="MS Mincho"/>
                        </a:rPr>
                        <a:t>.</a:t>
                      </a:r>
                      <a:endPar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xmlns="" val="3628010590"/>
                  </a:ext>
                </a:extLst>
              </a:tr>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accent6">
                              <a:lumMod val="50000"/>
                            </a:schemeClr>
                          </a:solidFill>
                          <a:effectLst/>
                          <a:latin typeface="Times New Roman" panose="02020603050405020304" pitchFamily="18" charset="0"/>
                          <a:ea typeface="MS Mincho"/>
                        </a:rPr>
                        <a:t>Có</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thể</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thứ</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vì</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tình</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cảm</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của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Dế</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Mèn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rất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chân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thành</a:t>
                      </a:r>
                      <a:r>
                        <a:rPr lang="en-US" sz="3200" dirty="0" smtClean="0">
                          <a:solidFill>
                            <a:schemeClr val="accent6">
                              <a:lumMod val="50000"/>
                            </a:schemeClr>
                          </a:solidFill>
                          <a:effectLst/>
                          <a:latin typeface="Times New Roman" panose="02020603050405020304" pitchFamily="18" charset="0"/>
                          <a:ea typeface="MS Mincho"/>
                        </a:rPr>
                        <a:t>.</a:t>
                      </a:r>
                      <a:endPar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xmlns="" val="1622108781"/>
                  </a:ext>
                </a:extLst>
              </a:tr>
            </a:tbl>
          </a:graphicData>
        </a:graphic>
      </p:graphicFrame>
      <p:sp>
        <p:nvSpPr>
          <p:cNvPr id="7" name="Cloud Callout 6"/>
          <p:cNvSpPr/>
          <p:nvPr/>
        </p:nvSpPr>
        <p:spPr>
          <a:xfrm>
            <a:off x="2808514" y="969505"/>
            <a:ext cx="6165669" cy="2618646"/>
          </a:xfrm>
          <a:prstGeom prst="cloudCallout">
            <a:avLst/>
          </a:prstGeom>
          <a:effectLst>
            <a:outerShdw blurRad="50800" dist="38100" dir="10800000" algn="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a:solidFill>
                  <a:schemeClr val="accent6">
                    <a:lumMod val="50000"/>
                  </a:schemeClr>
                </a:solidFill>
                <a:latin typeface="Times New Roman" panose="02020603050405020304" pitchFamily="18" charset="0"/>
                <a:ea typeface="MS Mincho"/>
              </a:rPr>
              <a:t>Theo </a:t>
            </a:r>
            <a:r>
              <a:rPr lang="en-US" sz="2800" dirty="0" err="1">
                <a:solidFill>
                  <a:schemeClr val="accent6">
                    <a:lumMod val="50000"/>
                  </a:schemeClr>
                </a:solidFill>
                <a:latin typeface="Times New Roman" panose="02020603050405020304" pitchFamily="18" charset="0"/>
                <a:ea typeface="MS Mincho"/>
              </a:rPr>
              <a:t>em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sự</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hối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hận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Dế</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Mèn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có</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cần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thiết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có</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thể</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được</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không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Vì</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sao</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3" name="Right Arrow Callout 2"/>
          <p:cNvSpPr/>
          <p:nvPr/>
        </p:nvSpPr>
        <p:spPr>
          <a:xfrm>
            <a:off x="640079" y="3455368"/>
            <a:ext cx="4167052" cy="2839454"/>
          </a:xfrm>
          <a:prstGeom prst="rightArrowCallo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79" y="3720933"/>
            <a:ext cx="2743201" cy="2308324"/>
          </a:xfrm>
          <a:prstGeom prst="rect">
            <a:avLst/>
          </a:prstGeom>
        </p:spPr>
        <p:txBody>
          <a:bodyPr wrap="square">
            <a:spAutoFit/>
          </a:bodyPr>
          <a:lstStyle/>
          <a:p>
            <a:pPr>
              <a:spcAft>
                <a:spcPts val="0"/>
              </a:spcAft>
              <a:tabLst>
                <a:tab pos="1386840" algn="l"/>
              </a:tabLst>
            </a:pPr>
            <a:r>
              <a:rPr lang="en-US" sz="2400" dirty="0" err="1">
                <a:solidFill>
                  <a:schemeClr val="accent6">
                    <a:lumMod val="50000"/>
                  </a:schemeClr>
                </a:solidFill>
                <a:latin typeface="Times New Roman" panose="02020603050405020304" pitchFamily="18" charset="0"/>
                <a:ea typeface="MS Mincho"/>
              </a:rPr>
              <a:t>Cuối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truyện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là</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hình</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ảnh</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Dế</a:t>
            </a:r>
            <a:r>
              <a:rPr lang="en-US" sz="2400" dirty="0" smtClean="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Mèn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đứng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lặng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hồi</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lâu</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trước</a:t>
            </a:r>
            <a:r>
              <a:rPr lang="en-US" sz="2400" dirty="0" smtClean="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nấm</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mồ</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bạn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Em</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thử</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hình</a:t>
            </a:r>
            <a:r>
              <a:rPr lang="en-US" sz="2400" dirty="0" smtClean="0">
                <a:solidFill>
                  <a:schemeClr val="accent6">
                    <a:lumMod val="50000"/>
                  </a:schemeClr>
                </a:solidFill>
                <a:latin typeface="Times New Roman" panose="02020603050405020304" pitchFamily="18" charset="0"/>
                <a:ea typeface="MS Mincho"/>
              </a:rPr>
              <a:t> </a:t>
            </a:r>
            <a:r>
              <a:rPr lang="en-US" sz="2400" dirty="0">
                <a:solidFill>
                  <a:schemeClr val="accent6">
                    <a:lumMod val="50000"/>
                  </a:schemeClr>
                </a:solidFill>
                <a:latin typeface="Times New Roman" panose="02020603050405020304" pitchFamily="18" charset="0"/>
                <a:ea typeface="MS Mincho"/>
              </a:rPr>
              <a:t>dung </a:t>
            </a:r>
            <a:r>
              <a:rPr lang="en-US" sz="2400" dirty="0" err="1">
                <a:solidFill>
                  <a:schemeClr val="accent6">
                    <a:lumMod val="50000"/>
                  </a:schemeClr>
                </a:solidFill>
                <a:latin typeface="Times New Roman" panose="02020603050405020304" pitchFamily="18" charset="0"/>
                <a:ea typeface="MS Mincho"/>
              </a:rPr>
              <a:t>tâm</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trạng</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Dế</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Mèn</a:t>
            </a:r>
            <a:r>
              <a:rPr lang="en-US" sz="2400" dirty="0">
                <a:solidFill>
                  <a:schemeClr val="accent6">
                    <a:lumMod val="50000"/>
                  </a:schemeClr>
                </a:solidFill>
                <a:latin typeface="Times New Roman" panose="02020603050405020304" pitchFamily="18" charset="0"/>
                <a:ea typeface="MS Mincho"/>
              </a:rPr>
              <a:t> </a:t>
            </a:r>
            <a:r>
              <a:rPr lang="en-US" sz="2400" dirty="0" err="1" smtClean="0">
                <a:solidFill>
                  <a:schemeClr val="accent6">
                    <a:lumMod val="50000"/>
                  </a:schemeClr>
                </a:solidFill>
                <a:latin typeface="Times New Roman" panose="02020603050405020304" pitchFamily="18" charset="0"/>
                <a:ea typeface="MS Mincho"/>
              </a:rPr>
              <a:t>lúc</a:t>
            </a:r>
            <a:r>
              <a:rPr lang="en-US" sz="2400" dirty="0" smtClean="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này</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4807131" y="3311676"/>
            <a:ext cx="4846320" cy="31283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71574" y="3546979"/>
            <a:ext cx="4922382" cy="3108543"/>
          </a:xfrm>
          <a:prstGeom prst="rect">
            <a:avLst/>
          </a:prstGeom>
        </p:spPr>
        <p:txBody>
          <a:bodyPr wrap="square">
            <a:spAutoFit/>
          </a:bodyPr>
          <a:lstStyle/>
          <a:p>
            <a:pPr>
              <a:spcAft>
                <a:spcPts val="0"/>
              </a:spcAft>
              <a:tabLst>
                <a:tab pos="1386840" algn="l"/>
              </a:tabLst>
            </a:pPr>
            <a:r>
              <a:rPr lang="en-US" sz="2800" dirty="0" smtClean="0">
                <a:solidFill>
                  <a:schemeClr val="accent6">
                    <a:lumMod val="50000"/>
                  </a:schemeClr>
                </a:solidFill>
                <a:latin typeface="Times New Roman" panose="02020603050405020304" pitchFamily="18" charset="0"/>
                <a:ea typeface="MS Mincho"/>
              </a:rPr>
              <a:t>  </a:t>
            </a:r>
            <a:r>
              <a:rPr lang="en-US" sz="2800" dirty="0" err="1" smtClean="0">
                <a:solidFill>
                  <a:schemeClr val="accent6">
                    <a:lumMod val="50000"/>
                  </a:schemeClr>
                </a:solidFill>
                <a:latin typeface="Times New Roman" panose="02020603050405020304" pitchFamily="18" charset="0"/>
                <a:ea typeface="MS Mincho"/>
              </a:rPr>
              <a:t>Cuối</a:t>
            </a:r>
            <a:r>
              <a:rPr lang="en-US" sz="2800" dirty="0" smtClean="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truyện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hình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ảnh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Dế</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Mèn</a:t>
            </a:r>
            <a:r>
              <a:rPr lang="en-US" sz="2800" dirty="0">
                <a:solidFill>
                  <a:schemeClr val="accent6">
                    <a:lumMod val="50000"/>
                  </a:schemeClr>
                </a:solidFill>
                <a:latin typeface="Times New Roman" panose="02020603050405020304" pitchFamily="18" charset="0"/>
                <a:ea typeface="MS Mincho"/>
              </a:rPr>
              <a:t> cay </a:t>
            </a:r>
            <a:r>
              <a:rPr lang="en-US" sz="2800" dirty="0" err="1">
                <a:solidFill>
                  <a:schemeClr val="accent6">
                    <a:lumMod val="50000"/>
                  </a:schemeClr>
                </a:solidFill>
                <a:latin typeface="Times New Roman" panose="02020603050405020304" pitchFamily="18" charset="0"/>
                <a:ea typeface="MS Mincho"/>
              </a:rPr>
              <a:t>đắng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vì</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lỗi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lầm</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mình</a:t>
            </a:r>
            <a:r>
              <a:rPr lang="en-US" sz="2800" dirty="0">
                <a:solidFill>
                  <a:schemeClr val="accent6">
                    <a:lumMod val="50000"/>
                  </a:schemeClr>
                </a:solidFill>
                <a:latin typeface="Times New Roman" panose="02020603050405020304" pitchFamily="18" charset="0"/>
                <a:ea typeface="MS Mincho"/>
              </a:rPr>
              <a:t>, </a:t>
            </a:r>
            <a:r>
              <a:rPr lang="en-US" sz="2800" dirty="0" err="1" smtClean="0">
                <a:solidFill>
                  <a:schemeClr val="accent6">
                    <a:lumMod val="50000"/>
                  </a:schemeClr>
                </a:solidFill>
                <a:latin typeface="Times New Roman" panose="02020603050405020304" pitchFamily="18" charset="0"/>
                <a:ea typeface="MS Mincho"/>
              </a:rPr>
              <a:t>xót</a:t>
            </a:r>
            <a:r>
              <a:rPr lang="en-US" sz="2800" dirty="0" smtClean="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thương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Dế</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Choắt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mong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Dế</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Choắt</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sống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lại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nghĩ</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đến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việc</a:t>
            </a:r>
            <a:r>
              <a:rPr lang="en-US" sz="2800" dirty="0">
                <a:solidFill>
                  <a:schemeClr val="accent6">
                    <a:lumMod val="50000"/>
                  </a:schemeClr>
                </a:solidFill>
                <a:latin typeface="Times New Roman" panose="02020603050405020304" pitchFamily="18" charset="0"/>
                <a:ea typeface="MS Mincho"/>
              </a:rPr>
              <a:t> </a:t>
            </a:r>
            <a:r>
              <a:rPr lang="en-US" sz="2800" dirty="0" err="1" smtClean="0">
                <a:solidFill>
                  <a:schemeClr val="accent6">
                    <a:lumMod val="50000"/>
                  </a:schemeClr>
                </a:solidFill>
                <a:latin typeface="Times New Roman" panose="02020603050405020304" pitchFamily="18" charset="0"/>
                <a:ea typeface="MS Mincho"/>
              </a:rPr>
              <a:t>thay</a:t>
            </a:r>
            <a:r>
              <a:rPr lang="en-US" sz="2800" dirty="0">
                <a:solidFill>
                  <a:schemeClr val="accent6">
                    <a:lumMod val="50000"/>
                  </a:schemeClr>
                </a:solidFill>
                <a:latin typeface="Times New Roman" panose="02020603050405020304" pitchFamily="18" charset="0"/>
                <a:ea typeface="MS Mincho"/>
              </a:rPr>
              <a:t> </a:t>
            </a:r>
            <a:r>
              <a:rPr lang="en-US" sz="2800" dirty="0" err="1" smtClean="0">
                <a:solidFill>
                  <a:schemeClr val="accent6">
                    <a:lumMod val="50000"/>
                  </a:schemeClr>
                </a:solidFill>
                <a:latin typeface="Times New Roman" panose="02020603050405020304" pitchFamily="18" charset="0"/>
                <a:ea typeface="MS Mincho"/>
              </a:rPr>
              <a:t>đổi</a:t>
            </a:r>
            <a:r>
              <a:rPr lang="en-US" sz="2800" dirty="0" smtClean="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cách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sống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của</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mình</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9546633" y="3673338"/>
            <a:ext cx="2645367" cy="2479158"/>
          </a:xfrm>
          <a:prstGeom prst="ellipse">
            <a:avLst/>
          </a:prstGeom>
          <a:ln>
            <a:noFill/>
          </a:ln>
          <a:effectLst>
            <a:softEdge rad="112500"/>
          </a:effectLst>
        </p:spPr>
      </p:pic>
    </p:spTree>
    <p:extLst>
      <p:ext uri="{BB962C8B-B14F-4D97-AF65-F5344CB8AC3E}">
        <p14:creationId xmlns:p14="http://schemas.microsoft.com/office/powerpoint/2010/main" val="2651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96504" y="222184"/>
            <a:ext cx="6844938" cy="572589"/>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4836823" y="976531"/>
            <a:ext cx="2677887" cy="667950"/>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Freeform 5"/>
          <p:cNvSpPr/>
          <p:nvPr/>
        </p:nvSpPr>
        <p:spPr>
          <a:xfrm>
            <a:off x="330216" y="2226538"/>
            <a:ext cx="1966477" cy="1899824"/>
          </a:xfrm>
          <a:custGeom>
            <a:avLst/>
            <a:gdLst>
              <a:gd name="connsiteX0" fmla="*/ 0 w 1966477"/>
              <a:gd name="connsiteY0" fmla="*/ 189982 h 1899824"/>
              <a:gd name="connsiteX1" fmla="*/ 189982 w 1966477"/>
              <a:gd name="connsiteY1" fmla="*/ 0 h 1899824"/>
              <a:gd name="connsiteX2" fmla="*/ 1776495 w 1966477"/>
              <a:gd name="connsiteY2" fmla="*/ 0 h 1899824"/>
              <a:gd name="connsiteX3" fmla="*/ 1966477 w 1966477"/>
              <a:gd name="connsiteY3" fmla="*/ 189982 h 1899824"/>
              <a:gd name="connsiteX4" fmla="*/ 1966477 w 1966477"/>
              <a:gd name="connsiteY4" fmla="*/ 1709842 h 1899824"/>
              <a:gd name="connsiteX5" fmla="*/ 1776495 w 1966477"/>
              <a:gd name="connsiteY5" fmla="*/ 1899824 h 1899824"/>
              <a:gd name="connsiteX6" fmla="*/ 189982 w 1966477"/>
              <a:gd name="connsiteY6" fmla="*/ 1899824 h 1899824"/>
              <a:gd name="connsiteX7" fmla="*/ 0 w 1966477"/>
              <a:gd name="connsiteY7" fmla="*/ 1709842 h 1899824"/>
              <a:gd name="connsiteX8" fmla="*/ 0 w 1966477"/>
              <a:gd name="connsiteY8" fmla="*/ 189982 h 189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477" h="1899824">
                <a:moveTo>
                  <a:pt x="0" y="189982"/>
                </a:moveTo>
                <a:cubicBezTo>
                  <a:pt x="0" y="85058"/>
                  <a:pt x="85058" y="0"/>
                  <a:pt x="189982" y="0"/>
                </a:cubicBezTo>
                <a:lnTo>
                  <a:pt x="1776495" y="0"/>
                </a:lnTo>
                <a:cubicBezTo>
                  <a:pt x="1881419" y="0"/>
                  <a:pt x="1966477" y="85058"/>
                  <a:pt x="1966477" y="189982"/>
                </a:cubicBezTo>
                <a:lnTo>
                  <a:pt x="1966477" y="1709842"/>
                </a:lnTo>
                <a:cubicBezTo>
                  <a:pt x="1966477" y="1814766"/>
                  <a:pt x="1881419" y="1899824"/>
                  <a:pt x="1776495" y="1899824"/>
                </a:cubicBezTo>
                <a:lnTo>
                  <a:pt x="189982" y="1899824"/>
                </a:lnTo>
                <a:cubicBezTo>
                  <a:pt x="85058" y="1899824"/>
                  <a:pt x="0" y="1814766"/>
                  <a:pt x="0" y="1709842"/>
                </a:cubicBezTo>
                <a:lnTo>
                  <a:pt x="0" y="189982"/>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7884" tIns="197884" rIns="197884" bIns="197884"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6">
                    <a:lumMod val="50000"/>
                  </a:schemeClr>
                </a:solidFill>
                <a:effectLst/>
                <a:latin typeface="Times New Roman" panose="02020603050405020304" pitchFamily="18" charset="0"/>
                <a:ea typeface="MS Mincho"/>
              </a:rPr>
              <a:t>Bài</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học</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về</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cách</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ứng</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xử</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sống</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khiêm</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tốn</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biết</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tôn</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trọng</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người</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khác</a:t>
            </a:r>
            <a:r>
              <a:rPr lang="en-US" sz="2000" kern="1200" dirty="0" smtClean="0">
                <a:solidFill>
                  <a:schemeClr val="accent6">
                    <a:lumMod val="50000"/>
                  </a:schemeClr>
                </a:solidFill>
                <a:effectLst/>
                <a:latin typeface="Times New Roman" panose="02020603050405020304" pitchFamily="18" charset="0"/>
                <a:ea typeface="MS Mincho"/>
              </a:rPr>
              <a:t>.</a:t>
            </a:r>
            <a:endParaRPr lang="en-US" sz="2000" kern="1200" dirty="0">
              <a:solidFill>
                <a:schemeClr val="accent6">
                  <a:lumMod val="50000"/>
                </a:schemeClr>
              </a:solidFill>
            </a:endParaRPr>
          </a:p>
        </p:txBody>
      </p:sp>
      <p:sp>
        <p:nvSpPr>
          <p:cNvPr id="10" name="Freeform 9"/>
          <p:cNvSpPr/>
          <p:nvPr/>
        </p:nvSpPr>
        <p:spPr>
          <a:xfrm>
            <a:off x="2626845" y="2261566"/>
            <a:ext cx="1282969" cy="1908160"/>
          </a:xfrm>
          <a:custGeom>
            <a:avLst/>
            <a:gdLst>
              <a:gd name="connsiteX0" fmla="*/ 0 w 1282969"/>
              <a:gd name="connsiteY0" fmla="*/ 128297 h 1908160"/>
              <a:gd name="connsiteX1" fmla="*/ 128297 w 1282969"/>
              <a:gd name="connsiteY1" fmla="*/ 0 h 1908160"/>
              <a:gd name="connsiteX2" fmla="*/ 1154672 w 1282969"/>
              <a:gd name="connsiteY2" fmla="*/ 0 h 1908160"/>
              <a:gd name="connsiteX3" fmla="*/ 1282969 w 1282969"/>
              <a:gd name="connsiteY3" fmla="*/ 128297 h 1908160"/>
              <a:gd name="connsiteX4" fmla="*/ 1282969 w 1282969"/>
              <a:gd name="connsiteY4" fmla="*/ 1779863 h 1908160"/>
              <a:gd name="connsiteX5" fmla="*/ 1154672 w 1282969"/>
              <a:gd name="connsiteY5" fmla="*/ 1908160 h 1908160"/>
              <a:gd name="connsiteX6" fmla="*/ 128297 w 1282969"/>
              <a:gd name="connsiteY6" fmla="*/ 1908160 h 1908160"/>
              <a:gd name="connsiteX7" fmla="*/ 0 w 1282969"/>
              <a:gd name="connsiteY7" fmla="*/ 1779863 h 1908160"/>
              <a:gd name="connsiteX8" fmla="*/ 0 w 1282969"/>
              <a:gd name="connsiteY8" fmla="*/ 128297 h 190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69" h="1908160">
                <a:moveTo>
                  <a:pt x="0" y="128297"/>
                </a:moveTo>
                <a:cubicBezTo>
                  <a:pt x="0" y="57441"/>
                  <a:pt x="57441" y="0"/>
                  <a:pt x="128297" y="0"/>
                </a:cubicBezTo>
                <a:lnTo>
                  <a:pt x="1154672" y="0"/>
                </a:lnTo>
                <a:cubicBezTo>
                  <a:pt x="1225528" y="0"/>
                  <a:pt x="1282969" y="57441"/>
                  <a:pt x="1282969" y="128297"/>
                </a:cubicBezTo>
                <a:lnTo>
                  <a:pt x="1282969" y="1779863"/>
                </a:lnTo>
                <a:cubicBezTo>
                  <a:pt x="1282969" y="1850719"/>
                  <a:pt x="1225528" y="1908160"/>
                  <a:pt x="1154672" y="1908160"/>
                </a:cubicBezTo>
                <a:lnTo>
                  <a:pt x="128297" y="1908160"/>
                </a:lnTo>
                <a:cubicBezTo>
                  <a:pt x="57441" y="1908160"/>
                  <a:pt x="0" y="1850719"/>
                  <a:pt x="0" y="1779863"/>
                </a:cubicBezTo>
                <a:lnTo>
                  <a:pt x="0" y="128297"/>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9817" tIns="179817" rIns="179817" bIns="179817"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6">
                    <a:lumMod val="50000"/>
                  </a:schemeClr>
                </a:solidFill>
                <a:effectLst/>
                <a:latin typeface="Times New Roman" panose="02020603050405020304" pitchFamily="18" charset="0"/>
                <a:ea typeface="MS Mincho"/>
              </a:rPr>
              <a:t>Bài</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học</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về</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tình</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thân</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ái</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chan</a:t>
            </a:r>
            <a:r>
              <a:rPr lang="en-US" sz="2000" kern="1200" dirty="0" smtClean="0">
                <a:solidFill>
                  <a:schemeClr val="accent6">
                    <a:lumMod val="50000"/>
                  </a:schemeClr>
                </a:solidFill>
                <a:effectLst/>
                <a:latin typeface="Times New Roman" panose="02020603050405020304" pitchFamily="18" charset="0"/>
                <a:ea typeface="MS Mincho"/>
              </a:rPr>
              <a:t> </a:t>
            </a:r>
            <a:r>
              <a:rPr lang="en-US" sz="2000" kern="1200" dirty="0" err="1" smtClean="0">
                <a:solidFill>
                  <a:schemeClr val="accent6">
                    <a:lumMod val="50000"/>
                  </a:schemeClr>
                </a:solidFill>
                <a:effectLst/>
                <a:latin typeface="Times New Roman" panose="02020603050405020304" pitchFamily="18" charset="0"/>
                <a:ea typeface="MS Mincho"/>
              </a:rPr>
              <a:t>hòa</a:t>
            </a:r>
            <a:r>
              <a:rPr lang="en-US" sz="2000" kern="1200" dirty="0" smtClean="0">
                <a:solidFill>
                  <a:schemeClr val="accent6">
                    <a:lumMod val="50000"/>
                  </a:schemeClr>
                </a:solidFill>
                <a:effectLst/>
                <a:latin typeface="Times New Roman" panose="02020603050405020304" pitchFamily="18" charset="0"/>
                <a:ea typeface="MS Mincho"/>
              </a:rPr>
              <a:t>.</a:t>
            </a:r>
            <a:endParaRPr lang="en-US" sz="2000" kern="1200" dirty="0">
              <a:solidFill>
                <a:schemeClr val="accent6">
                  <a:lumMod val="50000"/>
                </a:schemeClr>
              </a:solidFill>
            </a:endParaRPr>
          </a:p>
        </p:txBody>
      </p:sp>
      <p:sp>
        <p:nvSpPr>
          <p:cNvPr id="12" name="Freeform 11"/>
          <p:cNvSpPr/>
          <p:nvPr/>
        </p:nvSpPr>
        <p:spPr>
          <a:xfrm>
            <a:off x="4223623" y="2192552"/>
            <a:ext cx="3904288" cy="2065850"/>
          </a:xfrm>
          <a:custGeom>
            <a:avLst/>
            <a:gdLst>
              <a:gd name="connsiteX0" fmla="*/ 0 w 3904288"/>
              <a:gd name="connsiteY0" fmla="*/ 206585 h 2065850"/>
              <a:gd name="connsiteX1" fmla="*/ 206585 w 3904288"/>
              <a:gd name="connsiteY1" fmla="*/ 0 h 2065850"/>
              <a:gd name="connsiteX2" fmla="*/ 3697703 w 3904288"/>
              <a:gd name="connsiteY2" fmla="*/ 0 h 2065850"/>
              <a:gd name="connsiteX3" fmla="*/ 3904288 w 3904288"/>
              <a:gd name="connsiteY3" fmla="*/ 206585 h 2065850"/>
              <a:gd name="connsiteX4" fmla="*/ 3904288 w 3904288"/>
              <a:gd name="connsiteY4" fmla="*/ 1859265 h 2065850"/>
              <a:gd name="connsiteX5" fmla="*/ 3697703 w 3904288"/>
              <a:gd name="connsiteY5" fmla="*/ 2065850 h 2065850"/>
              <a:gd name="connsiteX6" fmla="*/ 206585 w 3904288"/>
              <a:gd name="connsiteY6" fmla="*/ 2065850 h 2065850"/>
              <a:gd name="connsiteX7" fmla="*/ 0 w 3904288"/>
              <a:gd name="connsiteY7" fmla="*/ 1859265 h 2065850"/>
              <a:gd name="connsiteX8" fmla="*/ 0 w 3904288"/>
              <a:gd name="connsiteY8" fmla="*/ 206585 h 20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4288" h="2065850">
                <a:moveTo>
                  <a:pt x="0" y="206585"/>
                </a:moveTo>
                <a:cubicBezTo>
                  <a:pt x="0" y="92491"/>
                  <a:pt x="92491" y="0"/>
                  <a:pt x="206585" y="0"/>
                </a:cubicBezTo>
                <a:lnTo>
                  <a:pt x="3697703" y="0"/>
                </a:lnTo>
                <a:cubicBezTo>
                  <a:pt x="3811797" y="0"/>
                  <a:pt x="3904288" y="92491"/>
                  <a:pt x="3904288" y="206585"/>
                </a:cubicBezTo>
                <a:lnTo>
                  <a:pt x="3904288" y="1859265"/>
                </a:lnTo>
                <a:cubicBezTo>
                  <a:pt x="3904288" y="1973359"/>
                  <a:pt x="3811797" y="2065850"/>
                  <a:pt x="3697703" y="2065850"/>
                </a:cubicBezTo>
                <a:lnTo>
                  <a:pt x="206585" y="2065850"/>
                </a:lnTo>
                <a:cubicBezTo>
                  <a:pt x="92491" y="2065850"/>
                  <a:pt x="0" y="1973359"/>
                  <a:pt x="0" y="1859265"/>
                </a:cubicBezTo>
                <a:lnTo>
                  <a:pt x="0" y="206585"/>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747" tIns="202747" rIns="202747" bIns="202747"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Bài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học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đầu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tiên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rút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sau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chết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Thói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ngông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trêu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đùa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khác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thoả</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mãn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niềm</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vui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gây</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quả</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phải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ân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suốt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000" kern="1200" dirty="0">
              <a:solidFill>
                <a:schemeClr val="accent6">
                  <a:lumMod val="50000"/>
                </a:schemeClr>
              </a:solidFill>
            </a:endParaRPr>
          </a:p>
        </p:txBody>
      </p:sp>
      <p:sp>
        <p:nvSpPr>
          <p:cNvPr id="14" name="Freeform 13"/>
          <p:cNvSpPr/>
          <p:nvPr/>
        </p:nvSpPr>
        <p:spPr>
          <a:xfrm>
            <a:off x="8315325" y="2226538"/>
            <a:ext cx="3529499" cy="2066910"/>
          </a:xfrm>
          <a:custGeom>
            <a:avLst/>
            <a:gdLst>
              <a:gd name="connsiteX0" fmla="*/ 0 w 3403104"/>
              <a:gd name="connsiteY0" fmla="*/ 216602 h 2166023"/>
              <a:gd name="connsiteX1" fmla="*/ 216602 w 3403104"/>
              <a:gd name="connsiteY1" fmla="*/ 0 h 2166023"/>
              <a:gd name="connsiteX2" fmla="*/ 3186502 w 3403104"/>
              <a:gd name="connsiteY2" fmla="*/ 0 h 2166023"/>
              <a:gd name="connsiteX3" fmla="*/ 3403104 w 3403104"/>
              <a:gd name="connsiteY3" fmla="*/ 216602 h 2166023"/>
              <a:gd name="connsiteX4" fmla="*/ 3403104 w 3403104"/>
              <a:gd name="connsiteY4" fmla="*/ 1949421 h 2166023"/>
              <a:gd name="connsiteX5" fmla="*/ 3186502 w 3403104"/>
              <a:gd name="connsiteY5" fmla="*/ 2166023 h 2166023"/>
              <a:gd name="connsiteX6" fmla="*/ 216602 w 3403104"/>
              <a:gd name="connsiteY6" fmla="*/ 2166023 h 2166023"/>
              <a:gd name="connsiteX7" fmla="*/ 0 w 3403104"/>
              <a:gd name="connsiteY7" fmla="*/ 1949421 h 2166023"/>
              <a:gd name="connsiteX8" fmla="*/ 0 w 3403104"/>
              <a:gd name="connsiteY8" fmla="*/ 216602 h 2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104" h="2166023">
                <a:moveTo>
                  <a:pt x="0" y="216602"/>
                </a:moveTo>
                <a:cubicBezTo>
                  <a:pt x="0" y="96976"/>
                  <a:pt x="96976" y="0"/>
                  <a:pt x="216602" y="0"/>
                </a:cubicBezTo>
                <a:lnTo>
                  <a:pt x="3186502" y="0"/>
                </a:lnTo>
                <a:cubicBezTo>
                  <a:pt x="3306128" y="0"/>
                  <a:pt x="3403104" y="96976"/>
                  <a:pt x="3403104" y="216602"/>
                </a:cubicBezTo>
                <a:lnTo>
                  <a:pt x="3403104" y="1949421"/>
                </a:lnTo>
                <a:cubicBezTo>
                  <a:pt x="3403104" y="2069047"/>
                  <a:pt x="3306128" y="2166023"/>
                  <a:pt x="3186502" y="2166023"/>
                </a:cubicBezTo>
                <a:lnTo>
                  <a:pt x="216602" y="2166023"/>
                </a:lnTo>
                <a:cubicBezTo>
                  <a:pt x="96976" y="2166023"/>
                  <a:pt x="0" y="2069047"/>
                  <a:pt x="0" y="1949421"/>
                </a:cubicBezTo>
                <a:lnTo>
                  <a:pt x="0" y="216602"/>
                </a:lnTo>
                <a:close/>
              </a:path>
            </a:pathLst>
          </a:custGeom>
          <a:ln w="28575">
            <a:solidFill>
              <a:srgbClr val="C00000"/>
            </a:solidFill>
          </a:ln>
          <a:effectLst>
            <a:outerShdw blurRad="50800" dist="38100" dir="13500000" algn="br"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681" tIns="205681" rIns="205681" bIns="205681"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Việc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tác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giả</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sử</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dụng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ngôi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kể</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thứ</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tự</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kể</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lại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câu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chuyện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khiến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câu</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chuyện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trở</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nên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chân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thực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khách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quan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nhân</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vật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thể</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bộc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lộ</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rõ</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tâm</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trạng</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cảm</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xúc</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trải</a:t>
            </a:r>
            <a:r>
              <a:rPr lang="en-US" sz="2000" kern="1200" dirty="0" smtClean="0">
                <a:solidFill>
                  <a:schemeClr val="accent6">
                    <a:lumMod val="50000"/>
                  </a:schemeClr>
                </a:solidFill>
                <a:effectLst/>
                <a:latin typeface="Times New Roman" panose="02020603050405020304" pitchFamily="18" charset="0"/>
                <a:ea typeface="Times New Roman" panose="02020603050405020304" pitchFamily="18" charset="0"/>
              </a:rPr>
              <a:t> qua.</a:t>
            </a:r>
            <a:endParaRPr lang="en-US" sz="2000" kern="1200" dirty="0">
              <a:solidFill>
                <a:schemeClr val="accent6">
                  <a:lumMod val="50000"/>
                </a:schemeClr>
              </a:solidFill>
            </a:endParaRPr>
          </a:p>
        </p:txBody>
      </p:sp>
      <p:sp>
        <p:nvSpPr>
          <p:cNvPr id="8" name="Cloud Callout 7"/>
          <p:cNvSpPr/>
          <p:nvPr/>
        </p:nvSpPr>
        <p:spPr>
          <a:xfrm>
            <a:off x="2626845" y="1935509"/>
            <a:ext cx="7711682" cy="2790945"/>
          </a:xfrm>
          <a:prstGeom prst="cloudCallout">
            <a:avLst/>
          </a:prstGeom>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smtClean="0">
                <a:solidFill>
                  <a:srgbClr val="0D0D0D"/>
                </a:solidFill>
                <a:latin typeface="Times New Roman" panose="02020603050405020304" pitchFamily="18" charset="0"/>
                <a:ea typeface="MS Mincho"/>
              </a:rPr>
              <a:t>        </a:t>
            </a:r>
            <a:r>
              <a:rPr lang="en-US" sz="2000" dirty="0" err="1" smtClean="0">
                <a:solidFill>
                  <a:srgbClr val="0D0D0D"/>
                </a:solidFill>
                <a:latin typeface="Times New Roman" panose="02020603050405020304" pitchFamily="18" charset="0"/>
                <a:ea typeface="MS Mincho"/>
              </a:rPr>
              <a:t>Sau</a:t>
            </a:r>
            <a:r>
              <a:rPr lang="en-US" sz="2000" dirty="0" smtClean="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tất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các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sự</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việc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trên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nhất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là</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sau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khi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Choắt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chết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Dế</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Mèn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tự</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rút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ra</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học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đường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đời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đầu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tiên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cho</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mình</a:t>
            </a:r>
            <a:r>
              <a:rPr lang="en-US" sz="2000" dirty="0">
                <a:solidFill>
                  <a:srgbClr val="0D0D0D"/>
                </a:solidFill>
                <a:latin typeface="Times New Roman" panose="02020603050405020304" pitchFamily="18" charset="0"/>
                <a:ea typeface="MS Mincho"/>
              </a:rPr>
              <a:t>. Theo </a:t>
            </a:r>
            <a:r>
              <a:rPr lang="en-US" sz="2000" dirty="0" err="1">
                <a:solidFill>
                  <a:srgbClr val="0D0D0D"/>
                </a:solidFill>
                <a:latin typeface="Times New Roman" panose="02020603050405020304" pitchFamily="18" charset="0"/>
                <a:ea typeface="MS Mincho"/>
              </a:rPr>
              <a:t>em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đó</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là</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học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gì</a:t>
            </a:r>
            <a:r>
              <a:rPr lang="en-US" sz="2000" dirty="0">
                <a:solidFill>
                  <a:srgbClr val="0D0D0D"/>
                </a:solidFill>
                <a:latin typeface="Times New Roman" panose="02020603050405020304" pitchFamily="18" charset="0"/>
                <a:ea typeface="MS Mincho"/>
              </a:rPr>
              <a:t>?</a:t>
            </a:r>
            <a:r>
              <a:rPr lang="en-US" sz="2000" dirty="0">
                <a:solidFill>
                  <a:srgbClr val="000000"/>
                </a:solidFill>
                <a:latin typeface="Arial" panose="020B0604020202020204" pitchFamily="34"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giả</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Mèn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bằng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ngôi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thứ</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dụng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nào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ấy</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cxnSp>
        <p:nvCxnSpPr>
          <p:cNvPr id="16" name="Straight Arrow Connector 15"/>
          <p:cNvCxnSpPr>
            <a:stCxn id="9" idx="2"/>
          </p:cNvCxnSpPr>
          <p:nvPr/>
        </p:nvCxnSpPr>
        <p:spPr>
          <a:xfrm flipH="1">
            <a:off x="1502229" y="1644481"/>
            <a:ext cx="4673538"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9" idx="2"/>
          </p:cNvCxnSpPr>
          <p:nvPr/>
        </p:nvCxnSpPr>
        <p:spPr>
          <a:xfrm flipH="1">
            <a:off x="3317966" y="1644481"/>
            <a:ext cx="2857801" cy="5820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stCxn id="9" idx="2"/>
          </p:cNvCxnSpPr>
          <p:nvPr/>
        </p:nvCxnSpPr>
        <p:spPr>
          <a:xfrm>
            <a:off x="6175767" y="1644481"/>
            <a:ext cx="0"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9" idx="2"/>
          </p:cNvCxnSpPr>
          <p:nvPr/>
        </p:nvCxnSpPr>
        <p:spPr>
          <a:xfrm>
            <a:off x="6175767" y="1644481"/>
            <a:ext cx="3926117" cy="5403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78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4"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86328532"/>
              </p:ext>
            </p:extLst>
          </p:nvPr>
        </p:nvGraphicFramePr>
        <p:xfrm>
          <a:off x="-522515" y="1516378"/>
          <a:ext cx="9117875" cy="461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amond 6"/>
          <p:cNvSpPr/>
          <p:nvPr/>
        </p:nvSpPr>
        <p:spPr>
          <a:xfrm>
            <a:off x="3226525" y="626474"/>
            <a:ext cx="5199018" cy="1384663"/>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TỔNG KẾT</a:t>
            </a:r>
            <a:endParaRPr lang="en-US" sz="3200" b="1" dirty="0">
              <a:latin typeface="Times New Roman" panose="02020603050405020304" pitchFamily="18" charset="0"/>
              <a:cs typeface="Times New Roman" panose="02020603050405020304" pitchFamily="18" charset="0"/>
            </a:endParaRPr>
          </a:p>
        </p:txBody>
      </p:sp>
      <p:sp>
        <p:nvSpPr>
          <p:cNvPr id="8" name="Flowchart: Display 7"/>
          <p:cNvSpPr/>
          <p:nvPr/>
        </p:nvSpPr>
        <p:spPr>
          <a:xfrm>
            <a:off x="8138159" y="1384663"/>
            <a:ext cx="3644537" cy="4598125"/>
          </a:xfrm>
          <a:prstGeom prst="flowChartDisplay">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spcAft>
                <a:spcPts val="0"/>
              </a:spcAft>
              <a:tabLst>
                <a:tab pos="1386840" algn="l"/>
              </a:tabLst>
            </a:pPr>
            <a:r>
              <a:rPr lang="en-US" sz="2400" dirty="0" smtClean="0">
                <a:solidFill>
                  <a:schemeClr val="bg1"/>
                </a:solidFill>
                <a:latin typeface="Times New Roman" panose="02020603050405020304" pitchFamily="18" charset="0"/>
                <a:ea typeface="MS Mincho"/>
              </a:rPr>
              <a:t>+ </a:t>
            </a:r>
            <a:r>
              <a:rPr lang="en-US" sz="2400" dirty="0" err="1" smtClean="0">
                <a:solidFill>
                  <a:schemeClr val="bg1"/>
                </a:solidFill>
                <a:latin typeface="Times New Roman" panose="02020603050405020304" pitchFamily="18" charset="0"/>
                <a:ea typeface="MS Mincho"/>
              </a:rPr>
              <a:t>Nhận</a:t>
            </a:r>
            <a:r>
              <a:rPr lang="en-US" sz="2400" dirty="0" smtClean="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xét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về</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đặc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sắc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nghệ</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thuật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và</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sức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cuốn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hút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tác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phẩm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Nội</a:t>
            </a:r>
            <a:r>
              <a:rPr lang="en-US" sz="2400" dirty="0">
                <a:solidFill>
                  <a:schemeClr val="bg1"/>
                </a:solidFill>
                <a:latin typeface="Times New Roman" panose="02020603050405020304" pitchFamily="18" charset="0"/>
                <a:ea typeface="MS Mincho"/>
              </a:rPr>
              <a:t> dung, ý </a:t>
            </a:r>
            <a:r>
              <a:rPr lang="en-US" sz="2400" dirty="0" err="1">
                <a:solidFill>
                  <a:schemeClr val="bg1"/>
                </a:solidFill>
                <a:latin typeface="Times New Roman" panose="02020603050405020304" pitchFamily="18" charset="0"/>
                <a:ea typeface="MS Mincho"/>
              </a:rPr>
              <a:t>nghĩa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văn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bản</a:t>
            </a:r>
            <a:r>
              <a:rPr lang="en-US" sz="2400" dirty="0">
                <a:solidFill>
                  <a:schemeClr val="bg1"/>
                </a:solidFill>
                <a:latin typeface="Times New Roman" panose="02020603050405020304" pitchFamily="18" charset="0"/>
                <a:ea typeface="MS Mincho"/>
              </a:rPr>
              <a:t>?</a:t>
            </a:r>
            <a:endParaRPr lang="en-US" sz="2400" dirty="0">
              <a:solidFill>
                <a:schemeClr val="bg1"/>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Em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học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tập</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được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gì</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từ</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nghệ</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thuật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miêu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tả</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và</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kể</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chuyện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Tô</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Hoài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trong</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văn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bản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này</a:t>
            </a:r>
            <a:r>
              <a:rPr lang="en-US" sz="2400" dirty="0">
                <a:solidFill>
                  <a:schemeClr val="bg1"/>
                </a:solidFill>
                <a:latin typeface="Times New Roman" panose="02020603050405020304" pitchFamily="18" charset="0"/>
                <a:ea typeface="MS Mincho"/>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01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17" y="509451"/>
            <a:ext cx="3931921"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6" name="Diamond 5"/>
          <p:cNvSpPr/>
          <p:nvPr/>
        </p:nvSpPr>
        <p:spPr>
          <a:xfrm>
            <a:off x="7171510" y="509451"/>
            <a:ext cx="3931921"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365757" y="1907175"/>
            <a:ext cx="3918860" cy="47548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đẹp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căng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hòa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bè</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lễ</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chủ</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4428309" y="1907175"/>
            <a:ext cx="7471954" cy="47548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Kể</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chuyện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kết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hợp</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với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miêu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tả</a:t>
            </a:r>
            <a:r>
              <a:rPr lang="en-US" sz="2000" dirty="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Xây</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dựng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hình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tượng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nhân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vật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Dế</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Mèn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gần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gũi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với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trẻ</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thơ</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miêu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loài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vật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chính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xác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sinh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động</a:t>
            </a:r>
            <a:r>
              <a:rPr lang="en-US" sz="2000" dirty="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Các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phép</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từ</a:t>
            </a:r>
            <a:r>
              <a:rPr lang="en-US" sz="2000" dirty="0">
                <a:solidFill>
                  <a:srgbClr val="0D0D0D"/>
                </a:solidFill>
                <a:latin typeface="Times New Roman" panose="02020603050405020304" pitchFamily="18" charset="0"/>
                <a:ea typeface="MS Mincho"/>
              </a:rPr>
              <a:t> .</a:t>
            </a:r>
            <a:endParaRPr lang="en-US" sz="2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Lựa</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chọn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ngôi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kể</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lời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văn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giàu</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hình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ảnh</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cảm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xúc</a:t>
            </a:r>
            <a:r>
              <a:rPr lang="en-US" sz="2000" dirty="0">
                <a:solidFill>
                  <a:srgbClr val="0D0D0D"/>
                </a:solidFill>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mang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đặc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đồng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thoại</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loài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đã</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được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Bài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học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đường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đời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đầu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tiên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Mèn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Choắt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Chị</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Cốc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chị</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Cào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Cào</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đặc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sinh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hoạt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loài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Ngoại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Mèn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được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bằng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rPr>
              <a:t> chi </a:t>
            </a:r>
            <a:r>
              <a:rPr lang="en-US" sz="2000" dirty="0" err="1">
                <a:solidFill>
                  <a:srgbClr val="000000"/>
                </a:solidFill>
                <a:latin typeface="Times New Roman" panose="02020603050405020304" pitchFamily="18" charset="0"/>
                <a:ea typeface="Times New Roman" panose="02020603050405020304" pitchFamily="18" charset="0"/>
              </a:rPr>
              <a:t>tiết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đặc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trưng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loài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đôi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đôi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đầu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răng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đen</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Hành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Dế</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Mèn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như</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đạp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phanh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phách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ngọn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cỏ</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đào</a:t>
            </a:r>
            <a:r>
              <a:rPr lang="en-US" sz="2000" dirty="0">
                <a:solidFill>
                  <a:srgbClr val="000000"/>
                </a:solidFill>
                <a:latin typeface="Times New Roman" panose="02020603050405020304" pitchFamily="18" charset="0"/>
                <a:ea typeface="Times New Roman" panose="02020603050405020304" pitchFamily="18" charset="0"/>
              </a:rPr>
              <a:t> hang… </a:t>
            </a:r>
            <a:endParaRPr lang="en-US" sz="2000" dirty="0"/>
          </a:p>
        </p:txBody>
      </p:sp>
      <p:sp>
        <p:nvSpPr>
          <p:cNvPr id="10" name="Rounded Rectangle 9"/>
          <p:cNvSpPr/>
          <p:nvPr/>
        </p:nvSpPr>
        <p:spPr>
          <a:xfrm>
            <a:off x="4101738" y="169814"/>
            <a:ext cx="3331028" cy="731522"/>
          </a:xfrm>
          <a:prstGeom prst="roundRect">
            <a:avLst/>
          </a:prstGeom>
          <a:solidFill>
            <a:schemeClr val="accent6">
              <a:lumMod val="50000"/>
            </a:schemeClr>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TỔNG KẾT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08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1000"/>
                                        <p:tgtEl>
                                          <p:spTgt spid="9">
                                            <p:txEl>
                                              <p:pRg st="0" end="0"/>
                                            </p:txEl>
                                          </p:spTgt>
                                        </p:tgtEl>
                                      </p:cBhvr>
                                    </p:animEffect>
                                    <p:anim calcmode="lin" valueType="num">
                                      <p:cBhvr>
                                        <p:cTn id="5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fade">
                                      <p:cBhvr>
                                        <p:cTn id="59" dur="1000"/>
                                        <p:tgtEl>
                                          <p:spTgt spid="9">
                                            <p:txEl>
                                              <p:pRg st="1" end="1"/>
                                            </p:txEl>
                                          </p:spTgt>
                                        </p:tgtEl>
                                      </p:cBhvr>
                                    </p:animEffect>
                                    <p:anim calcmode="lin" valueType="num">
                                      <p:cBhvr>
                                        <p:cTn id="6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xEl>
                                              <p:pRg st="2" end="2"/>
                                            </p:txEl>
                                          </p:spTgt>
                                        </p:tgtEl>
                                        <p:attrNameLst>
                                          <p:attrName>style.visibility</p:attrName>
                                        </p:attrNameLst>
                                      </p:cBhvr>
                                      <p:to>
                                        <p:strVal val="visible"/>
                                      </p:to>
                                    </p:set>
                                    <p:animEffect transition="in" filter="fade">
                                      <p:cBhvr>
                                        <p:cTn id="66" dur="1000"/>
                                        <p:tgtEl>
                                          <p:spTgt spid="9">
                                            <p:txEl>
                                              <p:pRg st="2" end="2"/>
                                            </p:txEl>
                                          </p:spTgt>
                                        </p:tgtEl>
                                      </p:cBhvr>
                                    </p:animEffect>
                                    <p:anim calcmode="lin" valueType="num">
                                      <p:cBhvr>
                                        <p:cTn id="6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9">
                                            <p:txEl>
                                              <p:pRg st="3" end="3"/>
                                            </p:txEl>
                                          </p:spTgt>
                                        </p:tgtEl>
                                        <p:attrNameLst>
                                          <p:attrName>style.visibility</p:attrName>
                                        </p:attrNameLst>
                                      </p:cBhvr>
                                      <p:to>
                                        <p:strVal val="visible"/>
                                      </p:to>
                                    </p:set>
                                    <p:animEffect transition="in" filter="fade">
                                      <p:cBhvr>
                                        <p:cTn id="73" dur="1000"/>
                                        <p:tgtEl>
                                          <p:spTgt spid="9">
                                            <p:txEl>
                                              <p:pRg st="3" end="3"/>
                                            </p:txEl>
                                          </p:spTgt>
                                        </p:tgtEl>
                                      </p:cBhvr>
                                    </p:animEffect>
                                    <p:anim calcmode="lin" valueType="num">
                                      <p:cBhvr>
                                        <p:cTn id="7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9">
                                            <p:txEl>
                                              <p:pRg st="4" end="4"/>
                                            </p:txEl>
                                          </p:spTgt>
                                        </p:tgtEl>
                                        <p:attrNameLst>
                                          <p:attrName>style.visibility</p:attrName>
                                        </p:attrNameLst>
                                      </p:cBhvr>
                                      <p:to>
                                        <p:strVal val="visible"/>
                                      </p:to>
                                    </p:set>
                                    <p:animEffect transition="in" filter="fade">
                                      <p:cBhvr>
                                        <p:cTn id="80" dur="1000"/>
                                        <p:tgtEl>
                                          <p:spTgt spid="9">
                                            <p:txEl>
                                              <p:pRg st="4" end="4"/>
                                            </p:txEl>
                                          </p:spTgt>
                                        </p:tgtEl>
                                      </p:cBhvr>
                                    </p:animEffect>
                                    <p:anim calcmode="lin" valueType="num">
                                      <p:cBhvr>
                                        <p:cTn id="8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9">
                                            <p:txEl>
                                              <p:pRg st="5" end="5"/>
                                            </p:txEl>
                                          </p:spTgt>
                                        </p:tgtEl>
                                        <p:attrNameLst>
                                          <p:attrName>style.visibility</p:attrName>
                                        </p:attrNameLst>
                                      </p:cBhvr>
                                      <p:to>
                                        <p:strVal val="visible"/>
                                      </p:to>
                                    </p:set>
                                    <p:animEffect transition="in" filter="fade">
                                      <p:cBhvr>
                                        <p:cTn id="87" dur="1000"/>
                                        <p:tgtEl>
                                          <p:spTgt spid="9">
                                            <p:txEl>
                                              <p:pRg st="5" end="5"/>
                                            </p:txEl>
                                          </p:spTgt>
                                        </p:tgtEl>
                                      </p:cBhvr>
                                    </p:animEffect>
                                    <p:anim calcmode="lin" valueType="num">
                                      <p:cBhvr>
                                        <p:cTn id="8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9">
                                            <p:txEl>
                                              <p:pRg st="6" end="6"/>
                                            </p:txEl>
                                          </p:spTgt>
                                        </p:tgtEl>
                                        <p:attrNameLst>
                                          <p:attrName>style.visibility</p:attrName>
                                        </p:attrNameLst>
                                      </p:cBhvr>
                                      <p:to>
                                        <p:strVal val="visible"/>
                                      </p:to>
                                    </p:set>
                                    <p:animEffect transition="in" filter="fade">
                                      <p:cBhvr>
                                        <p:cTn id="94" dur="1000"/>
                                        <p:tgtEl>
                                          <p:spTgt spid="9">
                                            <p:txEl>
                                              <p:pRg st="6" end="6"/>
                                            </p:txEl>
                                          </p:spTgt>
                                        </p:tgtEl>
                                      </p:cBhvr>
                                    </p:animEffect>
                                    <p:anim calcmode="lin" valueType="num">
                                      <p:cBhvr>
                                        <p:cTn id="9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9">
                                            <p:txEl>
                                              <p:pRg st="7" end="7"/>
                                            </p:txEl>
                                          </p:spTgt>
                                        </p:tgtEl>
                                        <p:attrNameLst>
                                          <p:attrName>style.visibility</p:attrName>
                                        </p:attrNameLst>
                                      </p:cBhvr>
                                      <p:to>
                                        <p:strVal val="visible"/>
                                      </p:to>
                                    </p:set>
                                    <p:animEffect transition="in" filter="fade">
                                      <p:cBhvr>
                                        <p:cTn id="101" dur="1000"/>
                                        <p:tgtEl>
                                          <p:spTgt spid="9">
                                            <p:txEl>
                                              <p:pRg st="7" end="7"/>
                                            </p:txEl>
                                          </p:spTgt>
                                        </p:tgtEl>
                                      </p:cBhvr>
                                    </p:animEffect>
                                    <p:anim calcmode="lin" valueType="num">
                                      <p:cBhvr>
                                        <p:cTn id="10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03"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9">
                                            <p:txEl>
                                              <p:pRg st="8" end="8"/>
                                            </p:txEl>
                                          </p:spTgt>
                                        </p:tgtEl>
                                        <p:attrNameLst>
                                          <p:attrName>style.visibility</p:attrName>
                                        </p:attrNameLst>
                                      </p:cBhvr>
                                      <p:to>
                                        <p:strVal val="visible"/>
                                      </p:to>
                                    </p:set>
                                    <p:animEffect transition="in" filter="fade">
                                      <p:cBhvr>
                                        <p:cTn id="108" dur="1000"/>
                                        <p:tgtEl>
                                          <p:spTgt spid="9">
                                            <p:txEl>
                                              <p:pRg st="8" end="8"/>
                                            </p:txEl>
                                          </p:spTgt>
                                        </p:tgtEl>
                                      </p:cBhvr>
                                    </p:animEffect>
                                    <p:anim calcmode="lin" valueType="num">
                                      <p:cBhvr>
                                        <p:cTn id="109"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10"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9063" b="9063"/>
          <a:stretch/>
        </p:blipFill>
        <p:spPr>
          <a:xfrm>
            <a:off x="0" y="0"/>
            <a:ext cx="1216829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623872" y="3872972"/>
            <a:ext cx="10920549" cy="2677656"/>
          </a:xfrm>
          <a:prstGeom prst="rect">
            <a:avLst/>
          </a:prstGeom>
        </p:spPr>
        <p:txBody>
          <a:bodyPr wrap="square">
            <a:spAutoFit/>
          </a:bodyPr>
          <a:lstStyle/>
          <a:p>
            <a:pPr>
              <a:spcAft>
                <a:spcPts val="0"/>
              </a:spcAft>
              <a:tabLst>
                <a:tab pos="1386840" algn="l"/>
              </a:tabLst>
            </a:pPr>
            <a:r>
              <a:rPr lang="en-US" sz="2800" i="1" dirty="0" err="1">
                <a:solidFill>
                  <a:schemeClr val="bg1"/>
                </a:solidFill>
                <a:latin typeface="Times New Roman" panose="02020603050405020304" pitchFamily="18" charset="0"/>
                <a:ea typeface="MS Mincho"/>
              </a:rPr>
              <a:t>Cuộc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sống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của</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mỗi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người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là</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một</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chuỗi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những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trải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Có</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trải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tạo</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ra</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niềm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vui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hạnh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phúc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Có</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trải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mang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đến</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kinh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Có</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trải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để</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lại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sự</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nuối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tiếc</a:t>
            </a:r>
            <a:r>
              <a:rPr lang="en-US" sz="2800" i="1" dirty="0">
                <a:solidFill>
                  <a:schemeClr val="bg1"/>
                </a:solidFill>
                <a:latin typeface="Times New Roman" panose="02020603050405020304" pitchFamily="18" charset="0"/>
                <a:ea typeface="MS Mincho"/>
              </a:rPr>
              <a:t>, day </a:t>
            </a:r>
            <a:r>
              <a:rPr lang="en-US" sz="2800" i="1" dirty="0" err="1">
                <a:solidFill>
                  <a:schemeClr val="bg1"/>
                </a:solidFill>
                <a:latin typeface="Times New Roman" panose="02020603050405020304" pitchFamily="18" charset="0"/>
                <a:ea typeface="MS Mincho"/>
              </a:rPr>
              <a:t>dứt</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Tất</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cả</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đều</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là</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bài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học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quý</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giá</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trong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hành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trình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khôn</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lớn</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trưởng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thành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của</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chúng</a:t>
            </a:r>
            <a:r>
              <a:rPr lang="en-US" sz="2800" i="1" dirty="0">
                <a:solidFill>
                  <a:schemeClr val="bg1"/>
                </a:solidFill>
                <a:latin typeface="Times New Roman" panose="02020603050405020304" pitchFamily="18" charset="0"/>
                <a:ea typeface="MS Mincho"/>
              </a:rPr>
              <a:t> ta.</a:t>
            </a:r>
            <a:endParaRPr lang="en-US" sz="2800" dirty="0">
              <a:solidFill>
                <a:schemeClr val="bg1"/>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i="1" dirty="0" err="1">
                <a:solidFill>
                  <a:schemeClr val="bg1"/>
                </a:solidFill>
                <a:latin typeface="Times New Roman" panose="02020603050405020304" pitchFamily="18" charset="0"/>
                <a:ea typeface="MS Mincho"/>
              </a:rPr>
              <a:t>Hôm</a:t>
            </a:r>
            <a:r>
              <a:rPr lang="en-US" sz="2800" i="1" dirty="0">
                <a:solidFill>
                  <a:schemeClr val="bg1"/>
                </a:solidFill>
                <a:latin typeface="Times New Roman" panose="02020603050405020304" pitchFamily="18" charset="0"/>
                <a:ea typeface="MS Mincho"/>
              </a:rPr>
              <a:t> nay, </a:t>
            </a:r>
            <a:r>
              <a:rPr lang="en-US" sz="2800" i="1" dirty="0" err="1">
                <a:solidFill>
                  <a:schemeClr val="bg1"/>
                </a:solidFill>
                <a:latin typeface="Times New Roman" panose="02020603050405020304" pitchFamily="18" charset="0"/>
                <a:ea typeface="MS Mincho"/>
              </a:rPr>
              <a:t>các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em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sẽ</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được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trải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nghiệm</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về</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những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bài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học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đáng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quý</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ấy</a:t>
            </a:r>
            <a:r>
              <a:rPr lang="en-US" sz="2800" i="1" dirty="0">
                <a:solidFill>
                  <a:schemeClr val="bg1"/>
                </a:solidFill>
                <a:latin typeface="Times New Roman" panose="02020603050405020304" pitchFamily="18" charset="0"/>
                <a:ea typeface="MS Mincho"/>
              </a:rPr>
              <a:t> qua </a:t>
            </a:r>
            <a:r>
              <a:rPr lang="en-US" sz="2800" i="1" dirty="0" err="1">
                <a:solidFill>
                  <a:schemeClr val="bg1"/>
                </a:solidFill>
                <a:latin typeface="Times New Roman" panose="02020603050405020304" pitchFamily="18" charset="0"/>
                <a:ea typeface="MS Mincho"/>
              </a:rPr>
              <a:t>những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truyện</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đồng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thoại</a:t>
            </a:r>
            <a:r>
              <a:rPr lang="en-US" sz="2800" i="1" dirty="0">
                <a:solidFill>
                  <a:schemeClr val="bg1"/>
                </a:solidFill>
                <a:latin typeface="Times New Roman" panose="02020603050405020304" pitchFamily="18" charset="0"/>
                <a:ea typeface="MS Mincho"/>
              </a:rPr>
              <a:t> – </a:t>
            </a:r>
            <a:r>
              <a:rPr lang="en-US" sz="2800" i="1" dirty="0" err="1">
                <a:solidFill>
                  <a:schemeClr val="bg1"/>
                </a:solidFill>
                <a:latin typeface="Times New Roman" panose="02020603050405020304" pitchFamily="18" charset="0"/>
                <a:ea typeface="MS Mincho"/>
              </a:rPr>
              <a:t>những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bài</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học</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giúp</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chúng</a:t>
            </a:r>
            <a:r>
              <a:rPr lang="en-US" sz="2800" i="1" dirty="0">
                <a:solidFill>
                  <a:schemeClr val="bg1"/>
                </a:solidFill>
                <a:latin typeface="Times New Roman" panose="02020603050405020304" pitchFamily="18" charset="0"/>
                <a:ea typeface="MS Mincho"/>
              </a:rPr>
              <a:t> ta </a:t>
            </a:r>
            <a:r>
              <a:rPr lang="en-US" sz="2800" i="1" dirty="0" err="1">
                <a:solidFill>
                  <a:schemeClr val="bg1"/>
                </a:solidFill>
                <a:latin typeface="Times New Roman" panose="02020603050405020304" pitchFamily="18" charset="0"/>
                <a:ea typeface="MS Mincho"/>
              </a:rPr>
              <a:t>trưởng</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thành</a:t>
            </a:r>
            <a:r>
              <a:rPr lang="en-US" sz="2800" i="1" dirty="0">
                <a:solidFill>
                  <a:schemeClr val="bg1"/>
                </a:solidFill>
                <a:latin typeface="Times New Roman" panose="02020603050405020304" pitchFamily="18" charset="0"/>
                <a:ea typeface="MS Mincho"/>
              </a:rPr>
              <a:t> </a:t>
            </a:r>
            <a:r>
              <a:rPr lang="en-US" sz="2800" i="1" dirty="0" err="1">
                <a:solidFill>
                  <a:schemeClr val="bg1"/>
                </a:solidFill>
                <a:latin typeface="Times New Roman" panose="02020603050405020304" pitchFamily="18" charset="0"/>
                <a:ea typeface="MS Mincho"/>
              </a:rPr>
              <a:t>hơn</a:t>
            </a:r>
            <a:r>
              <a:rPr lang="en-US" sz="2800" i="1"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9026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20635" y="2656447"/>
            <a:ext cx="2322874" cy="2215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laque 4"/>
          <p:cNvSpPr/>
          <p:nvPr/>
        </p:nvSpPr>
        <p:spPr>
          <a:xfrm>
            <a:off x="3690258" y="91440"/>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705395" y="1425311"/>
            <a:ext cx="1056785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400" dirty="0" err="1">
                <a:solidFill>
                  <a:schemeClr val="bg1"/>
                </a:solidFill>
                <a:latin typeface="Times New Roman" panose="02020603050405020304" pitchFamily="18" charset="0"/>
                <a:ea typeface="Times New Roman" panose="02020603050405020304" pitchFamily="18" charset="0"/>
              </a:rPr>
              <a:t>Dựa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gợi</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dưới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đây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hãy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tìm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mèn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xưng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tôi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thoại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Mèn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67093988"/>
              </p:ext>
            </p:extLst>
          </p:nvPr>
        </p:nvGraphicFramePr>
        <p:xfrm>
          <a:off x="705395" y="2444637"/>
          <a:ext cx="8621486" cy="3413760"/>
        </p:xfrm>
        <a:graphic>
          <a:graphicData uri="http://schemas.openxmlformats.org/drawingml/2006/table">
            <a:tbl>
              <a:tblPr firstRow="1" firstCol="1" bandRow="1"/>
              <a:tblGrid>
                <a:gridCol w="4241932">
                  <a:extLst>
                    <a:ext uri="{9D8B030D-6E8A-4147-A177-3AD203B41FA5}">
                      <a16:colId xmlns:a16="http://schemas.microsoft.com/office/drawing/2014/main" xmlns="" val="3159547274"/>
                    </a:ext>
                  </a:extLst>
                </a:gridCol>
                <a:gridCol w="4379554">
                  <a:extLst>
                    <a:ext uri="{9D8B030D-6E8A-4147-A177-3AD203B41FA5}">
                      <a16:colId xmlns:a16="http://schemas.microsoft.com/office/drawing/2014/main" xmlns="" val="1093927450"/>
                    </a:ext>
                  </a:extLst>
                </a:gridCol>
              </a:tblGrid>
              <a:tr h="0">
                <a:tc>
                  <a:txBody>
                    <a:bodyPr/>
                    <a:lstStyle/>
                    <a:p>
                      <a:pPr algn="just">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Lời kể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836302588"/>
                  </a:ext>
                </a:extLst>
              </a:tr>
              <a:tr h="0">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Một tai họa đến mà đứa ích kỉ thì không thể biết trước được. Đó là không trông thấy tôi, nhưng chị Cốc đã trông thấy Dế Choắt...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Sợ gì? Mày bảo tao sợ cái gì? Mày bảo tao biết sợ ai hơn tao nữa!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(Dế Mèn đối thoại với Dế Choắt)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929042546"/>
                  </a:ext>
                </a:extLst>
              </a:tr>
              <a:tr h="0">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042338191"/>
                  </a:ext>
                </a:extLst>
              </a:tr>
              <a:tr h="0">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785516108"/>
                  </a:ext>
                </a:extLst>
              </a:tr>
            </a:tbl>
          </a:graphicData>
        </a:graphic>
      </p:graphicFrame>
      <p:sp>
        <p:nvSpPr>
          <p:cNvPr id="8" name="Plaque 7"/>
          <p:cNvSpPr/>
          <p:nvPr/>
        </p:nvSpPr>
        <p:spPr>
          <a:xfrm>
            <a:off x="705395" y="585468"/>
            <a:ext cx="2103119" cy="63173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NV1</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847013" y="287382"/>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9254681"/>
              </p:ext>
            </p:extLst>
          </p:nvPr>
        </p:nvGraphicFramePr>
        <p:xfrm>
          <a:off x="770708" y="1353888"/>
          <a:ext cx="11064239" cy="4693920"/>
        </p:xfrm>
        <a:graphic>
          <a:graphicData uri="http://schemas.openxmlformats.org/drawingml/2006/table">
            <a:tbl>
              <a:tblPr firstRow="1" firstCol="1" bandRow="1"/>
              <a:tblGrid>
                <a:gridCol w="5361146">
                  <a:extLst>
                    <a:ext uri="{9D8B030D-6E8A-4147-A177-3AD203B41FA5}">
                      <a16:colId xmlns:a16="http://schemas.microsoft.com/office/drawing/2014/main" xmlns="" val="2263235573"/>
                    </a:ext>
                  </a:extLst>
                </a:gridCol>
                <a:gridCol w="5703093">
                  <a:extLst>
                    <a:ext uri="{9D8B030D-6E8A-4147-A177-3AD203B41FA5}">
                      <a16:colId xmlns:a16="http://schemas.microsoft.com/office/drawing/2014/main" xmlns="" val="4198875702"/>
                    </a:ext>
                  </a:extLst>
                </a:gridCol>
              </a:tblGrid>
              <a:tr h="0">
                <a:tc>
                  <a:txBody>
                    <a:bodyPr/>
                    <a:lstStyle/>
                    <a:p>
                      <a:pPr algn="ctr">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Lời kể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328330052"/>
                  </a:ext>
                </a:extLst>
              </a:tr>
              <a:tr h="0">
                <a:tc>
                  <a:txBody>
                    <a:bodyPr/>
                    <a:lstStyle/>
                    <a:p>
                      <a:pPr marL="457200" indent="-457200" algn="just">
                        <a:spcAft>
                          <a:spcPts val="0"/>
                        </a:spcAft>
                        <a:buFont typeface="Wingdings" panose="05000000000000000000" pitchFamily="2" charset="2"/>
                        <a:buChar char="v"/>
                      </a:pPr>
                      <a:r>
                        <a:rPr lang="vi-VN" sz="2800" dirty="0" smtClean="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 </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tợn lắm. Dám cà khịa với tất cả mọi bà con trong xóm.</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0"/>
                        </a:spcAft>
                        <a:buFont typeface="Wingdings" panose="05000000000000000000" pitchFamily="2" charset="2"/>
                        <a:buChar char="v"/>
                      </a:pPr>
                      <a:r>
                        <a:rPr lang="vi-VN" sz="2800" dirty="0" smtClean="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Ngẫm </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457200" indent="-457200" algn="just">
                        <a:spcAft>
                          <a:spcPts val="0"/>
                        </a:spcAft>
                        <a:buFont typeface="Wingdings" panose="05000000000000000000" pitchFamily="2" charset="2"/>
                        <a:buChar char="v"/>
                      </a:pPr>
                      <a:r>
                        <a:rPr lang="vi-VN" sz="280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chú mình cứ nói thẳng thừng ra nào.</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0"/>
                        </a:spcAft>
                        <a:buFont typeface="Wingdings" panose="05000000000000000000" pitchFamily="2" charset="2"/>
                        <a:buChar char="v"/>
                      </a:pPr>
                      <a:r>
                        <a:rPr lang="vi-VN" sz="280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Hức</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Thông ngách sang nhà ta? Dễ nghe nhỉ, chú mày hôi như cú mèo thế này, ta nào chịu được.</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0"/>
                        </a:spcAft>
                        <a:buFont typeface="Wingdings" panose="05000000000000000000" pitchFamily="2" charset="2"/>
                        <a:buChar char="v"/>
                      </a:pPr>
                      <a:r>
                        <a:rPr lang="vi-VN" sz="280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 </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 có muốn cùng tớ đùa vui không?</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Choắt</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674460377"/>
                  </a:ext>
                </a:extLst>
              </a:tr>
            </a:tbl>
          </a:graphicData>
        </a:graphic>
      </p:graphicFrame>
      <p:sp>
        <p:nvSpPr>
          <p:cNvPr id="2" name="Rectangle 1"/>
          <p:cNvSpPr/>
          <p:nvPr/>
        </p:nvSpPr>
        <p:spPr>
          <a:xfrm>
            <a:off x="744582" y="1737101"/>
            <a:ext cx="5394961" cy="954107"/>
          </a:xfrm>
          <a:prstGeom prst="rect">
            <a:avLst/>
          </a:prstGeom>
        </p:spPr>
        <p:txBody>
          <a:bodyPr wrap="square">
            <a:spAutoFit/>
          </a:bodyPr>
          <a:lstStyle/>
          <a:p>
            <a:pPr marL="457200" lvl="0" indent="-457200" algn="just">
              <a:buFont typeface="Wingdings" panose="05000000000000000000" pitchFamily="2" charset="2"/>
              <a:buChar char="v"/>
            </a:pPr>
            <a:r>
              <a:rPr lang="vi-VN"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57645" y="2580123"/>
            <a:ext cx="5381898" cy="3539430"/>
          </a:xfrm>
          <a:prstGeom prst="rect">
            <a:avLst/>
          </a:prstGeom>
        </p:spPr>
        <p:txBody>
          <a:bodyPr wrap="square">
            <a:spAutoFit/>
          </a:bodyPr>
          <a:lstStyle/>
          <a:p>
            <a:pPr marL="457200" lvl="0" indent="-457200" algn="just">
              <a:buFont typeface="Wingdings" panose="05000000000000000000" pitchFamily="2" charset="2"/>
              <a:buChar char="v"/>
            </a:pPr>
            <a:r>
              <a:rPr lang="vi-VN"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096000" y="1737101"/>
            <a:ext cx="5765073" cy="954107"/>
          </a:xfrm>
          <a:prstGeom prst="rect">
            <a:avLst/>
          </a:prstGeom>
        </p:spPr>
        <p:txBody>
          <a:bodyPr wrap="square">
            <a:spAutoFit/>
          </a:bodyPr>
          <a:lstStyle/>
          <a:p>
            <a:pPr marL="457200" lvl="0" indent="-457200" algn="just">
              <a:buFont typeface="Wingdings" panose="05000000000000000000" pitchFamily="2" charset="2"/>
              <a:buChar char="v"/>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6096000" y="2580123"/>
            <a:ext cx="5765073" cy="1384995"/>
          </a:xfrm>
          <a:prstGeom prst="rect">
            <a:avLst/>
          </a:prstGeom>
        </p:spPr>
        <p:txBody>
          <a:bodyPr wrap="square">
            <a:spAutoFit/>
          </a:bodyPr>
          <a:lstStyle/>
          <a:p>
            <a:pPr marL="457200" lvl="0" indent="-457200" algn="just">
              <a:buFont typeface="Wingdings" panose="05000000000000000000" pitchFamily="2" charset="2"/>
              <a:buChar char="v"/>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109063" y="3866818"/>
            <a:ext cx="5752010" cy="954107"/>
          </a:xfrm>
          <a:prstGeom prst="rect">
            <a:avLst/>
          </a:prstGeom>
        </p:spPr>
        <p:txBody>
          <a:bodyPr wrap="square">
            <a:spAutoFit/>
          </a:bodyPr>
          <a:lstStyle/>
          <a:p>
            <a:pPr marL="457200" lvl="0" indent="-457200" algn="just">
              <a:buFont typeface="Wingdings" panose="05000000000000000000" pitchFamily="2" charset="2"/>
              <a:buChar char="v"/>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14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90258" y="91440"/>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Plaque 7"/>
          <p:cNvSpPr/>
          <p:nvPr/>
        </p:nvSpPr>
        <p:spPr>
          <a:xfrm>
            <a:off x="359229" y="630613"/>
            <a:ext cx="2103119"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NV2</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571269" y="1148123"/>
            <a:ext cx="6836102" cy="584775"/>
          </a:xfrm>
          <a:prstGeom prst="rect">
            <a:avLst/>
          </a:prstGeom>
          <a:noFill/>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TRÒ CHƠI RUNG CHUÔNG VÀNG</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496389" y="2521131"/>
            <a:ext cx="3788228" cy="3122023"/>
          </a:xfrm>
          <a:prstGeom prst="rect">
            <a:avLst/>
          </a:prstGeom>
        </p:spPr>
      </p:pic>
      <p:pic>
        <p:nvPicPr>
          <p:cNvPr id="11" name="Picture 10"/>
          <p:cNvPicPr>
            <a:picLocks noChangeAspect="1"/>
          </p:cNvPicPr>
          <p:nvPr/>
        </p:nvPicPr>
        <p:blipFill>
          <a:blip r:embed="rId3"/>
          <a:stretch>
            <a:fillRect/>
          </a:stretch>
        </p:blipFill>
        <p:spPr>
          <a:xfrm>
            <a:off x="4519747" y="1979684"/>
            <a:ext cx="6897190" cy="4342739"/>
          </a:xfrm>
          <a:prstGeom prst="rect">
            <a:avLst/>
          </a:prstGeom>
        </p:spPr>
      </p:pic>
    </p:spTree>
    <p:extLst>
      <p:ext uri="{BB962C8B-B14F-4D97-AF65-F5344CB8AC3E}">
        <p14:creationId xmlns:p14="http://schemas.microsoft.com/office/powerpoint/2010/main" val="43490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nvPr>
        </p:nvGraphicFramePr>
        <p:xfrm>
          <a:off x="-838200" y="65623"/>
          <a:ext cx="12192000" cy="6129826"/>
        </p:xfrm>
        <a:graphic>
          <a:graphicData uri="http://schemas.openxmlformats.org/presentationml/2006/ole">
            <mc:AlternateContent xmlns:mc="http://schemas.openxmlformats.org/markup-compatibility/2006">
              <mc:Choice xmlns:v="urn:schemas-microsoft-com:vml" Requires="v">
                <p:oleObj spid="_x0000_s4141" name="Slide" r:id="rId3" imgW="4575175" imgH="3432175" progId="PowerPoint.Slide.8">
                  <p:embed/>
                </p:oleObj>
              </mc:Choice>
              <mc:Fallback>
                <p:oleObj name="Slide" r:id="rId3" imgW="4575175" imgH="3432175" progId="PowerPoint.Slide.8">
                  <p:embed/>
                  <p:pic>
                    <p:nvPicPr>
                      <p:cNvPr id="4" name="Object 3"/>
                      <p:cNvPicPr/>
                      <p:nvPr/>
                    </p:nvPicPr>
                    <p:blipFill>
                      <a:blip r:embed="rId4"/>
                      <a:stretch>
                        <a:fillRect/>
                      </a:stretch>
                    </p:blipFill>
                    <p:spPr>
                      <a:xfrm>
                        <a:off x="-838200" y="65623"/>
                        <a:ext cx="12192000" cy="6129826"/>
                      </a:xfrm>
                      <a:prstGeom prst="rect">
                        <a:avLst/>
                      </a:prstGeom>
                    </p:spPr>
                  </p:pic>
                </p:oleObj>
              </mc:Fallback>
            </mc:AlternateContent>
          </a:graphicData>
        </a:graphic>
      </p:graphicFrame>
      <p:sp>
        <p:nvSpPr>
          <p:cNvPr id="5" name="Rectangle 4"/>
          <p:cNvSpPr/>
          <p:nvPr/>
        </p:nvSpPr>
        <p:spPr>
          <a:xfrm>
            <a:off x="1203158" y="5305926"/>
            <a:ext cx="4031451" cy="8710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5486400" y="5493709"/>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Đáp</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D</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588105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smtClean="0">
                <a:solidFill>
                  <a:schemeClr val="accent1">
                    <a:lumMod val="75000"/>
                  </a:schemeClr>
                </a:solidFill>
                <a:latin typeface="Times New Roman" panose="02020603050405020304" pitchFamily="18" charset="0"/>
                <a:cs typeface="Times New Roman" panose="02020603050405020304" pitchFamily="18" charset="0"/>
              </a:rPr>
              <a:t>ơ</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smtClean="0">
                <a:solidFill>
                  <a:srgbClr val="EC1CB6"/>
                </a:solidFill>
                <a:latin typeface="Times New Roman" panose="02020603050405020304" pitchFamily="18" charset="0"/>
                <a:cs typeface="Times New Roman" panose="02020603050405020304" pitchFamily="18" charset="0"/>
              </a:rPr>
              <a:t>hồng</a:t>
            </a:r>
            <a:r>
              <a:rPr lang="en-US" b="1" dirty="0" smtClean="0">
                <a:solidFill>
                  <a:srgbClr val="EC1CB6"/>
                </a:solidFill>
                <a:latin typeface="Times New Roman" panose="02020603050405020304" pitchFamily="18" charset="0"/>
                <a:cs typeface="Times New Roman" panose="02020603050405020304" pitchFamily="18" charset="0"/>
              </a:rPr>
              <a:t> – </a:t>
            </a:r>
            <a:r>
              <a:rPr lang="en-US" b="1" dirty="0" err="1" smtClean="0">
                <a:solidFill>
                  <a:schemeClr val="bg1"/>
                </a:solidFill>
                <a:latin typeface="Times New Roman" panose="02020603050405020304" pitchFamily="18" charset="0"/>
                <a:cs typeface="Times New Roman" panose="02020603050405020304" pitchFamily="18" charset="0"/>
              </a:rPr>
              <a:t>trắng</a:t>
            </a:r>
            <a:r>
              <a:rPr lang="en-US" dirty="0" smtClean="0">
                <a:solidFill>
                  <a:srgbClr val="EC1CB6"/>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943935"/>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xmlns=""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xmlns=""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xmlns=""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xmlns=""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950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281179" y="1887416"/>
            <a:ext cx="7914346" cy="1077218"/>
          </a:xfrm>
          <a:prstGeom prst="rect">
            <a:avLst/>
          </a:prstGeom>
        </p:spPr>
        <p:txBody>
          <a:bodyPr wrap="non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1: </a:t>
            </a:r>
            <a:r>
              <a:rPr lang="vi-VN" sz="3200" dirty="0">
                <a:solidFill>
                  <a:schemeClr val="bg1"/>
                </a:solidFill>
                <a:latin typeface="Times New Roman" panose="02020603050405020304" pitchFamily="18" charset="0"/>
                <a:ea typeface="Times New Roman" panose="02020603050405020304" pitchFamily="18" charset="0"/>
              </a:rPr>
              <a:t>Đoạn trích </a:t>
            </a:r>
            <a:r>
              <a:rPr lang="vi-VN" sz="3200" i="1" dirty="0">
                <a:solidFill>
                  <a:schemeClr val="bg1"/>
                </a:solidFill>
                <a:latin typeface="Times New Roman" panose="02020603050405020304" pitchFamily="18" charset="0"/>
                <a:ea typeface="Times New Roman" panose="02020603050405020304" pitchFamily="18" charset="0"/>
              </a:rPr>
              <a:t>Bài học đường đời đầu tiên</a:t>
            </a:r>
            <a:r>
              <a:rPr lang="vi-VN" sz="3200" dirty="0">
                <a:solidFill>
                  <a:schemeClr val="bg1"/>
                </a:solidFill>
                <a:latin typeface="Times New Roman" panose="02020603050405020304" pitchFamily="18" charset="0"/>
                <a:ea typeface="Times New Roman" panose="02020603050405020304" pitchFamily="18" charset="0"/>
              </a:rPr>
              <a:t> </a:t>
            </a:r>
            <a:endParaRPr lang="en-US" sz="3200" dirty="0" smtClean="0">
              <a:solidFill>
                <a:schemeClr val="bg1"/>
              </a:solidFill>
              <a:latin typeface="Times New Roman" panose="02020603050405020304" pitchFamily="18" charset="0"/>
              <a:ea typeface="Times New Roman" panose="02020603050405020304" pitchFamily="18" charset="0"/>
            </a:endParaRPr>
          </a:p>
          <a:p>
            <a:pPr algn="just"/>
            <a:r>
              <a:rPr lang="vi-VN" sz="3200" dirty="0" smtClean="0">
                <a:solidFill>
                  <a:schemeClr val="bg1"/>
                </a:solidFill>
                <a:latin typeface="Times New Roman" panose="02020603050405020304" pitchFamily="18" charset="0"/>
                <a:ea typeface="Times New Roman" panose="02020603050405020304" pitchFamily="18" charset="0"/>
              </a:rPr>
              <a:t>được </a:t>
            </a:r>
            <a:r>
              <a:rPr lang="vi-VN" sz="3200" dirty="0">
                <a:solidFill>
                  <a:schemeClr val="bg1"/>
                </a:solidFill>
                <a:latin typeface="Times New Roman" panose="02020603050405020304" pitchFamily="18" charset="0"/>
                <a:ea typeface="Times New Roman" panose="02020603050405020304" pitchFamily="18" charset="0"/>
              </a:rPr>
              <a:t>trích từ tác phẩm nào?</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086967" y="4362429"/>
            <a:ext cx="4015843" cy="584775"/>
          </a:xfrm>
          <a:prstGeom prst="rect">
            <a:avLst/>
          </a:prstGeom>
        </p:spPr>
        <p:txBody>
          <a:bodyPr wrap="none">
            <a:spAutoFit/>
          </a:bodyPr>
          <a:lstStyle/>
          <a:p>
            <a:pPr algn="just"/>
            <a:r>
              <a:rPr lang="vi-VN" sz="3200" dirty="0" smtClean="0">
                <a:solidFill>
                  <a:srgbClr val="000000"/>
                </a:solidFill>
                <a:latin typeface="Times New Roman" panose="02020603050405020304" pitchFamily="18" charset="0"/>
                <a:ea typeface="Times New Roman" panose="02020603050405020304" pitchFamily="18" charset="0"/>
              </a:rPr>
              <a:t>Đất </a:t>
            </a:r>
            <a:r>
              <a:rPr lang="vi-VN" sz="3200" dirty="0">
                <a:solidFill>
                  <a:srgbClr val="000000"/>
                </a:solidFill>
                <a:latin typeface="Times New Roman" panose="02020603050405020304" pitchFamily="18" charset="0"/>
                <a:ea typeface="Times New Roman" panose="02020603050405020304" pitchFamily="18" charset="0"/>
              </a:rPr>
              <a:t>rừng phương Nam.</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7238352" y="4296549"/>
            <a:ext cx="3703258" cy="584775"/>
          </a:xfrm>
          <a:prstGeom prst="rect">
            <a:avLst/>
          </a:prstGeom>
        </p:spPr>
        <p:txBody>
          <a:bodyPr wrap="none">
            <a:spAutoFit/>
          </a:bodyPr>
          <a:lstStyle/>
          <a:p>
            <a:pPr algn="just"/>
            <a:r>
              <a:rPr lang="vi-VN" sz="3200" dirty="0">
                <a:solidFill>
                  <a:srgbClr val="000000"/>
                </a:solidFill>
                <a:latin typeface="Times New Roman" panose="02020603050405020304" pitchFamily="18" charset="0"/>
                <a:ea typeface="Times New Roman" panose="02020603050405020304" pitchFamily="18" charset="0"/>
              </a:rPr>
              <a:t>Dế Mèn phiêu lưu kí.</a:t>
            </a:r>
            <a:endParaRPr lang="en-US" sz="3200" dirty="0">
              <a:effectLst/>
              <a:latin typeface="Times New Roman" panose="02020603050405020304" pitchFamily="18" charset="0"/>
              <a:ea typeface="Times New Roman" panose="02020603050405020304" pitchFamily="18" charset="0"/>
            </a:endParaRPr>
          </a:p>
        </p:txBody>
      </p:sp>
      <p:sp>
        <p:nvSpPr>
          <p:cNvPr id="38" name="Rectangle 37"/>
          <p:cNvSpPr/>
          <p:nvPr/>
        </p:nvSpPr>
        <p:spPr>
          <a:xfrm>
            <a:off x="7247059" y="4292193"/>
            <a:ext cx="3703258" cy="584775"/>
          </a:xfrm>
          <a:prstGeom prst="rect">
            <a:avLst/>
          </a:prstGeom>
        </p:spPr>
        <p:txBody>
          <a:bodyPr wrap="none">
            <a:spAutoFit/>
          </a:bodyPr>
          <a:lstStyle/>
          <a:p>
            <a:pPr algn="just"/>
            <a:r>
              <a:rPr lang="vi-VN" sz="3200" dirty="0">
                <a:solidFill>
                  <a:srgbClr val="FF0000"/>
                </a:solidFill>
                <a:latin typeface="Times New Roman" panose="02020603050405020304" pitchFamily="18" charset="0"/>
                <a:ea typeface="Times New Roman" panose="02020603050405020304" pitchFamily="18" charset="0"/>
              </a:rPr>
              <a:t>Dế Mèn phiêu lưu kí.</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1252070" y="5470236"/>
            <a:ext cx="3490058" cy="1077218"/>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Thầy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giỏi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cốt</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endParaRPr>
          </a:p>
          <a:p>
            <a:r>
              <a:rPr lang="en-US" sz="3200" dirty="0" err="1" smtClean="0">
                <a:solidFill>
                  <a:srgbClr val="000000"/>
                </a:solidFill>
                <a:latin typeface="Times New Roman" panose="02020603050405020304" pitchFamily="18" charset="0"/>
                <a:ea typeface="Times New Roman" panose="02020603050405020304" pitchFamily="18" charset="0"/>
              </a:rPr>
              <a:t>nhất</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ở </a:t>
            </a:r>
            <a:r>
              <a:rPr lang="en-US" sz="3200" dirty="0" err="1">
                <a:solidFill>
                  <a:srgbClr val="000000"/>
                </a:solidFill>
                <a:latin typeface="Times New Roman" panose="02020603050405020304" pitchFamily="18" charset="0"/>
                <a:ea typeface="Times New Roman" panose="02020603050405020304" pitchFamily="18" charset="0"/>
              </a:rPr>
              <a:t>tấm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lòng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19" name="Rectangle 18"/>
          <p:cNvSpPr/>
          <p:nvPr/>
        </p:nvSpPr>
        <p:spPr>
          <a:xfrm>
            <a:off x="6910997" y="5716457"/>
            <a:ext cx="476284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2933573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47140" y="2124747"/>
            <a:ext cx="8382423" cy="584775"/>
          </a:xfrm>
          <a:prstGeom prst="rect">
            <a:avLst/>
          </a:prstGeom>
        </p:spPr>
        <p:txBody>
          <a:bodyPr wrap="non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2: </a:t>
            </a:r>
            <a:r>
              <a:rPr lang="vi-VN" sz="3200" dirty="0">
                <a:solidFill>
                  <a:schemeClr val="bg1"/>
                </a:solidFill>
                <a:latin typeface="Times New Roman" panose="02020603050405020304" pitchFamily="18" charset="0"/>
                <a:ea typeface="Times New Roman" panose="02020603050405020304" pitchFamily="18" charset="0"/>
              </a:rPr>
              <a:t>Đoạn trích nằm ở phần nào của tác phẩm?</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632533" y="4333055"/>
            <a:ext cx="1947969" cy="646331"/>
          </a:xfrm>
          <a:prstGeom prst="rect">
            <a:avLst/>
          </a:prstGeom>
        </p:spPr>
        <p:txBody>
          <a:bodyPr wrap="none">
            <a:spAutoFit/>
          </a:bodyPr>
          <a:lstStyle/>
          <a:p>
            <a:r>
              <a:rPr lang="en-US" sz="3600" dirty="0" err="1">
                <a:solidFill>
                  <a:srgbClr val="000000"/>
                </a:solidFill>
                <a:latin typeface="Times New Roman" panose="02020603050405020304" pitchFamily="18" charset="0"/>
                <a:ea typeface="Times New Roman" panose="02020603050405020304" pitchFamily="18" charset="0"/>
              </a:rPr>
              <a:t>Chương</a:t>
            </a:r>
            <a:r>
              <a:rPr lang="en-US" sz="3600" dirty="0">
                <a:solidFill>
                  <a:srgbClr val="000000"/>
                </a:solidFill>
                <a:latin typeface="Times New Roman" panose="02020603050405020304" pitchFamily="18" charset="0"/>
                <a:ea typeface="Times New Roman" panose="02020603050405020304" pitchFamily="18" charset="0"/>
              </a:rPr>
              <a:t> I</a:t>
            </a:r>
            <a:endParaRPr lang="en-US" sz="3600" dirty="0"/>
          </a:p>
        </p:txBody>
      </p:sp>
      <p:sp>
        <p:nvSpPr>
          <p:cNvPr id="38" name="Rectangle 37"/>
          <p:cNvSpPr/>
          <p:nvPr/>
        </p:nvSpPr>
        <p:spPr>
          <a:xfrm>
            <a:off x="1632533" y="4333054"/>
            <a:ext cx="1947969" cy="646331"/>
          </a:xfrm>
          <a:prstGeom prst="rect">
            <a:avLst/>
          </a:prstGeom>
        </p:spPr>
        <p:txBody>
          <a:bodyPr wrap="none">
            <a:spAutoFit/>
          </a:bodyPr>
          <a:lstStyle/>
          <a:p>
            <a:r>
              <a:rPr lang="en-US" sz="3600" dirty="0" err="1">
                <a:solidFill>
                  <a:srgbClr val="C00000"/>
                </a:solidFill>
                <a:latin typeface="Times New Roman" panose="02020603050405020304" pitchFamily="18" charset="0"/>
                <a:ea typeface="Times New Roman" panose="02020603050405020304" pitchFamily="18" charset="0"/>
              </a:rPr>
              <a:t>Chương</a:t>
            </a:r>
            <a:r>
              <a:rPr lang="en-US" sz="3600" dirty="0">
                <a:solidFill>
                  <a:srgbClr val="C00000"/>
                </a:solidFill>
                <a:latin typeface="Times New Roman" panose="02020603050405020304" pitchFamily="18" charset="0"/>
                <a:ea typeface="Times New Roman" panose="02020603050405020304" pitchFamily="18" charset="0"/>
              </a:rPr>
              <a:t> I</a:t>
            </a:r>
            <a:endParaRPr lang="en-US" sz="3600" dirty="0">
              <a:solidFill>
                <a:srgbClr val="C00000"/>
              </a:solidFill>
            </a:endParaRPr>
          </a:p>
        </p:txBody>
      </p:sp>
      <p:sp>
        <p:nvSpPr>
          <p:cNvPr id="6" name="Rectangle 5"/>
          <p:cNvSpPr/>
          <p:nvPr/>
        </p:nvSpPr>
        <p:spPr>
          <a:xfrm>
            <a:off x="8011185" y="4333053"/>
            <a:ext cx="2255746" cy="646331"/>
          </a:xfrm>
          <a:prstGeom prst="rect">
            <a:avLst/>
          </a:prstGeom>
        </p:spPr>
        <p:txBody>
          <a:bodyPr wrap="none">
            <a:spAutoFit/>
          </a:bodyPr>
          <a:lstStyle/>
          <a:p>
            <a:r>
              <a:rPr lang="en-US" sz="3600" dirty="0" err="1">
                <a:solidFill>
                  <a:srgbClr val="000000"/>
                </a:solidFill>
                <a:latin typeface="Times New Roman" panose="02020603050405020304" pitchFamily="18" charset="0"/>
                <a:ea typeface="Times New Roman" panose="02020603050405020304" pitchFamily="18" charset="0"/>
              </a:rPr>
              <a:t>Chương</a:t>
            </a:r>
            <a:r>
              <a:rPr lang="en-US" sz="3600" dirty="0">
                <a:solidFill>
                  <a:srgbClr val="000000"/>
                </a:solidFill>
                <a:latin typeface="Times New Roman" panose="02020603050405020304" pitchFamily="18" charset="0"/>
                <a:ea typeface="Times New Roman" panose="02020603050405020304" pitchFamily="18" charset="0"/>
              </a:rPr>
              <a:t> III</a:t>
            </a:r>
            <a:endParaRPr lang="en-US" sz="3600" dirty="0"/>
          </a:p>
        </p:txBody>
      </p:sp>
      <p:sp>
        <p:nvSpPr>
          <p:cNvPr id="7" name="Rectangle 6"/>
          <p:cNvSpPr/>
          <p:nvPr/>
        </p:nvSpPr>
        <p:spPr>
          <a:xfrm>
            <a:off x="1632533" y="5705604"/>
            <a:ext cx="2273058" cy="646331"/>
          </a:xfrm>
          <a:prstGeom prst="rect">
            <a:avLst/>
          </a:prstGeom>
        </p:spPr>
        <p:txBody>
          <a:bodyPr wrap="none">
            <a:spAutoFit/>
          </a:bodyPr>
          <a:lstStyle/>
          <a:p>
            <a:r>
              <a:rPr lang="en-US" sz="3600" dirty="0" err="1">
                <a:solidFill>
                  <a:srgbClr val="000000"/>
                </a:solidFill>
                <a:latin typeface="Times New Roman" panose="02020603050405020304" pitchFamily="18" charset="0"/>
                <a:ea typeface="Times New Roman" panose="02020603050405020304" pitchFamily="18" charset="0"/>
              </a:rPr>
              <a:t>Chương</a:t>
            </a:r>
            <a:r>
              <a:rPr lang="en-US" sz="3600" dirty="0">
                <a:solidFill>
                  <a:srgbClr val="000000"/>
                </a:solidFill>
                <a:latin typeface="Times New Roman" panose="02020603050405020304" pitchFamily="18" charset="0"/>
                <a:ea typeface="Times New Roman" panose="02020603050405020304" pitchFamily="18" charset="0"/>
              </a:rPr>
              <a:t> VI</a:t>
            </a:r>
            <a:endParaRPr lang="en-US" sz="3600" dirty="0"/>
          </a:p>
        </p:txBody>
      </p:sp>
      <p:sp>
        <p:nvSpPr>
          <p:cNvPr id="18" name="Rectangle 17"/>
          <p:cNvSpPr/>
          <p:nvPr/>
        </p:nvSpPr>
        <p:spPr>
          <a:xfrm>
            <a:off x="8139426" y="5705603"/>
            <a:ext cx="2127505" cy="646331"/>
          </a:xfrm>
          <a:prstGeom prst="rect">
            <a:avLst/>
          </a:prstGeom>
        </p:spPr>
        <p:txBody>
          <a:bodyPr wrap="none">
            <a:spAutoFit/>
          </a:bodyPr>
          <a:lstStyle/>
          <a:p>
            <a:r>
              <a:rPr lang="en-US" sz="3600" dirty="0" err="1" smtClean="0">
                <a:solidFill>
                  <a:srgbClr val="000000"/>
                </a:solidFill>
                <a:latin typeface="Times New Roman" panose="02020603050405020304" pitchFamily="18" charset="0"/>
                <a:ea typeface="Times New Roman" panose="02020603050405020304" pitchFamily="18" charset="0"/>
              </a:rPr>
              <a:t>Chương</a:t>
            </a:r>
            <a:r>
              <a:rPr lang="en-US" sz="3600" dirty="0" smtClean="0">
                <a:solidFill>
                  <a:srgbClr val="000000"/>
                </a:solidFill>
                <a:latin typeface="Times New Roman" panose="02020603050405020304" pitchFamily="18" charset="0"/>
                <a:ea typeface="Times New Roman" panose="02020603050405020304" pitchFamily="18" charset="0"/>
              </a:rPr>
              <a:t> X</a:t>
            </a:r>
            <a:endParaRPr lang="en-US" sz="3600" dirty="0"/>
          </a:p>
        </p:txBody>
      </p:sp>
    </p:spTree>
    <p:extLst>
      <p:ext uri="{BB962C8B-B14F-4D97-AF65-F5344CB8AC3E}">
        <p14:creationId xmlns:p14="http://schemas.microsoft.com/office/powerpoint/2010/main" val="1538934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874275" y="1803347"/>
            <a:ext cx="6327373" cy="1200329"/>
          </a:xfrm>
          <a:prstGeom prst="rect">
            <a:avLst/>
          </a:prstGeom>
        </p:spPr>
        <p:txBody>
          <a:bodyPr wrap="none">
            <a:spAutoFit/>
          </a:bodyPr>
          <a:lstStyle/>
          <a:p>
            <a:pPr algn="just"/>
            <a:r>
              <a:rPr lang="vi-VN" sz="3600" b="1" dirty="0">
                <a:solidFill>
                  <a:schemeClr val="bg1"/>
                </a:solidFill>
                <a:latin typeface="Times New Roman" panose="02020603050405020304" pitchFamily="18" charset="0"/>
                <a:ea typeface="Times New Roman" panose="02020603050405020304" pitchFamily="18" charset="0"/>
              </a:rPr>
              <a:t>Câu 3: </a:t>
            </a:r>
            <a:r>
              <a:rPr lang="vi-VN" sz="3600" dirty="0">
                <a:solidFill>
                  <a:schemeClr val="bg1"/>
                </a:solidFill>
                <a:latin typeface="Times New Roman" panose="02020603050405020304" pitchFamily="18" charset="0"/>
                <a:ea typeface="Times New Roman" panose="02020603050405020304" pitchFamily="18" charset="0"/>
              </a:rPr>
              <a:t>Hai nhân vật chính trong </a:t>
            </a:r>
            <a:endParaRPr lang="en-US" sz="3600" dirty="0" smtClean="0">
              <a:solidFill>
                <a:schemeClr val="bg1"/>
              </a:solidFill>
              <a:latin typeface="Times New Roman" panose="02020603050405020304" pitchFamily="18" charset="0"/>
              <a:ea typeface="Times New Roman" panose="02020603050405020304" pitchFamily="18" charset="0"/>
            </a:endParaRPr>
          </a:p>
          <a:p>
            <a:pPr algn="just"/>
            <a:r>
              <a:rPr lang="vi-VN" sz="3600" dirty="0" smtClean="0">
                <a:solidFill>
                  <a:schemeClr val="bg1"/>
                </a:solidFill>
                <a:latin typeface="Times New Roman" panose="02020603050405020304" pitchFamily="18" charset="0"/>
                <a:ea typeface="Times New Roman" panose="02020603050405020304" pitchFamily="18" charset="0"/>
              </a:rPr>
              <a:t>đoạn </a:t>
            </a:r>
            <a:r>
              <a:rPr lang="vi-VN" sz="3600" dirty="0">
                <a:solidFill>
                  <a:schemeClr val="bg1"/>
                </a:solidFill>
                <a:latin typeface="Times New Roman" panose="02020603050405020304" pitchFamily="18" charset="0"/>
                <a:ea typeface="Times New Roman" panose="02020603050405020304" pitchFamily="18" charset="0"/>
              </a:rPr>
              <a:t>trích trên là ai?</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069991" y="4367367"/>
            <a:ext cx="4201791"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Mẹ</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4" name="Rectangle 3"/>
          <p:cNvSpPr/>
          <p:nvPr/>
        </p:nvSpPr>
        <p:spPr>
          <a:xfrm>
            <a:off x="1207809" y="5691256"/>
            <a:ext cx="3482043" cy="584775"/>
          </a:xfrm>
          <a:prstGeom prst="rect">
            <a:avLst/>
          </a:prstGeom>
        </p:spPr>
        <p:txBody>
          <a:bodyPr wrap="none">
            <a:spAutoFit/>
          </a:bodyPr>
          <a:lstStyle/>
          <a:p>
            <a:r>
              <a:rPr lang="en-US" sz="3200" dirty="0" err="1" smtClean="0">
                <a:solidFill>
                  <a:srgbClr val="000000"/>
                </a:solidFill>
                <a:latin typeface="Times New Roman" panose="02020603050405020304" pitchFamily="18" charset="0"/>
                <a:ea typeface="Times New Roman" panose="02020603050405020304" pitchFamily="18" charset="0"/>
              </a:rPr>
              <a:t>Dế</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Mèn</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và</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chị</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Cốc</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10" name="Rectangle 9"/>
          <p:cNvSpPr/>
          <p:nvPr/>
        </p:nvSpPr>
        <p:spPr>
          <a:xfrm>
            <a:off x="7403118" y="5652736"/>
            <a:ext cx="3778599"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Choắt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40" name="Rectangle 39"/>
          <p:cNvSpPr/>
          <p:nvPr/>
        </p:nvSpPr>
        <p:spPr>
          <a:xfrm>
            <a:off x="7398762" y="5648380"/>
            <a:ext cx="3778599"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Dế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Mèn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Choắt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18" name="Rectangle 17"/>
          <p:cNvSpPr/>
          <p:nvPr/>
        </p:nvSpPr>
        <p:spPr>
          <a:xfrm>
            <a:off x="7349422" y="4367366"/>
            <a:ext cx="374333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Chị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Choắt</a:t>
            </a:r>
            <a:r>
              <a:rPr lang="en-US" sz="1400" dirty="0">
                <a:solidFill>
                  <a:srgbClr val="000000"/>
                </a:solidFill>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41487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xmlns=""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808509" y="1944768"/>
            <a:ext cx="4984057" cy="1077218"/>
          </a:xfrm>
          <a:prstGeom prst="rect">
            <a:avLst/>
          </a:prstGeom>
        </p:spPr>
        <p:txBody>
          <a:bodyPr wrap="non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4: </a:t>
            </a:r>
            <a:r>
              <a:rPr lang="vi-VN" sz="3200" dirty="0">
                <a:solidFill>
                  <a:schemeClr val="bg1"/>
                </a:solidFill>
                <a:latin typeface="Times New Roman" panose="02020603050405020304" pitchFamily="18" charset="0"/>
                <a:ea typeface="Times New Roman" panose="02020603050405020304" pitchFamily="18" charset="0"/>
              </a:rPr>
              <a:t>Phương thức biểu </a:t>
            </a:r>
            <a:r>
              <a:rPr lang="vi-VN" sz="3200" dirty="0" smtClean="0">
                <a:solidFill>
                  <a:schemeClr val="bg1"/>
                </a:solidFill>
                <a:latin typeface="Times New Roman" panose="02020603050405020304" pitchFamily="18" charset="0"/>
                <a:ea typeface="Times New Roman" panose="02020603050405020304" pitchFamily="18" charset="0"/>
              </a:rPr>
              <a:t>đạt</a:t>
            </a:r>
            <a:endParaRPr lang="en-US" sz="3200" dirty="0" smtClean="0">
              <a:solidFill>
                <a:schemeClr val="bg1"/>
              </a:solidFill>
              <a:latin typeface="Times New Roman" panose="02020603050405020304" pitchFamily="18" charset="0"/>
              <a:ea typeface="Times New Roman" panose="02020603050405020304" pitchFamily="18" charset="0"/>
            </a:endParaRPr>
          </a:p>
          <a:p>
            <a:pPr algn="just"/>
            <a:r>
              <a:rPr lang="vi-VN" sz="3200" dirty="0" smtClean="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chính của đoạn trích là</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140640" y="4433628"/>
            <a:ext cx="114326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endParaRPr lang="en-US" sz="3200" dirty="0"/>
          </a:p>
        </p:txBody>
      </p:sp>
      <p:sp>
        <p:nvSpPr>
          <p:cNvPr id="38" name="Rectangle 37"/>
          <p:cNvSpPr/>
          <p:nvPr/>
        </p:nvSpPr>
        <p:spPr>
          <a:xfrm>
            <a:off x="2140640" y="4433629"/>
            <a:ext cx="1143262"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Tự</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sự</a:t>
            </a:r>
            <a:endParaRPr lang="en-US" sz="3200" dirty="0">
              <a:solidFill>
                <a:srgbClr val="FF0000"/>
              </a:solidFill>
            </a:endParaRPr>
          </a:p>
        </p:txBody>
      </p:sp>
      <p:sp>
        <p:nvSpPr>
          <p:cNvPr id="8" name="Rectangle 7"/>
          <p:cNvSpPr/>
          <p:nvPr/>
        </p:nvSpPr>
        <p:spPr>
          <a:xfrm>
            <a:off x="8149743" y="4403987"/>
            <a:ext cx="1747594"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lang="en-US" sz="3200" dirty="0"/>
          </a:p>
        </p:txBody>
      </p:sp>
      <p:sp>
        <p:nvSpPr>
          <p:cNvPr id="18" name="Rectangle 17"/>
          <p:cNvSpPr/>
          <p:nvPr/>
        </p:nvSpPr>
        <p:spPr>
          <a:xfrm>
            <a:off x="2019476" y="5610775"/>
            <a:ext cx="1451038"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endParaRPr lang="en-US" sz="3200" dirty="0"/>
          </a:p>
        </p:txBody>
      </p:sp>
      <p:sp>
        <p:nvSpPr>
          <p:cNvPr id="19" name="Rectangle 18"/>
          <p:cNvSpPr/>
          <p:nvPr/>
        </p:nvSpPr>
        <p:spPr>
          <a:xfrm>
            <a:off x="8149743" y="5623187"/>
            <a:ext cx="1859805" cy="584775"/>
          </a:xfrm>
          <a:prstGeom prst="rect">
            <a:avLst/>
          </a:prstGeom>
        </p:spPr>
        <p:txBody>
          <a:bodyPr wrap="none">
            <a:spAutoFit/>
          </a:bodyPr>
          <a:lstStyle/>
          <a:p>
            <a:r>
              <a:rPr lang="en-US" sz="14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luận</a:t>
            </a:r>
            <a:endParaRPr lang="en-US" sz="3200" dirty="0"/>
          </a:p>
        </p:txBody>
      </p:sp>
    </p:spTree>
    <p:extLst>
      <p:ext uri="{BB962C8B-B14F-4D97-AF65-F5344CB8AC3E}">
        <p14:creationId xmlns:p14="http://schemas.microsoft.com/office/powerpoint/2010/main" val="241608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6109" y="398064"/>
            <a:ext cx="8059782"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spcAft>
                <a:spcPts val="0"/>
              </a:spcAft>
              <a:tabLst>
                <a:tab pos="1386840" algn="l"/>
              </a:tabLst>
            </a:pPr>
            <a:r>
              <a:rPr lang="en-US" sz="3200" b="1" dirty="0">
                <a:solidFill>
                  <a:srgbClr val="7030A0"/>
                </a:solidFill>
                <a:latin typeface="Times New Roman" panose="02020603050405020304" pitchFamily="18" charset="0"/>
                <a:ea typeface="MS Mincho"/>
              </a:rPr>
              <a:t>HOẠT ĐỘNG KHÁM PHÁ KIẾN THỨC</a:t>
            </a:r>
            <a:r>
              <a:rPr lang="en-US" sz="3200" b="1" dirty="0" smtClean="0">
                <a:solidFill>
                  <a:srgbClr val="7030A0"/>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p:txBody>
      </p:sp>
      <p:sp>
        <p:nvSpPr>
          <p:cNvPr id="6" name="Can 5"/>
          <p:cNvSpPr/>
          <p:nvPr/>
        </p:nvSpPr>
        <p:spPr>
          <a:xfrm>
            <a:off x="2301242" y="1711234"/>
            <a:ext cx="7432766" cy="3783260"/>
          </a:xfrm>
          <a:prstGeom prst="can">
            <a:avLst/>
          </a:prstGeom>
          <a:ln w="28575">
            <a:solidFill>
              <a:srgbClr val="C00000"/>
            </a:solidFill>
          </a:ln>
          <a:effectLst>
            <a:outerShdw blurRad="76200" dir="18900000" sy="23000" kx="-1200000" algn="bl" rotWithShape="0">
              <a:prstClr val="black">
                <a:alpha val="2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indent="90170" algn="just">
              <a:spcAft>
                <a:spcPts val="0"/>
              </a:spcAft>
            </a:pPr>
            <a:r>
              <a:rPr lang="de-DE" sz="3200" dirty="0" smtClean="0">
                <a:solidFill>
                  <a:srgbClr val="002060"/>
                </a:solidFill>
                <a:latin typeface="Times New Roman" panose="02020603050405020304" pitchFamily="18" charset="0"/>
                <a:ea typeface="Times New Roman" panose="02020603050405020304" pitchFamily="18" charset="0"/>
              </a:rPr>
              <a:t>Truyện là một loại tác phẩm văn học kể lại một câu chuyện, có cốt truyện, nhân vật, không gian, thời gian, hoàn cảnh diễn ra các sự việc.</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4580710" y="1651760"/>
            <a:ext cx="3030583" cy="71845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indent="90170" algn="ctr">
              <a:spcAft>
                <a:spcPts val="0"/>
              </a:spcAft>
            </a:pPr>
            <a:r>
              <a:rPr lang="de-DE" sz="3200" b="1" dirty="0" smtClean="0">
                <a:solidFill>
                  <a:schemeClr val="accent6">
                    <a:lumMod val="50000"/>
                  </a:schemeClr>
                </a:solidFill>
                <a:latin typeface="Times New Roman" panose="02020603050405020304" pitchFamily="18" charset="0"/>
                <a:ea typeface="Times New Roman" panose="02020603050405020304" pitchFamily="18" charset="0"/>
              </a:rPr>
              <a:t>1. Truyện.</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Cloud Callout 8"/>
          <p:cNvSpPr/>
          <p:nvPr/>
        </p:nvSpPr>
        <p:spPr>
          <a:xfrm>
            <a:off x="1778726" y="2533272"/>
            <a:ext cx="8634549" cy="2961222"/>
          </a:xfrm>
          <a:prstGeom prst="cloudCallou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tabLst>
                <a:tab pos="1386840" algn="l"/>
              </a:tabLst>
            </a:pPr>
            <a:r>
              <a:rPr lang="en-US" sz="2800" dirty="0">
                <a:solidFill>
                  <a:schemeClr val="accent5">
                    <a:lumMod val="50000"/>
                  </a:schemeClr>
                </a:solidFill>
                <a:latin typeface="Times New Roman" panose="02020603050405020304" pitchFamily="18" charset="0"/>
                <a:ea typeface="MS Mincho"/>
              </a:rPr>
              <a:t>Theo </a:t>
            </a:r>
            <a:r>
              <a:rPr lang="en-US" sz="2800" dirty="0" err="1">
                <a:solidFill>
                  <a:schemeClr val="accent5">
                    <a:lumMod val="50000"/>
                  </a:schemeClr>
                </a:solidFill>
                <a:latin typeface="Times New Roman" panose="02020603050405020304" pitchFamily="18" charset="0"/>
                <a:ea typeface="MS Mincho"/>
              </a:rPr>
              <a:t>em</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truyện</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khác</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thơ</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chỗ</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nào</a:t>
            </a:r>
            <a:r>
              <a:rPr lang="en-US" sz="2800" dirty="0">
                <a:solidFill>
                  <a:schemeClr val="accent5">
                    <a:lumMod val="50000"/>
                  </a:schemeClr>
                </a:solidFill>
                <a:latin typeface="Times New Roman" panose="02020603050405020304" pitchFamily="18" charset="0"/>
                <a:ea typeface="MS Mincho"/>
              </a:rPr>
              <a:t>?</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a:p>
            <a:pPr lvl="0">
              <a:tabLst>
                <a:tab pos="1386840" algn="l"/>
              </a:tabLst>
            </a:pPr>
            <a:r>
              <a:rPr lang="en-US" sz="2800" dirty="0" err="1">
                <a:solidFill>
                  <a:schemeClr val="accent5">
                    <a:lumMod val="50000"/>
                  </a:schemeClr>
                </a:solidFill>
                <a:latin typeface="Times New Roman" panose="02020603050405020304" pitchFamily="18" charset="0"/>
                <a:ea typeface="MS Mincho"/>
              </a:rPr>
              <a:t>Thế</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nào</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là</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truyện</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đồng</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thoại</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Đối</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tượng</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của</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truyện</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đồng</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thoại</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là</a:t>
            </a:r>
            <a:r>
              <a:rPr lang="en-US" sz="2800" dirty="0">
                <a:solidFill>
                  <a:schemeClr val="accent5">
                    <a:lumMod val="50000"/>
                  </a:schemeClr>
                </a:solidFill>
                <a:latin typeface="Times New Roman" panose="02020603050405020304" pitchFamily="18" charset="0"/>
                <a:ea typeface="MS Mincho"/>
              </a:rPr>
              <a:t> </a:t>
            </a:r>
            <a:r>
              <a:rPr lang="en-US" sz="2800" dirty="0" err="1">
                <a:solidFill>
                  <a:schemeClr val="accent5">
                    <a:lumMod val="50000"/>
                  </a:schemeClr>
                </a:solidFill>
                <a:latin typeface="Times New Roman" panose="02020603050405020304" pitchFamily="18" charset="0"/>
                <a:ea typeface="MS Mincho"/>
              </a:rPr>
              <a:t>ai</a:t>
            </a:r>
            <a:r>
              <a:rPr lang="en-US" sz="2800" dirty="0">
                <a:solidFill>
                  <a:schemeClr val="accent5">
                    <a:lumMod val="50000"/>
                  </a:schemeClr>
                </a:solidFill>
                <a:latin typeface="Times New Roman" panose="02020603050405020304" pitchFamily="18" charset="0"/>
                <a:ea typeface="MS Mincho"/>
              </a:rPr>
              <a:t>?</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66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784551" y="1918675"/>
            <a:ext cx="6478055" cy="1077218"/>
          </a:xfrm>
          <a:prstGeom prst="rect">
            <a:avLst/>
          </a:prstGeom>
        </p:spPr>
        <p:txBody>
          <a:bodyPr wrap="non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5: </a:t>
            </a:r>
            <a:r>
              <a:rPr lang="vi-VN" sz="3200" dirty="0">
                <a:solidFill>
                  <a:schemeClr val="bg1"/>
                </a:solidFill>
                <a:latin typeface="Times New Roman" panose="02020603050405020304" pitchFamily="18" charset="0"/>
                <a:ea typeface="Times New Roman" panose="02020603050405020304" pitchFamily="18" charset="0"/>
              </a:rPr>
              <a:t>Đoạn trích </a:t>
            </a:r>
            <a:r>
              <a:rPr lang="vi-VN" sz="3200" i="1" dirty="0">
                <a:solidFill>
                  <a:schemeClr val="bg1"/>
                </a:solidFill>
                <a:latin typeface="Times New Roman" panose="02020603050405020304" pitchFamily="18" charset="0"/>
                <a:ea typeface="Times New Roman" panose="02020603050405020304" pitchFamily="18" charset="0"/>
              </a:rPr>
              <a:t>Bài học đường đời </a:t>
            </a:r>
            <a:endParaRPr lang="en-US" sz="3200" i="1" dirty="0" smtClean="0">
              <a:solidFill>
                <a:schemeClr val="bg1"/>
              </a:solidFill>
              <a:latin typeface="Times New Roman" panose="02020603050405020304" pitchFamily="18" charset="0"/>
              <a:ea typeface="Times New Roman" panose="02020603050405020304" pitchFamily="18" charset="0"/>
            </a:endParaRPr>
          </a:p>
          <a:p>
            <a:pPr algn="just"/>
            <a:r>
              <a:rPr lang="vi-VN" sz="3200" i="1" dirty="0" smtClean="0">
                <a:solidFill>
                  <a:schemeClr val="bg1"/>
                </a:solidFill>
                <a:latin typeface="Times New Roman" panose="02020603050405020304" pitchFamily="18" charset="0"/>
                <a:ea typeface="Times New Roman" panose="02020603050405020304" pitchFamily="18" charset="0"/>
              </a:rPr>
              <a:t>đầu </a:t>
            </a:r>
            <a:r>
              <a:rPr lang="vi-VN" sz="3200" i="1" dirty="0">
                <a:solidFill>
                  <a:schemeClr val="bg1"/>
                </a:solidFill>
                <a:latin typeface="Times New Roman" panose="02020603050405020304" pitchFamily="18" charset="0"/>
                <a:ea typeface="Times New Roman" panose="02020603050405020304" pitchFamily="18" charset="0"/>
              </a:rPr>
              <a:t>tiên</a:t>
            </a:r>
            <a:r>
              <a:rPr lang="vi-VN" sz="3200" dirty="0">
                <a:solidFill>
                  <a:schemeClr val="bg1"/>
                </a:solidFill>
                <a:latin typeface="Times New Roman" panose="02020603050405020304" pitchFamily="18" charset="0"/>
                <a:ea typeface="Times New Roman" panose="02020603050405020304" pitchFamily="18" charset="0"/>
              </a:rPr>
              <a:t> được kể lại theo lời</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926573" y="4336412"/>
            <a:ext cx="1622560"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Mèn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6" name="Rectangle 5"/>
          <p:cNvSpPr/>
          <p:nvPr/>
        </p:nvSpPr>
        <p:spPr>
          <a:xfrm>
            <a:off x="8149743" y="4336411"/>
            <a:ext cx="1645002" cy="584775"/>
          </a:xfrm>
          <a:prstGeom prst="rect">
            <a:avLst/>
          </a:prstGeom>
        </p:spPr>
        <p:txBody>
          <a:bodyPr wrap="none">
            <a:spAutoFit/>
          </a:bodyPr>
          <a:lstStyle/>
          <a:p>
            <a:r>
              <a:rPr lang="en-US" sz="3200" dirty="0" err="1" smtClean="0">
                <a:solidFill>
                  <a:srgbClr val="000000"/>
                </a:solidFill>
                <a:latin typeface="Times New Roman" panose="02020603050405020304" pitchFamily="18" charset="0"/>
                <a:ea typeface="Times New Roman" panose="02020603050405020304" pitchFamily="18" charset="0"/>
              </a:rPr>
              <a:t>Chị</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Cốc</a:t>
            </a:r>
            <a:r>
              <a:rPr lang="en-US" sz="3200" dirty="0" smtClean="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8" name="Rectangle 7"/>
          <p:cNvSpPr/>
          <p:nvPr/>
        </p:nvSpPr>
        <p:spPr>
          <a:xfrm>
            <a:off x="1926573" y="5667446"/>
            <a:ext cx="1850186"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Choắt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18" name="Rectangle 17"/>
          <p:cNvSpPr/>
          <p:nvPr/>
        </p:nvSpPr>
        <p:spPr>
          <a:xfrm>
            <a:off x="8149743" y="5609007"/>
            <a:ext cx="1507144"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39" name="Rectangle 38"/>
          <p:cNvSpPr/>
          <p:nvPr/>
        </p:nvSpPr>
        <p:spPr>
          <a:xfrm>
            <a:off x="1922217" y="4332056"/>
            <a:ext cx="1622560"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Dế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Mèn</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spTree>
    <p:extLst>
      <p:ext uri="{BB962C8B-B14F-4D97-AF65-F5344CB8AC3E}">
        <p14:creationId xmlns:p14="http://schemas.microsoft.com/office/powerpoint/2010/main" val="2207416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83218" y="1862811"/>
            <a:ext cx="7026282" cy="1077218"/>
          </a:xfrm>
          <a:prstGeom prst="rect">
            <a:avLst/>
          </a:prstGeom>
        </p:spPr>
        <p:txBody>
          <a:bodyPr wrap="non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6: </a:t>
            </a:r>
            <a:r>
              <a:rPr lang="vi-VN" sz="3200" dirty="0">
                <a:solidFill>
                  <a:schemeClr val="bg1"/>
                </a:solidFill>
                <a:latin typeface="Times New Roman" panose="02020603050405020304" pitchFamily="18" charset="0"/>
                <a:ea typeface="Times New Roman" panose="02020603050405020304" pitchFamily="18" charset="0"/>
              </a:rPr>
              <a:t>Tác giả đã khắc họa vẻ ngoài của </a:t>
            </a:r>
            <a:endParaRPr lang="en-US" sz="3200" dirty="0" smtClean="0">
              <a:solidFill>
                <a:schemeClr val="bg1"/>
              </a:solidFill>
              <a:latin typeface="Times New Roman" panose="02020603050405020304" pitchFamily="18" charset="0"/>
              <a:ea typeface="Times New Roman" panose="02020603050405020304" pitchFamily="18" charset="0"/>
            </a:endParaRPr>
          </a:p>
          <a:p>
            <a:pPr algn="just"/>
            <a:r>
              <a:rPr lang="vi-VN" sz="3200" dirty="0" smtClean="0">
                <a:solidFill>
                  <a:schemeClr val="bg1"/>
                </a:solidFill>
                <a:latin typeface="Times New Roman" panose="02020603050405020304" pitchFamily="18" charset="0"/>
                <a:ea typeface="Times New Roman" panose="02020603050405020304" pitchFamily="18" charset="0"/>
              </a:rPr>
              <a:t>Dế </a:t>
            </a:r>
            <a:r>
              <a:rPr lang="vi-VN" sz="3200" dirty="0">
                <a:solidFill>
                  <a:schemeClr val="bg1"/>
                </a:solidFill>
                <a:latin typeface="Times New Roman" panose="02020603050405020304" pitchFamily="18" charset="0"/>
                <a:ea typeface="Times New Roman" panose="02020603050405020304" pitchFamily="18" charset="0"/>
              </a:rPr>
              <a:t>Mèn như thế nào?</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604679" y="4149802"/>
            <a:ext cx="2909771" cy="1077218"/>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Ốm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gầy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gò</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endParaRPr>
          </a:p>
          <a:p>
            <a:r>
              <a:rPr lang="en-US" sz="3200" dirty="0" err="1" smtClean="0">
                <a:solidFill>
                  <a:srgbClr val="000000"/>
                </a:solidFill>
                <a:latin typeface="Times New Roman" panose="02020603050405020304" pitchFamily="18" charset="0"/>
                <a:ea typeface="Times New Roman" panose="02020603050405020304" pitchFamily="18" charset="0"/>
              </a:rPr>
              <a:t>và</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xao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8" name="Rectangle 7"/>
          <p:cNvSpPr/>
          <p:nvPr/>
        </p:nvSpPr>
        <p:spPr>
          <a:xfrm>
            <a:off x="6896359" y="4136739"/>
            <a:ext cx="4374916" cy="1077218"/>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Khỏe</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cường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tráng</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endParaRPr>
          </a:p>
          <a:p>
            <a:r>
              <a:rPr lang="en-US" sz="3200" dirty="0" err="1" smtClean="0">
                <a:solidFill>
                  <a:srgbClr val="000000"/>
                </a:solidFill>
                <a:latin typeface="Times New Roman" panose="02020603050405020304" pitchFamily="18" charset="0"/>
                <a:ea typeface="Times New Roman" panose="02020603050405020304" pitchFamily="18" charset="0"/>
              </a:rPr>
              <a:t>và</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đẽ</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39" name="Rectangle 38"/>
          <p:cNvSpPr/>
          <p:nvPr/>
        </p:nvSpPr>
        <p:spPr>
          <a:xfrm>
            <a:off x="6892003" y="4119320"/>
            <a:ext cx="4374916" cy="1077218"/>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Khỏe</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mạnh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cường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tráng</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smtClean="0">
              <a:solidFill>
                <a:srgbClr val="FF0000"/>
              </a:solidFill>
              <a:latin typeface="Times New Roman" panose="02020603050405020304" pitchFamily="18" charset="0"/>
              <a:ea typeface="Times New Roman" panose="02020603050405020304" pitchFamily="18" charset="0"/>
            </a:endParaRPr>
          </a:p>
          <a:p>
            <a:r>
              <a:rPr lang="en-US" sz="3200" dirty="0" err="1" smtClean="0">
                <a:solidFill>
                  <a:srgbClr val="FF0000"/>
                </a:solidFill>
                <a:latin typeface="Times New Roman" panose="02020603050405020304" pitchFamily="18" charset="0"/>
                <a:ea typeface="Times New Roman" panose="02020603050405020304" pitchFamily="18" charset="0"/>
              </a:rPr>
              <a:t>và</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đẹp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đẽ</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sp>
        <p:nvSpPr>
          <p:cNvPr id="10" name="Rectangle 9"/>
          <p:cNvSpPr/>
          <p:nvPr/>
        </p:nvSpPr>
        <p:spPr>
          <a:xfrm>
            <a:off x="1368857" y="5434042"/>
            <a:ext cx="3070071" cy="1077218"/>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xí</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smtClean="0">
              <a:solidFill>
                <a:srgbClr val="000000"/>
              </a:solidFill>
              <a:latin typeface="Times New Roman" panose="02020603050405020304" pitchFamily="18" charset="0"/>
              <a:ea typeface="Times New Roman" panose="02020603050405020304" pitchFamily="18" charset="0"/>
            </a:endParaRPr>
          </a:p>
          <a:p>
            <a:r>
              <a:rPr lang="en-US" sz="3200" dirty="0" err="1" smtClean="0">
                <a:solidFill>
                  <a:srgbClr val="000000"/>
                </a:solidFill>
                <a:latin typeface="Times New Roman" panose="02020603050405020304" pitchFamily="18" charset="0"/>
                <a:ea typeface="Times New Roman" panose="02020603050405020304" pitchFamily="18" charset="0"/>
              </a:rPr>
              <a:t>và</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thô</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kệch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18" name="Rectangle 17"/>
          <p:cNvSpPr/>
          <p:nvPr/>
        </p:nvSpPr>
        <p:spPr>
          <a:xfrm>
            <a:off x="7046692" y="5434042"/>
            <a:ext cx="4065537" cy="1077218"/>
          </a:xfrm>
          <a:prstGeom prst="rect">
            <a:avLst/>
          </a:prstGeom>
        </p:spPr>
        <p:txBody>
          <a:bodyPr wrap="none">
            <a:spAutoFit/>
          </a:bodyPr>
          <a:lstStyle/>
          <a:p>
            <a:pPr algn="just"/>
            <a:r>
              <a:rPr lang="vi-VN" sz="3200" dirty="0">
                <a:solidFill>
                  <a:srgbClr val="000000"/>
                </a:solidFill>
                <a:latin typeface="Times New Roman" panose="02020603050405020304" pitchFamily="18" charset="0"/>
                <a:ea typeface="Times New Roman" panose="02020603050405020304" pitchFamily="18" charset="0"/>
              </a:rPr>
              <a:t>Thân hình bình thường </a:t>
            </a:r>
            <a:endParaRPr lang="en-US" sz="3200" dirty="0" smtClean="0">
              <a:solidFill>
                <a:srgbClr val="000000"/>
              </a:solidFill>
              <a:latin typeface="Times New Roman" panose="02020603050405020304" pitchFamily="18" charset="0"/>
              <a:ea typeface="Times New Roman" panose="02020603050405020304" pitchFamily="18" charset="0"/>
            </a:endParaRPr>
          </a:p>
          <a:p>
            <a:pPr algn="just"/>
            <a:r>
              <a:rPr lang="vi-VN" sz="3200" dirty="0" smtClean="0">
                <a:solidFill>
                  <a:srgbClr val="000000"/>
                </a:solidFill>
                <a:latin typeface="Times New Roman" panose="02020603050405020304" pitchFamily="18" charset="0"/>
                <a:ea typeface="Times New Roman" panose="02020603050405020304" pitchFamily="18" charset="0"/>
              </a:rPr>
              <a:t>như </a:t>
            </a:r>
            <a:r>
              <a:rPr lang="vi-VN" sz="3200" dirty="0">
                <a:solidFill>
                  <a:srgbClr val="000000"/>
                </a:solidFill>
                <a:latin typeface="Times New Roman" panose="02020603050405020304" pitchFamily="18" charset="0"/>
                <a:ea typeface="Times New Roman" panose="02020603050405020304" pitchFamily="18" charset="0"/>
              </a:rPr>
              <a:t>bao con dế khác.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4348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226527" y="1996059"/>
            <a:ext cx="8255725" cy="1077218"/>
          </a:xfrm>
          <a:prstGeom prst="rect">
            <a:avLst/>
          </a:prstGeom>
        </p:spPr>
        <p:txBody>
          <a:bodyPr wrap="squar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7: </a:t>
            </a:r>
            <a:r>
              <a:rPr lang="vi-VN" sz="3200" dirty="0">
                <a:solidFill>
                  <a:schemeClr val="bg1"/>
                </a:solidFill>
                <a:latin typeface="Times New Roman" panose="02020603050405020304" pitchFamily="18" charset="0"/>
                <a:ea typeface="Times New Roman" panose="02020603050405020304" pitchFamily="18" charset="0"/>
              </a:rPr>
              <a:t>Tính cách của Dế Mèn trong đoạn trích </a:t>
            </a:r>
            <a:r>
              <a:rPr lang="vi-VN" sz="3200" i="1" dirty="0">
                <a:solidFill>
                  <a:schemeClr val="bg1"/>
                </a:solidFill>
                <a:latin typeface="Times New Roman" panose="02020603050405020304" pitchFamily="18" charset="0"/>
                <a:ea typeface="Times New Roman" panose="02020603050405020304" pitchFamily="18" charset="0"/>
              </a:rPr>
              <a:t>Bài học đường đời đầu tiên</a:t>
            </a:r>
            <a:r>
              <a:rPr lang="vi-VN" sz="3200" dirty="0">
                <a:solidFill>
                  <a:schemeClr val="bg1"/>
                </a:solidFill>
                <a:latin typeface="Times New Roman" panose="02020603050405020304" pitchFamily="18" charset="0"/>
                <a:ea typeface="Times New Roman" panose="02020603050405020304" pitchFamily="18" charset="0"/>
              </a:rPr>
              <a:t> như thế nào?</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952390" y="4106278"/>
            <a:ext cx="4548274" cy="1077218"/>
          </a:xfrm>
          <a:prstGeom prst="rect">
            <a:avLst/>
          </a:prstGeom>
        </p:spPr>
        <p:txBody>
          <a:bodyPr wrap="square">
            <a:spAutoFit/>
          </a:bodyPr>
          <a:lstStyle/>
          <a:p>
            <a:pPr algn="just"/>
            <a:r>
              <a:rPr lang="vi-VN" sz="3200" dirty="0">
                <a:solidFill>
                  <a:srgbClr val="000000"/>
                </a:solidFill>
                <a:latin typeface="Times New Roman" panose="02020603050405020304" pitchFamily="18" charset="0"/>
                <a:ea typeface="Times New Roman" panose="02020603050405020304" pitchFamily="18" charset="0"/>
              </a:rPr>
              <a:t>Hiền lành, tốt bụng và </a:t>
            </a:r>
            <a:endParaRPr lang="en-US" sz="3200" dirty="0" smtClean="0">
              <a:solidFill>
                <a:srgbClr val="000000"/>
              </a:solidFill>
              <a:latin typeface="Times New Roman" panose="02020603050405020304" pitchFamily="18" charset="0"/>
              <a:ea typeface="Times New Roman" panose="02020603050405020304" pitchFamily="18" charset="0"/>
            </a:endParaRPr>
          </a:p>
          <a:p>
            <a:pPr algn="just"/>
            <a:r>
              <a:rPr lang="vi-VN" sz="3200" dirty="0" smtClean="0">
                <a:solidFill>
                  <a:srgbClr val="000000"/>
                </a:solidFill>
                <a:latin typeface="Times New Roman" panose="02020603050405020304" pitchFamily="18" charset="0"/>
                <a:ea typeface="Times New Roman" panose="02020603050405020304" pitchFamily="18" charset="0"/>
              </a:rPr>
              <a:t>thích </a:t>
            </a:r>
            <a:r>
              <a:rPr lang="vi-VN" sz="3200" dirty="0">
                <a:solidFill>
                  <a:srgbClr val="000000"/>
                </a:solidFill>
                <a:latin typeface="Times New Roman" panose="02020603050405020304" pitchFamily="18" charset="0"/>
                <a:ea typeface="Times New Roman" panose="02020603050405020304" pitchFamily="18" charset="0"/>
              </a:rPr>
              <a:t>giúp đỡ người khác.</a:t>
            </a:r>
            <a:endParaRPr lang="en-US" sz="3200" dirty="0">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6718737" y="4167833"/>
            <a:ext cx="4673074" cy="954107"/>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Khiêm tốn, đối xử hòa nhã với </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r>
              <a:rPr lang="vi-VN" sz="2800" dirty="0" smtClean="0">
                <a:solidFill>
                  <a:srgbClr val="000000"/>
                </a:solidFill>
                <a:latin typeface="Times New Roman" panose="02020603050405020304" pitchFamily="18" charset="0"/>
                <a:ea typeface="Times New Roman" panose="02020603050405020304" pitchFamily="18" charset="0"/>
              </a:rPr>
              <a:t>tất </a:t>
            </a:r>
            <a:r>
              <a:rPr lang="vi-VN" sz="2800" dirty="0">
                <a:solidFill>
                  <a:srgbClr val="000000"/>
                </a:solidFill>
                <a:latin typeface="Times New Roman" panose="02020603050405020304" pitchFamily="18" charset="0"/>
                <a:ea typeface="Times New Roman" panose="02020603050405020304" pitchFamily="18" charset="0"/>
              </a:rPr>
              <a:t>cả các con vật chung quanh,</a:t>
            </a:r>
            <a:endParaRPr lang="en-US" sz="28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865288" y="5559287"/>
            <a:ext cx="4559261" cy="954107"/>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Hung hăng, kiêu ngạo</a:t>
            </a:r>
            <a:r>
              <a:rPr lang="vi-VN" sz="2800" dirty="0" smtClean="0">
                <a:solidFill>
                  <a:srgbClr val="000000"/>
                </a:solidFill>
                <a:latin typeface="Times New Roman" panose="02020603050405020304" pitchFamily="18" charset="0"/>
                <a:ea typeface="Times New Roman" panose="02020603050405020304" pitchFamily="18" charset="0"/>
              </a:rPr>
              <a:t>,</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xem thường các con vật khác.</a:t>
            </a:r>
            <a:endParaRPr lang="en-US" sz="2800" dirty="0">
              <a:effectLst/>
              <a:latin typeface="Times New Roman" panose="02020603050405020304" pitchFamily="18" charset="0"/>
              <a:ea typeface="Times New Roman" panose="02020603050405020304" pitchFamily="18" charset="0"/>
            </a:endParaRPr>
          </a:p>
        </p:txBody>
      </p:sp>
      <p:sp>
        <p:nvSpPr>
          <p:cNvPr id="30" name="Rectangle 29"/>
          <p:cNvSpPr/>
          <p:nvPr/>
        </p:nvSpPr>
        <p:spPr>
          <a:xfrm>
            <a:off x="860932" y="5554931"/>
            <a:ext cx="4559261" cy="954107"/>
          </a:xfrm>
          <a:prstGeom prst="rect">
            <a:avLst/>
          </a:prstGeom>
        </p:spPr>
        <p:txBody>
          <a:bodyPr wrap="none">
            <a:spAutoFit/>
          </a:bodyPr>
          <a:lstStyle/>
          <a:p>
            <a:pPr algn="just"/>
            <a:r>
              <a:rPr lang="vi-VN" sz="2800" dirty="0">
                <a:solidFill>
                  <a:srgbClr val="FF0000"/>
                </a:solidFill>
                <a:latin typeface="Times New Roman" panose="02020603050405020304" pitchFamily="18" charset="0"/>
                <a:ea typeface="Times New Roman" panose="02020603050405020304" pitchFamily="18" charset="0"/>
              </a:rPr>
              <a:t>Hung hăng, kiêu ngạo</a:t>
            </a:r>
            <a:r>
              <a:rPr lang="vi-VN" sz="2800" dirty="0" smtClean="0">
                <a:solidFill>
                  <a:srgbClr val="FF0000"/>
                </a:solidFill>
                <a:latin typeface="Times New Roman" panose="02020603050405020304" pitchFamily="18" charset="0"/>
                <a:ea typeface="Times New Roman" panose="02020603050405020304" pitchFamily="18" charset="0"/>
              </a:rPr>
              <a:t>,</a:t>
            </a:r>
            <a:endParaRPr lang="en-US" sz="2800" dirty="0" smtClean="0">
              <a:solidFill>
                <a:srgbClr val="FF0000"/>
              </a:solidFill>
              <a:latin typeface="Times New Roman" panose="02020603050405020304" pitchFamily="18" charset="0"/>
              <a:ea typeface="Times New Roman" panose="02020603050405020304" pitchFamily="18" charset="0"/>
            </a:endParaRPr>
          </a:p>
          <a:p>
            <a:pPr algn="just"/>
            <a:r>
              <a:rPr lang="vi-VN" sz="2800" dirty="0" smtClean="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xem thường các con vật khác.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7354389" y="5554930"/>
            <a:ext cx="3546164" cy="954107"/>
          </a:xfrm>
          <a:prstGeom prst="rect">
            <a:avLst/>
          </a:prstGeom>
        </p:spPr>
        <p:txBody>
          <a:bodyPr wrap="non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Hiền lành và ngại va </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r>
              <a:rPr lang="vi-VN" sz="2800" dirty="0" smtClean="0">
                <a:solidFill>
                  <a:srgbClr val="000000"/>
                </a:solidFill>
                <a:latin typeface="Times New Roman" panose="02020603050405020304" pitchFamily="18" charset="0"/>
                <a:ea typeface="Times New Roman" panose="02020603050405020304" pitchFamily="18" charset="0"/>
              </a:rPr>
              <a:t>chạm </a:t>
            </a:r>
            <a:r>
              <a:rPr lang="vi-VN" sz="2800" dirty="0">
                <a:solidFill>
                  <a:srgbClr val="000000"/>
                </a:solidFill>
                <a:latin typeface="Times New Roman" panose="02020603050405020304" pitchFamily="18" charset="0"/>
                <a:ea typeface="Times New Roman" panose="02020603050405020304" pitchFamily="18" charset="0"/>
              </a:rPr>
              <a:t>với mọi người. 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19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xmlns=""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196418" y="1926458"/>
            <a:ext cx="8298896" cy="1077218"/>
          </a:xfrm>
          <a:prstGeom prst="rect">
            <a:avLst/>
          </a:prstGeom>
        </p:spPr>
        <p:txBody>
          <a:bodyPr wrap="squar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8: </a:t>
            </a:r>
            <a:r>
              <a:rPr lang="vi-VN" sz="3200" dirty="0">
                <a:solidFill>
                  <a:schemeClr val="bg1"/>
                </a:solidFill>
                <a:latin typeface="Times New Roman" panose="02020603050405020304" pitchFamily="18" charset="0"/>
                <a:ea typeface="Times New Roman" panose="02020603050405020304" pitchFamily="18" charset="0"/>
              </a:rPr>
              <a:t>Bài học đường đời đầu tiên mà Dế Mèn rút ra được qua cái chết của Dế Choắt là gì?</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924723" y="4209758"/>
            <a:ext cx="4854473" cy="830997"/>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Times New Roman" panose="02020603050405020304" pitchFamily="18" charset="0"/>
              </a:rPr>
              <a:t>Không nên trêu ghẹo những con </a:t>
            </a:r>
            <a:endParaRPr lang="en-US" sz="2400" dirty="0" smtClean="0">
              <a:solidFill>
                <a:srgbClr val="000000"/>
              </a:solidFill>
              <a:latin typeface="Times New Roman" panose="02020603050405020304" pitchFamily="18" charset="0"/>
              <a:ea typeface="Times New Roman" panose="02020603050405020304" pitchFamily="18" charset="0"/>
            </a:endParaRPr>
          </a:p>
          <a:p>
            <a:pPr algn="just"/>
            <a:r>
              <a:rPr lang="vi-VN" sz="2400" dirty="0" smtClean="0">
                <a:solidFill>
                  <a:srgbClr val="000000"/>
                </a:solidFill>
                <a:latin typeface="Times New Roman" panose="02020603050405020304" pitchFamily="18" charset="0"/>
                <a:ea typeface="Times New Roman" panose="02020603050405020304" pitchFamily="18" charset="0"/>
              </a:rPr>
              <a:t>vật </a:t>
            </a:r>
            <a:r>
              <a:rPr lang="vi-VN" sz="2400" dirty="0">
                <a:solidFill>
                  <a:srgbClr val="000000"/>
                </a:solidFill>
                <a:latin typeface="Times New Roman" panose="02020603050405020304" pitchFamily="18" charset="0"/>
                <a:ea typeface="Times New Roman" panose="02020603050405020304" pitchFamily="18" charset="0"/>
              </a:rPr>
              <a:t>khác, nhất là họ hàng nhà </a:t>
            </a:r>
            <a:r>
              <a:rPr lang="vi-VN" sz="2400" dirty="0" smtClean="0">
                <a:solidFill>
                  <a:srgbClr val="000000"/>
                </a:solidFill>
                <a:latin typeface="Times New Roman" panose="02020603050405020304" pitchFamily="18" charset="0"/>
                <a:ea typeface="Times New Roman" panose="02020603050405020304" pitchFamily="18" charset="0"/>
              </a:rPr>
              <a:t>Cốc</a:t>
            </a:r>
            <a:r>
              <a:rPr lang="vi-VN"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90035" y="4151923"/>
            <a:ext cx="4605279" cy="1015663"/>
          </a:xfrm>
          <a:prstGeom prst="rect">
            <a:avLst/>
          </a:prstGeom>
        </p:spPr>
        <p:txBody>
          <a:bodyPr wrap="square">
            <a:spAutoFit/>
          </a:bodyPr>
          <a:lstStyle/>
          <a:p>
            <a:r>
              <a:rPr lang="en-US" sz="2000" dirty="0" err="1">
                <a:solidFill>
                  <a:srgbClr val="000000"/>
                </a:solidFill>
                <a:latin typeface="Times New Roman" panose="02020603050405020304" pitchFamily="18" charset="0"/>
                <a:ea typeface="Times New Roman" panose="02020603050405020304" pitchFamily="18" charset="0"/>
              </a:rPr>
              <a:t>Nếu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ai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nhờ</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giúp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nhiệt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tâm</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thực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không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ngày</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cần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thì</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không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ai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giúp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đỡ</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p>
        </p:txBody>
      </p:sp>
      <p:sp>
        <p:nvSpPr>
          <p:cNvPr id="8" name="Rectangle 7"/>
          <p:cNvSpPr/>
          <p:nvPr/>
        </p:nvSpPr>
        <p:spPr>
          <a:xfrm>
            <a:off x="1040318" y="5524775"/>
            <a:ext cx="4248168" cy="1015663"/>
          </a:xfrm>
          <a:prstGeom prst="rect">
            <a:avLst/>
          </a:prstGeom>
        </p:spPr>
        <p:txBody>
          <a:bodyPr wrap="square">
            <a:spAutoFit/>
          </a:bodyPr>
          <a:lstStyle/>
          <a:p>
            <a:pPr algn="just"/>
            <a:r>
              <a:rPr lang="vi-VN" sz="2000" dirty="0">
                <a:solidFill>
                  <a:srgbClr val="000000"/>
                </a:solidFill>
                <a:latin typeface="Times New Roman" panose="02020603050405020304" pitchFamily="18" charset="0"/>
                <a:ea typeface="Times New Roman" panose="02020603050405020304" pitchFamily="18" charset="0"/>
              </a:rPr>
              <a:t>Ở đời mà có thói hung hăng bậy bạ, </a:t>
            </a:r>
            <a:endParaRPr lang="en-US" sz="2000" dirty="0" smtClean="0">
              <a:solidFill>
                <a:srgbClr val="000000"/>
              </a:solidFill>
              <a:latin typeface="Times New Roman" panose="02020603050405020304" pitchFamily="18" charset="0"/>
              <a:ea typeface="Times New Roman" panose="02020603050405020304" pitchFamily="18" charset="0"/>
            </a:endParaRPr>
          </a:p>
          <a:p>
            <a:pPr algn="just"/>
            <a:r>
              <a:rPr lang="vi-VN" sz="2000" dirty="0" smtClean="0">
                <a:solidFill>
                  <a:srgbClr val="000000"/>
                </a:solidFill>
                <a:latin typeface="Times New Roman" panose="02020603050405020304" pitchFamily="18" charset="0"/>
                <a:ea typeface="Times New Roman" panose="02020603050405020304" pitchFamily="18" charset="0"/>
              </a:rPr>
              <a:t>có </a:t>
            </a:r>
            <a:r>
              <a:rPr lang="vi-VN" sz="2000" dirty="0">
                <a:solidFill>
                  <a:srgbClr val="000000"/>
                </a:solidFill>
                <a:latin typeface="Times New Roman" panose="02020603050405020304" pitchFamily="18" charset="0"/>
                <a:ea typeface="Times New Roman" panose="02020603050405020304" pitchFamily="18" charset="0"/>
              </a:rPr>
              <a:t>óc mà không biết nghĩ, sớm </a:t>
            </a:r>
            <a:r>
              <a:rPr lang="vi-VN" sz="2000" dirty="0" smtClean="0">
                <a:solidFill>
                  <a:srgbClr val="000000"/>
                </a:solidFill>
                <a:latin typeface="Times New Roman" panose="02020603050405020304" pitchFamily="18" charset="0"/>
                <a:ea typeface="Times New Roman" panose="02020603050405020304" pitchFamily="18" charset="0"/>
              </a:rPr>
              <a:t>muộn</a:t>
            </a:r>
            <a:endParaRPr lang="en-US" sz="2000" dirty="0" smtClean="0">
              <a:solidFill>
                <a:srgbClr val="000000"/>
              </a:solidFill>
              <a:latin typeface="Times New Roman" panose="02020603050405020304" pitchFamily="18" charset="0"/>
              <a:ea typeface="Times New Roman" panose="02020603050405020304" pitchFamily="18" charset="0"/>
            </a:endParaRPr>
          </a:p>
          <a:p>
            <a:pPr algn="just"/>
            <a:r>
              <a:rPr lang="vi-VN" sz="2000" dirty="0" smtClean="0">
                <a:solidFill>
                  <a:srgbClr val="000000"/>
                </a:solidFill>
                <a:latin typeface="Times New Roman" panose="02020603050405020304" pitchFamily="18" charset="0"/>
                <a:ea typeface="Times New Roman" panose="02020603050405020304" pitchFamily="18" charset="0"/>
              </a:rPr>
              <a:t> </a:t>
            </a:r>
            <a:r>
              <a:rPr lang="vi-VN" sz="2000" dirty="0">
                <a:solidFill>
                  <a:srgbClr val="000000"/>
                </a:solidFill>
                <a:latin typeface="Times New Roman" panose="02020603050405020304" pitchFamily="18" charset="0"/>
                <a:ea typeface="Times New Roman" panose="02020603050405020304" pitchFamily="18" charset="0"/>
              </a:rPr>
              <a:t>rồi cũng mang vạ vào thân.</a:t>
            </a:r>
            <a:endParaRPr lang="en-US" sz="2000" dirty="0">
              <a:effectLst/>
              <a:latin typeface="Times New Roman" panose="02020603050405020304" pitchFamily="18" charset="0"/>
              <a:ea typeface="Times New Roman" panose="02020603050405020304" pitchFamily="18" charset="0"/>
            </a:endParaRPr>
          </a:p>
        </p:txBody>
      </p:sp>
      <p:sp>
        <p:nvSpPr>
          <p:cNvPr id="18" name="TextBox 17"/>
          <p:cNvSpPr txBox="1"/>
          <p:nvPr/>
        </p:nvSpPr>
        <p:spPr>
          <a:xfrm>
            <a:off x="7923007" y="5653201"/>
            <a:ext cx="2634157"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A,B,C</a:t>
            </a:r>
            <a:endParaRPr lang="en-US" sz="28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7923007" y="5653201"/>
            <a:ext cx="2634157"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Cả</a:t>
            </a:r>
            <a:r>
              <a:rPr lang="en-US" sz="2800" dirty="0" smtClean="0">
                <a:solidFill>
                  <a:srgbClr val="FF0000"/>
                </a:solidFill>
                <a:latin typeface="Times New Roman" panose="02020603050405020304" pitchFamily="18" charset="0"/>
                <a:cs typeface="Times New Roman" panose="02020603050405020304" pitchFamily="18" charset="0"/>
              </a:rPr>
              <a:t> A,B,C</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059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272588" y="4380417"/>
            <a:ext cx="2057400" cy="2235920"/>
          </a:xfrm>
          <a:prstGeom prst="rect">
            <a:avLst/>
          </a:prstGeom>
        </p:spPr>
      </p:pic>
      <p:sp>
        <p:nvSpPr>
          <p:cNvPr id="6" name="Cloud Callout 5"/>
          <p:cNvSpPr/>
          <p:nvPr/>
        </p:nvSpPr>
        <p:spPr>
          <a:xfrm>
            <a:off x="2179456" y="2221383"/>
            <a:ext cx="8556171" cy="3148148"/>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vi-VN" sz="2400" dirty="0">
                <a:solidFill>
                  <a:srgbClr val="000000"/>
                </a:solidFill>
                <a:latin typeface="Times New Roman" panose="02020603050405020304" pitchFamily="18" charset="0"/>
                <a:ea typeface="Times New Roman" panose="02020603050405020304" pitchFamily="18"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400" dirty="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822961" y="849086"/>
            <a:ext cx="3500845" cy="173736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Thảo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luận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nhóm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56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1410789" y="2050867"/>
            <a:ext cx="9548949" cy="444137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800" dirty="0">
                <a:solidFill>
                  <a:srgbClr val="000000"/>
                </a:solidFill>
                <a:latin typeface="Times New Roman" panose="02020603050405020304" pitchFamily="18" charset="0"/>
                <a:ea typeface="Times New Roman" panose="02020603050405020304" pitchFamily="18" charset="0"/>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xốc nổi. Đây cũng là những lỗi lầm dễ mắc phải ở những người tuổi mới lớn. </a:t>
            </a:r>
            <a:endParaRPr lang="en-US" sz="2800" dirty="0">
              <a:latin typeface="Times New Roman" panose="02020603050405020304" pitchFamily="18" charset="0"/>
              <a:ea typeface="Times New Roman" panose="02020603050405020304" pitchFamily="18" charset="0"/>
            </a:endParaRPr>
          </a:p>
          <a:p>
            <a:pPr algn="just"/>
            <a:r>
              <a:rPr lang="vi-VN" sz="2800" dirty="0">
                <a:solidFill>
                  <a:srgbClr val="000000"/>
                </a:solidFill>
                <a:latin typeface="Times New Roman" panose="02020603050405020304" pitchFamily="18" charset="0"/>
                <a:ea typeface="Times New Roman" panose="02020603050405020304" pitchFamily="18" charset="0"/>
              </a:rPr>
              <a:t>Thái độ cần có trước những lỗi lầm: chúng ta phải biết nhận ra và sửa chữa những sai lầm mà mình mắc phải, phải tự trọng, biết nghiêm khắc trước những thiếu xót của mình.</a:t>
            </a:r>
            <a:endParaRPr lang="en-US" sz="28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3947162" y="1099077"/>
            <a:ext cx="3720736" cy="809897"/>
          </a:xfrm>
          <a:prstGeom prst="plaqu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16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425" b="13425"/>
          <a:stretch/>
        </p:blipFill>
        <p:spPr>
          <a:xfrm>
            <a:off x="0" y="1"/>
            <a:ext cx="12192000" cy="6680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651760" y="535577"/>
            <a:ext cx="7151830" cy="1631216"/>
          </a:xfrm>
          <a:prstGeom prst="rect">
            <a:avLst/>
          </a:prstGeom>
          <a:noFill/>
        </p:spPr>
        <p:txBody>
          <a:bodyPr wrap="none" rtlCol="0">
            <a:spAutoFit/>
          </a:bodyPr>
          <a:lstStyle/>
          <a:p>
            <a:r>
              <a:rPr lang="en-US" sz="6000" b="1" dirty="0" smtClean="0">
                <a:solidFill>
                  <a:schemeClr val="bg1"/>
                </a:solidFill>
                <a:latin typeface="Times New Roman" panose="02020603050405020304" pitchFamily="18" charset="0"/>
                <a:cs typeface="Times New Roman" panose="02020603050405020304" pitchFamily="18" charset="0"/>
              </a:rPr>
              <a:t>GIỌT SƯƠNG ĐÊM</a:t>
            </a:r>
          </a:p>
          <a:p>
            <a:pPr algn="ctr"/>
            <a:r>
              <a:rPr lang="en-US" sz="4000" b="1" dirty="0" smtClean="0">
                <a:solidFill>
                  <a:schemeClr val="bg1"/>
                </a:solidFill>
                <a:latin typeface="Times New Roman" panose="02020603050405020304" pitchFamily="18" charset="0"/>
                <a:cs typeface="Times New Roman" panose="02020603050405020304" pitchFamily="18" charset="0"/>
              </a:rPr>
              <a:t>(</a:t>
            </a:r>
            <a:r>
              <a:rPr lang="en-US" sz="4000" b="1" dirty="0" err="1">
                <a:solidFill>
                  <a:schemeClr val="bg1"/>
                </a:solidFill>
                <a:latin typeface="Times New Roman" panose="02020603050405020304" pitchFamily="18" charset="0"/>
                <a:ea typeface="MS Mincho"/>
              </a:rPr>
              <a:t>Trần</a:t>
            </a:r>
            <a:r>
              <a:rPr lang="en-US" sz="4000" b="1" dirty="0">
                <a:solidFill>
                  <a:schemeClr val="bg1"/>
                </a:solidFill>
                <a:latin typeface="Times New Roman" panose="02020603050405020304" pitchFamily="18" charset="0"/>
                <a:ea typeface="MS Mincho"/>
              </a:rPr>
              <a:t> </a:t>
            </a:r>
            <a:r>
              <a:rPr lang="en-US" sz="4000" b="1" dirty="0" err="1">
                <a:solidFill>
                  <a:schemeClr val="bg1"/>
                </a:solidFill>
                <a:latin typeface="Times New Roman" panose="02020603050405020304" pitchFamily="18" charset="0"/>
                <a:ea typeface="MS Mincho"/>
              </a:rPr>
              <a:t>Đức</a:t>
            </a:r>
            <a:r>
              <a:rPr lang="en-US" sz="4000" b="1" dirty="0">
                <a:solidFill>
                  <a:schemeClr val="bg1"/>
                </a:solidFill>
                <a:latin typeface="Times New Roman" panose="02020603050405020304" pitchFamily="18" charset="0"/>
                <a:ea typeface="MS Mincho"/>
              </a:rPr>
              <a:t> </a:t>
            </a:r>
            <a:r>
              <a:rPr lang="en-US" sz="4000" b="1" dirty="0" err="1" smtClean="0">
                <a:solidFill>
                  <a:schemeClr val="bg1"/>
                </a:solidFill>
                <a:latin typeface="Times New Roman" panose="02020603050405020304" pitchFamily="18" charset="0"/>
                <a:ea typeface="MS Mincho"/>
              </a:rPr>
              <a:t>Tiến</a:t>
            </a:r>
            <a:r>
              <a:rPr lang="en-US" sz="4000" b="1" dirty="0" smtClean="0">
                <a:solidFill>
                  <a:schemeClr val="bg1"/>
                </a:solidFill>
                <a:latin typeface="Times New Roman" panose="02020603050405020304" pitchFamily="18" charset="0"/>
                <a:ea typeface="MS Mincho"/>
              </a:rPr>
              <a: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2664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6081" y="362096"/>
            <a:ext cx="5943600"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spcAft>
                <a:spcPts val="0"/>
              </a:spcAft>
              <a:tabLst>
                <a:tab pos="1386840" algn="l"/>
              </a:tabLst>
            </a:pPr>
            <a:r>
              <a:rPr lang="en-US" sz="3200" b="1" dirty="0">
                <a:solidFill>
                  <a:srgbClr val="7030A0"/>
                </a:solidFill>
                <a:latin typeface="Times New Roman" panose="02020603050405020304" pitchFamily="18" charset="0"/>
                <a:ea typeface="MS Mincho"/>
              </a:rPr>
              <a:t>HOẠT ĐỘNG KHỞI </a:t>
            </a:r>
            <a:r>
              <a:rPr lang="en-US" sz="3200" b="1" dirty="0" smtClean="0">
                <a:solidFill>
                  <a:srgbClr val="7030A0"/>
                </a:solidFill>
                <a:latin typeface="Times New Roman" panose="02020603050405020304" pitchFamily="18" charset="0"/>
                <a:ea typeface="MS Mincho"/>
              </a:rPr>
              <a:t>ĐỘNG</a:t>
            </a:r>
            <a:endParaRPr lang="en-US" sz="3200" dirty="0">
              <a:effectLst/>
              <a:latin typeface="Times New Roman" panose="02020603050405020304" pitchFamily="18" charset="0"/>
              <a:ea typeface="Times New Roman" panose="02020603050405020304" pitchFamily="18" charset="0"/>
            </a:endParaRPr>
          </a:p>
        </p:txBody>
      </p:sp>
      <p:sp>
        <p:nvSpPr>
          <p:cNvPr id="6" name="Right Arrow Callout 5"/>
          <p:cNvSpPr/>
          <p:nvPr/>
        </p:nvSpPr>
        <p:spPr>
          <a:xfrm>
            <a:off x="1841862" y="1541418"/>
            <a:ext cx="4702630" cy="4302849"/>
          </a:xfrm>
          <a:prstGeom prst="rightArrowCallout">
            <a:avLst/>
          </a:prstGeom>
          <a:ln w="28575"/>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457200"/>
            <a:r>
              <a:rPr lang="en-US" sz="2800" dirty="0" err="1">
                <a:solidFill>
                  <a:srgbClr val="C00000"/>
                </a:solidFill>
                <a:latin typeface="Times New Roman" panose="02020603050405020304" pitchFamily="18" charset="0"/>
                <a:ea typeface="Times New Roman" panose="02020603050405020304" pitchFamily="18" charset="0"/>
              </a:rPr>
              <a:t>Đã</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bao</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giờ</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có</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một</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sự</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bất</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ngờ</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xảy</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ra</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khiến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em</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thay</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đổi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quyết</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định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của</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mình</a:t>
            </a:r>
            <a:r>
              <a:rPr lang="en-US" sz="2800" dirty="0">
                <a:solidFill>
                  <a:srgbClr val="C00000"/>
                </a:solidFill>
                <a:latin typeface="Times New Roman" panose="02020603050405020304" pitchFamily="18" charset="0"/>
                <a:ea typeface="Times New Roman" panose="02020603050405020304" pitchFamily="18" charset="0"/>
              </a:rPr>
              <a:t>? Chia </a:t>
            </a:r>
            <a:r>
              <a:rPr lang="en-US" sz="2800" dirty="0" err="1">
                <a:solidFill>
                  <a:srgbClr val="C00000"/>
                </a:solidFill>
                <a:latin typeface="Times New Roman" panose="02020603050405020304" pitchFamily="18" charset="0"/>
                <a:ea typeface="Times New Roman" panose="02020603050405020304" pitchFamily="18" charset="0"/>
              </a:rPr>
              <a:t>sẻ</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với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các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bạn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về</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trải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nghiệm</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ấy</a:t>
            </a:r>
            <a:r>
              <a:rPr lang="en-US" sz="2800" dirty="0">
                <a:solidFill>
                  <a:srgbClr val="C00000"/>
                </a:solidFill>
                <a:latin typeface="Times New Roman" panose="02020603050405020304" pitchFamily="18" charset="0"/>
                <a:ea typeface="Times New Roman" panose="02020603050405020304" pitchFamily="18" charset="0"/>
              </a:rPr>
              <a:t>.</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884819" y="1240972"/>
            <a:ext cx="4362993" cy="39958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4077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6604" y="353432"/>
            <a:ext cx="4939749" cy="584775"/>
          </a:xfrm>
          <a:prstGeom prst="rect">
            <a:avLst/>
          </a:prstGeom>
          <a:noFill/>
        </p:spPr>
        <p:txBody>
          <a:bodyPr wrap="none" lIns="91440" tIns="45720" rIns="91440" bIns="45720">
            <a:spAutoFit/>
          </a:bodyPr>
          <a:lstStyle/>
          <a:p>
            <a:pPr algn="ctr"/>
            <a:r>
              <a:rPr lang="en-US" sz="3200" b="1" cap="none" spc="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KHÁM PHÁ KIẾN THỨC</a:t>
            </a:r>
            <a:endParaRPr lang="en-US" sz="32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3" name="Freeform 12"/>
          <p:cNvSpPr/>
          <p:nvPr/>
        </p:nvSpPr>
        <p:spPr>
          <a:xfrm>
            <a:off x="1750422" y="3805885"/>
            <a:ext cx="4466163" cy="1275566"/>
          </a:xfrm>
          <a:custGeom>
            <a:avLst/>
            <a:gdLst>
              <a:gd name="connsiteX0" fmla="*/ 0 w 2392685"/>
              <a:gd name="connsiteY0" fmla="*/ 0 h 887686"/>
              <a:gd name="connsiteX1" fmla="*/ 2392685 w 2392685"/>
              <a:gd name="connsiteY1" fmla="*/ 0 h 887686"/>
              <a:gd name="connsiteX2" fmla="*/ 2392685 w 2392685"/>
              <a:gd name="connsiteY2" fmla="*/ 887686 h 887686"/>
              <a:gd name="connsiteX3" fmla="*/ 0 w 2392685"/>
              <a:gd name="connsiteY3" fmla="*/ 887686 h 887686"/>
              <a:gd name="connsiteX4" fmla="*/ 0 w 2392685"/>
              <a:gd name="connsiteY4" fmla="*/ 0 h 88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685" h="887686">
                <a:moveTo>
                  <a:pt x="0" y="0"/>
                </a:moveTo>
                <a:lnTo>
                  <a:pt x="2392685" y="0"/>
                </a:lnTo>
                <a:lnTo>
                  <a:pt x="2392685" y="887686"/>
                </a:lnTo>
                <a:lnTo>
                  <a:pt x="0" y="8876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endParaRPr lang="en-US" sz="2800" kern="1200" dirty="0"/>
          </a:p>
        </p:txBody>
      </p:sp>
      <p:grpSp>
        <p:nvGrpSpPr>
          <p:cNvPr id="17" name="Group 16"/>
          <p:cNvGrpSpPr/>
          <p:nvPr/>
        </p:nvGrpSpPr>
        <p:grpSpPr>
          <a:xfrm>
            <a:off x="1302933" y="1109666"/>
            <a:ext cx="10136777" cy="4768619"/>
            <a:chOff x="1263745" y="1201106"/>
            <a:chExt cx="10136777" cy="4768619"/>
          </a:xfrm>
        </p:grpSpPr>
        <p:grpSp>
          <p:nvGrpSpPr>
            <p:cNvPr id="15" name="Group 14"/>
            <p:cNvGrpSpPr/>
            <p:nvPr/>
          </p:nvGrpSpPr>
          <p:grpSpPr>
            <a:xfrm>
              <a:off x="1750422" y="1463101"/>
              <a:ext cx="9467220" cy="4369126"/>
              <a:chOff x="1750422" y="1436976"/>
              <a:chExt cx="9467220" cy="4369126"/>
            </a:xfrm>
          </p:grpSpPr>
          <p:grpSp>
            <p:nvGrpSpPr>
              <p:cNvPr id="8" name="Group 7"/>
              <p:cNvGrpSpPr/>
              <p:nvPr/>
            </p:nvGrpSpPr>
            <p:grpSpPr>
              <a:xfrm>
                <a:off x="1750422" y="1436976"/>
                <a:ext cx="9467220" cy="4369126"/>
                <a:chOff x="3781749" y="1436977"/>
                <a:chExt cx="5071932" cy="2676055"/>
              </a:xfrm>
            </p:grpSpPr>
            <p:sp>
              <p:nvSpPr>
                <p:cNvPr id="9" name="Rounded Rectangle 8"/>
                <p:cNvSpPr/>
                <p:nvPr/>
              </p:nvSpPr>
              <p:spPr>
                <a:xfrm>
                  <a:off x="3781749" y="1436977"/>
                  <a:ext cx="2392685" cy="1648560"/>
                </a:xfrm>
                <a:prstGeom prst="roundRect">
                  <a:avLst/>
                </a:prstGeom>
                <a:blipFill>
                  <a:blip r:embed="rId2"/>
                  <a:srcRect/>
                  <a:stretch>
                    <a:fillRect l="-2000" r="-2000"/>
                  </a:stretch>
                </a:blipFill>
                <a:ln w="285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3781749" y="3085537"/>
                  <a:ext cx="2392685" cy="887686"/>
                </a:xfrm>
                <a:custGeom>
                  <a:avLst/>
                  <a:gdLst>
                    <a:gd name="connsiteX0" fmla="*/ 0 w 2392685"/>
                    <a:gd name="connsiteY0" fmla="*/ 0 h 887686"/>
                    <a:gd name="connsiteX1" fmla="*/ 2392685 w 2392685"/>
                    <a:gd name="connsiteY1" fmla="*/ 0 h 887686"/>
                    <a:gd name="connsiteX2" fmla="*/ 2392685 w 2392685"/>
                    <a:gd name="connsiteY2" fmla="*/ 887686 h 887686"/>
                    <a:gd name="connsiteX3" fmla="*/ 0 w 2392685"/>
                    <a:gd name="connsiteY3" fmla="*/ 887686 h 887686"/>
                    <a:gd name="connsiteX4" fmla="*/ 0 w 2392685"/>
                    <a:gd name="connsiteY4" fmla="*/ 0 h 88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685" h="887686">
                      <a:moveTo>
                        <a:pt x="0" y="0"/>
                      </a:moveTo>
                      <a:lnTo>
                        <a:pt x="2392685" y="0"/>
                      </a:lnTo>
                      <a:lnTo>
                        <a:pt x="2392685" y="887686"/>
                      </a:lnTo>
                      <a:lnTo>
                        <a:pt x="0" y="887686"/>
                      </a:lnTo>
                      <a:lnTo>
                        <a:pt x="0" y="0"/>
                      </a:lnTo>
                      <a:close/>
                    </a:path>
                  </a:pathLst>
                </a:custGeom>
                <a:ln w="28575"/>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endParaRPr lang="en-US" sz="1700" kern="1200" dirty="0"/>
                </a:p>
              </p:txBody>
            </p:sp>
            <p:sp>
              <p:nvSpPr>
                <p:cNvPr id="11" name="Rounded Rectangle 10"/>
                <p:cNvSpPr/>
                <p:nvPr/>
              </p:nvSpPr>
              <p:spPr>
                <a:xfrm>
                  <a:off x="6413804" y="1436977"/>
                  <a:ext cx="2392685" cy="1648560"/>
                </a:xfrm>
                <a:prstGeom prst="roundRect">
                  <a:avLst/>
                </a:prstGeom>
                <a:blipFill>
                  <a:blip r:embed="rId3"/>
                  <a:srcRect/>
                  <a:stretch>
                    <a:fillRect t="-46000" b="-46000"/>
                  </a:stretch>
                </a:blipFill>
                <a:ln w="2857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6460996" y="3225346"/>
                  <a:ext cx="2392685" cy="887686"/>
                </a:xfrm>
                <a:custGeom>
                  <a:avLst/>
                  <a:gdLst>
                    <a:gd name="connsiteX0" fmla="*/ 0 w 2392685"/>
                    <a:gd name="connsiteY0" fmla="*/ 0 h 887686"/>
                    <a:gd name="connsiteX1" fmla="*/ 2392685 w 2392685"/>
                    <a:gd name="connsiteY1" fmla="*/ 0 h 887686"/>
                    <a:gd name="connsiteX2" fmla="*/ 2392685 w 2392685"/>
                    <a:gd name="connsiteY2" fmla="*/ 887686 h 887686"/>
                    <a:gd name="connsiteX3" fmla="*/ 0 w 2392685"/>
                    <a:gd name="connsiteY3" fmla="*/ 887686 h 887686"/>
                    <a:gd name="connsiteX4" fmla="*/ 0 w 2392685"/>
                    <a:gd name="connsiteY4" fmla="*/ 0 h 88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685" h="887686">
                      <a:moveTo>
                        <a:pt x="0" y="0"/>
                      </a:moveTo>
                      <a:lnTo>
                        <a:pt x="2392685" y="0"/>
                      </a:lnTo>
                      <a:lnTo>
                        <a:pt x="2392685" y="887686"/>
                      </a:lnTo>
                      <a:lnTo>
                        <a:pt x="0" y="887686"/>
                      </a:lnTo>
                      <a:lnTo>
                        <a:pt x="0" y="0"/>
                      </a:lnTo>
                      <a:close/>
                    </a:path>
                  </a:pathLst>
                </a:custGeom>
                <a:ln w="28575"/>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vi-VN" sz="2800" kern="1200" dirty="0" smtClean="0">
                      <a:solidFill>
                        <a:srgbClr val="000000"/>
                      </a:solidFill>
                      <a:latin typeface="Times New Roman" panose="02020603050405020304" pitchFamily="18" charset="0"/>
                      <a:ea typeface="Times New Roman" panose="02020603050405020304" pitchFamily="18" charset="0"/>
                    </a:rPr>
                    <a:t>Em đã từng thấy bọ dừa chưa? Em đã biết gì về tập tính của bọ dừa? </a:t>
                  </a:r>
                  <a:endParaRPr lang="en-US" sz="2800" kern="1200" dirty="0"/>
                </a:p>
              </p:txBody>
            </p:sp>
          </p:grpSp>
          <p:sp>
            <p:nvSpPr>
              <p:cNvPr id="14" name="Rectangle 13"/>
              <p:cNvSpPr/>
              <p:nvPr/>
            </p:nvSpPr>
            <p:spPr>
              <a:xfrm>
                <a:off x="1750422" y="4377510"/>
                <a:ext cx="4336869" cy="1200329"/>
              </a:xfrm>
              <a:prstGeom prst="rect">
                <a:avLst/>
              </a:prstGeom>
              <a:ln w="28575">
                <a:noFill/>
              </a:ln>
            </p:spPr>
            <p:txBody>
              <a:bodyPr wrap="square">
                <a:spAutoFit/>
              </a:bodyPr>
              <a:lstStyle/>
              <a:p>
                <a:pPr lvl="0" algn="ctr"/>
                <a:r>
                  <a:rPr lang="vi-VN" sz="2400" dirty="0">
                    <a:solidFill>
                      <a:srgbClr val="000000"/>
                    </a:solidFill>
                    <a:latin typeface="Times New Roman" panose="02020603050405020304" pitchFamily="18" charset="0"/>
                    <a:ea typeface="Times New Roman" panose="02020603050405020304" pitchFamily="18" charset="0"/>
                  </a:rPr>
                  <a:t>Nếu chưa biết gì về bọ dừa, em hãy hỏi người khác hoặc tìm hiểu thông tin từ sách và Internet.</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6" name="Rectangle 15"/>
            <p:cNvSpPr/>
            <p:nvPr/>
          </p:nvSpPr>
          <p:spPr>
            <a:xfrm>
              <a:off x="1263745" y="1201106"/>
              <a:ext cx="10136777" cy="476861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43523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7136" y="161946"/>
            <a:ext cx="4939749" cy="584775"/>
          </a:xfrm>
          <a:prstGeom prst="rect">
            <a:avLst/>
          </a:prstGeom>
          <a:noFill/>
        </p:spPr>
        <p:txBody>
          <a:bodyPr wrap="none" lIns="91440" tIns="45720" rIns="91440" bIns="45720">
            <a:spAutoFit/>
          </a:bodyPr>
          <a:lstStyle/>
          <a:p>
            <a:pPr algn="ctr"/>
            <a:r>
              <a:rPr lang="en-US" sz="3200" b="1" cap="none" spc="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KHÁM PHÁ KIẾN THỨC</a:t>
            </a:r>
            <a:endParaRPr lang="en-US" sz="32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5" name="Hexagon 4"/>
          <p:cNvSpPr/>
          <p:nvPr/>
        </p:nvSpPr>
        <p:spPr>
          <a:xfrm>
            <a:off x="287383" y="870467"/>
            <a:ext cx="4180114"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D0D0D"/>
                </a:solidFill>
                <a:latin typeface="Times New Roman" panose="02020603050405020304" pitchFamily="18" charset="0"/>
                <a:ea typeface="MS Mincho"/>
              </a:rPr>
              <a:t>I. </a:t>
            </a:r>
            <a:r>
              <a:rPr lang="en-US" sz="2800" b="1" dirty="0" err="1" smtClean="0">
                <a:solidFill>
                  <a:srgbClr val="0D0D0D"/>
                </a:solidFill>
                <a:latin typeface="Times New Roman" panose="02020603050405020304" pitchFamily="18" charset="0"/>
                <a:ea typeface="MS Mincho"/>
              </a:rPr>
              <a:t>Tìm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p>
        </p:txBody>
      </p:sp>
      <p:sp>
        <p:nvSpPr>
          <p:cNvPr id="6" name="Hexagon 5"/>
          <p:cNvSpPr/>
          <p:nvPr/>
        </p:nvSpPr>
        <p:spPr>
          <a:xfrm>
            <a:off x="287383" y="1567544"/>
            <a:ext cx="5290457" cy="66620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mj-lt"/>
              <a:buAutoNum type="arabicPeriod"/>
            </a:pP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Trần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Đức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Tiến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Right Arrow Callout 6"/>
          <p:cNvSpPr/>
          <p:nvPr/>
        </p:nvSpPr>
        <p:spPr>
          <a:xfrm>
            <a:off x="1974668" y="2397036"/>
            <a:ext cx="4985658" cy="3879669"/>
          </a:xfrm>
          <a:prstGeom prst="rightArrow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solidFill>
                  <a:srgbClr val="000000"/>
                </a:solidFill>
                <a:latin typeface="Times New Roman" panose="02020603050405020304" pitchFamily="18" charset="0"/>
                <a:ea typeface="Times New Roman" panose="02020603050405020304" pitchFamily="18" charset="0"/>
              </a:rPr>
              <a:t>Qua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chuẩn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err="1" smtClean="0">
                <a:solidFill>
                  <a:srgbClr val="000000"/>
                </a:solidFill>
                <a:latin typeface="Times New Roman" panose="02020603050405020304" pitchFamily="18" charset="0"/>
                <a:ea typeface="Times New Roman" panose="02020603050405020304" pitchFamily="18" charset="0"/>
              </a:rPr>
              <a:t>Hãy</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675" t="1376" r="20359" b="-1376"/>
          <a:stretch/>
        </p:blipFill>
        <p:spPr>
          <a:xfrm>
            <a:off x="6380046" y="2397036"/>
            <a:ext cx="4127862" cy="34770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484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3750" y="228247"/>
            <a:ext cx="8059782"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HOẠT ĐỘNG KHÁM PHÁ KIẾN THỨC</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202475" y="927607"/>
            <a:ext cx="3899262" cy="55462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just"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202475" y="1535705"/>
            <a:ext cx="3899262" cy="55462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3200" b="1" dirty="0">
                <a:solidFill>
                  <a:srgbClr val="000000"/>
                </a:solidFill>
                <a:latin typeface="Times New Roman" panose="02020603050405020304" pitchFamily="18" charset="0"/>
                <a:ea typeface="Times New Roman" panose="02020603050405020304" pitchFamily="18" charset="0"/>
              </a:rPr>
              <a:t>2.Truyện đồng thoại.</a:t>
            </a:r>
            <a:endParaRPr lang="en-US" sz="2800" dirty="0">
              <a:effectLst/>
              <a:latin typeface="Times New Roman" panose="02020603050405020304" pitchFamily="18" charset="0"/>
              <a:ea typeface="Times New Roman" panose="02020603050405020304" pitchFamily="18" charset="0"/>
            </a:endParaRPr>
          </a:p>
        </p:txBody>
      </p:sp>
      <p:sp>
        <p:nvSpPr>
          <p:cNvPr id="2" name="Flowchart: Stored Data 1"/>
          <p:cNvSpPr/>
          <p:nvPr/>
        </p:nvSpPr>
        <p:spPr>
          <a:xfrm>
            <a:off x="548639" y="2259871"/>
            <a:ext cx="9601199" cy="4114799"/>
          </a:xfrm>
          <a:prstGeom prst="flowChartOnlineStorage">
            <a:avLst/>
          </a:prstGeom>
          <a:ln w="28575"/>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endParaRPr lang="en-US" sz="2800" dirty="0">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1293224" y="2642342"/>
            <a:ext cx="7184571" cy="3539430"/>
          </a:xfrm>
          <a:prstGeom prst="rect">
            <a:avLst/>
          </a:prstGeom>
          <a:noFill/>
        </p:spPr>
        <p:txBody>
          <a:bodyPr wrap="square" rtlCol="0">
            <a:spAutoFit/>
          </a:bodyPr>
          <a:lstStyle/>
          <a:p>
            <a:pPr marL="457200" indent="-457200" algn="just">
              <a:spcAft>
                <a:spcPts val="0"/>
              </a:spcAft>
              <a:buFont typeface="Wingdings" panose="05000000000000000000" pitchFamily="2" charset="2"/>
              <a:buChar char="v"/>
            </a:pPr>
            <a:r>
              <a:rPr lang="de-DE" sz="2800" dirty="0">
                <a:solidFill>
                  <a:srgbClr val="002060"/>
                </a:solidFill>
                <a:latin typeface="Times New Roman" panose="02020603050405020304" pitchFamily="18" charset="0"/>
                <a:ea typeface="Times New Roman" panose="02020603050405020304" pitchFamily="18" charset="0"/>
              </a:rPr>
              <a:t>Là truyện viết cho trẻ em (thiếu nhi), có nhân vật thường là loài vật hoặc đồ vật được nhân cách hóa. Các nhân vật này vừa mang những đặc tính vốn có của loài vật hoặc đồ vật vừa thể hiện đặc điểm của con người</a:t>
            </a:r>
            <a:r>
              <a:rPr lang="de-DE" sz="2800" dirty="0" smtClean="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Ø"/>
            </a:pPr>
            <a:r>
              <a:rPr lang="de-DE" sz="2800" b="1" dirty="0" smtClean="0">
                <a:solidFill>
                  <a:srgbClr val="C00000"/>
                </a:solidFill>
                <a:latin typeface="Times New Roman" panose="02020603050405020304" pitchFamily="18" charset="0"/>
                <a:ea typeface="Times New Roman" panose="02020603050405020304" pitchFamily="18" charset="0"/>
              </a:rPr>
              <a:t>Cốt </a:t>
            </a:r>
            <a:r>
              <a:rPr lang="de-DE" sz="2800" b="1" dirty="0">
                <a:solidFill>
                  <a:srgbClr val="C00000"/>
                </a:solidFill>
                <a:latin typeface="Times New Roman" panose="02020603050405020304" pitchFamily="18" charset="0"/>
                <a:ea typeface="Times New Roman" panose="02020603050405020304" pitchFamily="18" charset="0"/>
              </a:rPr>
              <a:t>truyện</a:t>
            </a:r>
            <a:r>
              <a:rPr lang="de-DE" sz="2800" dirty="0">
                <a:solidFill>
                  <a:srgbClr val="002060"/>
                </a:solidFill>
                <a:latin typeface="Times New Roman" panose="02020603050405020304" pitchFamily="18" charset="0"/>
                <a:ea typeface="Times New Roman" panose="02020603050405020304" pitchFamily="18" charset="0"/>
              </a:rPr>
              <a:t>: gồm các sự kiến chính được sắp xếp theo một trình tự nhất định: có mở đầu, diễn biến và kết thúc.</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37006" y="3004457"/>
            <a:ext cx="3034938" cy="2717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65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287383" y="112821"/>
            <a:ext cx="4349931"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Calibri" panose="020F0502020204030204"/>
              <a:cs typeface="+mn-cs"/>
            </a:endParaRPr>
          </a:p>
        </p:txBody>
      </p:sp>
      <p:sp>
        <p:nvSpPr>
          <p:cNvPr id="6" name="Hexagon 5"/>
          <p:cNvSpPr/>
          <p:nvPr/>
        </p:nvSpPr>
        <p:spPr>
          <a:xfrm>
            <a:off x="287383" y="836023"/>
            <a:ext cx="5081451" cy="66620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Đức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809897" y="1594037"/>
            <a:ext cx="6100354" cy="47679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Trần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rPr>
              <a:t> 2 </a:t>
            </a:r>
            <a:r>
              <a:rPr lang="en-US" dirty="0" err="1">
                <a:solidFill>
                  <a:srgbClr val="000000"/>
                </a:solidFill>
                <a:latin typeface="Times New Roman" panose="02020603050405020304" pitchFamily="18" charset="0"/>
                <a:ea typeface="Times New Roman" panose="02020603050405020304" pitchFamily="18" charset="0"/>
              </a:rPr>
              <a:t>tháng</a:t>
            </a:r>
            <a:r>
              <a:rPr lang="en-US" dirty="0">
                <a:solidFill>
                  <a:srgbClr val="000000"/>
                </a:solidFill>
                <a:latin typeface="Times New Roman" panose="02020603050405020304" pitchFamily="18" charset="0"/>
                <a:ea typeface="Times New Roman" panose="02020603050405020304" pitchFamily="18" charset="0"/>
              </a:rPr>
              <a:t> 5 </a:t>
            </a:r>
            <a:r>
              <a:rPr lang="en-US" dirty="0" err="1">
                <a:solidFill>
                  <a:srgbClr val="000000"/>
                </a:solidFill>
                <a:latin typeface="Times New Roman" panose="02020603050405020304" pitchFamily="18" charset="0"/>
                <a:ea typeface="Times New Roman" panose="02020603050405020304" pitchFamily="18" charset="0"/>
              </a:rPr>
              <a:t>năm</a:t>
            </a:r>
            <a:r>
              <a:rPr lang="en-US" dirty="0">
                <a:solidFill>
                  <a:srgbClr val="000000"/>
                </a:solidFill>
                <a:latin typeface="Times New Roman" panose="02020603050405020304" pitchFamily="18" charset="0"/>
                <a:ea typeface="Times New Roman" panose="02020603050405020304" pitchFamily="18" charset="0"/>
              </a:rPr>
              <a:t> 1953 </a:t>
            </a:r>
            <a:r>
              <a:rPr lang="en-US" dirty="0" err="1">
                <a:solidFill>
                  <a:srgbClr val="000000"/>
                </a:solidFill>
                <a:latin typeface="Times New Roman" panose="02020603050405020304" pitchFamily="18" charset="0"/>
                <a:ea typeface="Times New Roman" panose="02020603050405020304" pitchFamily="18" charset="0"/>
              </a:rPr>
              <a:t>tại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làng</a:t>
            </a:r>
            <a:r>
              <a:rPr lang="en-US" dirty="0">
                <a:solidFill>
                  <a:srgbClr val="000000"/>
                </a:solidFill>
                <a:latin typeface="Times New Roman" panose="02020603050405020304" pitchFamily="18" charset="0"/>
                <a:ea typeface="Times New Roman" panose="02020603050405020304" pitchFamily="18" charset="0"/>
              </a:rPr>
              <a:t> Cao </a:t>
            </a:r>
            <a:r>
              <a:rPr lang="en-US" dirty="0" err="1">
                <a:solidFill>
                  <a:srgbClr val="000000"/>
                </a:solidFill>
                <a:latin typeface="Times New Roman" panose="02020603050405020304" pitchFamily="18" charset="0"/>
                <a:ea typeface="Times New Roman" panose="02020603050405020304" pitchFamily="18" charset="0"/>
              </a:rPr>
              <a:t>Đà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tỉnh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Hà</a:t>
            </a:r>
            <a:r>
              <a:rPr lang="en-US" dirty="0">
                <a:solidFill>
                  <a:srgbClr val="000000"/>
                </a:solidFill>
                <a:latin typeface="Times New Roman" panose="02020603050405020304" pitchFamily="18" charset="0"/>
                <a:ea typeface="Times New Roman" panose="02020603050405020304" pitchFamily="18" charset="0"/>
              </a:rPr>
              <a:t> Nam.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trường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rồi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chuyên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Văn</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ngôi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trường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chuyên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phố</a:t>
            </a:r>
            <a:r>
              <a:rPr lang="en-US" dirty="0">
                <a:solidFill>
                  <a:srgbClr val="000000"/>
                </a:solidFill>
                <a:latin typeface="Times New Roman" panose="02020603050405020304" pitchFamily="18" charset="0"/>
                <a:ea typeface="Times New Roman" panose="02020603050405020304" pitchFamily="18" charset="0"/>
              </a:rPr>
              <a:t> Nam </a:t>
            </a:r>
            <a:r>
              <a:rPr lang="en-US" dirty="0" err="1">
                <a:solidFill>
                  <a:srgbClr val="000000"/>
                </a:solidFill>
                <a:latin typeface="Times New Roman" panose="02020603050405020304" pitchFamily="18" charset="0"/>
                <a:ea typeface="Times New Roman" panose="02020603050405020304" pitchFamily="18" charset="0"/>
              </a:rPr>
              <a:t>Định</a:t>
            </a:r>
            <a:r>
              <a:rPr lang="en-US" dirty="0">
                <a:solidFill>
                  <a:srgbClr val="000000"/>
                </a:solidFill>
                <a:latin typeface="Times New Roman" panose="02020603050405020304" pitchFamily="18" charset="0"/>
                <a:ea typeface="Times New Roman" panose="02020603050405020304" pitchFamily="18" charset="0"/>
              </a:rPr>
              <a:t> - </a:t>
            </a:r>
            <a:r>
              <a:rPr lang="en-US" dirty="0" err="1">
                <a:solidFill>
                  <a:srgbClr val="000000"/>
                </a:solidFill>
                <a:latin typeface="Times New Roman" panose="02020603050405020304" pitchFamily="18" charset="0"/>
                <a:ea typeface="Times New Roman" panose="02020603050405020304" pitchFamily="18" charset="0"/>
              </a:rPr>
              <a:t>Trường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Lê</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Phong</a:t>
            </a:r>
            <a:r>
              <a:rPr lang="en-US" dirty="0">
                <a:solidFill>
                  <a:srgbClr val="000000"/>
                </a:solidFill>
                <a:latin typeface="Times New Roman" panose="02020603050405020304" pitchFamily="18" charset="0"/>
                <a:ea typeface="Times New Roman" panose="02020603050405020304" pitchFamily="18" charset="0"/>
              </a:rPr>
              <a:t> . </a:t>
            </a:r>
            <a:r>
              <a:rPr lang="en-US" dirty="0" err="1">
                <a:solidFill>
                  <a:srgbClr val="000000"/>
                </a:solidFill>
                <a:latin typeface="Times New Roman" panose="02020603050405020304" pitchFamily="18" charset="0"/>
                <a:ea typeface="Times New Roman" panose="02020603050405020304" pitchFamily="18" charset="0"/>
              </a:rPr>
              <a:t>Quãng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gian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giỏi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môn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tỉnh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toàn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tốt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nghiệp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thống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kê</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năm</a:t>
            </a:r>
            <a:r>
              <a:rPr lang="en-US" dirty="0">
                <a:solidFill>
                  <a:srgbClr val="000000"/>
                </a:solidFill>
                <a:latin typeface="Times New Roman" panose="02020603050405020304" pitchFamily="18" charset="0"/>
                <a:ea typeface="Times New Roman" panose="02020603050405020304" pitchFamily="18" charset="0"/>
              </a:rPr>
              <a:t> 1989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chuyển</a:t>
            </a:r>
            <a:r>
              <a:rPr lang="en-US" dirty="0">
                <a:solidFill>
                  <a:srgbClr val="000000"/>
                </a:solidFill>
                <a:latin typeface="Times New Roman" panose="02020603050405020304" pitchFamily="18" charset="0"/>
                <a:ea typeface="Times New Roman" panose="02020603050405020304" pitchFamily="18" charset="0"/>
              </a:rPr>
              <a:t> sang </a:t>
            </a:r>
            <a:r>
              <a:rPr lang="en-US" dirty="0" err="1">
                <a:solidFill>
                  <a:srgbClr val="000000"/>
                </a:solidFill>
                <a:latin typeface="Times New Roman" panose="02020603050405020304" pitchFamily="18" charset="0"/>
                <a:ea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tác</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nghệ</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thuật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tỉnh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Rịa</a:t>
            </a:r>
            <a:r>
              <a:rPr lang="en-US" dirty="0">
                <a:solidFill>
                  <a:srgbClr val="000000"/>
                </a:solidFill>
                <a:latin typeface="Times New Roman" panose="02020603050405020304" pitchFamily="18" charset="0"/>
                <a:ea typeface="Times New Roman" panose="02020603050405020304" pitchFamily="18" charset="0"/>
              </a:rPr>
              <a:t> - </a:t>
            </a:r>
            <a:r>
              <a:rPr lang="en-US" dirty="0" err="1">
                <a:solidFill>
                  <a:srgbClr val="000000"/>
                </a:solidFill>
                <a:latin typeface="Times New Roman" panose="02020603050405020304" pitchFamily="18" charset="0"/>
                <a:ea typeface="Times New Roman" panose="02020603050405020304" pitchFamily="18" charset="0"/>
              </a:rPr>
              <a:t>Vũng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Tàu</a:t>
            </a:r>
            <a:r>
              <a:rPr lang="en-US" dirty="0">
                <a:solidFill>
                  <a:srgbClr val="000000"/>
                </a:solidFill>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Việt</a:t>
            </a:r>
            <a:r>
              <a:rPr lang="en-US" dirty="0">
                <a:solidFill>
                  <a:srgbClr val="000000"/>
                </a:solidFill>
                <a:latin typeface="Times New Roman" panose="02020603050405020304" pitchFamily="18" charset="0"/>
                <a:ea typeface="Times New Roman" panose="02020603050405020304" pitchFamily="18" charset="0"/>
              </a:rPr>
              <a:t> Nam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năm</a:t>
            </a:r>
            <a:r>
              <a:rPr lang="en-US" dirty="0">
                <a:solidFill>
                  <a:srgbClr val="000000"/>
                </a:solidFill>
                <a:latin typeface="Times New Roman" panose="02020603050405020304" pitchFamily="18" charset="0"/>
                <a:ea typeface="Times New Roman" panose="02020603050405020304" pitchFamily="18" charset="0"/>
              </a:rPr>
              <a:t> 1996.</a:t>
            </a:r>
            <a:endParaRPr lang="en-US" sz="1600" dirty="0">
              <a:latin typeface="Times New Roman" panose="02020603050405020304" pitchFamily="18" charset="0"/>
              <a:ea typeface="Times New Roman" panose="02020603050405020304" pitchFamily="18" charset="0"/>
            </a:endParaRPr>
          </a:p>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Trần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phẩm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3 </a:t>
            </a:r>
            <a:r>
              <a:rPr lang="en-US" dirty="0" err="1">
                <a:solidFill>
                  <a:srgbClr val="000000"/>
                </a:solidFill>
                <a:latin typeface="Times New Roman" panose="02020603050405020304" pitchFamily="18" charset="0"/>
                <a:ea typeface="Times New Roman" panose="02020603050405020304" pitchFamily="18" charset="0"/>
              </a:rPr>
              <a:t>truyện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thoại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mùa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mèo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Xóm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Bờ</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bằng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tâm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đứa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thoại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mang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nét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hồn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nhiên</a:t>
            </a:r>
            <a:r>
              <a:rPr lang="en-US" dirty="0">
                <a:solidFill>
                  <a:srgbClr val="000000"/>
                </a:solidFill>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7370170" y="2246812"/>
            <a:ext cx="3419752" cy="3513909"/>
            <a:chOff x="7566111" y="1907914"/>
            <a:chExt cx="3781697" cy="4140187"/>
          </a:xfrm>
        </p:grpSpPr>
        <p:grpSp>
          <p:nvGrpSpPr>
            <p:cNvPr id="2" name="Group 1"/>
            <p:cNvGrpSpPr/>
            <p:nvPr/>
          </p:nvGrpSpPr>
          <p:grpSpPr>
            <a:xfrm>
              <a:off x="7566111" y="1907914"/>
              <a:ext cx="3781697" cy="4140187"/>
              <a:chOff x="7563393" y="1907916"/>
              <a:chExt cx="3781697" cy="4140187"/>
            </a:xfrm>
          </p:grpSpPr>
          <p:pic>
            <p:nvPicPr>
              <p:cNvPr id="3" name="Picture 2"/>
              <p:cNvPicPr>
                <a:picLocks noChangeAspect="1"/>
              </p:cNvPicPr>
              <p:nvPr/>
            </p:nvPicPr>
            <p:blipFill>
              <a:blip r:embed="rId2"/>
              <a:stretch>
                <a:fillRect/>
              </a:stretch>
            </p:blipFill>
            <p:spPr>
              <a:xfrm>
                <a:off x="7563393" y="1907916"/>
                <a:ext cx="3781697" cy="4140187"/>
              </a:xfrm>
              <a:prstGeom prst="rect">
                <a:avLst/>
              </a:prstGeom>
            </p:spPr>
          </p:pic>
          <p:pic>
            <p:nvPicPr>
              <p:cNvPr id="9" name="Picture 8"/>
              <p:cNvPicPr>
                <a:picLocks noChangeAspect="1"/>
              </p:cNvPicPr>
              <p:nvPr/>
            </p:nvPicPr>
            <p:blipFill>
              <a:blip r:embed="rId3"/>
              <a:stretch>
                <a:fillRect/>
              </a:stretch>
            </p:blipFill>
            <p:spPr>
              <a:xfrm>
                <a:off x="7772401" y="2155371"/>
                <a:ext cx="3369118" cy="3592285"/>
              </a:xfrm>
              <a:prstGeom prst="rect">
                <a:avLst/>
              </a:prstGeom>
            </p:spPr>
          </p:pic>
        </p:grpSp>
        <p:sp>
          <p:nvSpPr>
            <p:cNvPr id="11" name="Rectangle 10"/>
            <p:cNvSpPr/>
            <p:nvPr/>
          </p:nvSpPr>
          <p:spPr>
            <a:xfrm>
              <a:off x="7772401" y="2155371"/>
              <a:ext cx="3369118" cy="3592285"/>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7297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287383" y="112821"/>
            <a:ext cx="3958046"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Calibri" panose="020F0502020204030204"/>
              <a:cs typeface="+mn-cs"/>
            </a:endParaRPr>
          </a:p>
        </p:txBody>
      </p:sp>
      <p:sp>
        <p:nvSpPr>
          <p:cNvPr id="6" name="Hexagon 5"/>
          <p:cNvSpPr/>
          <p:nvPr/>
        </p:nvSpPr>
        <p:spPr>
          <a:xfrm>
            <a:off x="287383" y="836023"/>
            <a:ext cx="5042263" cy="66620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Đức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Tiến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809897" y="1698171"/>
            <a:ext cx="6100354" cy="47679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b="1" dirty="0">
                <a:solidFill>
                  <a:srgbClr val="FF0000"/>
                </a:solidFill>
                <a:latin typeface="Times New Roman" panose="02020603050405020304" pitchFamily="18" charset="0"/>
                <a:ea typeface="Times New Roman" panose="02020603050405020304" pitchFamily="18" charset="0"/>
              </a:rPr>
              <a:t>*</a:t>
            </a:r>
            <a:r>
              <a:rPr lang="en-US" sz="2000" b="1" dirty="0" err="1">
                <a:solidFill>
                  <a:srgbClr val="FF0000"/>
                </a:solidFill>
                <a:latin typeface="Times New Roman" panose="02020603050405020304" pitchFamily="18" charset="0"/>
                <a:ea typeface="Times New Roman" panose="02020603050405020304" pitchFamily="18" charset="0"/>
              </a:rPr>
              <a:t>Sáng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tác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cho</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thiếu</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a:t>
            </a:r>
            <a:r>
              <a:rPr lang="en-US" sz="2000" b="1" dirty="0">
                <a:solidFill>
                  <a:srgbClr val="FF0000"/>
                </a:solidFill>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Vương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quốc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nụ</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1993)</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Dế</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mùa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1997)</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Thằng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Cúp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2001)</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mèo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vừa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2003)</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Trăng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vùi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trong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cỏ</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2006)</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Trần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Đức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Tiến</a:t>
            </a:r>
            <a:r>
              <a:rPr lang="en-US" sz="2000" dirty="0">
                <a:solidFill>
                  <a:srgbClr val="000000"/>
                </a:solidFill>
                <a:latin typeface="Times New Roman" panose="02020603050405020304" pitchFamily="18" charset="0"/>
                <a:ea typeface="Times New Roman" panose="02020603050405020304" pitchFamily="18" charset="0"/>
              </a:rPr>
              <a:t> - </a:t>
            </a:r>
            <a:r>
              <a:rPr lang="en-US" sz="2000" dirty="0" err="1">
                <a:solidFill>
                  <a:srgbClr val="000000"/>
                </a:solidFill>
                <a:latin typeface="Times New Roman" panose="02020603050405020304" pitchFamily="18" charset="0"/>
                <a:ea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hay </a:t>
            </a:r>
            <a:r>
              <a:rPr lang="en-US" sz="2000" dirty="0" err="1">
                <a:solidFill>
                  <a:srgbClr val="000000"/>
                </a:solidFill>
                <a:latin typeface="Times New Roman" panose="02020603050405020304" pitchFamily="18" charset="0"/>
                <a:ea typeface="Times New Roman" panose="02020603050405020304" pitchFamily="18" charset="0"/>
              </a:rPr>
              <a:t>viết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(2013)</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Trên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đôi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cánh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chuồn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chuồn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2015).</a:t>
            </a:r>
            <a:endParaRPr lang="en-US" sz="2000" dirty="0">
              <a:latin typeface="Times New Roman" panose="02020603050405020304" pitchFamily="18" charset="0"/>
              <a:ea typeface="Times New Roman" panose="02020603050405020304" pitchFamily="18" charset="0"/>
            </a:endParaRPr>
          </a:p>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Xóm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Bờ</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Giậu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thiếu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a:t>
            </a:r>
            <a:r>
              <a:rPr lang="en-US" sz="2000" dirty="0">
                <a:solidFill>
                  <a:srgbClr val="000000"/>
                </a:solidFill>
                <a:latin typeface="Times New Roman" panose="02020603050405020304" pitchFamily="18" charset="0"/>
                <a:ea typeface="Times New Roman" panose="02020603050405020304" pitchFamily="18" charset="0"/>
              </a:rPr>
              <a:t> 2018 - </a:t>
            </a:r>
            <a:r>
              <a:rPr lang="en-US" sz="2000" dirty="0" err="1">
                <a:solidFill>
                  <a:srgbClr val="000000"/>
                </a:solidFill>
                <a:latin typeface="Times New Roman" panose="02020603050405020304" pitchFamily="18" charset="0"/>
                <a:ea typeface="Times New Roman" panose="02020603050405020304" pitchFamily="18" charset="0"/>
              </a:rPr>
              <a:t>tái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năm</a:t>
            </a:r>
            <a:r>
              <a:rPr lang="en-US" sz="2000" dirty="0">
                <a:solidFill>
                  <a:srgbClr val="000000"/>
                </a:solidFill>
                <a:latin typeface="Times New Roman" panose="02020603050405020304" pitchFamily="18" charset="0"/>
                <a:ea typeface="Times New Roman" panose="02020603050405020304" pitchFamily="18" charset="0"/>
              </a:rPr>
              <a:t> 2020)</a:t>
            </a:r>
            <a:endParaRPr lang="en-US" sz="20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194439" y="2083863"/>
            <a:ext cx="3420152" cy="3511600"/>
          </a:xfrm>
          <a:prstGeom prst="rect">
            <a:avLst/>
          </a:prstGeom>
        </p:spPr>
      </p:pic>
    </p:spTree>
    <p:extLst>
      <p:ext uri="{BB962C8B-B14F-4D97-AF65-F5344CB8AC3E}">
        <p14:creationId xmlns:p14="http://schemas.microsoft.com/office/powerpoint/2010/main" val="1544790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23091"/>
            <a:ext cx="4376057" cy="64864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Calibri" panose="020F0502020204030204"/>
              <a:cs typeface="+mn-cs"/>
            </a:endParaRPr>
          </a:p>
        </p:txBody>
      </p:sp>
      <p:sp>
        <p:nvSpPr>
          <p:cNvPr id="6" name="Hexagon 5"/>
          <p:cNvSpPr/>
          <p:nvPr/>
        </p:nvSpPr>
        <p:spPr>
          <a:xfrm>
            <a:off x="287383" y="826651"/>
            <a:ext cx="4376057"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2.</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phẩm</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2" name="Group 1"/>
          <p:cNvGrpSpPr/>
          <p:nvPr/>
        </p:nvGrpSpPr>
        <p:grpSpPr>
          <a:xfrm>
            <a:off x="6947360" y="1982785"/>
            <a:ext cx="3907160" cy="2700422"/>
            <a:chOff x="6374675" y="1841862"/>
            <a:chExt cx="5381896" cy="3948445"/>
          </a:xfrm>
        </p:grpSpPr>
        <p:pic>
          <p:nvPicPr>
            <p:cNvPr id="9" name="Picture 8"/>
            <p:cNvPicPr>
              <a:picLocks noChangeAspect="1"/>
            </p:cNvPicPr>
            <p:nvPr/>
          </p:nvPicPr>
          <p:blipFill>
            <a:blip r:embed="rId2"/>
            <a:stretch>
              <a:fillRect/>
            </a:stretch>
          </p:blipFill>
          <p:spPr>
            <a:xfrm>
              <a:off x="6374675" y="1841862"/>
              <a:ext cx="5381896" cy="3948445"/>
            </a:xfrm>
            <a:prstGeom prst="rect">
              <a:avLst/>
            </a:prstGeom>
          </p:spPr>
        </p:pic>
        <p:pic>
          <p:nvPicPr>
            <p:cNvPr id="10" name="Picture 9"/>
            <p:cNvPicPr>
              <a:picLocks noChangeAspect="1"/>
            </p:cNvPicPr>
            <p:nvPr/>
          </p:nvPicPr>
          <p:blipFill>
            <a:blip r:embed="rId3"/>
            <a:stretch>
              <a:fillRect/>
            </a:stretch>
          </p:blipFill>
          <p:spPr>
            <a:xfrm>
              <a:off x="6629400" y="2052598"/>
              <a:ext cx="4872445" cy="3526972"/>
            </a:xfrm>
            <a:prstGeom prst="rect">
              <a:avLst/>
            </a:prstGeom>
          </p:spPr>
        </p:pic>
      </p:grpSp>
      <p:grpSp>
        <p:nvGrpSpPr>
          <p:cNvPr id="3" name="Group 2"/>
          <p:cNvGrpSpPr/>
          <p:nvPr/>
        </p:nvGrpSpPr>
        <p:grpSpPr>
          <a:xfrm>
            <a:off x="728437" y="2049167"/>
            <a:ext cx="5646238" cy="2651240"/>
            <a:chOff x="613315" y="2193294"/>
            <a:chExt cx="5646238" cy="2651240"/>
          </a:xfrm>
        </p:grpSpPr>
        <p:sp>
          <p:nvSpPr>
            <p:cNvPr id="5" name="Freeform 4"/>
            <p:cNvSpPr/>
            <p:nvPr/>
          </p:nvSpPr>
          <p:spPr>
            <a:xfrm>
              <a:off x="3436435" y="3030585"/>
              <a:ext cx="1545689" cy="536520"/>
            </a:xfrm>
            <a:custGeom>
              <a:avLst/>
              <a:gdLst/>
              <a:ahLst/>
              <a:cxnLst/>
              <a:rect l="0" t="0" r="0" b="0"/>
              <a:pathLst>
                <a:path>
                  <a:moveTo>
                    <a:pt x="0" y="0"/>
                  </a:moveTo>
                  <a:lnTo>
                    <a:pt x="0" y="268260"/>
                  </a:lnTo>
                  <a:lnTo>
                    <a:pt x="1545689" y="268260"/>
                  </a:lnTo>
                  <a:lnTo>
                    <a:pt x="1545689" y="5365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890745" y="3030585"/>
              <a:ext cx="1545689" cy="536520"/>
            </a:xfrm>
            <a:custGeom>
              <a:avLst/>
              <a:gdLst/>
              <a:ahLst/>
              <a:cxnLst/>
              <a:rect l="0" t="0" r="0" b="0"/>
              <a:pathLst>
                <a:path>
                  <a:moveTo>
                    <a:pt x="1545689" y="0"/>
                  </a:moveTo>
                  <a:lnTo>
                    <a:pt x="1545689" y="268260"/>
                  </a:lnTo>
                  <a:lnTo>
                    <a:pt x="0" y="268260"/>
                  </a:lnTo>
                  <a:lnTo>
                    <a:pt x="0" y="5365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539414" y="2193294"/>
              <a:ext cx="3794040" cy="837290"/>
            </a:xfrm>
            <a:custGeom>
              <a:avLst/>
              <a:gdLst>
                <a:gd name="connsiteX0" fmla="*/ 0 w 3794040"/>
                <a:gd name="connsiteY0" fmla="*/ 0 h 837290"/>
                <a:gd name="connsiteX1" fmla="*/ 3794040 w 3794040"/>
                <a:gd name="connsiteY1" fmla="*/ 0 h 837290"/>
                <a:gd name="connsiteX2" fmla="*/ 3794040 w 3794040"/>
                <a:gd name="connsiteY2" fmla="*/ 837290 h 837290"/>
                <a:gd name="connsiteX3" fmla="*/ 0 w 3794040"/>
                <a:gd name="connsiteY3" fmla="*/ 837290 h 837290"/>
                <a:gd name="connsiteX4" fmla="*/ 0 w 3794040"/>
                <a:gd name="connsiteY4" fmla="*/ 0 h 83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040" h="837290">
                  <a:moveTo>
                    <a:pt x="0" y="0"/>
                  </a:moveTo>
                  <a:lnTo>
                    <a:pt x="3794040" y="0"/>
                  </a:lnTo>
                  <a:lnTo>
                    <a:pt x="3794040" y="837290"/>
                  </a:lnTo>
                  <a:lnTo>
                    <a:pt x="0" y="837290"/>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1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1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31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1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1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endParaRPr lang="en-US" sz="3100" kern="1200" dirty="0">
                <a:solidFill>
                  <a:schemeClr val="bg1"/>
                </a:solidFill>
                <a:latin typeface="Times New Roman" panose="02020603050405020304" pitchFamily="18" charset="0"/>
                <a:cs typeface="Times New Roman" panose="02020603050405020304" pitchFamily="18" charset="0"/>
              </a:endParaRPr>
            </a:p>
          </p:txBody>
        </p:sp>
        <p:sp>
          <p:nvSpPr>
            <p:cNvPr id="13" name="Freeform 12"/>
            <p:cNvSpPr/>
            <p:nvPr/>
          </p:nvSpPr>
          <p:spPr>
            <a:xfrm>
              <a:off x="613315" y="3567105"/>
              <a:ext cx="2869300" cy="1277429"/>
            </a:xfrm>
            <a:custGeom>
              <a:avLst/>
              <a:gdLst>
                <a:gd name="connsiteX0" fmla="*/ 0 w 2554858"/>
                <a:gd name="connsiteY0" fmla="*/ 0 h 1277429"/>
                <a:gd name="connsiteX1" fmla="*/ 2554858 w 2554858"/>
                <a:gd name="connsiteY1" fmla="*/ 0 h 1277429"/>
                <a:gd name="connsiteX2" fmla="*/ 2554858 w 2554858"/>
                <a:gd name="connsiteY2" fmla="*/ 1277429 h 1277429"/>
                <a:gd name="connsiteX3" fmla="*/ 0 w 2554858"/>
                <a:gd name="connsiteY3" fmla="*/ 1277429 h 1277429"/>
                <a:gd name="connsiteX4" fmla="*/ 0 w 2554858"/>
                <a:gd name="connsiteY4" fmla="*/ 0 h 127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8" h="1277429">
                  <a:moveTo>
                    <a:pt x="0" y="0"/>
                  </a:moveTo>
                  <a:lnTo>
                    <a:pt x="2554858" y="0"/>
                  </a:lnTo>
                  <a:lnTo>
                    <a:pt x="2554858" y="1277429"/>
                  </a:lnTo>
                  <a:lnTo>
                    <a:pt x="0" y="1277429"/>
                  </a:lnTo>
                  <a:lnTo>
                    <a:pt x="0" y="0"/>
                  </a:lnTo>
                  <a:close/>
                </a:path>
              </a:pathLst>
            </a:cu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Trích</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trong</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tập</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truyện</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i="1" kern="1200" dirty="0" err="1" smtClean="0">
                  <a:solidFill>
                    <a:schemeClr val="bg1"/>
                  </a:solidFill>
                  <a:latin typeface="Times New Roman" panose="02020603050405020304" pitchFamily="18" charset="0"/>
                  <a:cs typeface="Times New Roman" panose="02020603050405020304" pitchFamily="18" charset="0"/>
                </a:rPr>
                <a:t>Xóm</a:t>
              </a:r>
              <a:r>
                <a:rPr lang="en-US" sz="3100" b="0" i="1" kern="1200" dirty="0" smtClean="0">
                  <a:solidFill>
                    <a:schemeClr val="bg1"/>
                  </a:solidFill>
                  <a:latin typeface="Times New Roman" panose="02020603050405020304" pitchFamily="18" charset="0"/>
                  <a:cs typeface="Times New Roman" panose="02020603050405020304" pitchFamily="18" charset="0"/>
                </a:rPr>
                <a:t> </a:t>
              </a:r>
              <a:r>
                <a:rPr lang="en-US" sz="3100" b="0" i="1" kern="1200" dirty="0" err="1" smtClean="0">
                  <a:solidFill>
                    <a:schemeClr val="bg1"/>
                  </a:solidFill>
                  <a:latin typeface="Times New Roman" panose="02020603050405020304" pitchFamily="18" charset="0"/>
                  <a:cs typeface="Times New Roman" panose="02020603050405020304" pitchFamily="18" charset="0"/>
                </a:rPr>
                <a:t>Bờ</a:t>
              </a:r>
              <a:r>
                <a:rPr lang="en-US" sz="3100" b="0" i="1" kern="1200" dirty="0" smtClean="0">
                  <a:solidFill>
                    <a:schemeClr val="bg1"/>
                  </a:solidFill>
                  <a:latin typeface="Times New Roman" panose="02020603050405020304" pitchFamily="18" charset="0"/>
                  <a:cs typeface="Times New Roman" panose="02020603050405020304" pitchFamily="18" charset="0"/>
                </a:rPr>
                <a:t> </a:t>
              </a:r>
              <a:r>
                <a:rPr lang="en-US" sz="3100" b="0" i="1" kern="1200" dirty="0" err="1" smtClean="0">
                  <a:solidFill>
                    <a:schemeClr val="bg1"/>
                  </a:solidFill>
                  <a:latin typeface="Times New Roman" panose="02020603050405020304" pitchFamily="18" charset="0"/>
                  <a:cs typeface="Times New Roman" panose="02020603050405020304" pitchFamily="18" charset="0"/>
                </a:rPr>
                <a:t>Giậu</a:t>
              </a:r>
              <a:r>
                <a:rPr lang="en-US" sz="3100" b="0" i="1" kern="1200" dirty="0" smtClean="0">
                  <a:solidFill>
                    <a:schemeClr val="bg1"/>
                  </a:solidFill>
                  <a:latin typeface="Times New Roman" panose="02020603050405020304" pitchFamily="18" charset="0"/>
                  <a:cs typeface="Times New Roman" panose="02020603050405020304" pitchFamily="18" charset="0"/>
                </a:rPr>
                <a:t>.</a:t>
              </a:r>
              <a:endParaRPr lang="en-US" sz="3100" kern="1200" dirty="0">
                <a:solidFill>
                  <a:schemeClr val="bg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548833" y="3567105"/>
              <a:ext cx="2710720" cy="1277429"/>
            </a:xfrm>
            <a:custGeom>
              <a:avLst/>
              <a:gdLst>
                <a:gd name="connsiteX0" fmla="*/ 0 w 2554858"/>
                <a:gd name="connsiteY0" fmla="*/ 0 h 1277429"/>
                <a:gd name="connsiteX1" fmla="*/ 2554858 w 2554858"/>
                <a:gd name="connsiteY1" fmla="*/ 0 h 1277429"/>
                <a:gd name="connsiteX2" fmla="*/ 2554858 w 2554858"/>
                <a:gd name="connsiteY2" fmla="*/ 1277429 h 1277429"/>
                <a:gd name="connsiteX3" fmla="*/ 0 w 2554858"/>
                <a:gd name="connsiteY3" fmla="*/ 1277429 h 1277429"/>
                <a:gd name="connsiteX4" fmla="*/ 0 w 2554858"/>
                <a:gd name="connsiteY4" fmla="*/ 0 h 127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8" h="1277429">
                  <a:moveTo>
                    <a:pt x="0" y="0"/>
                  </a:moveTo>
                  <a:lnTo>
                    <a:pt x="2554858" y="0"/>
                  </a:lnTo>
                  <a:lnTo>
                    <a:pt x="2554858" y="1277429"/>
                  </a:lnTo>
                  <a:lnTo>
                    <a:pt x="0" y="1277429"/>
                  </a:lnTo>
                  <a:lnTo>
                    <a:pt x="0" y="0"/>
                  </a:lnTo>
                  <a:close/>
                </a:path>
              </a:pathLst>
            </a:cu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Ngôi</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kể</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ngôi</a:t>
              </a:r>
              <a:r>
                <a:rPr lang="en-US" sz="3100" b="0" kern="1200" dirty="0" smtClean="0">
                  <a:solidFill>
                    <a:schemeClr val="bg1"/>
                  </a:solidFill>
                  <a:latin typeface="Times New Roman" panose="02020603050405020304" pitchFamily="18" charset="0"/>
                  <a:cs typeface="Times New Roman" panose="02020603050405020304" pitchFamily="18" charset="0"/>
                </a:rPr>
                <a:t> </a:t>
              </a:r>
              <a:r>
                <a:rPr lang="en-US" sz="3100" b="0" kern="1200" dirty="0" err="1" smtClean="0">
                  <a:solidFill>
                    <a:schemeClr val="bg1"/>
                  </a:solidFill>
                  <a:latin typeface="Times New Roman" panose="02020603050405020304" pitchFamily="18" charset="0"/>
                  <a:cs typeface="Times New Roman" panose="02020603050405020304" pitchFamily="18" charset="0"/>
                </a:rPr>
                <a:t>thứ</a:t>
              </a:r>
              <a:r>
                <a:rPr lang="en-US" sz="3100" b="0" kern="1200" dirty="0" smtClean="0">
                  <a:solidFill>
                    <a:schemeClr val="bg1"/>
                  </a:solidFill>
                  <a:latin typeface="Times New Roman" panose="02020603050405020304" pitchFamily="18" charset="0"/>
                  <a:cs typeface="Times New Roman" panose="02020603050405020304" pitchFamily="18" charset="0"/>
                </a:rPr>
                <a:t> 3.</a:t>
              </a:r>
              <a:endParaRPr lang="en-US" sz="3100" kern="1200" dirty="0">
                <a:solidFill>
                  <a:schemeClr val="bg1"/>
                </a:solidFill>
                <a:latin typeface="Times New Roman" panose="02020603050405020304" pitchFamily="18" charset="0"/>
                <a:cs typeface="Times New Roman" panose="02020603050405020304" pitchFamily="18" charset="0"/>
              </a:endParaRPr>
            </a:p>
          </p:txBody>
        </p:sp>
      </p:grpSp>
      <p:sp>
        <p:nvSpPr>
          <p:cNvPr id="12" name="Cloud Callout 11"/>
          <p:cNvSpPr/>
          <p:nvPr/>
        </p:nvSpPr>
        <p:spPr>
          <a:xfrm>
            <a:off x="2468880" y="1966949"/>
            <a:ext cx="7811589" cy="291205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Giọt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đêm</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dirty="0" err="1" smtClean="0">
                <a:solidFill>
                  <a:srgbClr val="000000"/>
                </a:solidFill>
                <a:latin typeface="Times New Roman" panose="02020603050405020304" pitchFamily="18" charset="0"/>
                <a:ea typeface="Times New Roman" panose="02020603050405020304" pitchFamily="18" charset="0"/>
              </a:rPr>
              <a:t>Truyện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326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4167051"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Calibri" panose="020F0502020204030204"/>
              <a:cs typeface="+mn-cs"/>
            </a:endParaRPr>
          </a:p>
        </p:txBody>
      </p:sp>
      <p:sp>
        <p:nvSpPr>
          <p:cNvPr id="6" name="Hexagon 5"/>
          <p:cNvSpPr/>
          <p:nvPr/>
        </p:nvSpPr>
        <p:spPr>
          <a:xfrm>
            <a:off x="287383" y="809898"/>
            <a:ext cx="4167051"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Hexagon 7"/>
          <p:cNvSpPr/>
          <p:nvPr/>
        </p:nvSpPr>
        <p:spPr>
          <a:xfrm>
            <a:off x="287383" y="1506975"/>
            <a:ext cx="4167051"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tóm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tắt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643154" y="291057"/>
            <a:ext cx="4258491" cy="2431835"/>
          </a:xfrm>
          <a:prstGeom prst="ellipse">
            <a:avLst/>
          </a:prstGeom>
          <a:ln>
            <a:noFill/>
          </a:ln>
          <a:effectLst>
            <a:softEdge rad="112500"/>
          </a:effectLst>
        </p:spPr>
      </p:pic>
      <p:sp>
        <p:nvSpPr>
          <p:cNvPr id="3" name="Right Arrow 2"/>
          <p:cNvSpPr/>
          <p:nvPr/>
        </p:nvSpPr>
        <p:spPr>
          <a:xfrm>
            <a:off x="1005838" y="3017519"/>
            <a:ext cx="2991395" cy="2926081"/>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127863" y="2782389"/>
            <a:ext cx="6936377" cy="3670662"/>
          </a:xfrm>
          <a:prstGeom prst="round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Thằn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Lằn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Thằn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Lằn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5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1000"/>
                                        <p:tgtEl>
                                          <p:spTgt spid="5">
                                            <p:txEl>
                                              <p:pRg st="4" end="4"/>
                                            </p:txEl>
                                          </p:spTgt>
                                        </p:tgtEl>
                                      </p:cBhvr>
                                    </p:animEffect>
                                    <p:anim calcmode="lin" valueType="num">
                                      <p:cBhvr>
                                        <p:cTn id="4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5564777"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smtClean="0">
                <a:solidFill>
                  <a:schemeClr val="tx1"/>
                </a:solidFill>
                <a:latin typeface="Times New Roman" panose="02020603050405020304" pitchFamily="18" charset="0"/>
                <a:ea typeface="Times New Roman" panose="02020603050405020304" pitchFamily="18" charset="0"/>
              </a:rPr>
              <a:t>II. </a:t>
            </a:r>
            <a:r>
              <a:rPr lang="en-US" sz="2800" b="1" dirty="0" err="1" smtClean="0">
                <a:solidFill>
                  <a:schemeClr val="tx1"/>
                </a:solidFill>
                <a:latin typeface="Times New Roman" panose="02020603050405020304" pitchFamily="18" charset="0"/>
                <a:ea typeface="Times New Roman" panose="02020603050405020304" pitchFamily="18" charset="0"/>
              </a:rPr>
              <a:t>Đọc</a:t>
            </a:r>
            <a:r>
              <a:rPr lang="en-US" sz="2800" b="1" dirty="0" smtClean="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hiểu</a:t>
            </a:r>
            <a:r>
              <a:rPr lang="en-US" sz="2800" b="1" dirty="0">
                <a:solidFill>
                  <a:schemeClr val="tx1"/>
                </a:solidFill>
                <a:latin typeface="Times New Roman" panose="02020603050405020304" pitchFamily="18" charset="0"/>
                <a:ea typeface="Times New Roman" panose="02020603050405020304" pitchFamily="18" charset="0"/>
              </a:rPr>
              <a:t> chi </a:t>
            </a:r>
            <a:r>
              <a:rPr lang="en-US" sz="2800" b="1" dirty="0" err="1">
                <a:solidFill>
                  <a:schemeClr val="tx1"/>
                </a:solidFill>
                <a:latin typeface="Times New Roman" panose="02020603050405020304" pitchFamily="18" charset="0"/>
                <a:ea typeface="Times New Roman" panose="02020603050405020304" pitchFamily="18" charset="0"/>
              </a:rPr>
              <a:t>tiết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Hexagon 4"/>
          <p:cNvSpPr/>
          <p:nvPr/>
        </p:nvSpPr>
        <p:spPr>
          <a:xfrm>
            <a:off x="287382" y="713122"/>
            <a:ext cx="5564778"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dirty="0">
                <a:solidFill>
                  <a:schemeClr val="tx1"/>
                </a:solidFill>
                <a:latin typeface="Times New Roman" panose="02020603050405020304" pitchFamily="18" charset="0"/>
                <a:ea typeface="Times New Roman" panose="02020603050405020304" pitchFamily="18" charset="0"/>
              </a:rPr>
              <a:t>1. </a:t>
            </a:r>
            <a:r>
              <a:rPr lang="en-US" sz="2800" b="1" dirty="0" err="1">
                <a:solidFill>
                  <a:schemeClr val="tx1"/>
                </a:solidFill>
                <a:latin typeface="Times New Roman" panose="02020603050405020304" pitchFamily="18" charset="0"/>
                <a:ea typeface="Times New Roman" panose="02020603050405020304" pitchFamily="18" charset="0"/>
              </a:rPr>
              <a:t>Nhân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Bọ</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Dừa</a:t>
            </a:r>
            <a:r>
              <a:rPr lang="en-US" sz="28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6" name="Hexagon 5"/>
          <p:cNvSpPr/>
          <p:nvPr/>
        </p:nvSpPr>
        <p:spPr>
          <a:xfrm>
            <a:off x="287382" y="1309269"/>
            <a:ext cx="6296298" cy="523771"/>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dirty="0">
                <a:solidFill>
                  <a:schemeClr val="tx1"/>
                </a:solidFill>
                <a:latin typeface="Times New Roman" panose="02020603050405020304" pitchFamily="18" charset="0"/>
                <a:ea typeface="Times New Roman" panose="02020603050405020304" pitchFamily="18" charset="0"/>
              </a:rPr>
              <a:t>a. </a:t>
            </a:r>
            <a:r>
              <a:rPr lang="en-US" sz="2800" b="1" dirty="0" err="1">
                <a:solidFill>
                  <a:schemeClr val="tx1"/>
                </a:solidFill>
                <a:latin typeface="Times New Roman" panose="02020603050405020304" pitchFamily="18" charset="0"/>
                <a:ea typeface="Times New Roman" panose="02020603050405020304" pitchFamily="18" charset="0"/>
              </a:rPr>
              <a:t>Bọ</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Dừa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trọ</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xóm</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Bờ</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Giậu</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72291" y="2275016"/>
            <a:ext cx="6322423" cy="7837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just">
              <a:spcAft>
                <a:spcPts val="0"/>
              </a:spcAft>
            </a:pPr>
            <a:r>
              <a:rPr lang="en-US" sz="2800" dirty="0" err="1" smtClean="0">
                <a:solidFill>
                  <a:schemeClr val="tx1"/>
                </a:solidFill>
                <a:latin typeface="Times New Roman" panose="02020603050405020304" pitchFamily="18" charset="0"/>
                <a:ea typeface="Times New Roman" panose="02020603050405020304" pitchFamily="18" charset="0"/>
              </a:rPr>
              <a:t>Thời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tối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72291" y="3149994"/>
            <a:ext cx="6322423" cy="7837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just">
              <a:spcAft>
                <a:spcPts val="0"/>
              </a:spcAft>
            </a:pPr>
            <a:r>
              <a:rPr lang="en-US" sz="2800" dirty="0" err="1" smtClean="0">
                <a:solidFill>
                  <a:schemeClr val="tx1"/>
                </a:solidFill>
                <a:latin typeface="Times New Roman" panose="02020603050405020304" pitchFamily="18" charset="0"/>
                <a:ea typeface="Times New Roman" panose="02020603050405020304" pitchFamily="18" charset="0"/>
              </a:rPr>
              <a:t>Lời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Bọ</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Dừa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Thằn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Lằn</a:t>
            </a:r>
            <a:r>
              <a:rPr lang="en-US" sz="2800" dirty="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3928444811"/>
              </p:ext>
            </p:extLst>
          </p:nvPr>
        </p:nvGraphicFramePr>
        <p:xfrm>
          <a:off x="287382" y="4062548"/>
          <a:ext cx="8360231" cy="2376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stretch>
            <a:fillRect/>
          </a:stretch>
        </p:blipFill>
        <p:spPr>
          <a:xfrm>
            <a:off x="8828390" y="3620841"/>
            <a:ext cx="3019622" cy="281793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2" name="Cloud Callout 11"/>
          <p:cNvSpPr/>
          <p:nvPr/>
        </p:nvSpPr>
        <p:spPr>
          <a:xfrm rot="20716115">
            <a:off x="6882893" y="754647"/>
            <a:ext cx="5114097" cy="2540240"/>
          </a:xfrm>
          <a:prstGeom prst="cloudCallout">
            <a:avLst>
              <a:gd name="adj1" fmla="val -15589"/>
              <a:gd name="adj2" fmla="val 107281"/>
            </a:avLst>
          </a:prstGeom>
          <a:effectLst>
            <a:outerShdw blurRad="50800" dist="38100" dir="13500000" algn="b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spcAft>
                <a:spcPts val="0"/>
              </a:spcAft>
            </a:pPr>
            <a:r>
              <a:rPr lang="en-US" sz="2000" dirty="0" err="1">
                <a:solidFill>
                  <a:schemeClr val="tx1"/>
                </a:solidFill>
                <a:latin typeface="Times New Roman" panose="02020603050405020304" pitchFamily="18" charset="0"/>
                <a:ea typeface="Times New Roman" panose="02020603050405020304" pitchFamily="18" charset="0"/>
              </a:rPr>
              <a:t>Bọ</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Dừa</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đến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trọ</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xóm</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Bờ</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Giậu</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vào</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thời</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gian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nào</a:t>
            </a:r>
            <a:r>
              <a:rPr lang="en-US" sz="2000" dirty="0">
                <a:solidFill>
                  <a:schemeClr val="tx1"/>
                </a:solidFill>
                <a:latin typeface="Times New Roman" panose="02020603050405020304" pitchFamily="18" charset="0"/>
                <a:ea typeface="Times New Roman" panose="02020603050405020304" pitchFamily="18" charset="0"/>
              </a:rPr>
              <a:t>?</a:t>
            </a:r>
          </a:p>
          <a:p>
            <a:pPr algn="just">
              <a:spcAft>
                <a:spcPts val="0"/>
              </a:spcAft>
            </a:pPr>
            <a:r>
              <a:rPr lang="en-US" sz="2000" dirty="0" err="1" smtClean="0">
                <a:solidFill>
                  <a:schemeClr val="tx1"/>
                </a:solidFill>
                <a:latin typeface="Times New Roman" panose="02020603050405020304" pitchFamily="18" charset="0"/>
                <a:ea typeface="Times New Roman" panose="02020603050405020304" pitchFamily="18" charset="0"/>
              </a:rPr>
              <a:t>Những</a:t>
            </a:r>
            <a:r>
              <a:rPr lang="en-US" sz="2000" dirty="0" smtClean="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lời</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nói</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hành</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động</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của</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Bọ</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Dừa</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với</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Thằn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Lằn</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cho</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thấy</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Bọ</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Dừa</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là</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người</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như</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thế</a:t>
            </a:r>
            <a:r>
              <a:rPr lang="en-US" sz="2000" dirty="0">
                <a:solidFill>
                  <a:schemeClr val="tx1"/>
                </a:solidFill>
                <a:latin typeface="Times New Roman" panose="02020603050405020304" pitchFamily="18" charset="0"/>
                <a:ea typeface="Times New Roman" panose="02020603050405020304" pitchFamily="18" charset="0"/>
              </a:rPr>
              <a:t> </a:t>
            </a:r>
            <a:r>
              <a:rPr lang="en-US" sz="2000" dirty="0" err="1">
                <a:solidFill>
                  <a:schemeClr val="tx1"/>
                </a:solidFill>
                <a:latin typeface="Times New Roman" panose="02020603050405020304" pitchFamily="18" charset="0"/>
                <a:ea typeface="Times New Roman" panose="02020603050405020304" pitchFamily="18" charset="0"/>
              </a:rPr>
              <a:t>nào</a:t>
            </a:r>
            <a:r>
              <a:rPr lang="en-US" sz="20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44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Graphic spid="10" grpId="0">
        <p:bldAsOne/>
      </p:bldGraphic>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492240"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39248"/>
            <a:ext cx="6492240"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Hexagon 5"/>
          <p:cNvSpPr/>
          <p:nvPr/>
        </p:nvSpPr>
        <p:spPr>
          <a:xfrm>
            <a:off x="287382" y="1361521"/>
            <a:ext cx="6492240" cy="523771"/>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Dừa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trọ</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Bờ</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Giậu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Diagram 9"/>
          <p:cNvGraphicFramePr/>
          <p:nvPr>
            <p:extLst>
              <p:ext uri="{D42A27DB-BD31-4B8C-83A1-F6EECF244321}">
                <p14:modId xmlns:p14="http://schemas.microsoft.com/office/powerpoint/2010/main" val="1034249009"/>
              </p:ext>
            </p:extLst>
          </p:nvPr>
        </p:nvGraphicFramePr>
        <p:xfrm>
          <a:off x="363657" y="2664822"/>
          <a:ext cx="6167772" cy="2376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2" name="Rounded Rectangle 1"/>
              <p:cNvSpPr/>
              <p:nvPr/>
            </p:nvSpPr>
            <p:spPr>
              <a:xfrm>
                <a:off x="7197634" y="1750423"/>
                <a:ext cx="4519749" cy="4558937"/>
              </a:xfrm>
              <a:prstGeom prst="roundRect">
                <a:avLst/>
              </a:prstGeom>
              <a:solidFill>
                <a:schemeClr val="accent4">
                  <a:lumMod val="20000"/>
                  <a:lumOff val="8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smtClean="0">
                    <a:solidFill>
                      <a:srgbClr val="FF0000"/>
                    </a:solidFill>
                    <a:latin typeface="Times New Roman" panose="02020603050405020304" pitchFamily="18" charset="0"/>
                    <a:ea typeface="Times New Roman" panose="02020603050405020304" pitchFamily="18" charset="0"/>
                  </a:rPr>
                  <a:t>Nhận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xét</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Lời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nói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khiêm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tốn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nhã</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nhặn</a:t>
                </a:r>
                <a:r>
                  <a:rPr lang="en-US" sz="3200" dirty="0">
                    <a:solidFill>
                      <a:schemeClr val="tx1"/>
                    </a:solidFill>
                    <a:latin typeface="Times New Roman" panose="02020603050405020304" pitchFamily="18" charset="0"/>
                    <a:ea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endParaRPr>
              </a:p>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buôn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nhưng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không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cần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chỗ</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nghỉ</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ngơi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cao</a:t>
                </a:r>
                <a:r>
                  <a:rPr lang="en-US" sz="3200" dirty="0">
                    <a:solidFill>
                      <a:schemeClr val="tx1"/>
                    </a:solidFill>
                    <a:latin typeface="Times New Roman" panose="02020603050405020304" pitchFamily="18" charset="0"/>
                    <a:ea typeface="Times New Roman" panose="02020603050405020304" pitchFamily="18" charset="0"/>
                  </a:rPr>
                  <a:t> sang.</a:t>
                </a:r>
                <a:endParaRPr lang="en-US" sz="3200" dirty="0">
                  <a:solidFill>
                    <a:schemeClr val="tx1"/>
                  </a:solidFill>
                  <a:effectLst/>
                  <a:latin typeface="Times New Roman" panose="02020603050405020304" pitchFamily="18" charset="0"/>
                  <a:ea typeface="Times New Roman" panose="02020603050405020304" pitchFamily="18" charset="0"/>
                </a:endParaRPr>
              </a:p>
              <a:p>
                <a:pPr>
                  <a:spcAft>
                    <a:spcPts val="0"/>
                  </a:spcAft>
                </a:pPr>
                <a14:m>
                  <m:oMath xmlns:m="http://schemas.openxmlformats.org/officeDocument/2006/math">
                    <m:r>
                      <a:rPr lang="en-US" sz="3200" b="0" i="1" smtClean="0">
                        <a:solidFill>
                          <a:srgbClr val="FF0000"/>
                        </a:solidFill>
                        <a:latin typeface="Cambria Math" panose="02040503050406030204" pitchFamily="18" charset="0"/>
                        <a:ea typeface="Times New Roman" panose="02020603050405020304" pitchFamily="18" charset="0"/>
                      </a:rPr>
                      <m:t>→</m:t>
                    </m:r>
                  </m:oMath>
                </a14:m>
                <a:r>
                  <a:rPr lang="en-US" sz="3200" dirty="0" err="1">
                    <a:solidFill>
                      <a:srgbClr val="FF0000"/>
                    </a:solidFill>
                    <a:latin typeface="Times New Roman" panose="02020603050405020304" pitchFamily="18" charset="0"/>
                    <a:ea typeface="Times New Roman" panose="02020603050405020304" pitchFamily="18" charset="0"/>
                  </a:rPr>
                  <a:t>Bọ</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Dừa</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người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giản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dị</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khiêm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tốn</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7197634" y="1750423"/>
                <a:ext cx="4519749" cy="4558937"/>
              </a:xfrm>
              <a:prstGeom prst="roundRect">
                <a:avLst/>
              </a:prstGeom>
              <a:blipFill>
                <a:blip r:embed="rId7"/>
                <a:stretch>
                  <a:fillRect/>
                </a:stretch>
              </a:blipFill>
              <a:ln>
                <a:noFill/>
              </a:ln>
              <a:effectLst>
                <a:outerShdw blurRad="127000" dist="38100" dir="2700000" algn="ctr">
                  <a:srgbClr val="000000">
                    <a:alpha val="45000"/>
                  </a:srgbClr>
                </a:outerShdw>
              </a:effectLst>
            </p:spPr>
            <p:txBody>
              <a:bodyPr/>
              <a:lstStyle/>
              <a:p>
                <a:r>
                  <a:rPr lang="en-US">
                    <a:noFill/>
                  </a:rPr>
                  <a:t> </a:t>
                </a:r>
              </a:p>
            </p:txBody>
          </p:sp>
        </mc:Fallback>
      </mc:AlternateContent>
      <p:sp>
        <p:nvSpPr>
          <p:cNvPr id="3" name="Right Arrow 2"/>
          <p:cNvSpPr/>
          <p:nvPr/>
        </p:nvSpPr>
        <p:spPr>
          <a:xfrm>
            <a:off x="6662057" y="3252045"/>
            <a:ext cx="849086" cy="1006446"/>
          </a:xfrm>
          <a:prstGeom prst="rightArrow">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5721531"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II.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Đọc</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chi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Hexagon 4"/>
          <p:cNvSpPr/>
          <p:nvPr/>
        </p:nvSpPr>
        <p:spPr>
          <a:xfrm>
            <a:off x="287382" y="739248"/>
            <a:ext cx="5721532"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Dừa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Hexagon 5"/>
          <p:cNvSpPr/>
          <p:nvPr/>
        </p:nvSpPr>
        <p:spPr>
          <a:xfrm>
            <a:off x="287382" y="1322332"/>
            <a:ext cx="5721532" cy="58484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b="1" dirty="0" smtClean="0">
                <a:latin typeface="Times New Roman" panose="02020603050405020304" pitchFamily="18" charset="0"/>
                <a:ea typeface="Times New Roman" panose="02020603050405020304" pitchFamily="18" charset="0"/>
              </a:rPr>
              <a:t> </a:t>
            </a:r>
            <a:r>
              <a:rPr lang="en-US" sz="2800" b="1" dirty="0">
                <a:solidFill>
                  <a:schemeClr val="tx1"/>
                </a:solidFill>
                <a:latin typeface="Times New Roman" panose="02020603050405020304" pitchFamily="18" charset="0"/>
                <a:ea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rPr>
              <a:t>Giọt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sương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đêm</a:t>
            </a:r>
            <a:r>
              <a:rPr lang="en-US" sz="2800" b="1"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6000" y1="39167" x2="36000" y2="39167"/>
                        <a14:foregroundMark x1="51750" y1="70167" x2="51750" y2="70167"/>
                      </a14:backgroundRemoval>
                    </a14:imgEffect>
                  </a14:imgLayer>
                </a14:imgProps>
              </a:ext>
            </a:extLst>
          </a:blip>
          <a:stretch>
            <a:fillRect/>
          </a:stretch>
        </p:blipFill>
        <p:spPr>
          <a:xfrm>
            <a:off x="537369" y="3299479"/>
            <a:ext cx="2569250" cy="2569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Pentagon 8"/>
          <p:cNvSpPr/>
          <p:nvPr/>
        </p:nvSpPr>
        <p:spPr>
          <a:xfrm>
            <a:off x="1401509" y="2346850"/>
            <a:ext cx="5068389" cy="827424"/>
          </a:xfrm>
          <a:prstGeom prst="homePlat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Thảo</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luận</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cặp</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smtClean="0">
                <a:solidFill>
                  <a:schemeClr val="tx1"/>
                </a:solidFill>
                <a:latin typeface="Times New Roman" panose="02020603050405020304" pitchFamily="18" charset="0"/>
                <a:cs typeface="Times New Roman" panose="02020603050405020304" pitchFamily="18" charset="0"/>
              </a:rPr>
              <a:t>đôi</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9473292" y="4996661"/>
            <a:ext cx="2000250" cy="1519567"/>
          </a:xfrm>
          <a:prstGeom prst="rect">
            <a:avLst/>
          </a:prstGeom>
        </p:spPr>
      </p:pic>
      <p:sp>
        <p:nvSpPr>
          <p:cNvPr id="10" name="Cloud Callout 9"/>
          <p:cNvSpPr/>
          <p:nvPr/>
        </p:nvSpPr>
        <p:spPr>
          <a:xfrm>
            <a:off x="3338595" y="3174274"/>
            <a:ext cx="7014755" cy="2582171"/>
          </a:xfrm>
          <a:prstGeom prst="cloudCallout">
            <a:avLst/>
          </a:prstGeom>
          <a:effectLst>
            <a:outerShdw blurRad="76200" dir="18900000" sy="23000" kx="-12000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đang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ngủ</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dưới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vòm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xảy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Dừa</a:t>
            </a:r>
            <a:r>
              <a:rPr lang="en-US" sz="2400" dirty="0">
                <a:solidFill>
                  <a:schemeClr val="tx1"/>
                </a:solidFill>
                <a:latin typeface="Times New Roman" panose="02020603050405020304" pitchFamily="18" charset="0"/>
                <a:ea typeface="Times New Roman" panose="02020603050405020304" pitchFamily="18" charset="0"/>
              </a:rPr>
              <a:t>.</a:t>
            </a:r>
          </a:p>
          <a:p>
            <a:pPr algn="just">
              <a:spcAft>
                <a:spcPts val="0"/>
              </a:spcAft>
            </a:pPr>
            <a:r>
              <a:rPr lang="en-US" sz="2400" dirty="0" err="1" smtClean="0">
                <a:solidFill>
                  <a:schemeClr val="tx1"/>
                </a:solidFill>
                <a:latin typeface="Times New Roman" panose="02020603050405020304" pitchFamily="18" charset="0"/>
                <a:ea typeface="Times New Roman" panose="02020603050405020304" pitchFamily="18" charset="0"/>
              </a:rPr>
              <a:t>Cảm</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Dừa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a:t>
            </a:r>
          </a:p>
          <a:p>
            <a:pPr algn="just">
              <a:spcAft>
                <a:spcPts val="0"/>
              </a:spcAft>
            </a:pPr>
            <a:r>
              <a:rPr lang="en-US" sz="2400" dirty="0" err="1" smtClean="0">
                <a:solidFill>
                  <a:schemeClr val="tx1"/>
                </a:solidFill>
                <a:latin typeface="Times New Roman" panose="02020603050405020304" pitchFamily="18" charset="0"/>
                <a:ea typeface="Times New Roman" panose="02020603050405020304" pitchFamily="18" charset="0"/>
              </a:rPr>
              <a:t>Giọt</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nghĩa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95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244046"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00059"/>
            <a:ext cx="6244047"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Hexagon 5"/>
          <p:cNvSpPr/>
          <p:nvPr/>
        </p:nvSpPr>
        <p:spPr>
          <a:xfrm>
            <a:off x="287382" y="1270080"/>
            <a:ext cx="6244047" cy="58484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Giọt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đêm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Diagram 12"/>
          <p:cNvGraphicFramePr/>
          <p:nvPr>
            <p:extLst>
              <p:ext uri="{D42A27DB-BD31-4B8C-83A1-F6EECF244321}">
                <p14:modId xmlns:p14="http://schemas.microsoft.com/office/powerpoint/2010/main" val="1540190052"/>
              </p:ext>
            </p:extLst>
          </p:nvPr>
        </p:nvGraphicFramePr>
        <p:xfrm>
          <a:off x="378824" y="2090057"/>
          <a:ext cx="8098971" cy="4075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lowchart: Preparation 7"/>
          <p:cNvSpPr/>
          <p:nvPr/>
        </p:nvSpPr>
        <p:spPr>
          <a:xfrm>
            <a:off x="8477795" y="2148839"/>
            <a:ext cx="3526972" cy="3958045"/>
          </a:xfrm>
          <a:prstGeom prst="flowChartPreparation">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a:solidFill>
                  <a:schemeClr val="bg1"/>
                </a:solidFill>
                <a:latin typeface="Times New Roman" panose="02020603050405020304" pitchFamily="18" charset="0"/>
                <a:ea typeface="Times New Roman" panose="02020603050405020304" pitchFamily="18" charset="0"/>
              </a:rPr>
              <a:t>*Ý </a:t>
            </a:r>
            <a:r>
              <a:rPr lang="en-US" sz="2400" b="1" dirty="0" err="1">
                <a:solidFill>
                  <a:schemeClr val="bg1"/>
                </a:solidFill>
                <a:latin typeface="Times New Roman" panose="02020603050405020304" pitchFamily="18" charset="0"/>
                <a:ea typeface="Times New Roman" panose="02020603050405020304" pitchFamily="18" charset="0"/>
              </a:rPr>
              <a:t>nghĩa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giọt</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sương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đêm</a:t>
            </a:r>
            <a:r>
              <a:rPr lang="en-US" sz="2400" b="1" dirty="0">
                <a:solidFill>
                  <a:schemeClr val="bg1"/>
                </a:solidFill>
                <a:latin typeface="Times New Roman" panose="02020603050405020304" pitchFamily="18" charset="0"/>
                <a:ea typeface="Times New Roman" panose="02020603050405020304" pitchFamily="18" charset="0"/>
              </a:rPr>
              <a:t>:</a:t>
            </a:r>
          </a:p>
          <a:p>
            <a:pPr algn="ct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nhớ</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5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257108"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00059"/>
            <a:ext cx="6257109"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Bọ</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Hexagon 5"/>
          <p:cNvSpPr/>
          <p:nvPr/>
        </p:nvSpPr>
        <p:spPr>
          <a:xfrm>
            <a:off x="287382" y="1283143"/>
            <a:ext cx="6257109" cy="58484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dirty="0">
                <a:solidFill>
                  <a:schemeClr val="tx1"/>
                </a:solidFill>
                <a:latin typeface="Times New Roman" panose="02020603050405020304" pitchFamily="18" charset="0"/>
                <a:ea typeface="Times New Roman" panose="02020603050405020304" pitchFamily="18" charset="0"/>
              </a:rPr>
              <a:t>c. </a:t>
            </a:r>
            <a:r>
              <a:rPr lang="en-US" sz="2800" b="1" dirty="0" err="1">
                <a:solidFill>
                  <a:schemeClr val="tx1"/>
                </a:solidFill>
                <a:latin typeface="Times New Roman" panose="02020603050405020304" pitchFamily="18" charset="0"/>
                <a:ea typeface="Times New Roman" panose="02020603050405020304" pitchFamily="18" charset="0"/>
              </a:rPr>
              <a:t>Quyết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định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Bọ</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Dừa</a:t>
            </a:r>
            <a:r>
              <a:rPr lang="en-US" sz="28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Diagram 12"/>
              <p:cNvGraphicFramePr/>
              <p:nvPr>
                <p:extLst>
                  <p:ext uri="{D42A27DB-BD31-4B8C-83A1-F6EECF244321}">
                    <p14:modId xmlns:p14="http://schemas.microsoft.com/office/powerpoint/2010/main" val="1126030119"/>
                  </p:ext>
                </p:extLst>
              </p:nvPr>
            </p:nvGraphicFramePr>
            <p:xfrm>
              <a:off x="378823" y="2050869"/>
              <a:ext cx="11220994" cy="374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3" name="Diagram 12"/>
              <p:cNvGraphicFramePr/>
              <p:nvPr>
                <p:extLst>
                  <p:ext uri="{D42A27DB-BD31-4B8C-83A1-F6EECF244321}">
                    <p14:modId xmlns:p14="http://schemas.microsoft.com/office/powerpoint/2010/main" val="1126030119"/>
                  </p:ext>
                </p:extLst>
              </p:nvPr>
            </p:nvGraphicFramePr>
            <p:xfrm>
              <a:off x="378823" y="2050869"/>
              <a:ext cx="11220994" cy="3749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78618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492240"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39248"/>
            <a:ext cx="6492240"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3200" b="1" dirty="0">
                <a:solidFill>
                  <a:schemeClr val="tx1"/>
                </a:solidFill>
                <a:latin typeface="Times New Roman" panose="02020603050405020304" pitchFamily="18" charset="0"/>
                <a:ea typeface="Times New Roman" panose="02020603050405020304" pitchFamily="18" charset="0"/>
              </a:rPr>
              <a:t>2. </a:t>
            </a:r>
            <a:r>
              <a:rPr lang="en-US" sz="3200" b="1" dirty="0" err="1">
                <a:solidFill>
                  <a:schemeClr val="tx1"/>
                </a:solidFill>
                <a:latin typeface="Times New Roman" panose="02020603050405020304" pitchFamily="18" charset="0"/>
                <a:ea typeface="Times New Roman" panose="02020603050405020304" pitchFamily="18" charset="0"/>
              </a:rPr>
              <a:t>Nhân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vật</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Thằn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Lằn</a:t>
            </a:r>
            <a:r>
              <a:rPr lang="en-US" sz="32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6" name="Freeform 5"/>
          <p:cNvSpPr/>
          <p:nvPr/>
        </p:nvSpPr>
        <p:spPr>
          <a:xfrm>
            <a:off x="849085" y="2250971"/>
            <a:ext cx="10280469" cy="1201948"/>
          </a:xfrm>
          <a:custGeom>
            <a:avLst/>
            <a:gdLst>
              <a:gd name="connsiteX0" fmla="*/ 0 w 10450286"/>
              <a:gd name="connsiteY0" fmla="*/ 120195 h 1201948"/>
              <a:gd name="connsiteX1" fmla="*/ 120195 w 10450286"/>
              <a:gd name="connsiteY1" fmla="*/ 0 h 1201948"/>
              <a:gd name="connsiteX2" fmla="*/ 10330091 w 10450286"/>
              <a:gd name="connsiteY2" fmla="*/ 0 h 1201948"/>
              <a:gd name="connsiteX3" fmla="*/ 10450286 w 10450286"/>
              <a:gd name="connsiteY3" fmla="*/ 120195 h 1201948"/>
              <a:gd name="connsiteX4" fmla="*/ 10450286 w 10450286"/>
              <a:gd name="connsiteY4" fmla="*/ 1081753 h 1201948"/>
              <a:gd name="connsiteX5" fmla="*/ 10330091 w 10450286"/>
              <a:gd name="connsiteY5" fmla="*/ 1201948 h 1201948"/>
              <a:gd name="connsiteX6" fmla="*/ 120195 w 10450286"/>
              <a:gd name="connsiteY6" fmla="*/ 1201948 h 1201948"/>
              <a:gd name="connsiteX7" fmla="*/ 0 w 10450286"/>
              <a:gd name="connsiteY7" fmla="*/ 1081753 h 1201948"/>
              <a:gd name="connsiteX8" fmla="*/ 0 w 10450286"/>
              <a:gd name="connsiteY8" fmla="*/ 120195 h 120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0286" h="1201948">
                <a:moveTo>
                  <a:pt x="0" y="120195"/>
                </a:moveTo>
                <a:cubicBezTo>
                  <a:pt x="0" y="53813"/>
                  <a:pt x="53813" y="0"/>
                  <a:pt x="120195" y="0"/>
                </a:cubicBezTo>
                <a:lnTo>
                  <a:pt x="10330091" y="0"/>
                </a:lnTo>
                <a:cubicBezTo>
                  <a:pt x="10396473" y="0"/>
                  <a:pt x="10450286" y="53813"/>
                  <a:pt x="10450286" y="120195"/>
                </a:cubicBezTo>
                <a:lnTo>
                  <a:pt x="10450286" y="1081753"/>
                </a:lnTo>
                <a:cubicBezTo>
                  <a:pt x="10450286" y="1148135"/>
                  <a:pt x="10396473" y="1201948"/>
                  <a:pt x="10330091" y="1201948"/>
                </a:cubicBezTo>
                <a:lnTo>
                  <a:pt x="120195" y="1201948"/>
                </a:lnTo>
                <a:cubicBezTo>
                  <a:pt x="53813" y="1201948"/>
                  <a:pt x="0" y="1148135"/>
                  <a:pt x="0" y="1081753"/>
                </a:cubicBezTo>
                <a:lnTo>
                  <a:pt x="0" y="120195"/>
                </a:lnTo>
                <a:close/>
              </a:path>
            </a:pathLst>
          </a:cu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6932" tIns="106680" rIns="106681" bIns="10668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nghèo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xóm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Giậu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Chỗ</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xĩnh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nghỉ</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912817" y="2325252"/>
            <a:ext cx="1396429" cy="1078667"/>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849085" y="3479428"/>
            <a:ext cx="10280470" cy="884742"/>
          </a:xfrm>
          <a:custGeom>
            <a:avLst/>
            <a:gdLst>
              <a:gd name="connsiteX0" fmla="*/ 0 w 10450286"/>
              <a:gd name="connsiteY0" fmla="*/ 88474 h 884742"/>
              <a:gd name="connsiteX1" fmla="*/ 88474 w 10450286"/>
              <a:gd name="connsiteY1" fmla="*/ 0 h 884742"/>
              <a:gd name="connsiteX2" fmla="*/ 10361812 w 10450286"/>
              <a:gd name="connsiteY2" fmla="*/ 0 h 884742"/>
              <a:gd name="connsiteX3" fmla="*/ 10450286 w 10450286"/>
              <a:gd name="connsiteY3" fmla="*/ 88474 h 884742"/>
              <a:gd name="connsiteX4" fmla="*/ 10450286 w 10450286"/>
              <a:gd name="connsiteY4" fmla="*/ 796268 h 884742"/>
              <a:gd name="connsiteX5" fmla="*/ 10361812 w 10450286"/>
              <a:gd name="connsiteY5" fmla="*/ 884742 h 884742"/>
              <a:gd name="connsiteX6" fmla="*/ 88474 w 10450286"/>
              <a:gd name="connsiteY6" fmla="*/ 884742 h 884742"/>
              <a:gd name="connsiteX7" fmla="*/ 0 w 10450286"/>
              <a:gd name="connsiteY7" fmla="*/ 796268 h 884742"/>
              <a:gd name="connsiteX8" fmla="*/ 0 w 10450286"/>
              <a:gd name="connsiteY8" fmla="*/ 88474 h 8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0286" h="884742">
                <a:moveTo>
                  <a:pt x="0" y="88474"/>
                </a:moveTo>
                <a:cubicBezTo>
                  <a:pt x="0" y="39611"/>
                  <a:pt x="39611" y="0"/>
                  <a:pt x="88474" y="0"/>
                </a:cubicBezTo>
                <a:lnTo>
                  <a:pt x="10361812" y="0"/>
                </a:lnTo>
                <a:cubicBezTo>
                  <a:pt x="10410675" y="0"/>
                  <a:pt x="10450286" y="39611"/>
                  <a:pt x="10450286" y="88474"/>
                </a:cubicBezTo>
                <a:lnTo>
                  <a:pt x="10450286" y="796268"/>
                </a:lnTo>
                <a:cubicBezTo>
                  <a:pt x="10450286" y="845131"/>
                  <a:pt x="10410675" y="884742"/>
                  <a:pt x="10361812" y="884742"/>
                </a:cubicBezTo>
                <a:lnTo>
                  <a:pt x="88474" y="884742"/>
                </a:lnTo>
                <a:cubicBezTo>
                  <a:pt x="39611" y="884742"/>
                  <a:pt x="0" y="845131"/>
                  <a:pt x="0" y="796268"/>
                </a:cubicBezTo>
                <a:lnTo>
                  <a:pt x="0" y="88474"/>
                </a:lnTo>
                <a:close/>
              </a:path>
            </a:pathLst>
          </a:cu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6932" tIns="106680" rIns="106681" bIns="1066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Thằn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Lằn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trội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906892" y="3520082"/>
            <a:ext cx="1431898" cy="882496"/>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mc:AlternateContent xmlns:mc="http://schemas.openxmlformats.org/markup-compatibility/2006" xmlns:a14="http://schemas.microsoft.com/office/drawing/2010/main">
        <mc:Choice Requires="a14">
          <p:sp>
            <p:nvSpPr>
              <p:cNvPr id="10" name="Freeform 9"/>
              <p:cNvSpPr/>
              <p:nvPr/>
            </p:nvSpPr>
            <p:spPr>
              <a:xfrm>
                <a:off x="849085" y="4431333"/>
                <a:ext cx="10280470" cy="1201948"/>
              </a:xfrm>
              <a:custGeom>
                <a:avLst/>
                <a:gdLst>
                  <a:gd name="connsiteX0" fmla="*/ 0 w 10450286"/>
                  <a:gd name="connsiteY0" fmla="*/ 120195 h 1201948"/>
                  <a:gd name="connsiteX1" fmla="*/ 120195 w 10450286"/>
                  <a:gd name="connsiteY1" fmla="*/ 0 h 1201948"/>
                  <a:gd name="connsiteX2" fmla="*/ 10330091 w 10450286"/>
                  <a:gd name="connsiteY2" fmla="*/ 0 h 1201948"/>
                  <a:gd name="connsiteX3" fmla="*/ 10450286 w 10450286"/>
                  <a:gd name="connsiteY3" fmla="*/ 120195 h 1201948"/>
                  <a:gd name="connsiteX4" fmla="*/ 10450286 w 10450286"/>
                  <a:gd name="connsiteY4" fmla="*/ 1081753 h 1201948"/>
                  <a:gd name="connsiteX5" fmla="*/ 10330091 w 10450286"/>
                  <a:gd name="connsiteY5" fmla="*/ 1201948 h 1201948"/>
                  <a:gd name="connsiteX6" fmla="*/ 120195 w 10450286"/>
                  <a:gd name="connsiteY6" fmla="*/ 1201948 h 1201948"/>
                  <a:gd name="connsiteX7" fmla="*/ 0 w 10450286"/>
                  <a:gd name="connsiteY7" fmla="*/ 1081753 h 1201948"/>
                  <a:gd name="connsiteX8" fmla="*/ 0 w 10450286"/>
                  <a:gd name="connsiteY8" fmla="*/ 120195 h 120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0286" h="1201948">
                    <a:moveTo>
                      <a:pt x="0" y="120195"/>
                    </a:moveTo>
                    <a:cubicBezTo>
                      <a:pt x="0" y="53813"/>
                      <a:pt x="53813" y="0"/>
                      <a:pt x="120195" y="0"/>
                    </a:cubicBezTo>
                    <a:lnTo>
                      <a:pt x="10330091" y="0"/>
                    </a:lnTo>
                    <a:cubicBezTo>
                      <a:pt x="10396473" y="0"/>
                      <a:pt x="10450286" y="53813"/>
                      <a:pt x="10450286" y="120195"/>
                    </a:cubicBezTo>
                    <a:lnTo>
                      <a:pt x="10450286" y="1081753"/>
                    </a:lnTo>
                    <a:cubicBezTo>
                      <a:pt x="10450286" y="1148135"/>
                      <a:pt x="10396473" y="1201948"/>
                      <a:pt x="10330091" y="1201948"/>
                    </a:cubicBezTo>
                    <a:lnTo>
                      <a:pt x="120195" y="1201948"/>
                    </a:lnTo>
                    <a:cubicBezTo>
                      <a:pt x="53813" y="1201948"/>
                      <a:pt x="0" y="1148135"/>
                      <a:pt x="0" y="1081753"/>
                    </a:cubicBezTo>
                    <a:lnTo>
                      <a:pt x="0" y="120195"/>
                    </a:lnTo>
                    <a:close/>
                  </a:path>
                </a:pathLst>
              </a:cu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6932" tIns="106680" rIns="106681" bIns="10668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xảy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14:m>
                  <m:oMath xmlns:m="http://schemas.openxmlformats.org/officeDocument/2006/math">
                    <m:r>
                      <a:rPr lang="en-US" sz="2800" i="1" kern="1200">
                        <a:latin typeface="Cambria Math" panose="02040503050406030204" pitchFamily="18" charset="0"/>
                      </a:rPr>
                      <m:t>→</m:t>
                    </m:r>
                  </m:oMath>
                </a14:m>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xóm</a:t>
                </a:r>
                <a:r>
                  <a:rPr lang="en-US" sz="2800" kern="1200" dirty="0">
                    <a:latin typeface="Times New Roman" panose="02020603050405020304" pitchFamily="18" charset="0"/>
                    <a:cs typeface="Times New Roman" panose="02020603050405020304" pitchFamily="18" charset="0"/>
                  </a:rPr>
                  <a:t>.</a:t>
                </a:r>
              </a:p>
            </p:txBody>
          </p:sp>
        </mc:Choice>
        <mc:Fallback xmlns="">
          <p:sp>
            <p:nvSpPr>
              <p:cNvPr id="10" name="Freeform 9"/>
              <p:cNvSpPr>
                <a:spLocks noRot="1" noChangeAspect="1" noMove="1" noResize="1" noEditPoints="1" noAdjustHandles="1" noChangeArrowheads="1" noChangeShapeType="1" noTextEdit="1"/>
              </p:cNvSpPr>
              <p:nvPr/>
            </p:nvSpPr>
            <p:spPr>
              <a:xfrm>
                <a:off x="849085" y="4431333"/>
                <a:ext cx="10280470" cy="1201948"/>
              </a:xfrm>
              <a:custGeom>
                <a:avLst/>
                <a:gdLst>
                  <a:gd name="connsiteX0" fmla="*/ 0 w 10450286"/>
                  <a:gd name="connsiteY0" fmla="*/ 120195 h 1201948"/>
                  <a:gd name="connsiteX1" fmla="*/ 120195 w 10450286"/>
                  <a:gd name="connsiteY1" fmla="*/ 0 h 1201948"/>
                  <a:gd name="connsiteX2" fmla="*/ 10330091 w 10450286"/>
                  <a:gd name="connsiteY2" fmla="*/ 0 h 1201948"/>
                  <a:gd name="connsiteX3" fmla="*/ 10450286 w 10450286"/>
                  <a:gd name="connsiteY3" fmla="*/ 120195 h 1201948"/>
                  <a:gd name="connsiteX4" fmla="*/ 10450286 w 10450286"/>
                  <a:gd name="connsiteY4" fmla="*/ 1081753 h 1201948"/>
                  <a:gd name="connsiteX5" fmla="*/ 10330091 w 10450286"/>
                  <a:gd name="connsiteY5" fmla="*/ 1201948 h 1201948"/>
                  <a:gd name="connsiteX6" fmla="*/ 120195 w 10450286"/>
                  <a:gd name="connsiteY6" fmla="*/ 1201948 h 1201948"/>
                  <a:gd name="connsiteX7" fmla="*/ 0 w 10450286"/>
                  <a:gd name="connsiteY7" fmla="*/ 1081753 h 1201948"/>
                  <a:gd name="connsiteX8" fmla="*/ 0 w 10450286"/>
                  <a:gd name="connsiteY8" fmla="*/ 120195 h 120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0286" h="1201948">
                    <a:moveTo>
                      <a:pt x="0" y="120195"/>
                    </a:moveTo>
                    <a:cubicBezTo>
                      <a:pt x="0" y="53813"/>
                      <a:pt x="53813" y="0"/>
                      <a:pt x="120195" y="0"/>
                    </a:cubicBezTo>
                    <a:lnTo>
                      <a:pt x="10330091" y="0"/>
                    </a:lnTo>
                    <a:cubicBezTo>
                      <a:pt x="10396473" y="0"/>
                      <a:pt x="10450286" y="53813"/>
                      <a:pt x="10450286" y="120195"/>
                    </a:cubicBezTo>
                    <a:lnTo>
                      <a:pt x="10450286" y="1081753"/>
                    </a:lnTo>
                    <a:cubicBezTo>
                      <a:pt x="10450286" y="1148135"/>
                      <a:pt x="10396473" y="1201948"/>
                      <a:pt x="10330091" y="1201948"/>
                    </a:cubicBezTo>
                    <a:lnTo>
                      <a:pt x="120195" y="1201948"/>
                    </a:lnTo>
                    <a:cubicBezTo>
                      <a:pt x="53813" y="1201948"/>
                      <a:pt x="0" y="1148135"/>
                      <a:pt x="0" y="1081753"/>
                    </a:cubicBezTo>
                    <a:lnTo>
                      <a:pt x="0" y="120195"/>
                    </a:lnTo>
                    <a:close/>
                  </a:path>
                </a:pathLst>
              </a:custGeom>
              <a:blipFill>
                <a:blip r:embed="rId4"/>
                <a:stretch>
                  <a:fillRect t="-10050" r="-651" b="-15578"/>
                </a:stretch>
              </a:blipFill>
            </p:spPr>
            <p:txBody>
              <a:bodyPr/>
              <a:lstStyle/>
              <a:p>
                <a:r>
                  <a:rPr lang="en-US">
                    <a:noFill/>
                  </a:rPr>
                  <a:t> </a:t>
                </a:r>
              </a:p>
            </p:txBody>
          </p:sp>
        </mc:Fallback>
      </mc:AlternateContent>
      <p:sp>
        <p:nvSpPr>
          <p:cNvPr id="11" name="Rounded Rectangle 10"/>
          <p:cNvSpPr/>
          <p:nvPr/>
        </p:nvSpPr>
        <p:spPr>
          <a:xfrm>
            <a:off x="906892" y="4469741"/>
            <a:ext cx="1431898" cy="116354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849085" y="5666304"/>
            <a:ext cx="10280470" cy="985381"/>
          </a:xfrm>
          <a:custGeom>
            <a:avLst/>
            <a:gdLst>
              <a:gd name="connsiteX0" fmla="*/ 0 w 10450286"/>
              <a:gd name="connsiteY0" fmla="*/ 98538 h 985381"/>
              <a:gd name="connsiteX1" fmla="*/ 98538 w 10450286"/>
              <a:gd name="connsiteY1" fmla="*/ 0 h 985381"/>
              <a:gd name="connsiteX2" fmla="*/ 10351748 w 10450286"/>
              <a:gd name="connsiteY2" fmla="*/ 0 h 985381"/>
              <a:gd name="connsiteX3" fmla="*/ 10450286 w 10450286"/>
              <a:gd name="connsiteY3" fmla="*/ 98538 h 985381"/>
              <a:gd name="connsiteX4" fmla="*/ 10450286 w 10450286"/>
              <a:gd name="connsiteY4" fmla="*/ 886843 h 985381"/>
              <a:gd name="connsiteX5" fmla="*/ 10351748 w 10450286"/>
              <a:gd name="connsiteY5" fmla="*/ 985381 h 985381"/>
              <a:gd name="connsiteX6" fmla="*/ 98538 w 10450286"/>
              <a:gd name="connsiteY6" fmla="*/ 985381 h 985381"/>
              <a:gd name="connsiteX7" fmla="*/ 0 w 10450286"/>
              <a:gd name="connsiteY7" fmla="*/ 886843 h 985381"/>
              <a:gd name="connsiteX8" fmla="*/ 0 w 10450286"/>
              <a:gd name="connsiteY8" fmla="*/ 98538 h 98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0286" h="985381">
                <a:moveTo>
                  <a:pt x="0" y="98538"/>
                </a:moveTo>
                <a:cubicBezTo>
                  <a:pt x="0" y="44117"/>
                  <a:pt x="44117" y="0"/>
                  <a:pt x="98538" y="0"/>
                </a:cubicBezTo>
                <a:lnTo>
                  <a:pt x="10351748" y="0"/>
                </a:lnTo>
                <a:cubicBezTo>
                  <a:pt x="10406169" y="0"/>
                  <a:pt x="10450286" y="44117"/>
                  <a:pt x="10450286" y="98538"/>
                </a:cubicBezTo>
                <a:lnTo>
                  <a:pt x="10450286" y="886843"/>
                </a:lnTo>
                <a:cubicBezTo>
                  <a:pt x="10450286" y="941264"/>
                  <a:pt x="10406169" y="985381"/>
                  <a:pt x="10351748" y="985381"/>
                </a:cubicBezTo>
                <a:lnTo>
                  <a:pt x="98538" y="985381"/>
                </a:lnTo>
                <a:cubicBezTo>
                  <a:pt x="44117" y="985381"/>
                  <a:pt x="0" y="941264"/>
                  <a:pt x="0" y="886843"/>
                </a:cubicBezTo>
                <a:lnTo>
                  <a:pt x="0" y="98538"/>
                </a:lnTo>
                <a:close/>
              </a:path>
            </a:pathLst>
          </a:cu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6932" tIns="106680" rIns="106681" bIns="10668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Bọ</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901337" y="5713135"/>
            <a:ext cx="1476641" cy="961558"/>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Left-Right Arrow 1"/>
          <p:cNvSpPr/>
          <p:nvPr/>
        </p:nvSpPr>
        <p:spPr>
          <a:xfrm>
            <a:off x="1992085" y="1192878"/>
            <a:ext cx="7994468" cy="1136470"/>
          </a:xfrm>
          <a:prstGeom prst="leftRightArrow">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smtClean="0">
                <a:latin typeface="Times New Roman" panose="02020603050405020304" pitchFamily="18" charset="0"/>
                <a:ea typeface="Times New Roman" panose="02020603050405020304" pitchFamily="18" charset="0"/>
              </a:rPr>
              <a:t>Thằn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Lằn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845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8995" y="133588"/>
            <a:ext cx="6096000" cy="1446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a:spAutoFit/>
          </a:bodyPr>
          <a:lstStyle/>
          <a:p>
            <a:pPr algn="ctr">
              <a:spcAft>
                <a:spcPts val="0"/>
              </a:spcAft>
              <a:tabLst>
                <a:tab pos="1386840" algn="l"/>
              </a:tabLst>
            </a:pPr>
            <a:r>
              <a:rPr lang="en-US" sz="2800" b="1" dirty="0" err="1">
                <a:solidFill>
                  <a:srgbClr val="7030A0"/>
                </a:solidFill>
                <a:latin typeface="Times New Roman" panose="02020603050405020304" pitchFamily="18" charset="0"/>
                <a:ea typeface="MS Mincho"/>
              </a:rPr>
              <a:t>Văn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bản</a:t>
            </a:r>
            <a:r>
              <a:rPr lang="en-US" sz="2800" b="1" dirty="0">
                <a:solidFill>
                  <a:srgbClr val="7030A0"/>
                </a:solidFill>
                <a:latin typeface="Times New Roman" panose="02020603050405020304" pitchFamily="18" charset="0"/>
                <a:ea typeface="MS Mincho"/>
              </a:rPr>
              <a:t> 1:</a:t>
            </a:r>
            <a:endParaRPr lang="en-US" sz="2800" dirty="0">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err="1" smtClean="0">
                <a:solidFill>
                  <a:schemeClr val="bg1"/>
                </a:solidFill>
                <a:latin typeface="Times New Roman" panose="02020603050405020304" pitchFamily="18" charset="0"/>
                <a:ea typeface="Times New Roman" panose="02020603050405020304" pitchFamily="18" charset="0"/>
              </a:rPr>
              <a:t>Bài</a:t>
            </a:r>
            <a:r>
              <a:rPr lang="en-US" sz="3200" b="1" i="1" dirty="0" smtClean="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học</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đường</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endParaRPr lang="en-US" sz="3200" dirty="0">
              <a:solidFill>
                <a:schemeClr val="bg1"/>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Hoài</a:t>
            </a:r>
            <a:r>
              <a:rPr lang="en-US" sz="2800" dirty="0" smtClean="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Plaque 4"/>
          <p:cNvSpPr/>
          <p:nvPr/>
        </p:nvSpPr>
        <p:spPr>
          <a:xfrm>
            <a:off x="167642" y="1665512"/>
            <a:ext cx="3513908" cy="55517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dirty="0">
                <a:solidFill>
                  <a:srgbClr val="0D0D0D"/>
                </a:solidFill>
                <a:latin typeface="Times New Roman" panose="02020603050405020304" pitchFamily="18" charset="0"/>
                <a:ea typeface="MS Mincho"/>
              </a:rPr>
              <a:t>I. </a:t>
            </a:r>
            <a:r>
              <a:rPr lang="en-US" sz="3200" b="1" dirty="0" err="1">
                <a:solidFill>
                  <a:srgbClr val="0D0D0D"/>
                </a:solidFill>
                <a:latin typeface="Times New Roman" panose="02020603050405020304" pitchFamily="18" charset="0"/>
                <a:ea typeface="MS Mincho"/>
              </a:rPr>
              <a:t>Tìm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hiểu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chung</a:t>
            </a:r>
            <a:endParaRPr lang="en-US" sz="3200" dirty="0">
              <a:effectLst/>
              <a:latin typeface="Times New Roman" panose="02020603050405020304" pitchFamily="18" charset="0"/>
              <a:ea typeface="Times New Roman" panose="02020603050405020304" pitchFamily="18" charset="0"/>
            </a:endParaRPr>
          </a:p>
        </p:txBody>
      </p:sp>
      <p:sp>
        <p:nvSpPr>
          <p:cNvPr id="6" name="Right Arrow Callout 5"/>
          <p:cNvSpPr/>
          <p:nvPr/>
        </p:nvSpPr>
        <p:spPr>
          <a:xfrm>
            <a:off x="1763487" y="2449286"/>
            <a:ext cx="4985658" cy="3507377"/>
          </a:xfrm>
          <a:prstGeom prst="rightArrowCallout">
            <a:avLst/>
          </a:prstGeom>
          <a:ln w="19050">
            <a:solidFill>
              <a:srgbClr val="002060"/>
            </a:solidFill>
          </a:ln>
          <a:scene3d>
            <a:camera prst="perspectiveContrastingRightFacing"/>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spcAft>
                <a:spcPts val="0"/>
              </a:spcAft>
              <a:tabLst>
                <a:tab pos="1386840" algn="l"/>
              </a:tabLst>
            </a:pPr>
            <a:r>
              <a:rPr lang="en-US" sz="2700" dirty="0" err="1">
                <a:solidFill>
                  <a:schemeClr val="accent6">
                    <a:lumMod val="50000"/>
                  </a:schemeClr>
                </a:solidFill>
                <a:latin typeface="Times New Roman" panose="02020603050405020304" pitchFamily="18" charset="0"/>
                <a:ea typeface="MS Mincho"/>
              </a:rPr>
              <a:t>Hãy</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đọc</a:t>
            </a:r>
            <a:r>
              <a:rPr lang="en-US" sz="2700" dirty="0">
                <a:solidFill>
                  <a:schemeClr val="accent6">
                    <a:lumMod val="50000"/>
                  </a:schemeClr>
                </a:solidFill>
                <a:latin typeface="Times New Roman" panose="02020603050405020304" pitchFamily="18" charset="0"/>
                <a:ea typeface="MS Mincho"/>
              </a:rPr>
              <a:t> SGK </a:t>
            </a:r>
            <a:r>
              <a:rPr lang="en-US" sz="2700" dirty="0" err="1">
                <a:solidFill>
                  <a:schemeClr val="accent6">
                    <a:lumMod val="50000"/>
                  </a:schemeClr>
                </a:solidFill>
                <a:latin typeface="Times New Roman" panose="02020603050405020304" pitchFamily="18" charset="0"/>
                <a:ea typeface="MS Mincho"/>
              </a:rPr>
              <a:t>trang</a:t>
            </a:r>
            <a:r>
              <a:rPr lang="en-US" sz="2700" dirty="0">
                <a:solidFill>
                  <a:schemeClr val="accent6">
                    <a:lumMod val="50000"/>
                  </a:schemeClr>
                </a:solidFill>
                <a:latin typeface="Times New Roman" panose="02020603050405020304" pitchFamily="18" charset="0"/>
                <a:ea typeface="MS Mincho"/>
              </a:rPr>
              <a:t> 89 </a:t>
            </a:r>
            <a:r>
              <a:rPr lang="en-US" sz="2700" dirty="0" err="1">
                <a:solidFill>
                  <a:schemeClr val="accent6">
                    <a:lumMod val="50000"/>
                  </a:schemeClr>
                </a:solidFill>
                <a:latin typeface="Times New Roman" panose="02020603050405020304" pitchFamily="18" charset="0"/>
                <a:ea typeface="MS Mincho"/>
              </a:rPr>
              <a:t>và</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cho</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biết</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những</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nét</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cơ</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bản</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về</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nhà</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văn</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Tô</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Hoài</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và</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sự</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nghiệp</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sáng</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tác</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của</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ông</a:t>
            </a:r>
            <a:r>
              <a:rPr lang="en-US" sz="2700" dirty="0">
                <a:solidFill>
                  <a:schemeClr val="accent6">
                    <a:lumMod val="50000"/>
                  </a:schemeClr>
                </a:solidFill>
                <a:latin typeface="Times New Roman" panose="02020603050405020304" pitchFamily="18" charset="0"/>
                <a:ea typeface="MS Mincho"/>
              </a:rPr>
              <a:t>?</a:t>
            </a:r>
            <a:endParaRPr lang="en-US" sz="2700" dirty="0">
              <a:solidFill>
                <a:schemeClr val="accent6">
                  <a:lumMod val="50000"/>
                </a:schemeClr>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700" dirty="0" err="1" smtClean="0">
                <a:solidFill>
                  <a:schemeClr val="accent6">
                    <a:lumMod val="50000"/>
                  </a:schemeClr>
                </a:solidFill>
                <a:latin typeface="Times New Roman" panose="02020603050405020304" pitchFamily="18" charset="0"/>
                <a:ea typeface="MS Mincho"/>
              </a:rPr>
              <a:t>Em</a:t>
            </a:r>
            <a:r>
              <a:rPr lang="en-US" sz="2700" dirty="0" smtClean="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biết</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những</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tác</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phẩm</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nào</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của</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Tô</a:t>
            </a:r>
            <a:r>
              <a:rPr lang="en-US" sz="2700" dirty="0">
                <a:solidFill>
                  <a:schemeClr val="accent6">
                    <a:lumMod val="50000"/>
                  </a:schemeClr>
                </a:solidFill>
                <a:latin typeface="Times New Roman" panose="02020603050405020304" pitchFamily="18" charset="0"/>
                <a:ea typeface="MS Mincho"/>
              </a:rPr>
              <a:t> </a:t>
            </a:r>
            <a:r>
              <a:rPr lang="en-US" sz="2700" dirty="0" err="1">
                <a:solidFill>
                  <a:schemeClr val="accent6">
                    <a:lumMod val="50000"/>
                  </a:schemeClr>
                </a:solidFill>
                <a:latin typeface="Times New Roman" panose="02020603050405020304" pitchFamily="18" charset="0"/>
                <a:ea typeface="MS Mincho"/>
              </a:rPr>
              <a:t>Hoài</a:t>
            </a:r>
            <a:r>
              <a:rPr lang="en-US" sz="2700" dirty="0">
                <a:solidFill>
                  <a:schemeClr val="accent6">
                    <a:lumMod val="50000"/>
                  </a:schemeClr>
                </a:solidFill>
                <a:latin typeface="Times New Roman" panose="02020603050405020304" pitchFamily="18" charset="0"/>
                <a:ea typeface="MS Mincho"/>
              </a:rPr>
              <a:t>?</a:t>
            </a:r>
            <a:endParaRPr lang="en-US" sz="27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030686" y="2449286"/>
            <a:ext cx="3661954" cy="35073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71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492240"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39248"/>
            <a:ext cx="6492240"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dirty="0">
                <a:solidFill>
                  <a:schemeClr val="tx1"/>
                </a:solidFill>
                <a:latin typeface="Times New Roman" panose="02020603050405020304" pitchFamily="18" charset="0"/>
                <a:ea typeface="Times New Roman" panose="02020603050405020304" pitchFamily="18" charset="0"/>
              </a:rPr>
              <a:t>3. </a:t>
            </a:r>
            <a:r>
              <a:rPr lang="en-US" sz="2800" b="1" dirty="0" err="1">
                <a:solidFill>
                  <a:schemeClr val="tx1"/>
                </a:solidFill>
                <a:latin typeface="Times New Roman" panose="02020603050405020304" pitchFamily="18" charset="0"/>
                <a:ea typeface="Times New Roman" panose="02020603050405020304" pitchFamily="18" charset="0"/>
              </a:rPr>
              <a:t>Nhân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cụ</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giáo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Cóc</a:t>
            </a:r>
            <a:r>
              <a:rPr lang="en-US" sz="28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 name="Down Arrow Callout 2"/>
          <p:cNvSpPr/>
          <p:nvPr/>
        </p:nvSpPr>
        <p:spPr>
          <a:xfrm>
            <a:off x="1319348" y="1458778"/>
            <a:ext cx="8033657" cy="1190847"/>
          </a:xfrm>
          <a:prstGeom prst="downArrowCallout">
            <a:avLst/>
          </a:prstGeom>
          <a:solidFill>
            <a:schemeClr val="accent2">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am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927463" y="3020028"/>
            <a:ext cx="10006148" cy="3067264"/>
          </a:xfrm>
          <a:prstGeom prst="round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thích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Thằn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Lằn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nghe</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liệt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tuổi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cứng</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Bọ</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Dừa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Bọ</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Cánh</a:t>
            </a:r>
            <a:r>
              <a:rPr lang="en-US" sz="2800" i="1" dirty="0">
                <a:solidFill>
                  <a:schemeClr val="tx1"/>
                </a:solidFill>
                <a:latin typeface="Times New Roman" panose="02020603050405020304" pitchFamily="18" charset="0"/>
                <a:ea typeface="Times New Roman" panose="02020603050405020304" pitchFamily="18" charset="0"/>
              </a:rPr>
              <a:t> Cam, </a:t>
            </a:r>
            <a:r>
              <a:rPr lang="en-US" sz="2800" i="1" dirty="0" err="1">
                <a:solidFill>
                  <a:schemeClr val="tx1"/>
                </a:solidFill>
                <a:latin typeface="Times New Roman" panose="02020603050405020304" pitchFamily="18" charset="0"/>
                <a:ea typeface="Times New Roman" panose="02020603050405020304" pitchFamily="18" charset="0"/>
              </a:rPr>
              <a:t>Xiến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Tóc</a:t>
            </a:r>
            <a:r>
              <a:rPr lang="en-US" sz="2800" dirty="0">
                <a:solidFill>
                  <a:schemeClr val="tx1"/>
                </a:solidFill>
                <a:latin typeface="Times New Roman" panose="02020603050405020304" pitchFamily="18" charset="0"/>
                <a:ea typeface="Times New Roman" panose="02020603050405020304" pitchFamily="18" charset="0"/>
              </a:rPr>
              <a:t>….</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đào</a:t>
            </a:r>
            <a:r>
              <a:rPr lang="en-US" sz="2800" i="1" dirty="0">
                <a:solidFill>
                  <a:schemeClr val="tx1"/>
                </a:solidFill>
                <a:latin typeface="Times New Roman" panose="02020603050405020304" pitchFamily="18" charset="0"/>
                <a:ea typeface="Times New Roman" panose="02020603050405020304" pitchFamily="18" charset="0"/>
              </a:rPr>
              <a:t> hang </a:t>
            </a:r>
            <a:r>
              <a:rPr lang="en-US" sz="2800" i="1" dirty="0" err="1">
                <a:solidFill>
                  <a:schemeClr val="tx1"/>
                </a:solidFill>
                <a:latin typeface="Times New Roman" panose="02020603050405020304" pitchFamily="18" charset="0"/>
                <a:ea typeface="Times New Roman" panose="02020603050405020304" pitchFamily="18" charset="0"/>
              </a:rPr>
              <a:t>dưới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đất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lặn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xuống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nước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béo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tốt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nhẵn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nhụi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gầy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còm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mảnh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mai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đầu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không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râu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ria </a:t>
            </a:r>
            <a:r>
              <a:rPr lang="en-US" sz="2800" i="1" dirty="0" err="1">
                <a:solidFill>
                  <a:schemeClr val="tx1"/>
                </a:solidFill>
                <a:latin typeface="Times New Roman" panose="02020603050405020304" pitchFamily="18" charset="0"/>
                <a:ea typeface="Times New Roman" panose="02020603050405020304" pitchFamily="18" charset="0"/>
              </a:rPr>
              <a:t>dài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như</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hai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sợi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ăng</a:t>
            </a:r>
            <a:r>
              <a:rPr lang="en-US" sz="2800" i="1" dirty="0">
                <a:solidFill>
                  <a:schemeClr val="tx1"/>
                </a:solidFill>
                <a:latin typeface="Times New Roman" panose="02020603050405020304" pitchFamily="18" charset="0"/>
                <a:ea typeface="Times New Roman" panose="02020603050405020304" pitchFamily="18" charset="0"/>
              </a:rPr>
              <a:t> ten </a:t>
            </a:r>
            <a:r>
              <a:rPr lang="en-US" sz="2800" i="1" dirty="0" err="1">
                <a:solidFill>
                  <a:schemeClr val="tx1"/>
                </a:solidFill>
                <a:latin typeface="Times New Roman" panose="02020603050405020304" pitchFamily="18" charset="0"/>
                <a:ea typeface="Times New Roman" panose="02020603050405020304" pitchFamily="18" charset="0"/>
              </a:rPr>
              <a:t>vắt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vẻo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hiền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nhút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nhát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Anh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ngổ</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ngáo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sừng</a:t>
            </a:r>
            <a:r>
              <a:rPr lang="en-US" sz="2800" i="1" dirty="0">
                <a:solidFill>
                  <a:srgbClr val="000000"/>
                </a:solidFill>
                <a:latin typeface="Arial" panose="020B0604020202020204" pitchFamily="34"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948476" y="1176957"/>
            <a:ext cx="2619375" cy="1859466"/>
          </a:xfrm>
          <a:prstGeom prst="ellipse">
            <a:avLst/>
          </a:prstGeom>
          <a:ln>
            <a:noFill/>
          </a:ln>
          <a:effectLst>
            <a:softEdge rad="112500"/>
          </a:effectLst>
        </p:spPr>
      </p:pic>
    </p:spTree>
    <p:extLst>
      <p:ext uri="{BB962C8B-B14F-4D97-AF65-F5344CB8AC3E}">
        <p14:creationId xmlns:p14="http://schemas.microsoft.com/office/powerpoint/2010/main" val="104376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492240"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39248"/>
            <a:ext cx="6492240" cy="532007"/>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Down Arrow Callout 2"/>
          <p:cNvSpPr/>
          <p:nvPr/>
        </p:nvSpPr>
        <p:spPr>
          <a:xfrm>
            <a:off x="2253342" y="1669784"/>
            <a:ext cx="6237514" cy="1218523"/>
          </a:xfrm>
          <a:prstGeom prst="downArrowCallout">
            <a:avLst/>
          </a:prstGeom>
          <a:solidFill>
            <a:schemeClr val="accent2">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200" dirty="0" err="1" smtClean="0">
                <a:latin typeface="Times New Roman" panose="02020603050405020304" pitchFamily="18" charset="0"/>
                <a:ea typeface="Times New Roman" panose="02020603050405020304" pitchFamily="18" charset="0"/>
              </a:rPr>
              <a:t>Là</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sắc</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422899" y="3286837"/>
            <a:ext cx="9784080" cy="3194683"/>
          </a:xfrm>
          <a:prstGeom prst="round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Cụ</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hiểu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rằng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giọt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tỉnh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nổi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nhớ</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thẳm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hồn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Bọ</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Dừa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cũng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như</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mọi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loài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ngắn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gọn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chỉ</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giọt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sắc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giọt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kỉ</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niệm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ùa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Bọ</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Dừa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sực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tỉnh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suy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bỏ</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nỗi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nhớ</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929154" y="1005251"/>
            <a:ext cx="2951253" cy="2164765"/>
          </a:xfrm>
          <a:prstGeom prst="ellipse">
            <a:avLst/>
          </a:prstGeom>
          <a:ln>
            <a:noFill/>
          </a:ln>
          <a:effectLst>
            <a:softEdge rad="112500"/>
          </a:effectLst>
        </p:spPr>
      </p:pic>
    </p:spTree>
    <p:extLst>
      <p:ext uri="{BB962C8B-B14F-4D97-AF65-F5344CB8AC3E}">
        <p14:creationId xmlns:p14="http://schemas.microsoft.com/office/powerpoint/2010/main" val="159801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83" y="112821"/>
            <a:ext cx="6492240" cy="552210"/>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3252650" y="1013568"/>
            <a:ext cx="5486402" cy="532007"/>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8600" algn="just">
              <a:spcAft>
                <a:spcPts val="0"/>
              </a:spcAft>
            </a:pPr>
            <a:r>
              <a:rPr lang="en-US" sz="3200" b="1" dirty="0">
                <a:solidFill>
                  <a:schemeClr val="bg1"/>
                </a:solidFill>
                <a:latin typeface="Times New Roman" panose="02020603050405020304" pitchFamily="18" charset="0"/>
                <a:ea typeface="Times New Roman" panose="02020603050405020304" pitchFamily="18" charset="0"/>
              </a:rPr>
              <a:t>4. </a:t>
            </a: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học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trải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nghiệm</a:t>
            </a:r>
            <a:r>
              <a:rPr lang="en-US" sz="3200" b="1"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325879" y="1985554"/>
            <a:ext cx="4415245" cy="3709852"/>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4"/>
          </a:lnRef>
          <a:fillRef idx="2">
            <a:schemeClr val="accent4"/>
          </a:fillRef>
          <a:effectRef idx="1">
            <a:schemeClr val="accent4"/>
          </a:effectRef>
          <a:fontRef idx="minor">
            <a:schemeClr val="dk1"/>
          </a:fontRef>
        </p:style>
        <p:txBody>
          <a:bodyPr rtlCol="0" anchor="ctr"/>
          <a:lstStyle/>
          <a:p>
            <a:pPr algn="just">
              <a:spcAft>
                <a:spcPts val="0"/>
              </a:spcAft>
            </a:pPr>
            <a:r>
              <a:rPr lang="en-US" sz="2800" dirty="0" err="1" smtClean="0">
                <a:solidFill>
                  <a:schemeClr val="tx1"/>
                </a:solidFill>
                <a:latin typeface="Times New Roman" panose="02020603050405020304" pitchFamily="18" charset="0"/>
                <a:ea typeface="Times New Roman" panose="02020603050405020304" pitchFamily="18" charset="0"/>
              </a:rPr>
              <a:t>Trải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nghiệm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Bọ</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Dừa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ấy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ngủ</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ngoài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ngắm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nhìn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mây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nghe</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côn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trùng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rơi</a:t>
            </a:r>
            <a:r>
              <a:rPr lang="en-US"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6270171" y="1959428"/>
            <a:ext cx="4345577" cy="3709852"/>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ea typeface="Times New Roman" panose="02020603050405020304" pitchFamily="18" charset="0"/>
              </a:rPr>
              <a:t>Thông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cuộc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rộn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rPr>
              <a:t>quên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thuộc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gũi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hãy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trọng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cuộc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cxnSp>
        <p:nvCxnSpPr>
          <p:cNvPr id="3" name="Straight Arrow Connector 2"/>
          <p:cNvCxnSpPr>
            <a:endCxn id="7" idx="0"/>
          </p:cNvCxnSpPr>
          <p:nvPr/>
        </p:nvCxnSpPr>
        <p:spPr>
          <a:xfrm>
            <a:off x="5891349" y="1545575"/>
            <a:ext cx="2551611" cy="41385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a:endCxn id="6" idx="0"/>
          </p:cNvCxnSpPr>
          <p:nvPr/>
        </p:nvCxnSpPr>
        <p:spPr>
          <a:xfrm flipH="1">
            <a:off x="3533502" y="1558638"/>
            <a:ext cx="2331721" cy="4269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7040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2769326" y="0"/>
            <a:ext cx="5016137" cy="1397726"/>
          </a:xfrm>
          <a:prstGeom prst="flowChartDecision">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TỔNG KẾT</a:t>
            </a:r>
            <a:endParaRPr lang="en-US" sz="3200" b="1" dirty="0">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1071154" y="1397725"/>
            <a:ext cx="3017520" cy="757645"/>
          </a:xfrm>
          <a:prstGeom prst="flowChartAlternateProcess">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ctr">
              <a:spcAft>
                <a:spcPts val="0"/>
              </a:spcAft>
              <a:buFont typeface="+mj-lt"/>
              <a:buAutoNum type="arabicPeriod"/>
            </a:pPr>
            <a:r>
              <a:rPr lang="en-US" sz="3200" b="1" dirty="0" err="1">
                <a:latin typeface="Times New Roman" panose="02020603050405020304" pitchFamily="18" charset="0"/>
                <a:ea typeface="Times New Roman" panose="02020603050405020304" pitchFamily="18" charset="0"/>
              </a:rPr>
              <a:t>Nội</a:t>
            </a:r>
            <a:r>
              <a:rPr lang="en-US" sz="3200" b="1" dirty="0">
                <a:latin typeface="Times New Roman" panose="02020603050405020304" pitchFamily="18" charset="0"/>
                <a:ea typeface="Times New Roman" panose="02020603050405020304" pitchFamily="18" charset="0"/>
              </a:rPr>
              <a:t> dung.</a:t>
            </a:r>
            <a:endParaRPr lang="en-US" sz="3200" dirty="0">
              <a:effectLst/>
              <a:latin typeface="Times New Roman" panose="02020603050405020304" pitchFamily="18" charset="0"/>
              <a:ea typeface="Times New Roman" panose="02020603050405020304" pitchFamily="18" charset="0"/>
            </a:endParaRPr>
          </a:p>
        </p:txBody>
      </p:sp>
      <p:sp>
        <p:nvSpPr>
          <p:cNvPr id="6" name="Flowchart: Alternate Process 5"/>
          <p:cNvSpPr/>
          <p:nvPr/>
        </p:nvSpPr>
        <p:spPr>
          <a:xfrm>
            <a:off x="6753497" y="1240970"/>
            <a:ext cx="3017520" cy="757645"/>
          </a:xfrm>
          <a:prstGeom prst="flowChartAlternateProcess">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6225" algn="just">
              <a:spcAft>
                <a:spcPts val="0"/>
              </a:spcAft>
            </a:pPr>
            <a:r>
              <a:rPr lang="en-US" sz="3200" b="1" dirty="0">
                <a:latin typeface="Times New Roman" panose="02020603050405020304" pitchFamily="18" charset="0"/>
                <a:ea typeface="Times New Roman" panose="02020603050405020304" pitchFamily="18" charset="0"/>
              </a:rPr>
              <a:t>2. </a:t>
            </a:r>
            <a:r>
              <a:rPr lang="en-US" sz="3200" b="1" dirty="0" err="1">
                <a:latin typeface="Times New Roman" panose="02020603050405020304" pitchFamily="18" charset="0"/>
                <a:ea typeface="Times New Roman" panose="02020603050405020304" pitchFamily="18" charset="0"/>
              </a:rPr>
              <a:t>Nghệ</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thuật</a:t>
            </a:r>
            <a:r>
              <a:rPr lang="en-US" b="1"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7" name="Flowchart: Alternate Process 6"/>
          <p:cNvSpPr/>
          <p:nvPr/>
        </p:nvSpPr>
        <p:spPr>
          <a:xfrm>
            <a:off x="836022" y="2351315"/>
            <a:ext cx="4153990" cy="4114800"/>
          </a:xfrm>
          <a:prstGeom prst="flowChartAlternateProcess">
            <a:avLst/>
          </a:prstGeom>
        </p:spPr>
        <p:style>
          <a:lnRef idx="3">
            <a:schemeClr val="lt1"/>
          </a:lnRef>
          <a:fillRef idx="1">
            <a:schemeClr val="accent6"/>
          </a:fillRef>
          <a:effectRef idx="1">
            <a:schemeClr val="accent6"/>
          </a:effectRef>
          <a:fontRef idx="minor">
            <a:schemeClr val="lt1"/>
          </a:fontRef>
        </p:style>
        <p:txBody>
          <a:bodyPr rtlCol="0" anchor="ctr"/>
          <a:lstStyle/>
          <a:p>
            <a:pPr marL="47625">
              <a:spcAft>
                <a:spcPts val="0"/>
              </a:spcAft>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Nỗi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nhớ</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quê</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lòng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rPr>
              <a:t>xa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xứ</a:t>
            </a:r>
            <a:r>
              <a:rPr lang="en-US" sz="28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quê</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hồn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trọng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dù</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nhỏ</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Flowchart: Alternate Process 7"/>
          <p:cNvSpPr/>
          <p:nvPr/>
        </p:nvSpPr>
        <p:spPr>
          <a:xfrm>
            <a:off x="5146766" y="2351315"/>
            <a:ext cx="6701245" cy="4114800"/>
          </a:xfrm>
          <a:prstGeom prst="flowChartAlternateProcess">
            <a:avLst/>
          </a:prstGeom>
        </p:spPr>
        <p:style>
          <a:lnRef idx="3">
            <a:schemeClr val="lt1"/>
          </a:lnRef>
          <a:fillRef idx="1">
            <a:schemeClr val="accent6"/>
          </a:fillRef>
          <a:effectRef idx="1">
            <a:schemeClr val="accent6"/>
          </a:effectRef>
          <a:fontRef idx="minor">
            <a:schemeClr val="lt1"/>
          </a:fontRef>
        </p:style>
        <p:txBody>
          <a:bodyPr rtlCol="0" anchor="ctr"/>
          <a:lstStyle/>
          <a:p>
            <a:pPr>
              <a:spcAft>
                <a:spcPts val="0"/>
              </a:spcAft>
            </a:pPr>
            <a:r>
              <a:rPr lang="en-US" sz="28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Ngôi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ngôi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thứ</a:t>
            </a:r>
            <a:r>
              <a:rPr lang="en-US" sz="2400" dirty="0">
                <a:solidFill>
                  <a:schemeClr val="bg1"/>
                </a:solidFill>
                <a:latin typeface="Times New Roman" panose="02020603050405020304" pitchFamily="18" charset="0"/>
                <a:ea typeface="Times New Roman" panose="02020603050405020304" pitchFamily="18" charset="0"/>
              </a:rPr>
              <a:t> 3: </a:t>
            </a:r>
          </a:p>
          <a:p>
            <a:pPr>
              <a:spcAft>
                <a:spcPts val="0"/>
              </a:spcAft>
            </a:pP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Tắc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Kè</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khuya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khoắt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gọi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cửa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Đêm</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Bờ</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Giậu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vắng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nỗi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nghe</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rõ</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Ốc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nhẹ</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nhàng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vén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trườn</a:t>
            </a:r>
            <a:r>
              <a:rPr lang="en-US" sz="2400" dirty="0">
                <a:solidFill>
                  <a:schemeClr val="bg1"/>
                </a:solidFill>
                <a:latin typeface="Times New Roman" panose="02020603050405020304" pitchFamily="18" charset="0"/>
                <a:ea typeface="Times New Roman" panose="02020603050405020304" pitchFamily="18" charset="0"/>
              </a:rPr>
              <a:t> qua </a:t>
            </a:r>
            <a:r>
              <a:rPr lang="en-US" sz="2400" dirty="0" err="1">
                <a:solidFill>
                  <a:schemeClr val="bg1"/>
                </a:solidFill>
                <a:latin typeface="Times New Roman" panose="02020603050405020304" pitchFamily="18" charset="0"/>
                <a:ea typeface="Times New Roman" panose="02020603050405020304" pitchFamily="18" charset="0"/>
              </a:rPr>
              <a:t>chiếc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rụng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chuyện</a:t>
            </a:r>
            <a:r>
              <a:rPr lang="en-US" sz="24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liệt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kê</a:t>
            </a:r>
            <a:r>
              <a:rPr lang="en-US" sz="24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so </a:t>
            </a:r>
            <a:r>
              <a:rPr lang="en-US" sz="2400" dirty="0" err="1">
                <a:solidFill>
                  <a:schemeClr val="bg1"/>
                </a:solidFill>
                <a:latin typeface="Times New Roman" panose="02020603050405020304" pitchFamily="18" charset="0"/>
                <a:ea typeface="Times New Roman" panose="02020603050405020304" pitchFamily="18" charset="0"/>
              </a:rPr>
              <a:t>sánh</a:t>
            </a:r>
            <a:r>
              <a:rPr lang="en-US" sz="24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hóa</a:t>
            </a:r>
            <a:r>
              <a:rPr lang="en-US" sz="2400" dirty="0">
                <a:solidFill>
                  <a:schemeClr val="bg1"/>
                </a:solidFill>
                <a:latin typeface="Times New Roman" panose="02020603050405020304" pitchFamily="18" charset="0"/>
                <a:ea typeface="Times New Roman" panose="02020603050405020304" pitchFamily="18" charset="0"/>
              </a:rPr>
              <a:t>.</a:t>
            </a:r>
          </a:p>
          <a:p>
            <a:pPr>
              <a:spcAft>
                <a:spcPts val="0"/>
              </a:spcAft>
            </a:pPr>
            <a:r>
              <a:rPr lang="en-US" sz="2400" b="1"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Đặc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truyện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đồng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thoại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đặc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điểm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sinh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loài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06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5323" y="126964"/>
            <a:ext cx="5797742" cy="6463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r>
              <a:rPr lang="vi-VN" sz="3600" b="1" dirty="0">
                <a:solidFill>
                  <a:srgbClr val="000000"/>
                </a:solidFill>
                <a:latin typeface="Times New Roman" panose="02020603050405020304" pitchFamily="18" charset="0"/>
                <a:ea typeface="Times New Roman" panose="02020603050405020304" pitchFamily="18" charset="0"/>
              </a:rPr>
              <a:t>HOẠT ĐỘNG LUYỆN TẬP</a:t>
            </a:r>
            <a:endParaRPr lang="en-US" sz="3600" dirty="0">
              <a:effectLst/>
              <a:latin typeface="Times New Roman" panose="02020603050405020304" pitchFamily="18" charset="0"/>
              <a:ea typeface="Times New Roman" panose="02020603050405020304" pitchFamily="18" charset="0"/>
            </a:endParaRPr>
          </a:p>
        </p:txBody>
      </p:sp>
      <p:sp>
        <p:nvSpPr>
          <p:cNvPr id="5" name="Flowchart: Alternate Process 4"/>
          <p:cNvSpPr/>
          <p:nvPr/>
        </p:nvSpPr>
        <p:spPr>
          <a:xfrm>
            <a:off x="1569719" y="909775"/>
            <a:ext cx="9548949" cy="689745"/>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bg1"/>
                </a:solidFill>
                <a:latin typeface="Times New Roman" panose="02020603050405020304" pitchFamily="18" charset="0"/>
                <a:ea typeface="Times New Roman" panose="02020603050405020304" pitchFamily="18" charset="0"/>
              </a:rPr>
              <a:t>Sắp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xếp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việc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đúng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truyện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15593762"/>
              </p:ext>
            </p:extLst>
          </p:nvPr>
        </p:nvGraphicFramePr>
        <p:xfrm>
          <a:off x="529044" y="1856135"/>
          <a:ext cx="11416937" cy="4297680"/>
        </p:xfrm>
        <a:graphic>
          <a:graphicData uri="http://schemas.openxmlformats.org/drawingml/2006/table">
            <a:tbl>
              <a:tblPr firstRow="1" bandRow="1">
                <a:tableStyleId>{5940675A-B579-460E-94D1-54222C63F5DA}</a:tableStyleId>
              </a:tblPr>
              <a:tblGrid>
                <a:gridCol w="11416937">
                  <a:extLst>
                    <a:ext uri="{9D8B030D-6E8A-4147-A177-3AD203B41FA5}">
                      <a16:colId xmlns:a16="http://schemas.microsoft.com/office/drawing/2014/main" xmlns="" val="1088369435"/>
                    </a:ext>
                  </a:extLst>
                </a:gridCol>
              </a:tblGrid>
              <a:tr h="370840">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a. </a:t>
                      </a:r>
                      <a:r>
                        <a:rPr lang="en-US" sz="2800" dirty="0" err="1" smtClean="0">
                          <a:solidFill>
                            <a:srgbClr val="000000"/>
                          </a:solidFill>
                          <a:effectLst/>
                          <a:latin typeface="Times New Roman" panose="02020603050405020304" pitchFamily="18" charset="0"/>
                          <a:ea typeface="Times New Roman" panose="02020603050405020304" pitchFamily="18" charset="0"/>
                        </a:rPr>
                        <a:t>Sáng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hôm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sau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sau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đêm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mất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ngủ</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mình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Bọ</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Dừa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khoác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lô</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hành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lí</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lên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vai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chào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tạm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biệt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quê</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bg2"/>
                    </a:solidFill>
                  </a:tcPr>
                </a:tc>
                <a:extLst>
                  <a:ext uri="{0D108BD9-81ED-4DB2-BD59-A6C34878D82A}">
                    <a16:rowId xmlns:a16="http://schemas.microsoft.com/office/drawing/2014/main" xmlns="" val="3993819810"/>
                  </a:ext>
                </a:extLst>
              </a:tr>
              <a:tr h="370840">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b. </a:t>
                      </a:r>
                      <a:r>
                        <a:rPr lang="en-US" sz="2800" dirty="0" err="1" smtClean="0">
                          <a:solidFill>
                            <a:srgbClr val="000000"/>
                          </a:solidFill>
                          <a:effectLst/>
                          <a:latin typeface="Times New Roman" panose="02020603050405020304" pitchFamily="18" charset="0"/>
                          <a:ea typeface="Times New Roman" panose="02020603050405020304" pitchFamily="18" charset="0"/>
                        </a:rPr>
                        <a:t>Thằn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thông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báo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với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cụ</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giáo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Cóc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xuất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hiện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nhà</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buôn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Cánh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Cứng</a:t>
                      </a:r>
                      <a:r>
                        <a:rPr lang="en-US" sz="2800" dirty="0" smtClean="0">
                          <a:solidFill>
                            <a:srgbClr val="000000"/>
                          </a:solidFill>
                          <a:effectLst/>
                          <a:latin typeface="Times New Roman" panose="02020603050405020304" pitchFamily="18" charset="0"/>
                          <a:ea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rPr>
                        <a:t>xóm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Bờ</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Giậu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đêm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ấy</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xmlns="" val="3507011985"/>
                  </a:ext>
                </a:extLst>
              </a:tr>
              <a:tr h="370840">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c. </a:t>
                      </a:r>
                      <a:r>
                        <a:rPr lang="en-US" sz="2800" dirty="0" err="1" smtClean="0">
                          <a:solidFill>
                            <a:srgbClr val="000000"/>
                          </a:solidFill>
                          <a:effectLst/>
                          <a:latin typeface="Times New Roman" panose="02020603050405020304" pitchFamily="18" charset="0"/>
                          <a:ea typeface="Times New Roman" panose="02020603050405020304" pitchFamily="18" charset="0"/>
                        </a:rPr>
                        <a:t>Thằn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đến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nhà</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cụ</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giáo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Cóc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cụ</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câu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chuyện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Bò</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Dừa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mất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ngủ</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xmlns="" val="808545484"/>
                  </a:ext>
                </a:extLst>
              </a:tr>
              <a:tr h="370840">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d. </a:t>
                      </a:r>
                      <a:r>
                        <a:rPr lang="en-US" sz="2800" dirty="0" err="1" smtClean="0">
                          <a:solidFill>
                            <a:srgbClr val="000000"/>
                          </a:solidFill>
                          <a:effectLst/>
                          <a:latin typeface="Times New Roman" panose="02020603050405020304" pitchFamily="18" charset="0"/>
                          <a:ea typeface="Times New Roman" panose="02020603050405020304" pitchFamily="18" charset="0"/>
                        </a:rPr>
                        <a:t>Bọ</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Dừa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ngủ</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dưới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vòm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lá</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trúc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đêm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sương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rơi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trúng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cổ</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làm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Bọ</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Dừa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tỉnh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ngủ</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2525313428"/>
                  </a:ext>
                </a:extLst>
              </a:tr>
              <a:tr h="370840">
                <a:tc>
                  <a:txBody>
                    <a:bodyPr/>
                    <a:lstStyle/>
                    <a:p>
                      <a:pPr algn="just"/>
                      <a:r>
                        <a:rPr lang="en-US" sz="2800" dirty="0" smtClean="0">
                          <a:solidFill>
                            <a:srgbClr val="000000"/>
                          </a:solidFill>
                          <a:effectLst/>
                          <a:latin typeface="Times New Roman" panose="02020603050405020304" pitchFamily="18" charset="0"/>
                          <a:ea typeface="Times New Roman" panose="02020603050405020304" pitchFamily="18" charset="0"/>
                        </a:rPr>
                        <a:t>e. </a:t>
                      </a:r>
                      <a:r>
                        <a:rPr lang="en-US" sz="2800" dirty="0" err="1" smtClean="0">
                          <a:solidFill>
                            <a:srgbClr val="000000"/>
                          </a:solidFill>
                          <a:effectLst/>
                          <a:latin typeface="Times New Roman" panose="02020603050405020304" pitchFamily="18" charset="0"/>
                          <a:ea typeface="Times New Roman" panose="02020603050405020304" pitchFamily="18" charset="0"/>
                        </a:rPr>
                        <a:t>Bọ</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Dừa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ghé</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đến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xóm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Bờ</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Giậu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và</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hỏi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thăm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Lằn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chỗ</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trọ</a:t>
                      </a:r>
                      <a:r>
                        <a:rPr lang="en-US" sz="2800" dirty="0" smtClean="0">
                          <a:solidFill>
                            <a:srgbClr val="000000"/>
                          </a:solidFill>
                          <a:effectLst/>
                          <a:latin typeface="Times New Roman" panose="02020603050405020304" pitchFamily="18" charset="0"/>
                          <a:ea typeface="Times New Roman" panose="02020603050405020304" pitchFamily="18" charset="0"/>
                        </a:rPr>
                        <a:t> qua </a:t>
                      </a:r>
                      <a:r>
                        <a:rPr lang="en-US" sz="2800" dirty="0" err="1" smtClean="0">
                          <a:solidFill>
                            <a:srgbClr val="000000"/>
                          </a:solidFill>
                          <a:effectLst/>
                          <a:latin typeface="Times New Roman" panose="02020603050405020304" pitchFamily="18" charset="0"/>
                          <a:ea typeface="Times New Roman" panose="02020603050405020304" pitchFamily="18" charset="0"/>
                        </a:rPr>
                        <a:t>đêm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dưới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vòm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lá</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trúc</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xmlns="" val="451692463"/>
                  </a:ext>
                </a:extLst>
              </a:tr>
            </a:tbl>
          </a:graphicData>
        </a:graphic>
      </p:graphicFrame>
      <p:sp>
        <p:nvSpPr>
          <p:cNvPr id="7" name="Cloud Callout 6"/>
          <p:cNvSpPr/>
          <p:nvPr/>
        </p:nvSpPr>
        <p:spPr>
          <a:xfrm>
            <a:off x="2651760" y="2155371"/>
            <a:ext cx="6858000" cy="2345992"/>
          </a:xfrm>
          <a:prstGeom prst="cloudCallou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trọng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5657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8386" y="767044"/>
            <a:ext cx="5797742"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r>
              <a:rPr lang="vi-VN" sz="3600" b="1" dirty="0">
                <a:solidFill>
                  <a:srgbClr val="000000"/>
                </a:solidFill>
                <a:latin typeface="Times New Roman" panose="02020603050405020304" pitchFamily="18" charset="0"/>
                <a:ea typeface="Times New Roman" panose="02020603050405020304" pitchFamily="18" charset="0"/>
              </a:rPr>
              <a:t>HOẠT ĐỘNG LUYỆN TẬP</a:t>
            </a:r>
            <a:endParaRPr lang="en-US" sz="36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74118802"/>
              </p:ext>
            </p:extLst>
          </p:nvPr>
        </p:nvGraphicFramePr>
        <p:xfrm>
          <a:off x="731520" y="1895323"/>
          <a:ext cx="10789920" cy="4023360"/>
        </p:xfrm>
        <a:graphic>
          <a:graphicData uri="http://schemas.openxmlformats.org/drawingml/2006/table">
            <a:tbl>
              <a:tblPr firstRow="1" bandRow="1">
                <a:tableStyleId>{5940675A-B579-460E-94D1-54222C63F5DA}</a:tableStyleId>
              </a:tblPr>
              <a:tblGrid>
                <a:gridCol w="10789920">
                  <a:extLst>
                    <a:ext uri="{9D8B030D-6E8A-4147-A177-3AD203B41FA5}">
                      <a16:colId xmlns:a16="http://schemas.microsoft.com/office/drawing/2014/main" xmlns="" val="1725198650"/>
                    </a:ext>
                  </a:extLst>
                </a:gridCol>
              </a:tblGrid>
              <a:tr h="370840">
                <a:tc>
                  <a:txBody>
                    <a:bodyPr/>
                    <a:lstStyle/>
                    <a:p>
                      <a:pPr algn="just">
                        <a:spcAft>
                          <a:spcPts val="0"/>
                        </a:spcAft>
                      </a:pPr>
                      <a:r>
                        <a:rPr lang="en-US" sz="3600" dirty="0" smtClean="0">
                          <a:effectLst/>
                          <a:latin typeface="Arial" panose="020B0604020202020204" pitchFamily="34" charset="0"/>
                          <a:ea typeface="Times New Roman" panose="02020603050405020304" pitchFamily="18" charset="0"/>
                        </a:rPr>
                        <a:t>-</a:t>
                      </a:r>
                      <a:r>
                        <a:rPr lang="en-US" sz="3600" b="1" dirty="0" smtClean="0">
                          <a:solidFill>
                            <a:srgbClr val="F46523"/>
                          </a:solidFill>
                          <a:effectLst/>
                          <a:latin typeface="Arial" panose="020B0604020202020204" pitchFamily="34"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Sắp</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xếp</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các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sự</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việc</a:t>
                      </a:r>
                      <a:r>
                        <a:rPr lang="en-US" sz="3600" dirty="0" smtClean="0">
                          <a:solidFill>
                            <a:srgbClr val="000000"/>
                          </a:solidFill>
                          <a:effectLst/>
                          <a:latin typeface="Times New Roman" panose="02020603050405020304" pitchFamily="18" charset="0"/>
                          <a:ea typeface="Times New Roman" panose="02020603050405020304" pitchFamily="18" charset="0"/>
                        </a:rPr>
                        <a:t>: e – b – d – a - c</a:t>
                      </a:r>
                      <a:endParaRPr lang="en-US" sz="3600" dirty="0" smtClean="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xmlns="" val="4139434775"/>
                  </a:ext>
                </a:extLst>
              </a:tr>
              <a:tr h="370840">
                <a:tc>
                  <a:txBody>
                    <a:bodyPr/>
                    <a:lstStyle/>
                    <a:p>
                      <a:pPr algn="just">
                        <a:spcAft>
                          <a:spcPts val="0"/>
                        </a:spcAft>
                      </a:pPr>
                      <a:r>
                        <a:rPr lang="en-US" sz="3600" dirty="0" err="1" smtClean="0">
                          <a:solidFill>
                            <a:srgbClr val="FF0000"/>
                          </a:solidFill>
                          <a:effectLst/>
                          <a:latin typeface="Times New Roman" panose="02020603050405020304" pitchFamily="18" charset="0"/>
                          <a:ea typeface="Times New Roman" panose="02020603050405020304" pitchFamily="18" charset="0"/>
                        </a:rPr>
                        <a:t>Gợi</a:t>
                      </a:r>
                      <a:r>
                        <a:rPr lang="en-US" sz="3600" dirty="0" smtClean="0">
                          <a:solidFill>
                            <a:srgbClr val="FF0000"/>
                          </a:solidFill>
                          <a:effectLst/>
                          <a:latin typeface="Times New Roman" panose="02020603050405020304" pitchFamily="18" charset="0"/>
                          <a:ea typeface="Times New Roman" panose="02020603050405020304" pitchFamily="18" charset="0"/>
                        </a:rPr>
                        <a:t> ý</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Sự</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việc</a:t>
                      </a:r>
                      <a:r>
                        <a:rPr lang="en-US" sz="3600" dirty="0" smtClean="0">
                          <a:solidFill>
                            <a:srgbClr val="000000"/>
                          </a:solidFill>
                          <a:effectLst/>
                          <a:latin typeface="Times New Roman" panose="02020603050405020304" pitchFamily="18" charset="0"/>
                          <a:ea typeface="Times New Roman" panose="02020603050405020304" pitchFamily="18" charset="0"/>
                        </a:rPr>
                        <a:t> a: “</a:t>
                      </a:r>
                      <a:r>
                        <a:rPr lang="en-US" sz="3600" dirty="0" err="1" smtClean="0">
                          <a:solidFill>
                            <a:srgbClr val="000000"/>
                          </a:solidFill>
                          <a:effectLst/>
                          <a:latin typeface="Times New Roman" panose="02020603050405020304" pitchFamily="18" charset="0"/>
                          <a:ea typeface="Times New Roman" panose="02020603050405020304" pitchFamily="18" charset="0"/>
                        </a:rPr>
                        <a:t>Sáng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hôm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sau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sau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khi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kể</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cho</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Thằn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Lằn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nghe</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về</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một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đêm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mất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ngủ</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của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mình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Bọ</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Dừa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khoác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lô</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hành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lí</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lên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vai</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chào</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tạm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biệt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Thằn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Lằn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để</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về</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quê</a:t>
                      </a:r>
                      <a:r>
                        <a:rPr lang="en-US" sz="3600" dirty="0" smtClean="0">
                          <a:solidFill>
                            <a:srgbClr val="000000"/>
                          </a:solidFill>
                          <a:effectLst/>
                          <a:latin typeface="Times New Roman" panose="02020603050405020304" pitchFamily="18" charset="0"/>
                          <a:ea typeface="Times New Roman" panose="02020603050405020304" pitchFamily="18" charset="0"/>
                        </a:rPr>
                        <a:t> “ </a:t>
                      </a:r>
                      <a:r>
                        <a:rPr lang="en-US" sz="3600" dirty="0" err="1" smtClean="0">
                          <a:solidFill>
                            <a:srgbClr val="000000"/>
                          </a:solidFill>
                          <a:effectLst/>
                          <a:latin typeface="Times New Roman" panose="02020603050405020304" pitchFamily="18" charset="0"/>
                          <a:ea typeface="Times New Roman" panose="02020603050405020304" pitchFamily="18" charset="0"/>
                        </a:rPr>
                        <a:t>là</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quan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trọng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nhất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Vì</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sự</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việc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này</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có</a:t>
                      </a:r>
                      <a:r>
                        <a:rPr lang="en-US" sz="3600" dirty="0" smtClean="0">
                          <a:solidFill>
                            <a:srgbClr val="000000"/>
                          </a:solidFill>
                          <a:effectLst/>
                          <a:latin typeface="Times New Roman" panose="02020603050405020304" pitchFamily="18" charset="0"/>
                          <a:ea typeface="Times New Roman" panose="02020603050405020304" pitchFamily="18" charset="0"/>
                        </a:rPr>
                        <a:t> ý </a:t>
                      </a:r>
                      <a:r>
                        <a:rPr lang="en-US" sz="3600" dirty="0" err="1" smtClean="0">
                          <a:solidFill>
                            <a:srgbClr val="000000"/>
                          </a:solidFill>
                          <a:effectLst/>
                          <a:latin typeface="Times New Roman" panose="02020603050405020304" pitchFamily="18" charset="0"/>
                          <a:ea typeface="Times New Roman" panose="02020603050405020304" pitchFamily="18" charset="0"/>
                        </a:rPr>
                        <a:t>nghĩa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sâu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sắc</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sau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một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đêm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mất</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ngủ</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Bọ</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Dừa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nhận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ra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chính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mình</a:t>
                      </a:r>
                      <a:r>
                        <a:rPr lang="en-US" sz="3600" dirty="0" smtClean="0">
                          <a:solidFill>
                            <a:srgbClr val="000000"/>
                          </a:solidFill>
                          <a:effectLst/>
                          <a:latin typeface="Times New Roman" panose="02020603050405020304" pitchFamily="18" charset="0"/>
                          <a:ea typeface="Times New Roman" panose="02020603050405020304" pitchFamily="18" charset="0"/>
                        </a:rPr>
                        <a:t>, quay </a:t>
                      </a:r>
                      <a:r>
                        <a:rPr lang="en-US" sz="3600" dirty="0" err="1" smtClean="0">
                          <a:solidFill>
                            <a:srgbClr val="000000"/>
                          </a:solidFill>
                          <a:effectLst/>
                          <a:latin typeface="Times New Roman" panose="02020603050405020304" pitchFamily="18" charset="0"/>
                          <a:ea typeface="Times New Roman" panose="02020603050405020304" pitchFamily="18" charset="0"/>
                        </a:rPr>
                        <a:t>trở</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về</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quê</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hương</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sau</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bao</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năm</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xa</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cách</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quên</a:t>
                      </a:r>
                      <a:r>
                        <a:rPr lang="en-US" sz="3600" dirty="0" smtClean="0">
                          <a:solidFill>
                            <a:srgbClr val="000000"/>
                          </a:solidFill>
                          <a:effectLst/>
                          <a:latin typeface="Times New Roman" panose="02020603050405020304" pitchFamily="18" charset="0"/>
                          <a:ea typeface="Times New Roman" panose="02020603050405020304" pitchFamily="18" charset="0"/>
                        </a:rPr>
                        <a:t> </a:t>
                      </a:r>
                      <a:r>
                        <a:rPr lang="en-US" sz="3600" dirty="0" err="1" smtClean="0">
                          <a:solidFill>
                            <a:srgbClr val="000000"/>
                          </a:solidFill>
                          <a:effectLst/>
                          <a:latin typeface="Times New Roman" panose="02020603050405020304" pitchFamily="18" charset="0"/>
                          <a:ea typeface="Times New Roman" panose="02020603050405020304" pitchFamily="18" charset="0"/>
                        </a:rPr>
                        <a:t>lãng</a:t>
                      </a:r>
                      <a:r>
                        <a:rPr lang="en-US" sz="3600" dirty="0" smtClean="0">
                          <a:solidFill>
                            <a:srgbClr val="000000"/>
                          </a:solidFill>
                          <a:effectLst/>
                          <a:latin typeface="Times New Roman" panose="02020603050405020304" pitchFamily="18" charset="0"/>
                          <a:ea typeface="Times New Roman" panose="02020603050405020304" pitchFamily="18" charset="0"/>
                        </a:rPr>
                        <a:t>. </a:t>
                      </a:r>
                      <a:endParaRPr lang="en-US" sz="3600" dirty="0" smtClean="0">
                        <a:effectLst/>
                        <a:latin typeface="Times New Roman" panose="02020603050405020304" pitchFamily="18" charset="0"/>
                        <a:ea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xmlns="" val="2513318515"/>
                  </a:ext>
                </a:extLst>
              </a:tr>
            </a:tbl>
          </a:graphicData>
        </a:graphic>
      </p:graphicFrame>
    </p:spTree>
    <p:extLst>
      <p:ext uri="{BB962C8B-B14F-4D97-AF65-F5344CB8AC3E}">
        <p14:creationId xmlns:p14="http://schemas.microsoft.com/office/powerpoint/2010/main" val="22697236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15" descr="Hình ảnh có liên quan"/>
          <p:cNvPicPr preferRelativeResize="0"/>
          <p:nvPr/>
        </p:nvPicPr>
        <p:blipFill rotWithShape="1">
          <a:blip r:embed="rId3">
            <a:alphaModFix/>
          </a:blip>
          <a:srcRect/>
          <a:stretch/>
        </p:blipFill>
        <p:spPr>
          <a:xfrm>
            <a:off x="-18812" y="0"/>
            <a:ext cx="12210812" cy="6853951"/>
          </a:xfrm>
          <a:prstGeom prst="rect">
            <a:avLst/>
          </a:prstGeom>
          <a:noFill/>
          <a:ln>
            <a:noFill/>
          </a:ln>
        </p:spPr>
      </p:pic>
      <p:sp>
        <p:nvSpPr>
          <p:cNvPr id="397" name="Google Shape;397;p15"/>
          <p:cNvSpPr/>
          <p:nvPr/>
        </p:nvSpPr>
        <p:spPr>
          <a:xfrm>
            <a:off x="3565112"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398" name="Google Shape;398;p15"/>
          <p:cNvSpPr/>
          <p:nvPr/>
        </p:nvSpPr>
        <p:spPr>
          <a:xfrm>
            <a:off x="0" y="0"/>
            <a:ext cx="3657599"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399" name="Google Shape;399;p15"/>
          <p:cNvSpPr txBox="1"/>
          <p:nvPr/>
        </p:nvSpPr>
        <p:spPr>
          <a:xfrm>
            <a:off x="-1" y="376051"/>
            <a:ext cx="3957851" cy="39471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a:t>
            </a:r>
            <a:r>
              <a:rPr kumimoji="0" lang="en-US" sz="27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smtClean="0">
                <a:ln>
                  <a:noFill/>
                </a:ln>
                <a:solidFill>
                  <a:srgbClr val="000000"/>
                </a:solidFill>
                <a:effectLst/>
                <a:uLnTx/>
                <a:uFillTx/>
                <a:latin typeface="Times New Roman"/>
                <a:ea typeface="Times New Roman"/>
                <a:cs typeface="Times New Roman"/>
                <a:sym typeface="Times New Roman"/>
              </a:rPr>
              <a:t>Tìm</a:t>
            </a:r>
            <a:r>
              <a:rPr kumimoji="0" lang="en-US" sz="27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chung</a:t>
            </a:r>
            <a:endParaRPr kumimoji="0"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II.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Đọc</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văn</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bản</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III.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Luyện</a:t>
            </a:r>
            <a:r>
              <a:rPr kumimoji="0" lang="en-US"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tập</a:t>
            </a:r>
            <a:endParaRPr kumimoji="0" sz="2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IV. </a:t>
            </a:r>
            <a:r>
              <a:rPr kumimoji="0" lang="en-US" sz="2700" b="1"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Vận</a:t>
            </a:r>
            <a:r>
              <a:rPr kumimoji="0" lang="en-US" sz="27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dụng</a:t>
            </a:r>
            <a:endParaRPr kumimoji="0" sz="27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700"/>
              <a:buFont typeface="Arial"/>
              <a:buNone/>
              <a:tabLst/>
              <a:defRPr/>
            </a:pPr>
            <a:endParaRPr kumimoji="0" sz="27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3200"/>
              <a:buFont typeface="Arial"/>
              <a:buNone/>
              <a:tabLst/>
              <a:defRPr/>
            </a:pPr>
            <a:endParaRPr kumimoji="0" sz="3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401" name="Google Shape;401;p15"/>
          <p:cNvSpPr txBox="1"/>
          <p:nvPr/>
        </p:nvSpPr>
        <p:spPr>
          <a:xfrm>
            <a:off x="5049204" y="749458"/>
            <a:ext cx="5164069" cy="523180"/>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lang="en-US" sz="2800" b="1" kern="0" dirty="0">
                <a:solidFill>
                  <a:srgbClr val="0070C0"/>
                </a:solidFill>
                <a:latin typeface="Times New Roman"/>
                <a:ea typeface="Times New Roman"/>
                <a:cs typeface="Times New Roman"/>
                <a:sym typeface="Times New Roman"/>
              </a:rPr>
              <a:t> </a:t>
            </a:r>
            <a:r>
              <a:rPr lang="en-US" sz="2800" b="1" kern="0" dirty="0" smtClean="0">
                <a:solidFill>
                  <a:srgbClr val="0070C0"/>
                </a:solidFill>
                <a:latin typeface="Times New Roman"/>
                <a:ea typeface="Times New Roman"/>
                <a:cs typeface="Times New Roman"/>
                <a:sym typeface="Times New Roman"/>
              </a:rPr>
              <a:t> </a:t>
            </a:r>
            <a:r>
              <a:rPr kumimoji="0" lang="en-US" sz="2800" b="1" i="0" u="none" strike="noStrike" kern="0" cap="none" spc="0" normalizeH="0" baseline="0" noProof="0" dirty="0" smtClean="0">
                <a:ln>
                  <a:noFill/>
                </a:ln>
                <a:solidFill>
                  <a:srgbClr val="0070C0"/>
                </a:solidFill>
                <a:effectLst/>
                <a:uLnTx/>
                <a:uFillTx/>
                <a:latin typeface="Times New Roman"/>
                <a:ea typeface="Times New Roman"/>
                <a:cs typeface="Times New Roman"/>
                <a:sym typeface="Times New Roman"/>
              </a:rPr>
              <a:t>HOẠT</a:t>
            </a:r>
            <a:r>
              <a:rPr kumimoji="0" lang="en-US" sz="2800" b="1" i="0" u="none" strike="noStrike" kern="0" cap="none" spc="0" normalizeH="0" noProof="0" dirty="0" smtClean="0">
                <a:ln>
                  <a:noFill/>
                </a:ln>
                <a:solidFill>
                  <a:srgbClr val="0070C0"/>
                </a:solidFill>
                <a:effectLst/>
                <a:uLnTx/>
                <a:uFillTx/>
                <a:latin typeface="Times New Roman"/>
                <a:ea typeface="Times New Roman"/>
                <a:cs typeface="Times New Roman"/>
                <a:sym typeface="Times New Roman"/>
              </a:rPr>
              <a:t> ĐỘNG</a:t>
            </a:r>
            <a:r>
              <a:rPr kumimoji="0" lang="en-US" sz="2800" b="1" i="0" u="none" strike="noStrike" kern="0" cap="none" spc="0" normalizeH="0" baseline="0" noProof="0" dirty="0" smtClean="0">
                <a:ln>
                  <a:noFill/>
                </a:ln>
                <a:solidFill>
                  <a:srgbClr val="0070C0"/>
                </a:solidFill>
                <a:effectLst/>
                <a:uLnTx/>
                <a:uFillTx/>
                <a:latin typeface="Times New Roman"/>
                <a:ea typeface="Times New Roman"/>
                <a:cs typeface="Times New Roman"/>
                <a:sym typeface="Times New Roman"/>
              </a:rPr>
              <a:t> VẬN DỤNG</a:t>
            </a:r>
            <a:r>
              <a:rPr kumimoji="0" lang="en-US" sz="22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endParaRPr kumimoji="0" sz="22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402" name="Google Shape;402;p15"/>
          <p:cNvSpPr/>
          <p:nvPr/>
        </p:nvSpPr>
        <p:spPr>
          <a:xfrm>
            <a:off x="4072476" y="3796560"/>
            <a:ext cx="8033981" cy="2755957"/>
          </a:xfrm>
          <a:prstGeom prst="roundRect">
            <a:avLst>
              <a:gd name="adj" fmla="val 16667"/>
            </a:avLst>
          </a:prstGeom>
          <a:solidFill>
            <a:schemeClr val="lt1"/>
          </a:solidFill>
          <a:ln w="15875"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a:spcAft>
                <a:spcPts val="0"/>
              </a:spcAft>
            </a:pPr>
            <a:r>
              <a:rPr lang="en-US" sz="2800" b="1" dirty="0">
                <a:latin typeface="Times New Roman" panose="02020603050405020304" pitchFamily="18" charset="0"/>
                <a:ea typeface="Times New Roman" panose="02020603050405020304" pitchFamily="18" charset="0"/>
              </a:rPr>
              <a:t>- Ý 1:</a:t>
            </a:r>
            <a:r>
              <a:rPr lang="en-US" sz="2800" dirty="0">
                <a:solidFill>
                  <a:srgbClr val="000000"/>
                </a:solidFill>
                <a:latin typeface="Arial" panose="020B0604020202020204" pitchFamily="34"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b="1" dirty="0">
                <a:solidFill>
                  <a:srgbClr val="000000"/>
                </a:solidFill>
                <a:latin typeface="Times New Roman" panose="02020603050405020304" pitchFamily="18" charset="0"/>
                <a:ea typeface="Times New Roman" panose="02020603050405020304" pitchFamily="18" charset="0"/>
              </a:rPr>
              <a:t>- Ý 2:</a:t>
            </a:r>
            <a:r>
              <a:rPr lang="en-US" sz="2800" dirty="0">
                <a:solidFill>
                  <a:srgbClr val="000000"/>
                </a:solidFill>
                <a:latin typeface="Times New Roman" panose="02020603050405020304" pitchFamily="18" charset="0"/>
                <a:ea typeface="Times New Roman" panose="02020603050405020304" pitchFamily="18" charset="0"/>
              </a:rPr>
              <a:t> HS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a:t>
            </a:r>
            <a:endParaRPr kumimoji="0" sz="2800" b="0" i="0" u="none" strike="noStrike" kern="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10" name="Google Shape;402;p15"/>
          <p:cNvSpPr/>
          <p:nvPr/>
        </p:nvSpPr>
        <p:spPr>
          <a:xfrm>
            <a:off x="4072475" y="1525523"/>
            <a:ext cx="8033981" cy="2018152"/>
          </a:xfrm>
          <a:prstGeom prst="roundRect">
            <a:avLst>
              <a:gd name="adj" fmla="val 16667"/>
            </a:avLst>
          </a:prstGeom>
          <a:solidFill>
            <a:schemeClr val="lt1"/>
          </a:solidFill>
          <a:ln w="15875"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algn="just">
              <a:spcAft>
                <a:spcPts val="0"/>
              </a:spcAft>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xét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2" name="Google Shape;400;p15" descr="Picture1"/>
          <p:cNvPicPr preferRelativeResize="0"/>
          <p:nvPr/>
        </p:nvPicPr>
        <p:blipFill rotWithShape="1">
          <a:blip r:embed="rId4">
            <a:alphaModFix/>
          </a:blip>
          <a:srcRect/>
          <a:stretch/>
        </p:blipFill>
        <p:spPr>
          <a:xfrm>
            <a:off x="3856839" y="691667"/>
            <a:ext cx="1163281" cy="939449"/>
          </a:xfrm>
          <a:prstGeom prst="rect">
            <a:avLst/>
          </a:prstGeom>
          <a:noFill/>
          <a:ln>
            <a:noFill/>
          </a:ln>
        </p:spPr>
      </p:pic>
    </p:spTree>
    <p:extLst>
      <p:ext uri="{BB962C8B-B14F-4D97-AF65-F5344CB8AC3E}">
        <p14:creationId xmlns:p14="http://schemas.microsoft.com/office/powerpoint/2010/main" val="3740196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9"/>
                                        </p:tgtEl>
                                        <p:attrNameLst>
                                          <p:attrName>style.visibility</p:attrName>
                                        </p:attrNameLst>
                                      </p:cBhvr>
                                      <p:to>
                                        <p:strVal val="visible"/>
                                      </p:to>
                                    </p:set>
                                    <p:anim calcmode="lin" valueType="num">
                                      <p:cBhvr additive="base">
                                        <p:cTn id="7" dur="500"/>
                                        <p:tgtEl>
                                          <p:spTgt spid="399"/>
                                        </p:tgtEl>
                                        <p:attrNameLst>
                                          <p:attrName>ppt_w</p:attrName>
                                        </p:attrNameLst>
                                      </p:cBhvr>
                                      <p:tavLst>
                                        <p:tav tm="0">
                                          <p:val>
                                            <p:strVal val="0"/>
                                          </p:val>
                                        </p:tav>
                                        <p:tav tm="100000">
                                          <p:val>
                                            <p:strVal val="#ppt_w"/>
                                          </p:val>
                                        </p:tav>
                                      </p:tavLst>
                                    </p:anim>
                                    <p:anim calcmode="lin" valueType="num">
                                      <p:cBhvr additive="base">
                                        <p:cTn id="8" dur="500"/>
                                        <p:tgtEl>
                                          <p:spTgt spid="399"/>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1"/>
                                        </p:tgtEl>
                                        <p:attrNameLst>
                                          <p:attrName>style.visibility</p:attrName>
                                        </p:attrNameLst>
                                      </p:cBhvr>
                                      <p:to>
                                        <p:strVal val="visible"/>
                                      </p:to>
                                    </p:set>
                                    <p:animEffect transition="in" filter="fade">
                                      <p:cBhvr>
                                        <p:cTn id="16" dur="1000"/>
                                        <p:tgtEl>
                                          <p:spTgt spid="401"/>
                                        </p:tgtEl>
                                      </p:cBhvr>
                                    </p:animEffect>
                                    <p:anim calcmode="lin" valueType="num">
                                      <p:cBhvr>
                                        <p:cTn id="17" dur="1000" fill="hold"/>
                                        <p:tgtEl>
                                          <p:spTgt spid="401"/>
                                        </p:tgtEl>
                                        <p:attrNameLst>
                                          <p:attrName>ppt_x</p:attrName>
                                        </p:attrNameLst>
                                      </p:cBhvr>
                                      <p:tavLst>
                                        <p:tav tm="0">
                                          <p:val>
                                            <p:strVal val="#ppt_x"/>
                                          </p:val>
                                        </p:tav>
                                        <p:tav tm="100000">
                                          <p:val>
                                            <p:strVal val="#ppt_x"/>
                                          </p:val>
                                        </p:tav>
                                      </p:tavLst>
                                    </p:anim>
                                    <p:anim calcmode="lin" valueType="num">
                                      <p:cBhvr>
                                        <p:cTn id="18" dur="1000" fill="hold"/>
                                        <p:tgtEl>
                                          <p:spTgt spid="40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02"/>
                                        </p:tgtEl>
                                        <p:attrNameLst>
                                          <p:attrName>style.visibility</p:attrName>
                                        </p:attrNameLst>
                                      </p:cBhvr>
                                      <p:to>
                                        <p:strVal val="visible"/>
                                      </p:to>
                                    </p:set>
                                    <p:animEffect transition="in" filter="fade">
                                      <p:cBhvr>
                                        <p:cTn id="30" dur="1000"/>
                                        <p:tgtEl>
                                          <p:spTgt spid="402"/>
                                        </p:tgtEl>
                                      </p:cBhvr>
                                    </p:animEffect>
                                    <p:anim calcmode="lin" valueType="num">
                                      <p:cBhvr>
                                        <p:cTn id="31" dur="1000" fill="hold"/>
                                        <p:tgtEl>
                                          <p:spTgt spid="402"/>
                                        </p:tgtEl>
                                        <p:attrNameLst>
                                          <p:attrName>ppt_x</p:attrName>
                                        </p:attrNameLst>
                                      </p:cBhvr>
                                      <p:tavLst>
                                        <p:tav tm="0">
                                          <p:val>
                                            <p:strVal val="#ppt_x"/>
                                          </p:val>
                                        </p:tav>
                                        <p:tav tm="100000">
                                          <p:val>
                                            <p:strVal val="#ppt_x"/>
                                          </p:val>
                                        </p:tav>
                                      </p:tavLst>
                                    </p:anim>
                                    <p:anim calcmode="lin" valueType="num">
                                      <p:cBhvr>
                                        <p:cTn id="32" dur="1000" fill="hold"/>
                                        <p:tgtEl>
                                          <p:spTgt spid="4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animBg="1"/>
      <p:bldP spid="402"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3853" y="798008"/>
            <a:ext cx="6484078" cy="669233"/>
          </a:xfrm>
        </p:spPr>
        <p:style>
          <a:lnRef idx="3">
            <a:schemeClr val="lt1"/>
          </a:lnRef>
          <a:fillRef idx="1">
            <a:schemeClr val="accent2"/>
          </a:fillRef>
          <a:effectRef idx="1">
            <a:schemeClr val="accent2"/>
          </a:effectRef>
          <a:fontRef idx="minor">
            <a:schemeClr val="lt1"/>
          </a:fontRef>
        </p:style>
        <p:txBody>
          <a:bodyPr>
            <a:norm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NHIỆM VỤ VỀ 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49532" y="1605215"/>
            <a:ext cx="10332720" cy="107721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Qua 2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thoại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vừa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nghiệm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tìm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phẩm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thoại</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49532" y="2820407"/>
            <a:ext cx="10332720" cy="353943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Gợi</a:t>
            </a:r>
            <a:r>
              <a:rPr lang="en-US" sz="2800" b="1" dirty="0">
                <a:solidFill>
                  <a:srgbClr val="FF0000"/>
                </a:solidFill>
                <a:latin typeface="Times New Roman" panose="02020603050405020304" pitchFamily="18" charset="0"/>
                <a:ea typeface="Times New Roman" panose="02020603050405020304" pitchFamily="18" charset="0"/>
              </a:rPr>
              <a:t> 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theo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loại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thoại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lưu</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3.</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96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t="29850" b="29850"/>
          <a:stretch/>
        </p:blipFill>
        <p:spPr>
          <a:xfrm>
            <a:off x="0" y="0"/>
            <a:ext cx="12192000" cy="6858000"/>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p:cNvSpPr/>
          <p:nvPr/>
        </p:nvSpPr>
        <p:spPr>
          <a:xfrm>
            <a:off x="3075304" y="653143"/>
            <a:ext cx="6415859" cy="707886"/>
          </a:xfrm>
          <a:prstGeom prst="rect">
            <a:avLst/>
          </a:prstGeom>
          <a:noFill/>
        </p:spPr>
        <p:txBody>
          <a:bodyPr wrap="none" lIns="91440" tIns="45720" rIns="91440" bIns="45720">
            <a:spAutoFit/>
          </a:bodyPr>
          <a:lstStyle/>
          <a:p>
            <a:pPr algn="ctr"/>
            <a:r>
              <a:rPr lang="en-US" sz="40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 KẾT NỐI CHỦ ĐIỂM</a:t>
            </a:r>
            <a:endParaRPr lang="en-US" sz="40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457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 descr="Kết quả hình ảnh cho HÌNH ẢNH KHỞI ĐỘNG"/>
          <p:cNvPicPr preferRelativeResize="0"/>
          <p:nvPr/>
        </p:nvPicPr>
        <p:blipFill rotWithShape="1">
          <a:blip r:embed="rId3">
            <a:alphaModFix/>
          </a:blip>
          <a:srcRect/>
          <a:stretch/>
        </p:blipFill>
        <p:spPr>
          <a:xfrm>
            <a:off x="0" y="2333064"/>
            <a:ext cx="12192000" cy="4524936"/>
          </a:xfrm>
          <a:prstGeom prst="rect">
            <a:avLst/>
          </a:prstGeom>
          <a:noFill/>
          <a:ln>
            <a:noFill/>
          </a:ln>
        </p:spPr>
      </p:pic>
      <p:sp>
        <p:nvSpPr>
          <p:cNvPr id="164" name="Google Shape;164;p2"/>
          <p:cNvSpPr txBox="1"/>
          <p:nvPr/>
        </p:nvSpPr>
        <p:spPr>
          <a:xfrm>
            <a:off x="3160059" y="510988"/>
            <a:ext cx="7059706"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800"/>
              <a:buFont typeface="Arial"/>
              <a:buNone/>
              <a:tabLst/>
              <a:defRPr/>
            </a:pPr>
            <a:r>
              <a:rPr kumimoji="0" lang="en-US" sz="8800" b="1" i="0" u="none" strike="noStrike" kern="0" cap="none" spc="0" normalizeH="0" baseline="0" noProof="0">
                <a:ln>
                  <a:noFill/>
                </a:ln>
                <a:solidFill>
                  <a:srgbClr val="86C157"/>
                </a:solidFill>
                <a:effectLst/>
                <a:uLnTx/>
                <a:uFillTx/>
                <a:latin typeface="Twentieth Century"/>
                <a:ea typeface="Twentieth Century"/>
                <a:cs typeface="Twentieth Century"/>
                <a:sym typeface="Twentieth Century"/>
              </a:rPr>
              <a:t>KHỞI ĐỘNG</a:t>
            </a:r>
            <a:endParaRPr kumimoji="0" sz="8800" b="1" i="0" u="none" strike="noStrike" kern="0" cap="none" spc="0" normalizeH="0" baseline="0" noProof="0">
              <a:ln>
                <a:noFill/>
              </a:ln>
              <a:solidFill>
                <a:srgbClr val="86C157"/>
              </a:solidFill>
              <a:effectLst/>
              <a:uLnTx/>
              <a:uFillTx/>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43437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0"/>
                                  </p:stCondLst>
                                  <p:childTnLst>
                                    <p:animEffect transition="out" filter="fade">
                                      <p:cBhvr>
                                        <p:cTn id="6" dur="2000"/>
                                        <p:tgtEl>
                                          <p:spTgt spid="164"/>
                                        </p:tgtEl>
                                      </p:cBhvr>
                                    </p:animEffect>
                                    <p:set>
                                      <p:cBhvr>
                                        <p:cTn id="7" dur="1" fill="hold">
                                          <p:stCondLst>
                                            <p:cond delay="2000"/>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9006" y="215537"/>
            <a:ext cx="3670663" cy="46373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4924697" y="1397725"/>
            <a:ext cx="6492240" cy="4990011"/>
          </a:xfrm>
          <a:prstGeom prst="roundRect">
            <a:avLst/>
          </a:prstGeom>
          <a:solidFill>
            <a:schemeClr val="bg1">
              <a:lumMod val="95000"/>
            </a:schemeClr>
          </a:solidFill>
          <a:ln w="28575">
            <a:solidFill>
              <a:srgbClr val="00206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0"/>
              </a:spcAft>
              <a:buFont typeface="Wingdings" panose="05000000000000000000" pitchFamily="2" charset="2"/>
              <a:buChar char="v"/>
            </a:pPr>
            <a:r>
              <a:rPr lang="de-DE" sz="2000" dirty="0" smtClean="0">
                <a:solidFill>
                  <a:schemeClr val="accent5">
                    <a:lumMod val="50000"/>
                  </a:schemeClr>
                </a:solidFill>
                <a:latin typeface="Times New Roman" panose="02020603050405020304" pitchFamily="18" charset="0"/>
                <a:ea typeface="Times New Roman" panose="02020603050405020304" pitchFamily="18" charset="0"/>
              </a:rPr>
              <a:t>Là </a:t>
            </a:r>
            <a:r>
              <a:rPr lang="de-DE" sz="2000" dirty="0">
                <a:solidFill>
                  <a:schemeClr val="accent5">
                    <a:lumMod val="50000"/>
                  </a:schemeClr>
                </a:solidFill>
                <a:latin typeface="Times New Roman" panose="02020603050405020304" pitchFamily="18" charset="0"/>
                <a:ea typeface="Times New Roman" panose="02020603050405020304" pitchFamily="18" charset="0"/>
              </a:rPr>
              <a:t>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000" dirty="0">
              <a:solidFill>
                <a:schemeClr val="accent5">
                  <a:lumMod val="50000"/>
                </a:schemeClr>
              </a:solidFill>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de-DE" sz="2000" dirty="0" smtClean="0">
                <a:solidFill>
                  <a:schemeClr val="accent5">
                    <a:lumMod val="50000"/>
                  </a:schemeClr>
                </a:solidFill>
                <a:latin typeface="Times New Roman" panose="02020603050405020304" pitchFamily="18" charset="0"/>
                <a:ea typeface="Times New Roman" panose="02020603050405020304" pitchFamily="18" charset="0"/>
              </a:rPr>
              <a:t>Sáng </a:t>
            </a:r>
            <a:r>
              <a:rPr lang="de-DE" sz="2000" dirty="0">
                <a:solidFill>
                  <a:schemeClr val="accent5">
                    <a:lumMod val="50000"/>
                  </a:schemeClr>
                </a:solidFill>
                <a:latin typeface="Times New Roman" panose="02020603050405020304" pitchFamily="18" charset="0"/>
                <a:ea typeface="Times New Roman" panose="02020603050405020304" pitchFamily="18" charset="0"/>
              </a:rPr>
              <a:t>tác thiên về diễn tả những sự thật đời thường: </a:t>
            </a:r>
            <a:r>
              <a:rPr lang="de-DE" sz="2000" i="1" dirty="0">
                <a:solidFill>
                  <a:schemeClr val="accent5">
                    <a:lumMod val="50000"/>
                  </a:schemeClr>
                </a:solidFill>
                <a:latin typeface="Times New Roman" panose="02020603050405020304" pitchFamily="18" charset="0"/>
                <a:ea typeface="Times New Roman" panose="02020603050405020304" pitchFamily="18" charset="0"/>
              </a:rPr>
              <a:t>“Viết văn là một quá trình đấu tranh để nói ra sự thật. Đã là sự thật thì không tầm thường, cho dù phải đập vỡ những thần tượng trong lòng người đọc”.</a:t>
            </a:r>
            <a:endParaRPr lang="en-US" sz="2000" dirty="0">
              <a:solidFill>
                <a:schemeClr val="accent5">
                  <a:lumMod val="50000"/>
                </a:schemeClr>
              </a:solidFill>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de-DE" sz="2000" dirty="0" smtClean="0">
                <a:solidFill>
                  <a:schemeClr val="accent5">
                    <a:lumMod val="50000"/>
                  </a:schemeClr>
                </a:solidFill>
                <a:latin typeface="Times New Roman" panose="02020603050405020304" pitchFamily="18" charset="0"/>
                <a:ea typeface="Times New Roman" panose="02020603050405020304" pitchFamily="18" charset="0"/>
              </a:rPr>
              <a:t>Có </a:t>
            </a:r>
            <a:r>
              <a:rPr lang="de-DE" sz="2000" dirty="0">
                <a:solidFill>
                  <a:schemeClr val="accent5">
                    <a:lumMod val="50000"/>
                  </a:schemeClr>
                </a:solidFill>
                <a:latin typeface="Times New Roman" panose="02020603050405020304" pitchFamily="18" charset="0"/>
                <a:ea typeface="Times New Roman" panose="02020603050405020304" pitchFamily="18" charset="0"/>
              </a:rPr>
              <a:t>vốn hiểu biết sâu sắc, phong phú về phong tục, tập quán của nhiều vùng khác nhau.</a:t>
            </a:r>
            <a:endParaRPr lang="en-US" sz="2000" dirty="0">
              <a:solidFill>
                <a:schemeClr val="accent5">
                  <a:lumMod val="50000"/>
                </a:schemeClr>
              </a:solidFill>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de-DE" sz="2000" dirty="0" smtClean="0">
                <a:solidFill>
                  <a:schemeClr val="accent5">
                    <a:lumMod val="50000"/>
                  </a:schemeClr>
                </a:solidFill>
                <a:latin typeface="Times New Roman" panose="02020603050405020304" pitchFamily="18" charset="0"/>
                <a:ea typeface="Times New Roman" panose="02020603050405020304" pitchFamily="18" charset="0"/>
              </a:rPr>
              <a:t>Lối </a:t>
            </a:r>
            <a:r>
              <a:rPr lang="de-DE" sz="2000" dirty="0">
                <a:solidFill>
                  <a:schemeClr val="accent5">
                    <a:lumMod val="50000"/>
                  </a:schemeClr>
                </a:solidFill>
                <a:latin typeface="Times New Roman" panose="02020603050405020304" pitchFamily="18" charset="0"/>
                <a:ea typeface="Times New Roman" panose="02020603050405020304" pitchFamily="18" charset="0"/>
              </a:rPr>
              <a:t>trần thuật rất hóm hỉnh, sinh động nhờ vốn từ vựng giàu có, phần lớn là bình dân và  thông tục nhưng nhờ sử dụng đắc địa nên đầy ma lực và mang sức mạnh lay chuyển tâm tư.</a:t>
            </a:r>
            <a:endParaRPr lang="en-US" sz="20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104508" y="2046894"/>
            <a:ext cx="3506682" cy="3527806"/>
          </a:xfrm>
          <a:prstGeom prst="rect">
            <a:avLst/>
          </a:prstGeom>
          <a:ln>
            <a:noFill/>
          </a:ln>
          <a:effectLst>
            <a:outerShdw blurRad="292100" dist="139700" dir="2700000" algn="tl" rotWithShape="0">
              <a:srgbClr val="333333">
                <a:alpha val="65000"/>
              </a:srgbClr>
            </a:outerShdw>
          </a:effectLst>
        </p:spPr>
      </p:pic>
      <p:sp>
        <p:nvSpPr>
          <p:cNvPr id="10" name="Plaque 9"/>
          <p:cNvSpPr/>
          <p:nvPr/>
        </p:nvSpPr>
        <p:spPr>
          <a:xfrm>
            <a:off x="209006" y="705395"/>
            <a:ext cx="3670663" cy="4441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1. Tác giả: Tô Hoài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06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 calcmode="lin" valueType="num">
                                      <p:cBhvr additive="base">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 calcmode="lin" valueType="num">
                                      <p:cBhvr additive="base">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7389" y="123743"/>
            <a:ext cx="10437222" cy="1077218"/>
          </a:xfrm>
          <a:prstGeom prst="rect">
            <a:avLst/>
          </a:prstGeom>
        </p:spPr>
        <p:txBody>
          <a:bodyPr wrap="square">
            <a:spAutoFit/>
          </a:bodyPr>
          <a:lstStyle/>
          <a:p>
            <a:pPr algn="ctr"/>
            <a:r>
              <a:rPr lang="en-US" sz="3200" b="1" dirty="0">
                <a:solidFill>
                  <a:srgbClr val="FF0000"/>
                </a:solidFill>
                <a:latin typeface="Times New Roman" panose="02020603050405020304" pitchFamily="18" charset="0"/>
                <a:ea typeface="Times New Roman" panose="02020603050405020304" pitchFamily="18" charset="0"/>
              </a:rPr>
              <a:t>VỪA NHẮM MẮT VỪA MỞ CỬA </a:t>
            </a:r>
            <a:r>
              <a:rPr lang="en-US" sz="3200" b="1" dirty="0" smtClean="0">
                <a:solidFill>
                  <a:srgbClr val="FF0000"/>
                </a:solidFill>
                <a:latin typeface="Times New Roman" panose="02020603050405020304" pitchFamily="18" charset="0"/>
                <a:ea typeface="Times New Roman" panose="02020603050405020304" pitchFamily="18" charset="0"/>
              </a:rPr>
              <a:t>SỔ</a:t>
            </a:r>
            <a:endParaRPr lang="en-US" sz="3200" dirty="0">
              <a:latin typeface="Times New Roman" panose="02020603050405020304" pitchFamily="18" charset="0"/>
              <a:ea typeface="Times New Roman" panose="02020603050405020304" pitchFamily="18" charset="0"/>
            </a:endParaRPr>
          </a:p>
          <a:p>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rPr>
              <a:t>(</a:t>
            </a:r>
            <a:r>
              <a:rPr lang="en-US" sz="3200" b="1" dirty="0" err="1">
                <a:solidFill>
                  <a:srgbClr val="000000"/>
                </a:solidFill>
                <a:latin typeface="Times New Roman" panose="02020603050405020304" pitchFamily="18" charset="0"/>
                <a:ea typeface="Times New Roman" panose="02020603050405020304" pitchFamily="18" charset="0"/>
              </a:rPr>
              <a:t>Nguyễn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Thuần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2209144" y="1372274"/>
            <a:ext cx="8424024" cy="5262983"/>
            <a:chOff x="2209144" y="1372274"/>
            <a:chExt cx="7586481" cy="5262983"/>
          </a:xfrm>
        </p:grpSpPr>
        <p:sp>
          <p:nvSpPr>
            <p:cNvPr id="14" name="Rounded Rectangle 13" descr="Ý nghĩa hoa hồng"/>
            <p:cNvSpPr/>
            <p:nvPr/>
          </p:nvSpPr>
          <p:spPr>
            <a:xfrm>
              <a:off x="2209144" y="1372274"/>
              <a:ext cx="2370713" cy="2062018"/>
            </a:xfrm>
            <a:prstGeom prst="roundRect">
              <a:avLst/>
            </a:prstGeom>
            <a:blipFill>
              <a:blip r:embed="rId2">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2209144"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lvl="0" algn="ctr" defTabSz="1822450">
                <a:lnSpc>
                  <a:spcPct val="90000"/>
                </a:lnSpc>
                <a:spcBef>
                  <a:spcPct val="0"/>
                </a:spcBef>
                <a:spcAft>
                  <a:spcPct val="35000"/>
                </a:spcAft>
              </a:pPr>
              <a:endParaRPr lang="en-US" sz="4100" kern="1200"/>
            </a:p>
          </p:txBody>
        </p:sp>
        <p:sp>
          <p:nvSpPr>
            <p:cNvPr id="18" name="Rounded Rectangle 17" descr="https://img-cache.coccoc.com/image2?i=2&amp;l=31/180649023"/>
            <p:cNvSpPr/>
            <p:nvPr/>
          </p:nvSpPr>
          <p:spPr>
            <a:xfrm>
              <a:off x="4817028" y="1372274"/>
              <a:ext cx="2370713" cy="2062018"/>
            </a:xfrm>
            <a:prstGeom prst="roundRect">
              <a:avLst/>
            </a:prstGeom>
            <a:blipFill>
              <a:blip r:embed="rId3">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4817028"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lvl="0" algn="ctr" defTabSz="1822450">
                <a:lnSpc>
                  <a:spcPct val="90000"/>
                </a:lnSpc>
                <a:spcBef>
                  <a:spcPct val="0"/>
                </a:spcBef>
                <a:spcAft>
                  <a:spcPct val="35000"/>
                </a:spcAft>
              </a:pPr>
              <a:endParaRPr lang="en-US" sz="4100" kern="1200"/>
            </a:p>
          </p:txBody>
        </p:sp>
        <p:sp>
          <p:nvSpPr>
            <p:cNvPr id="20" name="Rounded Rectangle 19" descr="Hạt Giống Hoa Thược Dược Đỏ - Gói 50 Hạt"/>
            <p:cNvSpPr/>
            <p:nvPr/>
          </p:nvSpPr>
          <p:spPr>
            <a:xfrm>
              <a:off x="7424912" y="1372274"/>
              <a:ext cx="2370713" cy="2062018"/>
            </a:xfrm>
            <a:prstGeom prst="roundRect">
              <a:avLst/>
            </a:prstGeom>
            <a:blipFill>
              <a:blip r:embed="rId4" cstate="print">
                <a:extLst>
                  <a:ext uri="{28A0092B-C50C-407E-A947-70E740481C1C}">
                    <a14:useLocalDpi xmlns:a14="http://schemas.microsoft.com/office/drawing/2010/main" val="0"/>
                  </a:ext>
                </a:extLst>
              </a:blip>
              <a:srcRect/>
              <a:stretch>
                <a:fillRect t="-10000" b="-1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7424912"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lvl="0" algn="ctr" defTabSz="1822450">
                <a:lnSpc>
                  <a:spcPct val="90000"/>
                </a:lnSpc>
                <a:spcBef>
                  <a:spcPct val="0"/>
                </a:spcBef>
                <a:spcAft>
                  <a:spcPct val="35000"/>
                </a:spcAft>
              </a:pPr>
              <a:endParaRPr lang="en-US" sz="4100" kern="1200"/>
            </a:p>
          </p:txBody>
        </p:sp>
        <p:sp>
          <p:nvSpPr>
            <p:cNvPr id="22" name="Rounded Rectangle 21"/>
            <p:cNvSpPr/>
            <p:nvPr/>
          </p:nvSpPr>
          <p:spPr>
            <a:xfrm>
              <a:off x="3513086" y="4171096"/>
              <a:ext cx="2370713" cy="2058370"/>
            </a:xfrm>
            <a:prstGeom prst="roundRect">
              <a:avLst/>
            </a:prstGeom>
            <a:blipFill>
              <a:blip r:embed="rId5"/>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3513086" y="5755723"/>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lvl="0" algn="ctr" defTabSz="1822450">
                <a:lnSpc>
                  <a:spcPct val="90000"/>
                </a:lnSpc>
                <a:spcBef>
                  <a:spcPct val="0"/>
                </a:spcBef>
                <a:spcAft>
                  <a:spcPct val="35000"/>
                </a:spcAft>
              </a:pPr>
              <a:endParaRPr lang="en-US" sz="4100" kern="1200"/>
            </a:p>
          </p:txBody>
        </p:sp>
        <p:sp>
          <p:nvSpPr>
            <p:cNvPr id="24" name="Rounded Rectangle 23" descr="C:\Users\TBC\Desktop\tải xuống (2).jpg"/>
            <p:cNvSpPr/>
            <p:nvPr/>
          </p:nvSpPr>
          <p:spPr>
            <a:xfrm>
              <a:off x="6171776" y="4214443"/>
              <a:ext cx="2370713" cy="2058370"/>
            </a:xfrm>
            <a:prstGeom prst="roundRect">
              <a:avLst/>
            </a:prstGeom>
            <a:blipFill>
              <a:blip r:embed="rId6">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6120970" y="5755723"/>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lvl="0" algn="ctr" defTabSz="1822450">
                <a:lnSpc>
                  <a:spcPct val="90000"/>
                </a:lnSpc>
                <a:spcBef>
                  <a:spcPct val="0"/>
                </a:spcBef>
                <a:spcAft>
                  <a:spcPct val="35000"/>
                </a:spcAft>
              </a:pPr>
              <a:endParaRPr lang="en-US" sz="4100" kern="1200"/>
            </a:p>
          </p:txBody>
        </p:sp>
      </p:grpSp>
      <p:sp>
        <p:nvSpPr>
          <p:cNvPr id="16" name="Cloud Callout 15"/>
          <p:cNvSpPr/>
          <p:nvPr/>
        </p:nvSpPr>
        <p:spPr>
          <a:xfrm>
            <a:off x="2562498" y="2127085"/>
            <a:ext cx="7067004" cy="2603831"/>
          </a:xfrm>
          <a:prstGeom prst="cloudCallout">
            <a:avLst/>
          </a:prstGeom>
          <a:effectLst>
            <a:outerShdw blurRad="50800" dist="38100" dir="16200000"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smtClean="0">
                <a:solidFill>
                  <a:schemeClr val="tx1"/>
                </a:solidFill>
                <a:latin typeface="Times New Roman" panose="02020603050405020304" pitchFamily="18" charset="0"/>
                <a:ea typeface="Times New Roman" panose="02020603050405020304" pitchFamily="18" charset="0"/>
              </a:rPr>
              <a:t>Trong</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vườn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thường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trồng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loài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Loài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thích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nhất</a:t>
            </a:r>
            <a:r>
              <a:rPr lang="en-US" sz="2400" dirty="0">
                <a:solidFill>
                  <a:schemeClr val="tx1"/>
                </a:solidFill>
                <a:latin typeface="Times New Roman" panose="02020603050405020304" pitchFamily="18" charset="0"/>
                <a:ea typeface="Times New Roman" panose="02020603050405020304" pitchFamily="18" charset="0"/>
              </a:rPr>
              <a:t>?</a:t>
            </a:r>
          </a:p>
          <a:p>
            <a:pPr algn="just"/>
            <a:r>
              <a:rPr lang="en-US" sz="2400" dirty="0" err="1" smtClean="0">
                <a:solidFill>
                  <a:schemeClr val="tx1"/>
                </a:solidFill>
                <a:latin typeface="Times New Roman" panose="02020603050405020304" pitchFamily="18" charset="0"/>
                <a:ea typeface="Times New Roman" panose="02020603050405020304" pitchFamily="18" charset="0"/>
              </a:rPr>
              <a:t>Em</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hãy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quan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sau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đoán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hoa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nhé</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TextBox 25"/>
          <p:cNvSpPr txBox="1"/>
          <p:nvPr/>
        </p:nvSpPr>
        <p:spPr>
          <a:xfrm>
            <a:off x="2651760" y="3574208"/>
            <a:ext cx="1459054"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hồng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5691629" y="3542932"/>
            <a:ext cx="1252266"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cúc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8255841" y="3581158"/>
            <a:ext cx="2311851"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thược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dược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191026" y="6229466"/>
            <a:ext cx="1321196"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bìm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7231685" y="6272813"/>
            <a:ext cx="175721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gà</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7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P spid="27" grpId="0"/>
      <p:bldP spid="28" grpId="0"/>
      <p:bldP spid="29" grpId="0"/>
      <p:bldP spid="3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7389" y="123743"/>
            <a:ext cx="10437222" cy="954107"/>
          </a:xfrm>
          <a:prstGeom prst="rect">
            <a:avLst/>
          </a:prstGeom>
        </p:spPr>
        <p:txBody>
          <a:bodyPr wrap="square">
            <a:spAutoFit/>
          </a:bodyPr>
          <a:lstStyle/>
          <a:p>
            <a:pPr algn="ctr"/>
            <a:r>
              <a:rPr lang="en-US" sz="2800" b="1" dirty="0">
                <a:solidFill>
                  <a:srgbClr val="FF0000"/>
                </a:solidFill>
                <a:latin typeface="Times New Roman" panose="02020603050405020304" pitchFamily="18" charset="0"/>
                <a:ea typeface="Times New Roman" panose="02020603050405020304" pitchFamily="18" charset="0"/>
              </a:rPr>
              <a:t>VỪA NHẮM MẮT VỪA MỞ CỬA </a:t>
            </a:r>
            <a:r>
              <a:rPr lang="en-US" sz="2800" b="1" dirty="0" smtClean="0">
                <a:solidFill>
                  <a:srgbClr val="FF0000"/>
                </a:solidFill>
                <a:latin typeface="Times New Roman" panose="02020603050405020304" pitchFamily="18" charset="0"/>
                <a:ea typeface="Times New Roman" panose="02020603050405020304" pitchFamily="18" charset="0"/>
              </a:rPr>
              <a:t>SỔ</a:t>
            </a:r>
            <a:endParaRPr lang="en-US" sz="2800" dirty="0">
              <a:latin typeface="Times New Roman" panose="02020603050405020304" pitchFamily="18" charset="0"/>
              <a:ea typeface="Times New Roman" panose="02020603050405020304" pitchFamily="18" charset="0"/>
            </a:endParaRPr>
          </a:p>
          <a:p>
            <a:pPr algn="ct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Nguyễn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Thuần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1404620501"/>
              </p:ext>
            </p:extLst>
          </p:nvPr>
        </p:nvGraphicFramePr>
        <p:xfrm>
          <a:off x="783774" y="1273516"/>
          <a:ext cx="4180687" cy="4264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p:cNvGrpSpPr/>
          <p:nvPr/>
        </p:nvGrpSpPr>
        <p:grpSpPr>
          <a:xfrm>
            <a:off x="4846320" y="1273517"/>
            <a:ext cx="5656217" cy="4264859"/>
            <a:chOff x="4846320" y="1077850"/>
            <a:chExt cx="5656217" cy="4264859"/>
          </a:xfrm>
        </p:grpSpPr>
        <p:sp>
          <p:nvSpPr>
            <p:cNvPr id="11" name="Rounded Rectangle 10"/>
            <p:cNvSpPr/>
            <p:nvPr/>
          </p:nvSpPr>
          <p:spPr>
            <a:xfrm>
              <a:off x="4924698" y="1273517"/>
              <a:ext cx="2633921" cy="2644975"/>
            </a:xfrm>
            <a:prstGeom prst="roundRect">
              <a:avLst/>
            </a:prstGeom>
            <a:blipFill>
              <a:blip r:embed="rId7"/>
              <a:srcRect/>
              <a:stretch>
                <a:fillRect t="-23000" b="-23000"/>
              </a:stretch>
            </a:blipFill>
            <a:ln w="19050">
              <a:solidFill>
                <a:srgbClr val="0070C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12"/>
            <p:cNvSpPr/>
            <p:nvPr/>
          </p:nvSpPr>
          <p:spPr>
            <a:xfrm>
              <a:off x="7743745" y="1273517"/>
              <a:ext cx="2633921" cy="2644975"/>
            </a:xfrm>
            <a:prstGeom prst="roundRect">
              <a:avLst/>
            </a:prstGeom>
            <a:blipFill>
              <a:blip r:embed="rId8"/>
              <a:srcRect/>
              <a:stretch>
                <a:fillRect t="-15000" b="-15000"/>
              </a:stretch>
            </a:blipFill>
            <a:ln w="19050">
              <a:solidFill>
                <a:srgbClr val="0070C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4964461" y="4153547"/>
              <a:ext cx="5413205" cy="830997"/>
            </a:xfrm>
            <a:prstGeom prst="rect">
              <a:avLst/>
            </a:prstGeom>
          </p:spPr>
          <p:txBody>
            <a:bodyPr wrap="square">
              <a:spAutoFit/>
            </a:bodyPr>
            <a:lstStyle/>
            <a:p>
              <a:pPr lvl="0"/>
              <a:r>
                <a:rPr lang="en-US" sz="2400" dirty="0" err="1" smtClean="0">
                  <a:solidFill>
                    <a:prstClr val="black"/>
                  </a:solidFill>
                  <a:latin typeface="Times New Roman" panose="02020603050405020304" pitchFamily="18" charset="0"/>
                  <a:ea typeface="Times New Roman" panose="02020603050405020304" pitchFamily="18" charset="0"/>
                </a:rPr>
                <a:t>Hoa</a:t>
              </a:r>
              <a:r>
                <a:rPr lang="en-US" sz="2400" dirty="0" smtClean="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hồng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hoa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mào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gà</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hiện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Vừa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nhắm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mắt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vừa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mở</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cửa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sổ</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16" name="Rectangle 15"/>
            <p:cNvSpPr/>
            <p:nvPr/>
          </p:nvSpPr>
          <p:spPr>
            <a:xfrm>
              <a:off x="4846320" y="1077850"/>
              <a:ext cx="5656217" cy="4264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loud Callout 8"/>
          <p:cNvSpPr/>
          <p:nvPr/>
        </p:nvSpPr>
        <p:spPr>
          <a:xfrm>
            <a:off x="2193473" y="1469184"/>
            <a:ext cx="7805054" cy="3230085"/>
          </a:xfrm>
          <a:prstGeom prst="cloudCallou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Aft>
                <a:spcPts val="0"/>
              </a:spcAft>
            </a:pPr>
            <a:r>
              <a:rPr lang="en-US" sz="2000" dirty="0" err="1" smtClean="0">
                <a:solidFill>
                  <a:srgbClr val="002060"/>
                </a:solidFill>
                <a:latin typeface="Times New Roman" panose="02020603050405020304" pitchFamily="18" charset="0"/>
                <a:ea typeface="Times New Roman" panose="02020603050405020304" pitchFamily="18" charset="0"/>
              </a:rPr>
              <a:t>Trong</a:t>
            </a:r>
            <a:r>
              <a:rPr lang="en-US" sz="2000" dirty="0" smtClean="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số</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loài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hoa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trên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loài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hoa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nào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đã</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nhắc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đến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trong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vừa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học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Loài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hoa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nào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sẽ</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xuất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hiện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trong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học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của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chúng</a:t>
            </a:r>
            <a:r>
              <a:rPr lang="en-US" sz="2000" dirty="0">
                <a:solidFill>
                  <a:srgbClr val="002060"/>
                </a:solidFill>
                <a:latin typeface="Times New Roman" panose="02020603050405020304" pitchFamily="18" charset="0"/>
                <a:ea typeface="Times New Roman" panose="02020603050405020304" pitchFamily="18" charset="0"/>
              </a:rPr>
              <a:t> ta </a:t>
            </a:r>
            <a:r>
              <a:rPr lang="en-US" sz="2000" dirty="0" err="1">
                <a:solidFill>
                  <a:srgbClr val="002060"/>
                </a:solidFill>
                <a:latin typeface="Times New Roman" panose="02020603050405020304" pitchFamily="18" charset="0"/>
                <a:ea typeface="Times New Roman" panose="02020603050405020304" pitchFamily="18" charset="0"/>
              </a:rPr>
              <a:t>hôm</a:t>
            </a:r>
            <a:r>
              <a:rPr lang="en-US" sz="2000" dirty="0">
                <a:solidFill>
                  <a:srgbClr val="002060"/>
                </a:solidFill>
                <a:latin typeface="Times New Roman" panose="02020603050405020304" pitchFamily="18" charset="0"/>
                <a:ea typeface="Times New Roman" panose="02020603050405020304" pitchFamily="18" charset="0"/>
              </a:rPr>
              <a:t> nay?</a:t>
            </a:r>
            <a:br>
              <a:rPr lang="en-US" sz="2000" dirty="0">
                <a:solidFill>
                  <a:srgbClr val="002060"/>
                </a:solidFill>
                <a:latin typeface="Times New Roman" panose="02020603050405020304" pitchFamily="18" charset="0"/>
                <a:ea typeface="Times New Roman" panose="02020603050405020304" pitchFamily="18" charset="0"/>
              </a:rPr>
            </a:br>
            <a:r>
              <a:rPr lang="en-US" sz="2000" dirty="0" err="1" smtClean="0">
                <a:solidFill>
                  <a:srgbClr val="002060"/>
                </a:solidFill>
                <a:latin typeface="Times New Roman" panose="02020603050405020304" pitchFamily="18" charset="0"/>
                <a:ea typeface="Times New Roman" panose="02020603050405020304" pitchFamily="18" charset="0"/>
              </a:rPr>
              <a:t>Dựa</a:t>
            </a:r>
            <a:r>
              <a:rPr lang="en-US" sz="2000" dirty="0" smtClean="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vào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nhan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đề</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và</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ấn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tượng</a:t>
            </a:r>
            <a:r>
              <a:rPr lang="en-US" sz="2000" dirty="0">
                <a:solidFill>
                  <a:srgbClr val="002060"/>
                </a:solidFill>
                <a:latin typeface="Times New Roman" panose="02020603050405020304" pitchFamily="18" charset="0"/>
                <a:ea typeface="Times New Roman" panose="02020603050405020304" pitchFamily="18" charset="0"/>
              </a:rPr>
              <a:t> ban </a:t>
            </a:r>
            <a:r>
              <a:rPr lang="en-US" sz="2000" dirty="0" err="1">
                <a:solidFill>
                  <a:srgbClr val="002060"/>
                </a:solidFill>
                <a:latin typeface="Times New Roman" panose="02020603050405020304" pitchFamily="18" charset="0"/>
                <a:ea typeface="Times New Roman" panose="02020603050405020304" pitchFamily="18" charset="0"/>
              </a:rPr>
              <a:t>đầu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của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thân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khi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đọc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lướt</a:t>
            </a:r>
            <a:r>
              <a:rPr lang="en-US" sz="2000" dirty="0">
                <a:solidFill>
                  <a:srgbClr val="002060"/>
                </a:solidFill>
                <a:latin typeface="Times New Roman" panose="02020603050405020304" pitchFamily="18" charset="0"/>
                <a:ea typeface="Times New Roman" panose="02020603050405020304" pitchFamily="18" charset="0"/>
              </a:rPr>
              <a:t> qua </a:t>
            </a:r>
            <a:r>
              <a:rPr lang="en-US" sz="2000" dirty="0" err="1">
                <a:solidFill>
                  <a:srgbClr val="002060"/>
                </a:solidFill>
                <a:latin typeface="Times New Roman" panose="02020603050405020304" pitchFamily="18" charset="0"/>
                <a:ea typeface="Times New Roman" panose="02020603050405020304" pitchFamily="18" charset="0"/>
              </a:rPr>
              <a:t>văn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em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đoán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xem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Vừa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nhắm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mắt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vừa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mở</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cửa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sổ</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được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nhân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vật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kể</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lại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sau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đây</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là</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học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gì</a:t>
            </a:r>
            <a:r>
              <a:rPr lang="en-US" sz="2000" dirty="0">
                <a:solidFill>
                  <a:srgbClr val="002060"/>
                </a:solidFill>
                <a:latin typeface="Times New Roman" panose="02020603050405020304" pitchFamily="18" charset="0"/>
                <a:ea typeface="Times New Roman" panose="02020603050405020304" pitchFamily="18" charset="0"/>
              </a:rPr>
              <a:t>?</a:t>
            </a:r>
            <a:endParaRPr lang="en-US" sz="20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199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629" y="4245430"/>
            <a:ext cx="11168742" cy="2224358"/>
          </a:xfrm>
          <a:prstGeom prst="rect">
            <a:avLst/>
          </a:prstGeom>
        </p:spPr>
      </p:pic>
      <p:sp>
        <p:nvSpPr>
          <p:cNvPr id="5" name="Flowchart: Alternate Process 4"/>
          <p:cNvSpPr/>
          <p:nvPr/>
        </p:nvSpPr>
        <p:spPr>
          <a:xfrm>
            <a:off x="851263" y="836024"/>
            <a:ext cx="10489474" cy="3291840"/>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ạ! </a:t>
            </a:r>
            <a:r>
              <a:rPr lang="en-US" sz="2800" dirty="0" err="1">
                <a:solidFill>
                  <a:schemeClr val="tx1"/>
                </a:solidFill>
                <a:latin typeface="Times New Roman" panose="02020603050405020304" pitchFamily="18" charset="0"/>
                <a:ea typeface="Times New Roman" panose="02020603050405020304" pitchFamily="18" charset="0"/>
              </a:rPr>
              <a:t>Mỗi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loài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vẻ</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đẹp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riêng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nhưng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nếu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yêu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thích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thấy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chỉ</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đẹp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còn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thơm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riêng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món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thiên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nhiên</a:t>
            </a:r>
            <a:r>
              <a:rPr lang="en-US" sz="2800" dirty="0">
                <a:solidFill>
                  <a:schemeClr val="tx1"/>
                </a:solidFill>
                <a:latin typeface="Times New Roman" panose="02020603050405020304" pitchFamily="18" charset="0"/>
                <a:ea typeface="Times New Roman" panose="02020603050405020304" pitchFamily="18" charset="0"/>
              </a:rPr>
              <a:t> ban </a:t>
            </a:r>
            <a:r>
              <a:rPr lang="en-US" sz="2800" dirty="0" err="1">
                <a:solidFill>
                  <a:schemeClr val="tx1"/>
                </a:solidFill>
                <a:latin typeface="Times New Roman" panose="02020603050405020304" pitchFamily="18" charset="0"/>
                <a:ea typeface="Times New Roman" panose="02020603050405020304" pitchFamily="18" charset="0"/>
              </a:rPr>
              <a:t>tặng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con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Hôm</a:t>
            </a:r>
            <a:r>
              <a:rPr lang="en-US" sz="2800" dirty="0">
                <a:solidFill>
                  <a:schemeClr val="tx1"/>
                </a:solidFill>
                <a:latin typeface="Times New Roman" panose="02020603050405020304" pitchFamily="18" charset="0"/>
                <a:ea typeface="Times New Roman" panose="02020603050405020304" pitchFamily="18" charset="0"/>
              </a:rPr>
              <a:t> nay, </a:t>
            </a:r>
            <a:r>
              <a:rPr lang="en-US" sz="2800" dirty="0" err="1">
                <a:solidFill>
                  <a:schemeClr val="tx1"/>
                </a:solidFill>
                <a:latin typeface="Times New Roman" panose="02020603050405020304" pitchFamily="18" charset="0"/>
                <a:ea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rPr>
              <a:t> ta </a:t>
            </a:r>
            <a:r>
              <a:rPr lang="en-US" sz="2800" dirty="0" err="1">
                <a:solidFill>
                  <a:schemeClr val="tx1"/>
                </a:solidFill>
                <a:latin typeface="Times New Roman" panose="02020603050405020304" pitchFamily="18" charset="0"/>
                <a:ea typeface="Times New Roman" panose="02020603050405020304" pitchFamily="18" charset="0"/>
              </a:rPr>
              <a:t>cùng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tìm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hiểu</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loài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thấy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gũi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thuộc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con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như</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nhé</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21167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018" y="0"/>
            <a:ext cx="55319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5B9BD5"/>
                  </a:solidFill>
                  <a:prstDash val="solid"/>
                </a:ln>
                <a:solidFill>
                  <a:srgbClr val="E7E6E6">
                    <a:lumMod val="10000"/>
                  </a:srgbClr>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600" b="1" i="0" u="none" strike="noStrike" kern="1200" cap="none" spc="0" normalizeH="0" baseline="0" noProof="0" dirty="0">
              <a:ln w="12700">
                <a:solidFill>
                  <a:srgbClr val="5B9BD5"/>
                </a:solidFill>
                <a:prstDash val="solid"/>
              </a:ln>
              <a:solidFill>
                <a:srgbClr val="E7E6E6">
                  <a:lumMod val="10000"/>
                </a:srgbClr>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5" name="Hexagon 4"/>
          <p:cNvSpPr/>
          <p:nvPr/>
        </p:nvSpPr>
        <p:spPr>
          <a:xfrm>
            <a:off x="287382" y="715499"/>
            <a:ext cx="6230983"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Calibri" panose="020F0502020204030204"/>
              <a:cs typeface="+mn-cs"/>
            </a:endParaRPr>
          </a:p>
        </p:txBody>
      </p:sp>
      <p:sp>
        <p:nvSpPr>
          <p:cNvPr id="6" name="Hexagon 5"/>
          <p:cNvSpPr/>
          <p:nvPr/>
        </p:nvSpPr>
        <p:spPr>
          <a:xfrm>
            <a:off x="287383" y="1415868"/>
            <a:ext cx="6230983" cy="666205"/>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rabicPeriod"/>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giả</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rPr>
              <a:t>Nguyễn</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Thuần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Right Arrow Callout 6"/>
          <p:cNvSpPr/>
          <p:nvPr/>
        </p:nvSpPr>
        <p:spPr>
          <a:xfrm>
            <a:off x="1881053" y="2318656"/>
            <a:ext cx="4985658" cy="3879669"/>
          </a:xfrm>
          <a:prstGeom prst="righ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a:solidFill>
                  <a:srgbClr val="0D0D0D"/>
                </a:solidFill>
                <a:latin typeface="Times New Roman" panose="02020603050405020304" pitchFamily="18" charset="0"/>
                <a:ea typeface="MS Mincho"/>
              </a:rPr>
              <a:t>Qua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chuẩn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Nguyễn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riêng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này</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2"/>
          <a:srcRect l="-948" t="1199" r="948" b="21098"/>
          <a:stretch/>
        </p:blipFill>
        <p:spPr>
          <a:xfrm>
            <a:off x="6745805" y="2318656"/>
            <a:ext cx="3530352" cy="3657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974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63227" y="-44462"/>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5247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solidFill>
                  <a:srgbClr val="000000"/>
                </a:solidFill>
                <a:effectLst/>
                <a:uLnTx/>
                <a:uFillTx/>
                <a:latin typeface="Times New Roman"/>
                <a:ea typeface="Times New Roman"/>
                <a:cs typeface="Times New Roman"/>
                <a:sym typeface="Times New Roman"/>
              </a:rPr>
              <a:t>Tìm</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chung</a:t>
            </a:r>
            <a:endPar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1.Tác </a:t>
            </a:r>
            <a:r>
              <a:rPr kumimoji="0" lang="en-US" sz="28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giả</a:t>
            </a:r>
            <a:endParaRPr kumimoji="0" lang="en-US" sz="28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endParaRPr>
          </a:p>
          <a:p>
            <a:pPr>
              <a:spcAft>
                <a:spcPts val="0"/>
              </a:spcAft>
              <a:tabLst>
                <a:tab pos="1386840" algn="l"/>
              </a:tabLst>
            </a:pPr>
            <a:endParaRPr lang="en-US" sz="2800" b="1" dirty="0" smtClean="0">
              <a:solidFill>
                <a:srgbClr val="0D0D0D"/>
              </a:solidFill>
              <a:latin typeface="Times New Roman" panose="02020603050405020304" pitchFamily="18" charset="0"/>
              <a:ea typeface="MS Mincho"/>
            </a:endParaRPr>
          </a:p>
          <a:p>
            <a:pPr>
              <a:spcAft>
                <a:spcPts val="0"/>
              </a:spcAft>
              <a:tabLst>
                <a:tab pos="1386840" algn="l"/>
              </a:tabLst>
            </a:pPr>
            <a:endParaRPr lang="en-US" sz="2800" b="1" dirty="0">
              <a:solidFill>
                <a:srgbClr val="0D0D0D"/>
              </a:solidFill>
              <a:latin typeface="Times New Roman" panose="02020603050405020304" pitchFamily="18" charset="0"/>
              <a:ea typeface="MS Mincho"/>
            </a:endParaRPr>
          </a:p>
          <a:p>
            <a:pPr>
              <a:spcAft>
                <a:spcPts val="0"/>
              </a:spcAft>
              <a:tabLst>
                <a:tab pos="1386840" algn="l"/>
              </a:tabLst>
            </a:pPr>
            <a:endParaRPr lang="en-US" sz="2800" b="1" dirty="0" smtClean="0">
              <a:solidFill>
                <a:srgbClr val="0D0D0D"/>
              </a:solidFill>
              <a:latin typeface="Times New Roman" panose="02020603050405020304" pitchFamily="18" charset="0"/>
              <a:ea typeface="MS Mincho"/>
            </a:endParaRPr>
          </a:p>
          <a:p>
            <a:pPr>
              <a:spcAft>
                <a:spcPts val="0"/>
              </a:spcAft>
              <a:tabLst>
                <a:tab pos="1386840" algn="l"/>
              </a:tabLst>
            </a:pPr>
            <a:endParaRPr lang="en-US" sz="2800" b="1" dirty="0">
              <a:solidFill>
                <a:srgbClr val="0D0D0D"/>
              </a:solidFill>
              <a:latin typeface="Times New Roman" panose="02020603050405020304" pitchFamily="18" charset="0"/>
              <a:ea typeface="MS Mincho"/>
            </a:endParaRPr>
          </a:p>
          <a:p>
            <a:pPr>
              <a:spcAft>
                <a:spcPts val="0"/>
              </a:spcAft>
              <a:tabLst>
                <a:tab pos="1386840" algn="l"/>
              </a:tabLst>
            </a:pPr>
            <a:endParaRPr lang="en-US" sz="2800" b="1" dirty="0" smtClean="0">
              <a:solidFill>
                <a:srgbClr val="0D0D0D"/>
              </a:solidFill>
              <a:latin typeface="Times New Roman" panose="02020603050405020304" pitchFamily="18" charset="0"/>
              <a:ea typeface="MS Mincho"/>
            </a:endParaRPr>
          </a:p>
          <a:p>
            <a:pPr>
              <a:spcAft>
                <a:spcPts val="0"/>
              </a:spcAft>
              <a:tabLst>
                <a:tab pos="1386840" algn="l"/>
              </a:tabLst>
            </a:pPr>
            <a:endParaRPr lang="en-US" sz="2800" b="1" dirty="0">
              <a:solidFill>
                <a:srgbClr val="0D0D0D"/>
              </a:solidFill>
              <a:latin typeface="Times New Roman" panose="02020603050405020304" pitchFamily="18" charset="0"/>
              <a:ea typeface="MS Mincho"/>
            </a:endParaRPr>
          </a:p>
          <a:p>
            <a:pPr>
              <a:spcAft>
                <a:spcPts val="0"/>
              </a:spcAft>
              <a:tabLst>
                <a:tab pos="1386840" algn="l"/>
              </a:tabLst>
            </a:pPr>
            <a:endParaRPr lang="en-US" sz="2800" b="1" dirty="0" smtClean="0">
              <a:solidFill>
                <a:srgbClr val="0D0D0D"/>
              </a:solidFill>
              <a:latin typeface="Times New Roman" panose="02020603050405020304" pitchFamily="18" charset="0"/>
              <a:ea typeface="MS Mincho"/>
            </a:endParaRPr>
          </a:p>
          <a:p>
            <a:pPr>
              <a:spcAft>
                <a:spcPts val="0"/>
              </a:spcAft>
              <a:tabLst>
                <a:tab pos="1386840" algn="l"/>
              </a:tabLst>
            </a:pPr>
            <a:r>
              <a:rPr lang="en-US" sz="2800" b="1" dirty="0" err="1" smtClean="0">
                <a:solidFill>
                  <a:srgbClr val="0D0D0D"/>
                </a:solidFill>
                <a:latin typeface="Times New Roman" panose="02020603050405020304" pitchFamily="18" charset="0"/>
                <a:ea typeface="MS Mincho"/>
              </a:rPr>
              <a:t>Nguyễn</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Thuần</a:t>
            </a:r>
            <a:endParaRPr lang="en-US" sz="24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grpSp>
        <p:nvGrpSpPr>
          <p:cNvPr id="2" name="Group 1"/>
          <p:cNvGrpSpPr/>
          <p:nvPr/>
        </p:nvGrpSpPr>
        <p:grpSpPr>
          <a:xfrm>
            <a:off x="1" y="1776549"/>
            <a:ext cx="3290370" cy="2664822"/>
            <a:chOff x="1" y="1776549"/>
            <a:chExt cx="3290370" cy="2664822"/>
          </a:xfrm>
        </p:grpSpPr>
        <p:pic>
          <p:nvPicPr>
            <p:cNvPr id="3" name="Picture 2"/>
            <p:cNvPicPr>
              <a:picLocks noChangeAspect="1"/>
            </p:cNvPicPr>
            <p:nvPr/>
          </p:nvPicPr>
          <p:blipFill>
            <a:blip r:embed="rId3"/>
            <a:stretch>
              <a:fillRect/>
            </a:stretch>
          </p:blipFill>
          <p:spPr>
            <a:xfrm>
              <a:off x="1" y="1776549"/>
              <a:ext cx="3290370" cy="2664822"/>
            </a:xfrm>
            <a:prstGeom prst="rect">
              <a:avLst/>
            </a:prstGeom>
          </p:spPr>
        </p:pic>
        <p:pic>
          <p:nvPicPr>
            <p:cNvPr id="21" name="Picture 20"/>
            <p:cNvPicPr>
              <a:picLocks noChangeAspect="1"/>
            </p:cNvPicPr>
            <p:nvPr/>
          </p:nvPicPr>
          <p:blipFill>
            <a:blip r:embed="rId4"/>
            <a:stretch>
              <a:fillRect/>
            </a:stretch>
          </p:blipFill>
          <p:spPr>
            <a:xfrm>
              <a:off x="496389" y="2272937"/>
              <a:ext cx="2155371" cy="1643813"/>
            </a:xfrm>
            <a:prstGeom prst="rect">
              <a:avLst/>
            </a:prstGeom>
          </p:spPr>
        </p:pic>
      </p:grpSp>
      <p:sp>
        <p:nvSpPr>
          <p:cNvPr id="4" name="Flowchart: Alternate Process 3"/>
          <p:cNvSpPr/>
          <p:nvPr/>
        </p:nvSpPr>
        <p:spPr>
          <a:xfrm>
            <a:off x="4049486" y="870862"/>
            <a:ext cx="7563394" cy="5595387"/>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spcAft>
                <a:spcPts val="0"/>
              </a:spcAft>
              <a:buFont typeface="Wingdings" panose="05000000000000000000" pitchFamily="2" charset="2"/>
              <a:buChar char="v"/>
              <a:tabLst>
                <a:tab pos="1386840" algn="l"/>
              </a:tabLst>
            </a:pPr>
            <a:r>
              <a:rPr lang="en-US" sz="2400" dirty="0" err="1" smtClean="0">
                <a:solidFill>
                  <a:schemeClr val="tx1"/>
                </a:solidFill>
                <a:latin typeface="Times New Roman" panose="02020603050405020304" pitchFamily="18" charset="0"/>
                <a:ea typeface="Times New Roman" panose="02020603050405020304" pitchFamily="18" charset="0"/>
              </a:rPr>
              <a:t>Sinh</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1972 </a:t>
            </a:r>
            <a:r>
              <a:rPr lang="en-US" sz="2400" dirty="0" err="1">
                <a:solidFill>
                  <a:schemeClr val="tx1"/>
                </a:solidFill>
                <a:latin typeface="Times New Roman" panose="02020603050405020304" pitchFamily="18" charset="0"/>
                <a:ea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rPr>
              <a:t> ở </a:t>
            </a:r>
            <a:r>
              <a:rPr lang="en-US" sz="2400" dirty="0" err="1">
                <a:solidFill>
                  <a:schemeClr val="tx1"/>
                </a:solidFill>
                <a:latin typeface="Times New Roman" panose="02020603050405020304" pitchFamily="18" charset="0"/>
                <a:ea typeface="Times New Roman" panose="02020603050405020304" pitchFamily="18" charset="0"/>
              </a:rPr>
              <a:t>Tân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Hàm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Tân</a:t>
            </a:r>
            <a:r>
              <a:rPr lang="en-US" sz="2400" dirty="0">
                <a:solidFill>
                  <a:schemeClr val="tx1"/>
                </a:solidFill>
                <a:latin typeface="Times New Roman" panose="02020603050405020304" pitchFamily="18" charset="0"/>
                <a:ea typeface="Times New Roman" panose="02020603050405020304" pitchFamily="18" charset="0"/>
              </a:rPr>
              <a:t> – </a:t>
            </a:r>
            <a:r>
              <a:rPr lang="en-US" sz="2400" dirty="0" err="1">
                <a:solidFill>
                  <a:schemeClr val="tx1"/>
                </a:solidFill>
                <a:latin typeface="Times New Roman" panose="02020603050405020304" pitchFamily="18" charset="0"/>
                <a:ea typeface="Times New Roman" panose="02020603050405020304" pitchFamily="18" charset="0"/>
              </a:rPr>
              <a:t>Bình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Thuận</a:t>
            </a:r>
            <a:r>
              <a:rPr lang="en-US" sz="2400" dirty="0">
                <a:solidFill>
                  <a:schemeClr val="tx1"/>
                </a:solidFill>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v"/>
              <a:tabLst>
                <a:tab pos="1386840" algn="l"/>
              </a:tabLst>
            </a:pPr>
            <a:r>
              <a:rPr lang="en-US" sz="2400" dirty="0" err="1" smtClean="0">
                <a:solidFill>
                  <a:schemeClr val="tx1"/>
                </a:solidFill>
                <a:latin typeface="Times New Roman" panose="02020603050405020304" pitchFamily="18" charset="0"/>
                <a:ea typeface="Times New Roman" panose="02020603050405020304" pitchFamily="18" charset="0"/>
              </a:rPr>
              <a:t>Là</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đầy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triển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vọng</a:t>
            </a:r>
            <a:r>
              <a:rPr lang="en-US" sz="2400" dirty="0">
                <a:solidFill>
                  <a:schemeClr val="tx1"/>
                </a:solidFill>
                <a:latin typeface="Times New Roman" panose="02020603050405020304" pitchFamily="18" charset="0"/>
                <a:ea typeface="Times New Roman" panose="02020603050405020304" pitchFamily="18" charset="0"/>
              </a:rPr>
              <a:t> ở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loại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xuôi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Hội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rPr>
              <a:t>Nam.</a:t>
            </a:r>
          </a:p>
          <a:p>
            <a:pPr marL="342900" indent="-342900">
              <a:spcAft>
                <a:spcPts val="0"/>
              </a:spcAft>
              <a:buFont typeface="Wingdings" panose="05000000000000000000" pitchFamily="2" charset="2"/>
              <a:buChar char="v"/>
              <a:tabLst>
                <a:tab pos="1386840" algn="l"/>
              </a:tabLst>
            </a:pPr>
            <a:r>
              <a:rPr lang="en-US" sz="2400" dirty="0" err="1" smtClean="0">
                <a:solidFill>
                  <a:schemeClr val="tx1"/>
                </a:solidFill>
                <a:latin typeface="Times New Roman" panose="02020603050405020304" pitchFamily="18" charset="0"/>
                <a:ea typeface="Times New Roman" panose="02020603050405020304" pitchFamily="18" charset="0"/>
              </a:rPr>
              <a:t>Tác</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phẩm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Nguyễn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nhìn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hồn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nhiên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nhiên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thơ</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nắm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bắt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tế</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ngộ</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nghĩnh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lớn</a:t>
            </a:r>
            <a:r>
              <a:rPr lang="en-US" sz="2400" dirty="0">
                <a:solidFill>
                  <a:schemeClr val="tx1"/>
                </a:solidFill>
                <a:latin typeface="Times New Roman" panose="02020603050405020304" pitchFamily="18" charset="0"/>
                <a:ea typeface="Times New Roman" panose="02020603050405020304" pitchFamily="18" charset="0"/>
              </a:rPr>
              <a:t>. Qua </a:t>
            </a:r>
            <a:r>
              <a:rPr lang="en-US" sz="2400" dirty="0" err="1">
                <a:solidFill>
                  <a:schemeClr val="tx1"/>
                </a:solidFill>
                <a:latin typeface="Times New Roman" panose="02020603050405020304" pitchFamily="18" charset="0"/>
                <a:ea typeface="Times New Roman" panose="02020603050405020304" pitchFamily="18" charset="0"/>
              </a:rPr>
              <a:t>ngòi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bút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Nguyễn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quen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bỗng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a:t>
            </a:r>
          </a:p>
          <a:p>
            <a:pPr marL="342900" indent="-342900" algn="just" fontAlgn="base">
              <a:spcBef>
                <a:spcPts val="600"/>
              </a:spcBef>
              <a:spcAft>
                <a:spcPts val="600"/>
              </a:spcAft>
              <a:buFont typeface="Wingdings" panose="05000000000000000000" pitchFamily="2" charset="2"/>
              <a:buChar char="v"/>
            </a:pP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Những</a:t>
            </a:r>
            <a:r>
              <a:rPr lang="en-US" sz="2400" dirty="0" smtClean="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trang viết cho thiếu nhi của Nguyễn Ngọc Thuần </a:t>
            </a:r>
            <a:r>
              <a:rPr lang="en-US" sz="2400" dirty="0">
                <a:solidFill>
                  <a:schemeClr val="tx1"/>
                </a:solidFill>
                <a:latin typeface="Times New Roman" panose="02020603050405020304" pitchFamily="18" charset="0"/>
                <a:ea typeface="Times New Roman" panose="02020603050405020304" pitchFamily="18" charset="0"/>
              </a:rPr>
              <a:t>t</a:t>
            </a:r>
            <a:r>
              <a:rPr lang="vi-VN" sz="2400" dirty="0">
                <a:solidFill>
                  <a:schemeClr val="tx1"/>
                </a:solidFill>
                <a:latin typeface="Times New Roman" panose="02020603050405020304" pitchFamily="18" charset="0"/>
                <a:ea typeface="Times New Roman" panose="02020603050405020304" pitchFamily="18" charset="0"/>
              </a:rPr>
              <a:t>rong trẻo, thân thương, tươi sáng, ấm áp và đầy chất thơ</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60698" y="0"/>
            <a:ext cx="5531963" cy="646331"/>
          </a:xfrm>
          <a:prstGeom prst="rect">
            <a:avLst/>
          </a:prstGeom>
          <a:noFill/>
        </p:spPr>
        <p:txBody>
          <a:bodyPr wrap="none" lIns="91440" tIns="45720" rIns="91440" bIns="45720">
            <a:spAutoFit/>
          </a:bodyPr>
          <a:lstStyle/>
          <a:p>
            <a:pPr algn="ctr"/>
            <a:r>
              <a:rPr lang="en-US" sz="36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KHÁM PHÁ KIẾN THỨC</a:t>
            </a:r>
            <a:endParaRPr lang="en-US" sz="3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5558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0">
                                            <p:txEl>
                                              <p:pRg st="1" end="1"/>
                                            </p:txEl>
                                          </p:spTgt>
                                        </p:tgtEl>
                                        <p:attrNameLst>
                                          <p:attrName>style.visibility</p:attrName>
                                        </p:attrNameLst>
                                      </p:cBhvr>
                                      <p:to>
                                        <p:strVal val="visible"/>
                                      </p:to>
                                    </p:set>
                                    <p:animEffect transition="in" filter="fade">
                                      <p:cBhvr>
                                        <p:cTn id="10" dur="500"/>
                                        <p:tgtEl>
                                          <p:spTgt spid="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0">
                                            <p:txEl>
                                              <p:pRg st="9" end="9"/>
                                            </p:txEl>
                                          </p:spTgt>
                                        </p:tgtEl>
                                        <p:attrNameLst>
                                          <p:attrName>style.visibility</p:attrName>
                                        </p:attrNameLst>
                                      </p:cBhvr>
                                      <p:to>
                                        <p:strVal val="visible"/>
                                      </p:to>
                                    </p:set>
                                    <p:animEffect transition="in" filter="fade">
                                      <p:cBhvr>
                                        <p:cTn id="13" dur="500"/>
                                        <p:tgtEl>
                                          <p:spTgt spid="220">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63227" y="-44462"/>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6763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solidFill>
                  <a:srgbClr val="000000"/>
                </a:solidFill>
                <a:effectLst/>
                <a:uLnTx/>
                <a:uFillTx/>
                <a:latin typeface="Times New Roman"/>
                <a:ea typeface="Times New Roman"/>
                <a:cs typeface="Times New Roman"/>
                <a:sym typeface="Times New Roman"/>
              </a:rPr>
              <a:t>Tìm</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chung</a:t>
            </a:r>
            <a:endPar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1.Tác </a:t>
            </a:r>
            <a:r>
              <a:rPr kumimoji="0" lang="en-US" sz="28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giả</a:t>
            </a:r>
            <a:endParaRPr lang="en-US" sz="2800" b="1" kern="0" dirty="0">
              <a:solidFill>
                <a:srgbClr val="FF0000"/>
              </a:solidFill>
              <a:latin typeface="Times New Roman"/>
              <a:ea typeface="Times New Roman"/>
              <a:cs typeface="Times New Roman"/>
              <a:sym typeface="Times New Roman"/>
            </a:endParaRPr>
          </a:p>
          <a:p>
            <a:pPr marL="0" marR="0" lvl="0" indent="0" algn="l" defTabSz="914400" rtl="0" eaLnBrk="1" fontAlgn="auto" latinLnBrk="0" hangingPunct="1">
              <a:lnSpc>
                <a:spcPct val="150000"/>
              </a:lnSpc>
              <a:spcBef>
                <a:spcPts val="0"/>
              </a:spcBef>
              <a:spcAft>
                <a:spcPts val="0"/>
              </a:spcAft>
              <a:buClr>
                <a:srgbClr val="000000"/>
              </a:buClr>
              <a:buSzPts val="2800"/>
              <a:buFont typeface="Arial"/>
              <a:buNone/>
              <a:tabLst/>
              <a:defRPr/>
            </a:pPr>
            <a:r>
              <a:rPr lang="en-US" sz="2700" b="1" kern="0" dirty="0" smtClean="0">
                <a:solidFill>
                  <a:srgbClr val="FF0000"/>
                </a:solidFill>
                <a:latin typeface="Times New Roman"/>
                <a:ea typeface="Times New Roman"/>
                <a:cs typeface="Times New Roman"/>
                <a:sym typeface="Times New Roman"/>
              </a:rPr>
              <a:t>2</a:t>
            </a:r>
            <a:r>
              <a:rPr lang="en-US" sz="2700" b="1" kern="0" dirty="0">
                <a:solidFill>
                  <a:srgbClr val="FF0000"/>
                </a:solidFill>
                <a:latin typeface="Times New Roman"/>
                <a:ea typeface="Times New Roman"/>
                <a:cs typeface="Times New Roman"/>
                <a:sym typeface="Times New Roman"/>
              </a:rPr>
              <a:t>. </a:t>
            </a:r>
            <a:r>
              <a:rPr lang="en-US" sz="2700" b="1" kern="0" dirty="0" err="1">
                <a:solidFill>
                  <a:srgbClr val="FF0000"/>
                </a:solidFill>
                <a:latin typeface="Times New Roman"/>
                <a:ea typeface="Times New Roman"/>
                <a:cs typeface="Times New Roman"/>
                <a:sym typeface="Times New Roman"/>
              </a:rPr>
              <a:t>Tác</a:t>
            </a:r>
            <a:r>
              <a:rPr lang="en-US" sz="2700" b="1" kern="0" dirty="0">
                <a:solidFill>
                  <a:srgbClr val="FF0000"/>
                </a:solidFill>
                <a:latin typeface="Times New Roman"/>
                <a:ea typeface="Times New Roman"/>
                <a:cs typeface="Times New Roman"/>
                <a:sym typeface="Times New Roman"/>
              </a:rPr>
              <a:t> </a:t>
            </a:r>
            <a:r>
              <a:rPr lang="en-US" sz="2700" b="1" kern="0" dirty="0" err="1">
                <a:solidFill>
                  <a:srgbClr val="FF0000"/>
                </a:solidFill>
                <a:latin typeface="Times New Roman"/>
                <a:ea typeface="Times New Roman"/>
                <a:cs typeface="Times New Roman"/>
                <a:sym typeface="Times New Roman"/>
              </a:rPr>
              <a:t>phẩm</a:t>
            </a:r>
            <a:r>
              <a:rPr lang="en-US" sz="2700" b="1" kern="0" dirty="0">
                <a:solidFill>
                  <a:srgbClr val="FF0000"/>
                </a:solidFill>
                <a:latin typeface="Times New Roman"/>
                <a:ea typeface="Times New Roman"/>
                <a:cs typeface="Times New Roman"/>
                <a:sym typeface="Times New Roman"/>
              </a:rPr>
              <a:t> </a:t>
            </a:r>
            <a:endParaRPr lang="en-US" sz="1400" kern="0" dirty="0">
              <a:solidFill>
                <a:srgbClr val="FF0000"/>
              </a:solidFil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lang="en-US" sz="2700" kern="0" dirty="0">
              <a:solidFill>
                <a:srgbClr val="000000"/>
              </a:solidFill>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lang="en-US" sz="2700" kern="0" dirty="0">
              <a:solidFill>
                <a:srgbClr val="000000"/>
              </a:solidFill>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lvl="0">
              <a:buClr>
                <a:srgbClr val="000000"/>
              </a:buClr>
              <a:buSzPts val="2700"/>
            </a:pPr>
            <a:r>
              <a:rPr lang="en-US" sz="2800" b="1" dirty="0" smtClean="0">
                <a:latin typeface="Times New Roman" panose="02020603050405020304" pitchFamily="18" charset="0"/>
                <a:ea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xứ</a:t>
            </a:r>
            <a:r>
              <a:rPr lang="en-US" sz="2800" dirty="0">
                <a:latin typeface="Times New Roman" panose="02020603050405020304" pitchFamily="18" charset="0"/>
                <a:ea typeface="Times New Roman" panose="02020603050405020304" pitchFamily="18" charset="0"/>
              </a:rPr>
              <a:t>: </a:t>
            </a: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fontAlgn="base">
              <a:spcBef>
                <a:spcPts val="600"/>
              </a:spcBef>
              <a:spcAft>
                <a:spcPts val="600"/>
              </a:spcAft>
            </a:pPr>
            <a:r>
              <a:rPr lang="en-US" sz="2800" b="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b.Tóm</a:t>
            </a:r>
            <a:r>
              <a:rPr lang="en-US" sz="2800" b="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lang="en-US" sz="2700" kern="0" dirty="0">
              <a:solidFill>
                <a:srgbClr val="000000"/>
              </a:solidFill>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lang="en-US" sz="2700" kern="0" dirty="0">
              <a:solidFill>
                <a:srgbClr val="000000"/>
              </a:solidFill>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123983" y="184979"/>
            <a:ext cx="55319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chemeClr val="bg1"/>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600" b="1" i="0" u="none" strike="noStrike" kern="1200" cap="none" spc="0" normalizeH="0" baseline="0" noProof="0" dirty="0">
              <a:ln w="12700">
                <a:solidFill>
                  <a:srgbClr val="44546A">
                    <a:lumMod val="75000"/>
                  </a:srgbClr>
                </a:solidFill>
                <a:prstDash val="solid"/>
              </a:ln>
              <a:solidFill>
                <a:schemeClr val="bg1"/>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82880" y="2246811"/>
            <a:ext cx="2991394" cy="182880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4088674" y="979714"/>
            <a:ext cx="7772400" cy="103196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ts val="600"/>
              </a:spcBef>
              <a:spcAft>
                <a:spcPts val="600"/>
              </a:spcAft>
            </a:pPr>
            <a:r>
              <a:rPr lang="en-US" sz="3200" dirty="0" err="1">
                <a:solidFill>
                  <a:schemeClr val="tx1"/>
                </a:solidFill>
                <a:latin typeface="Times New Roman" panose="02020603050405020304" pitchFamily="18" charset="0"/>
                <a:ea typeface="Times New Roman" panose="02020603050405020304" pitchFamily="18" charset="0"/>
              </a:rPr>
              <a:t>Đoạn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trích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rút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tập</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truyện</a:t>
            </a:r>
            <a:r>
              <a:rPr lang="en-US" sz="3200"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Vừa</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nhắm</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mắt</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vừa</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mở</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cửa</a:t>
            </a:r>
            <a:r>
              <a:rPr lang="en-US" sz="3200" i="1" dirty="0">
                <a:solidFill>
                  <a:schemeClr val="tx1"/>
                </a:solidFill>
                <a:latin typeface="Times New Roman" panose="02020603050405020304" pitchFamily="18" charset="0"/>
                <a:ea typeface="Times New Roman" panose="02020603050405020304" pitchFamily="18" charset="0"/>
              </a:rPr>
              <a:t> </a:t>
            </a:r>
            <a:r>
              <a:rPr lang="en-US" sz="3200" i="1" dirty="0" err="1">
                <a:solidFill>
                  <a:schemeClr val="tx1"/>
                </a:solidFill>
                <a:latin typeface="Times New Roman" panose="02020603050405020304" pitchFamily="18" charset="0"/>
                <a:ea typeface="Times New Roman" panose="02020603050405020304" pitchFamily="18" charset="0"/>
              </a:rPr>
              <a:t>sổ</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xuất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bản</a:t>
            </a:r>
            <a:r>
              <a:rPr lang="en-US" sz="3200" dirty="0">
                <a:solidFill>
                  <a:schemeClr val="tx1"/>
                </a:solidFill>
                <a:latin typeface="Times New Roman" panose="02020603050405020304" pitchFamily="18" charset="0"/>
                <a:ea typeface="Times New Roman" panose="02020603050405020304" pitchFamily="18" charset="0"/>
              </a:rPr>
              <a:t> 2004.</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4088674" y="2119601"/>
            <a:ext cx="7772400" cy="44771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fontAlgn="base">
              <a:spcBef>
                <a:spcPts val="600"/>
              </a:spcBef>
              <a:spcAft>
                <a:spcPts val="600"/>
              </a:spcAft>
            </a:pP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fontAlgn="base">
              <a:spcBef>
                <a:spcPts val="600"/>
              </a:spcBef>
              <a:spcAft>
                <a:spcPts val="600"/>
              </a:spcAft>
              <a:buFont typeface="Wingdings" panose="05000000000000000000" pitchFamily="2" charset="2"/>
              <a:buChar char="Ø"/>
            </a:pPr>
            <a:r>
              <a:rPr lang="en-US" sz="26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6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cha con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tưới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fontAlgn="base">
              <a:spcBef>
                <a:spcPts val="600"/>
              </a:spcBef>
              <a:spcAft>
                <a:spcPts val="600"/>
              </a:spcAft>
              <a:buFont typeface="Wingdings" panose="05000000000000000000" pitchFamily="2" charset="2"/>
              <a:buChar char="Ø"/>
            </a:pPr>
            <a:r>
              <a:rPr lang="en-US" sz="26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cha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đố</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nhắm</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ngửi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trốn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nhắm</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đống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sổ</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tỏa</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176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0">
                                            <p:txEl>
                                              <p:pRg st="1" end="1"/>
                                            </p:txEl>
                                          </p:spTgt>
                                        </p:tgtEl>
                                        <p:attrNameLst>
                                          <p:attrName>style.visibility</p:attrName>
                                        </p:attrNameLst>
                                      </p:cBhvr>
                                      <p:to>
                                        <p:strVal val="visible"/>
                                      </p:to>
                                    </p:set>
                                    <p:animEffect transition="in" filter="fade">
                                      <p:cBhvr>
                                        <p:cTn id="10" dur="500"/>
                                        <p:tgtEl>
                                          <p:spTgt spid="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0">
                                            <p:txEl>
                                              <p:pRg st="2" end="2"/>
                                            </p:txEl>
                                          </p:spTgt>
                                        </p:tgtEl>
                                        <p:attrNameLst>
                                          <p:attrName>style.visibility</p:attrName>
                                        </p:attrNameLst>
                                      </p:cBhvr>
                                      <p:to>
                                        <p:strVal val="visible"/>
                                      </p:to>
                                    </p:set>
                                    <p:animEffect transition="in" filter="fade">
                                      <p:cBhvr>
                                        <p:cTn id="13" dur="500"/>
                                        <p:tgtEl>
                                          <p:spTgt spid="2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0">
                                            <p:txEl>
                                              <p:pRg st="8" end="8"/>
                                            </p:txEl>
                                          </p:spTgt>
                                        </p:tgtEl>
                                        <p:attrNameLst>
                                          <p:attrName>style.visibility</p:attrName>
                                        </p:attrNameLst>
                                      </p:cBhvr>
                                      <p:to>
                                        <p:strVal val="visible"/>
                                      </p:to>
                                    </p:set>
                                    <p:animEffect transition="in" filter="fade">
                                      <p:cBhvr>
                                        <p:cTn id="18" dur="1000"/>
                                        <p:tgtEl>
                                          <p:spTgt spid="220">
                                            <p:txEl>
                                              <p:pRg st="8" end="8"/>
                                            </p:txEl>
                                          </p:spTgt>
                                        </p:tgtEl>
                                      </p:cBhvr>
                                    </p:animEffect>
                                    <p:anim calcmode="lin" valueType="num">
                                      <p:cBhvr>
                                        <p:cTn id="19" dur="1000" fill="hold"/>
                                        <p:tgtEl>
                                          <p:spTgt spid="220">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22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0">
                                            <p:txEl>
                                              <p:pRg st="9" end="9"/>
                                            </p:txEl>
                                          </p:spTgt>
                                        </p:tgtEl>
                                        <p:attrNameLst>
                                          <p:attrName>style.visibility</p:attrName>
                                        </p:attrNameLst>
                                      </p:cBhvr>
                                      <p:to>
                                        <p:strVal val="visible"/>
                                      </p:to>
                                    </p:set>
                                    <p:animEffect transition="in" filter="fade">
                                      <p:cBhvr>
                                        <p:cTn id="32" dur="1000"/>
                                        <p:tgtEl>
                                          <p:spTgt spid="220">
                                            <p:txEl>
                                              <p:pRg st="9" end="9"/>
                                            </p:txEl>
                                          </p:spTgt>
                                        </p:tgtEl>
                                      </p:cBhvr>
                                    </p:animEffect>
                                    <p:anim calcmode="lin" valueType="num">
                                      <p:cBhvr>
                                        <p:cTn id="33" dur="1000" fill="hold"/>
                                        <p:tgtEl>
                                          <p:spTgt spid="220">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22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1000"/>
                                        <p:tgtEl>
                                          <p:spTgt spid="6">
                                            <p:txEl>
                                              <p:pRg st="0" end="0"/>
                                            </p:txEl>
                                          </p:spTgt>
                                        </p:tgtEl>
                                      </p:cBhvr>
                                    </p:animEffect>
                                    <p:anim calcmode="lin" valueType="num">
                                      <p:cBhvr>
                                        <p:cTn id="4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fade">
                                      <p:cBhvr>
                                        <p:cTn id="53" dur="1000"/>
                                        <p:tgtEl>
                                          <p:spTgt spid="6">
                                            <p:txEl>
                                              <p:pRg st="1" end="1"/>
                                            </p:txEl>
                                          </p:spTgt>
                                        </p:tgtEl>
                                      </p:cBhvr>
                                    </p:animEffect>
                                    <p:anim calcmode="lin" valueType="num">
                                      <p:cBhvr>
                                        <p:cTn id="5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fade">
                                      <p:cBhvr>
                                        <p:cTn id="60" dur="1000"/>
                                        <p:tgtEl>
                                          <p:spTgt spid="6">
                                            <p:txEl>
                                              <p:pRg st="2" end="2"/>
                                            </p:txEl>
                                          </p:spTgt>
                                        </p:tgtEl>
                                      </p:cBhvr>
                                    </p:animEffect>
                                    <p:anim calcmode="lin" valueType="num">
                                      <p:cBhvr>
                                        <p:cTn id="6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Effect transition="in" filter="fade">
                                      <p:cBhvr>
                                        <p:cTn id="67" dur="1000"/>
                                        <p:tgtEl>
                                          <p:spTgt spid="6">
                                            <p:txEl>
                                              <p:pRg st="3" end="3"/>
                                            </p:txEl>
                                          </p:spTgt>
                                        </p:tgtEl>
                                      </p:cBhvr>
                                    </p:animEffect>
                                    <p:anim calcmode="lin" valueType="num">
                                      <p:cBhvr>
                                        <p:cTn id="6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3339335"/>
          </a:xfrm>
          <a:prstGeom prst="rect">
            <a:avLst/>
          </a:prstGeom>
          <a:noFill/>
          <a:ln>
            <a:noFill/>
          </a:ln>
        </p:spPr>
        <p:txBody>
          <a:bodyPr spcFirstLastPara="1" wrap="square" lIns="91425" tIns="45700" rIns="91425" bIns="45700" anchor="t" anchorCtr="0">
            <a:spAutoFit/>
          </a:bodyPr>
          <a:lstStyle/>
          <a:p>
            <a:pPr lvl="0">
              <a:buClr>
                <a:srgbClr val="000000"/>
              </a:buClr>
              <a:buSzPts val="2700"/>
            </a:pPr>
            <a:r>
              <a:rPr lang="en-US" sz="2800" b="1" dirty="0" smtClean="0">
                <a:solidFill>
                  <a:srgbClr val="000000"/>
                </a:solidFill>
                <a:latin typeface="Times New Roman" panose="02020603050405020304" pitchFamily="18" charset="0"/>
                <a:ea typeface="Times New Roman" panose="02020603050405020304" pitchFamily="18" charset="0"/>
              </a:rPr>
              <a:t>II. </a:t>
            </a:r>
            <a:r>
              <a:rPr lang="en-US" sz="2800" b="1" dirty="0" err="1" smtClean="0">
                <a:solidFill>
                  <a:srgbClr val="000000"/>
                </a:solidFill>
                <a:latin typeface="Times New Roman" panose="02020603050405020304" pitchFamily="18" charset="0"/>
                <a:ea typeface="Times New Roman" panose="02020603050405020304" pitchFamily="18" charset="0"/>
              </a:rPr>
              <a:t>Đọc</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chi </a:t>
            </a:r>
            <a:r>
              <a:rPr lang="en-US" sz="2800" b="1" dirty="0" err="1">
                <a:solidFill>
                  <a:srgbClr val="000000"/>
                </a:solidFill>
                <a:latin typeface="Times New Roman" panose="02020603050405020304" pitchFamily="18" charset="0"/>
                <a:ea typeface="Times New Roman" panose="02020603050405020304" pitchFamily="18" charset="0"/>
              </a:rPr>
              <a:t>tiết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smtClean="0">
                <a:solidFill>
                  <a:srgbClr val="000000"/>
                </a:solidFill>
                <a:latin typeface="Times New Roman" panose="02020603050405020304" pitchFamily="18" charset="0"/>
                <a:ea typeface="Times New Roman" panose="02020603050405020304" pitchFamily="18" charset="0"/>
              </a:rPr>
              <a:t>.</a:t>
            </a:r>
          </a:p>
          <a:p>
            <a:pPr marL="514350" indent="-514350" algn="just">
              <a:buAutoNum type="arabicPeriod"/>
            </a:pPr>
            <a:r>
              <a:rPr lang="en-US" sz="2800" b="1" dirty="0" err="1" smtClean="0">
                <a:solidFill>
                  <a:srgbClr val="000000"/>
                </a:solidFill>
                <a:latin typeface="Times New Roman" panose="02020603050405020304" pitchFamily="18" charset="0"/>
                <a:ea typeface="Times New Roman" panose="02020603050405020304" pitchFamily="18" charset="0"/>
              </a:rPr>
              <a:t>Nhân</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người</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endParaRPr>
          </a:p>
          <a:p>
            <a:pPr algn="just"/>
            <a:r>
              <a:rPr lang="en-US" sz="2800" b="1" dirty="0" smtClean="0">
                <a:solidFill>
                  <a:srgbClr val="000000"/>
                </a:solidFill>
                <a:latin typeface="Times New Roman" panose="02020603050405020304" pitchFamily="18" charset="0"/>
                <a:ea typeface="Times New Roman" panose="02020603050405020304" pitchFamily="18" charset="0"/>
              </a:rPr>
              <a:t>cha </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rPr>
              <a:t>người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smtClean="0">
                <a:solidFill>
                  <a:srgbClr val="000000"/>
                </a:solidFill>
                <a:latin typeface="Times New Roman" panose="02020603050405020304" pitchFamily="18" charset="0"/>
                <a:ea typeface="Times New Roman" panose="02020603050405020304" pitchFamily="18" charset="0"/>
              </a:rPr>
              <a:t>).</a:t>
            </a:r>
          </a:p>
          <a:p>
            <a:pPr marL="457200" indent="-457200" algn="just">
              <a:buAutoNum type="alphaLcPeriod"/>
            </a:pPr>
            <a:r>
              <a:rPr lang="en-US" sz="2400" b="1" dirty="0" err="1" smtClean="0">
                <a:solidFill>
                  <a:srgbClr val="FF0000"/>
                </a:solidFill>
                <a:latin typeface="Times New Roman" panose="02020603050405020304" pitchFamily="18" charset="0"/>
                <a:ea typeface="Times New Roman" panose="02020603050405020304" pitchFamily="18" charset="0"/>
              </a:rPr>
              <a:t>Công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bố</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rPr>
              <a:t> </a:t>
            </a:r>
            <a:endParaRPr lang="en-US" sz="2400" b="1" dirty="0" smtClean="0">
              <a:solidFill>
                <a:srgbClr val="FF0000"/>
              </a:solidFill>
              <a:latin typeface="Times New Roman" panose="02020603050405020304" pitchFamily="18" charset="0"/>
              <a:ea typeface="Times New Roman" panose="02020603050405020304" pitchFamily="18" charset="0"/>
            </a:endParaRPr>
          </a:p>
          <a:p>
            <a:pPr algn="just"/>
            <a:r>
              <a:rPr lang="en-US" sz="2400" b="1" dirty="0" err="1" smtClean="0">
                <a:solidFill>
                  <a:srgbClr val="FF0000"/>
                </a:solidFill>
                <a:latin typeface="Times New Roman" panose="02020603050405020304" pitchFamily="18" charset="0"/>
                <a:ea typeface="Times New Roman" panose="02020603050405020304" pitchFamily="18" charset="0"/>
              </a:rPr>
              <a:t>cùng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a:solidFill>
                  <a:srgbClr val="FF0000"/>
                </a:solidFill>
                <a:latin typeface="Times New Roman" panose="02020603050405020304" pitchFamily="18" charset="0"/>
                <a:ea typeface="Times New Roman" panose="02020603050405020304" pitchFamily="18" charset="0"/>
              </a:rPr>
              <a:t>con:</a:t>
            </a:r>
            <a:endParaRPr lang="en-US" sz="2000" dirty="0">
              <a:solidFill>
                <a:srgbClr val="FF0000"/>
              </a:solidFill>
              <a:latin typeface="Times New Roman" panose="02020603050405020304" pitchFamily="18" charset="0"/>
              <a:ea typeface="Times New Roman" panose="02020603050405020304" pitchFamily="18" charset="0"/>
            </a:endParaRPr>
          </a:p>
          <a:p>
            <a:pPr marL="457200" indent="-457200" algn="just">
              <a:buAutoNum type="arabicPeriod"/>
            </a:pPr>
            <a:endParaRPr lang="en-US" sz="2400" dirty="0">
              <a:solidFill>
                <a:srgbClr val="FF0000"/>
              </a:solidFill>
              <a:latin typeface="Times New Roman" panose="02020603050405020304" pitchFamily="18" charset="0"/>
              <a:ea typeface="Times New Roman" panose="02020603050405020304" pitchFamily="18" charset="0"/>
            </a:endParaRPr>
          </a:p>
          <a:p>
            <a:pPr lvl="0">
              <a:buClr>
                <a:srgbClr val="000000"/>
              </a:buClr>
              <a:buSzPts val="2700"/>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123983" y="184979"/>
            <a:ext cx="55319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003764" y="983133"/>
                <a:ext cx="7772400" cy="52870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marL="342900" indent="-342900" algn="jus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Dẫn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con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vườn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tưới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cha.</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err="1" smtClean="0">
                    <a:solidFill>
                      <a:srgbClr val="000000"/>
                    </a:solidFill>
                    <a:effectLst/>
                    <a:latin typeface="Times New Roman" panose="02020603050405020304" pitchFamily="18" charset="0"/>
                    <a:ea typeface="Times New Roman" panose="02020603050405020304" pitchFamily="18" charset="0"/>
                  </a:rPr>
                  <a:t>Đố</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con </a:t>
                </a:r>
                <a:r>
                  <a:rPr lang="en-US" sz="2400" dirty="0" err="1">
                    <a:solidFill>
                      <a:srgbClr val="000000"/>
                    </a:solidFill>
                    <a:effectLst/>
                    <a:latin typeface="Times New Roman" panose="02020603050405020304" pitchFamily="18" charset="0"/>
                    <a:ea typeface="Times New Roman" panose="02020603050405020304" pitchFamily="18" charset="0"/>
                  </a:rPr>
                  <a:t>nhắm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loài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Khen</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lần</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đoán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err="1" smtClean="0">
                    <a:solidFill>
                      <a:srgbClr val="000000"/>
                    </a:solidFill>
                    <a:effectLst/>
                    <a:latin typeface="Times New Roman" panose="02020603050405020304" pitchFamily="18" charset="0"/>
                    <a:ea typeface="Times New Roman" panose="02020603050405020304" pitchFamily="18" charset="0"/>
                  </a:rPr>
                  <a:t>Cùng</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con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niềm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quen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gắn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nâng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niu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err="1" smtClean="0">
                    <a:solidFill>
                      <a:srgbClr val="000000"/>
                    </a:solidFill>
                    <a:effectLst/>
                    <a:latin typeface="Times New Roman" panose="02020603050405020304" pitchFamily="18" charset="0"/>
                    <a:ea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cha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đứa</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nghe</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03764" y="983133"/>
                <a:ext cx="7772400" cy="5287038"/>
              </a:xfrm>
              <a:prstGeom prst="rect">
                <a:avLst/>
              </a:prstGeom>
              <a:blipFill>
                <a:blip r:embed="rId3"/>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24254200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0">
                                            <p:txEl>
                                              <p:pRg st="2" end="2"/>
                                            </p:txEl>
                                          </p:spTgt>
                                        </p:tgtEl>
                                        <p:attrNameLst>
                                          <p:attrName>style.visibility</p:attrName>
                                        </p:attrNameLst>
                                      </p:cBhvr>
                                      <p:to>
                                        <p:strVal val="visible"/>
                                      </p:to>
                                    </p:set>
                                    <p:animEffect transition="in" filter="fade">
                                      <p:cBhvr>
                                        <p:cTn id="12" dur="1000"/>
                                        <p:tgtEl>
                                          <p:spTgt spid="220">
                                            <p:txEl>
                                              <p:pRg st="2" end="2"/>
                                            </p:txEl>
                                          </p:spTgt>
                                        </p:tgtEl>
                                      </p:cBhvr>
                                    </p:animEffect>
                                    <p:anim calcmode="lin" valueType="num">
                                      <p:cBhvr>
                                        <p:cTn id="13"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animEffect transition="in" filter="fade">
                                      <p:cBhvr>
                                        <p:cTn id="19" dur="1000"/>
                                        <p:tgtEl>
                                          <p:spTgt spid="220">
                                            <p:txEl>
                                              <p:pRg st="3" end="3"/>
                                            </p:txEl>
                                          </p:spTgt>
                                        </p:tgtEl>
                                      </p:cBhvr>
                                    </p:animEffect>
                                    <p:anim calcmode="lin" valueType="num">
                                      <p:cBhvr>
                                        <p:cTn id="20"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20">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0">
                                            <p:txEl>
                                              <p:pRg st="4" end="4"/>
                                            </p:txEl>
                                          </p:spTgt>
                                        </p:tgtEl>
                                        <p:attrNameLst>
                                          <p:attrName>style.visibility</p:attrName>
                                        </p:attrNameLst>
                                      </p:cBhvr>
                                      <p:to>
                                        <p:strVal val="visible"/>
                                      </p:to>
                                    </p:set>
                                    <p:animEffect transition="in" filter="fade">
                                      <p:cBhvr>
                                        <p:cTn id="24" dur="1000"/>
                                        <p:tgtEl>
                                          <p:spTgt spid="220">
                                            <p:txEl>
                                              <p:pRg st="4" end="4"/>
                                            </p:txEl>
                                          </p:spTgt>
                                        </p:tgtEl>
                                      </p:cBhvr>
                                    </p:animEffect>
                                    <p:anim calcmode="lin" valueType="num">
                                      <p:cBhvr>
                                        <p:cTn id="25"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1000"/>
                                        <p:tgtEl>
                                          <p:spTgt spid="6">
                                            <p:txEl>
                                              <p:pRg st="0" end="0"/>
                                            </p:txEl>
                                          </p:spTgt>
                                        </p:tgtEl>
                                      </p:cBhvr>
                                    </p:animEffect>
                                    <p:anim calcmode="lin" valueType="num">
                                      <p:cBhvr>
                                        <p:cTn id="3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1000"/>
                                        <p:tgtEl>
                                          <p:spTgt spid="6">
                                            <p:txEl>
                                              <p:pRg st="1" end="1"/>
                                            </p:txEl>
                                          </p:spTgt>
                                        </p:tgtEl>
                                      </p:cBhvr>
                                    </p:animEffect>
                                    <p:anim calcmode="lin" valueType="num">
                                      <p:cBhvr>
                                        <p:cTn id="4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1000"/>
                                        <p:tgtEl>
                                          <p:spTgt spid="6">
                                            <p:txEl>
                                              <p:pRg st="2" end="2"/>
                                            </p:txEl>
                                          </p:spTgt>
                                        </p:tgtEl>
                                      </p:cBhvr>
                                    </p:animEffect>
                                    <p:anim calcmode="lin" valueType="num">
                                      <p:cBhvr>
                                        <p:cTn id="5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1000"/>
                                        <p:tgtEl>
                                          <p:spTgt spid="6">
                                            <p:txEl>
                                              <p:pRg st="3" end="3"/>
                                            </p:txEl>
                                          </p:spTgt>
                                        </p:tgtEl>
                                      </p:cBhvr>
                                    </p:animEffect>
                                    <p:anim calcmode="lin" valueType="num">
                                      <p:cBhvr>
                                        <p:cTn id="6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anim calcmode="lin" valueType="num">
                                      <p:cBhvr>
                                        <p:cTn id="6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555532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cs typeface="+mn-cs"/>
              </a:rPr>
              <a:t>Công</a:t>
            </a:r>
            <a:r>
              <a:rPr kumimoji="0" lang="en-US" sz="24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cs typeface="+mn-cs"/>
              </a:rPr>
              <a:t>việc</a:t>
            </a:r>
            <a:r>
              <a:rPr kumimoji="0" lang="en-US" sz="24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cs typeface="+mn-cs"/>
              </a:rPr>
              <a:t>bố</a:t>
            </a:r>
            <a:r>
              <a:rPr kumimoji="0" lang="en-US" sz="24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cs typeface="+mn-cs"/>
              </a:rPr>
              <a:t>làm</a:t>
            </a:r>
            <a:r>
              <a:rPr kumimoji="0" lang="en-US" sz="24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cs typeface="+mn-cs"/>
              </a:rPr>
              <a:t>cùng</a:t>
            </a:r>
            <a:r>
              <a:rPr kumimoji="0" lang="en-US" sz="24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 con:</a:t>
            </a:r>
            <a:endParaRPr kumimoji="0" lang="en-US" sz="2000" b="0"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endParaRPr>
          </a:p>
          <a:p>
            <a:pPr algn="just"/>
            <a:r>
              <a:rPr lang="en-US" sz="2400" b="1" dirty="0">
                <a:solidFill>
                  <a:srgbClr val="FF0000"/>
                </a:solidFill>
                <a:latin typeface="Times New Roman" panose="02020603050405020304" pitchFamily="18" charset="0"/>
                <a:ea typeface="Times New Roman" panose="02020603050405020304" pitchFamily="18" charset="0"/>
              </a:rPr>
              <a:t>b. </a:t>
            </a:r>
            <a:r>
              <a:rPr lang="en-US" sz="2400" b="1" dirty="0" err="1">
                <a:solidFill>
                  <a:srgbClr val="FF0000"/>
                </a:solidFill>
                <a:latin typeface="Times New Roman" panose="02020603050405020304" pitchFamily="18" charset="0"/>
                <a:ea typeface="Times New Roman" panose="02020603050405020304" pitchFamily="18" charset="0"/>
              </a:rPr>
              <a:t>Thái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độ</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a:t>
            </a:r>
            <a:endParaRPr lang="en-US" sz="2400" b="1" dirty="0" smtClean="0">
              <a:solidFill>
                <a:srgbClr val="FF0000"/>
              </a:solidFill>
              <a:latin typeface="Times New Roman" panose="02020603050405020304" pitchFamily="18" charset="0"/>
              <a:ea typeface="Times New Roman" panose="02020603050405020304" pitchFamily="18" charset="0"/>
            </a:endParaRPr>
          </a:p>
          <a:p>
            <a:pPr algn="just"/>
            <a:r>
              <a:rPr lang="en-US" sz="2400" b="1" dirty="0" err="1" smtClean="0">
                <a:solidFill>
                  <a:srgbClr val="FF0000"/>
                </a:solidFill>
                <a:latin typeface="Times New Roman" panose="02020603050405020304" pitchFamily="18" charset="0"/>
                <a:ea typeface="Times New Roman" panose="02020603050405020304" pitchFamily="18" charset="0"/>
              </a:rPr>
              <a:t>bố</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món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Tý</a:t>
            </a:r>
            <a:r>
              <a:rPr lang="en-US" sz="2400" b="1" dirty="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n-US" sz="2400" dirty="0">
              <a:solidFill>
                <a:srgbClr val="FF0000"/>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endParaRPr lang="en-US" sz="2400" dirty="0">
              <a:solidFill>
                <a:srgbClr val="FF0000"/>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123983" y="184979"/>
            <a:ext cx="55319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4003764" y="1309704"/>
            <a:ext cx="7772400" cy="4869027"/>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Món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ổi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Món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v"/>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Thái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nâng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ngon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30699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5" end="5"/>
                                            </p:txEl>
                                          </p:spTgt>
                                        </p:tgtEl>
                                        <p:attrNameLst>
                                          <p:attrName>style.visibility</p:attrName>
                                        </p:attrNameLst>
                                      </p:cBhvr>
                                      <p:to>
                                        <p:strVal val="visible"/>
                                      </p:to>
                                    </p:set>
                                    <p:animEffect transition="in" filter="fade">
                                      <p:cBhvr>
                                        <p:cTn id="7" dur="1000"/>
                                        <p:tgtEl>
                                          <p:spTgt spid="220">
                                            <p:txEl>
                                              <p:pRg st="5" end="5"/>
                                            </p:txEl>
                                          </p:spTgt>
                                        </p:tgtEl>
                                      </p:cBhvr>
                                    </p:animEffect>
                                    <p:anim calcmode="lin" valueType="num">
                                      <p:cBhvr>
                                        <p:cTn id="8"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0">
                                            <p:txEl>
                                              <p:pRg st="6" end="6"/>
                                            </p:txEl>
                                          </p:spTgt>
                                        </p:tgtEl>
                                        <p:attrNameLst>
                                          <p:attrName>style.visibility</p:attrName>
                                        </p:attrNameLst>
                                      </p:cBhvr>
                                      <p:to>
                                        <p:strVal val="visible"/>
                                      </p:to>
                                    </p:set>
                                    <p:animEffect transition="in" filter="fade">
                                      <p:cBhvr>
                                        <p:cTn id="12" dur="1000"/>
                                        <p:tgtEl>
                                          <p:spTgt spid="220">
                                            <p:txEl>
                                              <p:pRg st="6" end="6"/>
                                            </p:txEl>
                                          </p:spTgt>
                                        </p:tgtEl>
                                      </p:cBhvr>
                                    </p:animEffect>
                                    <p:anim calcmode="lin" valueType="num">
                                      <p:cBhvr>
                                        <p:cTn id="13" dur="1000" fill="hold"/>
                                        <p:tgtEl>
                                          <p:spTgt spid="220">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1000"/>
                                        <p:tgtEl>
                                          <p:spTgt spid="6">
                                            <p:txEl>
                                              <p:pRg st="2" end="2"/>
                                            </p:txEl>
                                          </p:spTgt>
                                        </p:tgtEl>
                                      </p:cBhvr>
                                    </p:animEffect>
                                    <p:anim calcmode="lin" valueType="num">
                                      <p:cBhvr>
                                        <p:cTn id="4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555532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con:</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bố</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trước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món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123983" y="184979"/>
            <a:ext cx="553196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669281" y="940526"/>
            <a:ext cx="4036422" cy="6531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HỌC RÚT RA</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951512" y="1702885"/>
            <a:ext cx="7876903" cy="478935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đó</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mỗi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người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đều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rút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ra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bài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trong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cách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ứng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xử</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cần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trân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trọng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biết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ơn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cảm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tấm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lòng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người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khác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dành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Dù</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thích</a:t>
            </a:r>
            <a:r>
              <a:rPr lang="en-US" sz="3600" dirty="0">
                <a:solidFill>
                  <a:srgbClr val="000000"/>
                </a:solidFill>
                <a:latin typeface="Times New Roman" panose="02020603050405020304" pitchFamily="18" charset="0"/>
                <a:ea typeface="Times New Roman" panose="02020603050405020304" pitchFamily="18" charset="0"/>
              </a:rPr>
              <a:t> hay </a:t>
            </a:r>
            <a:r>
              <a:rPr lang="en-US" sz="3600" dirty="0" err="1">
                <a:solidFill>
                  <a:srgbClr val="000000"/>
                </a:solidFill>
                <a:latin typeface="Times New Roman" panose="02020603050405020304" pitchFamily="18" charset="0"/>
                <a:ea typeface="Times New Roman" panose="02020603050405020304" pitchFamily="18" charset="0"/>
              </a:rPr>
              <a:t>không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thích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món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quà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chúng</a:t>
            </a:r>
            <a:r>
              <a:rPr lang="en-US" sz="3600" dirty="0">
                <a:solidFill>
                  <a:srgbClr val="000000"/>
                </a:solidFill>
                <a:latin typeface="Times New Roman" panose="02020603050405020304" pitchFamily="18" charset="0"/>
                <a:ea typeface="Times New Roman" panose="02020603050405020304" pitchFamily="18" charset="0"/>
              </a:rPr>
              <a:t> ta </a:t>
            </a:r>
            <a:r>
              <a:rPr lang="en-US" sz="3600" dirty="0" err="1">
                <a:solidFill>
                  <a:srgbClr val="000000"/>
                </a:solidFill>
                <a:latin typeface="Times New Roman" panose="02020603050405020304" pitchFamily="18" charset="0"/>
                <a:ea typeface="Times New Roman" panose="02020603050405020304" pitchFamily="18" charset="0"/>
              </a:rPr>
              <a:t>cũng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không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nên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chối</a:t>
            </a:r>
            <a:r>
              <a:rPr lang="en-US" sz="3600" dirty="0">
                <a:solidFill>
                  <a:srgbClr val="000000"/>
                </a:solidFill>
                <a:latin typeface="Times New Roman" panose="02020603050405020304" pitchFamily="18" charset="0"/>
                <a:ea typeface="Times New Roman" panose="02020603050405020304" pitchFamily="18" charset="0"/>
              </a:rPr>
              <a:t> hay </a:t>
            </a:r>
            <a:r>
              <a:rPr lang="en-US" sz="3600" dirty="0" err="1">
                <a:solidFill>
                  <a:srgbClr val="000000"/>
                </a:solidFill>
                <a:latin typeface="Times New Roman" panose="02020603050405020304" pitchFamily="18" charset="0"/>
                <a:ea typeface="Times New Roman" panose="02020603050405020304" pitchFamily="18" charset="0"/>
              </a:rPr>
              <a:t>khước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người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tặng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bởi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đó</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cảm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tâm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huyết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dành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chúng</a:t>
            </a:r>
            <a:r>
              <a:rPr lang="en-US" sz="3600" dirty="0">
                <a:solidFill>
                  <a:srgbClr val="000000"/>
                </a:solidFill>
                <a:latin typeface="Times New Roman" panose="02020603050405020304" pitchFamily="18" charset="0"/>
                <a:ea typeface="Times New Roman" panose="02020603050405020304" pitchFamily="18" charset="0"/>
              </a:rPr>
              <a:t> ta.</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64957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5" end="5"/>
                                            </p:txEl>
                                          </p:spTgt>
                                        </p:tgtEl>
                                        <p:attrNameLst>
                                          <p:attrName>style.visibility</p:attrName>
                                        </p:attrNameLst>
                                      </p:cBhvr>
                                      <p:to>
                                        <p:strVal val="visible"/>
                                      </p:to>
                                    </p:set>
                                    <p:animEffect transition="in" filter="fade">
                                      <p:cBhvr>
                                        <p:cTn id="7" dur="1000"/>
                                        <p:tgtEl>
                                          <p:spTgt spid="220">
                                            <p:txEl>
                                              <p:pRg st="5" end="5"/>
                                            </p:txEl>
                                          </p:spTgt>
                                        </p:tgtEl>
                                      </p:cBhvr>
                                    </p:animEffect>
                                    <p:anim calcmode="lin" valueType="num">
                                      <p:cBhvr>
                                        <p:cTn id="8"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0">
                                            <p:txEl>
                                              <p:pRg st="6" end="6"/>
                                            </p:txEl>
                                          </p:spTgt>
                                        </p:tgtEl>
                                        <p:attrNameLst>
                                          <p:attrName>style.visibility</p:attrName>
                                        </p:attrNameLst>
                                      </p:cBhvr>
                                      <p:to>
                                        <p:strVal val="visible"/>
                                      </p:to>
                                    </p:set>
                                    <p:animEffect transition="in" filter="fade">
                                      <p:cBhvr>
                                        <p:cTn id="12" dur="1000"/>
                                        <p:tgtEl>
                                          <p:spTgt spid="220">
                                            <p:txEl>
                                              <p:pRg st="6" end="6"/>
                                            </p:txEl>
                                          </p:spTgt>
                                        </p:tgtEl>
                                      </p:cBhvr>
                                    </p:animEffect>
                                    <p:anim calcmode="lin" valueType="num">
                                      <p:cBhvr>
                                        <p:cTn id="13" dur="1000" fill="hold"/>
                                        <p:tgtEl>
                                          <p:spTgt spid="220">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33393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lvl="0" algn="just"/>
            <a:r>
              <a:rPr lang="en-US" sz="2400" b="1" dirty="0" smtClean="0">
                <a:solidFill>
                  <a:srgbClr val="FF0000"/>
                </a:solidFill>
                <a:latin typeface="Times New Roman" panose="02020603050405020304" pitchFamily="18" charset="0"/>
                <a:ea typeface="Times New Roman" panose="02020603050405020304" pitchFamily="18" charset="0"/>
              </a:rPr>
              <a:t>2. </a:t>
            </a:r>
            <a:r>
              <a:rPr lang="en-US" sz="2400" b="1" dirty="0" err="1" smtClean="0">
                <a:solidFill>
                  <a:srgbClr val="FF0000"/>
                </a:solidFill>
                <a:latin typeface="Times New Roman" panose="02020603050405020304" pitchFamily="18" charset="0"/>
                <a:ea typeface="Times New Roman" panose="02020603050405020304" pitchFamily="18" charset="0"/>
              </a:rPr>
              <a:t>Nhân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vật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người</a:t>
            </a:r>
            <a:r>
              <a:rPr lang="en-US" sz="2400" b="1" dirty="0">
                <a:solidFill>
                  <a:srgbClr val="FF0000"/>
                </a:solidFill>
                <a:latin typeface="Times New Roman" panose="02020603050405020304" pitchFamily="18" charset="0"/>
                <a:ea typeface="Times New Roman" panose="02020603050405020304" pitchFamily="18" charset="0"/>
              </a:rPr>
              <a:t> con.</a:t>
            </a:r>
            <a:endParaRPr lang="en-US" sz="2000" dirty="0">
              <a:solidFill>
                <a:srgbClr val="FF0000"/>
              </a:solidFill>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354776" y="393985"/>
            <a:ext cx="49397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4021497" y="1097279"/>
                <a:ext cx="7876903" cy="43368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marL="457200" indent="-457200" algn="just">
                  <a:buFont typeface="Wingdings" panose="05000000000000000000" pitchFamily="2" charset="2"/>
                  <a:buChar char="v"/>
                </a:pPr>
                <a:endParaRPr lang="en-US" sz="2800" dirty="0" smtClean="0">
                  <a:solidFill>
                    <a:srgbClr val="000000"/>
                  </a:solidFill>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Luôn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smtClean="0">
                    <a:solidFill>
                      <a:srgbClr val="000000"/>
                    </a:solidFill>
                    <a:latin typeface="Times New Roman" panose="02020603050405020304" pitchFamily="18" charset="0"/>
                    <a:ea typeface="Times New Roman" panose="02020603050405020304" pitchFamily="18" charset="0"/>
                  </a:rPr>
                  <a:t>.</a:t>
                </a:r>
              </a:p>
              <a:p>
                <a:pPr marL="457200" indent="-457200" algn="jus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Cách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ban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nhắm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ngửi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mùi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400" b="1" i="1">
                        <a:solidFill>
                          <a:srgbClr val="000000"/>
                        </a:solidFill>
                        <a:effectLst/>
                        <a:latin typeface="Cambria Math" panose="02040503050406030204" pitchFamily="18" charset="0"/>
                        <a:ea typeface="Times New Roman" panose="02020603050405020304" pitchFamily="18" charset="0"/>
                      </a:rPr>
                      <m:t>→</m:t>
                    </m:r>
                  </m:oMath>
                </a14:m>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a:solidFill>
                      <a:srgbClr val="FF0000"/>
                    </a:solidFill>
                    <a:effectLst/>
                    <a:latin typeface="Times New Roman" panose="02020603050405020304" pitchFamily="18" charset="0"/>
                    <a:ea typeface="Times New Roman" panose="02020603050405020304" pitchFamily="18" charset="0"/>
                  </a:rPr>
                  <a:t>Ý </a:t>
                </a:r>
                <a:r>
                  <a:rPr lang="en-US" sz="2400" b="1" dirty="0" err="1">
                    <a:solidFill>
                      <a:srgbClr val="FF0000"/>
                    </a:solidFill>
                    <a:effectLst/>
                    <a:latin typeface="Times New Roman" panose="02020603050405020304" pitchFamily="18" charset="0"/>
                    <a:ea typeface="Times New Roman" panose="02020603050405020304" pitchFamily="18" charset="0"/>
                  </a:rPr>
                  <a:t>nghĩa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hồn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457200" indent="-457200" algn="just">
                  <a:buFontTx/>
                  <a:buChar char="-"/>
                </a:pP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21497" y="1097279"/>
                <a:ext cx="7876903" cy="4336869"/>
              </a:xfrm>
              <a:prstGeom prst="rect">
                <a:avLst/>
              </a:prstGeom>
              <a:blipFill>
                <a:blip r:embed="rId3"/>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252122" y="2492650"/>
            <a:ext cx="3079461" cy="23667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046048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3" end="3"/>
                                            </p:txEl>
                                          </p:spTgt>
                                        </p:tgtEl>
                                        <p:attrNameLst>
                                          <p:attrName>style.visibility</p:attrName>
                                        </p:attrNameLst>
                                      </p:cBhvr>
                                      <p:to>
                                        <p:strVal val="visible"/>
                                      </p:to>
                                    </p:set>
                                    <p:animEffect transition="in" filter="fade">
                                      <p:cBhvr>
                                        <p:cTn id="7" dur="1000"/>
                                        <p:tgtEl>
                                          <p:spTgt spid="220">
                                            <p:txEl>
                                              <p:pRg st="3" end="3"/>
                                            </p:txEl>
                                          </p:spTgt>
                                        </p:tgtEl>
                                      </p:cBhvr>
                                    </p:animEffect>
                                    <p:anim calcmode="lin" valueType="num">
                                      <p:cBhvr>
                                        <p:cTn id="8"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9006" y="137162"/>
            <a:ext cx="3161211" cy="486590"/>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09006" y="666205"/>
            <a:ext cx="5799908" cy="4669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Dế</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mèn</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phiêu</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lưu</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kí</a:t>
            </a:r>
            <a:endParaRPr lang="en-US" sz="28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5133702" y="1234438"/>
            <a:ext cx="6165670" cy="4611190"/>
          </a:xfrm>
          <a:prstGeom prst="roundRect">
            <a:avLst/>
          </a:prstGeom>
          <a:solidFill>
            <a:schemeClr val="bg1">
              <a:lumMod val="95000"/>
            </a:schemeClr>
          </a:solidFill>
          <a:ln w="28575"/>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111111"/>
                </a:solidFill>
                <a:latin typeface="Times New Roman" panose="02020603050405020304" pitchFamily="18" charset="0"/>
                <a:ea typeface="Times New Roman" panose="02020603050405020304" pitchFamily="18" charset="0"/>
              </a:rPr>
              <a:t>“</a:t>
            </a:r>
            <a:r>
              <a:rPr lang="en-US" sz="2400" dirty="0" err="1">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Dế</a:t>
            </a:r>
            <a:r>
              <a:rPr lang="en-US" sz="2400" dirty="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M</a:t>
            </a:r>
            <a:r>
              <a:rPr lang="en-US" sz="2400" dirty="0" err="1" smtClean="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èn</a:t>
            </a:r>
            <a:r>
              <a:rPr lang="en-US" sz="2400" dirty="0" smtClean="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phiêu</a:t>
            </a:r>
            <a:r>
              <a:rPr lang="en-US" sz="2400" dirty="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lưu</a:t>
            </a:r>
            <a:r>
              <a:rPr lang="en-US" sz="2400" dirty="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ký</a:t>
            </a:r>
            <a:r>
              <a:rPr lang="en-US" sz="2400" dirty="0">
                <a:solidFill>
                  <a:srgbClr val="111111"/>
                </a:solidFill>
                <a:latin typeface="Times New Roman" panose="02020603050405020304" pitchFamily="18" charset="0"/>
                <a:ea typeface="Times New Roman" panose="02020603050405020304" pitchFamily="18" charset="0"/>
              </a:rPr>
              <a:t>” (1941) </a:t>
            </a:r>
            <a:r>
              <a:rPr lang="en-US" sz="2400" dirty="0" err="1">
                <a:solidFill>
                  <a:srgbClr val="FF0000"/>
                </a:solidFill>
                <a:latin typeface="Times New Roman" panose="02020603050405020304" pitchFamily="18" charset="0"/>
                <a:ea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truyện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đồng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thoại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dành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lứa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tuổi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thiếu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nhi</a:t>
            </a:r>
            <a:r>
              <a:rPr lang="en-US" sz="2400" dirty="0">
                <a:solidFill>
                  <a:srgbClr val="111111"/>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tác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phẩm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đã</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dịch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ra</a:t>
            </a:r>
            <a:r>
              <a:rPr lang="en-US" sz="2400" dirty="0">
                <a:solidFill>
                  <a:schemeClr val="accent5">
                    <a:lumMod val="50000"/>
                  </a:schemeClr>
                </a:solidFill>
                <a:latin typeface="Times New Roman" panose="02020603050405020304" pitchFamily="18" charset="0"/>
                <a:ea typeface="Times New Roman" panose="02020603050405020304" pitchFamily="18" charset="0"/>
              </a:rPr>
              <a:t> 40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thứ</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tiếng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trên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thế</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giới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Trong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truyện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nhân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vật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chính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là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Dế</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Mèn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cậu</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đã</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trải</a:t>
            </a:r>
            <a:r>
              <a:rPr lang="en-US" sz="2400" dirty="0">
                <a:solidFill>
                  <a:schemeClr val="accent5">
                    <a:lumMod val="50000"/>
                  </a:schemeClr>
                </a:solidFill>
                <a:latin typeface="Times New Roman" panose="02020603050405020304" pitchFamily="18" charset="0"/>
                <a:ea typeface="Times New Roman" panose="02020603050405020304" pitchFamily="18" charset="0"/>
              </a:rPr>
              <a:t> qua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muôn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vạn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cuộc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phiêu</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lưu</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thử</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thách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đầy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hiểm</a:t>
            </a:r>
            <a:r>
              <a:rPr lang="en-US" sz="2400" dirty="0">
                <a:solidFill>
                  <a:schemeClr val="accent5">
                    <a:lumMod val="50000"/>
                  </a:schemeClr>
                </a:solidFill>
                <a:latin typeface="Times New Roman" panose="02020603050405020304" pitchFamily="18" charset="0"/>
                <a:ea typeface="Times New Roman" panose="02020603050405020304" pitchFamily="18" charset="0"/>
              </a:rPr>
              <a:t>. Ở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chặng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đường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ấy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là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giúp</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Dế</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Mèn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trưởng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thành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trở</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thành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chàng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Dế</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cao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thượng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Chúng</a:t>
            </a:r>
            <a:r>
              <a:rPr lang="en-US" sz="2400" dirty="0">
                <a:solidFill>
                  <a:schemeClr val="accent5">
                    <a:lumMod val="50000"/>
                  </a:schemeClr>
                </a:solidFill>
                <a:latin typeface="Times New Roman" panose="02020603050405020304" pitchFamily="18" charset="0"/>
                <a:ea typeface="Times New Roman" panose="02020603050405020304" pitchFamily="18" charset="0"/>
              </a:rPr>
              <a:t> ta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có</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thể</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đúc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kinh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nghiệm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chính</a:t>
            </a:r>
            <a:r>
              <a:rPr lang="en-US" sz="2400" dirty="0">
                <a:solidFill>
                  <a:srgbClr val="111111"/>
                </a:solidFill>
                <a:latin typeface="Times New Roman" panose="02020603050405020304" pitchFamily="18" charset="0"/>
                <a:ea typeface="Times New Roman" panose="02020603050405020304" pitchFamily="18" charset="0"/>
              </a:rPr>
              <a:t> </a:t>
            </a:r>
            <a:r>
              <a:rPr lang="en-US" sz="2400" dirty="0" err="1">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nhân</a:t>
            </a:r>
            <a:r>
              <a:rPr lang="en-US" sz="2400" dirty="0">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vật</a:t>
            </a:r>
            <a:r>
              <a:rPr lang="en-US" sz="2400" dirty="0">
                <a:solidFill>
                  <a:srgbClr val="0471E7"/>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Dế</a:t>
            </a:r>
            <a:r>
              <a:rPr lang="en-US" sz="2400" dirty="0">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 </a:t>
            </a:r>
            <a:r>
              <a:rPr lang="en-US" sz="2400" dirty="0" err="1">
                <a:solidFill>
                  <a:srgbClr val="0563C1"/>
                </a:solidFill>
                <a:latin typeface="Times New Roman" panose="02020603050405020304" pitchFamily="18" charset="0"/>
                <a:ea typeface="Times New Roman" panose="02020603050405020304" pitchFamily="18" charset="0"/>
                <a:hlinkClick r:id="rId3" tooltip="de men phieu luu ky cuon sach cua tuoi tho a481 html"/>
              </a:rPr>
              <a:t>Mèn</a:t>
            </a:r>
            <a:r>
              <a:rPr lang="en-US" sz="2400" b="1" dirty="0">
                <a:latin typeface="Times New Roman" panose="02020603050405020304" pitchFamily="18" charset="0"/>
                <a:ea typeface="Times New Roman" panose="02020603050405020304" pitchFamily="18" charset="0"/>
              </a:rPr>
              <a:t>,</a:t>
            </a:r>
            <a:r>
              <a:rPr lang="en-US" sz="2400" dirty="0">
                <a:solidFill>
                  <a:srgbClr val="111111"/>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đó</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là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ngày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đàng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sàng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khôn</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ndParaRPr>
          </a:p>
        </p:txBody>
      </p:sp>
      <p:pic>
        <p:nvPicPr>
          <p:cNvPr id="8" name="Picture 7"/>
          <p:cNvPicPr>
            <a:picLocks noChangeAspect="1"/>
          </p:cNvPicPr>
          <p:nvPr/>
        </p:nvPicPr>
        <p:blipFill>
          <a:blip r:embed="rId4"/>
          <a:stretch>
            <a:fillRect/>
          </a:stretch>
        </p:blipFill>
        <p:spPr>
          <a:xfrm>
            <a:off x="1400174" y="2199961"/>
            <a:ext cx="3243671" cy="32995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loud Callout 8"/>
          <p:cNvSpPr/>
          <p:nvPr/>
        </p:nvSpPr>
        <p:spPr>
          <a:xfrm>
            <a:off x="1789611" y="1639388"/>
            <a:ext cx="7929154" cy="2991394"/>
          </a:xfrm>
          <a:prstGeom prst="cloudCallout">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a:solidFill>
                  <a:srgbClr val="0D0D0D"/>
                </a:solidFill>
                <a:latin typeface="Times New Roman" panose="02020603050405020304" pitchFamily="18" charset="0"/>
                <a:ea typeface="MS Mincho"/>
              </a:rPr>
              <a:t>Qua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chuẩn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lưu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12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35240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rPr>
              <a:t>2. </a:t>
            </a:r>
            <a:r>
              <a:rPr kumimoji="0" lang="en-US" sz="26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rPr>
              <a:t>Nhân</a:t>
            </a:r>
            <a:r>
              <a:rPr kumimoji="0" lang="en-US" sz="26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26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rPr>
              <a:t>vật</a:t>
            </a:r>
            <a:r>
              <a:rPr kumimoji="0" lang="en-US" sz="2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rPr>
              <a:t> </a:t>
            </a:r>
            <a:r>
              <a:rPr kumimoji="0" lang="en-US" sz="26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rPr>
              <a:t>người</a:t>
            </a:r>
            <a:r>
              <a:rPr kumimoji="0" lang="en-US" sz="2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rPr>
              <a:t> con</a:t>
            </a:r>
            <a:r>
              <a:rPr kumimoji="0" lang="en-US" sz="26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rPr>
              <a:t>.</a:t>
            </a:r>
            <a:endParaRPr kumimoji="0" lang="en-US" sz="26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endParaRPr>
          </a:p>
          <a:p>
            <a:pPr algn="just"/>
            <a:r>
              <a:rPr lang="en-US" sz="2600" b="1" dirty="0">
                <a:solidFill>
                  <a:srgbClr val="FF0000"/>
                </a:solidFill>
                <a:latin typeface="Times New Roman" panose="02020603050405020304" pitchFamily="18" charset="0"/>
                <a:ea typeface="Times New Roman" panose="02020603050405020304" pitchFamily="18" charset="0"/>
              </a:rPr>
              <a:t>3. </a:t>
            </a:r>
            <a:r>
              <a:rPr lang="en-US" sz="2600" b="1" dirty="0" err="1">
                <a:solidFill>
                  <a:srgbClr val="FF0000"/>
                </a:solidFill>
                <a:latin typeface="Times New Roman" panose="02020603050405020304" pitchFamily="18" charset="0"/>
                <a:ea typeface="Times New Roman" panose="02020603050405020304" pitchFamily="18" charset="0"/>
              </a:rPr>
              <a:t>Bài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học</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trải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nghiệm</a:t>
            </a:r>
            <a:r>
              <a:rPr lang="en-US" sz="2600" b="1" dirty="0">
                <a:solidFill>
                  <a:srgbClr val="FF0000"/>
                </a:solidFill>
                <a:latin typeface="Times New Roman" panose="02020603050405020304" pitchFamily="18" charset="0"/>
                <a:ea typeface="Times New Roman" panose="02020603050405020304" pitchFamily="18" charset="0"/>
              </a:rPr>
              <a:t>.</a:t>
            </a:r>
            <a:endParaRPr lang="en-US" sz="2600" dirty="0">
              <a:solidFill>
                <a:srgbClr val="FF0000"/>
              </a:solidFill>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23" name="Rectangle 22"/>
          <p:cNvSpPr/>
          <p:nvPr/>
        </p:nvSpPr>
        <p:spPr>
          <a:xfrm>
            <a:off x="5367839" y="1073253"/>
            <a:ext cx="493974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KHÁM PHÁ KIẾN THỨC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070944" y="1723956"/>
            <a:ext cx="7876903" cy="363295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Trân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gũi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Trân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ban </a:t>
            </a:r>
            <a:r>
              <a:rPr lang="en-US" sz="2800" dirty="0" err="1">
                <a:solidFill>
                  <a:srgbClr val="000000"/>
                </a:solidFill>
                <a:latin typeface="Times New Roman" panose="02020603050405020304" pitchFamily="18" charset="0"/>
                <a:ea typeface="Times New Roman" panose="02020603050405020304" pitchFamily="18" charset="0"/>
              </a:rPr>
              <a:t>tặng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Trân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cha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1569" y="3117944"/>
            <a:ext cx="2665377" cy="21655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25540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4" end="4"/>
                                            </p:txEl>
                                          </p:spTgt>
                                        </p:tgtEl>
                                        <p:attrNameLst>
                                          <p:attrName>style.visibility</p:attrName>
                                        </p:attrNameLst>
                                      </p:cBhvr>
                                      <p:to>
                                        <p:strVal val="visible"/>
                                      </p:to>
                                    </p:set>
                                    <p:animEffect transition="in" filter="fade">
                                      <p:cBhvr>
                                        <p:cTn id="7" dur="1000"/>
                                        <p:tgtEl>
                                          <p:spTgt spid="220">
                                            <p:txEl>
                                              <p:pRg st="4" end="4"/>
                                            </p:txEl>
                                          </p:spTgt>
                                        </p:tgtEl>
                                      </p:cBhvr>
                                    </p:animEffect>
                                    <p:anim calcmode="lin" valueType="num">
                                      <p:cBhvr>
                                        <p:cTn id="8"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801292" y="58783"/>
            <a:ext cx="5016137" cy="1397726"/>
          </a:xfrm>
          <a:prstGeom prst="flowChartDecision">
            <a:avLst/>
          </a:prstGeom>
          <a:solidFill>
            <a:schemeClr val="accent1">
              <a:lumMod val="50000"/>
            </a:schemeClr>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lowchart: Alternate Process 4"/>
          <p:cNvSpPr/>
          <p:nvPr/>
        </p:nvSpPr>
        <p:spPr>
          <a:xfrm>
            <a:off x="2116183" y="1456509"/>
            <a:ext cx="3017520" cy="757645"/>
          </a:xfrm>
          <a:prstGeom prst="flowChartAlternateProcess">
            <a:avLst/>
          </a:prstGeom>
          <a:solidFill>
            <a:schemeClr val="accent6">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dung.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Flowchart: Alternate Process 5"/>
          <p:cNvSpPr/>
          <p:nvPr/>
        </p:nvSpPr>
        <p:spPr>
          <a:xfrm>
            <a:off x="8098971" y="1456508"/>
            <a:ext cx="3017520" cy="757645"/>
          </a:xfrm>
          <a:prstGeom prst="flowChartAlternateProcess">
            <a:avLst/>
          </a:prstGeom>
          <a:solidFill>
            <a:schemeClr val="accent6">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6225"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Flowchart: Alternate Process 6"/>
          <p:cNvSpPr/>
          <p:nvPr/>
        </p:nvSpPr>
        <p:spPr>
          <a:xfrm>
            <a:off x="613955" y="2351315"/>
            <a:ext cx="6583680" cy="4114800"/>
          </a:xfrm>
          <a:prstGeom prst="flowChartAlternateProcess">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342900" indent="-342900" algn="jus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Vừa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nhắm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mắt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vừa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mở</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cửa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sổ</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một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bức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tranh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đồng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quê</a:t>
            </a:r>
            <a:r>
              <a:rPr lang="en-US" sz="2400" dirty="0">
                <a:solidFill>
                  <a:schemeClr val="accent6">
                    <a:lumMod val="50000"/>
                  </a:schemeClr>
                </a:solidFill>
                <a:latin typeface="Times New Roman" panose="02020603050405020304" pitchFamily="18" charset="0"/>
                <a:ea typeface="Times New Roman" panose="02020603050405020304" pitchFamily="18" charset="0"/>
              </a:rPr>
              <a:t> dung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dị</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trẻo</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động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đầy</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chất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chứa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đựng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nhiều</a:t>
            </a:r>
            <a:r>
              <a:rPr lang="en-US" sz="2400" dirty="0">
                <a:solidFill>
                  <a:schemeClr val="accent6">
                    <a:lumMod val="50000"/>
                  </a:schemeClr>
                </a:solidFill>
                <a:latin typeface="Times New Roman" panose="02020603050405020304" pitchFamily="18" charset="0"/>
                <a:ea typeface="Times New Roman" panose="02020603050405020304" pitchFamily="18" charset="0"/>
              </a:rPr>
              <a:t> ý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nghĩa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sâu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sắc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Nguyễn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Ngọc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Thuần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mang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lại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tuổi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một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món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quà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quý</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báu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bước</a:t>
            </a:r>
            <a:r>
              <a:rPr lang="en-US" sz="2400" dirty="0">
                <a:solidFill>
                  <a:schemeClr val="accent6">
                    <a:lumMod val="50000"/>
                  </a:schemeClr>
                </a:solidFill>
                <a:latin typeface="Times New Roman" panose="02020603050405020304" pitchFamily="18" charset="0"/>
                <a:ea typeface="Times New Roman" panose="02020603050405020304" pitchFamily="18" charset="0"/>
              </a:rPr>
              <a:t> qua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tuổi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một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khoảng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vườn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suy</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ngẫm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hãy</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nhắm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mắt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mở</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mở</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cửa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chính</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2400" dirty="0">
                <a:solidFill>
                  <a:schemeClr val="accent6">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hãy</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nhìn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bằng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tất</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giác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quan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thấu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hiểu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quan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nhớ</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Flowchart: Alternate Process 7"/>
              <p:cNvSpPr/>
              <p:nvPr/>
            </p:nvSpPr>
            <p:spPr>
              <a:xfrm>
                <a:off x="7367451" y="2351315"/>
                <a:ext cx="4480560" cy="4114800"/>
              </a:xfrm>
              <a:prstGeom prst="flowChartAlternateProcess">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anose="05000000000000000000" pitchFamily="2" charset="2"/>
                  <a:buChar char="v"/>
                </a:pPr>
                <a:r>
                  <a:rPr lang="en-US" sz="2800" dirty="0" err="1" smtClean="0">
                    <a:solidFill>
                      <a:srgbClr val="FF0000"/>
                    </a:solidFill>
                    <a:latin typeface="Times New Roman" panose="02020603050405020304" pitchFamily="18" charset="0"/>
                    <a:ea typeface="Times New Roman" panose="02020603050405020304" pitchFamily="18" charset="0"/>
                  </a:rPr>
                  <a:t>Ngôi</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kể</a:t>
                </a:r>
                <a:r>
                  <a:rPr lang="en-US" sz="2800" dirty="0">
                    <a:solidFill>
                      <a:srgbClr val="FF0000"/>
                    </a:solidFill>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ngôi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thứ</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a:t>
                </a:r>
              </a:p>
              <a:p>
                <a:pPr marL="457200" indent="-457200" algn="just">
                  <a:buFont typeface="Wingdings" panose="05000000000000000000" pitchFamily="2" charset="2"/>
                  <a:buChar char="v"/>
                </a:pPr>
                <a:r>
                  <a:rPr lang="en-US" sz="2800" dirty="0" err="1" smtClean="0">
                    <a:solidFill>
                      <a:srgbClr val="FF0000"/>
                    </a:solidFill>
                    <a:effectLst/>
                    <a:latin typeface="Times New Roman" panose="02020603050405020304" pitchFamily="18" charset="0"/>
                    <a:ea typeface="Times New Roman" panose="02020603050405020304" pitchFamily="18" charset="0"/>
                  </a:rPr>
                  <a:t>Ngôn</a:t>
                </a:r>
                <a:r>
                  <a:rPr lang="en-US" sz="2800" dirty="0" smtClean="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mộc</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mạc</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tự</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nhiên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chân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thành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a:t>
                </a:r>
              </a:p>
              <a:p>
                <a14:m>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8" name="Flowchart: Alternate Process 7"/>
              <p:cNvSpPr>
                <a:spLocks noRot="1" noChangeAspect="1" noMove="1" noResize="1" noEditPoints="1" noAdjustHandles="1" noChangeArrowheads="1" noChangeShapeType="1" noTextEdit="1"/>
              </p:cNvSpPr>
              <p:nvPr/>
            </p:nvSpPr>
            <p:spPr>
              <a:xfrm>
                <a:off x="7367451" y="2351315"/>
                <a:ext cx="4480560" cy="4114800"/>
              </a:xfrm>
              <a:prstGeom prst="flowChartAlternateProcess">
                <a:avLst/>
              </a:prstGeom>
              <a:blipFill>
                <a:blip r:embed="rId2"/>
                <a:stretch>
                  <a:fillRect/>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236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41212" y="-21131"/>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3724056"/>
          </a:xfrm>
          <a:prstGeom prst="rect">
            <a:avLst/>
          </a:prstGeom>
          <a:noFill/>
          <a:ln>
            <a:noFill/>
          </a:ln>
        </p:spPr>
        <p:txBody>
          <a:bodyPr spcFirstLastPara="1" wrap="square" lIns="91425" tIns="45700" rIns="91425" bIns="45700" anchor="t" anchorCtr="0">
            <a:spAutoFit/>
          </a:bodyPr>
          <a:lstStyle/>
          <a:p>
            <a:pPr marL="571500" indent="-571500">
              <a:spcAft>
                <a:spcPts val="0"/>
              </a:spcAft>
              <a:buAutoNum type="romanUcPeriod"/>
            </a:pPr>
            <a:r>
              <a:rPr lang="en-US" sz="3200" b="1" dirty="0" err="1" smtClean="0">
                <a:solidFill>
                  <a:srgbClr val="000000"/>
                </a:solidFill>
                <a:latin typeface="Times New Roman" panose="02020603050405020304" pitchFamily="18" charset="0"/>
                <a:ea typeface="Times New Roman" panose="02020603050405020304" pitchFamily="18" charset="0"/>
              </a:rPr>
              <a:t>Tìm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hiểu</a:t>
            </a:r>
            <a:r>
              <a:rPr lang="en-US" sz="3200" b="1" dirty="0">
                <a:solidFill>
                  <a:srgbClr val="000000"/>
                </a:solidFill>
                <a:latin typeface="Times New Roman" panose="02020603050405020304" pitchFamily="18" charset="0"/>
                <a:ea typeface="Times New Roman" panose="02020603050405020304" pitchFamily="18" charset="0"/>
              </a:rPr>
              <a:t> tri </a:t>
            </a:r>
            <a:r>
              <a:rPr lang="en-US" sz="3200" b="1" dirty="0" err="1">
                <a:solidFill>
                  <a:srgbClr val="000000"/>
                </a:solidFill>
                <a:latin typeface="Times New Roman" panose="02020603050405020304" pitchFamily="18" charset="0"/>
                <a:ea typeface="Times New Roman" panose="02020603050405020304" pitchFamily="18" charset="0"/>
              </a:rPr>
              <a:t>thức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tiếng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Việt</a:t>
            </a:r>
            <a:r>
              <a:rPr lang="en-US" sz="3200" b="1" dirty="0" smtClean="0">
                <a:solidFill>
                  <a:srgbClr val="000000"/>
                </a:solidFill>
                <a:latin typeface="Times New Roman" panose="02020603050405020304" pitchFamily="18" charset="0"/>
                <a:ea typeface="Times New Roman" panose="02020603050405020304" pitchFamily="18" charset="0"/>
              </a:rPr>
              <a:t>.</a:t>
            </a:r>
          </a:p>
          <a:p>
            <a:pPr algn="just">
              <a:spcAft>
                <a:spcPts val="0"/>
              </a:spcAft>
            </a:pPr>
            <a:r>
              <a:rPr lang="en-US" sz="3200" b="1" dirty="0">
                <a:solidFill>
                  <a:srgbClr val="000000"/>
                </a:solidFill>
                <a:latin typeface="Times New Roman" panose="02020603050405020304" pitchFamily="18" charset="0"/>
                <a:ea typeface="Times New Roman" panose="02020603050405020304" pitchFamily="18" charset="0"/>
              </a:rPr>
              <a:t>1. </a:t>
            </a:r>
            <a:r>
              <a:rPr lang="en-US" sz="3200" b="1" dirty="0" err="1">
                <a:solidFill>
                  <a:srgbClr val="000000"/>
                </a:solidFill>
                <a:latin typeface="Times New Roman" panose="02020603050405020304" pitchFamily="18" charset="0"/>
                <a:ea typeface="Times New Roman" panose="02020603050405020304" pitchFamily="18" charset="0"/>
              </a:rPr>
              <a:t>Cụm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từ</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b="1" dirty="0">
                <a:solidFill>
                  <a:srgbClr val="FF0000"/>
                </a:solidFill>
                <a:latin typeface="Times New Roman" panose="02020603050405020304" pitchFamily="18" charset="0"/>
                <a:ea typeface="Times New Roman" panose="02020603050405020304" pitchFamily="18" charset="0"/>
              </a:rPr>
              <a:t>a. </a:t>
            </a:r>
            <a:r>
              <a:rPr lang="en-US" sz="3200" b="1" dirty="0" err="1">
                <a:solidFill>
                  <a:srgbClr val="FF0000"/>
                </a:solidFill>
                <a:latin typeface="Times New Roman" panose="02020603050405020304" pitchFamily="18" charset="0"/>
                <a:ea typeface="Times New Roman" panose="02020603050405020304" pitchFamily="18" charset="0"/>
              </a:rPr>
              <a:t>Ví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latin typeface="Times New Roman" panose="02020603050405020304" pitchFamily="18" charset="0"/>
              <a:ea typeface="Times New Roman" panose="02020603050405020304" pitchFamily="18" charset="0"/>
            </a:endParaRPr>
          </a:p>
          <a:p>
            <a:pPr marL="514350" indent="-514350">
              <a:spcAft>
                <a:spcPts val="0"/>
              </a:spcAft>
              <a:buAutoNum type="romanUcPeriod"/>
            </a:pPr>
            <a:endParaRPr lang="en-US" sz="2800" b="1" dirty="0" smtClean="0">
              <a:solidFill>
                <a:srgbClr val="000000"/>
              </a:solidFill>
              <a:latin typeface="Times New Roman" panose="02020603050405020304" pitchFamily="18" charset="0"/>
              <a:ea typeface="Times New Roman" panose="02020603050405020304" pitchFamily="18" charset="0"/>
            </a:endParaRPr>
          </a:p>
          <a:p>
            <a:pPr marL="514350" indent="-514350">
              <a:spcAft>
                <a:spcPts val="0"/>
              </a:spcAft>
              <a:buAutoNum type="romanUcPeriod"/>
            </a:pPr>
            <a:endParaRPr lang="en-US" sz="2800" b="1" dirty="0">
              <a:solidFill>
                <a:srgbClr val="000000"/>
              </a:solidFill>
              <a:effectLst/>
              <a:latin typeface="Times New Roman" panose="02020603050405020304" pitchFamily="18" charset="0"/>
              <a:ea typeface="Times New Roman" panose="02020603050405020304" pitchFamily="18" charset="0"/>
            </a:endParaRPr>
          </a:p>
          <a:p>
            <a:pPr marL="514350" indent="-514350">
              <a:spcAft>
                <a:spcPts val="0"/>
              </a:spcAft>
              <a:buAutoNum type="romanUcPeriod"/>
            </a:pPr>
            <a:endParaRPr lang="en-US" sz="2800" b="1" dirty="0" smtClean="0">
              <a:solidFill>
                <a:srgbClr val="000000"/>
              </a:solidFill>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951513" y="1027203"/>
            <a:ext cx="3651070" cy="2401797"/>
          </a:xfrm>
          <a:prstGeom prst="rect">
            <a:avLst/>
          </a:prstGeom>
          <a:scene3d>
            <a:camera prst="perspectiveContrastingRightFacing"/>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lvl="0">
              <a:tabLst>
                <a:tab pos="1386840" algn="l"/>
              </a:tabLst>
            </a:pPr>
            <a:endParaRPr lang="en-US" sz="2800" dirty="0" smtClean="0">
              <a:solidFill>
                <a:srgbClr val="000000"/>
              </a:solidFill>
              <a:latin typeface="Times New Roman" panose="02020603050405020304" pitchFamily="18" charset="0"/>
              <a:ea typeface="Times New Roman" panose="02020603050405020304" pitchFamily="18" charset="0"/>
            </a:endParaRPr>
          </a:p>
          <a:p>
            <a:pPr lvl="0">
              <a:tabLst>
                <a:tab pos="1386840" algn="l"/>
              </a:tabLst>
            </a:pPr>
            <a:r>
              <a:rPr lang="en-US" sz="2800" b="1" dirty="0" smtClean="0">
                <a:solidFill>
                  <a:srgbClr val="000000"/>
                </a:solidFill>
                <a:latin typeface="Times New Roman" panose="02020603050405020304" pitchFamily="18" charset="0"/>
                <a:ea typeface="Times New Roman" panose="02020603050405020304" pitchFamily="18" charset="0"/>
              </a:rPr>
              <a:t>VD </a:t>
            </a:r>
            <a:r>
              <a:rPr lang="en-US" sz="2800" b="1" dirty="0">
                <a:solidFill>
                  <a:srgbClr val="000000"/>
                </a:solidFill>
                <a:latin typeface="Times New Roman" panose="02020603050405020304" pitchFamily="18" charset="0"/>
                <a:ea typeface="Times New Roman" panose="02020603050405020304" pitchFamily="18" charset="0"/>
              </a:rPr>
              <a:t>1:</a:t>
            </a:r>
          </a:p>
          <a:p>
            <a:pPr lvl="0">
              <a:tabLst>
                <a:tab pos="13868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(1) </a:t>
            </a:r>
            <a:r>
              <a:rPr lang="en-US" sz="2800" i="1" dirty="0" err="1">
                <a:solidFill>
                  <a:srgbClr val="000000"/>
                </a:solidFill>
                <a:latin typeface="Times New Roman" panose="02020603050405020304" pitchFamily="18" charset="0"/>
                <a:ea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lang</a:t>
            </a:r>
            <a:r>
              <a:rPr lang="en-US" sz="2800" i="1" dirty="0">
                <a:solidFill>
                  <a:srgbClr val="000000"/>
                </a:solidFill>
                <a:latin typeface="Times New Roman" panose="02020603050405020304" pitchFamily="18" charset="0"/>
                <a:ea typeface="Times New Roman" panose="02020603050405020304" pitchFamily="18" charset="0"/>
              </a:rPr>
              <a:t> thang.</a:t>
            </a:r>
            <a:endParaRPr lang="en-US" sz="2800" dirty="0">
              <a:solidFill>
                <a:srgbClr val="000000"/>
              </a:solidFill>
              <a:latin typeface="Times New Roman" panose="02020603050405020304" pitchFamily="18" charset="0"/>
              <a:ea typeface="Times New Roman" panose="02020603050405020304" pitchFamily="18" charset="0"/>
            </a:endParaRPr>
          </a:p>
          <a:p>
            <a:pPr lvl="0">
              <a:tabLst>
                <a:tab pos="1386840" algn="l"/>
              </a:tabLst>
            </a:pPr>
            <a:r>
              <a:rPr lang="en-US" sz="2800" i="1" dirty="0">
                <a:solidFill>
                  <a:srgbClr val="000000"/>
                </a:solidFill>
                <a:latin typeface="Times New Roman" panose="02020603050405020304" pitchFamily="18" charset="0"/>
                <a:ea typeface="Times New Roman" panose="02020603050405020304" pitchFamily="18" charset="0"/>
              </a:rPr>
              <a:t>(2) </a:t>
            </a:r>
            <a:r>
              <a:rPr lang="en-US" sz="2800" i="1" dirty="0" err="1">
                <a:solidFill>
                  <a:srgbClr val="000000"/>
                </a:solidFill>
                <a:latin typeface="Times New Roman" panose="02020603050405020304" pitchFamily="18" charset="0"/>
                <a:ea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bụng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đói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vẫn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lang</a:t>
            </a:r>
            <a:r>
              <a:rPr lang="en-US" sz="2800" i="1" dirty="0">
                <a:solidFill>
                  <a:srgbClr val="000000"/>
                </a:solidFill>
                <a:latin typeface="Times New Roman" panose="02020603050405020304" pitchFamily="18" charset="0"/>
                <a:ea typeface="Times New Roman" panose="02020603050405020304" pitchFamily="18" charset="0"/>
              </a:rPr>
              <a:t> thang </a:t>
            </a:r>
            <a:r>
              <a:rPr lang="en-US" sz="2800" i="1" dirty="0" err="1">
                <a:solidFill>
                  <a:srgbClr val="000000"/>
                </a:solidFill>
                <a:latin typeface="Times New Roman" panose="02020603050405020304" pitchFamily="18" charset="0"/>
                <a:ea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endParaRPr>
          </a:p>
          <a:p>
            <a:pPr lvl="0"/>
            <a:endParaRPr lang="en-US" sz="2800" b="1" dirty="0">
              <a:solidFill>
                <a:srgbClr val="000000"/>
              </a:solidFill>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algn="ctr"/>
            <a:r>
              <a:rPr lang="en-US" sz="3200" b="1"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THỰC HÀNH TIẾNG VIỆT</a:t>
            </a:r>
            <a:endParaRPr lang="en-US" sz="32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8203471" y="1027203"/>
            <a:ext cx="3651070" cy="2380666"/>
          </a:xfrm>
          <a:prstGeom prst="rect">
            <a:avLst/>
          </a:prstGeom>
          <a:scene3d>
            <a:camera prst="perspectiveHeroicExtremeLeftFacing"/>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spcAft>
                <a:spcPts val="1200"/>
              </a:spcAft>
            </a:pPr>
            <a:r>
              <a:rPr lang="en-US" sz="2800" b="1" dirty="0">
                <a:solidFill>
                  <a:schemeClr val="tx1"/>
                </a:solidFill>
                <a:latin typeface="Times New Roman" panose="02020603050405020304" pitchFamily="18" charset="0"/>
                <a:ea typeface="Times New Roman" panose="02020603050405020304" pitchFamily="18" charset="0"/>
              </a:rPr>
              <a:t>VD 2:</a:t>
            </a:r>
            <a:endParaRPr lang="en-US" sz="2400" b="1" dirty="0">
              <a:solidFill>
                <a:schemeClr val="tx1"/>
              </a:solidFill>
              <a:latin typeface="Times New Roman" panose="02020603050405020304" pitchFamily="18" charset="0"/>
              <a:ea typeface="Times New Roman" panose="02020603050405020304" pitchFamily="18" charset="0"/>
            </a:endParaRPr>
          </a:p>
          <a:p>
            <a:pPr>
              <a:spcAft>
                <a:spcPts val="1200"/>
              </a:spcAft>
            </a:pPr>
            <a:r>
              <a:rPr lang="en-US" sz="2800" i="1" dirty="0">
                <a:solidFill>
                  <a:schemeClr val="tx1"/>
                </a:solidFill>
                <a:latin typeface="Times New Roman" panose="02020603050405020304" pitchFamily="18" charset="0"/>
                <a:ea typeface="Times New Roman" panose="02020603050405020304" pitchFamily="18" charset="0"/>
              </a:rPr>
              <a:t> (1) </a:t>
            </a:r>
            <a:r>
              <a:rPr lang="en-US" sz="2800" i="1" dirty="0" err="1">
                <a:solidFill>
                  <a:schemeClr val="tx1"/>
                </a:solidFill>
                <a:latin typeface="Times New Roman" panose="02020603050405020304" pitchFamily="18" charset="0"/>
                <a:ea typeface="Times New Roman" panose="02020603050405020304" pitchFamily="18" charset="0"/>
              </a:rPr>
              <a:t>Tuyết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rơi</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a:p>
            <a:pPr>
              <a:spcAft>
                <a:spcPts val="1200"/>
              </a:spcAft>
            </a:pPr>
            <a:r>
              <a:rPr lang="en-US" sz="2800" i="1" dirty="0">
                <a:solidFill>
                  <a:schemeClr val="tx1"/>
                </a:solidFill>
                <a:latin typeface="Times New Roman" panose="02020603050405020304" pitchFamily="18" charset="0"/>
                <a:ea typeface="Times New Roman" panose="02020603050405020304" pitchFamily="18" charset="0"/>
              </a:rPr>
              <a:t>(2) </a:t>
            </a:r>
            <a:r>
              <a:rPr lang="en-US" sz="2800" i="1" dirty="0" err="1">
                <a:solidFill>
                  <a:schemeClr val="tx1"/>
                </a:solidFill>
                <a:latin typeface="Times New Roman" panose="02020603050405020304" pitchFamily="18" charset="0"/>
                <a:ea typeface="Times New Roman" panose="02020603050405020304" pitchFamily="18" charset="0"/>
              </a:rPr>
              <a:t>Tuyết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rơi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đầy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đường</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 name="Up Arrow Callout 1"/>
          <p:cNvSpPr/>
          <p:nvPr/>
        </p:nvSpPr>
        <p:spPr>
          <a:xfrm>
            <a:off x="3908211" y="2690949"/>
            <a:ext cx="7903028" cy="3592285"/>
          </a:xfrm>
          <a:prstGeom prst="upArrow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marL="342900" indent="-342900">
              <a:spcAft>
                <a:spcPts val="750"/>
              </a:spcAft>
              <a:buFont typeface="Wingdings" panose="05000000000000000000" pitchFamily="2" charset="2"/>
              <a:buChar char="ü"/>
            </a:pPr>
            <a:r>
              <a:rPr lang="en-US" sz="2400" dirty="0" err="1" smtClean="0">
                <a:solidFill>
                  <a:schemeClr val="tx1"/>
                </a:solidFill>
                <a:latin typeface="Times New Roman" panose="02020603050405020304" pitchFamily="18" charset="0"/>
                <a:ea typeface="Times New Roman" panose="02020603050405020304" pitchFamily="18" charset="0"/>
              </a:rPr>
              <a:t>Xác</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định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chủ</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ngữ</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cặp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sau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đây</a:t>
            </a:r>
            <a:r>
              <a:rPr lang="en-US" sz="2400" dirty="0">
                <a:solidFill>
                  <a:schemeClr val="tx1"/>
                </a:solidFill>
                <a:latin typeface="Times New Roman" panose="02020603050405020304" pitchFamily="18" charset="0"/>
                <a:ea typeface="Times New Roman" panose="02020603050405020304" pitchFamily="18" charset="0"/>
              </a:rPr>
              <a:t> (VD1), (VD2)?</a:t>
            </a:r>
          </a:p>
          <a:p>
            <a:pPr marL="342900" indent="-342900">
              <a:spcAft>
                <a:spcPts val="750"/>
              </a:spcAft>
              <a:buFont typeface="Wingdings" panose="05000000000000000000" pitchFamily="2" charset="2"/>
              <a:buChar char="ü"/>
            </a:pPr>
            <a:r>
              <a:rPr lang="en-US" sz="2400" dirty="0" err="1" smtClean="0">
                <a:solidFill>
                  <a:schemeClr val="tx1"/>
                </a:solidFill>
                <a:latin typeface="Times New Roman" panose="02020603050405020304" pitchFamily="18" charset="0"/>
                <a:ea typeface="Times New Roman" panose="02020603050405020304" pitchFamily="18" charset="0"/>
              </a:rPr>
              <a:t>Thế</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cụm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a:t>
            </a:r>
          </a:p>
          <a:p>
            <a:pPr marL="342900" indent="-342900">
              <a:spcAft>
                <a:spcPts val="750"/>
              </a:spcAft>
              <a:buFont typeface="Wingdings" panose="05000000000000000000" pitchFamily="2" charset="2"/>
              <a:buChar char="ü"/>
            </a:pPr>
            <a:r>
              <a:rPr lang="en-US" sz="2400" dirty="0" smtClean="0">
                <a:solidFill>
                  <a:schemeClr val="tx1"/>
                </a:solidFill>
                <a:latin typeface="Times New Roman" panose="02020603050405020304" pitchFamily="18" charset="0"/>
                <a:ea typeface="Times New Roman" panose="02020603050405020304" pitchFamily="18" charset="0"/>
              </a:rPr>
              <a:t>So </a:t>
            </a:r>
            <a:r>
              <a:rPr lang="en-US" sz="2400" dirty="0" err="1">
                <a:solidFill>
                  <a:schemeClr val="tx1"/>
                </a:solidFill>
                <a:latin typeface="Times New Roman" panose="02020603050405020304" pitchFamily="18" charset="0"/>
                <a:ea typeface="Times New Roman" panose="02020603050405020304" pitchFamily="18" charset="0"/>
              </a:rPr>
              <a:t>sánh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hai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nhận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dụng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mở</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chính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cụm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ở </a:t>
            </a:r>
            <a:r>
              <a:rPr lang="en-US" sz="2400" dirty="0" err="1">
                <a:solidFill>
                  <a:schemeClr val="tx1"/>
                </a:solidFill>
                <a:latin typeface="Times New Roman" panose="02020603050405020304" pitchFamily="18" charset="0"/>
                <a:ea typeface="Times New Roman" panose="02020603050405020304" pitchFamily="18" charset="0"/>
              </a:rPr>
              <a:t>mỗi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bổ</a:t>
            </a:r>
            <a:r>
              <a:rPr lang="en-US" sz="2400" dirty="0">
                <a:solidFill>
                  <a:schemeClr val="tx1"/>
                </a:solidFill>
                <a:latin typeface="Times New Roman" panose="02020603050405020304" pitchFamily="18" charset="0"/>
                <a:ea typeface="Times New Roman" panose="02020603050405020304" pitchFamily="18" charset="0"/>
              </a:rPr>
              <a:t> sung </a:t>
            </a:r>
            <a:r>
              <a:rPr lang="en-US" sz="2400" dirty="0" err="1">
                <a:solidFill>
                  <a:schemeClr val="tx1"/>
                </a:solidFill>
                <a:latin typeface="Times New Roman" panose="02020603050405020304" pitchFamily="18" charset="0"/>
                <a:ea typeface="Times New Roman" panose="02020603050405020304" pitchFamily="18" charset="0"/>
              </a:rPr>
              <a:t>thêm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tin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 </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59669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3724056"/>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951512" y="1027203"/>
            <a:ext cx="3887321" cy="5373597"/>
          </a:xfrm>
          <a:prstGeom prst="rect">
            <a:avLst/>
          </a:prstGeom>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VD 1:</a:t>
            </a:r>
          </a:p>
          <a:p>
            <a:pPr>
              <a:spcAft>
                <a:spcPts val="1200"/>
              </a:spcAft>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lang="en-US" sz="2800" b="1" dirty="0" err="1">
                <a:solidFill>
                  <a:srgbClr val="FF0000"/>
                </a:solidFill>
                <a:latin typeface="Times New Roman" panose="02020603050405020304" pitchFamily="18" charset="0"/>
                <a:ea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(1): </a:t>
            </a:r>
            <a:r>
              <a:rPr lang="en-US" sz="2800" dirty="0" err="1">
                <a:solidFill>
                  <a:schemeClr val="tx1"/>
                </a:solidFill>
                <a:latin typeface="Times New Roman" panose="02020603050405020304" pitchFamily="18" charset="0"/>
                <a:ea typeface="Times New Roman" panose="02020603050405020304" pitchFamily="18" charset="0"/>
              </a:rPr>
              <a:t>chủ</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chỉ</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bé</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a:p>
            <a:pPr>
              <a:spcAft>
                <a:spcPts val="1200"/>
              </a:spcAft>
            </a:pPr>
            <a:r>
              <a:rPr lang="en-US" sz="2800" b="1" dirty="0" err="1">
                <a:solidFill>
                  <a:srgbClr val="FF0000"/>
                </a:solidFill>
                <a:latin typeface="Times New Roman" panose="02020603050405020304" pitchFamily="18" charset="0"/>
                <a:ea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(2): </a:t>
            </a:r>
            <a:r>
              <a:rPr lang="en-US" sz="2800" dirty="0" err="1">
                <a:solidFill>
                  <a:schemeClr val="tx1"/>
                </a:solidFill>
                <a:latin typeface="Times New Roman" panose="02020603050405020304" pitchFamily="18" charset="0"/>
                <a:ea typeface="Times New Roman" panose="02020603050405020304" pitchFamily="18" charset="0"/>
              </a:rPr>
              <a:t>Chủ</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Chủ</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ngữ</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bé</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đáng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thương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đói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rét</a:t>
            </a:r>
            <a:r>
              <a:rPr lang="en-US" sz="2800" i="1"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hơn</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bé</a:t>
            </a:r>
            <a:r>
              <a:rPr lang="en-US" sz="2800" i="1"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thông</a:t>
            </a:r>
            <a:r>
              <a:rPr lang="en-US" sz="2800" dirty="0">
                <a:solidFill>
                  <a:schemeClr val="tx1"/>
                </a:solidFill>
                <a:latin typeface="Times New Roman" panose="02020603050405020304" pitchFamily="18" charset="0"/>
                <a:ea typeface="Times New Roman" panose="02020603050405020304" pitchFamily="18" charset="0"/>
              </a:rPr>
              <a:t> tin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bé</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8036941" y="1027202"/>
            <a:ext cx="3817600" cy="53735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spcAft>
                <a:spcPts val="1200"/>
              </a:spcAft>
            </a:pPr>
            <a:r>
              <a:rPr lang="en-US" sz="2800" b="1" dirty="0" smtClean="0">
                <a:solidFill>
                  <a:schemeClr val="tx1"/>
                </a:solidFill>
                <a:latin typeface="Times New Roman" panose="02020603050405020304" pitchFamily="18" charset="0"/>
                <a:ea typeface="Times New Roman" panose="02020603050405020304" pitchFamily="18" charset="0"/>
              </a:rPr>
              <a:t>VD 2:</a:t>
            </a:r>
          </a:p>
          <a:p>
            <a:pPr>
              <a:spcAft>
                <a:spcPts val="1200"/>
              </a:spcAft>
            </a:pPr>
            <a:r>
              <a:rPr lang="en-US" sz="2600" b="1" dirty="0" err="1" smtClean="0">
                <a:solidFill>
                  <a:srgbClr val="FF0000"/>
                </a:solidFill>
                <a:latin typeface="Times New Roman" panose="02020603050405020304" pitchFamily="18" charset="0"/>
                <a:ea typeface="Times New Roman" panose="02020603050405020304" pitchFamily="18" charset="0"/>
              </a:rPr>
              <a:t>Trong</a:t>
            </a:r>
            <a:r>
              <a:rPr lang="en-US" sz="2600" b="1" dirty="0" smtClean="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câu</a:t>
            </a:r>
            <a:r>
              <a:rPr lang="en-US" sz="2600" b="1" dirty="0">
                <a:solidFill>
                  <a:srgbClr val="FF0000"/>
                </a:solidFill>
                <a:latin typeface="Times New Roman" panose="02020603050405020304" pitchFamily="18" charset="0"/>
                <a:ea typeface="Times New Roman" panose="02020603050405020304" pitchFamily="18" charset="0"/>
              </a:rPr>
              <a:t> (1): </a:t>
            </a:r>
            <a:r>
              <a:rPr lang="en-US" sz="2600" dirty="0" err="1">
                <a:solidFill>
                  <a:schemeClr val="tx1"/>
                </a:solidFill>
                <a:latin typeface="Times New Roman" panose="02020603050405020304" pitchFamily="18" charset="0"/>
                <a:ea typeface="Times New Roman" panose="02020603050405020304" pitchFamily="18" charset="0"/>
              </a:rPr>
              <a:t>Chủ</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ngữ</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chỉ</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có</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từ</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tuyết</a:t>
            </a:r>
            <a:r>
              <a:rPr lang="en-US" sz="2600" dirty="0" smtClean="0">
                <a:solidFill>
                  <a:schemeClr val="tx1"/>
                </a:solidFill>
                <a:latin typeface="Times New Roman" panose="02020603050405020304" pitchFamily="18" charset="0"/>
                <a:ea typeface="Times New Roman" panose="02020603050405020304" pitchFamily="18" charset="0"/>
              </a:rPr>
              <a:t>).</a:t>
            </a:r>
            <a:endParaRPr lang="en-US" sz="2600" dirty="0">
              <a:solidFill>
                <a:schemeClr val="tx1"/>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600" b="1" dirty="0" err="1">
                <a:solidFill>
                  <a:srgbClr val="FF0000"/>
                </a:solidFill>
                <a:latin typeface="Times New Roman" panose="02020603050405020304" pitchFamily="18" charset="0"/>
                <a:ea typeface="Times New Roman" panose="02020603050405020304" pitchFamily="18" charset="0"/>
              </a:rPr>
              <a:t>Trong</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câu</a:t>
            </a:r>
            <a:r>
              <a:rPr lang="en-US" sz="2600" b="1" dirty="0">
                <a:solidFill>
                  <a:srgbClr val="FF0000"/>
                </a:solidFill>
                <a:latin typeface="Times New Roman" panose="02020603050405020304" pitchFamily="18" charset="0"/>
                <a:ea typeface="Times New Roman" panose="02020603050405020304" pitchFamily="18" charset="0"/>
              </a:rPr>
              <a:t> (2): </a:t>
            </a:r>
            <a:r>
              <a:rPr lang="en-US" sz="2600" dirty="0" err="1">
                <a:solidFill>
                  <a:schemeClr val="tx1"/>
                </a:solidFill>
                <a:latin typeface="Times New Roman" panose="02020603050405020304" pitchFamily="18" charset="0"/>
                <a:ea typeface="Times New Roman" panose="02020603050405020304" pitchFamily="18" charset="0"/>
              </a:rPr>
              <a:t>Chủ</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ngữ</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là</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cụm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từ</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Chủ</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ngữ</a:t>
            </a:r>
            <a:r>
              <a:rPr lang="en-US" sz="2600"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tuyết</a:t>
            </a:r>
            <a:r>
              <a:rPr lang="en-US" sz="2600" i="1"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trắng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cụ</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thể</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hơn</a:t>
            </a:r>
            <a:r>
              <a:rPr lang="en-US" sz="2600"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tuyết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vì</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có</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thêm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thông</a:t>
            </a:r>
            <a:r>
              <a:rPr lang="en-US" sz="2600" dirty="0">
                <a:solidFill>
                  <a:schemeClr val="tx1"/>
                </a:solidFill>
                <a:latin typeface="Times New Roman" panose="02020603050405020304" pitchFamily="18" charset="0"/>
                <a:ea typeface="Times New Roman" panose="02020603050405020304" pitchFamily="18" charset="0"/>
              </a:rPr>
              <a:t> tin </a:t>
            </a:r>
            <a:r>
              <a:rPr lang="en-US" sz="2600" dirty="0" err="1">
                <a:solidFill>
                  <a:schemeClr val="tx1"/>
                </a:solidFill>
                <a:latin typeface="Times New Roman" panose="02020603050405020304" pitchFamily="18" charset="0"/>
                <a:ea typeface="Times New Roman" panose="02020603050405020304" pitchFamily="18" charset="0"/>
              </a:rPr>
              <a:t>về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đặc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điểm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màu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sắc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của</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tuyết.Vị</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ngữ</a:t>
            </a:r>
            <a:r>
              <a:rPr lang="en-US" sz="2600"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rơi</a:t>
            </a:r>
            <a:r>
              <a:rPr lang="en-US" sz="2600" i="1"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đầy</a:t>
            </a:r>
            <a:r>
              <a:rPr lang="en-US" sz="2600" i="1"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đường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cụ</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thể</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hơn</a:t>
            </a:r>
            <a:r>
              <a:rPr lang="en-US" sz="2600"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rơi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vì</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có</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thông</a:t>
            </a:r>
            <a:r>
              <a:rPr lang="en-US" sz="2600" dirty="0">
                <a:solidFill>
                  <a:schemeClr val="tx1"/>
                </a:solidFill>
                <a:latin typeface="Times New Roman" panose="02020603050405020304" pitchFamily="18" charset="0"/>
                <a:ea typeface="Times New Roman" panose="02020603050405020304" pitchFamily="18" charset="0"/>
              </a:rPr>
              <a:t> tin </a:t>
            </a:r>
            <a:r>
              <a:rPr lang="en-US" sz="2600" dirty="0" err="1">
                <a:solidFill>
                  <a:schemeClr val="tx1"/>
                </a:solidFill>
                <a:latin typeface="Times New Roman" panose="02020603050405020304" pitchFamily="18" charset="0"/>
                <a:ea typeface="Times New Roman" panose="02020603050405020304" pitchFamily="18" charset="0"/>
              </a:rPr>
              <a:t>về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mức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độ</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đặc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điểm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của</a:t>
            </a:r>
            <a:r>
              <a:rPr lang="en-US" sz="2600" dirty="0">
                <a:solidFill>
                  <a:schemeClr val="tx1"/>
                </a:solidFill>
                <a:latin typeface="Times New Roman" panose="02020603050405020304" pitchFamily="18" charset="0"/>
                <a:ea typeface="Times New Roman" panose="02020603050405020304" pitchFamily="18" charset="0"/>
              </a:rPr>
              <a:t> </a:t>
            </a:r>
            <a:r>
              <a:rPr lang="en-US" sz="2600" i="1" dirty="0" err="1">
                <a:solidFill>
                  <a:schemeClr val="tx1"/>
                </a:solidFill>
                <a:latin typeface="Times New Roman" panose="02020603050405020304" pitchFamily="18" charset="0"/>
                <a:ea typeface="Times New Roman" panose="02020603050405020304" pitchFamily="18" charset="0"/>
              </a:rPr>
              <a:t>tuyết</a:t>
            </a:r>
            <a:r>
              <a:rPr lang="en-US" sz="2600" dirty="0">
                <a:solidFill>
                  <a:schemeClr val="tx1"/>
                </a:solidFill>
                <a:latin typeface="Times New Roman" panose="02020603050405020304" pitchFamily="18" charset="0"/>
                <a:ea typeface="Times New Roman" panose="02020603050405020304" pitchFamily="18" charset="0"/>
              </a:rPr>
              <a:t>.</a:t>
            </a:r>
            <a:endParaRPr lang="en-US" sz="2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54536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fade">
                                      <p:cBhvr>
                                        <p:cTn id="56" dur="1000"/>
                                        <p:tgtEl>
                                          <p:spTgt spid="9">
                                            <p:txEl>
                                              <p:pRg st="0" end="0"/>
                                            </p:txEl>
                                          </p:spTgt>
                                        </p:tgtEl>
                                      </p:cBhvr>
                                    </p:animEffect>
                                    <p:anim calcmode="lin" valueType="num">
                                      <p:cBhvr>
                                        <p:cTn id="5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fade">
                                      <p:cBhvr>
                                        <p:cTn id="63" dur="1000"/>
                                        <p:tgtEl>
                                          <p:spTgt spid="9">
                                            <p:txEl>
                                              <p:pRg st="1" end="1"/>
                                            </p:txEl>
                                          </p:spTgt>
                                        </p:tgtEl>
                                      </p:cBhvr>
                                    </p:animEffect>
                                    <p:anim calcmode="lin" valueType="num">
                                      <p:cBhvr>
                                        <p:cTn id="6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2" end="2"/>
                                            </p:txEl>
                                          </p:spTgt>
                                        </p:tgtEl>
                                        <p:attrNameLst>
                                          <p:attrName>style.visibility</p:attrName>
                                        </p:attrNameLst>
                                      </p:cBhvr>
                                      <p:to>
                                        <p:strVal val="visible"/>
                                      </p:to>
                                    </p:set>
                                    <p:animEffect transition="in" filter="fade">
                                      <p:cBhvr>
                                        <p:cTn id="70" dur="1000"/>
                                        <p:tgtEl>
                                          <p:spTgt spid="9">
                                            <p:txEl>
                                              <p:pRg st="2" end="2"/>
                                            </p:txEl>
                                          </p:spTgt>
                                        </p:tgtEl>
                                      </p:cBhvr>
                                    </p:animEffect>
                                    <p:anim calcmode="lin" valueType="num">
                                      <p:cBhvr>
                                        <p:cTn id="7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4708941"/>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lphaLcPeriod"/>
              <a:tabLst>
                <a:tab pos="1386840" algn="l"/>
              </a:tabLst>
              <a:defRPr/>
            </a:pPr>
            <a:r>
              <a:rPr kumimoji="0" lang="en-US" sz="3200" b="1" i="0" u="none" strike="noStrike" kern="1200" cap="none" spc="0" normalizeH="0" baseline="0" noProof="0" dirty="0" err="1" smtClean="0">
                <a:ln>
                  <a:noFill/>
                </a:ln>
                <a:effectLst/>
                <a:uLnTx/>
                <a:uFillTx/>
                <a:latin typeface="Times New Roman" panose="02020603050405020304" pitchFamily="18" charset="0"/>
                <a:ea typeface="Times New Roman" panose="02020603050405020304" pitchFamily="18" charset="0"/>
              </a:rPr>
              <a:t>Ví</a:t>
            </a:r>
            <a:r>
              <a:rPr kumimoji="0" lang="en-US" sz="32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rPr>
              <a:t>dụ</a:t>
            </a:r>
            <a:r>
              <a:rPr kumimoji="0" lang="en-US" sz="32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endParaRPr>
          </a:p>
          <a:p>
            <a:pPr>
              <a:spcAft>
                <a:spcPts val="0"/>
              </a:spcAft>
              <a:tabLst>
                <a:tab pos="1386840" algn="l"/>
              </a:tabLst>
            </a:pPr>
            <a:r>
              <a:rPr lang="en-US" sz="3200" b="1" dirty="0">
                <a:solidFill>
                  <a:srgbClr val="FF0000"/>
                </a:solidFill>
                <a:latin typeface="Times New Roman" panose="02020603050405020304" pitchFamily="18" charset="0"/>
                <a:ea typeface="Times New Roman" panose="02020603050405020304" pitchFamily="18" charset="0"/>
              </a:rPr>
              <a:t>b. </a:t>
            </a:r>
            <a:r>
              <a:rPr lang="en-US" sz="3200" b="1" dirty="0" err="1">
                <a:solidFill>
                  <a:srgbClr val="FF0000"/>
                </a:solidFill>
                <a:latin typeface="Times New Roman" panose="02020603050405020304" pitchFamily="18" charset="0"/>
                <a:ea typeface="Times New Roman" panose="02020603050405020304" pitchFamily="18" charset="0"/>
              </a:rPr>
              <a:t>Kết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luận</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latin typeface="Times New Roman" panose="02020603050405020304" pitchFamily="18" charset="0"/>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tab pos="1386840" algn="l"/>
              </a:tabLst>
              <a:defRPr/>
            </a:pPr>
            <a:endPar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513216" y="961889"/>
            <a:ext cx="6565708" cy="53735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342900" indent="-342900">
              <a:spcAft>
                <a:spcPts val="0"/>
              </a:spcAft>
              <a:buFont typeface="Wingdings" panose="05000000000000000000" pitchFamily="2" charset="2"/>
              <a:buChar char="ü"/>
              <a:tabLst>
                <a:tab pos="1386840" algn="l"/>
              </a:tabLst>
            </a:pPr>
            <a:r>
              <a:rPr lang="en-US" sz="2800" dirty="0" err="1" smtClean="0">
                <a:solidFill>
                  <a:schemeClr val="tx1"/>
                </a:solidFill>
                <a:latin typeface="Times New Roman" panose="02020603050405020304" pitchFamily="18" charset="0"/>
                <a:ea typeface="Times New Roman" panose="02020603050405020304" pitchFamily="18" charset="0"/>
              </a:rPr>
              <a:t>Thành</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tabLst>
                <a:tab pos="1386840" algn="l"/>
              </a:tabLst>
            </a:pPr>
            <a:r>
              <a:rPr lang="en-US" sz="2800" dirty="0" err="1" smtClean="0">
                <a:solidFill>
                  <a:schemeClr val="tx1"/>
                </a:solidFill>
                <a:latin typeface="Times New Roman" panose="02020603050405020304" pitchFamily="18" charset="0"/>
                <a:ea typeface="Times New Roman" panose="02020603050405020304" pitchFamily="18" charset="0"/>
              </a:rPr>
              <a:t>Cụm</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hai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trở</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hợp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nhau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nhưng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chưa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tạo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(DT, ĐT, TT) </a:t>
            </a:r>
            <a:r>
              <a:rPr lang="en-US" sz="2800" dirty="0" err="1">
                <a:solidFill>
                  <a:schemeClr val="tx1"/>
                </a:solidFill>
                <a:latin typeface="Times New Roman" panose="02020603050405020304" pitchFamily="18" charset="0"/>
                <a:ea typeface="Times New Roman" panose="02020603050405020304" pitchFamily="18" charset="0"/>
              </a:rPr>
              <a:t>đóng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vai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trò</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còn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lại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bổ</a:t>
            </a:r>
            <a:r>
              <a:rPr lang="en-US" sz="2800" dirty="0">
                <a:solidFill>
                  <a:schemeClr val="tx1"/>
                </a:solidFill>
                <a:latin typeface="Times New Roman" panose="02020603050405020304" pitchFamily="18" charset="0"/>
                <a:ea typeface="Times New Roman" panose="02020603050405020304" pitchFamily="18" charset="0"/>
              </a:rPr>
              <a:t> sung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tâm</a:t>
            </a:r>
            <a:r>
              <a:rPr lang="en-US" sz="2800" dirty="0" smtClean="0">
                <a:solidFill>
                  <a:schemeClr val="tx1"/>
                </a:solidFill>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tabLst>
                <a:tab pos="1386840" algn="l"/>
              </a:tabLst>
            </a:pPr>
            <a:r>
              <a:rPr lang="en-US" sz="2800" dirty="0" err="1" smtClean="0">
                <a:solidFill>
                  <a:schemeClr val="tx1"/>
                </a:solidFill>
                <a:latin typeface="Times New Roman" panose="02020603050405020304" pitchFamily="18" charset="0"/>
                <a:ea typeface="Times New Roman" panose="02020603050405020304" pitchFamily="18" charset="0"/>
              </a:rPr>
              <a:t>Dùng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cấp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thông</a:t>
            </a:r>
            <a:r>
              <a:rPr lang="en-US" sz="2800" dirty="0">
                <a:solidFill>
                  <a:schemeClr val="tx1"/>
                </a:solidFill>
                <a:latin typeface="Times New Roman" panose="02020603050405020304" pitchFamily="18" charset="0"/>
                <a:ea typeface="Times New Roman" panose="02020603050405020304" pitchFamily="18" charset="0"/>
              </a:rPr>
              <a:t> tin </a:t>
            </a:r>
            <a:r>
              <a:rPr lang="en-US" sz="2800" dirty="0" err="1">
                <a:solidFill>
                  <a:schemeClr val="tx1"/>
                </a:solidFill>
                <a:latin typeface="Times New Roman" panose="02020603050405020304" pitchFamily="18" charset="0"/>
                <a:ea typeface="Times New Roman" panose="02020603050405020304" pitchFamily="18" charset="0"/>
              </a:rPr>
              <a:t>hơn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nghe</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3141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0">
                                            <p:txEl>
                                              <p:pRg st="3" end="3"/>
                                            </p:txEl>
                                          </p:spTgt>
                                        </p:tgtEl>
                                        <p:attrNameLst>
                                          <p:attrName>style.visibility</p:attrName>
                                        </p:attrNameLst>
                                      </p:cBhvr>
                                      <p:to>
                                        <p:strVal val="visible"/>
                                      </p:to>
                                    </p:set>
                                    <p:animEffect transition="in" filter="fade">
                                      <p:cBhvr>
                                        <p:cTn id="21" dur="1000"/>
                                        <p:tgtEl>
                                          <p:spTgt spid="220">
                                            <p:txEl>
                                              <p:pRg st="3" end="3"/>
                                            </p:txEl>
                                          </p:spTgt>
                                        </p:tgtEl>
                                      </p:cBhvr>
                                    </p:animEffect>
                                    <p:anim calcmode="lin" valueType="num">
                                      <p:cBhvr>
                                        <p:cTn id="22"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5201384"/>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R="0" lvl="0" algn="l" defTabSz="914400" rtl="0" eaLnBrk="1" fontAlgn="auto" latinLnBrk="0" hangingPunct="1">
              <a:lnSpc>
                <a:spcPct val="100000"/>
              </a:lnSpc>
              <a:spcBef>
                <a:spcPts val="0"/>
              </a:spcBef>
              <a:spcAft>
                <a:spcPts val="0"/>
              </a:spcAft>
              <a:buClrTx/>
              <a:buSzTx/>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lvl="0" algn="just">
              <a:spcAft>
                <a:spcPts val="0"/>
              </a:spcAft>
            </a:pPr>
            <a:r>
              <a:rPr lang="en-US" sz="3200" b="1" dirty="0" smtClean="0">
                <a:solidFill>
                  <a:srgbClr val="FF0000"/>
                </a:solidFill>
                <a:latin typeface="Times New Roman" panose="02020603050405020304" pitchFamily="18" charset="0"/>
                <a:ea typeface="Times New Roman" panose="02020603050405020304" pitchFamily="18" charset="0"/>
              </a:rPr>
              <a:t>2. </a:t>
            </a:r>
            <a:r>
              <a:rPr lang="en-US" sz="3200" b="1" dirty="0" err="1" smtClean="0">
                <a:solidFill>
                  <a:srgbClr val="FF0000"/>
                </a:solidFill>
                <a:latin typeface="Times New Roman" panose="02020603050405020304" pitchFamily="18" charset="0"/>
                <a:ea typeface="Times New Roman" panose="02020603050405020304" pitchFamily="18" charset="0"/>
              </a:rPr>
              <a:t>Cụm</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danh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từ</a:t>
            </a:r>
            <a:r>
              <a:rPr lang="en-US" sz="3200" b="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a:p>
            <a:pPr lvl="0">
              <a:tabLst>
                <a:tab pos="1386840" algn="l"/>
              </a:tabLst>
            </a:pPr>
            <a:r>
              <a:rPr lang="en-US" sz="3200" b="1" dirty="0">
                <a:solidFill>
                  <a:srgbClr val="FF0000"/>
                </a:solidFill>
                <a:latin typeface="Times New Roman" panose="02020603050405020304" pitchFamily="18" charset="0"/>
                <a:ea typeface="Times New Roman" panose="02020603050405020304" pitchFamily="18" charset="0"/>
              </a:rPr>
              <a:t>a. </a:t>
            </a:r>
            <a:r>
              <a:rPr lang="en-US" sz="3200" b="1" dirty="0" err="1">
                <a:solidFill>
                  <a:srgbClr val="FF0000"/>
                </a:solidFill>
                <a:latin typeface="Times New Roman" panose="02020603050405020304" pitchFamily="18" charset="0"/>
                <a:ea typeface="Times New Roman" panose="02020603050405020304" pitchFamily="18" charset="0"/>
              </a:rPr>
              <a:t>Ví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325998" y="2756263"/>
            <a:ext cx="1469574" cy="369243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tabLst>
                <a:tab pos="1386840" algn="l"/>
              </a:tabLst>
            </a:pPr>
            <a:r>
              <a:rPr lang="en-US" sz="3200" dirty="0" err="1">
                <a:solidFill>
                  <a:schemeClr val="tx1"/>
                </a:solidFill>
                <a:latin typeface="Times New Roman" panose="02020603050405020304" pitchFamily="18" charset="0"/>
                <a:ea typeface="Times New Roman" panose="02020603050405020304" pitchFamily="18" charset="0"/>
              </a:rPr>
              <a:t>Danh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tâm</a:t>
            </a:r>
            <a:r>
              <a:rPr lang="en-US" sz="3200"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Cái</a:t>
            </a:r>
            <a:r>
              <a:rPr lang="en-US" sz="3200" b="1" i="1"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răng</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5081451" y="979714"/>
            <a:ext cx="5342709" cy="1239665"/>
          </a:xfrm>
          <a:prstGeom prst="ellipse">
            <a:avLst/>
          </a:prstGeom>
          <a:effectLst>
            <a:innerShdw blurRad="63500" dist="50800" dir="162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i="1" dirty="0">
                <a:solidFill>
                  <a:srgbClr val="000000"/>
                </a:solidFill>
                <a:latin typeface="Times New Roman" panose="02020603050405020304" pitchFamily="18" charset="0"/>
                <a:ea typeface="Times New Roman" panose="02020603050405020304" pitchFamily="18" charset="0"/>
              </a:rPr>
              <a:t>Hai </a:t>
            </a:r>
            <a:r>
              <a:rPr lang="en-US" sz="3200" b="1" i="1" dirty="0" err="1">
                <a:solidFill>
                  <a:srgbClr val="000000"/>
                </a:solidFill>
                <a:latin typeface="Times New Roman" panose="02020603050405020304" pitchFamily="18" charset="0"/>
                <a:ea typeface="Times New Roman" panose="02020603050405020304" pitchFamily="18" charset="0"/>
              </a:rPr>
              <a:t>cái</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răng</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đen</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rPr>
              <a:t>nhánh</a:t>
            </a:r>
            <a:r>
              <a:rPr lang="en-US" sz="3200" b="1" i="1" dirty="0">
                <a:solidFill>
                  <a:srgbClr val="000000"/>
                </a:solidFill>
                <a:latin typeface="Times New Roman" panose="02020603050405020304" pitchFamily="18" charset="0"/>
                <a:ea typeface="Times New Roman" panose="02020603050405020304" pitchFamily="18" charset="0"/>
              </a:rPr>
              <a:t>.</a:t>
            </a:r>
            <a:endParaRPr lang="en-US" sz="3200" b="1" dirty="0"/>
          </a:p>
        </p:txBody>
      </p:sp>
      <p:sp>
        <p:nvSpPr>
          <p:cNvPr id="11" name="Rectangle 10"/>
          <p:cNvSpPr/>
          <p:nvPr/>
        </p:nvSpPr>
        <p:spPr>
          <a:xfrm>
            <a:off x="5974363" y="2769326"/>
            <a:ext cx="2716527" cy="369243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vi-VN" sz="2800" b="1" i="1" dirty="0">
                <a:solidFill>
                  <a:srgbClr val="000000"/>
                </a:solidFill>
                <a:latin typeface="Times New Roman" panose="02020603050405020304" pitchFamily="18" charset="0"/>
                <a:ea typeface="Times New Roman" panose="02020603050405020304" pitchFamily="18" charset="0"/>
              </a:rPr>
              <a:t>Hai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869680" y="2756263"/>
            <a:ext cx="2808513" cy="369243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spcAft>
                <a:spcPts val="0"/>
              </a:spcAft>
            </a:pP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vi-VN" sz="2800" b="1" i="1" dirty="0">
                <a:solidFill>
                  <a:srgbClr val="000000"/>
                </a:solidFill>
                <a:latin typeface="Times New Roman" panose="02020603050405020304" pitchFamily="18" charset="0"/>
                <a:ea typeface="Calibri" panose="020F0502020204030204" pitchFamily="34" charset="0"/>
              </a:rPr>
              <a:t>đen nhánh </a:t>
            </a:r>
            <a:r>
              <a:rPr lang="vi-VN" sz="2800" dirty="0">
                <a:solidFill>
                  <a:srgbClr val="000000"/>
                </a:solidFill>
                <a:latin typeface="Times New Roman" panose="02020603050405020304" pitchFamily="18" charset="0"/>
                <a:ea typeface="Calibri" panose="020F0502020204030204" pitchFamily="34" charset="0"/>
              </a:rPr>
              <a:t>chỉ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Gọi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5" name="Straight Arrow Connector 4"/>
          <p:cNvCxnSpPr>
            <a:stCxn id="2" idx="4"/>
            <a:endCxn id="7" idx="0"/>
          </p:cNvCxnSpPr>
          <p:nvPr/>
        </p:nvCxnSpPr>
        <p:spPr>
          <a:xfrm flipH="1">
            <a:off x="5060785" y="2219379"/>
            <a:ext cx="2692021" cy="5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4"/>
            <a:endCxn id="11" idx="0"/>
          </p:cNvCxnSpPr>
          <p:nvPr/>
        </p:nvCxnSpPr>
        <p:spPr>
          <a:xfrm flipH="1">
            <a:off x="7332627" y="2219379"/>
            <a:ext cx="420179" cy="54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4"/>
          </p:cNvCxnSpPr>
          <p:nvPr/>
        </p:nvCxnSpPr>
        <p:spPr>
          <a:xfrm>
            <a:off x="7752806" y="2219379"/>
            <a:ext cx="2632165" cy="5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579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0">
                                            <p:txEl>
                                              <p:pRg st="3" end="3"/>
                                            </p:txEl>
                                          </p:spTgt>
                                        </p:tgtEl>
                                        <p:attrNameLst>
                                          <p:attrName>style.visibility</p:attrName>
                                        </p:attrNameLst>
                                      </p:cBhvr>
                                      <p:to>
                                        <p:strVal val="visible"/>
                                      </p:to>
                                    </p:set>
                                    <p:animEffect transition="in" filter="fade">
                                      <p:cBhvr>
                                        <p:cTn id="21" dur="1000"/>
                                        <p:tgtEl>
                                          <p:spTgt spid="220">
                                            <p:txEl>
                                              <p:pRg st="3" end="3"/>
                                            </p:txEl>
                                          </p:spTgt>
                                        </p:tgtEl>
                                      </p:cBhvr>
                                    </p:animEffect>
                                    <p:anim calcmode="lin" valueType="num">
                                      <p:cBhvr>
                                        <p:cTn id="22"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0">
                                            <p:txEl>
                                              <p:pRg st="4" end="4"/>
                                            </p:txEl>
                                          </p:spTgt>
                                        </p:tgtEl>
                                        <p:attrNameLst>
                                          <p:attrName>style.visibility</p:attrName>
                                        </p:attrNameLst>
                                      </p:cBhvr>
                                      <p:to>
                                        <p:strVal val="visible"/>
                                      </p:to>
                                    </p:set>
                                    <p:animEffect transition="in" filter="fade">
                                      <p:cBhvr>
                                        <p:cTn id="28" dur="1000"/>
                                        <p:tgtEl>
                                          <p:spTgt spid="220">
                                            <p:txEl>
                                              <p:pRg st="4" end="4"/>
                                            </p:txEl>
                                          </p:spTgt>
                                        </p:tgtEl>
                                      </p:cBhvr>
                                    </p:animEffect>
                                    <p:anim calcmode="lin" valueType="num">
                                      <p:cBhvr>
                                        <p:cTn id="29"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0">
                                            <p:txEl>
                                              <p:pRg st="5" end="5"/>
                                            </p:txEl>
                                          </p:spTgt>
                                        </p:tgtEl>
                                        <p:attrNameLst>
                                          <p:attrName>style.visibility</p:attrName>
                                        </p:attrNameLst>
                                      </p:cBhvr>
                                      <p:to>
                                        <p:strVal val="visible"/>
                                      </p:to>
                                    </p:set>
                                    <p:animEffect transition="in" filter="fade">
                                      <p:cBhvr>
                                        <p:cTn id="35" dur="1000"/>
                                        <p:tgtEl>
                                          <p:spTgt spid="220">
                                            <p:txEl>
                                              <p:pRg st="5" end="5"/>
                                            </p:txEl>
                                          </p:spTgt>
                                        </p:tgtEl>
                                      </p:cBhvr>
                                    </p:animEffect>
                                    <p:anim calcmode="lin" valueType="num">
                                      <p:cBhvr>
                                        <p:cTn id="36"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5693826"/>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eriod"/>
              <a:tabLst>
                <a:tab pos="1386840" algn="l"/>
              </a:tabLst>
              <a:defRPr/>
            </a:pPr>
            <a:r>
              <a:rPr kumimoji="0" lang="en-US" sz="3200" b="1" i="0" u="none" strike="noStrike" kern="1200" cap="none" spc="0" normalizeH="0" baseline="0" noProof="0" dirty="0" err="1"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dụ</a:t>
            </a:r>
            <a:endPar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endParaRPr>
          </a:p>
          <a:p>
            <a:pPr marL="514350" lvl="0" indent="-514350">
              <a:buFontTx/>
              <a:buAutoNum type="alphaLcPeriod"/>
              <a:tabLst>
                <a:tab pos="1386840" algn="l"/>
              </a:tabLst>
            </a:pPr>
            <a:r>
              <a:rPr lang="en-US" sz="3200" b="1" dirty="0" err="1">
                <a:solidFill>
                  <a:srgbClr val="FF0000"/>
                </a:solidFill>
                <a:latin typeface="Times New Roman" panose="02020603050405020304" pitchFamily="18" charset="0"/>
                <a:ea typeface="Calibri" panose="020F0502020204030204" pitchFamily="34" charset="0"/>
              </a:rPr>
              <a:t>Kết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luận</a:t>
            </a:r>
            <a:r>
              <a:rPr lang="en-US" sz="3200" b="1" dirty="0">
                <a:solidFill>
                  <a:srgbClr val="FF0000"/>
                </a:solidFill>
                <a:latin typeface="Times New Roman" panose="02020603050405020304" pitchFamily="18" charset="0"/>
                <a:ea typeface="Calibri" panose="020F0502020204030204" pitchFamily="34"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88831" y="396082"/>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4062549" y="1396419"/>
            <a:ext cx="7419701" cy="15675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3"/>
          </a:lnRef>
          <a:fillRef idx="3">
            <a:schemeClr val="accent3"/>
          </a:fillRef>
          <a:effectRef idx="2">
            <a:schemeClr val="accent3"/>
          </a:effectRef>
          <a:fontRef idx="minor">
            <a:schemeClr val="lt1"/>
          </a:fontRef>
        </p:style>
        <p:txBody>
          <a:bodyPr rtlCol="0" anchor="ctr"/>
          <a:lstStyle/>
          <a:p>
            <a:pPr lvl="0"/>
            <a:r>
              <a:rPr lang="en-US" sz="2800" b="1" dirty="0" err="1">
                <a:solidFill>
                  <a:srgbClr val="FF0000"/>
                </a:solidFill>
                <a:latin typeface="Times New Roman" panose="02020603050405020304" pitchFamily="18" charset="0"/>
                <a:ea typeface="Calibri" panose="020F0502020204030204" pitchFamily="34" charset="0"/>
              </a:rPr>
              <a:t>Khái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do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4062549" y="3317967"/>
            <a:ext cx="7419701" cy="155012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3">
            <a:schemeClr val="accent3"/>
          </a:fillRef>
          <a:effectRef idx="2">
            <a:schemeClr val="accent3"/>
          </a:effectRef>
          <a:fontRef idx="minor">
            <a:schemeClr val="lt1"/>
          </a:fontRef>
        </p:style>
        <p:txBody>
          <a:bodyPr rtlCol="0" anchor="ctr"/>
          <a:lstStyle/>
          <a:p>
            <a:pPr algn="just">
              <a:spcAft>
                <a:spcPts val="0"/>
              </a:spcAft>
            </a:pPr>
            <a:r>
              <a:rPr lang="en-US" sz="2800" dirty="0" err="1">
                <a:solidFill>
                  <a:srgbClr val="000000"/>
                </a:solidFill>
                <a:latin typeface="Times New Roman" panose="02020603050405020304" pitchFamily="18" charset="0"/>
                <a:ea typeface="Calibri" panose="020F0502020204030204" pitchFamily="34" charset="0"/>
              </a:rPr>
              <a:t>Cấu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3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9354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0">
                                            <p:txEl>
                                              <p:pRg st="3" end="3"/>
                                            </p:txEl>
                                          </p:spTgt>
                                        </p:tgtEl>
                                        <p:attrNameLst>
                                          <p:attrName>style.visibility</p:attrName>
                                        </p:attrNameLst>
                                      </p:cBhvr>
                                      <p:to>
                                        <p:strVal val="visible"/>
                                      </p:to>
                                    </p:set>
                                    <p:animEffect transition="in" filter="fade">
                                      <p:cBhvr>
                                        <p:cTn id="21" dur="1000"/>
                                        <p:tgtEl>
                                          <p:spTgt spid="220">
                                            <p:txEl>
                                              <p:pRg st="3" end="3"/>
                                            </p:txEl>
                                          </p:spTgt>
                                        </p:tgtEl>
                                      </p:cBhvr>
                                    </p:animEffect>
                                    <p:anim calcmode="lin" valueType="num">
                                      <p:cBhvr>
                                        <p:cTn id="22"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0">
                                            <p:txEl>
                                              <p:pRg st="4" end="4"/>
                                            </p:txEl>
                                          </p:spTgt>
                                        </p:tgtEl>
                                        <p:attrNameLst>
                                          <p:attrName>style.visibility</p:attrName>
                                        </p:attrNameLst>
                                      </p:cBhvr>
                                      <p:to>
                                        <p:strVal val="visible"/>
                                      </p:to>
                                    </p:set>
                                    <p:animEffect transition="in" filter="fade">
                                      <p:cBhvr>
                                        <p:cTn id="28" dur="1000"/>
                                        <p:tgtEl>
                                          <p:spTgt spid="220">
                                            <p:txEl>
                                              <p:pRg st="4" end="4"/>
                                            </p:txEl>
                                          </p:spTgt>
                                        </p:tgtEl>
                                      </p:cBhvr>
                                    </p:animEffect>
                                    <p:anim calcmode="lin" valueType="num">
                                      <p:cBhvr>
                                        <p:cTn id="29"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0">
                                            <p:txEl>
                                              <p:pRg st="5" end="5"/>
                                            </p:txEl>
                                          </p:spTgt>
                                        </p:tgtEl>
                                        <p:attrNameLst>
                                          <p:attrName>style.visibility</p:attrName>
                                        </p:attrNameLst>
                                      </p:cBhvr>
                                      <p:to>
                                        <p:strVal val="visible"/>
                                      </p:to>
                                    </p:set>
                                    <p:animEffect transition="in" filter="fade">
                                      <p:cBhvr>
                                        <p:cTn id="35" dur="1000"/>
                                        <p:tgtEl>
                                          <p:spTgt spid="220">
                                            <p:txEl>
                                              <p:pRg st="5" end="5"/>
                                            </p:txEl>
                                          </p:spTgt>
                                        </p:tgtEl>
                                      </p:cBhvr>
                                    </p:animEffect>
                                    <p:anim calcmode="lin" valueType="num">
                                      <p:cBhvr>
                                        <p:cTn id="36"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0">
                                            <p:txEl>
                                              <p:pRg st="6" end="6"/>
                                            </p:txEl>
                                          </p:spTgt>
                                        </p:tgtEl>
                                        <p:attrNameLst>
                                          <p:attrName>style.visibility</p:attrName>
                                        </p:attrNameLst>
                                      </p:cBhvr>
                                      <p:to>
                                        <p:strVal val="visible"/>
                                      </p:to>
                                    </p:set>
                                    <p:animEffect transition="in" filter="fade">
                                      <p:cBhvr>
                                        <p:cTn id="42" dur="1000"/>
                                        <p:tgtEl>
                                          <p:spTgt spid="220">
                                            <p:txEl>
                                              <p:pRg st="6" end="6"/>
                                            </p:txEl>
                                          </p:spTgt>
                                        </p:tgtEl>
                                      </p:cBhvr>
                                    </p:animEffect>
                                    <p:anim calcmode="lin" valueType="num">
                                      <p:cBhvr>
                                        <p:cTn id="43" dur="1000" fill="hold"/>
                                        <p:tgtEl>
                                          <p:spTgt spid="22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5139828"/>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smtClean="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mn-cs"/>
            </a:endParaRPr>
          </a:p>
          <a:p>
            <a:pPr algn="just"/>
            <a:r>
              <a:rPr lang="en-US" sz="2800" b="1" dirty="0">
                <a:solidFill>
                  <a:srgbClr val="000000"/>
                </a:solidFill>
                <a:latin typeface="Times New Roman" panose="02020603050405020304" pitchFamily="18" charset="0"/>
                <a:ea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rPr>
              <a:t>Cụm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endParaRPr lang="en-US" sz="2400" dirty="0">
              <a:latin typeface="Times New Roman" panose="02020603050405020304" pitchFamily="18" charset="0"/>
              <a:ea typeface="Times New Roman" panose="02020603050405020304" pitchFamily="18" charset="0"/>
            </a:endParaRPr>
          </a:p>
          <a:p>
            <a:r>
              <a:rPr lang="en-US" sz="2800" b="1" dirty="0" err="1">
                <a:solidFill>
                  <a:srgbClr val="FF0000"/>
                </a:solidFill>
                <a:latin typeface="Times New Roman" panose="02020603050405020304" pitchFamily="18" charset="0"/>
                <a:ea typeface="Times New Roman" panose="02020603050405020304" pitchFamily="18" charset="0"/>
              </a:rPr>
              <a:t>a.Ví</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dụ</a:t>
            </a:r>
            <a:r>
              <a:rPr lang="en-US" sz="2800" b="1" dirty="0">
                <a:solidFill>
                  <a:srgbClr val="FF0000"/>
                </a:solidFill>
                <a:latin typeface="Times New Roman" panose="02020603050405020304" pitchFamily="18" charset="0"/>
                <a:ea typeface="Times New Roman" panose="02020603050405020304" pitchFamily="18" charset="0"/>
              </a:rPr>
              <a:t>: </a:t>
            </a: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325998" y="2756263"/>
            <a:ext cx="1469574" cy="369243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1200"/>
              </a:spcAft>
            </a:pPr>
            <a:r>
              <a:rPr lang="en-US" sz="3200" dirty="0" err="1">
                <a:solidFill>
                  <a:schemeClr val="tx1"/>
                </a:solidFill>
                <a:latin typeface="Times New Roman" panose="02020603050405020304" pitchFamily="18" charset="0"/>
                <a:ea typeface="Times New Roman" panose="02020603050405020304" pitchFamily="18" charset="0"/>
              </a:rPr>
              <a:t>Động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tâm</a:t>
            </a:r>
            <a:r>
              <a:rPr lang="en-US" sz="3200" dirty="0">
                <a:solidFill>
                  <a:schemeClr val="tx1"/>
                </a:solidFill>
                <a:latin typeface="Times New Roman" panose="02020603050405020304" pitchFamily="18" charset="0"/>
                <a:ea typeface="Times New Roman" panose="02020603050405020304" pitchFamily="18" charset="0"/>
              </a:rPr>
              <a:t>: </a:t>
            </a:r>
            <a:r>
              <a:rPr lang="en-US" sz="3200" b="1" i="1" dirty="0" err="1">
                <a:solidFill>
                  <a:schemeClr val="tx1"/>
                </a:solidFill>
                <a:latin typeface="Times New Roman" panose="02020603050405020304" pitchFamily="18" charset="0"/>
                <a:ea typeface="Times New Roman" panose="02020603050405020304" pitchFamily="18" charset="0"/>
              </a:rPr>
              <a:t>dẫn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4957355" y="1097280"/>
            <a:ext cx="5845628" cy="1122099"/>
          </a:xfrm>
          <a:prstGeom prst="ellipse">
            <a:avLst/>
          </a:prstGeom>
          <a:effectLst>
            <a:outerShdw blurRad="76200" dir="18900000" sy="23000" kx="-1200000" algn="bl" rotWithShape="0">
              <a:prstClr val="black">
                <a:alpha val="2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lvl="0" algn="ctr"/>
            <a:r>
              <a:rPr lang="en-US" sz="3200" i="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thường</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i="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dẫn</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i="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tôi</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i="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ra</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3200" i="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vườn</a:t>
            </a:r>
            <a:endParaRPr kumimoji="0" lang="en-US" sz="32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Arial"/>
            </a:endParaRPr>
          </a:p>
        </p:txBody>
      </p:sp>
      <p:sp>
        <p:nvSpPr>
          <p:cNvPr id="11" name="Rectangle 10"/>
          <p:cNvSpPr/>
          <p:nvPr/>
        </p:nvSpPr>
        <p:spPr>
          <a:xfrm>
            <a:off x="5974363" y="2769326"/>
            <a:ext cx="2716527" cy="369243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đứng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rPr>
              <a:t>: </a:t>
            </a:r>
            <a:r>
              <a:rPr lang="vi-VN" sz="3200" b="1" i="1" dirty="0">
                <a:solidFill>
                  <a:srgbClr val="000000"/>
                </a:solidFill>
                <a:latin typeface="Times New Roman" panose="02020603050405020304" pitchFamily="18" charset="0"/>
                <a:ea typeface="Times New Roman" panose="02020603050405020304" pitchFamily="18" charset="0"/>
              </a:rPr>
              <a:t>thường</a:t>
            </a:r>
            <a:r>
              <a:rPr lang="en-US" sz="3200" b="1" i="1" dirty="0">
                <a:solidFill>
                  <a:srgbClr val="00000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phụ</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869680" y="2756263"/>
            <a:ext cx="2808513" cy="369243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0"/>
              </a:spcAft>
            </a:pPr>
            <a:r>
              <a:rPr lang="en-US" sz="3200" dirty="0" err="1">
                <a:solidFill>
                  <a:srgbClr val="000000"/>
                </a:solidFill>
                <a:latin typeface="Times New Roman" panose="02020603050405020304" pitchFamily="18" charset="0"/>
                <a:ea typeface="Calibri" panose="020F0502020204030204" pitchFamily="34" charset="0"/>
              </a:rPr>
              <a:t>Phần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đứng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sau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động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từ</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trung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tâm</a:t>
            </a:r>
            <a:r>
              <a:rPr lang="en-US" sz="3200" dirty="0">
                <a:solidFill>
                  <a:srgbClr val="000000"/>
                </a:solidFill>
                <a:latin typeface="Times New Roman" panose="02020603050405020304" pitchFamily="18" charset="0"/>
                <a:ea typeface="Calibri" panose="020F0502020204030204" pitchFamily="34" charset="0"/>
              </a:rPr>
              <a:t>: </a:t>
            </a:r>
            <a:r>
              <a:rPr lang="vi-VN" sz="3200" b="1" i="1" dirty="0">
                <a:solidFill>
                  <a:srgbClr val="000000"/>
                </a:solidFill>
                <a:latin typeface="Times New Roman" panose="02020603050405020304" pitchFamily="18" charset="0"/>
                <a:ea typeface="Calibri" panose="020F0502020204030204" pitchFamily="34" charset="0"/>
              </a:rPr>
              <a:t>tôi, ra vườn. </a:t>
            </a:r>
            <a:r>
              <a:rPr lang="en-US" sz="3200" dirty="0" err="1">
                <a:solidFill>
                  <a:srgbClr val="000000"/>
                </a:solidFill>
                <a:latin typeface="Times New Roman" panose="02020603050405020304" pitchFamily="18" charset="0"/>
                <a:ea typeface="Calibri" panose="020F0502020204030204" pitchFamily="34" charset="0"/>
              </a:rPr>
              <a:t>Gọi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phần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phụ</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sau</a:t>
            </a:r>
            <a:r>
              <a:rPr lang="en-US" sz="3200" dirty="0">
                <a:solidFill>
                  <a:srgbClr val="000000"/>
                </a:solidFill>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p:cxnSp>
        <p:nvCxnSpPr>
          <p:cNvPr id="5" name="Straight Arrow Connector 4"/>
          <p:cNvCxnSpPr>
            <a:stCxn id="2" idx="4"/>
            <a:endCxn id="7" idx="0"/>
          </p:cNvCxnSpPr>
          <p:nvPr/>
        </p:nvCxnSpPr>
        <p:spPr>
          <a:xfrm flipH="1">
            <a:off x="5060785" y="2219379"/>
            <a:ext cx="2819384" cy="5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4"/>
            <a:endCxn id="11" idx="0"/>
          </p:cNvCxnSpPr>
          <p:nvPr/>
        </p:nvCxnSpPr>
        <p:spPr>
          <a:xfrm flipH="1">
            <a:off x="7332627" y="2219379"/>
            <a:ext cx="547542" cy="54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4"/>
          </p:cNvCxnSpPr>
          <p:nvPr/>
        </p:nvCxnSpPr>
        <p:spPr>
          <a:xfrm>
            <a:off x="7880169" y="2219379"/>
            <a:ext cx="2504802" cy="5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8253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0">
                                            <p:txEl>
                                              <p:pRg st="3" end="3"/>
                                            </p:txEl>
                                          </p:spTgt>
                                        </p:tgtEl>
                                        <p:attrNameLst>
                                          <p:attrName>style.visibility</p:attrName>
                                        </p:attrNameLst>
                                      </p:cBhvr>
                                      <p:to>
                                        <p:strVal val="visible"/>
                                      </p:to>
                                    </p:set>
                                    <p:animEffect transition="in" filter="fade">
                                      <p:cBhvr>
                                        <p:cTn id="21" dur="1000"/>
                                        <p:tgtEl>
                                          <p:spTgt spid="220">
                                            <p:txEl>
                                              <p:pRg st="3" end="3"/>
                                            </p:txEl>
                                          </p:spTgt>
                                        </p:tgtEl>
                                      </p:cBhvr>
                                    </p:animEffect>
                                    <p:anim calcmode="lin" valueType="num">
                                      <p:cBhvr>
                                        <p:cTn id="22"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0">
                                            <p:txEl>
                                              <p:pRg st="4" end="4"/>
                                            </p:txEl>
                                          </p:spTgt>
                                        </p:tgtEl>
                                        <p:attrNameLst>
                                          <p:attrName>style.visibility</p:attrName>
                                        </p:attrNameLst>
                                      </p:cBhvr>
                                      <p:to>
                                        <p:strVal val="visible"/>
                                      </p:to>
                                    </p:set>
                                    <p:animEffect transition="in" filter="fade">
                                      <p:cBhvr>
                                        <p:cTn id="28" dur="1000"/>
                                        <p:tgtEl>
                                          <p:spTgt spid="220">
                                            <p:txEl>
                                              <p:pRg st="4" end="4"/>
                                            </p:txEl>
                                          </p:spTgt>
                                        </p:tgtEl>
                                      </p:cBhvr>
                                    </p:animEffect>
                                    <p:anim calcmode="lin" valueType="num">
                                      <p:cBhvr>
                                        <p:cTn id="29"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0">
                                            <p:txEl>
                                              <p:pRg st="5" end="5"/>
                                            </p:txEl>
                                          </p:spTgt>
                                        </p:tgtEl>
                                        <p:attrNameLst>
                                          <p:attrName>style.visibility</p:attrName>
                                        </p:attrNameLst>
                                      </p:cBhvr>
                                      <p:to>
                                        <p:strVal val="visible"/>
                                      </p:to>
                                    </p:set>
                                    <p:animEffect transition="in" filter="fade">
                                      <p:cBhvr>
                                        <p:cTn id="35" dur="1000"/>
                                        <p:tgtEl>
                                          <p:spTgt spid="220">
                                            <p:txEl>
                                              <p:pRg st="5" end="5"/>
                                            </p:txEl>
                                          </p:spTgt>
                                        </p:tgtEl>
                                      </p:cBhvr>
                                    </p:animEffect>
                                    <p:anim calcmode="lin" valueType="num">
                                      <p:cBhvr>
                                        <p:cTn id="36"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0">
                                            <p:txEl>
                                              <p:pRg st="6" end="6"/>
                                            </p:txEl>
                                          </p:spTgt>
                                        </p:tgtEl>
                                        <p:attrNameLst>
                                          <p:attrName>style.visibility</p:attrName>
                                        </p:attrNameLst>
                                      </p:cBhvr>
                                      <p:to>
                                        <p:strVal val="visible"/>
                                      </p:to>
                                    </p:set>
                                    <p:animEffect transition="in" filter="fade">
                                      <p:cBhvr>
                                        <p:cTn id="42" dur="1000"/>
                                        <p:tgtEl>
                                          <p:spTgt spid="220">
                                            <p:txEl>
                                              <p:pRg st="6" end="6"/>
                                            </p:txEl>
                                          </p:spTgt>
                                        </p:tgtEl>
                                      </p:cBhvr>
                                    </p:animEffect>
                                    <p:anim calcmode="lin" valueType="num">
                                      <p:cBhvr>
                                        <p:cTn id="43" dur="1000" fill="hold"/>
                                        <p:tgtEl>
                                          <p:spTgt spid="220">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2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6986488"/>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eriod"/>
              <a:tabLst>
                <a:tab pos="1386840" algn="l"/>
              </a:tabLst>
              <a:defRPr/>
            </a:pPr>
            <a:r>
              <a:rPr kumimoji="0" lang="en-US" sz="3200" b="1" i="0" u="none" strike="noStrike" kern="1200" cap="none" spc="0" normalizeH="0" baseline="0" noProof="0" dirty="0" err="1"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dụ</a:t>
            </a:r>
            <a:endPar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eriod"/>
              <a:tabLst>
                <a:tab pos="1386840" algn="l"/>
              </a:tabLst>
              <a:defRPr/>
            </a:pPr>
            <a:r>
              <a:rPr kumimoji="0" lang="en-US" sz="32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Kết</a:t>
            </a:r>
            <a:r>
              <a:rPr kumimoji="0" lang="en-US" sz="32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luận</a:t>
            </a:r>
            <a:r>
              <a:rPr kumimoji="0" lang="en-US" sz="32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a:t>
            </a:r>
            <a:endParaRPr kumimoji="0" lang="en-US" sz="32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lvl="0" algn="just"/>
            <a:r>
              <a:rPr lang="en-US" sz="2800" b="1" dirty="0">
                <a:solidFill>
                  <a:srgbClr val="000000"/>
                </a:solidFill>
                <a:latin typeface="Times New Roman" panose="02020603050405020304" pitchFamily="18" charset="0"/>
                <a:ea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rPr>
              <a:t>Cụm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endParaRPr lang="en-US" sz="2400" dirty="0">
              <a:solidFill>
                <a:srgbClr val="000000"/>
              </a:solidFill>
              <a:latin typeface="Times New Roman" panose="02020603050405020304" pitchFamily="18" charset="0"/>
              <a:ea typeface="Times New Roman" panose="02020603050405020304" pitchFamily="18" charset="0"/>
            </a:endParaRPr>
          </a:p>
          <a:p>
            <a:pPr lvl="0"/>
            <a:r>
              <a:rPr lang="en-US" sz="2800" b="1" dirty="0" err="1">
                <a:solidFill>
                  <a:srgbClr val="FF0000"/>
                </a:solidFill>
                <a:latin typeface="Times New Roman" panose="02020603050405020304" pitchFamily="18" charset="0"/>
                <a:ea typeface="Times New Roman" panose="02020603050405020304" pitchFamily="18" charset="0"/>
              </a:rPr>
              <a:t>a.Ví</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dụ</a:t>
            </a:r>
            <a:r>
              <a:rPr lang="en-US" sz="2800" b="1" dirty="0">
                <a:solidFill>
                  <a:srgbClr val="FF0000"/>
                </a:solidFill>
                <a:latin typeface="Times New Roman" panose="02020603050405020304" pitchFamily="18" charset="0"/>
                <a:ea typeface="Times New Roman" panose="02020603050405020304" pitchFamily="18" charset="0"/>
              </a:rPr>
              <a:t>: </a:t>
            </a:r>
          </a:p>
          <a:p>
            <a:pPr algn="just">
              <a:spcAft>
                <a:spcPts val="0"/>
              </a:spcAft>
            </a:pPr>
            <a:r>
              <a:rPr lang="en-US" sz="2800" b="1" dirty="0">
                <a:solidFill>
                  <a:srgbClr val="FF0000"/>
                </a:solidFill>
                <a:latin typeface="Times New Roman" panose="02020603050405020304" pitchFamily="18" charset="0"/>
                <a:ea typeface="Calibri" panose="020F0502020204030204" pitchFamily="34" charset="0"/>
              </a:rPr>
              <a:t>b. </a:t>
            </a:r>
            <a:r>
              <a:rPr lang="en-US" sz="2800" b="1" dirty="0" err="1">
                <a:solidFill>
                  <a:srgbClr val="FF0000"/>
                </a:solidFill>
                <a:latin typeface="Times New Roman" panose="02020603050405020304" pitchFamily="18" charset="0"/>
                <a:ea typeface="Calibri" panose="020F0502020204030204" pitchFamily="34" charset="0"/>
              </a:rPr>
              <a:t>Kết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latin typeface="Times New Roman" panose="02020603050405020304" pitchFamily="18" charset="0"/>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UcPeriod"/>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88831" y="396082"/>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4062548" y="1357231"/>
            <a:ext cx="7419701" cy="15675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lvl="0"/>
            <a:r>
              <a:rPr lang="en-US" sz="2800" b="1" dirty="0" err="1">
                <a:solidFill>
                  <a:srgbClr val="000000"/>
                </a:solidFill>
                <a:latin typeface="Times New Roman" panose="02020603050405020304" pitchFamily="18" charset="0"/>
                <a:ea typeface="Calibri" panose="020F0502020204030204" pitchFamily="34" charset="0"/>
              </a:rPr>
              <a:t>Khái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niệm</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do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4062548" y="3068194"/>
            <a:ext cx="7419701" cy="13977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just">
              <a:spcAft>
                <a:spcPts val="0"/>
              </a:spcAft>
            </a:pPr>
            <a:r>
              <a:rPr lang="en-US" sz="2800" dirty="0" err="1">
                <a:solidFill>
                  <a:srgbClr val="000000"/>
                </a:solidFill>
                <a:latin typeface="Times New Roman" panose="02020603050405020304" pitchFamily="18" charset="0"/>
                <a:ea typeface="Calibri" panose="020F0502020204030204" pitchFamily="34" charset="0"/>
              </a:rPr>
              <a:t>Cấu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3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05842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8" end="8"/>
                                            </p:txEl>
                                          </p:spTgt>
                                        </p:tgtEl>
                                        <p:attrNameLst>
                                          <p:attrName>style.visibility</p:attrName>
                                        </p:attrNameLst>
                                      </p:cBhvr>
                                      <p:to>
                                        <p:strVal val="visible"/>
                                      </p:to>
                                    </p:set>
                                    <p:animEffect transition="in" filter="fade">
                                      <p:cBhvr>
                                        <p:cTn id="7" dur="1000"/>
                                        <p:tgtEl>
                                          <p:spTgt spid="220">
                                            <p:txEl>
                                              <p:pRg st="8" end="8"/>
                                            </p:txEl>
                                          </p:spTgt>
                                        </p:tgtEl>
                                      </p:cBhvr>
                                    </p:animEffect>
                                    <p:anim calcmode="lin" valueType="num">
                                      <p:cBhvr>
                                        <p:cTn id="8" dur="1000" fill="hold"/>
                                        <p:tgtEl>
                                          <p:spTgt spid="220">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9" end="9"/>
                                            </p:txEl>
                                          </p:spTgt>
                                        </p:tgtEl>
                                        <p:attrNameLst>
                                          <p:attrName>style.visibility</p:attrName>
                                        </p:attrNameLst>
                                      </p:cBhvr>
                                      <p:to>
                                        <p:strVal val="visible"/>
                                      </p:to>
                                    </p:set>
                                    <p:animEffect transition="in" filter="fade">
                                      <p:cBhvr>
                                        <p:cTn id="14" dur="1000"/>
                                        <p:tgtEl>
                                          <p:spTgt spid="220">
                                            <p:txEl>
                                              <p:pRg st="9" end="9"/>
                                            </p:txEl>
                                          </p:spTgt>
                                        </p:tgtEl>
                                      </p:cBhvr>
                                    </p:animEffect>
                                    <p:anim calcmode="lin" valueType="num">
                                      <p:cBhvr>
                                        <p:cTn id="15" dur="1000" fill="hold"/>
                                        <p:tgtEl>
                                          <p:spTgt spid="220">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5724604"/>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algn="just">
              <a:spcAft>
                <a:spcPts val="1200"/>
              </a:spcAft>
            </a:pPr>
            <a:r>
              <a:rPr lang="en-US" sz="2800" b="1" dirty="0">
                <a:solidFill>
                  <a:srgbClr val="4A4A4A"/>
                </a:solidFill>
                <a:latin typeface="Times New Roman" panose="02020603050405020304" pitchFamily="18" charset="0"/>
                <a:ea typeface="Times New Roman" panose="02020603050405020304" pitchFamily="18" charset="0"/>
              </a:rPr>
              <a:t>4</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endParaRPr lang="en-US" sz="2400" dirty="0">
              <a:latin typeface="Times New Roman" panose="02020603050405020304" pitchFamily="18" charset="0"/>
              <a:ea typeface="Times New Roman" panose="02020603050405020304" pitchFamily="18" charset="0"/>
            </a:endParaRPr>
          </a:p>
          <a:p>
            <a:r>
              <a:rPr lang="en-US" sz="2800" b="1" dirty="0" err="1">
                <a:solidFill>
                  <a:srgbClr val="FF0000"/>
                </a:solidFill>
                <a:latin typeface="Times New Roman" panose="02020603050405020304" pitchFamily="18" charset="0"/>
                <a:ea typeface="Times New Roman" panose="02020603050405020304" pitchFamily="18" charset="0"/>
              </a:rPr>
              <a:t>a.Ví</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dụ</a:t>
            </a:r>
            <a:r>
              <a:rPr lang="en-US" sz="2800" b="1" dirty="0">
                <a:solidFill>
                  <a:srgbClr val="FF0000"/>
                </a:solidFill>
                <a:latin typeface="Times New Roman" panose="02020603050405020304" pitchFamily="18" charset="0"/>
                <a:ea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algn="just">
              <a:spcAft>
                <a:spcPts val="0"/>
              </a:spcAft>
            </a:pPr>
            <a:r>
              <a:rPr lang="en-US" sz="2800" b="1" dirty="0">
                <a:solidFill>
                  <a:srgbClr val="FF0000"/>
                </a:solidFill>
                <a:latin typeface="Times New Roman" panose="02020603050405020304" pitchFamily="18" charset="0"/>
                <a:ea typeface="Calibri" panose="020F0502020204030204" pitchFamily="34" charset="0"/>
              </a:rPr>
              <a:t>b. </a:t>
            </a:r>
            <a:r>
              <a:rPr lang="en-US" sz="2800" b="1" dirty="0" err="1">
                <a:solidFill>
                  <a:srgbClr val="FF0000"/>
                </a:solidFill>
                <a:latin typeface="Times New Roman" panose="02020603050405020304" pitchFamily="18" charset="0"/>
                <a:ea typeface="Calibri" panose="020F0502020204030204" pitchFamily="34" charset="0"/>
              </a:rPr>
              <a:t>Kết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luận</a:t>
            </a:r>
            <a:r>
              <a:rPr lang="en-US" sz="2800" b="1"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038605" y="2480644"/>
            <a:ext cx="3631474" cy="161979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Tính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tâm</a:t>
            </a:r>
            <a:r>
              <a:rPr lang="en-US" sz="2800"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chăm</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chỉ</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5328022" y="276419"/>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Oval 1"/>
          <p:cNvSpPr/>
          <p:nvPr/>
        </p:nvSpPr>
        <p:spPr>
          <a:xfrm>
            <a:off x="5434149" y="1136469"/>
            <a:ext cx="4767942" cy="1082910"/>
          </a:xfrm>
          <a:prstGeom prst="ellipse">
            <a:avLst/>
          </a:prstGeom>
          <a:solidFill>
            <a:schemeClr val="accent3">
              <a:lumMod val="50000"/>
            </a:schemeClr>
          </a:solidFill>
          <a:ln w="28575">
            <a:solidFill>
              <a:schemeClr val="accent1">
                <a:lumMod val="40000"/>
                <a:lumOff val="60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err="1">
                <a:solidFill>
                  <a:schemeClr val="bg1"/>
                </a:solidFill>
                <a:latin typeface="Times New Roman" panose="02020603050405020304" pitchFamily="18" charset="0"/>
                <a:ea typeface="Times New Roman" panose="02020603050405020304" pitchFamily="18" charset="0"/>
              </a:rPr>
              <a:t>rất</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chăm</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chỉ</a:t>
            </a:r>
            <a:endParaRPr kumimoji="0" lang="en-US" sz="3200" b="1" i="0" u="none" strike="noStrike" kern="1200" cap="none" spc="0" normalizeH="0" baseline="0" noProof="0" dirty="0">
              <a:ln>
                <a:noFill/>
              </a:ln>
              <a:solidFill>
                <a:schemeClr val="bg1"/>
              </a:solidFill>
              <a:effectLst/>
              <a:uLnTx/>
              <a:uFillTx/>
              <a:latin typeface="Arial"/>
            </a:endParaRPr>
          </a:p>
        </p:txBody>
      </p:sp>
      <p:sp>
        <p:nvSpPr>
          <p:cNvPr id="11" name="Rectangle 10"/>
          <p:cNvSpPr/>
          <p:nvPr/>
        </p:nvSpPr>
        <p:spPr>
          <a:xfrm>
            <a:off x="7955280" y="2467577"/>
            <a:ext cx="3881195" cy="161979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rất</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4" name="Straight Arrow Connector 3"/>
          <p:cNvCxnSpPr>
            <a:stCxn id="2" idx="4"/>
            <a:endCxn id="7" idx="0"/>
          </p:cNvCxnSpPr>
          <p:nvPr/>
        </p:nvCxnSpPr>
        <p:spPr>
          <a:xfrm flipH="1">
            <a:off x="5854342" y="2219379"/>
            <a:ext cx="1963778" cy="261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4"/>
            <a:endCxn id="11" idx="0"/>
          </p:cNvCxnSpPr>
          <p:nvPr/>
        </p:nvCxnSpPr>
        <p:spPr>
          <a:xfrm>
            <a:off x="7818120" y="2219379"/>
            <a:ext cx="2077758" cy="248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44983" y="4207551"/>
            <a:ext cx="8020594" cy="237613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spcAft>
                <a:spcPts val="0"/>
              </a:spcAft>
            </a:pPr>
            <a:r>
              <a:rPr lang="en-US" sz="2800" b="1" dirty="0" smtClean="0">
                <a:solidFill>
                  <a:srgbClr val="C00000"/>
                </a:solidFill>
                <a:latin typeface="Times New Roman" panose="02020603050405020304" pitchFamily="18" charset="0"/>
                <a:ea typeface="Calibri" panose="020F0502020204030204" pitchFamily="34" charset="0"/>
              </a:rPr>
              <a:t>- </a:t>
            </a:r>
            <a:r>
              <a:rPr lang="en-US" sz="2800" b="1" dirty="0" err="1" smtClean="0">
                <a:solidFill>
                  <a:srgbClr val="C00000"/>
                </a:solidFill>
                <a:latin typeface="Times New Roman" panose="02020603050405020304" pitchFamily="18" charset="0"/>
                <a:ea typeface="Calibri" panose="020F0502020204030204" pitchFamily="34" charset="0"/>
              </a:rPr>
              <a:t>Khái</a:t>
            </a:r>
            <a:r>
              <a:rPr lang="en-US" sz="2800" b="1" dirty="0" smtClean="0">
                <a:solidFill>
                  <a:srgbClr val="C00000"/>
                </a:solidFill>
                <a:latin typeface="Times New Roman" panose="02020603050405020304" pitchFamily="18" charset="0"/>
                <a:ea typeface="Calibri" panose="020F0502020204030204" pitchFamily="34" charset="0"/>
              </a:rPr>
              <a:t> </a:t>
            </a:r>
            <a:r>
              <a:rPr lang="en-US" sz="2800" b="1" dirty="0" err="1">
                <a:solidFill>
                  <a:srgbClr val="C00000"/>
                </a:solidFill>
                <a:latin typeface="Times New Roman" panose="02020603050405020304" pitchFamily="18" charset="0"/>
                <a:ea typeface="Calibri" panose="020F0502020204030204" pitchFamily="34" charset="0"/>
              </a:rPr>
              <a:t>niệm</a:t>
            </a:r>
            <a:r>
              <a:rPr lang="en-US" sz="2800" b="1" dirty="0">
                <a:solidFill>
                  <a:srgbClr val="C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do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Cấu</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gồm</a:t>
            </a:r>
            <a:r>
              <a:rPr lang="en-US" sz="2800" dirty="0">
                <a:solidFill>
                  <a:srgbClr val="000000"/>
                </a:solidFill>
                <a:latin typeface="Times New Roman" panose="02020603050405020304" pitchFamily="18" charset="0"/>
                <a:ea typeface="Calibri" panose="020F0502020204030204" pitchFamily="34" charset="0"/>
              </a:rPr>
              <a:t> 3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27418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6" end="6"/>
                                            </p:txEl>
                                          </p:spTgt>
                                        </p:tgtEl>
                                        <p:attrNameLst>
                                          <p:attrName>style.visibility</p:attrName>
                                        </p:attrNameLst>
                                      </p:cBhvr>
                                      <p:to>
                                        <p:strVal val="visible"/>
                                      </p:to>
                                    </p:set>
                                    <p:animEffect transition="in" filter="fade">
                                      <p:cBhvr>
                                        <p:cTn id="7" dur="1000"/>
                                        <p:tgtEl>
                                          <p:spTgt spid="220">
                                            <p:txEl>
                                              <p:pRg st="6" end="6"/>
                                            </p:txEl>
                                          </p:spTgt>
                                        </p:tgtEl>
                                      </p:cBhvr>
                                    </p:animEffect>
                                    <p:anim calcmode="lin" valueType="num">
                                      <p:cBhvr>
                                        <p:cTn id="8" dur="1000" fill="hold"/>
                                        <p:tgtEl>
                                          <p:spTgt spid="220">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0">
                                            <p:txEl>
                                              <p:pRg st="7" end="7"/>
                                            </p:txEl>
                                          </p:spTgt>
                                        </p:tgtEl>
                                        <p:attrNameLst>
                                          <p:attrName>style.visibility</p:attrName>
                                        </p:attrNameLst>
                                      </p:cBhvr>
                                      <p:to>
                                        <p:strVal val="visible"/>
                                      </p:to>
                                    </p:set>
                                    <p:animEffect transition="in" filter="fade">
                                      <p:cBhvr>
                                        <p:cTn id="12" dur="1000"/>
                                        <p:tgtEl>
                                          <p:spTgt spid="220">
                                            <p:txEl>
                                              <p:pRg st="7" end="7"/>
                                            </p:txEl>
                                          </p:spTgt>
                                        </p:tgtEl>
                                      </p:cBhvr>
                                    </p:animEffect>
                                    <p:anim calcmode="lin" valueType="num">
                                      <p:cBhvr>
                                        <p:cTn id="13" dur="1000" fill="hold"/>
                                        <p:tgtEl>
                                          <p:spTgt spid="220">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2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0">
                                            <p:txEl>
                                              <p:pRg st="8" end="8"/>
                                            </p:txEl>
                                          </p:spTgt>
                                        </p:tgtEl>
                                        <p:attrNameLst>
                                          <p:attrName>style.visibility</p:attrName>
                                        </p:attrNameLst>
                                      </p:cBhvr>
                                      <p:to>
                                        <p:strVal val="visible"/>
                                      </p:to>
                                    </p:set>
                                    <p:animEffect transition="in" filter="fade">
                                      <p:cBhvr>
                                        <p:cTn id="54" dur="1000"/>
                                        <p:tgtEl>
                                          <p:spTgt spid="220">
                                            <p:txEl>
                                              <p:pRg st="8" end="8"/>
                                            </p:txEl>
                                          </p:spTgt>
                                        </p:tgtEl>
                                      </p:cBhvr>
                                    </p:animEffect>
                                    <p:anim calcmode="lin" valueType="num">
                                      <p:cBhvr>
                                        <p:cTn id="55" dur="1000" fill="hold"/>
                                        <p:tgtEl>
                                          <p:spTgt spid="220">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22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09006" y="254726"/>
            <a:ext cx="3161211" cy="489856"/>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09006" y="783771"/>
            <a:ext cx="6688183" cy="52251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111111"/>
                </a:solidFill>
                <a:latin typeface="Times New Roman" panose="02020603050405020304" pitchFamily="18" charset="0"/>
                <a:ea typeface="Times New Roman" panose="02020603050405020304" pitchFamily="18" charset="0"/>
              </a:rPr>
              <a:t>3. </a:t>
            </a:r>
            <a:r>
              <a:rPr lang="en-US" sz="2800" b="1" dirty="0" err="1">
                <a:solidFill>
                  <a:srgbClr val="111111"/>
                </a:solidFill>
                <a:latin typeface="Times New Roman" panose="02020603050405020304" pitchFamily="18" charset="0"/>
                <a:ea typeface="Times New Roman" panose="02020603050405020304" pitchFamily="18" charset="0"/>
              </a:rPr>
              <a:t>Đoạn</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dirty="0" err="1">
                <a:solidFill>
                  <a:srgbClr val="111111"/>
                </a:solidFill>
                <a:latin typeface="Times New Roman" panose="02020603050405020304" pitchFamily="18" charset="0"/>
                <a:ea typeface="Times New Roman" panose="02020603050405020304" pitchFamily="18" charset="0"/>
              </a:rPr>
              <a:t>trích</a:t>
            </a:r>
            <a:r>
              <a:rPr lang="en-US" sz="2800" b="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Bài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học</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đường</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đời</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đầu</a:t>
            </a:r>
            <a:r>
              <a:rPr lang="en-US" sz="2800" b="1" i="1" dirty="0">
                <a:solidFill>
                  <a:srgbClr val="111111"/>
                </a:solidFill>
                <a:latin typeface="Times New Roman" panose="02020603050405020304" pitchFamily="18" charset="0"/>
                <a:ea typeface="Times New Roman" panose="02020603050405020304" pitchFamily="18" charset="0"/>
              </a:rPr>
              <a:t> </a:t>
            </a:r>
            <a:r>
              <a:rPr lang="en-US" sz="2800" b="1" i="1" dirty="0" err="1">
                <a:solidFill>
                  <a:srgbClr val="111111"/>
                </a:solidFill>
                <a:latin typeface="Times New Roman" panose="02020603050405020304" pitchFamily="18" charset="0"/>
                <a:ea typeface="Times New Roman" panose="02020603050405020304" pitchFamily="18" charset="0"/>
              </a:rPr>
              <a:t>tiên</a:t>
            </a:r>
            <a:r>
              <a:rPr lang="en-US" sz="2800" b="1" dirty="0">
                <a:solidFill>
                  <a:srgbClr val="111111"/>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ight Arrow Callout 7"/>
          <p:cNvSpPr/>
          <p:nvPr/>
        </p:nvSpPr>
        <p:spPr>
          <a:xfrm>
            <a:off x="1698172" y="1711234"/>
            <a:ext cx="5199017" cy="4134395"/>
          </a:xfrm>
          <a:prstGeom prst="rightArrowCallout">
            <a:avLst/>
          </a:pr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err="1">
                <a:solidFill>
                  <a:srgbClr val="002060"/>
                </a:solidFill>
                <a:latin typeface="Times New Roman" panose="02020603050405020304" pitchFamily="18" charset="0"/>
                <a:ea typeface="Times New Roman" panose="02020603050405020304" pitchFamily="18" charset="0"/>
              </a:rPr>
              <a:t>Đọc</a:t>
            </a:r>
            <a:r>
              <a:rPr lang="en-US" sz="2800" dirty="0">
                <a:solidFill>
                  <a:srgbClr val="002060"/>
                </a:solidFill>
                <a:latin typeface="Times New Roman" panose="02020603050405020304" pitchFamily="18" charset="0"/>
                <a:ea typeface="Times New Roman" panose="02020603050405020304" pitchFamily="18" charset="0"/>
              </a:rPr>
              <a:t> to, </a:t>
            </a:r>
            <a:r>
              <a:rPr lang="en-US" sz="2800" dirty="0" err="1">
                <a:solidFill>
                  <a:srgbClr val="002060"/>
                </a:solidFill>
                <a:latin typeface="Times New Roman" panose="02020603050405020304" pitchFamily="18" charset="0"/>
                <a:ea typeface="Times New Roman" panose="02020603050405020304" pitchFamily="18" charset="0"/>
              </a:rPr>
              <a:t>rõ</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ràng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giọng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đầy</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kiêu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hãnh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miêu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vẻ</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đẹp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Dế</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Mèn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Cốc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đọc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giọng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dịch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kể</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cái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Cốc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đọc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giọng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buồn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hối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hận</a:t>
            </a:r>
            <a:r>
              <a:rPr lang="en-US" sz="2800"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761390" y="1711234"/>
            <a:ext cx="3610519" cy="41343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09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4846" y="276386"/>
            <a:ext cx="5882701" cy="646331"/>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 HÀNH TIẾNG VIỆT</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13954" y="922717"/>
            <a:ext cx="10125891" cy="5935283"/>
          </a:xfrm>
          <a:prstGeom prst="rect">
            <a:avLst/>
          </a:prstGeom>
        </p:spPr>
      </p:pic>
      <p:sp>
        <p:nvSpPr>
          <p:cNvPr id="7" name="Rectangle 6"/>
          <p:cNvSpPr/>
          <p:nvPr/>
        </p:nvSpPr>
        <p:spPr>
          <a:xfrm>
            <a:off x="2116183" y="1751928"/>
            <a:ext cx="7354387" cy="2246769"/>
          </a:xfrm>
          <a:prstGeom prst="rect">
            <a:avLst/>
          </a:prstGeom>
        </p:spPr>
        <p:txBody>
          <a:bodyPr wrap="square">
            <a:spAutoFit/>
          </a:bodyPr>
          <a:lstStyle/>
          <a:p>
            <a:pPr>
              <a:spcAft>
                <a:spcPts val="0"/>
              </a:spcAft>
            </a:pPr>
            <a:r>
              <a:rPr lang="en-US" sz="2800" b="1" dirty="0">
                <a:solidFill>
                  <a:schemeClr val="accent5">
                    <a:lumMod val="50000"/>
                  </a:schemeClr>
                </a:solidFill>
                <a:latin typeface="Times New Roman" panose="02020603050405020304" pitchFamily="18" charset="0"/>
                <a:ea typeface="Times New Roman" panose="02020603050405020304" pitchFamily="18" charset="0"/>
              </a:rPr>
              <a:t>1.</a:t>
            </a:r>
            <a:r>
              <a:rPr lang="en-US" sz="2800" dirty="0">
                <a:solidFill>
                  <a:schemeClr val="accent5">
                    <a:lumMod val="50000"/>
                  </a:schemeClr>
                </a:solidFill>
                <a:latin typeface="Times New Roman" panose="02020603050405020304" pitchFamily="18" charset="0"/>
                <a:ea typeface="Times New Roman" panose="02020603050405020304" pitchFamily="18" charset="0"/>
              </a:rPr>
              <a:t> So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sánh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hai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câu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dưới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đây</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rút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dụng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việc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dùng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cụm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danh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chủ</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ngữ</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câu</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accent5">
                    <a:lumMod val="50000"/>
                  </a:schemeClr>
                </a:solidFill>
                <a:latin typeface="Times New Roman" panose="02020603050405020304" pitchFamily="18" charset="0"/>
                <a:ea typeface="Times New Roman" panose="02020603050405020304" pitchFamily="18" charset="0"/>
              </a:rPr>
              <a:t>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Vuốt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cứ</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cứng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dần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nhọn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hoắt</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accent5">
                    <a:lumMod val="50000"/>
                  </a:schemeClr>
                </a:solidFill>
                <a:latin typeface="Times New Roman" panose="02020603050405020304" pitchFamily="18" charset="0"/>
                <a:ea typeface="Times New Roman" panose="02020603050405020304" pitchFamily="18" charset="0"/>
              </a:rPr>
              <a:t>b.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cái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vuốt</a:t>
            </a:r>
            <a:r>
              <a:rPr lang="en-US" sz="2800" dirty="0">
                <a:solidFill>
                  <a:schemeClr val="accent5">
                    <a:lumMod val="50000"/>
                  </a:schemeClr>
                </a:solidFill>
                <a:latin typeface="Times New Roman" panose="02020603050405020304" pitchFamily="18" charset="0"/>
                <a:ea typeface="Times New Roman" panose="02020603050405020304" pitchFamily="18" charset="0"/>
              </a:rPr>
              <a:t> ở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chân</a:t>
            </a:r>
            <a:r>
              <a:rPr lang="en-US" sz="2800" dirty="0">
                <a:solidFill>
                  <a:schemeClr val="accent5">
                    <a:lumMod val="50000"/>
                  </a:schemeClr>
                </a:solidFill>
                <a:latin typeface="Times New Roman" panose="02020603050405020304" pitchFamily="18" charset="0"/>
                <a:ea typeface="Times New Roman" panose="02020603050405020304" pitchFamily="18" charset="0"/>
              </a:rPr>
              <a:t>, ở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khoeo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cứ</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cứng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dần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nhọn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hoắt</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88817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5970825"/>
          </a:xfrm>
          <a:prstGeom prst="rect">
            <a:avLst/>
          </a:prstGeom>
          <a:noFill/>
          <a:ln>
            <a:noFill/>
          </a:ln>
        </p:spPr>
        <p:txBody>
          <a:bodyPr spcFirstLastPara="1" wrap="square" lIns="91425" tIns="45700" rIns="91425" bIns="45700" anchor="t" anchorCtr="0">
            <a:spAutoFit/>
          </a:bodyPr>
          <a:lstStyle/>
          <a:p>
            <a:pPr marL="571500" marR="0" lvl="0" indent="-571500" algn="l" defTabSz="914400" rtl="0" eaLnBrk="1" fontAlgn="auto" latinLnBrk="0" hangingPunct="1">
              <a:lnSpc>
                <a:spcPct val="100000"/>
              </a:lnSpc>
              <a:spcBef>
                <a:spcPts val="0"/>
              </a:spcBef>
              <a:spcAft>
                <a:spcPts val="0"/>
              </a:spcAft>
              <a:buClrTx/>
              <a:buSzTx/>
              <a:buFontTx/>
              <a:buAutoNum type="romanUcPeriod"/>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Cụm</a:t>
            </a:r>
            <a:r>
              <a:rPr kumimoji="0" lang="en-US" sz="3200" b="1" i="0" u="none" strike="noStrike" kern="1200" cap="none" spc="0" normalizeH="0" baseline="0" noProof="0" dirty="0" smtClean="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355071">
                  <a:lumMod val="5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4</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5. </a:t>
            </a:r>
            <a:r>
              <a:rPr lang="en-US" sz="2800" b="1" dirty="0" err="1">
                <a:solidFill>
                  <a:srgbClr val="FF0000"/>
                </a:solidFill>
                <a:latin typeface="Times New Roman" panose="02020603050405020304" pitchFamily="18" charset="0"/>
                <a:ea typeface="Times New Roman" panose="02020603050405020304" pitchFamily="18" charset="0"/>
              </a:rPr>
              <a:t>Cách</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b="1" dirty="0" smtClean="0">
              <a:solidFill>
                <a:srgbClr val="FF0000"/>
              </a:solidFill>
              <a:latin typeface="Times New Roman" panose="02020603050405020304" pitchFamily="18" charset="0"/>
              <a:ea typeface="Times New Roman" panose="02020603050405020304" pitchFamily="18" charset="0"/>
            </a:endParaRPr>
          </a:p>
          <a:p>
            <a:pPr algn="just">
              <a:spcAft>
                <a:spcPts val="1200"/>
              </a:spcAft>
            </a:pPr>
            <a:endParaRPr lang="en-US" sz="2400" dirty="0">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3984170" y="849658"/>
            <a:ext cx="7720149" cy="105809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khái</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984170" y="1985554"/>
            <a:ext cx="7720149" cy="474181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spcAft>
                <a:spcPts val="1200"/>
              </a:spcAft>
            </a:pPr>
            <a:r>
              <a:rPr lang="en-US" sz="2400" b="1" dirty="0">
                <a:solidFill>
                  <a:srgbClr val="000000"/>
                </a:solidFill>
                <a:latin typeface="Times New Roman" panose="02020603050405020304" pitchFamily="18" charset="0"/>
                <a:ea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rPr>
              <a:t>Đặc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điểm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ngữ</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nghĩa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cụm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danh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kia</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b="1" dirty="0" err="1">
                <a:solidFill>
                  <a:srgbClr val="000000"/>
                </a:solidFill>
                <a:latin typeface="Times New Roman" panose="02020603050405020304" pitchFamily="18" charset="0"/>
                <a:ea typeface="Times New Roman" panose="02020603050405020304" pitchFamily="18" charset="0"/>
              </a:rPr>
              <a:t>Cụm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Cụm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 CĐT)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b="1" dirty="0">
                <a:solidFill>
                  <a:srgbClr val="000000"/>
                </a:solidFill>
                <a:latin typeface="Times New Roman" panose="02020603050405020304" pitchFamily="18" charset="0"/>
                <a:ea typeface="Times New Roman" panose="02020603050405020304" pitchFamily="18" charset="0"/>
              </a:rPr>
              <a:t>VD </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đang</a:t>
            </a:r>
            <a:r>
              <a:rPr lang="en-US" sz="2400" dirty="0">
                <a:solidFill>
                  <a:srgbClr val="000000"/>
                </a:solidFill>
                <a:latin typeface="Times New Roman" panose="02020603050405020304" pitchFamily="18" charset="0"/>
                <a:ea typeface="Times New Roman" panose="02020603050405020304" pitchFamily="18" charset="0"/>
              </a:rPr>
              <a:t> </a:t>
            </a:r>
            <a:r>
              <a:rPr lang="en-US" sz="2400" b="1" u="sng"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từ</a:t>
            </a:r>
            <a:r>
              <a:rPr lang="en-US" sz="2400" dirty="0" smtClean="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Cụm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tính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Cụm</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tính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từ</a:t>
            </a:r>
            <a:r>
              <a:rPr lang="en-US" sz="2400" b="1" dirty="0">
                <a:solidFill>
                  <a:srgbClr val="000000"/>
                </a:solidFill>
                <a:latin typeface="Times New Roman" panose="02020603050405020304" pitchFamily="18" charset="0"/>
                <a:ea typeface="Times New Roman" panose="02020603050405020304" pitchFamily="18" charset="0"/>
              </a:rPr>
              <a:t> ở </a:t>
            </a:r>
            <a:r>
              <a:rPr lang="en-US" sz="2400" b="1" dirty="0" err="1">
                <a:solidFill>
                  <a:srgbClr val="000000"/>
                </a:solidFill>
                <a:latin typeface="Times New Roman" panose="02020603050405020304" pitchFamily="18" charset="0"/>
                <a:ea typeface="Times New Roman" panose="02020603050405020304" pitchFamily="18" charset="0"/>
              </a:rPr>
              <a:t>dạng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đầy</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đủ</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nhất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gồm</a:t>
            </a:r>
            <a:r>
              <a:rPr lang="en-US" sz="2400" b="1" dirty="0">
                <a:solidFill>
                  <a:srgbClr val="000000"/>
                </a:solidFill>
                <a:latin typeface="Times New Roman" panose="02020603050405020304" pitchFamily="18" charset="0"/>
                <a:ea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rPr>
              <a:t>phần</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TT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smtClean="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96259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7" end="7"/>
                                            </p:txEl>
                                          </p:spTgt>
                                        </p:tgtEl>
                                        <p:attrNameLst>
                                          <p:attrName>style.visibility</p:attrName>
                                        </p:attrNameLst>
                                      </p:cBhvr>
                                      <p:to>
                                        <p:strVal val="visible"/>
                                      </p:to>
                                    </p:set>
                                    <p:animEffect transition="in" filter="fade">
                                      <p:cBhvr>
                                        <p:cTn id="7" dur="1000"/>
                                        <p:tgtEl>
                                          <p:spTgt spid="220">
                                            <p:txEl>
                                              <p:pRg st="7" end="7"/>
                                            </p:txEl>
                                          </p:spTgt>
                                        </p:tgtEl>
                                      </p:cBhvr>
                                    </p:animEffect>
                                    <p:anim calcmode="lin" valueType="num">
                                      <p:cBhvr>
                                        <p:cTn id="8" dur="1000" fill="hold"/>
                                        <p:tgtEl>
                                          <p:spTgt spid="220">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a:spcAft>
                <a:spcPts val="0"/>
              </a:spcAft>
            </a:pPr>
            <a:r>
              <a:rPr lang="en-US" sz="3200" b="1" dirty="0">
                <a:solidFill>
                  <a:srgbClr val="000000"/>
                </a:solidFill>
                <a:latin typeface="Times New Roman" panose="02020603050405020304" pitchFamily="18" charset="0"/>
                <a:ea typeface="Times New Roman" panose="02020603050405020304" pitchFamily="18" charset="0"/>
              </a:rPr>
              <a:t>II. </a:t>
            </a:r>
            <a:r>
              <a:rPr lang="en-US" sz="3200" b="1" dirty="0" err="1">
                <a:solidFill>
                  <a:srgbClr val="000000"/>
                </a:solidFill>
                <a:latin typeface="Times New Roman" panose="02020603050405020304" pitchFamily="18" charset="0"/>
                <a:ea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hành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tiếng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Việt</a:t>
            </a:r>
            <a:r>
              <a:rPr lang="en-US" sz="3200" b="1" dirty="0" smtClean="0">
                <a:solidFill>
                  <a:srgbClr val="000000"/>
                </a:solidFill>
                <a:latin typeface="Times New Roman" panose="02020603050405020304" pitchFamily="18" charset="0"/>
                <a:ea typeface="Times New Roman" panose="02020603050405020304" pitchFamily="18" charset="0"/>
              </a:rPr>
              <a:t>.</a:t>
            </a:r>
          </a:p>
          <a:p>
            <a:pPr marL="342900" lvl="0" indent="-342900">
              <a:spcAft>
                <a:spcPts val="0"/>
              </a:spcAft>
              <a:buFont typeface="+mj-lt"/>
              <a:buAutoNum type="arabicPeriod"/>
            </a:pP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rPr>
              <a:t>Bài</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tập</a:t>
            </a:r>
            <a:r>
              <a:rPr lang="en-US" sz="3200" b="1" dirty="0">
                <a:solidFill>
                  <a:srgbClr val="000000"/>
                </a:solidFill>
                <a:latin typeface="Times New Roman" panose="02020603050405020304" pitchFamily="18" charset="0"/>
                <a:ea typeface="Times New Roman" panose="02020603050405020304" pitchFamily="18" charset="0"/>
              </a:rPr>
              <a:t> 1 – GSK </a:t>
            </a:r>
            <a:r>
              <a:rPr lang="en-US" sz="3200" b="1" dirty="0" err="1">
                <a:solidFill>
                  <a:srgbClr val="000000"/>
                </a:solidFill>
                <a:latin typeface="Times New Roman" panose="02020603050405020304" pitchFamily="18" charset="0"/>
                <a:ea typeface="Times New Roman" panose="02020603050405020304" pitchFamily="18" charset="0"/>
              </a:rPr>
              <a:t>trang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smtClean="0">
                <a:solidFill>
                  <a:srgbClr val="000000"/>
                </a:solidFill>
                <a:latin typeface="Times New Roman" panose="02020603050405020304" pitchFamily="18" charset="0"/>
                <a:ea typeface="Times New Roman" panose="02020603050405020304" pitchFamily="18" charset="0"/>
              </a:rPr>
              <a:t>96</a:t>
            </a:r>
            <a:endParaRPr lang="en-US" sz="3200" dirty="0" smtClean="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pPr>
            <a:endParaRPr lang="en-US" sz="3200" dirty="0">
              <a:latin typeface="Times New Roman" panose="02020603050405020304" pitchFamily="18" charset="0"/>
              <a:ea typeface="Times New Roman" panose="02020603050405020304" pitchFamily="18" charset="0"/>
            </a:endParaRPr>
          </a:p>
        </p:txBody>
      </p:sp>
      <p:sp>
        <p:nvSpPr>
          <p:cNvPr id="8" name="Rectangle 7"/>
          <p:cNvSpPr/>
          <p:nvPr/>
        </p:nvSpPr>
        <p:spPr>
          <a:xfrm>
            <a:off x="5262705" y="12176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3984171" y="992776"/>
            <a:ext cx="7720149" cy="20247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1.</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Vuốt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hoắt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vuốt</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khoeo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hoắt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984170" y="3553097"/>
            <a:ext cx="7720149" cy="295220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lvl="0" algn="just">
              <a:spcAft>
                <a:spcPts val="0"/>
              </a:spcAft>
              <a:buSzPts val="1000"/>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p>
          <a:p>
            <a:pPr lvl="0" algn="just">
              <a:spcAft>
                <a:spcPts val="0"/>
              </a:spcAft>
              <a:buSzPts val="1000"/>
              <a:tabLst>
                <a:tab pos="457200" algn="l"/>
              </a:tabLst>
            </a:pP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vuốt</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kheo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nắm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tin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a:t>
            </a:r>
          </a:p>
        </p:txBody>
      </p:sp>
      <p:sp>
        <p:nvSpPr>
          <p:cNvPr id="2" name="Down Arrow 1"/>
          <p:cNvSpPr/>
          <p:nvPr/>
        </p:nvSpPr>
        <p:spPr>
          <a:xfrm>
            <a:off x="7360918" y="3063240"/>
            <a:ext cx="966651" cy="444137"/>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2089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62703" y="448335"/>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332411"/>
            <a:ext cx="7720149" cy="42454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2.</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mon men </a:t>
            </a:r>
            <a:r>
              <a:rPr lang="en-US" sz="2800" dirty="0" err="1">
                <a:solidFill>
                  <a:srgbClr val="000000"/>
                </a:solidFill>
                <a:latin typeface="Times New Roman" panose="02020603050405020304" pitchFamily="18" charset="0"/>
                <a:ea typeface="Times New Roman" panose="02020603050405020304" pitchFamily="18" charset="0"/>
              </a:rPr>
              <a:t>bò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hập</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0887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1000"/>
                                        <p:tgtEl>
                                          <p:spTgt spid="17">
                                            <p:txEl>
                                              <p:pRg st="4" end="4"/>
                                            </p:txEl>
                                          </p:spTgt>
                                        </p:tgtEl>
                                      </p:cBhvr>
                                    </p:animEffect>
                                    <p:anim calcmode="lin" valueType="num">
                                      <p:cBhvr>
                                        <p:cTn id="4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xEl>
                                              <p:pRg st="5" end="5"/>
                                            </p:txEl>
                                          </p:spTgt>
                                        </p:tgtEl>
                                        <p:attrNameLst>
                                          <p:attrName>style.visibility</p:attrName>
                                        </p:attrNameLst>
                                      </p:cBhvr>
                                      <p:to>
                                        <p:strVal val="visible"/>
                                      </p:to>
                                    </p:set>
                                    <p:animEffect transition="in" filter="fade">
                                      <p:cBhvr>
                                        <p:cTn id="49" dur="1000"/>
                                        <p:tgtEl>
                                          <p:spTgt spid="17">
                                            <p:txEl>
                                              <p:pRg st="5" end="5"/>
                                            </p:txEl>
                                          </p:spTgt>
                                        </p:tgtEl>
                                      </p:cBhvr>
                                    </p:animEffect>
                                    <p:anim calcmode="lin" valueType="num">
                                      <p:cBhvr>
                                        <p:cTn id="50"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xEl>
                                              <p:pRg st="6" end="6"/>
                                            </p:txEl>
                                          </p:spTgt>
                                        </p:tgtEl>
                                        <p:attrNameLst>
                                          <p:attrName>style.visibility</p:attrName>
                                        </p:attrNameLst>
                                      </p:cBhvr>
                                      <p:to>
                                        <p:strVal val="visible"/>
                                      </p:to>
                                    </p:set>
                                    <p:animEffect transition="in" filter="fade">
                                      <p:cBhvr>
                                        <p:cTn id="56" dur="1000"/>
                                        <p:tgtEl>
                                          <p:spTgt spid="17">
                                            <p:txEl>
                                              <p:pRg st="6" end="6"/>
                                            </p:txEl>
                                          </p:spTgt>
                                        </p:tgtEl>
                                      </p:cBhvr>
                                    </p:animEffect>
                                    <p:anim calcmode="lin" valueType="num">
                                      <p:cBhvr>
                                        <p:cTn id="57"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62705" y="121764"/>
            <a:ext cx="5254515"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768095"/>
            <a:ext cx="7720149" cy="582603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0" anchor="ct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 a</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“mon men </a:t>
            </a:r>
            <a:r>
              <a:rPr lang="en-US" sz="2800" dirty="0" err="1">
                <a:solidFill>
                  <a:srgbClr val="000000"/>
                </a:solidFill>
                <a:latin typeface="Times New Roman" panose="02020603050405020304" pitchFamily="18" charset="0"/>
                <a:ea typeface="Times New Roman" panose="02020603050405020304" pitchFamily="18" charset="0"/>
              </a:rPr>
              <a:t>bò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 b</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xót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 c</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oi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chịu</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00704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62703" y="396084"/>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358537"/>
            <a:ext cx="7720149" cy="44283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just">
              <a:spcAft>
                <a:spcPts val="0"/>
              </a:spcAft>
            </a:pPr>
            <a:r>
              <a:rPr lang="en-US" sz="2400" b="1" dirty="0">
                <a:solidFill>
                  <a:srgbClr val="000000"/>
                </a:solidFill>
                <a:latin typeface="Times New Roman" panose="02020603050405020304" pitchFamily="18" charset="0"/>
                <a:ea typeface="Times New Roman" panose="02020603050405020304" pitchFamily="18" charset="0"/>
              </a:rPr>
              <a:t>3.</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Giọt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Choắt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nằm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thóp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Ông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ngọn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xóm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Vị</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Hãy</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8999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158202" y="542389"/>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267097"/>
            <a:ext cx="7720149" cy="512064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lstStyle/>
          <a:p>
            <a:pPr algn="just">
              <a:spcAft>
                <a:spcPts val="0"/>
              </a:spcAft>
            </a:pP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Hoài</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cửa</a:t>
            </a:r>
            <a:r>
              <a:rPr lang="en-US" sz="2400" dirty="0">
                <a:solidFill>
                  <a:srgbClr val="000000"/>
                </a:solidFill>
                <a:latin typeface="Times New Roman" panose="02020603050405020304" pitchFamily="18" charset="0"/>
                <a:ea typeface="Times New Roman" panose="02020603050405020304" pitchFamily="18" charset="0"/>
              </a:rPr>
              <a:t> hang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Thỉnh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ghẹo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dưới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Giọt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Bọ</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endParaRPr>
          </a:p>
          <a:p>
            <a:pPr marL="342900" lvl="0" indent="-342900" algn="just">
              <a:spcAft>
                <a:spcPts val="0"/>
              </a:spcAft>
              <a:buSzPts val="1000"/>
              <a:buFont typeface="Wingdings" panose="05000000000000000000" pitchFamily="2" charset="2"/>
              <a:buChar char="v"/>
              <a:tabLst>
                <a:tab pos="457200" algn="l"/>
              </a:tabLst>
            </a:pPr>
            <a:r>
              <a:rPr lang="en-US" sz="2400" dirty="0" err="1">
                <a:solidFill>
                  <a:srgbClr val="000000"/>
                </a:solidFill>
                <a:latin typeface="Times New Roman" panose="02020603050405020304" pitchFamily="18" charset="0"/>
                <a:ea typeface="Times New Roman" panose="02020603050405020304" pitchFamily="18" charset="0"/>
              </a:rPr>
              <a:t>Thằn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gốm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kịp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37460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1000"/>
                                        <p:tgtEl>
                                          <p:spTgt spid="17">
                                            <p:txEl>
                                              <p:pRg st="4" end="4"/>
                                            </p:txEl>
                                          </p:spTgt>
                                        </p:tgtEl>
                                      </p:cBhvr>
                                    </p:animEffect>
                                    <p:anim calcmode="lin" valueType="num">
                                      <p:cBhvr>
                                        <p:cTn id="4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xEl>
                                              <p:pRg st="5" end="5"/>
                                            </p:txEl>
                                          </p:spTgt>
                                        </p:tgtEl>
                                        <p:attrNameLst>
                                          <p:attrName>style.visibility</p:attrName>
                                        </p:attrNameLst>
                                      </p:cBhvr>
                                      <p:to>
                                        <p:strVal val="visible"/>
                                      </p:to>
                                    </p:set>
                                    <p:animEffect transition="in" filter="fade">
                                      <p:cBhvr>
                                        <p:cTn id="49" dur="1000"/>
                                        <p:tgtEl>
                                          <p:spTgt spid="17">
                                            <p:txEl>
                                              <p:pRg st="5" end="5"/>
                                            </p:txEl>
                                          </p:spTgt>
                                        </p:tgtEl>
                                      </p:cBhvr>
                                    </p:animEffect>
                                    <p:anim calcmode="lin" valueType="num">
                                      <p:cBhvr>
                                        <p:cTn id="50"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565691"/>
            <a:ext cx="3712192" cy="230828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62703" y="273812"/>
            <a:ext cx="52545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5" y="1214845"/>
            <a:ext cx="7720149" cy="417358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3"/>
          </a:lnRef>
          <a:fillRef idx="3">
            <a:schemeClr val="accent3"/>
          </a:fillRef>
          <a:effectRef idx="3">
            <a:schemeClr val="accent3"/>
          </a:effectRef>
          <a:fontRef idx="minor">
            <a:schemeClr val="lt1"/>
          </a:fontRef>
        </p:style>
        <p:txBody>
          <a:bodyPr rtlCol="0" anchor="ct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4.</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Khách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mình</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xạc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rét</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Dùng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8076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1000"/>
                                        <p:tgtEl>
                                          <p:spTgt spid="17">
                                            <p:txEl>
                                              <p:pRg st="4" end="4"/>
                                            </p:txEl>
                                          </p:spTgt>
                                        </p:tgtEl>
                                      </p:cBhvr>
                                    </p:animEffect>
                                    <p:anim calcmode="lin" valueType="num">
                                      <p:cBhvr>
                                        <p:cTn id="4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948610" y="273812"/>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5" y="1136469"/>
            <a:ext cx="7720149" cy="4585061"/>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i="1" dirty="0" err="1">
                <a:solidFill>
                  <a:srgbClr val="000000"/>
                </a:solidFill>
                <a:latin typeface="Times New Roman" panose="02020603050405020304" pitchFamily="18" charset="0"/>
                <a:ea typeface="Times New Roman" panose="02020603050405020304" pitchFamily="18" charset="0"/>
              </a:rPr>
              <a:t>Xác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định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chủ</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vị</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ngữ</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Khách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xạc</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rét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b="1" i="1" dirty="0" err="1">
                <a:solidFill>
                  <a:srgbClr val="000000"/>
                </a:solidFill>
                <a:latin typeface="Times New Roman" panose="02020603050405020304" pitchFamily="18" charset="0"/>
                <a:ea typeface="Times New Roman" panose="02020603050405020304" pitchFamily="18" charset="0"/>
              </a:rPr>
              <a:t>Mở</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rộng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thành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phần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câu</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xạc</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c.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buốt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35746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1000"/>
                                        <p:tgtEl>
                                          <p:spTgt spid="17">
                                            <p:txEl>
                                              <p:pRg st="4" end="4"/>
                                            </p:txEl>
                                          </p:spTgt>
                                        </p:tgtEl>
                                      </p:cBhvr>
                                    </p:animEffect>
                                    <p:anim calcmode="lin" valueType="num">
                                      <p:cBhvr>
                                        <p:cTn id="43"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xEl>
                                              <p:pRg st="5" end="5"/>
                                            </p:txEl>
                                          </p:spTgt>
                                        </p:tgtEl>
                                        <p:attrNameLst>
                                          <p:attrName>style.visibility</p:attrName>
                                        </p:attrNameLst>
                                      </p:cBhvr>
                                      <p:to>
                                        <p:strVal val="visible"/>
                                      </p:to>
                                    </p:set>
                                    <p:animEffect transition="in" filter="fade">
                                      <p:cBhvr>
                                        <p:cTn id="49" dur="1000"/>
                                        <p:tgtEl>
                                          <p:spTgt spid="17">
                                            <p:txEl>
                                              <p:pRg st="5" end="5"/>
                                            </p:txEl>
                                          </p:spTgt>
                                        </p:tgtEl>
                                      </p:cBhvr>
                                    </p:animEffect>
                                    <p:anim calcmode="lin" valueType="num">
                                      <p:cBhvr>
                                        <p:cTn id="50"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xEl>
                                              <p:pRg st="6" end="6"/>
                                            </p:txEl>
                                          </p:spTgt>
                                        </p:tgtEl>
                                        <p:attrNameLst>
                                          <p:attrName>style.visibility</p:attrName>
                                        </p:attrNameLst>
                                      </p:cBhvr>
                                      <p:to>
                                        <p:strVal val="visible"/>
                                      </p:to>
                                    </p:set>
                                    <p:animEffect transition="in" filter="fade">
                                      <p:cBhvr>
                                        <p:cTn id="56" dur="1000"/>
                                        <p:tgtEl>
                                          <p:spTgt spid="17">
                                            <p:txEl>
                                              <p:pRg st="6" end="6"/>
                                            </p:txEl>
                                          </p:spTgt>
                                        </p:tgtEl>
                                      </p:cBhvr>
                                    </p:animEffect>
                                    <p:anim calcmode="lin" valueType="num">
                                      <p:cBhvr>
                                        <p:cTn id="57"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xEl>
                                              <p:pRg st="7" end="7"/>
                                            </p:txEl>
                                          </p:spTgt>
                                        </p:tgtEl>
                                        <p:attrNameLst>
                                          <p:attrName>style.visibility</p:attrName>
                                        </p:attrNameLst>
                                      </p:cBhvr>
                                      <p:to>
                                        <p:strVal val="visible"/>
                                      </p:to>
                                    </p:set>
                                    <p:animEffect transition="in" filter="fade">
                                      <p:cBhvr>
                                        <p:cTn id="63" dur="1000"/>
                                        <p:tgtEl>
                                          <p:spTgt spid="17">
                                            <p:txEl>
                                              <p:pRg st="7" end="7"/>
                                            </p:txEl>
                                          </p:spTgt>
                                        </p:tgtEl>
                                      </p:cBhvr>
                                    </p:animEffect>
                                    <p:anim calcmode="lin" valueType="num">
                                      <p:cBhvr>
                                        <p:cTn id="6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xEl>
                                              <p:pRg st="8" end="8"/>
                                            </p:txEl>
                                          </p:spTgt>
                                        </p:tgtEl>
                                        <p:attrNameLst>
                                          <p:attrName>style.visibility</p:attrName>
                                        </p:attrNameLst>
                                      </p:cBhvr>
                                      <p:to>
                                        <p:strVal val="visible"/>
                                      </p:to>
                                    </p:set>
                                    <p:animEffect transition="in" filter="fade">
                                      <p:cBhvr>
                                        <p:cTn id="70" dur="1000"/>
                                        <p:tgtEl>
                                          <p:spTgt spid="17">
                                            <p:txEl>
                                              <p:pRg st="8" end="8"/>
                                            </p:txEl>
                                          </p:spTgt>
                                        </p:tgtEl>
                                      </p:cBhvr>
                                    </p:animEffect>
                                    <p:anim calcmode="lin" valueType="num">
                                      <p:cBhvr>
                                        <p:cTn id="71"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273812"/>
            <a:ext cx="3712192"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 – GSK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96</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948612" y="121764"/>
            <a:ext cx="58827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4029887" y="1123406"/>
            <a:ext cx="7720149" cy="4859381"/>
          </a:xfrm>
          <a:prstGeom prst="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b="1" dirty="0">
                <a:solidFill>
                  <a:srgbClr val="000000"/>
                </a:solidFill>
                <a:latin typeface="Times New Roman" panose="02020603050405020304" pitchFamily="18" charset="0"/>
                <a:ea typeface="Times New Roman" panose="02020603050405020304" pitchFamily="18" charset="0"/>
              </a:rPr>
              <a:t>5.</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Thỉnh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thoảng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muốn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sự</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chiếc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vuốt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co </a:t>
            </a:r>
            <a:r>
              <a:rPr lang="en-US" sz="2400" i="1" dirty="0" err="1">
                <a:solidFill>
                  <a:srgbClr val="000000"/>
                </a:solidFill>
                <a:latin typeface="Times New Roman" panose="02020603050405020304" pitchFamily="18" charset="0"/>
                <a:ea typeface="Times New Roman" panose="02020603050405020304" pitchFamily="18" charset="0"/>
              </a:rPr>
              <a:t>cẳng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đạp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phách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ngọn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cỏ</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ngọn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cỏ</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gẫy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rạp</a:t>
            </a:r>
            <a:r>
              <a:rPr lang="en-US" sz="2400" i="1" dirty="0">
                <a:solidFill>
                  <a:srgbClr val="000000"/>
                </a:solidFill>
                <a:latin typeface="Times New Roman" panose="02020603050405020304" pitchFamily="18" charset="0"/>
                <a:ea typeface="Times New Roman" panose="02020603050405020304" pitchFamily="18" charset="0"/>
              </a:rPr>
              <a:t>, y </a:t>
            </a:r>
            <a:r>
              <a:rPr lang="en-US" sz="2400" i="1" dirty="0" err="1">
                <a:solidFill>
                  <a:srgbClr val="000000"/>
                </a:solidFill>
                <a:latin typeface="Times New Roman" panose="02020603050405020304" pitchFamily="18" charset="0"/>
                <a:ea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nhát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vừa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lia</a:t>
            </a:r>
            <a:r>
              <a:rPr lang="en-US" sz="2400" i="1" dirty="0">
                <a:solidFill>
                  <a:srgbClr val="000000"/>
                </a:solidFill>
                <a:latin typeface="Times New Roman" panose="02020603050405020304" pitchFamily="18" charset="0"/>
                <a:ea typeface="Times New Roman" panose="02020603050405020304" pitchFamily="18" charset="0"/>
              </a:rPr>
              <a:t> qua. </a:t>
            </a:r>
            <a:r>
              <a:rPr lang="en-US" sz="2400" i="1" dirty="0" err="1">
                <a:solidFill>
                  <a:srgbClr val="000000"/>
                </a:solidFill>
                <a:latin typeface="Times New Roman" panose="02020603050405020304" pitchFamily="18" charset="0"/>
                <a:ea typeface="Times New Roman" panose="02020603050405020304" pitchFamily="18" charset="0"/>
              </a:rPr>
              <a:t>Đôi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kia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ngắn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hủn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hoẳn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giờ</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dài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kín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xuống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chấm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đuôi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Mỗi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vũ</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nghe</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tiếng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phạch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giòn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Lúc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bách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bộ</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rPr>
              <a:t> rung </a:t>
            </a:r>
            <a:r>
              <a:rPr lang="en-US" sz="2400" i="1" dirty="0" err="1">
                <a:solidFill>
                  <a:srgbClr val="000000"/>
                </a:solidFill>
                <a:latin typeface="Times New Roman" panose="02020603050405020304" pitchFamily="18" charset="0"/>
                <a:ea typeface="Times New Roman" panose="02020603050405020304" pitchFamily="18" charset="0"/>
              </a:rPr>
              <a:t>rinh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soi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gương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ưa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nhìn</a:t>
            </a:r>
            <a:r>
              <a:rPr lang="en-US" sz="2400" i="1" dirty="0">
                <a:solidFill>
                  <a:srgbClr val="000000"/>
                </a:solidFill>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láy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phép</a:t>
            </a:r>
            <a:r>
              <a:rPr lang="en-US" sz="2400" dirty="0">
                <a:solidFill>
                  <a:srgbClr val="000000"/>
                </a:solidFill>
                <a:latin typeface="Times New Roman" panose="02020603050405020304" pitchFamily="18" charset="0"/>
                <a:ea typeface="Times New Roman" panose="02020603050405020304" pitchFamily="18" charset="0"/>
              </a:rPr>
              <a:t> so </a:t>
            </a:r>
            <a:r>
              <a:rPr lang="en-US" sz="2400" dirty="0" err="1">
                <a:solidFill>
                  <a:srgbClr val="000000"/>
                </a:solidFill>
                <a:latin typeface="Times New Roman" panose="02020603050405020304" pitchFamily="18" charset="0"/>
                <a:ea typeface="Times New Roman" panose="02020603050405020304" pitchFamily="18" charset="0"/>
              </a:rPr>
              <a:t>sánh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0911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1000"/>
                                        <p:tgtEl>
                                          <p:spTgt spid="17">
                                            <p:txEl>
                                              <p:pRg st="1" end="1"/>
                                            </p:txEl>
                                          </p:spTgt>
                                        </p:tgtEl>
                                      </p:cBhvr>
                                    </p:animEffect>
                                    <p:anim calcmode="lin" valueType="num">
                                      <p:cBhvr>
                                        <p:cTn id="2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fade">
                                      <p:cBhvr>
                                        <p:cTn id="28" dur="1000"/>
                                        <p:tgtEl>
                                          <p:spTgt spid="17">
                                            <p:txEl>
                                              <p:pRg st="2" end="2"/>
                                            </p:txEl>
                                          </p:spTgt>
                                        </p:tgtEl>
                                      </p:cBhvr>
                                    </p:animEffect>
                                    <p:anim calcmode="lin" valueType="num">
                                      <p:cBhvr>
                                        <p:cTn id="2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fade">
                                      <p:cBhvr>
                                        <p:cTn id="35" dur="1000"/>
                                        <p:tgtEl>
                                          <p:spTgt spid="17">
                                            <p:txEl>
                                              <p:pRg st="3" end="3"/>
                                            </p:txEl>
                                          </p:spTgt>
                                        </p:tgtEl>
                                      </p:cBhvr>
                                    </p:animEffect>
                                    <p:anim calcmode="lin" valueType="num">
                                      <p:cBhvr>
                                        <p:cTn id="3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2113</TotalTime>
  <Words>13789</Words>
  <Application>Microsoft Office PowerPoint</Application>
  <PresentationFormat>Widescreen</PresentationFormat>
  <Paragraphs>1345</Paragraphs>
  <Slides>153</Slides>
  <Notes>35</Notes>
  <HiddenSlides>0</HiddenSlides>
  <MMClips>2</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153</vt:i4>
      </vt:variant>
    </vt:vector>
  </HeadingPairs>
  <TitlesOfParts>
    <vt:vector size="176" baseType="lpstr">
      <vt:lpstr>MS Mincho</vt:lpstr>
      <vt:lpstr>.VnBlack</vt:lpstr>
      <vt:lpstr>Arial</vt:lpstr>
      <vt:lpstr>Calibri</vt:lpstr>
      <vt:lpstr>Calibri Light</vt:lpstr>
      <vt:lpstr>Cambria Math</vt:lpstr>
      <vt:lpstr>Segoe UI Symbol</vt:lpstr>
      <vt:lpstr>Tahoma</vt:lpstr>
      <vt:lpstr>Times New Roman</vt:lpstr>
      <vt:lpstr>Twentieth Century</vt:lpstr>
      <vt:lpstr>UTM Swiss Condensed</vt:lpstr>
      <vt:lpstr>Wingdings</vt:lpstr>
      <vt:lpstr>5_Office Theme</vt:lpstr>
      <vt:lpstr>7_Office Theme</vt:lpstr>
      <vt:lpstr>6_Office Theme</vt:lpstr>
      <vt:lpstr>Droplet</vt:lpstr>
      <vt:lpstr>1_Droplet</vt:lpstr>
      <vt:lpstr>2_Droplet</vt:lpstr>
      <vt:lpstr>3_Droplet</vt:lpstr>
      <vt:lpstr>Office Theme</vt:lpstr>
      <vt:lpstr>2_Office Theme</vt:lpstr>
      <vt:lpstr>1_Office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phong</cp:lastModifiedBy>
  <cp:revision>183</cp:revision>
  <dcterms:created xsi:type="dcterms:W3CDTF">2021-06-08T00:37:11Z</dcterms:created>
  <dcterms:modified xsi:type="dcterms:W3CDTF">2022-06-10T11:02:21Z</dcterms:modified>
</cp:coreProperties>
</file>