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28" r:id="rId2"/>
    <p:sldId id="337" r:id="rId3"/>
    <p:sldId id="257" r:id="rId4"/>
    <p:sldId id="280" r:id="rId5"/>
    <p:sldId id="260" r:id="rId6"/>
    <p:sldId id="291" r:id="rId7"/>
    <p:sldId id="295" r:id="rId8"/>
    <p:sldId id="296" r:id="rId9"/>
    <p:sldId id="338" r:id="rId10"/>
    <p:sldId id="324" r:id="rId11"/>
    <p:sldId id="325" r:id="rId12"/>
    <p:sldId id="298" r:id="rId13"/>
    <p:sldId id="299" r:id="rId14"/>
    <p:sldId id="339" r:id="rId15"/>
    <p:sldId id="285" r:id="rId16"/>
    <p:sldId id="261" r:id="rId17"/>
    <p:sldId id="334" r:id="rId18"/>
    <p:sldId id="256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51C"/>
    <a:srgbClr val="FAD165"/>
    <a:srgbClr val="4A908D"/>
    <a:srgbClr val="4CC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22"/>
  </p:normalViewPr>
  <p:slideViewPr>
    <p:cSldViewPr snapToGrid="0" snapToObjects="1">
      <p:cViewPr>
        <p:scale>
          <a:sx n="57" d="100"/>
          <a:sy n="57" d="100"/>
        </p:scale>
        <p:origin x="6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04059-B641-48BE-B26D-D442FC7BEB76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C7123-9E2E-477D-A376-3DBA591A5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53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AB05-48C2-4714-B910-0F4FDEB8B71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209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C7123-9E2E-477D-A376-3DBA591A55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927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235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775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930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441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11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34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404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141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33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08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080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045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16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145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13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30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2022/7/14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2022/7/14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426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2022/7/14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375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2022/7/14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61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2022/7/14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05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2022/7/14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0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2022/7/14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697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2022/7/14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89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2022/7/14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966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2022/7/14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90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2022/7/14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18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0E7BA-7379-E64D-9FBF-720BE0625927}" type="datetimeFigureOut">
              <a:rPr kumimoji="1" lang="zh-CN" altLang="en-US" smtClean="0"/>
              <a:t>2022/7/14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083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0" t="72928"/>
          <a:stretch/>
        </p:blipFill>
        <p:spPr>
          <a:xfrm>
            <a:off x="6259397" y="5207954"/>
            <a:ext cx="5932603" cy="16500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3" t="84373" r="73634" b="1089"/>
          <a:stretch/>
        </p:blipFill>
        <p:spPr>
          <a:xfrm>
            <a:off x="1363744" y="5971881"/>
            <a:ext cx="1781667" cy="8861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10909" r="19742" b="21658"/>
          <a:stretch/>
        </p:blipFill>
        <p:spPr>
          <a:xfrm>
            <a:off x="1300545" y="497973"/>
            <a:ext cx="9577988" cy="51239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6" b="81821"/>
          <a:stretch/>
        </p:blipFill>
        <p:spPr>
          <a:xfrm>
            <a:off x="8983744" y="0"/>
            <a:ext cx="3208256" cy="11080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9" r="90026" b="48260"/>
          <a:stretch/>
        </p:blipFill>
        <p:spPr>
          <a:xfrm>
            <a:off x="0" y="2036190"/>
            <a:ext cx="1216059" cy="1498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9" t="36429" r="5206" b="36506"/>
          <a:stretch/>
        </p:blipFill>
        <p:spPr>
          <a:xfrm>
            <a:off x="9857295" y="3761641"/>
            <a:ext cx="1461156" cy="16496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t="57926" r="83686" b="18256"/>
          <a:stretch/>
        </p:blipFill>
        <p:spPr>
          <a:xfrm>
            <a:off x="158684" y="4713403"/>
            <a:ext cx="1414021" cy="14517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6" t="20344" r="22139" b="62489"/>
          <a:stretch/>
        </p:blipFill>
        <p:spPr>
          <a:xfrm>
            <a:off x="9467557" y="931586"/>
            <a:ext cx="908213" cy="9164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7353" r="81211" b="74088"/>
          <a:stretch/>
        </p:blipFill>
        <p:spPr>
          <a:xfrm>
            <a:off x="669304" y="164969"/>
            <a:ext cx="1093509" cy="1131216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412488" y="2983057"/>
            <a:ext cx="7444807" cy="8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 sz="4400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Sách</a:t>
            </a:r>
            <a:r>
              <a:rPr lang="en-US" altLang="zh-CN" sz="4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: </a:t>
            </a:r>
            <a:r>
              <a:rPr lang="en-US" altLang="zh-CN" sz="4400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Cánh</a:t>
            </a:r>
            <a:r>
              <a:rPr lang="en-US" altLang="zh-CN" sz="4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4400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diều</a:t>
            </a:r>
            <a:endParaRPr lang="en-US" altLang="zh-CN" sz="44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guet Script" panose="00000500000000000000" pitchFamily="2" charset="0"/>
              <a:ea typeface="Microsoft YaHei" panose="020B0503020204020204" pitchFamily="34" charset="-122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572705" y="1367930"/>
            <a:ext cx="9440244" cy="130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660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Microsoft YaHei" panose="020B0503020204020204" pitchFamily="34" charset="-122"/>
                <a:cs typeface="Aharoni" panose="02010803020104030203" pitchFamily="2" charset="-79"/>
                <a:sym typeface="Times New Roman" panose="02020603050405020304" pitchFamily="18" charset="0"/>
              </a:rPr>
              <a:t>Bài</a:t>
            </a:r>
            <a:r>
              <a:rPr lang="en-US" altLang="zh-CN" sz="660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Microsoft YaHei" panose="020B0503020204020204" pitchFamily="34" charset="-122"/>
                <a:cs typeface="Aharoni" panose="02010803020104030203" pitchFamily="2" charset="-79"/>
                <a:sym typeface="Times New Roman" panose="02020603050405020304" pitchFamily="18" charset="0"/>
              </a:rPr>
              <a:t> </a:t>
            </a:r>
            <a:r>
              <a:rPr lang="en-US" altLang="zh-CN" sz="660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Microsoft YaHei" panose="020B0503020204020204" pitchFamily="34" charset="-122"/>
                <a:cs typeface="Aharoni" panose="02010803020104030203" pitchFamily="2" charset="-79"/>
                <a:sym typeface="Times New Roman" panose="02020603050405020304" pitchFamily="18" charset="0"/>
              </a:rPr>
              <a:t>giảng</a:t>
            </a:r>
            <a:r>
              <a:rPr lang="en-US" altLang="zh-CN" sz="660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Microsoft YaHei" panose="020B0503020204020204" pitchFamily="34" charset="-122"/>
                <a:cs typeface="Aharoni" panose="02010803020104030203" pitchFamily="2" charset="-79"/>
                <a:sym typeface="Times New Roman" panose="02020603050405020304" pitchFamily="18" charset="0"/>
              </a:rPr>
              <a:t> </a:t>
            </a:r>
            <a:r>
              <a:rPr lang="en-US" altLang="zh-CN" sz="660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Microsoft YaHei" panose="020B0503020204020204" pitchFamily="34" charset="-122"/>
                <a:cs typeface="Aharoni" panose="02010803020104030203" pitchFamily="2" charset="-79"/>
                <a:sym typeface="Times New Roman" panose="02020603050405020304" pitchFamily="18" charset="0"/>
              </a:rPr>
              <a:t>Hóa</a:t>
            </a:r>
            <a:r>
              <a:rPr lang="en-US" altLang="zh-CN" sz="660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Microsoft YaHei" panose="020B0503020204020204" pitchFamily="34" charset="-122"/>
                <a:cs typeface="Aharoni" panose="02010803020104030203" pitchFamily="2" charset="-79"/>
                <a:sym typeface="Times New Roman" panose="02020603050405020304" pitchFamily="18" charset="0"/>
              </a:rPr>
              <a:t> </a:t>
            </a:r>
            <a:r>
              <a:rPr lang="en-US" altLang="zh-CN" sz="660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Microsoft YaHei" panose="020B0503020204020204" pitchFamily="34" charset="-122"/>
                <a:cs typeface="Aharoni" panose="02010803020104030203" pitchFamily="2" charset="-79"/>
                <a:sym typeface="Times New Roman" panose="02020603050405020304" pitchFamily="18" charset="0"/>
              </a:rPr>
              <a:t>học</a:t>
            </a:r>
            <a:r>
              <a:rPr lang="en-US" altLang="zh-CN" sz="660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Microsoft YaHei" panose="020B0503020204020204" pitchFamily="34" charset="-122"/>
                <a:cs typeface="Aharoni" panose="02010803020104030203" pitchFamily="2" charset="-79"/>
                <a:sym typeface="Times New Roman" panose="02020603050405020304" pitchFamily="18" charset="0"/>
              </a:rPr>
              <a:t> 10</a:t>
            </a:r>
            <a:endParaRPr lang="zh-CN" altLang="en-US" sz="660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 ExtraBold" pitchFamily="2" charset="0"/>
              <a:ea typeface="Microsoft YaHei" panose="020B0503020204020204" pitchFamily="34" charset="-122"/>
              <a:cs typeface="Aharoni" panose="02010803020104030203" pitchFamily="2" charset="-79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0925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25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  <p:extLst>
    <p:ext uri="{E180D4A7-C9FB-4DFB-919C-405C955672EB}">
      <p14:showEvtLst xmlns:p14="http://schemas.microsoft.com/office/powerpoint/2010/main">
        <p14:playEvt time="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2">
            <a:extLst>
              <a:ext uri="{FF2B5EF4-FFF2-40B4-BE49-F238E27FC236}">
                <a16:creationId xmlns:a16="http://schemas.microsoft.com/office/drawing/2014/main" id="{F25EEBF6-3A14-7B61-4A86-76033F0570AF}"/>
              </a:ext>
            </a:extLst>
          </p:cNvPr>
          <p:cNvSpPr txBox="1"/>
          <p:nvPr/>
        </p:nvSpPr>
        <p:spPr>
          <a:xfrm>
            <a:off x="1367345" y="801164"/>
            <a:ext cx="10519306" cy="7665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ĐỊNH LUẬT TÁC DỤNG KHỐI LƯỢNG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文本框 9">
            <a:extLst>
              <a:ext uri="{FF2B5EF4-FFF2-40B4-BE49-F238E27FC236}">
                <a16:creationId xmlns:a16="http://schemas.microsoft.com/office/drawing/2014/main" id="{3762E820-87C2-AB8C-9DA2-C00C2E386654}"/>
              </a:ext>
            </a:extLst>
          </p:cNvPr>
          <p:cNvSpPr txBox="1"/>
          <p:nvPr/>
        </p:nvSpPr>
        <p:spPr>
          <a:xfrm>
            <a:off x="431958" y="630444"/>
            <a:ext cx="1061996" cy="1107996"/>
          </a:xfrm>
          <a:custGeom>
            <a:avLst/>
            <a:gdLst>
              <a:gd name="connsiteX0" fmla="*/ 0 w 1061996"/>
              <a:gd name="connsiteY0" fmla="*/ 0 h 1107996"/>
              <a:gd name="connsiteX1" fmla="*/ 499138 w 1061996"/>
              <a:gd name="connsiteY1" fmla="*/ 0 h 1107996"/>
              <a:gd name="connsiteX2" fmla="*/ 1061996 w 1061996"/>
              <a:gd name="connsiteY2" fmla="*/ 0 h 1107996"/>
              <a:gd name="connsiteX3" fmla="*/ 1061996 w 1061996"/>
              <a:gd name="connsiteY3" fmla="*/ 553998 h 1107996"/>
              <a:gd name="connsiteX4" fmla="*/ 1061996 w 1061996"/>
              <a:gd name="connsiteY4" fmla="*/ 1107996 h 1107996"/>
              <a:gd name="connsiteX5" fmla="*/ 520378 w 1061996"/>
              <a:gd name="connsiteY5" fmla="*/ 1107996 h 1107996"/>
              <a:gd name="connsiteX6" fmla="*/ 0 w 1061996"/>
              <a:gd name="connsiteY6" fmla="*/ 1107996 h 1107996"/>
              <a:gd name="connsiteX7" fmla="*/ 0 w 1061996"/>
              <a:gd name="connsiteY7" fmla="*/ 587238 h 1107996"/>
              <a:gd name="connsiteX8" fmla="*/ 0 w 1061996"/>
              <a:gd name="connsiteY8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1996" h="1107996" fill="none" extrusionOk="0">
                <a:moveTo>
                  <a:pt x="0" y="0"/>
                </a:moveTo>
                <a:cubicBezTo>
                  <a:pt x="214178" y="-7066"/>
                  <a:pt x="330812" y="58973"/>
                  <a:pt x="499138" y="0"/>
                </a:cubicBezTo>
                <a:cubicBezTo>
                  <a:pt x="667464" y="-58973"/>
                  <a:pt x="917757" y="50666"/>
                  <a:pt x="1061996" y="0"/>
                </a:cubicBezTo>
                <a:cubicBezTo>
                  <a:pt x="1092719" y="127666"/>
                  <a:pt x="1038291" y="336517"/>
                  <a:pt x="1061996" y="553998"/>
                </a:cubicBezTo>
                <a:cubicBezTo>
                  <a:pt x="1085701" y="771479"/>
                  <a:pt x="1016129" y="939749"/>
                  <a:pt x="1061996" y="1107996"/>
                </a:cubicBezTo>
                <a:cubicBezTo>
                  <a:pt x="794166" y="1134011"/>
                  <a:pt x="753862" y="1099797"/>
                  <a:pt x="520378" y="1107996"/>
                </a:cubicBezTo>
                <a:cubicBezTo>
                  <a:pt x="286894" y="1116195"/>
                  <a:pt x="217030" y="1062969"/>
                  <a:pt x="0" y="1107996"/>
                </a:cubicBezTo>
                <a:cubicBezTo>
                  <a:pt x="-5619" y="965383"/>
                  <a:pt x="8686" y="841151"/>
                  <a:pt x="0" y="587238"/>
                </a:cubicBezTo>
                <a:cubicBezTo>
                  <a:pt x="-8686" y="333325"/>
                  <a:pt x="5252" y="173846"/>
                  <a:pt x="0" y="0"/>
                </a:cubicBezTo>
                <a:close/>
              </a:path>
              <a:path w="1061996" h="1107996" stroke="0" extrusionOk="0">
                <a:moveTo>
                  <a:pt x="0" y="0"/>
                </a:moveTo>
                <a:cubicBezTo>
                  <a:pt x="121003" y="-37525"/>
                  <a:pt x="326476" y="29679"/>
                  <a:pt x="530998" y="0"/>
                </a:cubicBezTo>
                <a:cubicBezTo>
                  <a:pt x="735520" y="-29679"/>
                  <a:pt x="877259" y="29827"/>
                  <a:pt x="1061996" y="0"/>
                </a:cubicBezTo>
                <a:cubicBezTo>
                  <a:pt x="1094423" y="132579"/>
                  <a:pt x="1018289" y="426022"/>
                  <a:pt x="1061996" y="553998"/>
                </a:cubicBezTo>
                <a:cubicBezTo>
                  <a:pt x="1105703" y="681974"/>
                  <a:pt x="1024873" y="949274"/>
                  <a:pt x="1061996" y="1107996"/>
                </a:cubicBezTo>
                <a:cubicBezTo>
                  <a:pt x="926502" y="1119690"/>
                  <a:pt x="657045" y="1107687"/>
                  <a:pt x="541618" y="1107996"/>
                </a:cubicBezTo>
                <a:cubicBezTo>
                  <a:pt x="426191" y="1108305"/>
                  <a:pt x="185691" y="1092744"/>
                  <a:pt x="0" y="1107996"/>
                </a:cubicBezTo>
                <a:cubicBezTo>
                  <a:pt x="-16884" y="942976"/>
                  <a:pt x="37146" y="761949"/>
                  <a:pt x="0" y="553998"/>
                </a:cubicBezTo>
                <a:cubicBezTo>
                  <a:pt x="-37146" y="346047"/>
                  <a:pt x="56995" y="24884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200301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02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7507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72174" y="0"/>
            <a:ext cx="5619826" cy="6858000"/>
          </a:xfrm>
          <a:prstGeom prst="rect">
            <a:avLst/>
          </a:prstGeom>
          <a:solidFill>
            <a:srgbClr val="FAD165"/>
          </a:solidFill>
          <a:ln>
            <a:solidFill>
              <a:srgbClr val="FA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09B48-9065-B050-23C9-6F7BEDE44632}"/>
              </a:ext>
            </a:extLst>
          </p:cNvPr>
          <p:cNvSpPr txBox="1"/>
          <p:nvPr/>
        </p:nvSpPr>
        <p:spPr>
          <a:xfrm>
            <a:off x="65787" y="4581378"/>
            <a:ext cx="6288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HCl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pic>
        <p:nvPicPr>
          <p:cNvPr id="19" name="Picture 2" descr="Ảnh hưởng của nồng độ đến tốc độ phản ứng - YouTube">
            <a:extLst>
              <a:ext uri="{FF2B5EF4-FFF2-40B4-BE49-F238E27FC236}">
                <a16:creationId xmlns:a16="http://schemas.microsoft.com/office/drawing/2014/main" id="{7BA74D72-01B8-D215-27B1-FEA5BE033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10718" r="7273" b="10923"/>
          <a:stretch/>
        </p:blipFill>
        <p:spPr bwMode="auto">
          <a:xfrm>
            <a:off x="652775" y="321705"/>
            <a:ext cx="5114282" cy="3842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3E29C5F-7494-3F0C-E50D-B3AB1072E207}"/>
              </a:ext>
            </a:extLst>
          </p:cNvPr>
          <p:cNvSpPr txBox="1"/>
          <p:nvPr/>
        </p:nvSpPr>
        <p:spPr>
          <a:xfrm>
            <a:off x="6643235" y="1102272"/>
            <a:ext cx="5183246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HCl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HCl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HCl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 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92002F31-428F-C291-5AB1-5694308404C2}"/>
              </a:ext>
            </a:extLst>
          </p:cNvPr>
          <p:cNvSpPr txBox="1"/>
          <p:nvPr/>
        </p:nvSpPr>
        <p:spPr>
          <a:xfrm>
            <a:off x="6572174" y="266337"/>
            <a:ext cx="5619825" cy="5642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Định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luật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dụng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khối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lượng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36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37786" y="0"/>
            <a:ext cx="5918805" cy="6952519"/>
          </a:xfrm>
          <a:prstGeom prst="rect">
            <a:avLst/>
          </a:prstGeom>
          <a:solidFill>
            <a:srgbClr val="FAD165"/>
          </a:solidFill>
          <a:ln>
            <a:solidFill>
              <a:srgbClr val="FA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A9481-3B06-C344-CA33-D472850C61F8}"/>
              </a:ext>
            </a:extLst>
          </p:cNvPr>
          <p:cNvSpPr txBox="1"/>
          <p:nvPr/>
        </p:nvSpPr>
        <p:spPr>
          <a:xfrm>
            <a:off x="1614584" y="832807"/>
            <a:ext cx="275588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7921CB-2C4F-BBE0-3F10-39A8FDA52AEF}"/>
              </a:ext>
            </a:extLst>
          </p:cNvPr>
          <p:cNvSpPr txBox="1"/>
          <p:nvPr/>
        </p:nvSpPr>
        <p:spPr>
          <a:xfrm>
            <a:off x="739876" y="2104639"/>
            <a:ext cx="45053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chạm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nhiều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09B48-9065-B050-23C9-6F7BEDE44632}"/>
              </a:ext>
            </a:extLst>
          </p:cNvPr>
          <p:cNvSpPr txBox="1"/>
          <p:nvPr/>
        </p:nvSpPr>
        <p:spPr>
          <a:xfrm>
            <a:off x="1239666" y="3869447"/>
            <a:ext cx="350571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DE3D84-E616-0B7B-4AF1-E8568654F947}"/>
              </a:ext>
            </a:extLst>
          </p:cNvPr>
          <p:cNvGrpSpPr/>
          <p:nvPr/>
        </p:nvGrpSpPr>
        <p:grpSpPr>
          <a:xfrm>
            <a:off x="6364016" y="1094417"/>
            <a:ext cx="5478832" cy="2675704"/>
            <a:chOff x="2269661" y="981545"/>
            <a:chExt cx="7091543" cy="300217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D781DC9-8045-C32D-E4B1-EF5E15092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44" t="25555" r="52448" b="26923"/>
            <a:stretch/>
          </p:blipFill>
          <p:spPr>
            <a:xfrm>
              <a:off x="2269661" y="981545"/>
              <a:ext cx="3733329" cy="300217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398D07-F478-A8E4-ACB9-6E31F6737459}"/>
                </a:ext>
              </a:extLst>
            </p:cNvPr>
            <p:cNvSpPr txBox="1"/>
            <p:nvPr/>
          </p:nvSpPr>
          <p:spPr>
            <a:xfrm>
              <a:off x="6317939" y="1912684"/>
              <a:ext cx="3043265" cy="1070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Nồng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độ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chất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phản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ứng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nhỏ</a:t>
              </a: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82B1D5F-5819-4B34-46EA-E4E6189153D1}"/>
              </a:ext>
            </a:extLst>
          </p:cNvPr>
          <p:cNvSpPr txBox="1"/>
          <p:nvPr/>
        </p:nvSpPr>
        <p:spPr>
          <a:xfrm>
            <a:off x="609594" y="5158304"/>
            <a:ext cx="476586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F76694-1C0B-8813-950A-4A0DC1DBC92B}"/>
              </a:ext>
            </a:extLst>
          </p:cNvPr>
          <p:cNvSpPr txBox="1"/>
          <p:nvPr/>
        </p:nvSpPr>
        <p:spPr>
          <a:xfrm>
            <a:off x="9546258" y="4783141"/>
            <a:ext cx="24264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lớn</a:t>
            </a:r>
            <a:endParaRPr 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D73C69-1F9C-900D-DAC5-B9F14EB12D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0" t="25555" r="14472" b="26923"/>
          <a:stretch/>
        </p:blipFill>
        <p:spPr>
          <a:xfrm>
            <a:off x="6434378" y="3922343"/>
            <a:ext cx="2884320" cy="267570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00011DA-72DD-29F6-3CED-6699C11EDA10}"/>
              </a:ext>
            </a:extLst>
          </p:cNvPr>
          <p:cNvCxnSpPr/>
          <p:nvPr/>
        </p:nvCxnSpPr>
        <p:spPr>
          <a:xfrm>
            <a:off x="2992526" y="1422750"/>
            <a:ext cx="0" cy="6087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6779C5-55A2-FED9-1574-21B8AA1C75AA}"/>
              </a:ext>
            </a:extLst>
          </p:cNvPr>
          <p:cNvCxnSpPr/>
          <p:nvPr/>
        </p:nvCxnSpPr>
        <p:spPr>
          <a:xfrm>
            <a:off x="2992525" y="3124625"/>
            <a:ext cx="0" cy="6087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CD43A9-C79A-A81D-8433-DB882D66B5D1}"/>
              </a:ext>
            </a:extLst>
          </p:cNvPr>
          <p:cNvCxnSpPr/>
          <p:nvPr/>
        </p:nvCxnSpPr>
        <p:spPr>
          <a:xfrm>
            <a:off x="2994811" y="4432496"/>
            <a:ext cx="0" cy="6087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文本框 22">
            <a:extLst>
              <a:ext uri="{FF2B5EF4-FFF2-40B4-BE49-F238E27FC236}">
                <a16:creationId xmlns:a16="http://schemas.microsoft.com/office/drawing/2014/main" id="{CFFD929E-10FD-2EB8-AC60-FC9153FBB8C9}"/>
              </a:ext>
            </a:extLst>
          </p:cNvPr>
          <p:cNvSpPr txBox="1"/>
          <p:nvPr/>
        </p:nvSpPr>
        <p:spPr>
          <a:xfrm>
            <a:off x="6164171" y="316106"/>
            <a:ext cx="6066034" cy="5642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Định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luật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dụng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khối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lượng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51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4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019" y="-77046"/>
            <a:ext cx="6363070" cy="6858000"/>
          </a:xfrm>
          <a:prstGeom prst="rect">
            <a:avLst/>
          </a:prstGeom>
          <a:solidFill>
            <a:srgbClr val="FAD165"/>
          </a:solidFill>
          <a:ln>
            <a:solidFill>
              <a:srgbClr val="FA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A0FFB3-86D3-40D3-C7CB-107903F0DA24}"/>
              </a:ext>
            </a:extLst>
          </p:cNvPr>
          <p:cNvSpPr txBox="1"/>
          <p:nvPr/>
        </p:nvSpPr>
        <p:spPr>
          <a:xfrm>
            <a:off x="173499" y="2026160"/>
            <a:ext cx="6177551" cy="1681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C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nồng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mol L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A, B.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phụ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độ,bản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23F4CD-FF76-F30C-653B-AECD0FD5B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702" y="982084"/>
            <a:ext cx="2638498" cy="9123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5A60B-5B53-D0E7-F747-D2037C9B5F55}"/>
              </a:ext>
            </a:extLst>
          </p:cNvPr>
          <p:cNvSpPr txBox="1"/>
          <p:nvPr/>
        </p:nvSpPr>
        <p:spPr>
          <a:xfrm>
            <a:off x="80741" y="3883254"/>
            <a:ext cx="6177549" cy="1292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Định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lượng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Tốc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tỉ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lệ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thuận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tích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nồng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tham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gia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mũ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thích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en-US" sz="26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CEA381-CF05-8698-5EC3-7B9B6517BA89}"/>
              </a:ext>
            </a:extLst>
          </p:cNvPr>
          <p:cNvSpPr txBox="1"/>
          <p:nvPr/>
        </p:nvSpPr>
        <p:spPr>
          <a:xfrm>
            <a:off x="80741" y="5494102"/>
            <a:ext cx="6177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CF3013F4-98C4-FB4E-AE7D-701D8561118A}"/>
              </a:ext>
            </a:extLst>
          </p:cNvPr>
          <p:cNvSpPr/>
          <p:nvPr/>
        </p:nvSpPr>
        <p:spPr>
          <a:xfrm>
            <a:off x="6510442" y="4311428"/>
            <a:ext cx="5273842" cy="2594172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9D5C89-397F-C30D-353E-C474FFC8197C}"/>
              </a:ext>
            </a:extLst>
          </p:cNvPr>
          <p:cNvSpPr txBox="1"/>
          <p:nvPr/>
        </p:nvSpPr>
        <p:spPr>
          <a:xfrm>
            <a:off x="7171653" y="4691693"/>
            <a:ext cx="4211762" cy="1833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8C8DEA-2535-925D-56E6-D13C18B4D2A4}"/>
              </a:ext>
            </a:extLst>
          </p:cNvPr>
          <p:cNvSpPr txBox="1"/>
          <p:nvPr/>
        </p:nvSpPr>
        <p:spPr>
          <a:xfrm>
            <a:off x="7041482" y="331138"/>
            <a:ext cx="497701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(g) + I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(g)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2HI(g)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BF458D5-6CBA-CB57-5311-EBFAFB504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192" y="1427732"/>
            <a:ext cx="2035342" cy="701252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5A193C9A-F99C-4EBB-2D10-3A65DFBB131F}"/>
              </a:ext>
            </a:extLst>
          </p:cNvPr>
          <p:cNvSpPr txBox="1"/>
          <p:nvPr/>
        </p:nvSpPr>
        <p:spPr>
          <a:xfrm>
            <a:off x="0" y="173942"/>
            <a:ext cx="5777131" cy="5642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Định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luật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dụng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khối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lượng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48BAA3-89C0-AEF1-B7DE-3C5F34ADDC85}"/>
              </a:ext>
            </a:extLst>
          </p:cNvPr>
          <p:cNvSpPr txBox="1"/>
          <p:nvPr/>
        </p:nvSpPr>
        <p:spPr>
          <a:xfrm>
            <a:off x="6588590" y="2128984"/>
            <a:ext cx="54819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tăng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đôi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718DF2-C4D7-9463-6CE9-6883D55C22ED}"/>
              </a:ext>
            </a:extLst>
          </p:cNvPr>
          <p:cNvSpPr txBox="1"/>
          <p:nvPr/>
        </p:nvSpPr>
        <p:spPr>
          <a:xfrm>
            <a:off x="6588590" y="3429000"/>
            <a:ext cx="5377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7449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/>
      <p:bldP spid="13" grpId="0" animBg="1"/>
      <p:bldP spid="15" grpId="0"/>
      <p:bldP spid="17" grpId="0" animBg="1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019" y="-77046"/>
            <a:ext cx="6108019" cy="6858000"/>
          </a:xfrm>
          <a:prstGeom prst="rect">
            <a:avLst/>
          </a:prstGeom>
          <a:solidFill>
            <a:srgbClr val="FAD165"/>
          </a:solidFill>
          <a:ln>
            <a:solidFill>
              <a:srgbClr val="FA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5A193C9A-F99C-4EBB-2D10-3A65DFBB131F}"/>
              </a:ext>
            </a:extLst>
          </p:cNvPr>
          <p:cNvSpPr txBox="1"/>
          <p:nvPr/>
        </p:nvSpPr>
        <p:spPr>
          <a:xfrm>
            <a:off x="0" y="173942"/>
            <a:ext cx="6108019" cy="6317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Định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luật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dụng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khối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lượng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Action Button: Help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0A5F2B8-4FC2-07DF-E60F-27078EA98AF5}"/>
              </a:ext>
            </a:extLst>
          </p:cNvPr>
          <p:cNvSpPr/>
          <p:nvPr/>
        </p:nvSpPr>
        <p:spPr>
          <a:xfrm>
            <a:off x="217715" y="989187"/>
            <a:ext cx="1219199" cy="839613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3D118F-DBD5-E813-8056-1CA1AF27E13A}"/>
              </a:ext>
            </a:extLst>
          </p:cNvPr>
          <p:cNvSpPr txBox="1"/>
          <p:nvPr/>
        </p:nvSpPr>
        <p:spPr>
          <a:xfrm>
            <a:off x="116074" y="2012334"/>
            <a:ext cx="5759793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Cho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phản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ứng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đơn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giản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sau: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H</a:t>
            </a:r>
            <a:r>
              <a:rPr lang="vi-VN" sz="2800" b="0" i="0" baseline="-25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(g) + Cl</a:t>
            </a:r>
            <a:r>
              <a:rPr lang="vi-VN" sz="2800" b="0" i="0" baseline="-25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(g) → 2HCl(g)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a)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Viết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biểu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thức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tốc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độ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tức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thời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phản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ứng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trên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b)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Tốc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độ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phản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ứng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thay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đổi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thế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nào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khi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nồng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độ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H</a:t>
            </a:r>
            <a:r>
              <a:rPr lang="vi-VN" sz="2800" b="0" i="0" baseline="-25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giảm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2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lần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và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giữ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nguyên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nồng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độ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Cl</a:t>
            </a:r>
            <a:r>
              <a:rPr lang="vi-VN" sz="2800" b="0" i="0" baseline="-25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C94E10-0184-352D-7861-CD0C92FDFCDE}"/>
              </a:ext>
            </a:extLst>
          </p:cNvPr>
          <p:cNvSpPr txBox="1"/>
          <p:nvPr/>
        </p:nvSpPr>
        <p:spPr>
          <a:xfrm>
            <a:off x="6224093" y="2436048"/>
            <a:ext cx="564855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Khi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nồng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độ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H</a:t>
            </a:r>
            <a:r>
              <a:rPr lang="vi-VN" sz="2400" b="0" i="0" baseline="-25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giảm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2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lần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giữ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nguyên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nồng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độ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Cl</a:t>
            </a:r>
            <a:r>
              <a:rPr lang="vi-VN" sz="2400" b="0" i="0" baseline="-25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?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400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Cl</a:t>
            </a:r>
            <a:r>
              <a:rPr lang="en-US" sz="2400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889DC3-071F-7044-AE5E-F9EBAFF45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224" y="1690315"/>
            <a:ext cx="2684510" cy="6933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1CAE1B-FBC9-EC2F-BC67-8EDEE2BDC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19" y="3229538"/>
            <a:ext cx="3114353" cy="9675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1406E07-A9C5-431E-9EE5-22A837AF6578}"/>
              </a:ext>
            </a:extLst>
          </p:cNvPr>
          <p:cNvSpPr txBox="1"/>
          <p:nvPr/>
        </p:nvSpPr>
        <p:spPr>
          <a:xfrm>
            <a:off x="6224093" y="1112609"/>
            <a:ext cx="61207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8D294D-3611-74E5-E6D6-78ED8FA7671D}"/>
              </a:ext>
            </a:extLst>
          </p:cNvPr>
          <p:cNvSpPr txBox="1"/>
          <p:nvPr/>
        </p:nvSpPr>
        <p:spPr>
          <a:xfrm>
            <a:off x="6224093" y="373605"/>
            <a:ext cx="6180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38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/>
      <p:bldP spid="26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43"/>
          <p:cNvGrpSpPr/>
          <p:nvPr/>
        </p:nvGrpSpPr>
        <p:grpSpPr>
          <a:xfrm>
            <a:off x="3419488" y="3192374"/>
            <a:ext cx="1430980" cy="1104800"/>
            <a:chOff x="1667909" y="1568003"/>
            <a:chExt cx="828600" cy="828600"/>
          </a:xfrm>
          <a:solidFill>
            <a:srgbClr val="0070C0"/>
          </a:solidFill>
        </p:grpSpPr>
        <p:sp>
          <p:nvSpPr>
            <p:cNvPr id="4" name="椭圆 3"/>
            <p:cNvSpPr/>
            <p:nvPr/>
          </p:nvSpPr>
          <p:spPr>
            <a:xfrm>
              <a:off x="1667909" y="1568003"/>
              <a:ext cx="828600" cy="8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927990" y="1760842"/>
              <a:ext cx="267141" cy="3770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67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1</a:t>
              </a:r>
              <a:endParaRPr lang="zh-CN" altLang="en-US" sz="266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组合 748"/>
          <p:cNvGrpSpPr/>
          <p:nvPr/>
        </p:nvGrpSpPr>
        <p:grpSpPr>
          <a:xfrm>
            <a:off x="4821322" y="3391653"/>
            <a:ext cx="1765896" cy="1382813"/>
            <a:chOff x="2267025" y="1814364"/>
            <a:chExt cx="1076250" cy="107625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" name="椭圆 8"/>
            <p:cNvSpPr/>
            <p:nvPr/>
          </p:nvSpPr>
          <p:spPr>
            <a:xfrm>
              <a:off x="2267025" y="1814364"/>
              <a:ext cx="1076250" cy="1076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689674" y="2114119"/>
              <a:ext cx="292388" cy="43858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endParaRPr lang="zh-CN" alt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3" name="组合 753"/>
          <p:cNvGrpSpPr/>
          <p:nvPr/>
        </p:nvGrpSpPr>
        <p:grpSpPr>
          <a:xfrm>
            <a:off x="6518644" y="3559860"/>
            <a:ext cx="2008595" cy="1435000"/>
            <a:chOff x="3108732" y="1751196"/>
            <a:chExt cx="1316886" cy="1316886"/>
          </a:xfrm>
          <a:solidFill>
            <a:srgbClr val="0070C0"/>
          </a:solidFill>
        </p:grpSpPr>
        <p:sp>
          <p:nvSpPr>
            <p:cNvPr id="14" name="椭圆 13"/>
            <p:cNvSpPr/>
            <p:nvPr/>
          </p:nvSpPr>
          <p:spPr>
            <a:xfrm>
              <a:off x="3108732" y="1751196"/>
              <a:ext cx="1316886" cy="1316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623207" y="2139543"/>
              <a:ext cx="317636" cy="50009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3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  <a:endParaRPr lang="zh-CN" altLang="en-US" sz="373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3" name="任意多边形 773"/>
          <p:cNvSpPr/>
          <p:nvPr/>
        </p:nvSpPr>
        <p:spPr>
          <a:xfrm>
            <a:off x="3789686" y="2703340"/>
            <a:ext cx="157915" cy="518160"/>
          </a:xfrm>
          <a:custGeom>
            <a:avLst/>
            <a:gdLst>
              <a:gd name="connsiteX0" fmla="*/ 91440 w 91440"/>
              <a:gd name="connsiteY0" fmla="*/ 388620 h 388620"/>
              <a:gd name="connsiteX1" fmla="*/ 0 w 91440"/>
              <a:gd name="connsiteY1" fmla="*/ 0 h 3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" h="388620">
                <a:moveTo>
                  <a:pt x="91440" y="388620"/>
                </a:move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4" name="任意多边形 774"/>
          <p:cNvSpPr/>
          <p:nvPr/>
        </p:nvSpPr>
        <p:spPr>
          <a:xfrm>
            <a:off x="3156295" y="4181454"/>
            <a:ext cx="526385" cy="528320"/>
          </a:xfrm>
          <a:custGeom>
            <a:avLst/>
            <a:gdLst>
              <a:gd name="connsiteX0" fmla="*/ 304800 w 304800"/>
              <a:gd name="connsiteY0" fmla="*/ 0 h 396240"/>
              <a:gd name="connsiteX1" fmla="*/ 0 w 304800"/>
              <a:gd name="connsiteY1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396240">
                <a:moveTo>
                  <a:pt x="304800" y="0"/>
                </a:moveTo>
                <a:lnTo>
                  <a:pt x="0" y="396240"/>
                </a:lnTo>
              </a:path>
            </a:pathLst>
          </a:cu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5" name="任意多边形 775"/>
          <p:cNvSpPr/>
          <p:nvPr/>
        </p:nvSpPr>
        <p:spPr>
          <a:xfrm rot="1877674" flipH="1">
            <a:off x="7666446" y="2694113"/>
            <a:ext cx="182562" cy="1181932"/>
          </a:xfrm>
          <a:custGeom>
            <a:avLst/>
            <a:gdLst>
              <a:gd name="connsiteX0" fmla="*/ 0 w 304800"/>
              <a:gd name="connsiteY0" fmla="*/ 883920 h 883920"/>
              <a:gd name="connsiteX1" fmla="*/ 304800 w 304800"/>
              <a:gd name="connsiteY1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883920">
                <a:moveTo>
                  <a:pt x="0" y="883920"/>
                </a:moveTo>
                <a:lnTo>
                  <a:pt x="304800" y="0"/>
                </a:lnTo>
              </a:path>
            </a:pathLst>
          </a:cu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-23507" y="15589"/>
            <a:ext cx="3950142" cy="687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TỔNG KẾT</a:t>
            </a:r>
            <a:endParaRPr lang="en-US" dirty="0">
              <a:latin typeface="Times New Roman" panose="02020603050405020304" pitchFamily="18" charset="0"/>
              <a:ea typeface="Microsoft YaHei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6E8380-0D4E-7E30-B6F5-D5FCC52C3D9F}"/>
              </a:ext>
            </a:extLst>
          </p:cNvPr>
          <p:cNvSpPr txBox="1"/>
          <p:nvPr/>
        </p:nvSpPr>
        <p:spPr>
          <a:xfrm>
            <a:off x="154745" y="4753161"/>
            <a:ext cx="5280855" cy="1687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Tốc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đại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lượng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đặc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trưng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cho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sự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thay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đổi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nồng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hoặc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sản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phẩm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thời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gian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EAFF5F-FC28-BB34-3BC8-25CC04DE2C1F}"/>
              </a:ext>
            </a:extLst>
          </p:cNvPr>
          <p:cNvSpPr txBox="1"/>
          <p:nvPr/>
        </p:nvSpPr>
        <p:spPr>
          <a:xfrm>
            <a:off x="310425" y="928569"/>
            <a:ext cx="6132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Cách</a:t>
            </a:r>
            <a:r>
              <a:rPr lang="en-US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tốc</a:t>
            </a:r>
            <a:r>
              <a:rPr lang="en-US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trung</a:t>
            </a:r>
            <a:r>
              <a:rPr lang="en-US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bình</a:t>
            </a:r>
            <a:r>
              <a:rPr lang="en-US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endParaRPr lang="en-US" sz="24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726A81E4-91E6-0CA0-88B0-96FACA8B93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255553"/>
              </p:ext>
            </p:extLst>
          </p:nvPr>
        </p:nvGraphicFramePr>
        <p:xfrm>
          <a:off x="243477" y="1846221"/>
          <a:ext cx="6095316" cy="90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73400" imgH="457200" progId="Equation.DSMT4">
                  <p:embed/>
                </p:oleObj>
              </mc:Choice>
              <mc:Fallback>
                <p:oleObj name="Equation" r:id="rId3" imgW="3073400" imgH="4572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DE41B96-8830-60EA-1CEF-B103D3E52D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477" y="1846221"/>
                        <a:ext cx="6095316" cy="90580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5A26B552-077A-0F77-ADAE-2363337C9CAB}"/>
              </a:ext>
            </a:extLst>
          </p:cNvPr>
          <p:cNvSpPr txBox="1"/>
          <p:nvPr/>
        </p:nvSpPr>
        <p:spPr>
          <a:xfrm>
            <a:off x="971717" y="1316066"/>
            <a:ext cx="48814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aA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+ 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bB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mM + 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54CE4BC6-480B-30A6-25B3-97573D38E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343" y="2637002"/>
            <a:ext cx="2349636" cy="8124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B75ED31E-9B12-F4BB-4E87-0914431E8724}"/>
              </a:ext>
            </a:extLst>
          </p:cNvPr>
          <p:cNvSpPr txBox="1"/>
          <p:nvPr/>
        </p:nvSpPr>
        <p:spPr>
          <a:xfrm>
            <a:off x="6389839" y="606353"/>
            <a:ext cx="5745984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luật</a:t>
            </a:r>
            <a:r>
              <a:rPr lang="en-US"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dụng</a:t>
            </a:r>
            <a:r>
              <a:rPr lang="en-US"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khối</a:t>
            </a:r>
            <a:r>
              <a:rPr lang="en-US"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lượng</a:t>
            </a:r>
            <a:r>
              <a:rPr lang="en-US"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Tốc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tỉ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lệ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thuận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tích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nồng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tham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gia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mũ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thích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1118264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60" grpId="0" animBg="1"/>
      <p:bldP spid="61" grpId="0"/>
      <p:bldP spid="63" grpId="0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AB530F36-AC11-42C0-BD06-4603A66123B5}"/>
              </a:ext>
            </a:extLst>
          </p:cNvPr>
          <p:cNvSpPr txBox="1"/>
          <p:nvPr/>
        </p:nvSpPr>
        <p:spPr>
          <a:xfrm>
            <a:off x="4876800" y="1369130"/>
            <a:ext cx="620485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80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LUYỆN TẬP</a:t>
            </a:r>
            <a:endParaRPr kumimoji="1" lang="zh-CN" altLang="en-US" sz="8000" b="1" dirty="0">
              <a:latin typeface="Times New Roman" panose="02020603050405020304" pitchFamily="18" charset="0"/>
              <a:ea typeface="Microsoft YaHei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32266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D165"/>
          </a:solidFill>
          <a:ln>
            <a:solidFill>
              <a:srgbClr val="FA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5DDD0A-FBC2-AFFF-6C68-BA8690975D68}"/>
              </a:ext>
            </a:extLst>
          </p:cNvPr>
          <p:cNvSpPr/>
          <p:nvPr/>
        </p:nvSpPr>
        <p:spPr>
          <a:xfrm>
            <a:off x="211393" y="228601"/>
            <a:ext cx="11769213" cy="6400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2" name="组合 2502">
            <a:extLst>
              <a:ext uri="{FF2B5EF4-FFF2-40B4-BE49-F238E27FC236}">
                <a16:creationId xmlns:a16="http://schemas.microsoft.com/office/drawing/2014/main" id="{ED697FD1-81AF-3689-25BD-5DD969A0811E}"/>
              </a:ext>
            </a:extLst>
          </p:cNvPr>
          <p:cNvGrpSpPr/>
          <p:nvPr/>
        </p:nvGrpSpPr>
        <p:grpSpPr>
          <a:xfrm>
            <a:off x="3948355" y="3261626"/>
            <a:ext cx="682542" cy="461665"/>
            <a:chOff x="5288209" y="5014229"/>
            <a:chExt cx="682543" cy="461666"/>
          </a:xfrm>
        </p:grpSpPr>
        <p:sp>
          <p:nvSpPr>
            <p:cNvPr id="13" name="文本框 18">
              <a:extLst>
                <a:ext uri="{FF2B5EF4-FFF2-40B4-BE49-F238E27FC236}">
                  <a16:creationId xmlns:a16="http://schemas.microsoft.com/office/drawing/2014/main" id="{7A2A85B9-B084-AFEE-0B2A-C00B7015C308}"/>
                </a:ext>
              </a:extLst>
            </p:cNvPr>
            <p:cNvSpPr txBox="1"/>
            <p:nvPr/>
          </p:nvSpPr>
          <p:spPr>
            <a:xfrm>
              <a:off x="5288209" y="5014229"/>
              <a:ext cx="492444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78</a:t>
              </a:r>
              <a:endPara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" name="矩形 19">
              <a:extLst>
                <a:ext uri="{FF2B5EF4-FFF2-40B4-BE49-F238E27FC236}">
                  <a16:creationId xmlns:a16="http://schemas.microsoft.com/office/drawing/2014/main" id="{203E5740-266F-65F2-E926-0AE1A529458E}"/>
                </a:ext>
              </a:extLst>
            </p:cNvPr>
            <p:cNvSpPr/>
            <p:nvPr/>
          </p:nvSpPr>
          <p:spPr>
            <a:xfrm>
              <a:off x="5661052" y="5171693"/>
              <a:ext cx="309700" cy="2616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%</a:t>
              </a:r>
              <a:endParaRPr lang="zh-CN" alt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5" name="组合 2508">
            <a:extLst>
              <a:ext uri="{FF2B5EF4-FFF2-40B4-BE49-F238E27FC236}">
                <a16:creationId xmlns:a16="http://schemas.microsoft.com/office/drawing/2014/main" id="{5C490158-216F-260C-ECD7-758ACCA762D0}"/>
              </a:ext>
            </a:extLst>
          </p:cNvPr>
          <p:cNvGrpSpPr/>
          <p:nvPr/>
        </p:nvGrpSpPr>
        <p:grpSpPr>
          <a:xfrm>
            <a:off x="3338755" y="5538102"/>
            <a:ext cx="682542" cy="461665"/>
            <a:chOff x="5288209" y="5014229"/>
            <a:chExt cx="682543" cy="461666"/>
          </a:xfrm>
        </p:grpSpPr>
        <p:sp>
          <p:nvSpPr>
            <p:cNvPr id="16" name="文本框 24">
              <a:extLst>
                <a:ext uri="{FF2B5EF4-FFF2-40B4-BE49-F238E27FC236}">
                  <a16:creationId xmlns:a16="http://schemas.microsoft.com/office/drawing/2014/main" id="{BB26638F-FA3A-9EBF-A4D1-938C09C575D5}"/>
                </a:ext>
              </a:extLst>
            </p:cNvPr>
            <p:cNvSpPr txBox="1"/>
            <p:nvPr/>
          </p:nvSpPr>
          <p:spPr>
            <a:xfrm>
              <a:off x="5288209" y="5014229"/>
              <a:ext cx="492444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49</a:t>
              </a:r>
              <a:endPara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" name="矩形 25">
              <a:extLst>
                <a:ext uri="{FF2B5EF4-FFF2-40B4-BE49-F238E27FC236}">
                  <a16:creationId xmlns:a16="http://schemas.microsoft.com/office/drawing/2014/main" id="{CE626117-3263-6830-CA44-45E49837BA34}"/>
                </a:ext>
              </a:extLst>
            </p:cNvPr>
            <p:cNvSpPr/>
            <p:nvPr/>
          </p:nvSpPr>
          <p:spPr>
            <a:xfrm>
              <a:off x="5661052" y="5171693"/>
              <a:ext cx="309700" cy="2616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%</a:t>
              </a:r>
              <a:endParaRPr lang="zh-CN" alt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09C6261F-112F-532B-1A1F-982D75545247}"/>
              </a:ext>
            </a:extLst>
          </p:cNvPr>
          <p:cNvSpPr txBox="1">
            <a:spLocks noChangeArrowheads="1"/>
          </p:cNvSpPr>
          <p:nvPr/>
        </p:nvSpPr>
        <p:spPr>
          <a:xfrm>
            <a:off x="381001" y="431334"/>
            <a:ext cx="11472332" cy="9787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trong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FD737-3838-421E-ED85-21C356AC6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020" y="1998308"/>
            <a:ext cx="2870713" cy="1887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8E3EB8-E969-A311-9074-709B0EEF4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81" y="1638665"/>
            <a:ext cx="2658533" cy="178042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2092DF-C4D4-92A4-F84E-8FDE7C53E35F}"/>
              </a:ext>
            </a:extLst>
          </p:cNvPr>
          <p:cNvSpPr txBox="1"/>
          <p:nvPr/>
        </p:nvSpPr>
        <p:spPr>
          <a:xfrm>
            <a:off x="495066" y="3699480"/>
            <a:ext cx="2658533" cy="461665"/>
          </a:xfrm>
          <a:prstGeom prst="rect">
            <a:avLst/>
          </a:prstGeom>
          <a:noFill/>
          <a:ln>
            <a:solidFill>
              <a:srgbClr val="FAB51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A16CA3-69F7-AFAF-59AE-767609A849BD}"/>
              </a:ext>
            </a:extLst>
          </p:cNvPr>
          <p:cNvSpPr txBox="1"/>
          <p:nvPr/>
        </p:nvSpPr>
        <p:spPr>
          <a:xfrm>
            <a:off x="3363746" y="4098285"/>
            <a:ext cx="3020307" cy="461665"/>
          </a:xfrm>
          <a:prstGeom prst="rect">
            <a:avLst/>
          </a:prstGeom>
          <a:noFill/>
          <a:ln>
            <a:solidFill>
              <a:srgbClr val="FAB51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24CEA4-73EC-754A-01CF-306113570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096" y="2528878"/>
            <a:ext cx="2516924" cy="188769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031FA53-EFF7-01D7-CAC1-05C62293CEA1}"/>
              </a:ext>
            </a:extLst>
          </p:cNvPr>
          <p:cNvSpPr txBox="1"/>
          <p:nvPr/>
        </p:nvSpPr>
        <p:spPr>
          <a:xfrm>
            <a:off x="6654691" y="4530967"/>
            <a:ext cx="2203734" cy="830997"/>
          </a:xfrm>
          <a:prstGeom prst="rect">
            <a:avLst/>
          </a:prstGeom>
          <a:noFill/>
          <a:ln>
            <a:solidFill>
              <a:srgbClr val="FAB51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</a:p>
        </p:txBody>
      </p:sp>
      <p:pic>
        <p:nvPicPr>
          <p:cNvPr id="1026" name="Picture 2" descr="TÔN LẠNH CÓ BỊ RỈ SÉT KHÔNG?">
            <a:extLst>
              <a:ext uri="{FF2B5EF4-FFF2-40B4-BE49-F238E27FC236}">
                <a16:creationId xmlns:a16="http://schemas.microsoft.com/office/drawing/2014/main" id="{75AD44CD-9203-186E-31AA-C55E32625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063" y="3154438"/>
            <a:ext cx="2626919" cy="188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9A0DF69-91F6-CA29-EC2F-F3C54AE49C5A}"/>
              </a:ext>
            </a:extLst>
          </p:cNvPr>
          <p:cNvSpPr txBox="1"/>
          <p:nvPr/>
        </p:nvSpPr>
        <p:spPr>
          <a:xfrm>
            <a:off x="9340655" y="5157275"/>
            <a:ext cx="2203734" cy="830997"/>
          </a:xfrm>
          <a:prstGeom prst="rect">
            <a:avLst/>
          </a:prstGeom>
          <a:noFill/>
          <a:ln>
            <a:solidFill>
              <a:srgbClr val="FAB51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E4A2FD-EED6-8724-31B6-DA7671555B9E}"/>
              </a:ext>
            </a:extLst>
          </p:cNvPr>
          <p:cNvSpPr txBox="1"/>
          <p:nvPr/>
        </p:nvSpPr>
        <p:spPr>
          <a:xfrm>
            <a:off x="1405336" y="5353436"/>
            <a:ext cx="4075367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&gt; (1) &gt; (3) &gt; (4)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57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11968" y="852132"/>
            <a:ext cx="10666622" cy="10025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5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XIN CHÀO VÀ HẸN GẶP LẠI</a:t>
            </a:r>
            <a:endParaRPr lang="zh-CN" altLang="en-US" sz="5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87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D165"/>
          </a:solidFill>
          <a:ln>
            <a:solidFill>
              <a:srgbClr val="FA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E05281A-A57E-1013-C252-CD3A925D0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BB06D8-B7F5-65EC-7896-213FFA932E14}"/>
              </a:ext>
            </a:extLst>
          </p:cNvPr>
          <p:cNvSpPr/>
          <p:nvPr/>
        </p:nvSpPr>
        <p:spPr>
          <a:xfrm>
            <a:off x="206477" y="221226"/>
            <a:ext cx="11769213" cy="6400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7CD83EC-743F-B0B3-6C74-DB4EE3739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00D1C0-96A8-696F-0DF7-56A32A5A9B2F}"/>
              </a:ext>
            </a:extLst>
          </p:cNvPr>
          <p:cNvSpPr txBox="1"/>
          <p:nvPr/>
        </p:nvSpPr>
        <p:spPr>
          <a:xfrm>
            <a:off x="1981199" y="498062"/>
            <a:ext cx="9815513" cy="1081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Sắp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xếp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sau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sự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giảm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dần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thời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gian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xảy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ra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quá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trình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  <a:endParaRPr lang="zh-CN" altLang="en-US" sz="2000" b="1" dirty="0">
              <a:latin typeface="Times New Roman" panose="02020603050405020304" pitchFamily="18" charset="0"/>
              <a:ea typeface="Microsoft YaHei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25751-D72D-C087-CC5B-886C50AA9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1892732"/>
            <a:ext cx="3348038" cy="2500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A5CAC26-AC97-7863-377C-75DF95CA6A3B}"/>
              </a:ext>
            </a:extLst>
          </p:cNvPr>
          <p:cNvSpPr txBox="1"/>
          <p:nvPr/>
        </p:nvSpPr>
        <p:spPr>
          <a:xfrm>
            <a:off x="452437" y="4670251"/>
            <a:ext cx="3093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Đốt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cháy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tờ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giấy</a:t>
            </a:r>
            <a:endParaRPr lang="en-US" dirty="0"/>
          </a:p>
        </p:txBody>
      </p:sp>
      <p:pic>
        <p:nvPicPr>
          <p:cNvPr id="22" name="Picture 11">
            <a:extLst>
              <a:ext uri="{FF2B5EF4-FFF2-40B4-BE49-F238E27FC236}">
                <a16:creationId xmlns:a16="http://schemas.microsoft.com/office/drawing/2014/main" id="{095C54F1-682A-E1C3-569B-CEA42B6C2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66" y="1892732"/>
            <a:ext cx="3348038" cy="2500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FDF75B5-B9F5-E7C0-34EE-55018DCD827D}"/>
              </a:ext>
            </a:extLst>
          </p:cNvPr>
          <p:cNvSpPr txBox="1"/>
          <p:nvPr/>
        </p:nvSpPr>
        <p:spPr>
          <a:xfrm>
            <a:off x="4569160" y="4647058"/>
            <a:ext cx="3093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gỉ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sắt</a:t>
            </a:r>
            <a:endParaRPr lang="en-US" dirty="0"/>
          </a:p>
        </p:txBody>
      </p:sp>
      <p:pic>
        <p:nvPicPr>
          <p:cNvPr id="1026" name="Picture 2" descr="Mỏ than, than mỏ">
            <a:extLst>
              <a:ext uri="{FF2B5EF4-FFF2-40B4-BE49-F238E27FC236}">
                <a16:creationId xmlns:a16="http://schemas.microsoft.com/office/drawing/2014/main" id="{3F037060-75BD-D883-B752-63362D3DD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06" y="1892731"/>
            <a:ext cx="3544082" cy="2500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230B225-58E6-C487-47D6-CF78D6FCA217}"/>
              </a:ext>
            </a:extLst>
          </p:cNvPr>
          <p:cNvSpPr txBox="1"/>
          <p:nvPr/>
        </p:nvSpPr>
        <p:spPr>
          <a:xfrm>
            <a:off x="8246392" y="4670251"/>
            <a:ext cx="3344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mỏ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than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đá</a:t>
            </a:r>
            <a:endParaRPr lang="en-US" dirty="0"/>
          </a:p>
        </p:txBody>
      </p:sp>
      <p:pic>
        <p:nvPicPr>
          <p:cNvPr id="1028" name="Picture 4" descr="Hình Ảnh Dấu Chấm Hỏi Đẹp Độc Đáo Nhất [vẽ, biểu tượng]">
            <a:extLst>
              <a:ext uri="{FF2B5EF4-FFF2-40B4-BE49-F238E27FC236}">
                <a16:creationId xmlns:a16="http://schemas.microsoft.com/office/drawing/2014/main" id="{894FDB13-DFE8-4661-A85C-BE26EF40C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2" y="341931"/>
            <a:ext cx="1393584" cy="1393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278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8246" y="1091628"/>
            <a:ext cx="11875507" cy="22116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0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BÀI 16</a:t>
            </a:r>
          </a:p>
          <a:p>
            <a:pPr algn="ctr">
              <a:lnSpc>
                <a:spcPct val="120000"/>
              </a:lnSpc>
            </a:pPr>
            <a:r>
              <a:rPr lang="en-US" altLang="zh-CN" sz="60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TỐC ĐỘ PHẢN ỨNG HÓA HỌC</a:t>
            </a:r>
            <a:endParaRPr lang="zh-CN" altLang="en-US" sz="4800" b="1" dirty="0">
              <a:latin typeface="Times New Roman" panose="02020603050405020304" pitchFamily="18" charset="0"/>
              <a:ea typeface="Microsoft YaHei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591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D165"/>
          </a:solidFill>
          <a:ln>
            <a:solidFill>
              <a:srgbClr val="FA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3" name="组合 37"/>
          <p:cNvGrpSpPr/>
          <p:nvPr/>
        </p:nvGrpSpPr>
        <p:grpSpPr>
          <a:xfrm>
            <a:off x="262132" y="1631995"/>
            <a:ext cx="3254451" cy="4116701"/>
            <a:chOff x="1296064" y="1985296"/>
            <a:chExt cx="3375481" cy="4269796"/>
          </a:xfrm>
        </p:grpSpPr>
        <p:sp>
          <p:nvSpPr>
            <p:cNvPr id="4" name="任意多边形 4"/>
            <p:cNvSpPr/>
            <p:nvPr/>
          </p:nvSpPr>
          <p:spPr>
            <a:xfrm>
              <a:off x="1322848" y="1985296"/>
              <a:ext cx="3261852" cy="986504"/>
            </a:xfrm>
            <a:custGeom>
              <a:avLst/>
              <a:gdLst>
                <a:gd name="connsiteX0" fmla="*/ 0 w 1778000"/>
                <a:gd name="connsiteY0" fmla="*/ 0 h 685800"/>
                <a:gd name="connsiteX1" fmla="*/ 1435100 w 1778000"/>
                <a:gd name="connsiteY1" fmla="*/ 0 h 685800"/>
                <a:gd name="connsiteX2" fmla="*/ 1778000 w 1778000"/>
                <a:gd name="connsiteY2" fmla="*/ 342900 h 685800"/>
                <a:gd name="connsiteX3" fmla="*/ 1435100 w 1778000"/>
                <a:gd name="connsiteY3" fmla="*/ 685800 h 685800"/>
                <a:gd name="connsiteX4" fmla="*/ 38100 w 1778000"/>
                <a:gd name="connsiteY4" fmla="*/ 685800 h 685800"/>
                <a:gd name="connsiteX5" fmla="*/ 330200 w 1778000"/>
                <a:gd name="connsiteY5" fmla="*/ 393700 h 685800"/>
                <a:gd name="connsiteX6" fmla="*/ 0 w 1778000"/>
                <a:gd name="connsiteY6" fmla="*/ 0 h 685800"/>
                <a:gd name="connsiteX0" fmla="*/ 0 w 1778000"/>
                <a:gd name="connsiteY0" fmla="*/ 0 h 685800"/>
                <a:gd name="connsiteX1" fmla="*/ 1435100 w 1778000"/>
                <a:gd name="connsiteY1" fmla="*/ 0 h 685800"/>
                <a:gd name="connsiteX2" fmla="*/ 1778000 w 1778000"/>
                <a:gd name="connsiteY2" fmla="*/ 342900 h 685800"/>
                <a:gd name="connsiteX3" fmla="*/ 1435100 w 1778000"/>
                <a:gd name="connsiteY3" fmla="*/ 685800 h 685800"/>
                <a:gd name="connsiteX4" fmla="*/ 38100 w 1778000"/>
                <a:gd name="connsiteY4" fmla="*/ 685800 h 685800"/>
                <a:gd name="connsiteX5" fmla="*/ 344843 w 1778000"/>
                <a:gd name="connsiteY5" fmla="*/ 313980 h 685800"/>
                <a:gd name="connsiteX6" fmla="*/ 0 w 1778000"/>
                <a:gd name="connsiteY6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0" h="685800">
                  <a:moveTo>
                    <a:pt x="0" y="0"/>
                  </a:moveTo>
                  <a:lnTo>
                    <a:pt x="1435100" y="0"/>
                  </a:lnTo>
                  <a:lnTo>
                    <a:pt x="1778000" y="342900"/>
                  </a:lnTo>
                  <a:lnTo>
                    <a:pt x="1435100" y="685800"/>
                  </a:lnTo>
                  <a:lnTo>
                    <a:pt x="38100" y="685800"/>
                  </a:lnTo>
                  <a:lnTo>
                    <a:pt x="344843" y="313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C8E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" name="任意多边形 5"/>
            <p:cNvSpPr/>
            <p:nvPr/>
          </p:nvSpPr>
          <p:spPr>
            <a:xfrm>
              <a:off x="1296064" y="3679657"/>
              <a:ext cx="3261852" cy="986504"/>
            </a:xfrm>
            <a:custGeom>
              <a:avLst/>
              <a:gdLst>
                <a:gd name="connsiteX0" fmla="*/ 0 w 1778000"/>
                <a:gd name="connsiteY0" fmla="*/ 0 h 685800"/>
                <a:gd name="connsiteX1" fmla="*/ 1435100 w 1778000"/>
                <a:gd name="connsiteY1" fmla="*/ 0 h 685800"/>
                <a:gd name="connsiteX2" fmla="*/ 1778000 w 1778000"/>
                <a:gd name="connsiteY2" fmla="*/ 342900 h 685800"/>
                <a:gd name="connsiteX3" fmla="*/ 1435100 w 1778000"/>
                <a:gd name="connsiteY3" fmla="*/ 685800 h 685800"/>
                <a:gd name="connsiteX4" fmla="*/ 38100 w 1778000"/>
                <a:gd name="connsiteY4" fmla="*/ 685800 h 685800"/>
                <a:gd name="connsiteX5" fmla="*/ 330200 w 1778000"/>
                <a:gd name="connsiteY5" fmla="*/ 393700 h 685800"/>
                <a:gd name="connsiteX6" fmla="*/ 0 w 1778000"/>
                <a:gd name="connsiteY6" fmla="*/ 0 h 685800"/>
                <a:gd name="connsiteX0" fmla="*/ 0 w 1778000"/>
                <a:gd name="connsiteY0" fmla="*/ 0 h 685800"/>
                <a:gd name="connsiteX1" fmla="*/ 1435100 w 1778000"/>
                <a:gd name="connsiteY1" fmla="*/ 0 h 685800"/>
                <a:gd name="connsiteX2" fmla="*/ 1778000 w 1778000"/>
                <a:gd name="connsiteY2" fmla="*/ 342900 h 685800"/>
                <a:gd name="connsiteX3" fmla="*/ 1435100 w 1778000"/>
                <a:gd name="connsiteY3" fmla="*/ 685800 h 685800"/>
                <a:gd name="connsiteX4" fmla="*/ 38100 w 1778000"/>
                <a:gd name="connsiteY4" fmla="*/ 685800 h 685800"/>
                <a:gd name="connsiteX5" fmla="*/ 344843 w 1778000"/>
                <a:gd name="connsiteY5" fmla="*/ 313980 h 685800"/>
                <a:gd name="connsiteX6" fmla="*/ 0 w 1778000"/>
                <a:gd name="connsiteY6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0" h="685800">
                  <a:moveTo>
                    <a:pt x="0" y="0"/>
                  </a:moveTo>
                  <a:lnTo>
                    <a:pt x="1435100" y="0"/>
                  </a:lnTo>
                  <a:lnTo>
                    <a:pt x="1778000" y="342900"/>
                  </a:lnTo>
                  <a:lnTo>
                    <a:pt x="1435100" y="685800"/>
                  </a:lnTo>
                  <a:lnTo>
                    <a:pt x="38100" y="685800"/>
                  </a:lnTo>
                  <a:lnTo>
                    <a:pt x="344843" y="313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" name="任意多边形 6"/>
            <p:cNvSpPr/>
            <p:nvPr/>
          </p:nvSpPr>
          <p:spPr>
            <a:xfrm>
              <a:off x="1409693" y="5268588"/>
              <a:ext cx="3261852" cy="986504"/>
            </a:xfrm>
            <a:custGeom>
              <a:avLst/>
              <a:gdLst>
                <a:gd name="connsiteX0" fmla="*/ 0 w 1778000"/>
                <a:gd name="connsiteY0" fmla="*/ 0 h 685800"/>
                <a:gd name="connsiteX1" fmla="*/ 1435100 w 1778000"/>
                <a:gd name="connsiteY1" fmla="*/ 0 h 685800"/>
                <a:gd name="connsiteX2" fmla="*/ 1778000 w 1778000"/>
                <a:gd name="connsiteY2" fmla="*/ 342900 h 685800"/>
                <a:gd name="connsiteX3" fmla="*/ 1435100 w 1778000"/>
                <a:gd name="connsiteY3" fmla="*/ 685800 h 685800"/>
                <a:gd name="connsiteX4" fmla="*/ 38100 w 1778000"/>
                <a:gd name="connsiteY4" fmla="*/ 685800 h 685800"/>
                <a:gd name="connsiteX5" fmla="*/ 330200 w 1778000"/>
                <a:gd name="connsiteY5" fmla="*/ 393700 h 685800"/>
                <a:gd name="connsiteX6" fmla="*/ 0 w 1778000"/>
                <a:gd name="connsiteY6" fmla="*/ 0 h 685800"/>
                <a:gd name="connsiteX0" fmla="*/ 0 w 1778000"/>
                <a:gd name="connsiteY0" fmla="*/ 0 h 685800"/>
                <a:gd name="connsiteX1" fmla="*/ 1435100 w 1778000"/>
                <a:gd name="connsiteY1" fmla="*/ 0 h 685800"/>
                <a:gd name="connsiteX2" fmla="*/ 1778000 w 1778000"/>
                <a:gd name="connsiteY2" fmla="*/ 342900 h 685800"/>
                <a:gd name="connsiteX3" fmla="*/ 1435100 w 1778000"/>
                <a:gd name="connsiteY3" fmla="*/ 685800 h 685800"/>
                <a:gd name="connsiteX4" fmla="*/ 38100 w 1778000"/>
                <a:gd name="connsiteY4" fmla="*/ 685800 h 685800"/>
                <a:gd name="connsiteX5" fmla="*/ 344843 w 1778000"/>
                <a:gd name="connsiteY5" fmla="*/ 313980 h 685800"/>
                <a:gd name="connsiteX6" fmla="*/ 0 w 1778000"/>
                <a:gd name="connsiteY6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0" h="685800">
                  <a:moveTo>
                    <a:pt x="0" y="0"/>
                  </a:moveTo>
                  <a:lnTo>
                    <a:pt x="1435100" y="0"/>
                  </a:lnTo>
                  <a:lnTo>
                    <a:pt x="1778000" y="342900"/>
                  </a:lnTo>
                  <a:lnTo>
                    <a:pt x="1435100" y="685800"/>
                  </a:lnTo>
                  <a:lnTo>
                    <a:pt x="38100" y="685800"/>
                  </a:lnTo>
                  <a:lnTo>
                    <a:pt x="344843" y="313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C8E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8" name="组合 8"/>
            <p:cNvGrpSpPr/>
            <p:nvPr/>
          </p:nvGrpSpPr>
          <p:grpSpPr>
            <a:xfrm>
              <a:off x="2120911" y="4497717"/>
              <a:ext cx="255047" cy="455027"/>
              <a:chOff x="7593013" y="4706938"/>
              <a:chExt cx="279400" cy="498475"/>
            </a:xfrm>
            <a:solidFill>
              <a:schemeClr val="bg1"/>
            </a:solidFill>
          </p:grpSpPr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7610476" y="4706938"/>
                <a:ext cx="230188" cy="204788"/>
              </a:xfrm>
              <a:custGeom>
                <a:avLst/>
                <a:gdLst>
                  <a:gd name="T0" fmla="*/ 27 w 80"/>
                  <a:gd name="T1" fmla="*/ 65 h 71"/>
                  <a:gd name="T2" fmla="*/ 80 w 80"/>
                  <a:gd name="T3" fmla="*/ 12 h 71"/>
                  <a:gd name="T4" fmla="*/ 38 w 80"/>
                  <a:gd name="T5" fmla="*/ 12 h 71"/>
                  <a:gd name="T6" fmla="*/ 6 w 80"/>
                  <a:gd name="T7" fmla="*/ 44 h 71"/>
                  <a:gd name="T8" fmla="*/ 6 w 80"/>
                  <a:gd name="T9" fmla="*/ 65 h 71"/>
                  <a:gd name="T10" fmla="*/ 27 w 80"/>
                  <a:gd name="T11" fmla="*/ 6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71">
                    <a:moveTo>
                      <a:pt x="27" y="65"/>
                    </a:moveTo>
                    <a:cubicBezTo>
                      <a:pt x="80" y="12"/>
                      <a:pt x="80" y="12"/>
                      <a:pt x="80" y="12"/>
                    </a:cubicBezTo>
                    <a:cubicBezTo>
                      <a:pt x="69" y="0"/>
                      <a:pt x="49" y="0"/>
                      <a:pt x="38" y="12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0" y="50"/>
                      <a:pt x="0" y="59"/>
                      <a:pt x="6" y="65"/>
                    </a:cubicBezTo>
                    <a:cubicBezTo>
                      <a:pt x="12" y="71"/>
                      <a:pt x="21" y="71"/>
                      <a:pt x="27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7758113" y="4926013"/>
                <a:ext cx="114300" cy="115888"/>
              </a:xfrm>
              <a:custGeom>
                <a:avLst/>
                <a:gdLst>
                  <a:gd name="T0" fmla="*/ 3 w 40"/>
                  <a:gd name="T1" fmla="*/ 5 h 40"/>
                  <a:gd name="T2" fmla="*/ 3 w 40"/>
                  <a:gd name="T3" fmla="*/ 16 h 40"/>
                  <a:gd name="T4" fmla="*/ 24 w 40"/>
                  <a:gd name="T5" fmla="*/ 37 h 40"/>
                  <a:gd name="T6" fmla="*/ 35 w 40"/>
                  <a:gd name="T7" fmla="*/ 37 h 40"/>
                  <a:gd name="T8" fmla="*/ 40 w 40"/>
                  <a:gd name="T9" fmla="*/ 32 h 40"/>
                  <a:gd name="T10" fmla="*/ 8 w 40"/>
                  <a:gd name="T11" fmla="*/ 0 h 40"/>
                  <a:gd name="T12" fmla="*/ 3 w 40"/>
                  <a:gd name="T13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3" y="5"/>
                    </a:moveTo>
                    <a:cubicBezTo>
                      <a:pt x="0" y="8"/>
                      <a:pt x="0" y="13"/>
                      <a:pt x="3" y="16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7" y="40"/>
                      <a:pt x="32" y="40"/>
                      <a:pt x="35" y="37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7593013" y="4989513"/>
                <a:ext cx="215900" cy="215900"/>
              </a:xfrm>
              <a:custGeom>
                <a:avLst/>
                <a:gdLst>
                  <a:gd name="T0" fmla="*/ 0 w 75"/>
                  <a:gd name="T1" fmla="*/ 75 h 75"/>
                  <a:gd name="T2" fmla="*/ 60 w 75"/>
                  <a:gd name="T3" fmla="*/ 15 h 75"/>
                  <a:gd name="T4" fmla="*/ 0 w 75"/>
                  <a:gd name="T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75">
                    <a:moveTo>
                      <a:pt x="0" y="75"/>
                    </a:moveTo>
                    <a:cubicBezTo>
                      <a:pt x="30" y="60"/>
                      <a:pt x="75" y="30"/>
                      <a:pt x="60" y="15"/>
                    </a:cubicBezTo>
                    <a:cubicBezTo>
                      <a:pt x="45" y="0"/>
                      <a:pt x="15" y="45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0" name="Freeform 28"/>
            <p:cNvSpPr>
              <a:spLocks noEditPoints="1"/>
            </p:cNvSpPr>
            <p:nvPr/>
          </p:nvSpPr>
          <p:spPr bwMode="auto">
            <a:xfrm>
              <a:off x="2184519" y="5508899"/>
              <a:ext cx="504610" cy="505882"/>
            </a:xfrm>
            <a:custGeom>
              <a:avLst/>
              <a:gdLst>
                <a:gd name="T0" fmla="*/ 130 w 260"/>
                <a:gd name="T1" fmla="*/ 0 h 261"/>
                <a:gd name="T2" fmla="*/ 0 w 260"/>
                <a:gd name="T3" fmla="*/ 131 h 261"/>
                <a:gd name="T4" fmla="*/ 130 w 260"/>
                <a:gd name="T5" fmla="*/ 261 h 261"/>
                <a:gd name="T6" fmla="*/ 260 w 260"/>
                <a:gd name="T7" fmla="*/ 131 h 261"/>
                <a:gd name="T8" fmla="*/ 130 w 260"/>
                <a:gd name="T9" fmla="*/ 0 h 261"/>
                <a:gd name="T10" fmla="*/ 130 w 260"/>
                <a:gd name="T11" fmla="*/ 0 h 261"/>
                <a:gd name="T12" fmla="*/ 130 w 260"/>
                <a:gd name="T13" fmla="*/ 235 h 261"/>
                <a:gd name="T14" fmla="*/ 26 w 260"/>
                <a:gd name="T15" fmla="*/ 131 h 261"/>
                <a:gd name="T16" fmla="*/ 130 w 260"/>
                <a:gd name="T17" fmla="*/ 26 h 261"/>
                <a:gd name="T18" fmla="*/ 234 w 260"/>
                <a:gd name="T19" fmla="*/ 131 h 261"/>
                <a:gd name="T20" fmla="*/ 130 w 260"/>
                <a:gd name="T21" fmla="*/ 235 h 261"/>
                <a:gd name="T22" fmla="*/ 130 w 260"/>
                <a:gd name="T23" fmla="*/ 235 h 261"/>
                <a:gd name="T24" fmla="*/ 182 w 260"/>
                <a:gd name="T25" fmla="*/ 118 h 261"/>
                <a:gd name="T26" fmla="*/ 143 w 260"/>
                <a:gd name="T27" fmla="*/ 118 h 261"/>
                <a:gd name="T28" fmla="*/ 143 w 260"/>
                <a:gd name="T29" fmla="*/ 52 h 261"/>
                <a:gd name="T30" fmla="*/ 130 w 260"/>
                <a:gd name="T31" fmla="*/ 39 h 261"/>
                <a:gd name="T32" fmla="*/ 117 w 260"/>
                <a:gd name="T33" fmla="*/ 52 h 261"/>
                <a:gd name="T34" fmla="*/ 117 w 260"/>
                <a:gd name="T35" fmla="*/ 131 h 261"/>
                <a:gd name="T36" fmla="*/ 130 w 260"/>
                <a:gd name="T37" fmla="*/ 144 h 261"/>
                <a:gd name="T38" fmla="*/ 182 w 260"/>
                <a:gd name="T39" fmla="*/ 144 h 261"/>
                <a:gd name="T40" fmla="*/ 195 w 260"/>
                <a:gd name="T41" fmla="*/ 131 h 261"/>
                <a:gd name="T42" fmla="*/ 182 w 260"/>
                <a:gd name="T43" fmla="*/ 118 h 261"/>
                <a:gd name="T44" fmla="*/ 182 w 260"/>
                <a:gd name="T45" fmla="*/ 118 h 261"/>
                <a:gd name="T46" fmla="*/ 182 w 260"/>
                <a:gd name="T47" fmla="*/ 118 h 261"/>
                <a:gd name="T48" fmla="*/ 182 w 260"/>
                <a:gd name="T49" fmla="*/ 11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0" h="261">
                  <a:moveTo>
                    <a:pt x="130" y="0"/>
                  </a:moveTo>
                  <a:cubicBezTo>
                    <a:pt x="58" y="0"/>
                    <a:pt x="0" y="59"/>
                    <a:pt x="0" y="131"/>
                  </a:cubicBezTo>
                  <a:cubicBezTo>
                    <a:pt x="0" y="203"/>
                    <a:pt x="58" y="261"/>
                    <a:pt x="130" y="261"/>
                  </a:cubicBezTo>
                  <a:cubicBezTo>
                    <a:pt x="202" y="261"/>
                    <a:pt x="260" y="203"/>
                    <a:pt x="260" y="131"/>
                  </a:cubicBezTo>
                  <a:cubicBezTo>
                    <a:pt x="260" y="59"/>
                    <a:pt x="202" y="0"/>
                    <a:pt x="130" y="0"/>
                  </a:cubicBezTo>
                  <a:cubicBezTo>
                    <a:pt x="130" y="0"/>
                    <a:pt x="130" y="0"/>
                    <a:pt x="130" y="0"/>
                  </a:cubicBezTo>
                  <a:close/>
                  <a:moveTo>
                    <a:pt x="130" y="235"/>
                  </a:moveTo>
                  <a:cubicBezTo>
                    <a:pt x="72" y="235"/>
                    <a:pt x="26" y="188"/>
                    <a:pt x="26" y="131"/>
                  </a:cubicBezTo>
                  <a:cubicBezTo>
                    <a:pt x="26" y="73"/>
                    <a:pt x="72" y="26"/>
                    <a:pt x="130" y="26"/>
                  </a:cubicBezTo>
                  <a:cubicBezTo>
                    <a:pt x="188" y="26"/>
                    <a:pt x="234" y="73"/>
                    <a:pt x="234" y="131"/>
                  </a:cubicBezTo>
                  <a:cubicBezTo>
                    <a:pt x="234" y="188"/>
                    <a:pt x="188" y="235"/>
                    <a:pt x="130" y="235"/>
                  </a:cubicBezTo>
                  <a:cubicBezTo>
                    <a:pt x="130" y="235"/>
                    <a:pt x="130" y="235"/>
                    <a:pt x="130" y="235"/>
                  </a:cubicBezTo>
                  <a:close/>
                  <a:moveTo>
                    <a:pt x="182" y="118"/>
                  </a:moveTo>
                  <a:cubicBezTo>
                    <a:pt x="143" y="118"/>
                    <a:pt x="143" y="118"/>
                    <a:pt x="143" y="118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43" y="45"/>
                    <a:pt x="137" y="39"/>
                    <a:pt x="130" y="39"/>
                  </a:cubicBezTo>
                  <a:cubicBezTo>
                    <a:pt x="123" y="39"/>
                    <a:pt x="117" y="45"/>
                    <a:pt x="117" y="52"/>
                  </a:cubicBezTo>
                  <a:cubicBezTo>
                    <a:pt x="117" y="131"/>
                    <a:pt x="117" y="131"/>
                    <a:pt x="117" y="131"/>
                  </a:cubicBezTo>
                  <a:cubicBezTo>
                    <a:pt x="117" y="138"/>
                    <a:pt x="123" y="144"/>
                    <a:pt x="130" y="144"/>
                  </a:cubicBezTo>
                  <a:cubicBezTo>
                    <a:pt x="182" y="144"/>
                    <a:pt x="182" y="144"/>
                    <a:pt x="182" y="144"/>
                  </a:cubicBezTo>
                  <a:cubicBezTo>
                    <a:pt x="189" y="144"/>
                    <a:pt x="195" y="138"/>
                    <a:pt x="195" y="131"/>
                  </a:cubicBezTo>
                  <a:cubicBezTo>
                    <a:pt x="195" y="123"/>
                    <a:pt x="189" y="118"/>
                    <a:pt x="182" y="118"/>
                  </a:cubicBezTo>
                  <a:cubicBezTo>
                    <a:pt x="182" y="118"/>
                    <a:pt x="182" y="118"/>
                    <a:pt x="182" y="118"/>
                  </a:cubicBezTo>
                  <a:close/>
                  <a:moveTo>
                    <a:pt x="182" y="118"/>
                  </a:moveTo>
                  <a:cubicBezTo>
                    <a:pt x="182" y="118"/>
                    <a:pt x="182" y="118"/>
                    <a:pt x="182" y="1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" name="Freeform 32"/>
            <p:cNvSpPr>
              <a:spLocks noEditPoints="1"/>
            </p:cNvSpPr>
            <p:nvPr/>
          </p:nvSpPr>
          <p:spPr bwMode="auto">
            <a:xfrm>
              <a:off x="2190232" y="2211162"/>
              <a:ext cx="604286" cy="493938"/>
            </a:xfrm>
            <a:custGeom>
              <a:avLst/>
              <a:gdLst>
                <a:gd name="T0" fmla="*/ 142 w 192"/>
                <a:gd name="T1" fmla="*/ 111 h 156"/>
                <a:gd name="T2" fmla="*/ 96 w 192"/>
                <a:gd name="T3" fmla="*/ 134 h 156"/>
                <a:gd name="T4" fmla="*/ 40 w 192"/>
                <a:gd name="T5" fmla="*/ 78 h 156"/>
                <a:gd name="T6" fmla="*/ 47 w 192"/>
                <a:gd name="T7" fmla="*/ 78 h 156"/>
                <a:gd name="T8" fmla="*/ 58 w 192"/>
                <a:gd name="T9" fmla="*/ 78 h 156"/>
                <a:gd name="T10" fmla="*/ 29 w 192"/>
                <a:gd name="T11" fmla="*/ 49 h 156"/>
                <a:gd name="T12" fmla="*/ 0 w 192"/>
                <a:gd name="T13" fmla="*/ 78 h 156"/>
                <a:gd name="T14" fmla="*/ 15 w 192"/>
                <a:gd name="T15" fmla="*/ 78 h 156"/>
                <a:gd name="T16" fmla="*/ 16 w 192"/>
                <a:gd name="T17" fmla="*/ 78 h 156"/>
                <a:gd name="T18" fmla="*/ 18 w 192"/>
                <a:gd name="T19" fmla="*/ 78 h 156"/>
                <a:gd name="T20" fmla="*/ 96 w 192"/>
                <a:gd name="T21" fmla="*/ 156 h 156"/>
                <a:gd name="T22" fmla="*/ 157 w 192"/>
                <a:gd name="T23" fmla="*/ 126 h 156"/>
                <a:gd name="T24" fmla="*/ 151 w 192"/>
                <a:gd name="T25" fmla="*/ 120 h 156"/>
                <a:gd name="T26" fmla="*/ 142 w 192"/>
                <a:gd name="T27" fmla="*/ 111 h 156"/>
                <a:gd name="T28" fmla="*/ 180 w 192"/>
                <a:gd name="T29" fmla="*/ 78 h 156"/>
                <a:gd name="T30" fmla="*/ 180 w 192"/>
                <a:gd name="T31" fmla="*/ 78 h 156"/>
                <a:gd name="T32" fmla="*/ 174 w 192"/>
                <a:gd name="T33" fmla="*/ 78 h 156"/>
                <a:gd name="T34" fmla="*/ 174 w 192"/>
                <a:gd name="T35" fmla="*/ 78 h 156"/>
                <a:gd name="T36" fmla="*/ 174 w 192"/>
                <a:gd name="T37" fmla="*/ 78 h 156"/>
                <a:gd name="T38" fmla="*/ 96 w 192"/>
                <a:gd name="T39" fmla="*/ 0 h 156"/>
                <a:gd name="T40" fmla="*/ 35 w 192"/>
                <a:gd name="T41" fmla="*/ 30 h 156"/>
                <a:gd name="T42" fmla="*/ 41 w 192"/>
                <a:gd name="T43" fmla="*/ 37 h 156"/>
                <a:gd name="T44" fmla="*/ 50 w 192"/>
                <a:gd name="T45" fmla="*/ 46 h 156"/>
                <a:gd name="T46" fmla="*/ 96 w 192"/>
                <a:gd name="T47" fmla="*/ 22 h 156"/>
                <a:gd name="T48" fmla="*/ 152 w 192"/>
                <a:gd name="T49" fmla="*/ 78 h 156"/>
                <a:gd name="T50" fmla="*/ 152 w 192"/>
                <a:gd name="T51" fmla="*/ 78 h 156"/>
                <a:gd name="T52" fmla="*/ 152 w 192"/>
                <a:gd name="T53" fmla="*/ 78 h 156"/>
                <a:gd name="T54" fmla="*/ 145 w 192"/>
                <a:gd name="T55" fmla="*/ 78 h 156"/>
                <a:gd name="T56" fmla="*/ 145 w 192"/>
                <a:gd name="T57" fmla="*/ 78 h 156"/>
                <a:gd name="T58" fmla="*/ 134 w 192"/>
                <a:gd name="T59" fmla="*/ 78 h 156"/>
                <a:gd name="T60" fmla="*/ 163 w 192"/>
                <a:gd name="T61" fmla="*/ 107 h 156"/>
                <a:gd name="T62" fmla="*/ 192 w 192"/>
                <a:gd name="T63" fmla="*/ 78 h 156"/>
                <a:gd name="T64" fmla="*/ 180 w 192"/>
                <a:gd name="T65" fmla="*/ 78 h 156"/>
                <a:gd name="T66" fmla="*/ 123 w 192"/>
                <a:gd name="T67" fmla="*/ 43 h 156"/>
                <a:gd name="T68" fmla="*/ 104 w 192"/>
                <a:gd name="T69" fmla="*/ 76 h 156"/>
                <a:gd name="T70" fmla="*/ 119 w 192"/>
                <a:gd name="T71" fmla="*/ 76 h 156"/>
                <a:gd name="T72" fmla="*/ 119 w 192"/>
                <a:gd name="T73" fmla="*/ 83 h 156"/>
                <a:gd name="T74" fmla="*/ 102 w 192"/>
                <a:gd name="T75" fmla="*/ 83 h 156"/>
                <a:gd name="T76" fmla="*/ 102 w 192"/>
                <a:gd name="T77" fmla="*/ 93 h 156"/>
                <a:gd name="T78" fmla="*/ 119 w 192"/>
                <a:gd name="T79" fmla="*/ 93 h 156"/>
                <a:gd name="T80" fmla="*/ 119 w 192"/>
                <a:gd name="T81" fmla="*/ 100 h 156"/>
                <a:gd name="T82" fmla="*/ 102 w 192"/>
                <a:gd name="T83" fmla="*/ 100 h 156"/>
                <a:gd name="T84" fmla="*/ 102 w 192"/>
                <a:gd name="T85" fmla="*/ 115 h 156"/>
                <a:gd name="T86" fmla="*/ 93 w 192"/>
                <a:gd name="T87" fmla="*/ 115 h 156"/>
                <a:gd name="T88" fmla="*/ 93 w 192"/>
                <a:gd name="T89" fmla="*/ 100 h 156"/>
                <a:gd name="T90" fmla="*/ 74 w 192"/>
                <a:gd name="T91" fmla="*/ 100 h 156"/>
                <a:gd name="T92" fmla="*/ 74 w 192"/>
                <a:gd name="T93" fmla="*/ 93 h 156"/>
                <a:gd name="T94" fmla="*/ 93 w 192"/>
                <a:gd name="T95" fmla="*/ 93 h 156"/>
                <a:gd name="T96" fmla="*/ 93 w 192"/>
                <a:gd name="T97" fmla="*/ 83 h 156"/>
                <a:gd name="T98" fmla="*/ 74 w 192"/>
                <a:gd name="T99" fmla="*/ 83 h 156"/>
                <a:gd name="T100" fmla="*/ 74 w 192"/>
                <a:gd name="T101" fmla="*/ 76 h 156"/>
                <a:gd name="T102" fmla="*/ 90 w 192"/>
                <a:gd name="T103" fmla="*/ 76 h 156"/>
                <a:gd name="T104" fmla="*/ 71 w 192"/>
                <a:gd name="T105" fmla="*/ 43 h 156"/>
                <a:gd name="T106" fmla="*/ 81 w 192"/>
                <a:gd name="T107" fmla="*/ 43 h 156"/>
                <a:gd name="T108" fmla="*/ 97 w 192"/>
                <a:gd name="T109" fmla="*/ 74 h 156"/>
                <a:gd name="T110" fmla="*/ 98 w 192"/>
                <a:gd name="T111" fmla="*/ 74 h 156"/>
                <a:gd name="T112" fmla="*/ 103 w 192"/>
                <a:gd name="T113" fmla="*/ 63 h 156"/>
                <a:gd name="T114" fmla="*/ 114 w 192"/>
                <a:gd name="T115" fmla="*/ 43 h 156"/>
                <a:gd name="T116" fmla="*/ 123 w 192"/>
                <a:gd name="T117" fmla="*/ 43 h 156"/>
                <a:gd name="T118" fmla="*/ 123 w 192"/>
                <a:gd name="T119" fmla="*/ 43 h 156"/>
                <a:gd name="T120" fmla="*/ 123 w 192"/>
                <a:gd name="T121" fmla="*/ 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2" h="156">
                  <a:moveTo>
                    <a:pt x="142" y="111"/>
                  </a:moveTo>
                  <a:cubicBezTo>
                    <a:pt x="131" y="125"/>
                    <a:pt x="115" y="134"/>
                    <a:pt x="96" y="134"/>
                  </a:cubicBezTo>
                  <a:cubicBezTo>
                    <a:pt x="65" y="134"/>
                    <a:pt x="40" y="109"/>
                    <a:pt x="40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9" y="121"/>
                    <a:pt x="53" y="156"/>
                    <a:pt x="96" y="156"/>
                  </a:cubicBezTo>
                  <a:cubicBezTo>
                    <a:pt x="121" y="156"/>
                    <a:pt x="143" y="144"/>
                    <a:pt x="157" y="126"/>
                  </a:cubicBezTo>
                  <a:cubicBezTo>
                    <a:pt x="151" y="120"/>
                    <a:pt x="151" y="120"/>
                    <a:pt x="151" y="120"/>
                  </a:cubicBezTo>
                  <a:cubicBezTo>
                    <a:pt x="142" y="111"/>
                    <a:pt x="142" y="111"/>
                    <a:pt x="142" y="111"/>
                  </a:cubicBezTo>
                  <a:close/>
                  <a:moveTo>
                    <a:pt x="180" y="78"/>
                  </a:moveTo>
                  <a:cubicBezTo>
                    <a:pt x="180" y="78"/>
                    <a:pt x="180" y="78"/>
                    <a:pt x="180" y="78"/>
                  </a:cubicBezTo>
                  <a:cubicBezTo>
                    <a:pt x="174" y="78"/>
                    <a:pt x="174" y="78"/>
                    <a:pt x="174" y="78"/>
                  </a:cubicBezTo>
                  <a:cubicBezTo>
                    <a:pt x="174" y="78"/>
                    <a:pt x="174" y="78"/>
                    <a:pt x="174" y="78"/>
                  </a:cubicBezTo>
                  <a:cubicBezTo>
                    <a:pt x="174" y="78"/>
                    <a:pt x="174" y="78"/>
                    <a:pt x="174" y="78"/>
                  </a:cubicBezTo>
                  <a:cubicBezTo>
                    <a:pt x="174" y="35"/>
                    <a:pt x="139" y="0"/>
                    <a:pt x="96" y="0"/>
                  </a:cubicBezTo>
                  <a:cubicBezTo>
                    <a:pt x="71" y="0"/>
                    <a:pt x="49" y="12"/>
                    <a:pt x="35" y="30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60" y="31"/>
                    <a:pt x="77" y="22"/>
                    <a:pt x="96" y="22"/>
                  </a:cubicBezTo>
                  <a:cubicBezTo>
                    <a:pt x="127" y="22"/>
                    <a:pt x="152" y="47"/>
                    <a:pt x="152" y="78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92" y="78"/>
                    <a:pt x="192" y="78"/>
                    <a:pt x="192" y="78"/>
                  </a:cubicBezTo>
                  <a:cubicBezTo>
                    <a:pt x="180" y="78"/>
                    <a:pt x="180" y="78"/>
                    <a:pt x="180" y="78"/>
                  </a:cubicBezTo>
                  <a:close/>
                  <a:moveTo>
                    <a:pt x="123" y="43"/>
                  </a:moveTo>
                  <a:cubicBezTo>
                    <a:pt x="104" y="76"/>
                    <a:pt x="104" y="76"/>
                    <a:pt x="104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3" y="100"/>
                    <a:pt x="93" y="100"/>
                    <a:pt x="93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90" y="59"/>
                    <a:pt x="96" y="70"/>
                    <a:pt x="97" y="74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2"/>
                    <a:pt x="100" y="69"/>
                    <a:pt x="103" y="6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23" y="43"/>
                    <a:pt x="123" y="43"/>
                    <a:pt x="123" y="43"/>
                  </a:cubicBezTo>
                  <a:close/>
                  <a:moveTo>
                    <a:pt x="123" y="43"/>
                  </a:moveTo>
                  <a:cubicBezTo>
                    <a:pt x="123" y="43"/>
                    <a:pt x="123" y="43"/>
                    <a:pt x="123" y="4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516583" y="1494150"/>
            <a:ext cx="8794056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KHÁI NIỆM TỐC ĐỘ PHẢN ỨNG, TỐC ĐỘ TRUNG BÌNH CỦA PHẢN ỨNG.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994814" y="176471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01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954024" y="34622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029126" y="502925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03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569087" y="167770"/>
            <a:ext cx="4016164" cy="98330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5400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NỘI DUNG</a:t>
            </a:r>
            <a:endParaRPr lang="en-US" sz="5400" dirty="0">
              <a:latin typeface="Times New Roman" panose="02020603050405020304" pitchFamily="18" charset="0"/>
              <a:ea typeface="Microsoft YaHei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8" name="文本框 22">
            <a:extLst>
              <a:ext uri="{FF2B5EF4-FFF2-40B4-BE49-F238E27FC236}">
                <a16:creationId xmlns:a16="http://schemas.microsoft.com/office/drawing/2014/main" id="{4B37ADA6-E2B8-730C-1D4F-CB66D7A30027}"/>
              </a:ext>
            </a:extLst>
          </p:cNvPr>
          <p:cNvSpPr txBox="1"/>
          <p:nvPr/>
        </p:nvSpPr>
        <p:spPr>
          <a:xfrm>
            <a:off x="3741938" y="3293287"/>
            <a:ext cx="7830645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ĐỊNH LUẬT TÁC DỤNG KHỐI LƯỢNG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9" name="文本框 22">
            <a:extLst>
              <a:ext uri="{FF2B5EF4-FFF2-40B4-BE49-F238E27FC236}">
                <a16:creationId xmlns:a16="http://schemas.microsoft.com/office/drawing/2014/main" id="{9737AD5F-65CA-438D-4739-6044B9FA0582}"/>
              </a:ext>
            </a:extLst>
          </p:cNvPr>
          <p:cNvSpPr txBox="1"/>
          <p:nvPr/>
        </p:nvSpPr>
        <p:spPr>
          <a:xfrm>
            <a:off x="3167756" y="4663898"/>
            <a:ext cx="8979008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CÁC YẾU TỐ ẢNH HƯỞNG TỚI TỐC ĐỘ PHẢN ỨNG, HỆ SỐ NHIỆT ĐỘ VAN’T HOFF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62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37" grpId="0" animBg="1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2">
            <a:extLst>
              <a:ext uri="{FF2B5EF4-FFF2-40B4-BE49-F238E27FC236}">
                <a16:creationId xmlns:a16="http://schemas.microsoft.com/office/drawing/2014/main" id="{F25EEBF6-3A14-7B61-4A86-76033F0570AF}"/>
              </a:ext>
            </a:extLst>
          </p:cNvPr>
          <p:cNvSpPr txBox="1"/>
          <p:nvPr/>
        </p:nvSpPr>
        <p:spPr>
          <a:xfrm>
            <a:off x="1367345" y="801164"/>
            <a:ext cx="10519306" cy="1505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KHÁI NIỆM TỐC ĐỘ PHẢN ỨNG, TỐC ĐỘ TRUNG BÌNH CỦA PHẢN ỨNG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文本框 9">
            <a:extLst>
              <a:ext uri="{FF2B5EF4-FFF2-40B4-BE49-F238E27FC236}">
                <a16:creationId xmlns:a16="http://schemas.microsoft.com/office/drawing/2014/main" id="{3762E820-87C2-AB8C-9DA2-C00C2E386654}"/>
              </a:ext>
            </a:extLst>
          </p:cNvPr>
          <p:cNvSpPr txBox="1"/>
          <p:nvPr/>
        </p:nvSpPr>
        <p:spPr>
          <a:xfrm>
            <a:off x="305349" y="999776"/>
            <a:ext cx="1061996" cy="1107996"/>
          </a:xfrm>
          <a:custGeom>
            <a:avLst/>
            <a:gdLst>
              <a:gd name="connsiteX0" fmla="*/ 0 w 1061996"/>
              <a:gd name="connsiteY0" fmla="*/ 0 h 1107996"/>
              <a:gd name="connsiteX1" fmla="*/ 499138 w 1061996"/>
              <a:gd name="connsiteY1" fmla="*/ 0 h 1107996"/>
              <a:gd name="connsiteX2" fmla="*/ 1061996 w 1061996"/>
              <a:gd name="connsiteY2" fmla="*/ 0 h 1107996"/>
              <a:gd name="connsiteX3" fmla="*/ 1061996 w 1061996"/>
              <a:gd name="connsiteY3" fmla="*/ 553998 h 1107996"/>
              <a:gd name="connsiteX4" fmla="*/ 1061996 w 1061996"/>
              <a:gd name="connsiteY4" fmla="*/ 1107996 h 1107996"/>
              <a:gd name="connsiteX5" fmla="*/ 520378 w 1061996"/>
              <a:gd name="connsiteY5" fmla="*/ 1107996 h 1107996"/>
              <a:gd name="connsiteX6" fmla="*/ 0 w 1061996"/>
              <a:gd name="connsiteY6" fmla="*/ 1107996 h 1107996"/>
              <a:gd name="connsiteX7" fmla="*/ 0 w 1061996"/>
              <a:gd name="connsiteY7" fmla="*/ 587238 h 1107996"/>
              <a:gd name="connsiteX8" fmla="*/ 0 w 1061996"/>
              <a:gd name="connsiteY8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1996" h="1107996" fill="none" extrusionOk="0">
                <a:moveTo>
                  <a:pt x="0" y="0"/>
                </a:moveTo>
                <a:cubicBezTo>
                  <a:pt x="214178" y="-7066"/>
                  <a:pt x="330812" y="58973"/>
                  <a:pt x="499138" y="0"/>
                </a:cubicBezTo>
                <a:cubicBezTo>
                  <a:pt x="667464" y="-58973"/>
                  <a:pt x="917757" y="50666"/>
                  <a:pt x="1061996" y="0"/>
                </a:cubicBezTo>
                <a:cubicBezTo>
                  <a:pt x="1092719" y="127666"/>
                  <a:pt x="1038291" y="336517"/>
                  <a:pt x="1061996" y="553998"/>
                </a:cubicBezTo>
                <a:cubicBezTo>
                  <a:pt x="1085701" y="771479"/>
                  <a:pt x="1016129" y="939749"/>
                  <a:pt x="1061996" y="1107996"/>
                </a:cubicBezTo>
                <a:cubicBezTo>
                  <a:pt x="794166" y="1134011"/>
                  <a:pt x="753862" y="1099797"/>
                  <a:pt x="520378" y="1107996"/>
                </a:cubicBezTo>
                <a:cubicBezTo>
                  <a:pt x="286894" y="1116195"/>
                  <a:pt x="217030" y="1062969"/>
                  <a:pt x="0" y="1107996"/>
                </a:cubicBezTo>
                <a:cubicBezTo>
                  <a:pt x="-5619" y="965383"/>
                  <a:pt x="8686" y="841151"/>
                  <a:pt x="0" y="587238"/>
                </a:cubicBezTo>
                <a:cubicBezTo>
                  <a:pt x="-8686" y="333325"/>
                  <a:pt x="5252" y="173846"/>
                  <a:pt x="0" y="0"/>
                </a:cubicBezTo>
                <a:close/>
              </a:path>
              <a:path w="1061996" h="1107996" stroke="0" extrusionOk="0">
                <a:moveTo>
                  <a:pt x="0" y="0"/>
                </a:moveTo>
                <a:cubicBezTo>
                  <a:pt x="121003" y="-37525"/>
                  <a:pt x="326476" y="29679"/>
                  <a:pt x="530998" y="0"/>
                </a:cubicBezTo>
                <a:cubicBezTo>
                  <a:pt x="735520" y="-29679"/>
                  <a:pt x="877259" y="29827"/>
                  <a:pt x="1061996" y="0"/>
                </a:cubicBezTo>
                <a:cubicBezTo>
                  <a:pt x="1094423" y="132579"/>
                  <a:pt x="1018289" y="426022"/>
                  <a:pt x="1061996" y="553998"/>
                </a:cubicBezTo>
                <a:cubicBezTo>
                  <a:pt x="1105703" y="681974"/>
                  <a:pt x="1024873" y="949274"/>
                  <a:pt x="1061996" y="1107996"/>
                </a:cubicBezTo>
                <a:cubicBezTo>
                  <a:pt x="926502" y="1119690"/>
                  <a:pt x="657045" y="1107687"/>
                  <a:pt x="541618" y="1107996"/>
                </a:cubicBezTo>
                <a:cubicBezTo>
                  <a:pt x="426191" y="1108305"/>
                  <a:pt x="185691" y="1092744"/>
                  <a:pt x="0" y="1107996"/>
                </a:cubicBezTo>
                <a:cubicBezTo>
                  <a:pt x="-16884" y="942976"/>
                  <a:pt x="37146" y="761949"/>
                  <a:pt x="0" y="553998"/>
                </a:cubicBezTo>
                <a:cubicBezTo>
                  <a:pt x="-37146" y="346047"/>
                  <a:pt x="56995" y="24884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200301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01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Microsoft YaHei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8652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5352" cy="6858000"/>
          </a:xfrm>
          <a:prstGeom prst="rect">
            <a:avLst/>
          </a:prstGeom>
          <a:solidFill>
            <a:srgbClr val="FAD165"/>
          </a:solidFill>
          <a:ln>
            <a:solidFill>
              <a:srgbClr val="FA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0E03BBFF-85E3-A0D3-FB22-C784625D42D8}"/>
              </a:ext>
            </a:extLst>
          </p:cNvPr>
          <p:cNvSpPr txBox="1"/>
          <p:nvPr/>
        </p:nvSpPr>
        <p:spPr>
          <a:xfrm>
            <a:off x="-649" y="177803"/>
            <a:ext cx="6096000" cy="9400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KHÁI NIỆM TỐC ĐỘ PHẢN ỨNG, TỐC ĐỘ TRUNG BÌNH CỦA PHẢN ỨNG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10D4B-EA53-58C6-6401-B9680A7BC4A5}"/>
              </a:ext>
            </a:extLst>
          </p:cNvPr>
          <p:cNvSpPr txBox="1"/>
          <p:nvPr/>
        </p:nvSpPr>
        <p:spPr>
          <a:xfrm>
            <a:off x="6597808" y="266445"/>
            <a:ext cx="4941369" cy="2263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ν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nồng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) (</a:t>
            </a:r>
            <a:r>
              <a:rPr lang="en-US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lang="en-US" sz="28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-1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VD: mol L</a:t>
            </a:r>
            <a:r>
              <a:rPr lang="en-US" sz="28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-1</a:t>
            </a:r>
            <a:r>
              <a:rPr 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S</a:t>
            </a:r>
            <a:r>
              <a:rPr lang="en-US" sz="28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-1</a:t>
            </a:r>
            <a:r>
              <a:rPr 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,……………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E05281A-A57E-1013-C252-CD3A925D0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3ADB4CA3-C53F-1CAB-BD11-346B0B526D9F}"/>
              </a:ext>
            </a:extLst>
          </p:cNvPr>
          <p:cNvSpPr/>
          <p:nvPr/>
        </p:nvSpPr>
        <p:spPr>
          <a:xfrm>
            <a:off x="703385" y="1674055"/>
            <a:ext cx="4422716" cy="4093699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6B43A7-3D34-7364-AE1F-024833E6D3B2}"/>
              </a:ext>
            </a:extLst>
          </p:cNvPr>
          <p:cNvSpPr txBox="1"/>
          <p:nvPr/>
        </p:nvSpPr>
        <p:spPr>
          <a:xfrm>
            <a:off x="909043" y="1903156"/>
            <a:ext cx="4011400" cy="366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Tốc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đại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lượng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đặc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trưng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cho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sự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thay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đổi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nồng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hoặc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sản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phẩm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thời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gian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94D92A4A-60E9-901B-F083-68FB65DA3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84" y="2582862"/>
            <a:ext cx="349885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5F810A41-A94C-79DB-1FB3-5340338C7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95" y="4500362"/>
            <a:ext cx="297656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583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3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9321" y="-11256"/>
            <a:ext cx="6096000" cy="6858000"/>
          </a:xfrm>
          <a:prstGeom prst="rect">
            <a:avLst/>
          </a:prstGeom>
          <a:solidFill>
            <a:srgbClr val="FAD165"/>
          </a:solidFill>
          <a:ln>
            <a:solidFill>
              <a:srgbClr val="FA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E05281A-A57E-1013-C252-CD3A925D0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DFB42A-A922-528F-B948-41C1952B4149}"/>
              </a:ext>
            </a:extLst>
          </p:cNvPr>
          <p:cNvSpPr txBox="1"/>
          <p:nvPr/>
        </p:nvSpPr>
        <p:spPr>
          <a:xfrm>
            <a:off x="166420" y="1482569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Cách</a:t>
            </a: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tốc</a:t>
            </a: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trung</a:t>
            </a: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bình</a:t>
            </a: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DE41B96-8830-60EA-1CEF-B103D3E52D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831659"/>
              </p:ext>
            </p:extLst>
          </p:nvPr>
        </p:nvGraphicFramePr>
        <p:xfrm>
          <a:off x="129804" y="3142136"/>
          <a:ext cx="5468437" cy="812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73400" imgH="457200" progId="Equation.DSMT4">
                  <p:embed/>
                </p:oleObj>
              </mc:Choice>
              <mc:Fallback>
                <p:oleObj name="Equation" r:id="rId3" imgW="307340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DE2EF49-F975-163B-DC90-A83BD3D65A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04" y="3142136"/>
                        <a:ext cx="5468437" cy="81264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D00E910-19B8-CF6C-EDA1-E8D09339E79B}"/>
              </a:ext>
            </a:extLst>
          </p:cNvPr>
          <p:cNvSpPr txBox="1"/>
          <p:nvPr/>
        </p:nvSpPr>
        <p:spPr>
          <a:xfrm>
            <a:off x="1028285" y="2128900"/>
            <a:ext cx="3768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aA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+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bB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mM +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58910D5-8EE4-6C8C-D50C-2FC44F80B9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739373"/>
              </p:ext>
            </p:extLst>
          </p:nvPr>
        </p:nvGraphicFramePr>
        <p:xfrm>
          <a:off x="319603" y="4306928"/>
          <a:ext cx="2473386" cy="964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087" imgH="520474" progId="Equation.DSMT4">
                  <p:embed/>
                </p:oleObj>
              </mc:Choice>
              <mc:Fallback>
                <p:oleObj name="Equation" r:id="rId5" imgW="952087" imgH="520474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E76C324-E3FF-9300-EC29-62B3398ED2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603" y="4306928"/>
                        <a:ext cx="2473386" cy="964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86A36ED-6018-912A-44AF-7C2747500145}"/>
              </a:ext>
            </a:extLst>
          </p:cNvPr>
          <p:cNvSpPr txBox="1"/>
          <p:nvPr/>
        </p:nvSpPr>
        <p:spPr>
          <a:xfrm>
            <a:off x="3304003" y="4213283"/>
            <a:ext cx="24183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Biến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thiên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nồng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biến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thiên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thời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gian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A2A3693B-D98C-92E6-20A9-78469B942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580" y="100647"/>
            <a:ext cx="1530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1: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229305A7-3EEE-907C-F4E2-89712023F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602" y="1010995"/>
            <a:ext cx="50577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2N</a:t>
            </a:r>
            <a:r>
              <a:rPr lang="en-US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</a:t>
            </a:r>
            <a:r>
              <a:rPr lang="en-US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(g)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/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4NO</a:t>
            </a:r>
            <a:r>
              <a:rPr lang="en-US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(g) + O</a:t>
            </a:r>
            <a:r>
              <a:rPr lang="en-US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(g)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B3D5FE-619C-065D-B3B5-555C64D63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804" y="2867591"/>
            <a:ext cx="5810250" cy="15335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A5CF8A-9293-7906-61B0-6F1B31DA6B8B}"/>
              </a:ext>
            </a:extLst>
          </p:cNvPr>
          <p:cNvSpPr txBox="1"/>
          <p:nvPr/>
        </p:nvSpPr>
        <p:spPr>
          <a:xfrm>
            <a:off x="6921305" y="2088739"/>
            <a:ext cx="47224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Bảng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nồng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(mol L 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-1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51CC5C46-6C7B-EED3-FADB-B2333BA974B3}"/>
              </a:ext>
            </a:extLst>
          </p:cNvPr>
          <p:cNvSpPr txBox="1"/>
          <p:nvPr/>
        </p:nvSpPr>
        <p:spPr>
          <a:xfrm>
            <a:off x="-649" y="177803"/>
            <a:ext cx="6096000" cy="9400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KHÁI NIỆM TỐC ĐỘ PHẢN ỨNG, TỐC ĐỘ TRUNG BÌNH CỦA PHẢN ỨNG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6BD0AC70-703F-AF66-AC99-BB47B3C9A31D}"/>
              </a:ext>
            </a:extLst>
          </p:cNvPr>
          <p:cNvSpPr/>
          <p:nvPr/>
        </p:nvSpPr>
        <p:spPr>
          <a:xfrm>
            <a:off x="2719387" y="4306928"/>
            <a:ext cx="614287" cy="106850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4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D165"/>
          </a:solidFill>
          <a:ln>
            <a:solidFill>
              <a:srgbClr val="FA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E05281A-A57E-1013-C252-CD3A925D0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BB06D8-B7F5-65EC-7896-213FFA932E14}"/>
              </a:ext>
            </a:extLst>
          </p:cNvPr>
          <p:cNvSpPr/>
          <p:nvPr/>
        </p:nvSpPr>
        <p:spPr>
          <a:xfrm>
            <a:off x="206477" y="221226"/>
            <a:ext cx="11769213" cy="6400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B5F9FEA4-BD38-8584-41C0-C9F219EE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078" y="470590"/>
            <a:ext cx="1530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1: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AA47E47F-1584-05B3-B07D-2BB2C6291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428" y="471602"/>
            <a:ext cx="966978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2N</a:t>
            </a:r>
            <a:r>
              <a:rPr lang="en-US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</a:t>
            </a:r>
            <a:r>
              <a:rPr lang="en-US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(g)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4NO (g) + O</a:t>
            </a:r>
            <a:r>
              <a:rPr lang="en-US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(g).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trung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</a:t>
            </a:r>
            <a:r>
              <a:rPr lang="en-US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</a:t>
            </a:r>
            <a:r>
              <a:rPr lang="en-US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NO</a:t>
            </a:r>
            <a:r>
              <a:rPr lang="en-US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1960CB-82A6-93C8-2D72-83692C8DD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375" y="1768418"/>
            <a:ext cx="7233891" cy="19092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6E69F9-5239-A2C0-489B-0F76386971F9}"/>
              </a:ext>
            </a:extLst>
          </p:cNvPr>
          <p:cNvSpPr txBox="1"/>
          <p:nvPr/>
        </p:nvSpPr>
        <p:spPr>
          <a:xfrm>
            <a:off x="643014" y="4220131"/>
            <a:ext cx="2255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 N</a:t>
            </a:r>
            <a:r>
              <a:rPr lang="en-US" altLang="en-US" sz="28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</a:t>
            </a:r>
            <a:r>
              <a:rPr lang="en-US" altLang="en-US" sz="28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7CD83EC-743F-B0B3-6C74-DB4EE3739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46804A6-02DE-440D-A4B0-2FAB463503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274685"/>
              </p:ext>
            </p:extLst>
          </p:nvPr>
        </p:nvGraphicFramePr>
        <p:xfrm>
          <a:off x="3205034" y="3885746"/>
          <a:ext cx="7546918" cy="105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78300" imgH="482600" progId="Equation.DSMT4">
                  <p:embed/>
                </p:oleObj>
              </mc:Choice>
              <mc:Fallback>
                <p:oleObj name="Equation" r:id="rId4" imgW="41783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034" y="3885746"/>
                        <a:ext cx="7546918" cy="1051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A7A7373-4EE9-4244-8039-16809E6607CC}"/>
              </a:ext>
            </a:extLst>
          </p:cNvPr>
          <p:cNvSpPr txBox="1"/>
          <p:nvPr/>
        </p:nvSpPr>
        <p:spPr>
          <a:xfrm>
            <a:off x="577980" y="5159467"/>
            <a:ext cx="2255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 NO</a:t>
            </a:r>
            <a:r>
              <a:rPr lang="en-US" altLang="en-US" sz="28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5C8B3D-215A-04CE-7237-55DB1F5A52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0009" y="5060945"/>
            <a:ext cx="7359802" cy="96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62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D165"/>
          </a:solidFill>
          <a:ln>
            <a:solidFill>
              <a:srgbClr val="FA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E05281A-A57E-1013-C252-CD3A925D0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BB06D8-B7F5-65EC-7896-213FFA932E14}"/>
              </a:ext>
            </a:extLst>
          </p:cNvPr>
          <p:cNvSpPr/>
          <p:nvPr/>
        </p:nvSpPr>
        <p:spPr>
          <a:xfrm>
            <a:off x="206477" y="221226"/>
            <a:ext cx="11769213" cy="6400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7CD83EC-743F-B0B3-6C74-DB4EE3739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23721ED1-9346-78F6-E7C6-431798B49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95" y="338951"/>
            <a:ext cx="104540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trung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HBr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Br</a:t>
            </a:r>
            <a:r>
              <a:rPr lang="en-US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en-US" altLang="en-US" sz="3200" u="sng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E3D1E724-D96D-8FC7-C92B-3834B2B7C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234" y="879042"/>
            <a:ext cx="7412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   HCOOH 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   2HBr    +    CO</a:t>
            </a:r>
            <a:r>
              <a:rPr lang="en-US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075F155A-3F8A-C64D-62AF-4B615A632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486887"/>
            <a:ext cx="177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alt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FE361E-69A3-9A23-A886-44EF9065D503}"/>
              </a:ext>
            </a:extLst>
          </p:cNvPr>
          <p:cNvSpPr/>
          <p:nvPr/>
        </p:nvSpPr>
        <p:spPr>
          <a:xfrm>
            <a:off x="2732684" y="2487599"/>
            <a:ext cx="6510337" cy="454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3957E7D-E051-2FC7-9CF9-6DCACE5BDC59}"/>
              </a:ext>
            </a:extLst>
          </p:cNvPr>
          <p:cNvCxnSpPr>
            <a:cxnSpLocks/>
          </p:cNvCxnSpPr>
          <p:nvPr/>
        </p:nvCxnSpPr>
        <p:spPr>
          <a:xfrm>
            <a:off x="9177337" y="2762302"/>
            <a:ext cx="442669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9">
            <a:extLst>
              <a:ext uri="{FF2B5EF4-FFF2-40B4-BE49-F238E27FC236}">
                <a16:creationId xmlns:a16="http://schemas.microsoft.com/office/drawing/2014/main" id="{E5D03F83-1EE7-F944-CA26-07B6E7C16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006" y="2418374"/>
            <a:ext cx="19362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 dirty="0" err="1"/>
              <a:t>độ</a:t>
            </a:r>
            <a:r>
              <a:rPr lang="en-US" altLang="en-US" b="1" dirty="0"/>
              <a:t> </a:t>
            </a:r>
            <a:r>
              <a:rPr lang="en-US" altLang="en-US" b="1" dirty="0" err="1"/>
              <a:t>biến</a:t>
            </a:r>
            <a:r>
              <a:rPr lang="en-US" altLang="en-US" b="1" dirty="0"/>
              <a:t> </a:t>
            </a:r>
            <a:r>
              <a:rPr lang="en-US" altLang="en-US" b="1" dirty="0" err="1"/>
              <a:t>thiên</a:t>
            </a:r>
            <a:endParaRPr lang="en-US" altLang="en-US" b="1" dirty="0"/>
          </a:p>
          <a:p>
            <a:pPr algn="ctr"/>
            <a:r>
              <a:rPr lang="en-US" altLang="en-US" b="1" dirty="0" err="1"/>
              <a:t>nồng</a:t>
            </a:r>
            <a:r>
              <a:rPr lang="en-US" altLang="en-US" b="1" dirty="0"/>
              <a:t> </a:t>
            </a:r>
            <a:r>
              <a:rPr lang="en-US" altLang="en-US" b="1" dirty="0" err="1"/>
              <a:t>độ</a:t>
            </a:r>
            <a:endParaRPr lang="en-US" altLang="en-US" b="1" dirty="0"/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2A83E683-3BF1-439A-AB98-600F2F59D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972" y="1446553"/>
            <a:ext cx="159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3E945AF7-8102-FF1E-1EE4-51F773530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1928563"/>
            <a:ext cx="164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50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/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CD62D0F9-31FB-FFE3-63E1-2956ABDB5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990" y="1460840"/>
            <a:ext cx="1755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0,0120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</a:t>
            </a:r>
          </a:p>
        </p:txBody>
      </p:sp>
      <p:sp>
        <p:nvSpPr>
          <p:cNvPr id="29" name="TextBox 23">
            <a:extLst>
              <a:ext uri="{FF2B5EF4-FFF2-40B4-BE49-F238E27FC236}">
                <a16:creationId xmlns:a16="http://schemas.microsoft.com/office/drawing/2014/main" id="{DCF21D2E-3B88-A94E-AAAA-4604E03C0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990" y="1973815"/>
            <a:ext cx="1755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0,0101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</a:t>
            </a:r>
          </a:p>
        </p:txBody>
      </p:sp>
      <p:sp>
        <p:nvSpPr>
          <p:cNvPr id="30" name="TextBox 46">
            <a:extLst>
              <a:ext uri="{FF2B5EF4-FFF2-40B4-BE49-F238E27FC236}">
                <a16:creationId xmlns:a16="http://schemas.microsoft.com/office/drawing/2014/main" id="{76CE7F43-D7DA-0B6A-9912-D6D24BD20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2921" y="3015245"/>
            <a:ext cx="2832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C = |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– C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</a:t>
            </a:r>
            <a:r>
              <a:rPr lang="vi-VN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ư</a:t>
            </a:r>
            <a:r>
              <a:rPr lang="en-US" alt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8AA7C214-5C95-4702-5E18-5254F3F60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414" y="2486790"/>
            <a:ext cx="1755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0,0019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</a:t>
            </a:r>
          </a:p>
        </p:txBody>
      </p:sp>
      <p:sp>
        <p:nvSpPr>
          <p:cNvPr id="32" name="TextBox 29">
            <a:extLst>
              <a:ext uri="{FF2B5EF4-FFF2-40B4-BE49-F238E27FC236}">
                <a16:creationId xmlns:a16="http://schemas.microsoft.com/office/drawing/2014/main" id="{857672A4-8554-76BB-8F9F-A96EDEDEC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7224" y="2506256"/>
            <a:ext cx="1870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0,0038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</a:t>
            </a: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084AD73F-A856-6599-FAEB-C9A1DAF63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75" y="3426837"/>
            <a:ext cx="898034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4">
            <a:extLst>
              <a:ext uri="{FF2B5EF4-FFF2-40B4-BE49-F238E27FC236}">
                <a16:creationId xmlns:a16="http://schemas.microsoft.com/office/drawing/2014/main" id="{0C16555D-CC79-AAFB-52D6-2DDC326EC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66" y="5003804"/>
            <a:ext cx="88505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HBr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5E7D96E-0600-7628-F6DE-AFDF5792330C}"/>
                  </a:ext>
                </a:extLst>
              </p:cNvPr>
              <p:cNvSpPr txBox="1"/>
              <p:nvPr/>
            </p:nvSpPr>
            <p:spPr>
              <a:xfrm>
                <a:off x="386675" y="4015362"/>
                <a:ext cx="10108921" cy="9596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acc>
                      <m:r>
                        <a:rPr lang="en-US" sz="3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sz="3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0,01</m:t>
                          </m:r>
                          <m: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−0,0101</m:t>
                          </m:r>
                        </m:num>
                        <m:den>
                          <m:r>
                            <a:rPr lang="en-US" sz="3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sz="3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0,0019</m:t>
                          </m:r>
                        </m:num>
                        <m:den>
                          <m: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sz="3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=3,80.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3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en-US" sz="3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3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5E7D96E-0600-7628-F6DE-AFDF57923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75" y="4015362"/>
                <a:ext cx="10108921" cy="9596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DE94140-DA26-6D8A-80DB-CA983F8B119B}"/>
                  </a:ext>
                </a:extLst>
              </p:cNvPr>
              <p:cNvSpPr txBox="1"/>
              <p:nvPr/>
            </p:nvSpPr>
            <p:spPr>
              <a:xfrm>
                <a:off x="1066698" y="5584537"/>
                <a:ext cx="3793538" cy="9596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acc>
                      <m:r>
                        <a:rPr lang="en-US" sz="3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sz="3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0,0038  </m:t>
                          </m:r>
                        </m:num>
                        <m:den>
                          <m: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50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DE94140-DA26-6D8A-80DB-CA983F8B1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698" y="5584537"/>
                <a:ext cx="3793538" cy="959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DC42B34-E1E4-5FEA-F33B-026F1265FA8E}"/>
                  </a:ext>
                </a:extLst>
              </p:cNvPr>
              <p:cNvSpPr/>
              <p:nvPr/>
            </p:nvSpPr>
            <p:spPr>
              <a:xfrm>
                <a:off x="4591895" y="5837073"/>
                <a:ext cx="3794629" cy="52809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=3,80.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r>
                        <m:rPr>
                          <m:sty m:val="p"/>
                        </m:rP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DC42B34-E1E4-5FEA-F33B-026F1265F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895" y="5837073"/>
                <a:ext cx="3794629" cy="528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57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教学教育课件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1014</Words>
  <Application>Microsoft Office PowerPoint</Application>
  <PresentationFormat>Widescreen</PresentationFormat>
  <Paragraphs>125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Baguet Script</vt:lpstr>
      <vt:lpstr>Calibri</vt:lpstr>
      <vt:lpstr>Calibri Light</vt:lpstr>
      <vt:lpstr>Cambria Math</vt:lpstr>
      <vt:lpstr>Dosis ExtraBold</vt:lpstr>
      <vt:lpstr>Times New Roman</vt:lpstr>
      <vt:lpstr>Office 主题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教学教育课件</dc:title>
  <dc:creator>21566820@qq.com</dc:creator>
  <cp:lastModifiedBy>PHẠM TIẾN HẢI</cp:lastModifiedBy>
  <cp:revision>27</cp:revision>
  <dcterms:created xsi:type="dcterms:W3CDTF">2017-03-10T12:08:10Z</dcterms:created>
  <dcterms:modified xsi:type="dcterms:W3CDTF">2022-07-14T16:44:14Z</dcterms:modified>
</cp:coreProperties>
</file>