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2" r:id="rId2"/>
    <p:sldId id="257" r:id="rId3"/>
    <p:sldId id="258" r:id="rId4"/>
    <p:sldId id="259" r:id="rId5"/>
    <p:sldId id="260" r:id="rId6"/>
    <p:sldId id="308" r:id="rId7"/>
    <p:sldId id="327" r:id="rId8"/>
    <p:sldId id="261" r:id="rId9"/>
    <p:sldId id="262" r:id="rId10"/>
    <p:sldId id="263" r:id="rId11"/>
    <p:sldId id="287" r:id="rId12"/>
    <p:sldId id="278" r:id="rId13"/>
    <p:sldId id="323" r:id="rId14"/>
    <p:sldId id="329" r:id="rId15"/>
    <p:sldId id="330" r:id="rId16"/>
    <p:sldId id="328" r:id="rId17"/>
    <p:sldId id="311" r:id="rId18"/>
    <p:sldId id="312" r:id="rId19"/>
    <p:sldId id="331" r:id="rId20"/>
    <p:sldId id="324" r:id="rId21"/>
    <p:sldId id="326" r:id="rId22"/>
    <p:sldId id="292" r:id="rId23"/>
    <p:sldId id="313" r:id="rId24"/>
    <p:sldId id="297" r:id="rId25"/>
    <p:sldId id="314" r:id="rId26"/>
    <p:sldId id="298" r:id="rId27"/>
    <p:sldId id="325" r:id="rId28"/>
    <p:sldId id="332" r:id="rId29"/>
    <p:sldId id="333" r:id="rId30"/>
    <p:sldId id="307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5024"/>
    <a:srgbClr val="008080"/>
    <a:srgbClr val="26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4" d="100"/>
          <a:sy n="64" d="100"/>
        </p:scale>
        <p:origin x="8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9A50-954D-47FF-84CE-B6E8657F81A4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5E24-0492-4413-BBC8-A055B0947A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17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93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648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45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98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408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122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947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178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907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744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6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3569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113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477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043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4857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116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D6C55-0532-4C0C-96DD-B55E29A134B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06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43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275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70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644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5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36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9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10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8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0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9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8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2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9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7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2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C9CB6-9622-4195-90BC-90FBD178E36A}" type="datetimeFigureOut">
              <a:rPr lang="zh-CN" altLang="en-US" smtClean="0"/>
              <a:t>2023/3/3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89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4" y="0"/>
            <a:ext cx="5325341" cy="6858000"/>
          </a:xfrm>
          <a:prstGeom prst="rect">
            <a:avLst/>
          </a:prstGeom>
        </p:spPr>
      </p:pic>
      <p:pic>
        <p:nvPicPr>
          <p:cNvPr id="6" name="Graphic 5" descr="Girl wearing necklace">
            <a:extLst>
              <a:ext uri="{FF2B5EF4-FFF2-40B4-BE49-F238E27FC236}">
                <a16:creationId xmlns:a16="http://schemas.microsoft.com/office/drawing/2014/main" id="{77FD2D2C-8F1C-7DB2-0B2B-57FCB62C9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4671" y="679213"/>
            <a:ext cx="1796634" cy="600626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BD5E61-1E25-B53F-D534-E0F161935C7C}"/>
              </a:ext>
            </a:extLst>
          </p:cNvPr>
          <p:cNvSpPr/>
          <p:nvPr/>
        </p:nvSpPr>
        <p:spPr>
          <a:xfrm>
            <a:off x="5695950" y="1126629"/>
            <a:ext cx="4559398" cy="288266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F8D0-6E22-35A2-28FC-8840DEB19C69}"/>
              </a:ext>
            </a:extLst>
          </p:cNvPr>
          <p:cNvSpPr txBox="1"/>
          <p:nvPr/>
        </p:nvSpPr>
        <p:spPr>
          <a:xfrm>
            <a:off x="6413402" y="1613118"/>
            <a:ext cx="33793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16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H</a:t>
            </a:r>
            <a:r>
              <a:rPr lang="en-US" sz="2800" b="1" kern="20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kern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44454346"/>
      </p:ext>
    </p:extLst>
  </p:cSld>
  <p:clrMapOvr>
    <a:masterClrMapping/>
  </p:clrMapOvr>
  <p:transition advClick="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1" name="Picture 2" descr="Sơ đồ lò nung vôi thủ công - Hóa học 9 - Trương Hoàng Anh - Thư viện Tư  liệu giáo dục">
            <a:extLst>
              <a:ext uri="{FF2B5EF4-FFF2-40B4-BE49-F238E27FC236}">
                <a16:creationId xmlns:a16="http://schemas.microsoft.com/office/drawing/2014/main" id="{4E099489-F1EE-4BDF-3C72-BE8692B1C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3" t="7692" r="10773" b="19969"/>
          <a:stretch/>
        </p:blipFill>
        <p:spPr bwMode="auto">
          <a:xfrm>
            <a:off x="758697" y="1027957"/>
            <a:ext cx="3209544" cy="32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1BB3568D-E08C-B6F3-35C8-A19C849AAB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94" r="15369" b="1"/>
          <a:stretch/>
        </p:blipFill>
        <p:spPr>
          <a:xfrm>
            <a:off x="4491228" y="1223142"/>
            <a:ext cx="3209544" cy="2995129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69CA2E2-71C5-DFA3-F137-77A0004850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43" r="1" b="1"/>
          <a:stretch/>
        </p:blipFill>
        <p:spPr>
          <a:xfrm>
            <a:off x="8263373" y="1251000"/>
            <a:ext cx="3209544" cy="307298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7FECAE-F924-20F1-9020-81F4ED0BC9A0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400" kern="1200" dirty="0">
              <a:solidFill>
                <a:srgbClr val="FFFF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D55DD7-B949-8849-14FE-D7AEA770B890}"/>
              </a:ext>
            </a:extLst>
          </p:cNvPr>
          <p:cNvSpPr txBox="1"/>
          <p:nvPr/>
        </p:nvSpPr>
        <p:spPr>
          <a:xfrm>
            <a:off x="876718" y="4286177"/>
            <a:ext cx="28692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cung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cấp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tục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D3F52B-428E-8D42-D347-D9C4CAF06054}"/>
              </a:ext>
            </a:extLst>
          </p:cNvPr>
          <p:cNvSpPr txBox="1"/>
          <p:nvPr/>
        </p:nvSpPr>
        <p:spPr>
          <a:xfrm>
            <a:off x="4851705" y="4680751"/>
            <a:ext cx="27333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Không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D27A5C-64F3-45D7-76A3-B10AF20C3D63}"/>
              </a:ext>
            </a:extLst>
          </p:cNvPr>
          <p:cNvSpPr txBox="1"/>
          <p:nvPr/>
        </p:nvSpPr>
        <p:spPr>
          <a:xfrm>
            <a:off x="8403158" y="4825617"/>
            <a:ext cx="3093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Cần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khơi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mào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4103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224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161" y="0"/>
            <a:ext cx="9047790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812939" y="2549489"/>
            <a:ext cx="8019183" cy="150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spc="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 TÍNH BIẾN THIÊN ENTHALPY CỦA PHẢN ỨNG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789845" y="972891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630028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环形箭头 204"/>
          <p:cNvSpPr/>
          <p:nvPr/>
        </p:nvSpPr>
        <p:spPr>
          <a:xfrm rot="5821583">
            <a:off x="2102953" y="1843242"/>
            <a:ext cx="1897225" cy="1896978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4790682"/>
              <a:gd name="adj5" fmla="val 10014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6" name="环形箭头 205"/>
          <p:cNvSpPr/>
          <p:nvPr/>
        </p:nvSpPr>
        <p:spPr>
          <a:xfrm rot="15407819" flipH="1">
            <a:off x="1520808" y="2968757"/>
            <a:ext cx="1897227" cy="1896980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7214319"/>
              <a:gd name="adj5" fmla="val 100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2718614" y="2389604"/>
            <a:ext cx="810454" cy="80020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2085621" y="3544516"/>
            <a:ext cx="810454" cy="80020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zh-CN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7" name="直接连接符 216"/>
          <p:cNvCxnSpPr/>
          <p:nvPr/>
        </p:nvCxnSpPr>
        <p:spPr>
          <a:xfrm flipV="1">
            <a:off x="4108972" y="5054487"/>
            <a:ext cx="5187670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 flipV="1">
            <a:off x="4620486" y="2790263"/>
            <a:ext cx="5187670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4466" y="177543"/>
            <a:ext cx="11063068" cy="1325563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3600" b="1" spc="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 TÍNH BIẾN THIÊN ENTHALPY CỦA PHẢN ỨNG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2DEACC-7B6D-CBE0-B752-1E83A6D89CBC}"/>
              </a:ext>
            </a:extLst>
          </p:cNvPr>
          <p:cNvSpPr txBox="1"/>
          <p:nvPr/>
        </p:nvSpPr>
        <p:spPr>
          <a:xfrm>
            <a:off x="4108972" y="1998098"/>
            <a:ext cx="8083028" cy="108132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ENTHALPY TẠO THÀNH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E2F732-2B77-6363-FDBC-CA72BA190657}"/>
              </a:ext>
            </a:extLst>
          </p:cNvPr>
          <p:cNvSpPr txBox="1"/>
          <p:nvPr/>
        </p:nvSpPr>
        <p:spPr>
          <a:xfrm>
            <a:off x="3758442" y="3995505"/>
            <a:ext cx="8083028" cy="1081322"/>
          </a:xfrm>
          <a:prstGeom prst="rect">
            <a:avLst/>
          </a:prstGeom>
          <a:noFill/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10107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6" grpId="0" animBg="1"/>
      <p:bldP spid="208" grpId="0"/>
      <p:bldP spid="209" grpId="0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Rectangle: Folded Corner 3">
            <a:extLst>
              <a:ext uri="{FF2B5EF4-FFF2-40B4-BE49-F238E27FC236}">
                <a16:creationId xmlns:a16="http://schemas.microsoft.com/office/drawing/2014/main" id="{898E3CF5-F6AF-EB51-FD3B-19BABE0D13B2}"/>
              </a:ext>
            </a:extLst>
          </p:cNvPr>
          <p:cNvSpPr/>
          <p:nvPr/>
        </p:nvSpPr>
        <p:spPr>
          <a:xfrm>
            <a:off x="167555" y="3243687"/>
            <a:ext cx="11816626" cy="1848293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02444-3CE0-F8FF-8B64-624B083871C0}"/>
              </a:ext>
            </a:extLst>
          </p:cNvPr>
          <p:cNvSpPr txBox="1"/>
          <p:nvPr/>
        </p:nvSpPr>
        <p:spPr>
          <a:xfrm>
            <a:off x="167555" y="309830"/>
            <a:ext cx="11816627" cy="561438"/>
          </a:xfrm>
          <a:prstGeom prst="rect">
            <a:avLst/>
          </a:prstGeom>
          <a:noFill/>
          <a:ln w="28575">
            <a:noFill/>
            <a:prstDash val="dashDot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ENTHALPY TẠO THÀNH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56FE75-58BF-D6AE-9DBE-B1FEA1F7B4D7}"/>
              </a:ext>
            </a:extLst>
          </p:cNvPr>
          <p:cNvSpPr txBox="1"/>
          <p:nvPr/>
        </p:nvSpPr>
        <p:spPr>
          <a:xfrm>
            <a:off x="2105483" y="1258128"/>
            <a:ext cx="7981032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sz="32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AFF92C-BF60-987C-D3C4-0A20A4481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529" y="1924415"/>
            <a:ext cx="9336940" cy="11729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D8CDFF6-E3B6-DDA1-803D-EAB08D38294B}"/>
              </a:ext>
            </a:extLst>
          </p:cNvPr>
          <p:cNvSpPr txBox="1"/>
          <p:nvPr/>
        </p:nvSpPr>
        <p:spPr>
          <a:xfrm>
            <a:off x="262564" y="3330728"/>
            <a:ext cx="11375253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2NaCl(s)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2Na(s) + Cl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35011C-6E2F-A209-A59D-BE3860D3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3679" y="5476977"/>
            <a:ext cx="8592836" cy="771687"/>
          </a:xfrm>
          <a:prstGeom prst="rect">
            <a:avLst/>
          </a:prstGeom>
          <a:noFill/>
          <a:ln w="38100">
            <a:solidFill>
              <a:srgbClr val="FFFF00"/>
            </a:solidFill>
            <a:prstDash val="dashDot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463E36-723F-AB08-75D1-DF8D5A59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07" y="4412050"/>
            <a:ext cx="9794379" cy="5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2292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D02444-3CE0-F8FF-8B64-624B083871C0}"/>
              </a:ext>
            </a:extLst>
          </p:cNvPr>
          <p:cNvSpPr txBox="1"/>
          <p:nvPr/>
        </p:nvSpPr>
        <p:spPr>
          <a:xfrm>
            <a:off x="167555" y="138760"/>
            <a:ext cx="11816627" cy="5614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  <a:prstDash val="dashDot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ENTHALPY TẠO THÀNH</a:t>
            </a:r>
            <a:endParaRPr lang="en-US" sz="2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ADB6BB0-F3E5-937A-774E-E468BBA03004}"/>
              </a:ext>
            </a:extLst>
          </p:cNvPr>
          <p:cNvSpPr txBox="1">
            <a:spLocks/>
          </p:cNvSpPr>
          <p:nvPr/>
        </p:nvSpPr>
        <p:spPr>
          <a:xfrm>
            <a:off x="3096815" y="899411"/>
            <a:ext cx="6242057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LÀM VIỆC THEO NHÓM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Flowchart: Off-page Connector 4">
            <a:extLst>
              <a:ext uri="{FF2B5EF4-FFF2-40B4-BE49-F238E27FC236}">
                <a16:creationId xmlns:a16="http://schemas.microsoft.com/office/drawing/2014/main" id="{2B6C6042-5A24-A706-014B-027CAB093E6B}"/>
              </a:ext>
            </a:extLst>
          </p:cNvPr>
          <p:cNvSpPr/>
          <p:nvPr/>
        </p:nvSpPr>
        <p:spPr>
          <a:xfrm>
            <a:off x="360469" y="1514007"/>
            <a:ext cx="2892397" cy="5021704"/>
          </a:xfrm>
          <a:prstGeom prst="flowChartOffpageConnector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29319920-BACE-9D92-D2A7-2BE8C35A1503}"/>
              </a:ext>
            </a:extLst>
          </p:cNvPr>
          <p:cNvSpPr/>
          <p:nvPr/>
        </p:nvSpPr>
        <p:spPr>
          <a:xfrm>
            <a:off x="3912433" y="1614598"/>
            <a:ext cx="7304501" cy="4144778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         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phản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đốt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cháy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hoàn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toàn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1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mol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mỗi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chất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en-US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4: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6: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CO(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sản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phẩm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thu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ở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thể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khí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BFB55-0492-574A-E469-EA9166B16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779" y="2135435"/>
            <a:ext cx="1103221" cy="592776"/>
          </a:xfrm>
          <a:prstGeom prst="rect">
            <a:avLst/>
          </a:prstGeom>
        </p:spPr>
      </p:pic>
      <p:pic>
        <p:nvPicPr>
          <p:cNvPr id="1026" name="Picture 2" descr="Các yếu tố ảnh hưởng đến hiệu quả làm việc nhóm dành cho sinh viên">
            <a:extLst>
              <a:ext uri="{FF2B5EF4-FFF2-40B4-BE49-F238E27FC236}">
                <a16:creationId xmlns:a16="http://schemas.microsoft.com/office/drawing/2014/main" id="{E4847253-D32B-9DC1-ACF4-590CAFBA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8412" y="2528998"/>
            <a:ext cx="2700919" cy="1871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96832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818E557-1CBA-2EAE-8AE1-544D6A56ED7B}"/>
              </a:ext>
            </a:extLst>
          </p:cNvPr>
          <p:cNvSpPr txBox="1"/>
          <p:nvPr/>
        </p:nvSpPr>
        <p:spPr>
          <a:xfrm>
            <a:off x="1549645" y="385901"/>
            <a:ext cx="10391324" cy="16746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mol C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 + 3O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 → 2CO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(g)+ 2H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(g)</a:t>
            </a:r>
          </a:p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2.∆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+ 2. 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O) – 3.∆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1.∆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(-393,5).2 + (-241,8). 2 – 3.0 – 1.52,4 = -1323 kJ.mol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3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47D873-4764-8298-346D-973AAB3B0E12}"/>
              </a:ext>
            </a:extLst>
          </p:cNvPr>
          <p:cNvSpPr txBox="1"/>
          <p:nvPr/>
        </p:nvSpPr>
        <p:spPr>
          <a:xfrm>
            <a:off x="1519702" y="2590606"/>
            <a:ext cx="10391324" cy="16746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mol C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 + 7/2 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 → 2CO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(g)+ 3H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 (g)</a:t>
            </a:r>
          </a:p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2.∆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+ 3.∆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O) - 7/2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1.∆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(-393,5).2 + (-241,8).3 –7/2.0 – 1.(-84) = -1428,4 kJ.mol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3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46B8F7-FC9D-274E-E390-EC319A01FF40}"/>
              </a:ext>
            </a:extLst>
          </p:cNvPr>
          <p:cNvSpPr txBox="1"/>
          <p:nvPr/>
        </p:nvSpPr>
        <p:spPr>
          <a:xfrm>
            <a:off x="1519702" y="4817144"/>
            <a:ext cx="10391324" cy="16746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 mol CO:</a:t>
            </a:r>
          </a:p>
          <a:p>
            <a:pPr algn="ctr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CO(g) + ½ 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(g) → CO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</a:p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= 1.∆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½.∆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(O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– 1.∆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300" b="0" i="0" baseline="-25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298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(CO)</a:t>
            </a:r>
          </a:p>
          <a:p>
            <a:pPr algn="l">
              <a:lnSpc>
                <a:spcPct val="114000"/>
              </a:lnSpc>
            </a:pP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(-393,5).1 – ½.0 – </a:t>
            </a:r>
            <a:r>
              <a:rPr lang="en-US" sz="2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3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(-110,5) = -283 kJ.mol</a:t>
            </a:r>
            <a:r>
              <a:rPr lang="en-US" sz="2300" b="0" i="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en-US" sz="23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0FBECC9F-0846-7CCA-AE90-EF8A4D3A6CAB}"/>
              </a:ext>
            </a:extLst>
          </p:cNvPr>
          <p:cNvSpPr/>
          <p:nvPr/>
        </p:nvSpPr>
        <p:spPr>
          <a:xfrm>
            <a:off x="116449" y="620532"/>
            <a:ext cx="1250853" cy="1287437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1F11FE38-156C-85E3-41FD-4D1978403FD0}"/>
              </a:ext>
            </a:extLst>
          </p:cNvPr>
          <p:cNvSpPr txBox="1">
            <a:spLocks/>
          </p:cNvSpPr>
          <p:nvPr/>
        </p:nvSpPr>
        <p:spPr>
          <a:xfrm>
            <a:off x="-65895" y="783131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1,3: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Flowchart: Off-page Connector 20">
            <a:extLst>
              <a:ext uri="{FF2B5EF4-FFF2-40B4-BE49-F238E27FC236}">
                <a16:creationId xmlns:a16="http://schemas.microsoft.com/office/drawing/2014/main" id="{D3CF45CA-AB2D-83EB-7ABD-FCDEBCBF40F1}"/>
              </a:ext>
            </a:extLst>
          </p:cNvPr>
          <p:cNvSpPr/>
          <p:nvPr/>
        </p:nvSpPr>
        <p:spPr>
          <a:xfrm>
            <a:off x="116448" y="2784200"/>
            <a:ext cx="1250853" cy="1287437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lowchart: Off-page Connector 21">
            <a:extLst>
              <a:ext uri="{FF2B5EF4-FFF2-40B4-BE49-F238E27FC236}">
                <a16:creationId xmlns:a16="http://schemas.microsoft.com/office/drawing/2014/main" id="{96CEF238-A83F-C3D7-4EB3-2E2057B26EBE}"/>
              </a:ext>
            </a:extLst>
          </p:cNvPr>
          <p:cNvSpPr/>
          <p:nvPr/>
        </p:nvSpPr>
        <p:spPr>
          <a:xfrm>
            <a:off x="116448" y="5010738"/>
            <a:ext cx="1250853" cy="1287437"/>
          </a:xfrm>
          <a:prstGeom prst="flowChartOffpage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691A31EF-3047-289B-8EC9-B900CD183ABF}"/>
              </a:ext>
            </a:extLst>
          </p:cNvPr>
          <p:cNvSpPr txBox="1">
            <a:spLocks/>
          </p:cNvSpPr>
          <p:nvPr/>
        </p:nvSpPr>
        <p:spPr>
          <a:xfrm>
            <a:off x="-65896" y="2917991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2,4: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5838C03C-5865-8010-B880-4D03FCB2B2E2}"/>
              </a:ext>
            </a:extLst>
          </p:cNvPr>
          <p:cNvSpPr txBox="1">
            <a:spLocks/>
          </p:cNvSpPr>
          <p:nvPr/>
        </p:nvSpPr>
        <p:spPr>
          <a:xfrm>
            <a:off x="-30395" y="5141463"/>
            <a:ext cx="1615540" cy="914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sz="2400" b="1" spc="3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NHÓM 5,6: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15404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3" grpId="0" animBg="1"/>
      <p:bldP spid="20" grpId="0"/>
      <p:bldP spid="21" grpId="0" animBg="1"/>
      <p:bldP spid="22" grpId="0" animBg="1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2DEACC-7B6D-CBE0-B752-1E83A6D89CBC}"/>
              </a:ext>
            </a:extLst>
          </p:cNvPr>
          <p:cNvSpPr txBox="1"/>
          <p:nvPr/>
        </p:nvSpPr>
        <p:spPr>
          <a:xfrm>
            <a:off x="266700" y="1167104"/>
            <a:ext cx="11728784" cy="1384995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Vận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dụng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: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Cho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: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2NaHCO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→ Na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+ 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+H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O(</a:t>
            </a:r>
            <a:r>
              <a:rPr lang="vi-VN" sz="2800" b="0" i="1" dirty="0">
                <a:solidFill>
                  <a:srgbClr val="000000"/>
                </a:solidFill>
                <a:effectLst/>
                <a:latin typeface="+mj-lt"/>
              </a:rPr>
              <a:t>l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) </a:t>
            </a:r>
            <a:endParaRPr lang="en-US" sz="28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NaHCO</a:t>
            </a:r>
            <a:r>
              <a:rPr lang="vi-VN" sz="2800" b="0" i="0" baseline="-25000" dirty="0">
                <a:solidFill>
                  <a:srgbClr val="000000"/>
                </a:solidFill>
                <a:effectLst/>
                <a:latin typeface="+mj-lt"/>
              </a:rPr>
              <a:t>3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 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thành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phần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dùng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làm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Vì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sao khi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bảo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quản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cần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tránh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bột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ở nơi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nhiệt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+mj-lt"/>
              </a:rPr>
              <a:t>độ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+mj-lt"/>
              </a:rPr>
              <a:t> cao?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4E056-1FB3-E904-2051-B42E83604D35}"/>
              </a:ext>
            </a:extLst>
          </p:cNvPr>
          <p:cNvSpPr txBox="1"/>
          <p:nvPr/>
        </p:nvSpPr>
        <p:spPr>
          <a:xfrm>
            <a:off x="898720" y="-616948"/>
            <a:ext cx="10766811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E7514-769B-276A-BBBD-957B6BDA9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944" y="1268754"/>
            <a:ext cx="1676564" cy="447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84CC59-327E-6F80-74E6-13406859C512}"/>
                  </a:ext>
                </a:extLst>
              </p:cNvPr>
              <p:cNvSpPr txBox="1"/>
              <p:nvPr/>
            </p:nvSpPr>
            <p:spPr>
              <a:xfrm>
                <a:off x="441520" y="3037367"/>
                <a:ext cx="5835712" cy="20752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</m:e>
                      <m:sub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3200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298</m:t>
                        </m:r>
                      </m:sub>
                      <m:sup>
                        <m:r>
                          <a:rPr lang="en-US" sz="3200" i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sz="3200" i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200" i="0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hản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thu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Khi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bột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nở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nơi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cao, NaHCO</a:t>
                </a:r>
                <a:r>
                  <a:rPr lang="vi-VN" sz="3200" b="0" i="0" baseline="-2500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sẽ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phân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hủy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không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bột</a:t>
                </a:r>
                <a:r>
                  <a:rPr lang="vi-VN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b="0" i="0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nở</a:t>
                </a:r>
                <a:r>
                  <a:rPr lang="en-US" sz="3200" b="0" i="0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3200" b="0" i="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84CC59-327E-6F80-74E6-13406859C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20" y="3037367"/>
                <a:ext cx="5835712" cy="2075248"/>
              </a:xfrm>
              <a:prstGeom prst="rect">
                <a:avLst/>
              </a:prstGeom>
              <a:blipFill>
                <a:blip r:embed="rId4"/>
                <a:stretch>
                  <a:fillRect l="-2610" t="-3519" r="-2610" b="-8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1EA46E8-6882-CF8E-774E-B1FD4CFB1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6424" y="2756679"/>
            <a:ext cx="2140849" cy="2140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62346-6B8C-B3A3-0035-990A99BEA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027" y="3921865"/>
            <a:ext cx="2714626" cy="1909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442658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5" grpId="0" animBg="1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5180-B97F-0A60-936A-B9BEE2D97708}"/>
              </a:ext>
            </a:extLst>
          </p:cNvPr>
          <p:cNvSpPr txBox="1"/>
          <p:nvPr/>
        </p:nvSpPr>
        <p:spPr>
          <a:xfrm>
            <a:off x="221673" y="104774"/>
            <a:ext cx="11872827" cy="9426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94284-1CE9-25BE-FBA2-8554CC60C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84" y="2373804"/>
            <a:ext cx="11506004" cy="881412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Dot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FFCC82-3F4B-FB40-2146-A7ECF8BE45F6}"/>
              </a:ext>
            </a:extLst>
          </p:cNvPr>
          <p:cNvSpPr txBox="1"/>
          <p:nvPr/>
        </p:nvSpPr>
        <p:spPr>
          <a:xfrm>
            <a:off x="802302" y="4758305"/>
            <a:ext cx="11069781" cy="108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(A), 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(B), 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(M), E</a:t>
            </a:r>
            <a:r>
              <a:rPr lang="en-US" sz="2800" b="1" i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(N)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tổng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tất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cả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trong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phân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tử</a:t>
            </a:r>
            <a:r>
              <a:rPr lang="en-US" sz="28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A, B, M, N.  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21DAE9-B982-4CDE-4BB6-F71871C0ABAA}"/>
              </a:ext>
            </a:extLst>
          </p:cNvPr>
          <p:cNvSpPr txBox="1"/>
          <p:nvPr/>
        </p:nvSpPr>
        <p:spPr>
          <a:xfrm>
            <a:off x="1845144" y="1317971"/>
            <a:ext cx="8501708" cy="6977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Xét</a:t>
            </a:r>
            <a:r>
              <a:rPr lang="en-US" sz="3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6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aA</a:t>
            </a:r>
            <a:r>
              <a:rPr lang="en-US" sz="3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+ </a:t>
            </a:r>
            <a:r>
              <a:rPr lang="en-US" sz="36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bB</a:t>
            </a:r>
            <a:r>
              <a:rPr lang="en-US" sz="3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36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mM + </a:t>
            </a:r>
            <a:r>
              <a:rPr lang="en-US" sz="36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nN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7D30BFB8-9E53-55E2-5B2D-72044601A82A}"/>
              </a:ext>
            </a:extLst>
          </p:cNvPr>
          <p:cNvSpPr/>
          <p:nvPr/>
        </p:nvSpPr>
        <p:spPr>
          <a:xfrm rot="16200000">
            <a:off x="4690176" y="1993467"/>
            <a:ext cx="437565" cy="3293649"/>
          </a:xfrm>
          <a:prstGeom prst="leftBrace">
            <a:avLst>
              <a:gd name="adj1" fmla="val 8333"/>
              <a:gd name="adj2" fmla="val 52584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CF7A2-217C-E3D5-7213-A3C6D1A2A4E8}"/>
              </a:ext>
            </a:extLst>
          </p:cNvPr>
          <p:cNvSpPr txBox="1"/>
          <p:nvPr/>
        </p:nvSpPr>
        <p:spPr>
          <a:xfrm>
            <a:off x="4453177" y="3859074"/>
            <a:ext cx="1642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DA48E951-F964-C1C6-BB75-78B49CF9BB95}"/>
              </a:ext>
            </a:extLst>
          </p:cNvPr>
          <p:cNvSpPr/>
          <p:nvPr/>
        </p:nvSpPr>
        <p:spPr>
          <a:xfrm rot="16200000">
            <a:off x="9392620" y="1672546"/>
            <a:ext cx="437565" cy="3838673"/>
          </a:xfrm>
          <a:prstGeom prst="leftBrace">
            <a:avLst>
              <a:gd name="adj1" fmla="val 8333"/>
              <a:gd name="adj2" fmla="val 52584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06DC2-3AD1-6E16-2F65-4B83085A8FBC}"/>
              </a:ext>
            </a:extLst>
          </p:cNvPr>
          <p:cNvSpPr txBox="1"/>
          <p:nvPr/>
        </p:nvSpPr>
        <p:spPr>
          <a:xfrm>
            <a:off x="9115584" y="3928548"/>
            <a:ext cx="1642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33963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9" grpId="0"/>
      <p:bldP spid="3" grpId="0" animBg="1"/>
      <p:bldP spid="10" grpId="0"/>
      <p:bldP spid="11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5180-B97F-0A60-936A-B9BEE2D97708}"/>
              </a:ext>
            </a:extLst>
          </p:cNvPr>
          <p:cNvSpPr txBox="1"/>
          <p:nvPr/>
        </p:nvSpPr>
        <p:spPr>
          <a:xfrm>
            <a:off x="379222" y="1103178"/>
            <a:ext cx="11557728" cy="276115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VD: Cho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CH</a:t>
            </a:r>
            <a:r>
              <a:rPr lang="en-US" sz="2800" b="1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Cl</a:t>
            </a:r>
            <a:r>
              <a:rPr lang="en-US" sz="2800" b="1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sz="2800" b="1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Cl(g) + HCl(g).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chuẩn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spc="3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03A6F-1C8C-3467-3B21-C32DC4ABCF62}"/>
              </a:ext>
            </a:extLst>
          </p:cNvPr>
          <p:cNvSpPr txBox="1"/>
          <p:nvPr/>
        </p:nvSpPr>
        <p:spPr>
          <a:xfrm>
            <a:off x="2657170" y="500169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			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EB6D51-6A4E-2CDC-AC6C-C01518465E02}"/>
              </a:ext>
            </a:extLst>
          </p:cNvPr>
          <p:cNvSpPr txBox="1"/>
          <p:nvPr/>
        </p:nvSpPr>
        <p:spPr>
          <a:xfrm>
            <a:off x="221673" y="104774"/>
            <a:ext cx="11872827" cy="94267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85DD60-9B44-6045-540A-E0E057215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2" b="24328"/>
          <a:stretch/>
        </p:blipFill>
        <p:spPr bwMode="auto">
          <a:xfrm>
            <a:off x="1513891" y="2211779"/>
            <a:ext cx="9159498" cy="14951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16950-C388-5ECA-55F9-17F50088B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995" y="3923152"/>
            <a:ext cx="9835812" cy="653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9C7C62-E542-587C-8D7C-5F379D628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715" y="4513589"/>
            <a:ext cx="10037290" cy="719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0F1C1C-FE98-5C53-34E1-77B9BD9384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995" y="5155991"/>
            <a:ext cx="9000237" cy="14062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944050-674C-9BEA-E2A8-B77AAB240DF8}"/>
              </a:ext>
            </a:extLst>
          </p:cNvPr>
          <p:cNvSpPr txBox="1"/>
          <p:nvPr/>
        </p:nvSpPr>
        <p:spPr>
          <a:xfrm>
            <a:off x="4524283" y="5859135"/>
            <a:ext cx="7412667" cy="8309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50245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55180-B97F-0A60-936A-B9BEE2D97708}"/>
              </a:ext>
            </a:extLst>
          </p:cNvPr>
          <p:cNvSpPr txBox="1"/>
          <p:nvPr/>
        </p:nvSpPr>
        <p:spPr>
          <a:xfrm>
            <a:off x="360469" y="1377828"/>
            <a:ext cx="11712711" cy="10772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20000"/>
              </a:lnSpc>
              <a:spcBef>
                <a:spcPct val="0"/>
              </a:spcBef>
            </a:pP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VD: Cho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H</a:t>
            </a:r>
            <a:r>
              <a:rPr lang="en-US" sz="3200" b="1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Cl</a:t>
            </a:r>
            <a:r>
              <a:rPr lang="en-US" sz="3200" b="1" spc="300" baseline="-25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2HCl(g).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2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03A6F-1C8C-3467-3B21-C32DC4ABCF62}"/>
              </a:ext>
            </a:extLst>
          </p:cNvPr>
          <p:cNvSpPr txBox="1"/>
          <p:nvPr/>
        </p:nvSpPr>
        <p:spPr>
          <a:xfrm>
            <a:off x="2657170" y="5001696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						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1D2CA-3C0B-72E6-2E69-3F9A96F27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847" y="2800071"/>
            <a:ext cx="8472955" cy="23108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50401-E93E-327C-7728-CCCCB5229344}"/>
              </a:ext>
            </a:extLst>
          </p:cNvPr>
          <p:cNvSpPr txBox="1"/>
          <p:nvPr/>
        </p:nvSpPr>
        <p:spPr>
          <a:xfrm>
            <a:off x="360469" y="5186362"/>
            <a:ext cx="113607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FAEDA3-8481-0434-056A-BE16EA014292}"/>
              </a:ext>
            </a:extLst>
          </p:cNvPr>
          <p:cNvSpPr txBox="1"/>
          <p:nvPr/>
        </p:nvSpPr>
        <p:spPr>
          <a:xfrm>
            <a:off x="929898" y="157045"/>
            <a:ext cx="10585342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THEO NĂNG LƯỢNG LIÊN KẾT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093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615257" y="1848818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lvl="1" algn="ctr" defTabSz="974725">
              <a:lnSpc>
                <a:spcPct val="110000"/>
              </a:lnSpc>
            </a:pPr>
            <a:r>
              <a:rPr lang="en-US" altLang="zh-CN" sz="40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BÀI 15</a:t>
            </a:r>
          </a:p>
          <a:p>
            <a:pPr lvl="1" algn="ctr" defTabSz="974725">
              <a:lnSpc>
                <a:spcPct val="120000"/>
              </a:lnSpc>
            </a:pPr>
            <a:r>
              <a:rPr lang="en-US" altLang="zh-CN" sz="40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VÀ </a:t>
            </a:r>
            <a:r>
              <a:rPr lang="vi-VN" altLang="zh-CN" sz="4000" b="1" kern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altLang="zh-CN" sz="4000" b="1" kern="20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40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 BIẾN THIÊN ENTHALPY PHẢN ỨNG HÓA HỌC</a:t>
            </a:r>
            <a:endParaRPr lang="zh-CN" altLang="en-US" sz="4000" b="1" kern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40388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8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719" y="2798844"/>
            <a:ext cx="4053720" cy="3771087"/>
          </a:xfrm>
          <a:prstGeom prst="rect">
            <a:avLst/>
          </a:prstGeom>
        </p:spPr>
      </p:pic>
      <p:pic>
        <p:nvPicPr>
          <p:cNvPr id="6" name="Graphic 5" descr="Girl wearing necklace">
            <a:extLst>
              <a:ext uri="{FF2B5EF4-FFF2-40B4-BE49-F238E27FC236}">
                <a16:creationId xmlns:a16="http://schemas.microsoft.com/office/drawing/2014/main" id="{77FD2D2C-8F1C-7DB2-0B2B-57FCB62C9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33" y="851735"/>
            <a:ext cx="1796634" cy="6006265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E6BD5E61-1E25-B53F-D534-E0F161935C7C}"/>
              </a:ext>
            </a:extLst>
          </p:cNvPr>
          <p:cNvSpPr/>
          <p:nvPr/>
        </p:nvSpPr>
        <p:spPr>
          <a:xfrm>
            <a:off x="1458458" y="83780"/>
            <a:ext cx="4559398" cy="2882663"/>
          </a:xfrm>
          <a:prstGeom prst="clou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A2F8D0-6E22-35A2-28FC-8840DEB19C69}"/>
              </a:ext>
            </a:extLst>
          </p:cNvPr>
          <p:cNvSpPr txBox="1"/>
          <p:nvPr/>
        </p:nvSpPr>
        <p:spPr>
          <a:xfrm>
            <a:off x="2174554" y="533371"/>
            <a:ext cx="337938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lực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phóng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cho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tên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lửa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chúng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nên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dùng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nhiên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liệu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kern="2000" dirty="0" err="1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</a:t>
            </a:r>
            <a:r>
              <a:rPr lang="en-US" sz="2800" b="1" kern="2000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800" b="1" kern="2000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16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hay H</a:t>
            </a:r>
            <a:r>
              <a:rPr lang="en-US" sz="2800" b="1" kern="2000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800" b="1" kern="2000" dirty="0">
                <a:solidFill>
                  <a:srgbClr val="FFFF00"/>
                </a:solidFill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9BB215-431C-E22C-E6AA-785FCC5D7440}"/>
              </a:ext>
            </a:extLst>
          </p:cNvPr>
          <p:cNvSpPr txBox="1"/>
          <p:nvPr/>
        </p:nvSpPr>
        <p:spPr>
          <a:xfrm>
            <a:off x="6523865" y="950506"/>
            <a:ext cx="5307460" cy="33037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32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 – H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C-C).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(g)+O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(g)          2H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(g)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+11O</a:t>
            </a: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(g)        7CO</a:t>
            </a: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(g)+8H</a:t>
            </a: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O(g)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96863B-FE06-7EE5-E3CA-B4B4AC590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9457" y="3828235"/>
            <a:ext cx="676275" cy="3524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E67E05-16FA-DCDA-AF6D-49EADCD49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252" y="3362920"/>
            <a:ext cx="67627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1829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3C955-86B2-8C6A-C5FC-8515C6B00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82" y="1767775"/>
            <a:ext cx="3081901" cy="28670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097AD2-BD76-74D6-804C-CB85F5BBF34F}"/>
              </a:ext>
            </a:extLst>
          </p:cNvPr>
          <p:cNvSpPr txBox="1"/>
          <p:nvPr/>
        </p:nvSpPr>
        <p:spPr>
          <a:xfrm>
            <a:off x="366725" y="288069"/>
            <a:ext cx="114585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 – 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C-C)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4C2FC-FCB4-5A89-326B-AA4722DFD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92" y="1767775"/>
            <a:ext cx="8111126" cy="3048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DF0386-B1FF-7521-EF8C-9E0ED9C5E1A1}"/>
              </a:ext>
            </a:extLst>
          </p:cNvPr>
          <p:cNvSpPr txBox="1"/>
          <p:nvPr/>
        </p:nvSpPr>
        <p:spPr>
          <a:xfrm>
            <a:off x="1475779" y="5341375"/>
            <a:ext cx="9240441" cy="1196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</a:t>
            </a:r>
            <a:endParaRPr lang="en-US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C</a:t>
            </a:r>
            <a:r>
              <a:rPr lang="en-US" sz="2800" b="1" baseline="-25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 baseline="-25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5694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8309001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2602839" y="2921168"/>
            <a:ext cx="524327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60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TỔNG KẾT</a:t>
            </a:r>
            <a:endParaRPr lang="zh-CN" altLang="en-US" sz="6000" b="1" spc="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4597" y="1197974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03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37272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" name="组合 4"/>
          <p:cNvGrpSpPr/>
          <p:nvPr/>
        </p:nvGrpSpPr>
        <p:grpSpPr>
          <a:xfrm>
            <a:off x="4842612" y="4811843"/>
            <a:ext cx="2576513" cy="2578100"/>
            <a:chOff x="4842612" y="4811843"/>
            <a:chExt cx="2576513" cy="2578100"/>
          </a:xfrm>
          <a:solidFill>
            <a:schemeClr val="bg1"/>
          </a:solidFill>
        </p:grpSpPr>
        <p:sp>
          <p:nvSpPr>
            <p:cNvPr id="6" name="Chord 88"/>
            <p:cNvSpPr/>
            <p:nvPr/>
          </p:nvSpPr>
          <p:spPr bwMode="auto">
            <a:xfrm>
              <a:off x="4842612" y="4811843"/>
              <a:ext cx="2576513" cy="2578100"/>
            </a:xfrm>
            <a:prstGeom prst="chord">
              <a:avLst>
                <a:gd name="adj1" fmla="val 10841139"/>
                <a:gd name="adj2" fmla="val 21551980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7" name="TextBox 42"/>
            <p:cNvSpPr txBox="1">
              <a:spLocks noChangeArrowheads="1"/>
            </p:cNvSpPr>
            <p:nvPr/>
          </p:nvSpPr>
          <p:spPr bwMode="auto">
            <a:xfrm>
              <a:off x="5050475" y="5553057"/>
              <a:ext cx="2204207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pc="300" dirty="0"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Times New Roman" panose="02020603050405020304" pitchFamily="18" charset="0"/>
                </a:rPr>
                <a:t>TỔNG KẾT</a:t>
              </a:r>
              <a:endPara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386531" y="5385638"/>
            <a:ext cx="3060314" cy="1190626"/>
            <a:chOff x="1978762" y="5065843"/>
            <a:chExt cx="2432050" cy="1190626"/>
          </a:xfrm>
          <a:solidFill>
            <a:schemeClr val="bg1"/>
          </a:solidFill>
        </p:grpSpPr>
        <p:cxnSp>
          <p:nvCxnSpPr>
            <p:cNvPr id="9" name="直接连接符 2"/>
            <p:cNvCxnSpPr>
              <a:cxnSpLocks/>
              <a:stCxn id="11" idx="2"/>
            </p:cNvCxnSpPr>
            <p:nvPr/>
          </p:nvCxnSpPr>
          <p:spPr bwMode="auto">
            <a:xfrm flipH="1">
              <a:off x="1978762" y="5876451"/>
              <a:ext cx="1800225" cy="62517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 bwMode="auto">
            <a:xfrm flipH="1" flipV="1">
              <a:off x="1978762" y="5065843"/>
              <a:ext cx="0" cy="873125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85"/>
            <p:cNvSpPr>
              <a:spLocks noChangeAspect="1"/>
            </p:cNvSpPr>
            <p:nvPr/>
          </p:nvSpPr>
          <p:spPr bwMode="auto">
            <a:xfrm>
              <a:off x="3778987" y="5496432"/>
              <a:ext cx="631825" cy="760037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738542" y="2391509"/>
            <a:ext cx="1790139" cy="2472511"/>
            <a:chOff x="3471802" y="2966098"/>
            <a:chExt cx="1575006" cy="1882402"/>
          </a:xfrm>
          <a:solidFill>
            <a:schemeClr val="bg1"/>
          </a:solidFill>
        </p:grpSpPr>
        <p:cxnSp>
          <p:nvCxnSpPr>
            <p:cNvPr id="16" name="直接连接符 15"/>
            <p:cNvCxnSpPr>
              <a:cxnSpLocks/>
            </p:cNvCxnSpPr>
            <p:nvPr/>
          </p:nvCxnSpPr>
          <p:spPr bwMode="auto">
            <a:xfrm flipH="1" flipV="1">
              <a:off x="3490062" y="4527455"/>
              <a:ext cx="931863" cy="0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>
              <a:cxnSpLocks/>
            </p:cNvCxnSpPr>
            <p:nvPr/>
          </p:nvCxnSpPr>
          <p:spPr bwMode="auto">
            <a:xfrm flipH="1" flipV="1">
              <a:off x="3471802" y="2966098"/>
              <a:ext cx="18260" cy="1571108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86"/>
            <p:cNvSpPr>
              <a:spLocks noChangeAspect="1"/>
            </p:cNvSpPr>
            <p:nvPr/>
          </p:nvSpPr>
          <p:spPr bwMode="auto">
            <a:xfrm>
              <a:off x="4351788" y="4213500"/>
              <a:ext cx="695020" cy="635000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55713" y="2359017"/>
            <a:ext cx="2250090" cy="2525249"/>
            <a:chOff x="7234974" y="2910441"/>
            <a:chExt cx="1439863" cy="1944265"/>
          </a:xfrm>
          <a:solidFill>
            <a:schemeClr val="bg1"/>
          </a:solidFill>
        </p:grpSpPr>
        <p:cxnSp>
          <p:nvCxnSpPr>
            <p:cNvPr id="29" name="直接连接符 28"/>
            <p:cNvCxnSpPr>
              <a:cxnSpLocks/>
            </p:cNvCxnSpPr>
            <p:nvPr/>
          </p:nvCxnSpPr>
          <p:spPr bwMode="auto">
            <a:xfrm flipH="1" flipV="1">
              <a:off x="8660551" y="2910441"/>
              <a:ext cx="14286" cy="1626765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 bwMode="auto">
            <a:xfrm flipH="1" flipV="1">
              <a:off x="7728687" y="4537206"/>
              <a:ext cx="931863" cy="0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83"/>
            <p:cNvSpPr>
              <a:spLocks noChangeAspect="1"/>
            </p:cNvSpPr>
            <p:nvPr/>
          </p:nvSpPr>
          <p:spPr bwMode="auto">
            <a:xfrm>
              <a:off x="7234974" y="4219706"/>
              <a:ext cx="493595" cy="635000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3</a:t>
              </a:r>
              <a:endPara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579459" y="4926830"/>
            <a:ext cx="2963590" cy="1392449"/>
            <a:chOff x="7877912" y="5096006"/>
            <a:chExt cx="2433637" cy="1160463"/>
          </a:xfrm>
          <a:solidFill>
            <a:schemeClr val="bg1"/>
          </a:solidFill>
        </p:grpSpPr>
        <p:cxnSp>
          <p:nvCxnSpPr>
            <p:cNvPr id="36" name="直接连接符 35"/>
            <p:cNvCxnSpPr/>
            <p:nvPr/>
          </p:nvCxnSpPr>
          <p:spPr bwMode="auto">
            <a:xfrm flipH="1" flipV="1">
              <a:off x="8511324" y="5969131"/>
              <a:ext cx="1800225" cy="0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 bwMode="auto">
            <a:xfrm flipH="1" flipV="1">
              <a:off x="10311549" y="5096006"/>
              <a:ext cx="0" cy="873125"/>
            </a:xfrm>
            <a:prstGeom prst="line">
              <a:avLst/>
            </a:prstGeom>
            <a:grpFill/>
            <a:ln w="28575">
              <a:solidFill>
                <a:srgbClr val="26484A">
                  <a:alpha val="79000"/>
                </a:srgb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84"/>
            <p:cNvSpPr>
              <a:spLocks noChangeAspect="1"/>
            </p:cNvSpPr>
            <p:nvPr/>
          </p:nvSpPr>
          <p:spPr bwMode="auto">
            <a:xfrm>
              <a:off x="7877912" y="5623056"/>
              <a:ext cx="633413" cy="633413"/>
            </a:xfrm>
            <a:prstGeom prst="ellipse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32"/>
              <a:r>
                <a:rPr lang="zh-CN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0</a:t>
              </a:r>
              <a:r>
                <a: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4</a:t>
              </a:r>
              <a:endParaRPr lang="zh-CN" altLang="zh-C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4EA37F8-3B86-4435-F912-DD8CAF819E12}"/>
              </a:ext>
            </a:extLst>
          </p:cNvPr>
          <p:cNvSpPr txBox="1"/>
          <p:nvPr/>
        </p:nvSpPr>
        <p:spPr>
          <a:xfrm>
            <a:off x="157113" y="3644489"/>
            <a:ext cx="4313960" cy="1938992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7D6F03-7E7A-ECBD-B8A2-057916548FCA}"/>
              </a:ext>
            </a:extLst>
          </p:cNvPr>
          <p:cNvSpPr txBox="1"/>
          <p:nvPr/>
        </p:nvSpPr>
        <p:spPr>
          <a:xfrm>
            <a:off x="623438" y="804892"/>
            <a:ext cx="5067793" cy="156966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4CF2B8-3DF2-4847-D2BB-D071B6D8567E}"/>
              </a:ext>
            </a:extLst>
          </p:cNvPr>
          <p:cNvSpPr txBox="1"/>
          <p:nvPr/>
        </p:nvSpPr>
        <p:spPr>
          <a:xfrm>
            <a:off x="7913321" y="3607477"/>
            <a:ext cx="4121566" cy="1569660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5B9837-C15F-053E-069F-F6C5C6F136D6}"/>
              </a:ext>
            </a:extLst>
          </p:cNvPr>
          <p:cNvSpPr txBox="1"/>
          <p:nvPr/>
        </p:nvSpPr>
        <p:spPr>
          <a:xfrm>
            <a:off x="7417245" y="962782"/>
            <a:ext cx="4024418" cy="1200329"/>
          </a:xfrm>
          <a:prstGeom prst="rect">
            <a:avLst/>
          </a:prstGeom>
          <a:noFill/>
          <a:ln w="28575">
            <a:solidFill>
              <a:srgbClr val="FFFF00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vi-VN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855117"/>
      </p:ext>
    </p:extLst>
  </p:cSld>
  <p:clrMapOvr>
    <a:masterClrMapping/>
  </p:clrMapOvr>
  <p:transition advClick="0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 p14:presetBounceEnd="3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 p14:presetBounceEnd="3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3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51" grpId="0" animBg="1"/>
          <p:bldP spid="2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9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3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51" grpId="0" animBg="1"/>
          <p:bldP spid="27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99" y="-140677"/>
            <a:ext cx="7425000" cy="6858000"/>
          </a:xfrm>
          <a:prstGeom prst="rect">
            <a:avLst/>
          </a:prstGeom>
        </p:spPr>
      </p:pic>
      <p:sp>
        <p:nvSpPr>
          <p:cNvPr id="19" name="矩形 259"/>
          <p:cNvSpPr>
            <a:spLocks noChangeArrowheads="1"/>
          </p:cNvSpPr>
          <p:nvPr/>
        </p:nvSpPr>
        <p:spPr bwMode="auto">
          <a:xfrm>
            <a:off x="3290383" y="2552751"/>
            <a:ext cx="52432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zh-CN" sz="5400" b="1" spc="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LUYỆN TẬP</a:t>
            </a:r>
            <a:endParaRPr lang="zh-CN" altLang="en-US" sz="5400" b="1" spc="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879336" y="888485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04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1618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5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文本框 38"/>
          <p:cNvSpPr txBox="1"/>
          <p:nvPr/>
        </p:nvSpPr>
        <p:spPr>
          <a:xfrm>
            <a:off x="623438" y="517959"/>
            <a:ext cx="11278510" cy="1118782"/>
          </a:xfrm>
          <a:prstGeom prst="rect">
            <a:avLst/>
          </a:prstGeom>
          <a:solidFill>
            <a:schemeClr val="bg1"/>
          </a:solidFill>
        </p:spPr>
        <p:txBody>
          <a:bodyPr wrap="square" lIns="128539" tIns="64269" rIns="128539" bIns="64269" rtlCol="0">
            <a:spAutoFit/>
          </a:bodyPr>
          <a:lstStyle/>
          <a:p>
            <a:pPr defTabSz="1285286"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1: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nào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7284B-B8D6-9B43-A6E1-3FAED2DFE788}"/>
              </a:ext>
            </a:extLst>
          </p:cNvPr>
          <p:cNvSpPr txBox="1"/>
          <p:nvPr/>
        </p:nvSpPr>
        <p:spPr>
          <a:xfrm>
            <a:off x="854611" y="2073198"/>
            <a:ext cx="10236175" cy="1813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endParaRPr lang="en-US" altLang="zh-CN" sz="3200" b="1" dirty="0">
              <a:solidFill>
                <a:srgbClr val="FFFF0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nung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vôi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xăng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sẽ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dễ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xảy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thuận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lợi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50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4" name="文本框 38"/>
          <p:cNvSpPr txBox="1"/>
          <p:nvPr/>
        </p:nvSpPr>
        <p:spPr>
          <a:xfrm>
            <a:off x="358877" y="600585"/>
            <a:ext cx="11474245" cy="1635847"/>
          </a:xfrm>
          <a:prstGeom prst="rect">
            <a:avLst/>
          </a:prstGeom>
          <a:solidFill>
            <a:schemeClr val="bg1"/>
          </a:solidFill>
        </p:spPr>
        <p:txBody>
          <a:bodyPr wrap="square" lIns="128539" tIns="64269" rIns="128539" bIns="64269" rtlCol="0">
            <a:spAutoFit/>
          </a:bodyPr>
          <a:lstStyle/>
          <a:p>
            <a:pPr defTabSz="1285286">
              <a:lnSpc>
                <a:spcPct val="120000"/>
              </a:lnSpc>
            </a:pP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Câu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2: Cho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N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+ O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800" dirty="0"/>
              <a:t>→ 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2NO(g).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Tính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Biết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năng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lượng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liên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N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O</a:t>
            </a:r>
            <a:r>
              <a:rPr lang="en-US" altLang="zh-CN" sz="2800" b="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NO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lần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lượt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946 kJ mol</a:t>
            </a:r>
            <a:r>
              <a:rPr lang="en-US" altLang="zh-CN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498 kJ mol</a:t>
            </a:r>
            <a:r>
              <a:rPr lang="en-US" altLang="zh-CN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, 590 kJ mol</a:t>
            </a:r>
            <a:r>
              <a:rPr lang="en-US" altLang="zh-CN" sz="28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-1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58F72-A68B-3CAF-02AB-28224EC67E57}"/>
                  </a:ext>
                </a:extLst>
              </p:cNvPr>
              <p:cNvSpPr txBox="1"/>
              <p:nvPr/>
            </p:nvSpPr>
            <p:spPr>
              <a:xfrm>
                <a:off x="-211015" y="3429000"/>
                <a:ext cx="1240301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"/>
                          <m:ctrlPr>
                            <a:rPr lang="en-US" sz="3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"/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"/>
                                  <m:endChr m:val=""/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𝛥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  <m:sSubSup>
                                    <m:sSubSup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3600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298</m:t>
                                      </m:r>
                                    </m:sub>
                                    <m:sup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bSup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=1.</m:t>
                                  </m:r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"/>
                                      <m:endChr m:val=""/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i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  <m: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+1.</m:t>
                              </m:r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d>
                                <m:dPr>
                                  <m:begChr m:val=""/>
                                  <m:endChr m:val=""/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e>
                                <m:sub>
                                  <m:r>
                                    <a:rPr lang="en-US" sz="3600" i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360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−2.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d>
                            <m:dPr>
                              <m:begChr m:val=""/>
                              <m:endChr m:val=""/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e>
                          </m:d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𝑁𝑂</m:t>
                          </m:r>
                          <m:r>
                            <a:rPr lang="en-US" sz="3600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  <a:latin typeface="Times New Roman" panose="02020603050405020304" pitchFamily="18" charset="0"/>
                </a:endParaRPr>
              </a:p>
              <a:p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= 946 + 498 – 2.590 = 264 kJ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9D58F72-A68B-3CAF-02AB-28224EC67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1015" y="3429000"/>
                <a:ext cx="12403015" cy="1200329"/>
              </a:xfrm>
              <a:prstGeom prst="rect">
                <a:avLst/>
              </a:prstGeom>
              <a:blipFill>
                <a:blip r:embed="rId4"/>
                <a:stretch>
                  <a:fillRect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928139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36A603-D6D8-B37F-1B73-5C9ED2AD21B8}"/>
              </a:ext>
            </a:extLst>
          </p:cNvPr>
          <p:cNvSpPr txBox="1"/>
          <p:nvPr/>
        </p:nvSpPr>
        <p:spPr>
          <a:xfrm>
            <a:off x="337625" y="484723"/>
            <a:ext cx="11690252" cy="2115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Cho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phản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ứng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:</a:t>
            </a:r>
          </a:p>
          <a:p>
            <a:pPr algn="l">
              <a:lnSpc>
                <a:spcPct val="12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CH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+mj-lt"/>
              </a:rPr>
              <a:t>4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(g) + H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O → CO(g) + 3H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(g)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enthalpy = 249,9 k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lnSpc>
                <a:spcPct val="120000"/>
              </a:lnSpc>
            </a:pP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Ở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điều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kiện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chuẩn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để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thu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1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gam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H­</a:t>
            </a:r>
            <a:r>
              <a:rPr lang="vi-VN" sz="2800" b="1" i="0" baseline="-25000" dirty="0">
                <a:solidFill>
                  <a:srgbClr val="000000"/>
                </a:solidFill>
                <a:effectLst/>
                <a:latin typeface="+mj-lt"/>
              </a:rPr>
              <a:t>2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phản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ứng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này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cần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hấp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thu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nhiệt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lượng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+mj-lt"/>
              </a:rPr>
              <a:t>bằng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+mj-lt"/>
              </a:rPr>
              <a:t> bao nhiêu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AF8F0B-E080-7526-B49C-C2B66C5E5470}"/>
              </a:ext>
            </a:extLst>
          </p:cNvPr>
          <p:cNvSpPr txBox="1"/>
          <p:nvPr/>
        </p:nvSpPr>
        <p:spPr>
          <a:xfrm>
            <a:off x="501748" y="3007542"/>
            <a:ext cx="11690252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FFFF00"/>
                </a:solidFill>
                <a:latin typeface="+mj-lt"/>
              </a:rPr>
              <a:t>Số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mol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H</a:t>
            </a:r>
            <a:r>
              <a:rPr lang="vi-VN" sz="3600" baseline="-25000" dirty="0">
                <a:solidFill>
                  <a:srgbClr val="FFFF00"/>
                </a:solidFill>
                <a:latin typeface="+mj-lt"/>
              </a:rPr>
              <a:t>­2 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là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: 0,5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mol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thu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được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1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gam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H­</a:t>
            </a:r>
            <a:r>
              <a:rPr lang="vi-VN" sz="3600" baseline="-25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phản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ứng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này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cần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hấp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thu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nhiệt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bằng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: 124,95 </a:t>
            </a:r>
            <a:r>
              <a:rPr lang="vi-VN" sz="3600" dirty="0" err="1">
                <a:solidFill>
                  <a:srgbClr val="FFFF00"/>
                </a:solidFill>
                <a:latin typeface="+mj-lt"/>
              </a:rPr>
              <a:t>kJ</a:t>
            </a:r>
            <a:r>
              <a:rPr lang="vi-VN" sz="3600" dirty="0">
                <a:solidFill>
                  <a:srgbClr val="FFFF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02571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C04B6-E018-2CC1-2915-00AB1BC68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29"/>
          <a:stretch/>
        </p:blipFill>
        <p:spPr>
          <a:xfrm>
            <a:off x="2" y="10"/>
            <a:ext cx="5511114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6A603-D6D8-B37F-1B73-5C9ED2AD21B8}"/>
              </a:ext>
            </a:extLst>
          </p:cNvPr>
          <p:cNvSpPr txBox="1"/>
          <p:nvPr/>
        </p:nvSpPr>
        <p:spPr>
          <a:xfrm>
            <a:off x="5708823" y="506587"/>
            <a:ext cx="6282420" cy="5844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6nCO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+ 6nH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→ (C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+ 6nO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glucose C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-1271,1 kJ.mol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trang 119.</a:t>
            </a:r>
          </a:p>
        </p:txBody>
      </p:sp>
    </p:spTree>
    <p:extLst>
      <p:ext uri="{BB962C8B-B14F-4D97-AF65-F5344CB8AC3E}">
        <p14:creationId xmlns:p14="http://schemas.microsoft.com/office/powerpoint/2010/main" val="3235172344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A990F1-D7B0-79CD-1C32-3A147C1E0ECC}"/>
              </a:ext>
            </a:extLst>
          </p:cNvPr>
          <p:cNvSpPr txBox="1"/>
          <p:nvPr/>
        </p:nvSpPr>
        <p:spPr>
          <a:xfrm>
            <a:off x="304802" y="3860345"/>
            <a:ext cx="11746522" cy="367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6nCO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FFFF00"/>
                </a:solidFill>
                <a:effectLst/>
                <a:latin typeface="+mj-lt"/>
              </a:rPr>
              <a:t>g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 + 6nH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O(</a:t>
            </a:r>
            <a:r>
              <a:rPr lang="vi-VN" sz="2800" b="0" i="1" dirty="0">
                <a:solidFill>
                  <a:srgbClr val="FFFF00"/>
                </a:solidFill>
                <a:effectLst/>
                <a:latin typeface="+mj-lt"/>
              </a:rPr>
              <a:t>l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 → (C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6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12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6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n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FFFF00"/>
                </a:solidFill>
                <a:effectLst/>
                <a:latin typeface="+mj-lt"/>
              </a:rPr>
              <a:t>s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 + 6nO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FFFF00"/>
                </a:solidFill>
                <a:effectLst/>
                <a:latin typeface="+mj-lt"/>
              </a:rPr>
              <a:t>g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∆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f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30000" dirty="0">
                <a:solidFill>
                  <a:srgbClr val="FFFF00"/>
                </a:solidFill>
                <a:effectLst/>
                <a:latin typeface="+mj-lt"/>
              </a:rPr>
              <a:t>0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298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 = ∆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f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30000" dirty="0">
                <a:solidFill>
                  <a:srgbClr val="FFFF00"/>
                </a:solidFill>
                <a:effectLst/>
                <a:latin typeface="+mj-lt"/>
              </a:rPr>
              <a:t>0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298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(C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6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12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6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 + 6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.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∆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f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30000" dirty="0">
                <a:solidFill>
                  <a:srgbClr val="FFFF00"/>
                </a:solidFill>
                <a:effectLst/>
                <a:latin typeface="+mj-lt"/>
              </a:rPr>
              <a:t>0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298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 (O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 – 6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.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∆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f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30000" dirty="0">
                <a:solidFill>
                  <a:srgbClr val="FFFF00"/>
                </a:solidFill>
                <a:effectLst/>
                <a:latin typeface="+mj-lt"/>
              </a:rPr>
              <a:t>0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298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 (CO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 – 6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.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∆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f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30000" dirty="0">
                <a:solidFill>
                  <a:srgbClr val="FFFF00"/>
                </a:solidFill>
                <a:effectLst/>
                <a:latin typeface="+mj-lt"/>
              </a:rPr>
              <a:t>0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298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 (H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O)</a:t>
            </a:r>
          </a:p>
          <a:p>
            <a:pPr algn="l">
              <a:lnSpc>
                <a:spcPct val="120000"/>
              </a:lnSpc>
            </a:pP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              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= 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-1271,1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)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+ 6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.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0  – 6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.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-393,5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)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– 6</a:t>
            </a:r>
            <a:r>
              <a:rPr lang="en-US" sz="2800" dirty="0">
                <a:solidFill>
                  <a:srgbClr val="FFFF00"/>
                </a:solidFill>
                <a:latin typeface="+mj-lt"/>
              </a:rPr>
              <a:t>.(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-285,8</a:t>
            </a:r>
            <a:r>
              <a:rPr lang="en-US" sz="2800" b="0" i="0" dirty="0">
                <a:solidFill>
                  <a:srgbClr val="FFFF00"/>
                </a:solidFill>
                <a:effectLst/>
                <a:latin typeface="+mj-lt"/>
              </a:rPr>
              <a:t>)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= 2804,7 kJ.mol</a:t>
            </a:r>
            <a:r>
              <a:rPr lang="vi-VN" sz="2800" b="0" i="0" baseline="30000" dirty="0">
                <a:solidFill>
                  <a:srgbClr val="FFFF00"/>
                </a:solidFill>
                <a:effectLst/>
                <a:latin typeface="+mj-lt"/>
              </a:rPr>
              <a:t>-1</a:t>
            </a:r>
            <a:endParaRPr lang="vi-VN" sz="2800" b="0" i="0" dirty="0">
              <a:solidFill>
                <a:srgbClr val="FFFF00"/>
              </a:solidFill>
              <a:effectLst/>
              <a:latin typeface="+mj-lt"/>
            </a:endParaRPr>
          </a:p>
          <a:p>
            <a:pPr algn="l">
              <a:lnSpc>
                <a:spcPct val="120000"/>
              </a:lnSpc>
            </a:pP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=&gt;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Phải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cung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cấp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2804,7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kJ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dưới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dạng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ánh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sáng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cho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phản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ứng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quang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hợp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để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tạo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thành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1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mol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</a:t>
            </a:r>
            <a:r>
              <a:rPr lang="vi-VN" sz="2800" b="0" i="0" dirty="0" err="1">
                <a:solidFill>
                  <a:srgbClr val="FFFF00"/>
                </a:solidFill>
                <a:effectLst/>
                <a:latin typeface="+mj-lt"/>
              </a:rPr>
              <a:t>glucose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 C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6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H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12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O</a:t>
            </a:r>
            <a:r>
              <a:rPr lang="vi-VN" sz="2800" b="0" i="0" baseline="-25000" dirty="0">
                <a:solidFill>
                  <a:srgbClr val="FFFF00"/>
                </a:solidFill>
                <a:effectLst/>
                <a:latin typeface="+mj-lt"/>
              </a:rPr>
              <a:t>6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(</a:t>
            </a:r>
            <a:r>
              <a:rPr lang="vi-VN" sz="2800" b="0" i="1" dirty="0">
                <a:solidFill>
                  <a:srgbClr val="FFFF00"/>
                </a:solidFill>
                <a:effectLst/>
                <a:latin typeface="+mj-lt"/>
              </a:rPr>
              <a:t>s</a:t>
            </a:r>
            <a: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  <a:t>)</a:t>
            </a:r>
          </a:p>
          <a:p>
            <a:pPr>
              <a:lnSpc>
                <a:spcPct val="120000"/>
              </a:lnSpc>
            </a:pPr>
            <a:br>
              <a:rPr lang="vi-VN" sz="2800" b="0" i="0" dirty="0">
                <a:solidFill>
                  <a:srgbClr val="FFFF00"/>
                </a:solidFill>
                <a:effectLst/>
                <a:latin typeface="+mj-lt"/>
              </a:rPr>
            </a:br>
            <a:endParaRPr lang="en-US" sz="2800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D3168-35C6-1FFF-1FAB-206CCF823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129"/>
          <a:stretch/>
        </p:blipFill>
        <p:spPr>
          <a:xfrm>
            <a:off x="140676" y="182880"/>
            <a:ext cx="2755561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A13AE-0B81-19A8-6708-95245E0A9031}"/>
              </a:ext>
            </a:extLst>
          </p:cNvPr>
          <p:cNvSpPr txBox="1"/>
          <p:nvPr/>
        </p:nvSpPr>
        <p:spPr>
          <a:xfrm>
            <a:off x="3096355" y="111180"/>
            <a:ext cx="8790843" cy="37132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6nCO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+ 6nH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→ (C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+ 6nO</a:t>
            </a:r>
            <a:r>
              <a:rPr 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mol glucose C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enthalpy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-1271,1 kJ.mol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114392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6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sp>
        <p:nvSpPr>
          <p:cNvPr id="11" name="MH_Others_1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4496707" y="331592"/>
            <a:ext cx="4409898" cy="54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NỘI DUNG</a:t>
            </a:r>
            <a:endParaRPr lang="zh-CN" altLang="en-US" sz="6000" b="1" spc="3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cxnSp>
        <p:nvCxnSpPr>
          <p:cNvPr id="12" name="MH_Others_2"/>
          <p:cNvCxnSpPr>
            <a:cxnSpLocks noChangeShapeType="1"/>
          </p:cNvCxnSpPr>
          <p:nvPr>
            <p:custDataLst>
              <p:tags r:id="rId2"/>
            </p:custDataLst>
          </p:nvPr>
        </p:nvCxnSpPr>
        <p:spPr bwMode="auto">
          <a:xfrm>
            <a:off x="5284680" y="1115735"/>
            <a:ext cx="2987879" cy="0"/>
          </a:xfrm>
          <a:prstGeom prst="line">
            <a:avLst/>
          </a:prstGeom>
          <a:noFill/>
          <a:ln w="12700" algn="ctr">
            <a:solidFill>
              <a:srgbClr val="CFCFC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4" name="组合 13"/>
          <p:cNvGrpSpPr/>
          <p:nvPr/>
        </p:nvGrpSpPr>
        <p:grpSpPr>
          <a:xfrm>
            <a:off x="1230401" y="1522347"/>
            <a:ext cx="1494511" cy="855092"/>
            <a:chOff x="6394976" y="760866"/>
            <a:chExt cx="870857" cy="493486"/>
          </a:xfrm>
        </p:grpSpPr>
        <p:sp>
          <p:nvSpPr>
            <p:cNvPr id="16" name="矩形: 圆角 1"/>
            <p:cNvSpPr/>
            <p:nvPr/>
          </p:nvSpPr>
          <p:spPr>
            <a:xfrm>
              <a:off x="6394976" y="760866"/>
              <a:ext cx="870857" cy="4934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BF4DC"/>
              </a:solidFill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704B50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627149" y="803343"/>
              <a:ext cx="406510" cy="408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rgbClr val="273A41"/>
                  </a:solidFill>
                  <a:latin typeface="Times New Roman" panose="02020603050405020304" pitchFamily="18" charset="0"/>
                  <a:ea typeface="腾祥澜黑简" panose="01010104010101010101" pitchFamily="2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01</a:t>
              </a:r>
              <a:endParaRPr lang="zh-CN" altLang="en-US" sz="40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35" name="矩形: 圆角 1">
            <a:extLst>
              <a:ext uri="{FF2B5EF4-FFF2-40B4-BE49-F238E27FC236}">
                <a16:creationId xmlns:a16="http://schemas.microsoft.com/office/drawing/2014/main" id="{C6190911-39D6-5398-80CE-1103C4EFF925}"/>
              </a:ext>
            </a:extLst>
          </p:cNvPr>
          <p:cNvSpPr/>
          <p:nvPr/>
        </p:nvSpPr>
        <p:spPr>
          <a:xfrm>
            <a:off x="1230401" y="3197907"/>
            <a:ext cx="1494511" cy="85509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BF4DC"/>
            </a:solidFill>
          </a:ln>
          <a:effectLst>
            <a:outerShdw blurRad="1143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704B50"/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6" name="文本框 16">
            <a:extLst>
              <a:ext uri="{FF2B5EF4-FFF2-40B4-BE49-F238E27FC236}">
                <a16:creationId xmlns:a16="http://schemas.microsoft.com/office/drawing/2014/main" id="{34866377-C73C-0146-8091-C1970F17E09F}"/>
              </a:ext>
            </a:extLst>
          </p:cNvPr>
          <p:cNvSpPr txBox="1"/>
          <p:nvPr/>
        </p:nvSpPr>
        <p:spPr>
          <a:xfrm>
            <a:off x="1628841" y="3271509"/>
            <a:ext cx="697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273A4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02</a:t>
            </a:r>
            <a:endParaRPr lang="zh-CN" altLang="en-US" sz="4000" b="1" dirty="0">
              <a:solidFill>
                <a:srgbClr val="273A4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5F5946-3994-595E-CB71-FACBCD8CFE9C}"/>
              </a:ext>
            </a:extLst>
          </p:cNvPr>
          <p:cNvSpPr txBox="1"/>
          <p:nvPr/>
        </p:nvSpPr>
        <p:spPr>
          <a:xfrm>
            <a:off x="3075032" y="1550214"/>
            <a:ext cx="85841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5EE086-4DC5-8ECC-BD84-CDAC9E0AA5CD}"/>
              </a:ext>
            </a:extLst>
          </p:cNvPr>
          <p:cNvSpPr txBox="1"/>
          <p:nvPr/>
        </p:nvSpPr>
        <p:spPr>
          <a:xfrm>
            <a:off x="3081318" y="3202339"/>
            <a:ext cx="85841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 TÍNH BIẾN THIÊN ENTHALPY PHẢN ỨNG.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585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6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5" name="标题 1"/>
          <p:cNvSpPr txBox="1"/>
          <p:nvPr/>
        </p:nvSpPr>
        <p:spPr>
          <a:xfrm>
            <a:off x="1018749" y="1854580"/>
            <a:ext cx="10430546" cy="76808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 defTabSz="974725">
              <a:lnSpc>
                <a:spcPct val="130000"/>
              </a:lnSpc>
            </a:pPr>
            <a:r>
              <a:rPr lang="en-US" altLang="zh-CN" sz="5400" b="1" kern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迷你简菱心" panose="02010609000101010101" pitchFamily="49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XIN CHÀO VÀ HẸN GẶP LẠI</a:t>
            </a:r>
            <a:endParaRPr lang="zh-CN" altLang="en-US" sz="5400" b="1" kern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迷你简菱心" panose="02010609000101010101" pitchFamily="49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90943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60" y="92333"/>
            <a:ext cx="9108677" cy="68580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436549" y="588447"/>
            <a:ext cx="2065370" cy="1862048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bg1"/>
                </a:solidFill>
                <a:latin typeface="Times New Roman" panose="02020603050405020304" pitchFamily="18" charset="0"/>
                <a:ea typeface="腾祥澜黑简" panose="0101010401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chemeClr val="bg1"/>
              </a:solidFill>
              <a:latin typeface="Times New Roman" panose="02020603050405020304" pitchFamily="18" charset="0"/>
              <a:ea typeface="腾祥澜黑简" panose="01010104010101010101" pitchFamily="2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7F219-6E2C-401D-2478-CAB941C954FB}"/>
              </a:ext>
            </a:extLst>
          </p:cNvPr>
          <p:cNvSpPr txBox="1"/>
          <p:nvPr/>
        </p:nvSpPr>
        <p:spPr>
          <a:xfrm>
            <a:off x="2650614" y="2372102"/>
            <a:ext cx="790716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15426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896F41-6E09-A375-28BA-24F7419ECFE3}"/>
              </a:ext>
            </a:extLst>
          </p:cNvPr>
          <p:cNvSpPr txBox="1"/>
          <p:nvPr/>
        </p:nvSpPr>
        <p:spPr>
          <a:xfrm>
            <a:off x="124783" y="3990226"/>
            <a:ext cx="4402863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HƯƠNG 4 NHIỆT ĐỘNG LỰC HOÁ HỌC - ppt κατέβασμα">
            <a:extLst>
              <a:ext uri="{FF2B5EF4-FFF2-40B4-BE49-F238E27FC236}">
                <a16:creationId xmlns:a16="http://schemas.microsoft.com/office/drawing/2014/main" id="{A9B50A9F-F579-8E5E-BC8D-36220FAD0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41600" r="60110" b="23138"/>
          <a:stretch/>
        </p:blipFill>
        <p:spPr bwMode="auto">
          <a:xfrm>
            <a:off x="532015" y="590549"/>
            <a:ext cx="3335789" cy="24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56C30-4F86-3738-3D6B-57C3A15C3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 b="8027"/>
          <a:stretch/>
        </p:blipFill>
        <p:spPr>
          <a:xfrm>
            <a:off x="4573366" y="433118"/>
            <a:ext cx="2623760" cy="281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Phản ứng Oxi hóa - Khử.Phân loại phản ứng trong hóa học vô cơ">
            <a:extLst>
              <a:ext uri="{FF2B5EF4-FFF2-40B4-BE49-F238E27FC236}">
                <a16:creationId xmlns:a16="http://schemas.microsoft.com/office/drawing/2014/main" id="{EA6025F3-FE89-E6C0-688B-CC648824E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7"/>
          <a:stretch/>
        </p:blipFill>
        <p:spPr bwMode="auto">
          <a:xfrm>
            <a:off x="7715015" y="611912"/>
            <a:ext cx="3698012" cy="243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41655A-3A7B-CA7A-AE68-569C0E277E0F}"/>
              </a:ext>
            </a:extLst>
          </p:cNvPr>
          <p:cNvSpPr txBox="1"/>
          <p:nvPr/>
        </p:nvSpPr>
        <p:spPr>
          <a:xfrm>
            <a:off x="4999013" y="3671650"/>
            <a:ext cx="6721618" cy="2194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8895A0-4BAD-1D36-BCFF-FB9145FE6C94}"/>
                  </a:ext>
                </a:extLst>
              </p:cNvPr>
              <p:cNvSpPr txBox="1"/>
              <p:nvPr/>
            </p:nvSpPr>
            <p:spPr>
              <a:xfrm>
                <a:off x="8492043" y="5543045"/>
                <a:ext cx="26237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sz="3600" i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B8895A0-4BAD-1D36-BCFF-FB9145FE6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2043" y="5543045"/>
                <a:ext cx="262376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60376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ƯƠNG 4 NHIỆT ĐỘNG LỰC HOÁ HỌC - ppt κατέβασμα">
            <a:extLst>
              <a:ext uri="{FF2B5EF4-FFF2-40B4-BE49-F238E27FC236}">
                <a16:creationId xmlns:a16="http://schemas.microsoft.com/office/drawing/2014/main" id="{A9B50A9F-F579-8E5E-BC8D-36220FAD07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6" t="41600" r="2082" b="23138"/>
          <a:stretch/>
        </p:blipFill>
        <p:spPr bwMode="auto">
          <a:xfrm>
            <a:off x="360469" y="676047"/>
            <a:ext cx="3888954" cy="2479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C56C30-4F86-3738-3D6B-57C3A15C3E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44" t="380" r="499" b="7648"/>
          <a:stretch/>
        </p:blipFill>
        <p:spPr>
          <a:xfrm>
            <a:off x="4676720" y="617680"/>
            <a:ext cx="2610997" cy="2811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Phản ứng Oxi hóa - Khử.Phân loại phản ứng trong hóa học vô cơ">
            <a:extLst>
              <a:ext uri="{FF2B5EF4-FFF2-40B4-BE49-F238E27FC236}">
                <a16:creationId xmlns:a16="http://schemas.microsoft.com/office/drawing/2014/main" id="{EA6025F3-FE89-E6C0-688B-CC648824E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9" t="-237" r="-376" b="237"/>
          <a:stretch/>
        </p:blipFill>
        <p:spPr bwMode="auto">
          <a:xfrm>
            <a:off x="7715014" y="804718"/>
            <a:ext cx="4034619" cy="243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41655A-3A7B-CA7A-AE68-569C0E277E0F}"/>
              </a:ext>
            </a:extLst>
          </p:cNvPr>
          <p:cNvSpPr txBox="1"/>
          <p:nvPr/>
        </p:nvSpPr>
        <p:spPr>
          <a:xfrm>
            <a:off x="5162718" y="3990226"/>
            <a:ext cx="6586915" cy="15383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enthalpy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dương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B4535-B773-34AE-D135-8BC8AB66168A}"/>
              </a:ext>
            </a:extLst>
          </p:cNvPr>
          <p:cNvSpPr txBox="1"/>
          <p:nvPr/>
        </p:nvSpPr>
        <p:spPr>
          <a:xfrm>
            <a:off x="124784" y="3990226"/>
            <a:ext cx="4732966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D412C-9804-0197-163C-A8CD13AE9D3E}"/>
                  </a:ext>
                </a:extLst>
              </p:cNvPr>
              <p:cNvSpPr txBox="1"/>
              <p:nvPr/>
            </p:nvSpPr>
            <p:spPr>
              <a:xfrm>
                <a:off x="8594739" y="5528600"/>
                <a:ext cx="26237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𝛥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bSup>
                        <m:sSubSupPr>
                          <m:ctrlPr>
                            <a:rPr lang="en-US" sz="3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298</m:t>
                          </m:r>
                        </m:sub>
                        <m:sup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bSup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7D412C-9804-0197-163C-A8CD13AE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4739" y="5528600"/>
                <a:ext cx="2623760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08667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直接连接符 216"/>
          <p:cNvCxnSpPr/>
          <p:nvPr/>
        </p:nvCxnSpPr>
        <p:spPr>
          <a:xfrm flipV="1">
            <a:off x="4108972" y="5054487"/>
            <a:ext cx="5187670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直接连接符 218"/>
          <p:cNvCxnSpPr/>
          <p:nvPr/>
        </p:nvCxnSpPr>
        <p:spPr>
          <a:xfrm flipV="1">
            <a:off x="4620486" y="2790263"/>
            <a:ext cx="5187670" cy="293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2DEACC-7B6D-CBE0-B752-1E83A6D89CBC}"/>
              </a:ext>
            </a:extLst>
          </p:cNvPr>
          <p:cNvSpPr txBox="1"/>
          <p:nvPr/>
        </p:nvSpPr>
        <p:spPr>
          <a:xfrm>
            <a:off x="266700" y="1167104"/>
            <a:ext cx="10056395" cy="1148776"/>
          </a:xfrm>
          <a:prstGeom prst="rect">
            <a:avLst/>
          </a:prstGeom>
          <a:solidFill>
            <a:schemeClr val="bg1"/>
          </a:solidFill>
          <a:ln>
            <a:solidFill>
              <a:srgbClr val="FFFF99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vi-VN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Vận</a:t>
            </a:r>
            <a:r>
              <a:rPr lang="vi-V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vi-V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vì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sao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giữ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ấm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cơ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trước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khi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lặn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người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ta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uống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mắm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cốt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(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là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nước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mắm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chứa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chất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đạm</a:t>
            </a:r>
            <a:r>
              <a:rPr lang="vi-VN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)</a:t>
            </a: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D4E056-1FB3-E904-2051-B42E83604D35}"/>
              </a:ext>
            </a:extLst>
          </p:cNvPr>
          <p:cNvSpPr txBox="1"/>
          <p:nvPr/>
        </p:nvSpPr>
        <p:spPr>
          <a:xfrm>
            <a:off x="898720" y="-616948"/>
            <a:ext cx="10766811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</a:t>
            </a:r>
            <a:r>
              <a:rPr lang="en-US" sz="32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22F51A-D1EE-B3B0-C7E6-84FF3CEDC8E6}"/>
              </a:ext>
            </a:extLst>
          </p:cNvPr>
          <p:cNvSpPr txBox="1"/>
          <p:nvPr/>
        </p:nvSpPr>
        <p:spPr>
          <a:xfrm>
            <a:off x="266700" y="2497914"/>
            <a:ext cx="7505700" cy="359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uống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nước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mắm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thường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là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mắm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cốt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với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độ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đạm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cao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 (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chứa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rất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nhiều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acid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amin</a:t>
            </a:r>
            <a:r>
              <a:rPr lang="en-US" sz="2400" b="1" dirty="0">
                <a:solidFill>
                  <a:srgbClr val="FFFF00"/>
                </a:solidFill>
                <a:latin typeface="+mj-lt"/>
              </a:rPr>
              <a:t>)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Các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acid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amin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hấp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thu nhanh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chóng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vào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cơ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cung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cấp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năng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Giúp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cơ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có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nguyên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liệu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để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tăng sinh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nhiệt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Cùng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với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đó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,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muối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trong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nước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mắm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thường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rất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cao. Khi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uống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vào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sẽ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khiến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huyết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áp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tăng lên. Tim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làm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việc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nhiều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hơn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để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bơm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lượng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máu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lớn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hơn đi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khắp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cơ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.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Từ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đó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giúp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cho cơ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thể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không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bị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FF00"/>
                </a:solidFill>
                <a:latin typeface="+mj-lt"/>
              </a:rPr>
              <a:t>lạnh</a:t>
            </a:r>
            <a:r>
              <a:rPr lang="vi-VN" sz="2400" b="1" dirty="0">
                <a:solidFill>
                  <a:srgbClr val="FFFF00"/>
                </a:solidFill>
                <a:latin typeface="+mj-lt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D4DDA-B0FC-2C47-60E7-BC21FC488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66588" y="2497914"/>
            <a:ext cx="2699770" cy="20265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A51E4D-5D87-7F3C-F8E7-AF96F4715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51445">
            <a:off x="8387761" y="4013437"/>
            <a:ext cx="1817760" cy="1606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246290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0B87BCE-CA7C-EBD5-8698-ECD928B26E64}"/>
              </a:ext>
            </a:extLst>
          </p:cNvPr>
          <p:cNvSpPr txBox="1"/>
          <p:nvPr/>
        </p:nvSpPr>
        <p:spPr>
          <a:xfrm>
            <a:off x="1371600" y="254000"/>
            <a:ext cx="10261600" cy="88967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7" name="图片 1">
            <a:extLst>
              <a:ext uri="{FF2B5EF4-FFF2-40B4-BE49-F238E27FC236}">
                <a16:creationId xmlns:a16="http://schemas.microsoft.com/office/drawing/2014/main" id="{BB488D16-8417-C6C0-9708-86304AF64E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0" y="437927"/>
            <a:ext cx="525938" cy="4857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5E0A23B-A5FC-065E-6852-2E43C1F2676A}"/>
              </a:ext>
            </a:extLst>
          </p:cNvPr>
          <p:cNvSpPr txBox="1"/>
          <p:nvPr/>
        </p:nvSpPr>
        <p:spPr>
          <a:xfrm>
            <a:off x="853747" y="1906601"/>
            <a:ext cx="713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+ 2O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+ 2H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744837-EF2F-F4EF-2A9A-1393158BA50B}"/>
              </a:ext>
            </a:extLst>
          </p:cNvPr>
          <p:cNvSpPr txBox="1"/>
          <p:nvPr/>
        </p:nvSpPr>
        <p:spPr>
          <a:xfrm>
            <a:off x="853747" y="2773057"/>
            <a:ext cx="71391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+ 5/2 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2CO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(g) + H</a:t>
            </a:r>
            <a:r>
              <a:rPr lang="en-US" sz="2400" b="1" spc="300" baseline="-250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lang="en-US" sz="24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O(l)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7A46AB7-80EC-5CC5-DDCE-87DDBCF48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931" y="2795919"/>
            <a:ext cx="2979242" cy="556727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6EBF045-BC93-AD5D-2482-6A42DEF06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932" y="1918793"/>
            <a:ext cx="2979242" cy="556727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616B61D-5AF0-9C38-E7C0-8DF7BD1994DD}"/>
              </a:ext>
            </a:extLst>
          </p:cNvPr>
          <p:cNvSpPr txBox="1"/>
          <p:nvPr/>
        </p:nvSpPr>
        <p:spPr>
          <a:xfrm>
            <a:off x="590779" y="1276127"/>
            <a:ext cx="9510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VD: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đốt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cháy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methane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acetylene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050" name="Picture 2" descr="ĐÈN XÌ OXY - ACETYLEN BẠN ĐÃ BIẾT ĐẾN CHƯA?">
            <a:extLst>
              <a:ext uri="{FF2B5EF4-FFF2-40B4-BE49-F238E27FC236}">
                <a16:creationId xmlns:a16="http://schemas.microsoft.com/office/drawing/2014/main" id="{72FD82F6-B760-037B-D565-989BCC7F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633" y="3849328"/>
            <a:ext cx="3871259" cy="246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C79DDB-CC43-CC7E-407C-0178C2EEF44A}"/>
              </a:ext>
            </a:extLst>
          </p:cNvPr>
          <p:cNvSpPr txBox="1"/>
          <p:nvPr/>
        </p:nvSpPr>
        <p:spPr>
          <a:xfrm>
            <a:off x="327810" y="5161038"/>
            <a:ext cx="73118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acetylene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acetylene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1,5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62665-B11C-E7FB-2DE3-03AB85883C91}"/>
              </a:ext>
            </a:extLst>
          </p:cNvPr>
          <p:cNvSpPr txBox="1"/>
          <p:nvPr/>
        </p:nvSpPr>
        <p:spPr>
          <a:xfrm>
            <a:off x="327810" y="3622432"/>
            <a:ext cx="764636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So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</a:p>
          <a:p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Giải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thích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tại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sao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lại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sử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dụng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acetylene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đèn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hàn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xì</a:t>
            </a:r>
            <a:r>
              <a:rPr lang="en-US" sz="2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740301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2" grpId="0"/>
      <p:bldP spid="44" grpId="0"/>
      <p:bldP spid="1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0" y="104774"/>
            <a:ext cx="525938" cy="4857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7F0482E-FD85-F746-053F-FE6804CD8E5E}"/>
              </a:ext>
            </a:extLst>
          </p:cNvPr>
          <p:cNvSpPr txBox="1"/>
          <p:nvPr/>
        </p:nvSpPr>
        <p:spPr>
          <a:xfrm>
            <a:off x="83128" y="201121"/>
            <a:ext cx="12108872" cy="5497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spc="300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Ý NGHĨA VỀ DẤU VÀ GIÁ TRỊ CỦA BIẾN THIÊN ENTHALPY PHẢN ỨNG.</a:t>
            </a:r>
            <a:endParaRPr lang="en-US" sz="2200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3A3BD777-9F74-2F1B-CF55-0BDBAD55F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840796"/>
              </p:ext>
            </p:extLst>
          </p:nvPr>
        </p:nvGraphicFramePr>
        <p:xfrm>
          <a:off x="623438" y="1622989"/>
          <a:ext cx="11152926" cy="32118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13726">
                  <a:extLst>
                    <a:ext uri="{9D8B030D-6E8A-4147-A177-3AD203B41FA5}">
                      <a16:colId xmlns:a16="http://schemas.microsoft.com/office/drawing/2014/main" val="3572971652"/>
                    </a:ext>
                  </a:extLst>
                </a:gridCol>
                <a:gridCol w="4294909">
                  <a:extLst>
                    <a:ext uri="{9D8B030D-6E8A-4147-A177-3AD203B41FA5}">
                      <a16:colId xmlns:a16="http://schemas.microsoft.com/office/drawing/2014/main" val="4262881526"/>
                    </a:ext>
                  </a:extLst>
                </a:gridCol>
                <a:gridCol w="4544291">
                  <a:extLst>
                    <a:ext uri="{9D8B030D-6E8A-4147-A177-3AD203B41FA5}">
                      <a16:colId xmlns:a16="http://schemas.microsoft.com/office/drawing/2014/main" val="2396117847"/>
                    </a:ext>
                  </a:extLst>
                </a:gridCol>
              </a:tblGrid>
              <a:tr h="834391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 ỨNG THU NHIỆT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 ỨNG TỎA NHIỆT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37657"/>
                  </a:ext>
                </a:extLst>
              </a:tr>
              <a:tr h="8343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GIAI ĐOẠN KHƠI MÀO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khơi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mào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(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….)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khơi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mào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tùy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cụ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 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7286023"/>
                  </a:ext>
                </a:extLst>
              </a:tr>
              <a:tr h="8343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GIAI ĐOẠN TIẾP DIỄN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tiếp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hoặc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Hầu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hết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ứng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tiếp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tục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đun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hoặc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đốt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02938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7613288-8447-CA8A-536E-3996B409A668}"/>
              </a:ext>
            </a:extLst>
          </p:cNvPr>
          <p:cNvSpPr txBox="1"/>
          <p:nvPr/>
        </p:nvSpPr>
        <p:spPr>
          <a:xfrm>
            <a:off x="3323552" y="90402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Bảng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so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sánh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hai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loại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400" b="1" i="1" spc="3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400" b="1" i="1" spc="300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0C3ED9F-78D3-B58A-93EB-B0047DB7161C}"/>
              </a:ext>
            </a:extLst>
          </p:cNvPr>
          <p:cNvSpPr/>
          <p:nvPr/>
        </p:nvSpPr>
        <p:spPr>
          <a:xfrm>
            <a:off x="1614054" y="4742685"/>
            <a:ext cx="9954508" cy="192841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F6529-6269-C728-A3F1-3FDE48717326}"/>
              </a:ext>
            </a:extLst>
          </p:cNvPr>
          <p:cNvSpPr txBox="1"/>
          <p:nvPr/>
        </p:nvSpPr>
        <p:spPr>
          <a:xfrm>
            <a:off x="1503217" y="5229840"/>
            <a:ext cx="95961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tỏa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diễn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ra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có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lợi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hơn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phản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ứng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thu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spc="3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nhiệt</a:t>
            </a:r>
            <a:r>
              <a:rPr lang="en-US" sz="2800" b="1" spc="3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5711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3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244"/>
  <p:tag name="MH_LIBRARY" val="CONTENTS"/>
  <p:tag name="MH_TYPE" val="OTHERS"/>
  <p:tag name="ID" val="54714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2148</Words>
  <Application>Microsoft Office PowerPoint</Application>
  <PresentationFormat>Màn hình rộng</PresentationFormat>
  <Paragraphs>175</Paragraphs>
  <Slides>30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38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CÁCH TÍNH BIẾN THIÊN ENTHALPY CỦA PHẢN ỨNG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Lan Nguyễn Thị</cp:lastModifiedBy>
  <cp:revision>37</cp:revision>
  <dcterms:created xsi:type="dcterms:W3CDTF">2017-06-02T02:20:57Z</dcterms:created>
  <dcterms:modified xsi:type="dcterms:W3CDTF">2023-03-03T07:26:52Z</dcterms:modified>
</cp:coreProperties>
</file>