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30" r:id="rId2"/>
    <p:sldId id="286" r:id="rId3"/>
    <p:sldId id="337" r:id="rId4"/>
    <p:sldId id="283" r:id="rId5"/>
    <p:sldId id="256" r:id="rId6"/>
    <p:sldId id="287" r:id="rId7"/>
    <p:sldId id="330" r:id="rId8"/>
    <p:sldId id="338" r:id="rId9"/>
    <p:sldId id="331" r:id="rId10"/>
    <p:sldId id="339" r:id="rId11"/>
    <p:sldId id="314" r:id="rId12"/>
    <p:sldId id="432" r:id="rId13"/>
    <p:sldId id="433" r:id="rId14"/>
    <p:sldId id="435" r:id="rId15"/>
    <p:sldId id="436" r:id="rId16"/>
    <p:sldId id="323" r:id="rId17"/>
    <p:sldId id="288" r:id="rId18"/>
    <p:sldId id="342" r:id="rId19"/>
    <p:sldId id="340" r:id="rId20"/>
    <p:sldId id="335" r:id="rId21"/>
    <p:sldId id="426" r:id="rId22"/>
    <p:sldId id="429" r:id="rId23"/>
    <p:sldId id="290" r:id="rId24"/>
    <p:sldId id="336" r:id="rId25"/>
    <p:sldId id="438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7" autoAdjust="0"/>
    <p:restoredTop sz="94660"/>
  </p:normalViewPr>
  <p:slideViewPr>
    <p:cSldViewPr snapToGrid="0">
      <p:cViewPr>
        <p:scale>
          <a:sx n="75" d="100"/>
          <a:sy n="75" d="100"/>
        </p:scale>
        <p:origin x="7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B1-DA80-4C37-A5E8-847B85EB7122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B18DF7-88FB-4E3D-9225-3A6B05F61F7B}">
      <dgm:prSet phldrT="[Text]" custT="1"/>
      <dgm:spPr/>
      <dgm:t>
        <a:bodyPr/>
        <a:lstStyle/>
        <a:p>
          <a:pPr rtl="0"/>
          <a:r>
            <a:rPr lang="en-US" sz="4400" b="1" dirty="0">
              <a:latin typeface="Times New Roman" panose="02020603050405020304" pitchFamily="18" charset="0"/>
              <a:cs typeface="Times New Roman" pitchFamily="18" charset="0"/>
              <a:sym typeface="Times New Roman" panose="02020603050405020304" pitchFamily="18" charset="0"/>
            </a:rPr>
            <a:t>NỘI DUNG BÀI HỌC</a:t>
          </a:r>
          <a:endParaRPr lang="en-GB" sz="4400" dirty="0">
            <a:latin typeface="Times New Roman" panose="02020603050405020304" pitchFamily="18" charset="0"/>
            <a:cs typeface="Times New Roman" pitchFamily="18" charset="0"/>
            <a:sym typeface="Times New Roman" panose="02020603050405020304" pitchFamily="18" charset="0"/>
          </a:endParaRPr>
        </a:p>
      </dgm:t>
    </dgm:pt>
    <dgm:pt modelId="{B5A55321-0055-4C9F-8516-1FF0BCD6342C}" type="parTrans" cxnId="{3302BAA1-7AEB-41AE-ACB4-80BF78E069A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10790AE2-B17D-4922-AE0F-1BD63882D1C6}" type="sibTrans" cxnId="{3302BAA1-7AEB-41AE-ACB4-80BF78E069A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A707A299-E221-4ACC-A0A4-D182468618C8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1.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Định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luật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F888299D-89D5-4648-8090-29F68C5B7985}" type="parTrans" cxnId="{25126894-005A-43B2-9254-6A6DFE888F7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803039AF-8EAC-4D04-A7F8-192ECC1ADCA0}" type="sibTrans" cxnId="{25126894-005A-43B2-9254-6A6DFE888F7A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708C1670-89F7-470E-A638-FE22000F264F}">
      <dgm:prSet phldrT="[Text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2. Ý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nghĩa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của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bảng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gm:t>
    </dgm:pt>
    <dgm:pt modelId="{9DADF44F-9A38-42A4-8217-5677661F329E}" type="parTrans" cxnId="{38A196C4-31A0-4310-A13B-CD33D1B3334B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9887FFDC-2AD5-40B8-BA24-B09115FC6357}" type="sibTrans" cxnId="{38A196C4-31A0-4310-A13B-CD33D1B3334B}">
      <dgm:prSet/>
      <dgm:spPr/>
      <dgm:t>
        <a:bodyPr/>
        <a:lstStyle/>
        <a:p>
          <a:endParaRPr lang="en-GB" sz="2400">
            <a:latin typeface="Acumin Pro Condensed" panose="020B0806020202020204" pitchFamily="34" charset="0"/>
          </a:endParaRPr>
        </a:p>
      </dgm:t>
    </dgm:pt>
    <dgm:pt modelId="{3B6E2B93-2A71-4B14-9EF6-6CDF8AD9084B}" type="pres">
      <dgm:prSet presAssocID="{B815DAB1-DA80-4C37-A5E8-847B85EB71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1A40B6-FF90-4703-9C4D-E245FAEC9C58}" type="pres">
      <dgm:prSet presAssocID="{00B18DF7-88FB-4E3D-9225-3A6B05F61F7B}" presName="hierRoot1" presStyleCnt="0"/>
      <dgm:spPr/>
    </dgm:pt>
    <dgm:pt modelId="{D647D5D5-2EBD-4C02-9475-BF183322F58B}" type="pres">
      <dgm:prSet presAssocID="{00B18DF7-88FB-4E3D-9225-3A6B05F61F7B}" presName="composite" presStyleCnt="0"/>
      <dgm:spPr/>
    </dgm:pt>
    <dgm:pt modelId="{1C4D2B70-D40D-44D2-9F85-052BB7687932}" type="pres">
      <dgm:prSet presAssocID="{00B18DF7-88FB-4E3D-9225-3A6B05F61F7B}" presName="background" presStyleLbl="node0" presStyleIdx="0" presStyleCnt="1"/>
      <dgm:spPr/>
    </dgm:pt>
    <dgm:pt modelId="{8A6ABBA8-38BD-4AA8-ACD9-1E50C1E177B6}" type="pres">
      <dgm:prSet presAssocID="{00B18DF7-88FB-4E3D-9225-3A6B05F61F7B}" presName="text" presStyleLbl="fgAcc0" presStyleIdx="0" presStyleCnt="1" custScaleX="239966">
        <dgm:presLayoutVars>
          <dgm:chPref val="3"/>
        </dgm:presLayoutVars>
      </dgm:prSet>
      <dgm:spPr/>
    </dgm:pt>
    <dgm:pt modelId="{AA75709C-20F9-4EF4-B6FA-12830F626491}" type="pres">
      <dgm:prSet presAssocID="{00B18DF7-88FB-4E3D-9225-3A6B05F61F7B}" presName="hierChild2" presStyleCnt="0"/>
      <dgm:spPr/>
    </dgm:pt>
    <dgm:pt modelId="{3F0BF963-D593-488A-A4F0-56B066A99DC5}" type="pres">
      <dgm:prSet presAssocID="{F888299D-89D5-4648-8090-29F68C5B7985}" presName="Name10" presStyleLbl="parChTrans1D2" presStyleIdx="0" presStyleCnt="2"/>
      <dgm:spPr/>
    </dgm:pt>
    <dgm:pt modelId="{46A7AD35-7B95-4B1C-B189-52841791F326}" type="pres">
      <dgm:prSet presAssocID="{A707A299-E221-4ACC-A0A4-D182468618C8}" presName="hierRoot2" presStyleCnt="0"/>
      <dgm:spPr/>
    </dgm:pt>
    <dgm:pt modelId="{405A0B02-62F5-4D62-B60C-65B39ABC2469}" type="pres">
      <dgm:prSet presAssocID="{A707A299-E221-4ACC-A0A4-D182468618C8}" presName="composite2" presStyleCnt="0"/>
      <dgm:spPr/>
    </dgm:pt>
    <dgm:pt modelId="{BAA0C1A1-657E-4C59-83A8-91DEAC33AC6F}" type="pres">
      <dgm:prSet presAssocID="{A707A299-E221-4ACC-A0A4-D182468618C8}" presName="background2" presStyleLbl="node2" presStyleIdx="0" presStyleCnt="2"/>
      <dgm:spPr/>
    </dgm:pt>
    <dgm:pt modelId="{5CF2AF91-EE86-4889-B9D6-2894E0CF286E}" type="pres">
      <dgm:prSet presAssocID="{A707A299-E221-4ACC-A0A4-D182468618C8}" presName="text2" presStyleLbl="fgAcc2" presStyleIdx="0" presStyleCnt="2" custScaleX="132098" custLinFactNeighborX="-488" custLinFactNeighborY="-2306">
        <dgm:presLayoutVars>
          <dgm:chPref val="3"/>
        </dgm:presLayoutVars>
      </dgm:prSet>
      <dgm:spPr/>
    </dgm:pt>
    <dgm:pt modelId="{FCADF6B7-A1BF-42A0-8892-48B7A42DC7FD}" type="pres">
      <dgm:prSet presAssocID="{A707A299-E221-4ACC-A0A4-D182468618C8}" presName="hierChild3" presStyleCnt="0"/>
      <dgm:spPr/>
    </dgm:pt>
    <dgm:pt modelId="{B61A5DAD-C15E-480A-9075-5BBE46765B5C}" type="pres">
      <dgm:prSet presAssocID="{9DADF44F-9A38-42A4-8217-5677661F329E}" presName="Name10" presStyleLbl="parChTrans1D2" presStyleIdx="1" presStyleCnt="2"/>
      <dgm:spPr/>
    </dgm:pt>
    <dgm:pt modelId="{31757457-724B-4C16-B32C-F4181FB7707D}" type="pres">
      <dgm:prSet presAssocID="{708C1670-89F7-470E-A638-FE22000F264F}" presName="hierRoot2" presStyleCnt="0"/>
      <dgm:spPr/>
    </dgm:pt>
    <dgm:pt modelId="{D7E8CEFA-790C-45D2-8347-63930F0EF2BB}" type="pres">
      <dgm:prSet presAssocID="{708C1670-89F7-470E-A638-FE22000F264F}" presName="composite2" presStyleCnt="0"/>
      <dgm:spPr/>
    </dgm:pt>
    <dgm:pt modelId="{11135098-3F3A-4F33-B801-2D8397CBD1A4}" type="pres">
      <dgm:prSet presAssocID="{708C1670-89F7-470E-A638-FE22000F264F}" presName="background2" presStyleLbl="node2" presStyleIdx="1" presStyleCnt="2"/>
      <dgm:spPr/>
    </dgm:pt>
    <dgm:pt modelId="{1741D2F5-406B-46B5-9B93-45A98F2F427A}" type="pres">
      <dgm:prSet presAssocID="{708C1670-89F7-470E-A638-FE22000F264F}" presName="text2" presStyleLbl="fgAcc2" presStyleIdx="1" presStyleCnt="2" custScaleX="136050">
        <dgm:presLayoutVars>
          <dgm:chPref val="3"/>
        </dgm:presLayoutVars>
      </dgm:prSet>
      <dgm:spPr/>
    </dgm:pt>
    <dgm:pt modelId="{98751CA9-682D-4AD7-9129-16EF5AE72C18}" type="pres">
      <dgm:prSet presAssocID="{708C1670-89F7-470E-A638-FE22000F264F}" presName="hierChild3" presStyleCnt="0"/>
      <dgm:spPr/>
    </dgm:pt>
  </dgm:ptLst>
  <dgm:cxnLst>
    <dgm:cxn modelId="{F992785B-C916-44DE-86CD-26DFCE72B108}" type="presOf" srcId="{9DADF44F-9A38-42A4-8217-5677661F329E}" destId="{B61A5DAD-C15E-480A-9075-5BBE46765B5C}" srcOrd="0" destOrd="0" presId="urn:microsoft.com/office/officeart/2005/8/layout/hierarchy1"/>
    <dgm:cxn modelId="{B4335E4E-A44C-499B-B815-C8EA6158AE95}" type="presOf" srcId="{F888299D-89D5-4648-8090-29F68C5B7985}" destId="{3F0BF963-D593-488A-A4F0-56B066A99DC5}" srcOrd="0" destOrd="0" presId="urn:microsoft.com/office/officeart/2005/8/layout/hierarchy1"/>
    <dgm:cxn modelId="{B9885D8D-E5D5-4EFD-BD2C-B2C6BE0944F4}" type="presOf" srcId="{A707A299-E221-4ACC-A0A4-D182468618C8}" destId="{5CF2AF91-EE86-4889-B9D6-2894E0CF286E}" srcOrd="0" destOrd="0" presId="urn:microsoft.com/office/officeart/2005/8/layout/hierarchy1"/>
    <dgm:cxn modelId="{25126894-005A-43B2-9254-6A6DFE888F7A}" srcId="{00B18DF7-88FB-4E3D-9225-3A6B05F61F7B}" destId="{A707A299-E221-4ACC-A0A4-D182468618C8}" srcOrd="0" destOrd="0" parTransId="{F888299D-89D5-4648-8090-29F68C5B7985}" sibTransId="{803039AF-8EAC-4D04-A7F8-192ECC1ADCA0}"/>
    <dgm:cxn modelId="{0D0F2E9C-8F1C-4E51-A211-9943B6CE854E}" type="presOf" srcId="{708C1670-89F7-470E-A638-FE22000F264F}" destId="{1741D2F5-406B-46B5-9B93-45A98F2F427A}" srcOrd="0" destOrd="0" presId="urn:microsoft.com/office/officeart/2005/8/layout/hierarchy1"/>
    <dgm:cxn modelId="{3302BAA1-7AEB-41AE-ACB4-80BF78E069AA}" srcId="{B815DAB1-DA80-4C37-A5E8-847B85EB7122}" destId="{00B18DF7-88FB-4E3D-9225-3A6B05F61F7B}" srcOrd="0" destOrd="0" parTransId="{B5A55321-0055-4C9F-8516-1FF0BCD6342C}" sibTransId="{10790AE2-B17D-4922-AE0F-1BD63882D1C6}"/>
    <dgm:cxn modelId="{38A196C4-31A0-4310-A13B-CD33D1B3334B}" srcId="{00B18DF7-88FB-4E3D-9225-3A6B05F61F7B}" destId="{708C1670-89F7-470E-A638-FE22000F264F}" srcOrd="1" destOrd="0" parTransId="{9DADF44F-9A38-42A4-8217-5677661F329E}" sibTransId="{9887FFDC-2AD5-40B8-BA24-B09115FC6357}"/>
    <dgm:cxn modelId="{59DC50F7-E93D-4F25-AE09-127CBAB0640F}" type="presOf" srcId="{B815DAB1-DA80-4C37-A5E8-847B85EB7122}" destId="{3B6E2B93-2A71-4B14-9EF6-6CDF8AD9084B}" srcOrd="0" destOrd="0" presId="urn:microsoft.com/office/officeart/2005/8/layout/hierarchy1"/>
    <dgm:cxn modelId="{AE2E98F8-2BF9-45AB-8E02-2E2B4AE3DC5B}" type="presOf" srcId="{00B18DF7-88FB-4E3D-9225-3A6B05F61F7B}" destId="{8A6ABBA8-38BD-4AA8-ACD9-1E50C1E177B6}" srcOrd="0" destOrd="0" presId="urn:microsoft.com/office/officeart/2005/8/layout/hierarchy1"/>
    <dgm:cxn modelId="{54328413-68DA-48BC-BC5F-17488EEF3D15}" type="presParOf" srcId="{3B6E2B93-2A71-4B14-9EF6-6CDF8AD9084B}" destId="{351A40B6-FF90-4703-9C4D-E245FAEC9C58}" srcOrd="0" destOrd="0" presId="urn:microsoft.com/office/officeart/2005/8/layout/hierarchy1"/>
    <dgm:cxn modelId="{A2F6DB97-C4C3-45BB-BCA4-3C9B492849EC}" type="presParOf" srcId="{351A40B6-FF90-4703-9C4D-E245FAEC9C58}" destId="{D647D5D5-2EBD-4C02-9475-BF183322F58B}" srcOrd="0" destOrd="0" presId="urn:microsoft.com/office/officeart/2005/8/layout/hierarchy1"/>
    <dgm:cxn modelId="{E5FFEFD3-B814-4140-A808-FFD724D8E449}" type="presParOf" srcId="{D647D5D5-2EBD-4C02-9475-BF183322F58B}" destId="{1C4D2B70-D40D-44D2-9F85-052BB7687932}" srcOrd="0" destOrd="0" presId="urn:microsoft.com/office/officeart/2005/8/layout/hierarchy1"/>
    <dgm:cxn modelId="{DE509189-BE6D-4CE5-BB88-869371CDD6CE}" type="presParOf" srcId="{D647D5D5-2EBD-4C02-9475-BF183322F58B}" destId="{8A6ABBA8-38BD-4AA8-ACD9-1E50C1E177B6}" srcOrd="1" destOrd="0" presId="urn:microsoft.com/office/officeart/2005/8/layout/hierarchy1"/>
    <dgm:cxn modelId="{BB34322B-0832-4432-B3FD-2197342204D8}" type="presParOf" srcId="{351A40B6-FF90-4703-9C4D-E245FAEC9C58}" destId="{AA75709C-20F9-4EF4-B6FA-12830F626491}" srcOrd="1" destOrd="0" presId="urn:microsoft.com/office/officeart/2005/8/layout/hierarchy1"/>
    <dgm:cxn modelId="{06653B6F-83E7-49EA-8A47-B2B56D9A0CB1}" type="presParOf" srcId="{AA75709C-20F9-4EF4-B6FA-12830F626491}" destId="{3F0BF963-D593-488A-A4F0-56B066A99DC5}" srcOrd="0" destOrd="0" presId="urn:microsoft.com/office/officeart/2005/8/layout/hierarchy1"/>
    <dgm:cxn modelId="{4761B37A-18F7-4133-8466-7254B1E5B0C9}" type="presParOf" srcId="{AA75709C-20F9-4EF4-B6FA-12830F626491}" destId="{46A7AD35-7B95-4B1C-B189-52841791F326}" srcOrd="1" destOrd="0" presId="urn:microsoft.com/office/officeart/2005/8/layout/hierarchy1"/>
    <dgm:cxn modelId="{283B1DCC-B6D0-4327-A0F4-B64796C4C1E8}" type="presParOf" srcId="{46A7AD35-7B95-4B1C-B189-52841791F326}" destId="{405A0B02-62F5-4D62-B60C-65B39ABC2469}" srcOrd="0" destOrd="0" presId="urn:microsoft.com/office/officeart/2005/8/layout/hierarchy1"/>
    <dgm:cxn modelId="{AF94878D-4455-4021-936C-EEA06EFC8CBD}" type="presParOf" srcId="{405A0B02-62F5-4D62-B60C-65B39ABC2469}" destId="{BAA0C1A1-657E-4C59-83A8-91DEAC33AC6F}" srcOrd="0" destOrd="0" presId="urn:microsoft.com/office/officeart/2005/8/layout/hierarchy1"/>
    <dgm:cxn modelId="{3E12E943-6F4C-4D0E-A424-6099E54478EC}" type="presParOf" srcId="{405A0B02-62F5-4D62-B60C-65B39ABC2469}" destId="{5CF2AF91-EE86-4889-B9D6-2894E0CF286E}" srcOrd="1" destOrd="0" presId="urn:microsoft.com/office/officeart/2005/8/layout/hierarchy1"/>
    <dgm:cxn modelId="{5AE6F98E-4589-450D-B106-C565F68CFFB8}" type="presParOf" srcId="{46A7AD35-7B95-4B1C-B189-52841791F326}" destId="{FCADF6B7-A1BF-42A0-8892-48B7A42DC7FD}" srcOrd="1" destOrd="0" presId="urn:microsoft.com/office/officeart/2005/8/layout/hierarchy1"/>
    <dgm:cxn modelId="{9A9A323C-BD24-41A1-A4EF-81F3611C4E65}" type="presParOf" srcId="{AA75709C-20F9-4EF4-B6FA-12830F626491}" destId="{B61A5DAD-C15E-480A-9075-5BBE46765B5C}" srcOrd="2" destOrd="0" presId="urn:microsoft.com/office/officeart/2005/8/layout/hierarchy1"/>
    <dgm:cxn modelId="{7F2F2881-E9CA-4E75-969A-369D5D80231E}" type="presParOf" srcId="{AA75709C-20F9-4EF4-B6FA-12830F626491}" destId="{31757457-724B-4C16-B32C-F4181FB7707D}" srcOrd="3" destOrd="0" presId="urn:microsoft.com/office/officeart/2005/8/layout/hierarchy1"/>
    <dgm:cxn modelId="{82070552-CF66-4834-AF27-946A0212DCDB}" type="presParOf" srcId="{31757457-724B-4C16-B32C-F4181FB7707D}" destId="{D7E8CEFA-790C-45D2-8347-63930F0EF2BB}" srcOrd="0" destOrd="0" presId="urn:microsoft.com/office/officeart/2005/8/layout/hierarchy1"/>
    <dgm:cxn modelId="{7985EA9D-4D6C-4EB5-B041-50A961AAE167}" type="presParOf" srcId="{D7E8CEFA-790C-45D2-8347-63930F0EF2BB}" destId="{11135098-3F3A-4F33-B801-2D8397CBD1A4}" srcOrd="0" destOrd="0" presId="urn:microsoft.com/office/officeart/2005/8/layout/hierarchy1"/>
    <dgm:cxn modelId="{85BAB516-426D-4EED-A710-C91BD2DA7AF8}" type="presParOf" srcId="{D7E8CEFA-790C-45D2-8347-63930F0EF2BB}" destId="{1741D2F5-406B-46B5-9B93-45A98F2F427A}" srcOrd="1" destOrd="0" presId="urn:microsoft.com/office/officeart/2005/8/layout/hierarchy1"/>
    <dgm:cxn modelId="{BFAA327E-BCE2-4D34-A100-D3E9B6773FFF}" type="presParOf" srcId="{31757457-724B-4C16-B32C-F4181FB7707D}" destId="{98751CA9-682D-4AD7-9129-16EF5AE72C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5DAD-C15E-480A-9075-5BBE46765B5C}">
      <dsp:nvSpPr>
        <dsp:cNvPr id="0" name=""/>
        <dsp:cNvSpPr/>
      </dsp:nvSpPr>
      <dsp:spPr>
        <a:xfrm>
          <a:off x="3572913" y="1595559"/>
          <a:ext cx="1896793" cy="71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212"/>
              </a:lnTo>
              <a:lnTo>
                <a:pt x="1896793" y="487212"/>
              </a:lnTo>
              <a:lnTo>
                <a:pt x="1896793" y="71494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BF963-D593-488A-A4F0-56B066A99DC5}">
      <dsp:nvSpPr>
        <dsp:cNvPr id="0" name=""/>
        <dsp:cNvSpPr/>
      </dsp:nvSpPr>
      <dsp:spPr>
        <a:xfrm>
          <a:off x="1615547" y="1595559"/>
          <a:ext cx="1957365" cy="678946"/>
        </a:xfrm>
        <a:custGeom>
          <a:avLst/>
          <a:gdLst/>
          <a:ahLst/>
          <a:cxnLst/>
          <a:rect l="0" t="0" r="0" b="0"/>
          <a:pathLst>
            <a:path>
              <a:moveTo>
                <a:pt x="1957365" y="0"/>
              </a:moveTo>
              <a:lnTo>
                <a:pt x="1957365" y="451216"/>
              </a:lnTo>
              <a:lnTo>
                <a:pt x="0" y="451216"/>
              </a:lnTo>
              <a:lnTo>
                <a:pt x="0" y="6789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D2B70-D40D-44D2-9F85-052BB7687932}">
      <dsp:nvSpPr>
        <dsp:cNvPr id="0" name=""/>
        <dsp:cNvSpPr/>
      </dsp:nvSpPr>
      <dsp:spPr>
        <a:xfrm>
          <a:off x="623422" y="34565"/>
          <a:ext cx="5898980" cy="1560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ABBA8-38BD-4AA8-ACD9-1E50C1E177B6}">
      <dsp:nvSpPr>
        <dsp:cNvPr id="0" name=""/>
        <dsp:cNvSpPr/>
      </dsp:nvSpPr>
      <dsp:spPr>
        <a:xfrm>
          <a:off x="896562" y="294048"/>
          <a:ext cx="5898980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imes New Roman" panose="02020603050405020304" pitchFamily="18" charset="0"/>
              <a:cs typeface="Times New Roman" pitchFamily="18" charset="0"/>
              <a:sym typeface="Times New Roman" panose="02020603050405020304" pitchFamily="18" charset="0"/>
            </a:rPr>
            <a:t>NỘI DUNG BÀI HỌC</a:t>
          </a:r>
          <a:endParaRPr lang="en-GB" sz="4400" kern="1200" dirty="0">
            <a:latin typeface="Times New Roman" panose="02020603050405020304" pitchFamily="18" charset="0"/>
            <a:cs typeface="Times New Roman" pitchFamily="18" charset="0"/>
            <a:sym typeface="Times New Roman" panose="02020603050405020304" pitchFamily="18" charset="0"/>
          </a:endParaRPr>
        </a:p>
      </dsp:txBody>
      <dsp:txXfrm>
        <a:off x="942282" y="339768"/>
        <a:ext cx="5807540" cy="1469553"/>
      </dsp:txXfrm>
    </dsp:sp>
    <dsp:sp modelId="{BAA0C1A1-657E-4C59-83A8-91DEAC33AC6F}">
      <dsp:nvSpPr>
        <dsp:cNvPr id="0" name=""/>
        <dsp:cNvSpPr/>
      </dsp:nvSpPr>
      <dsp:spPr>
        <a:xfrm>
          <a:off x="-8106" y="2274505"/>
          <a:ext cx="3247308" cy="1560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AF91-EE86-4889-B9D6-2894E0CF286E}">
      <dsp:nvSpPr>
        <dsp:cNvPr id="0" name=""/>
        <dsp:cNvSpPr/>
      </dsp:nvSpPr>
      <dsp:spPr>
        <a:xfrm>
          <a:off x="265033" y="2533988"/>
          <a:ext cx="3247308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1.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Định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luật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310753" y="2579708"/>
        <a:ext cx="3155868" cy="1469553"/>
      </dsp:txXfrm>
    </dsp:sp>
    <dsp:sp modelId="{11135098-3F3A-4F33-B801-2D8397CBD1A4}">
      <dsp:nvSpPr>
        <dsp:cNvPr id="0" name=""/>
        <dsp:cNvSpPr/>
      </dsp:nvSpPr>
      <dsp:spPr>
        <a:xfrm>
          <a:off x="3797477" y="2310502"/>
          <a:ext cx="3344458" cy="1560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D2F5-406B-46B5-9B93-45A98F2F427A}">
      <dsp:nvSpPr>
        <dsp:cNvPr id="0" name=""/>
        <dsp:cNvSpPr/>
      </dsp:nvSpPr>
      <dsp:spPr>
        <a:xfrm>
          <a:off x="4070617" y="2569984"/>
          <a:ext cx="3344458" cy="1560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2. Ý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nghĩa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của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bảng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tuần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hoàn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các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nguyên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tố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hóa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rPr>
            <a:t>học</a:t>
          </a:r>
          <a:endParaRPr lang="en-GB" sz="2400" b="1" kern="1200" dirty="0"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endParaRPr>
        </a:p>
      </dsp:txBody>
      <dsp:txXfrm>
        <a:off x="4116337" y="2615704"/>
        <a:ext cx="3253018" cy="146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78979-DAC6-486A-B1AD-2B8140BB26C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D06D-6B50-4DE1-9B46-370EDBA36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8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24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18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20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20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5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4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6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83484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7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365704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D06D-6B50-4DE1-9B46-370EDBA36D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3B0B0-65FA-432B-9879-D1F9110CE3DC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vi-VN" sz="8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vi-VN" sz="80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275769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15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6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0277AB-2223-42B3-A3E5-66D90F3B6C5B}" type="slidenum">
              <a:rPr lang="en-US" altLang="vi-VN"/>
              <a:pPr eaLnBrk="1" hangingPunct="1"/>
              <a:t>17</a:t>
            </a:fld>
            <a:endParaRPr lang="en-US" altLang="vi-V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0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49FF-0208-47B3-A08E-9D8B1115B5A3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BFBB-6E6B-4B9A-B339-EC3573200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02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o%20chu.avi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47908" y="41197"/>
            <a:ext cx="305962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1947467" y="579874"/>
            <a:ext cx="2435762" cy="579833"/>
            <a:chOff x="1115871" y="1001799"/>
            <a:chExt cx="3247975" cy="772835"/>
          </a:xfrm>
          <a:solidFill>
            <a:schemeClr val="bg2"/>
          </a:solidFill>
        </p:grpSpPr>
        <p:sp>
          <p:nvSpPr>
            <p:cNvPr id="5" name="Rectangle 4"/>
            <p:cNvSpPr/>
            <p:nvPr/>
          </p:nvSpPr>
          <p:spPr>
            <a:xfrm>
              <a:off x="1115871" y="1001799"/>
              <a:ext cx="654109" cy="772835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9978" y="1001799"/>
              <a:ext cx="655697" cy="772835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678" y="1001799"/>
              <a:ext cx="654109" cy="772835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7468" y="1010111"/>
              <a:ext cx="655696" cy="763314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09737" y="1007671"/>
              <a:ext cx="654109" cy="753795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48" name="Group 37"/>
          <p:cNvGrpSpPr>
            <a:grpSpLocks/>
          </p:cNvGrpSpPr>
          <p:nvPr/>
        </p:nvGrpSpPr>
        <p:grpSpPr bwMode="auto">
          <a:xfrm>
            <a:off x="2417480" y="1195552"/>
            <a:ext cx="2528888" cy="588169"/>
            <a:chOff x="1775553" y="1752600"/>
            <a:chExt cx="3371158" cy="784034"/>
          </a:xfrm>
        </p:grpSpPr>
        <p:sp>
          <p:nvSpPr>
            <p:cNvPr id="11" name="Rectangle 10"/>
            <p:cNvSpPr/>
            <p:nvPr/>
          </p:nvSpPr>
          <p:spPr>
            <a:xfrm>
              <a:off x="1775553" y="1763710"/>
              <a:ext cx="653916" cy="772924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50103" y="1763710"/>
              <a:ext cx="653916" cy="772924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4174" y="1763710"/>
              <a:ext cx="655503" cy="772924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7136" y="1752600"/>
              <a:ext cx="653916" cy="772925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2795" y="1752600"/>
              <a:ext cx="653916" cy="772925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49" name="Group 38"/>
          <p:cNvGrpSpPr>
            <a:grpSpLocks/>
          </p:cNvGrpSpPr>
          <p:nvPr/>
        </p:nvGrpSpPr>
        <p:grpSpPr bwMode="auto">
          <a:xfrm>
            <a:off x="1840054" y="1868048"/>
            <a:ext cx="3033713" cy="579834"/>
            <a:chOff x="897869" y="2601910"/>
            <a:chExt cx="4045022" cy="77292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897869" y="2601910"/>
              <a:ext cx="654062" cy="772924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70981" y="2601910"/>
              <a:ext cx="655650" cy="772924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56793" y="2601910"/>
              <a:ext cx="654062" cy="772924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29905" y="2607393"/>
              <a:ext cx="654062" cy="75633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14130" y="2607393"/>
              <a:ext cx="655649" cy="75633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88829" y="2609250"/>
              <a:ext cx="654062" cy="754475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50" name="Group 39"/>
          <p:cNvGrpSpPr>
            <a:grpSpLocks/>
          </p:cNvGrpSpPr>
          <p:nvPr/>
        </p:nvGrpSpPr>
        <p:grpSpPr bwMode="auto">
          <a:xfrm>
            <a:off x="2429790" y="2475586"/>
            <a:ext cx="2071688" cy="606579"/>
            <a:chOff x="1729658" y="3429000"/>
            <a:chExt cx="2686277" cy="784034"/>
          </a:xfrm>
          <a:solidFill>
            <a:srgbClr val="92D050"/>
          </a:solidFill>
        </p:grpSpPr>
        <p:sp>
          <p:nvSpPr>
            <p:cNvPr id="23" name="Rectangle 22"/>
            <p:cNvSpPr/>
            <p:nvPr/>
          </p:nvSpPr>
          <p:spPr>
            <a:xfrm>
              <a:off x="1729658" y="3440110"/>
              <a:ext cx="654105" cy="772924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05035" y="3440111"/>
              <a:ext cx="655693" cy="772923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88673" y="3440110"/>
              <a:ext cx="654105" cy="772924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61830" y="3429000"/>
              <a:ext cx="654105" cy="772925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16107" y="2009643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47058" y="200607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4998" y="2000529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05372" y="1991196"/>
            <a:ext cx="280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027396" y="2001282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59720" y="2000529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07063" y="707725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594094" y="711806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76092" y="711806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63541" y="71780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35623" y="73199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582188" y="1291226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072903" y="1330349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14314" y="1315456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996878" y="130444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,II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95813" y="1279856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63369" y="260982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119209" y="2630482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603622" y="262756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140342" y="2625942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9" name="Oval 58"/>
          <p:cNvSpPr/>
          <p:nvPr/>
        </p:nvSpPr>
        <p:spPr>
          <a:xfrm>
            <a:off x="1257300" y="61985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Oval 59"/>
          <p:cNvSpPr/>
          <p:nvPr/>
        </p:nvSpPr>
        <p:spPr>
          <a:xfrm>
            <a:off x="1257300" y="1276989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Oval 60"/>
          <p:cNvSpPr/>
          <p:nvPr/>
        </p:nvSpPr>
        <p:spPr>
          <a:xfrm>
            <a:off x="1246188" y="1958959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Oval 61"/>
          <p:cNvSpPr/>
          <p:nvPr/>
        </p:nvSpPr>
        <p:spPr>
          <a:xfrm>
            <a:off x="1266979" y="258200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0037" y="3342639"/>
            <a:ext cx="7327231" cy="1664266"/>
          </a:xfrm>
          <a:custGeom>
            <a:avLst/>
            <a:gdLst>
              <a:gd name="connsiteX0" fmla="*/ 0 w 7327231"/>
              <a:gd name="connsiteY0" fmla="*/ 0 h 1664266"/>
              <a:gd name="connsiteX1" fmla="*/ 563633 w 7327231"/>
              <a:gd name="connsiteY1" fmla="*/ 0 h 1664266"/>
              <a:gd name="connsiteX2" fmla="*/ 1127266 w 7327231"/>
              <a:gd name="connsiteY2" fmla="*/ 0 h 1664266"/>
              <a:gd name="connsiteX3" fmla="*/ 1837444 w 7327231"/>
              <a:gd name="connsiteY3" fmla="*/ 0 h 1664266"/>
              <a:gd name="connsiteX4" fmla="*/ 2181260 w 7327231"/>
              <a:gd name="connsiteY4" fmla="*/ 0 h 1664266"/>
              <a:gd name="connsiteX5" fmla="*/ 2744893 w 7327231"/>
              <a:gd name="connsiteY5" fmla="*/ 0 h 1664266"/>
              <a:gd name="connsiteX6" fmla="*/ 3455071 w 7327231"/>
              <a:gd name="connsiteY6" fmla="*/ 0 h 1664266"/>
              <a:gd name="connsiteX7" fmla="*/ 3945432 w 7327231"/>
              <a:gd name="connsiteY7" fmla="*/ 0 h 1664266"/>
              <a:gd name="connsiteX8" fmla="*/ 4509065 w 7327231"/>
              <a:gd name="connsiteY8" fmla="*/ 0 h 1664266"/>
              <a:gd name="connsiteX9" fmla="*/ 5219243 w 7327231"/>
              <a:gd name="connsiteY9" fmla="*/ 0 h 1664266"/>
              <a:gd name="connsiteX10" fmla="*/ 5782876 w 7327231"/>
              <a:gd name="connsiteY10" fmla="*/ 0 h 1664266"/>
              <a:gd name="connsiteX11" fmla="*/ 6199965 w 7327231"/>
              <a:gd name="connsiteY11" fmla="*/ 0 h 1664266"/>
              <a:gd name="connsiteX12" fmla="*/ 7327231 w 7327231"/>
              <a:gd name="connsiteY12" fmla="*/ 0 h 1664266"/>
              <a:gd name="connsiteX13" fmla="*/ 7327231 w 7327231"/>
              <a:gd name="connsiteY13" fmla="*/ 571398 h 1664266"/>
              <a:gd name="connsiteX14" fmla="*/ 7327231 w 7327231"/>
              <a:gd name="connsiteY14" fmla="*/ 1109511 h 1664266"/>
              <a:gd name="connsiteX15" fmla="*/ 7327231 w 7327231"/>
              <a:gd name="connsiteY15" fmla="*/ 1664266 h 1664266"/>
              <a:gd name="connsiteX16" fmla="*/ 6763598 w 7327231"/>
              <a:gd name="connsiteY16" fmla="*/ 1664266 h 1664266"/>
              <a:gd name="connsiteX17" fmla="*/ 6419782 w 7327231"/>
              <a:gd name="connsiteY17" fmla="*/ 1664266 h 1664266"/>
              <a:gd name="connsiteX18" fmla="*/ 6002693 w 7327231"/>
              <a:gd name="connsiteY18" fmla="*/ 1664266 h 1664266"/>
              <a:gd name="connsiteX19" fmla="*/ 5658877 w 7327231"/>
              <a:gd name="connsiteY19" fmla="*/ 1664266 h 1664266"/>
              <a:gd name="connsiteX20" fmla="*/ 5095244 w 7327231"/>
              <a:gd name="connsiteY20" fmla="*/ 1664266 h 1664266"/>
              <a:gd name="connsiteX21" fmla="*/ 4531611 w 7327231"/>
              <a:gd name="connsiteY21" fmla="*/ 1664266 h 1664266"/>
              <a:gd name="connsiteX22" fmla="*/ 3894705 w 7327231"/>
              <a:gd name="connsiteY22" fmla="*/ 1664266 h 1664266"/>
              <a:gd name="connsiteX23" fmla="*/ 3477617 w 7327231"/>
              <a:gd name="connsiteY23" fmla="*/ 1664266 h 1664266"/>
              <a:gd name="connsiteX24" fmla="*/ 2913983 w 7327231"/>
              <a:gd name="connsiteY24" fmla="*/ 1664266 h 1664266"/>
              <a:gd name="connsiteX25" fmla="*/ 2203806 w 7327231"/>
              <a:gd name="connsiteY25" fmla="*/ 1664266 h 1664266"/>
              <a:gd name="connsiteX26" fmla="*/ 1786717 w 7327231"/>
              <a:gd name="connsiteY26" fmla="*/ 1664266 h 1664266"/>
              <a:gd name="connsiteX27" fmla="*/ 1442901 w 7327231"/>
              <a:gd name="connsiteY27" fmla="*/ 1664266 h 1664266"/>
              <a:gd name="connsiteX28" fmla="*/ 879268 w 7327231"/>
              <a:gd name="connsiteY28" fmla="*/ 1664266 h 1664266"/>
              <a:gd name="connsiteX29" fmla="*/ 0 w 7327231"/>
              <a:gd name="connsiteY29" fmla="*/ 1664266 h 1664266"/>
              <a:gd name="connsiteX30" fmla="*/ 0 w 7327231"/>
              <a:gd name="connsiteY30" fmla="*/ 1159439 h 1664266"/>
              <a:gd name="connsiteX31" fmla="*/ 0 w 7327231"/>
              <a:gd name="connsiteY31" fmla="*/ 588041 h 1664266"/>
              <a:gd name="connsiteX32" fmla="*/ 0 w 7327231"/>
              <a:gd name="connsiteY32" fmla="*/ 0 h 166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27231" h="1664266" extrusionOk="0">
                <a:moveTo>
                  <a:pt x="0" y="0"/>
                </a:moveTo>
                <a:cubicBezTo>
                  <a:pt x="256638" y="-56329"/>
                  <a:pt x="409085" y="50783"/>
                  <a:pt x="563633" y="0"/>
                </a:cubicBezTo>
                <a:cubicBezTo>
                  <a:pt x="718181" y="-50783"/>
                  <a:pt x="980615" y="26555"/>
                  <a:pt x="1127266" y="0"/>
                </a:cubicBezTo>
                <a:cubicBezTo>
                  <a:pt x="1273917" y="-26555"/>
                  <a:pt x="1655462" y="14795"/>
                  <a:pt x="1837444" y="0"/>
                </a:cubicBezTo>
                <a:cubicBezTo>
                  <a:pt x="2019426" y="-14795"/>
                  <a:pt x="2027519" y="2997"/>
                  <a:pt x="2181260" y="0"/>
                </a:cubicBezTo>
                <a:cubicBezTo>
                  <a:pt x="2335001" y="-2997"/>
                  <a:pt x="2610452" y="9631"/>
                  <a:pt x="2744893" y="0"/>
                </a:cubicBezTo>
                <a:cubicBezTo>
                  <a:pt x="2879334" y="-9631"/>
                  <a:pt x="3141722" y="16840"/>
                  <a:pt x="3455071" y="0"/>
                </a:cubicBezTo>
                <a:cubicBezTo>
                  <a:pt x="3768420" y="-16840"/>
                  <a:pt x="3788374" y="28307"/>
                  <a:pt x="3945432" y="0"/>
                </a:cubicBezTo>
                <a:cubicBezTo>
                  <a:pt x="4102490" y="-28307"/>
                  <a:pt x="4279178" y="18551"/>
                  <a:pt x="4509065" y="0"/>
                </a:cubicBezTo>
                <a:cubicBezTo>
                  <a:pt x="4738952" y="-18551"/>
                  <a:pt x="5030301" y="54225"/>
                  <a:pt x="5219243" y="0"/>
                </a:cubicBezTo>
                <a:cubicBezTo>
                  <a:pt x="5408185" y="-54225"/>
                  <a:pt x="5611704" y="65125"/>
                  <a:pt x="5782876" y="0"/>
                </a:cubicBezTo>
                <a:cubicBezTo>
                  <a:pt x="5954048" y="-65125"/>
                  <a:pt x="6078184" y="4419"/>
                  <a:pt x="6199965" y="0"/>
                </a:cubicBezTo>
                <a:cubicBezTo>
                  <a:pt x="6321746" y="-4419"/>
                  <a:pt x="6993405" y="32444"/>
                  <a:pt x="7327231" y="0"/>
                </a:cubicBezTo>
                <a:cubicBezTo>
                  <a:pt x="7359713" y="210240"/>
                  <a:pt x="7299508" y="376313"/>
                  <a:pt x="7327231" y="571398"/>
                </a:cubicBezTo>
                <a:cubicBezTo>
                  <a:pt x="7354954" y="766483"/>
                  <a:pt x="7267304" y="899158"/>
                  <a:pt x="7327231" y="1109511"/>
                </a:cubicBezTo>
                <a:cubicBezTo>
                  <a:pt x="7387158" y="1319864"/>
                  <a:pt x="7321151" y="1390502"/>
                  <a:pt x="7327231" y="1664266"/>
                </a:cubicBezTo>
                <a:cubicBezTo>
                  <a:pt x="7148014" y="1701022"/>
                  <a:pt x="6976295" y="1598701"/>
                  <a:pt x="6763598" y="1664266"/>
                </a:cubicBezTo>
                <a:cubicBezTo>
                  <a:pt x="6550901" y="1729831"/>
                  <a:pt x="6510073" y="1664161"/>
                  <a:pt x="6419782" y="1664266"/>
                </a:cubicBezTo>
                <a:cubicBezTo>
                  <a:pt x="6329491" y="1664371"/>
                  <a:pt x="6095538" y="1623597"/>
                  <a:pt x="6002693" y="1664266"/>
                </a:cubicBezTo>
                <a:cubicBezTo>
                  <a:pt x="5909848" y="1704935"/>
                  <a:pt x="5756206" y="1633294"/>
                  <a:pt x="5658877" y="1664266"/>
                </a:cubicBezTo>
                <a:cubicBezTo>
                  <a:pt x="5561548" y="1695238"/>
                  <a:pt x="5221925" y="1662931"/>
                  <a:pt x="5095244" y="1664266"/>
                </a:cubicBezTo>
                <a:cubicBezTo>
                  <a:pt x="4968563" y="1665601"/>
                  <a:pt x="4754884" y="1609801"/>
                  <a:pt x="4531611" y="1664266"/>
                </a:cubicBezTo>
                <a:cubicBezTo>
                  <a:pt x="4308338" y="1718731"/>
                  <a:pt x="4028440" y="1630921"/>
                  <a:pt x="3894705" y="1664266"/>
                </a:cubicBezTo>
                <a:cubicBezTo>
                  <a:pt x="3760970" y="1697611"/>
                  <a:pt x="3652317" y="1662901"/>
                  <a:pt x="3477617" y="1664266"/>
                </a:cubicBezTo>
                <a:cubicBezTo>
                  <a:pt x="3302917" y="1665631"/>
                  <a:pt x="3134683" y="1611857"/>
                  <a:pt x="2913983" y="1664266"/>
                </a:cubicBezTo>
                <a:cubicBezTo>
                  <a:pt x="2693283" y="1716675"/>
                  <a:pt x="2397201" y="1630701"/>
                  <a:pt x="2203806" y="1664266"/>
                </a:cubicBezTo>
                <a:cubicBezTo>
                  <a:pt x="2010411" y="1697831"/>
                  <a:pt x="1978659" y="1621275"/>
                  <a:pt x="1786717" y="1664266"/>
                </a:cubicBezTo>
                <a:cubicBezTo>
                  <a:pt x="1594775" y="1707257"/>
                  <a:pt x="1556759" y="1634752"/>
                  <a:pt x="1442901" y="1664266"/>
                </a:cubicBezTo>
                <a:cubicBezTo>
                  <a:pt x="1329043" y="1693780"/>
                  <a:pt x="1150199" y="1662563"/>
                  <a:pt x="879268" y="1664266"/>
                </a:cubicBezTo>
                <a:cubicBezTo>
                  <a:pt x="608337" y="1665969"/>
                  <a:pt x="305545" y="1662155"/>
                  <a:pt x="0" y="1664266"/>
                </a:cubicBezTo>
                <a:cubicBezTo>
                  <a:pt x="-42187" y="1540426"/>
                  <a:pt x="13176" y="1343394"/>
                  <a:pt x="0" y="1159439"/>
                </a:cubicBezTo>
                <a:cubicBezTo>
                  <a:pt x="-13176" y="975484"/>
                  <a:pt x="15857" y="870266"/>
                  <a:pt x="0" y="588041"/>
                </a:cubicBezTo>
                <a:cubicBezTo>
                  <a:pt x="-15857" y="305816"/>
                  <a:pt x="47173" y="14022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551350" y="3342639"/>
            <a:ext cx="594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Hãy điền vào chỗ trống: Trong một …… theo chiều tăng dần điện tích hạt nhân, tính kim loại của các nguyên tố yếu dần, đồng thời tính phi kim mạnh dần.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397142" y="3500128"/>
            <a:ext cx="6375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Cho nguyên tố Ca có Z = 20. vị trí của Ca trong bảng tuần hoàn  là : ô … chu kỳ … nhóm …. ?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055595" y="3453083"/>
            <a:ext cx="68635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 Điền vào chỗ trống.  Cho một nguyên tố ở nhóm chính có số thứ tự nhóm là  x, thì ...... của nguyên tố đó trong  oxit cao nhất cũng bằng x.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200798" y="3447443"/>
            <a:ext cx="6718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 Cho 4 nguyên tố sau đây: O (Z = 8), C ( Z= 6), N ( Z = 7), B ( Z = 5). Hãy sắp xếp các nguyên tố này theo chiều tăng dần tính phi kim.  </a:t>
            </a:r>
          </a:p>
        </p:txBody>
      </p:sp>
      <p:pic>
        <p:nvPicPr>
          <p:cNvPr id="6180" name="Picture 2" descr="D:\y nghia bang tuan hoan\tu lieu\1Chan_dung_Mendeleev.jpg_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42950"/>
            <a:ext cx="2457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257800" y="1657350"/>
            <a:ext cx="1257300" cy="971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521223" y="1649016"/>
            <a:ext cx="1248966" cy="97988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257800" y="685800"/>
            <a:ext cx="1248966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516644" y="679642"/>
            <a:ext cx="1248966" cy="9715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4171950" y="285750"/>
            <a:ext cx="3429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114800" y="186929"/>
            <a:ext cx="171450" cy="17145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113610" y="186929"/>
            <a:ext cx="171450" cy="17145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112419" y="185738"/>
            <a:ext cx="171450" cy="17145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114800" y="171450"/>
            <a:ext cx="171450" cy="17145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001269" y="3985256"/>
            <a:ext cx="708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NHÀ BÁC HỌC MEN-DE-LÊ-EP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86600" y="228600"/>
            <a:ext cx="685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138917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9583 0.00254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1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 giay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NH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9583 0.00254 " pathEditMode="relative" rAng="0" ptsTypes="AA">
                                      <p:cBhvr>
                                        <p:cTn id="59" dur="19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 giay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NH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9583 0.00254 " pathEditMode="relative" rAng="0" ptsTypes="AA">
                                      <p:cBhvr>
                                        <p:cTn id="106" dur="19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 giay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4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NH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9583 0.00555 " pathEditMode="relative" rAng="0" ptsTypes="AA">
                                      <p:cBhvr>
                                        <p:cTn id="158" dur="18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 giay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NH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NH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57" grpId="0" animBg="1"/>
      <p:bldP spid="58" grpId="0" animBg="1"/>
      <p:bldP spid="68" grpId="0" animBg="1"/>
      <p:bldP spid="69" grpId="0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19551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20D09-8985-EEB3-9A08-705DD9C0A4C2}"/>
              </a:ext>
            </a:extLst>
          </p:cNvPr>
          <p:cNvSpPr txBox="1"/>
          <p:nvPr/>
        </p:nvSpPr>
        <p:spPr>
          <a:xfrm>
            <a:off x="439551" y="906728"/>
            <a:ext cx="8268077" cy="1251240"/>
          </a:xfrm>
          <a:custGeom>
            <a:avLst/>
            <a:gdLst>
              <a:gd name="connsiteX0" fmla="*/ 0 w 8268077"/>
              <a:gd name="connsiteY0" fmla="*/ 0 h 1251240"/>
              <a:gd name="connsiteX1" fmla="*/ 507896 w 8268077"/>
              <a:gd name="connsiteY1" fmla="*/ 0 h 1251240"/>
              <a:gd name="connsiteX2" fmla="*/ 933112 w 8268077"/>
              <a:gd name="connsiteY2" fmla="*/ 0 h 1251240"/>
              <a:gd name="connsiteX3" fmla="*/ 1275646 w 8268077"/>
              <a:gd name="connsiteY3" fmla="*/ 0 h 1251240"/>
              <a:gd name="connsiteX4" fmla="*/ 1948904 w 8268077"/>
              <a:gd name="connsiteY4" fmla="*/ 0 h 1251240"/>
              <a:gd name="connsiteX5" fmla="*/ 2704842 w 8268077"/>
              <a:gd name="connsiteY5" fmla="*/ 0 h 1251240"/>
              <a:gd name="connsiteX6" fmla="*/ 3295419 w 8268077"/>
              <a:gd name="connsiteY6" fmla="*/ 0 h 1251240"/>
              <a:gd name="connsiteX7" fmla="*/ 3803315 w 8268077"/>
              <a:gd name="connsiteY7" fmla="*/ 0 h 1251240"/>
              <a:gd name="connsiteX8" fmla="*/ 4311212 w 8268077"/>
              <a:gd name="connsiteY8" fmla="*/ 0 h 1251240"/>
              <a:gd name="connsiteX9" fmla="*/ 4901789 w 8268077"/>
              <a:gd name="connsiteY9" fmla="*/ 0 h 1251240"/>
              <a:gd name="connsiteX10" fmla="*/ 5492365 w 8268077"/>
              <a:gd name="connsiteY10" fmla="*/ 0 h 1251240"/>
              <a:gd name="connsiteX11" fmla="*/ 5834900 w 8268077"/>
              <a:gd name="connsiteY11" fmla="*/ 0 h 1251240"/>
              <a:gd name="connsiteX12" fmla="*/ 6260115 w 8268077"/>
              <a:gd name="connsiteY12" fmla="*/ 0 h 1251240"/>
              <a:gd name="connsiteX13" fmla="*/ 6850692 w 8268077"/>
              <a:gd name="connsiteY13" fmla="*/ 0 h 1251240"/>
              <a:gd name="connsiteX14" fmla="*/ 7358589 w 8268077"/>
              <a:gd name="connsiteY14" fmla="*/ 0 h 1251240"/>
              <a:gd name="connsiteX15" fmla="*/ 8268077 w 8268077"/>
              <a:gd name="connsiteY15" fmla="*/ 0 h 1251240"/>
              <a:gd name="connsiteX16" fmla="*/ 8268077 w 8268077"/>
              <a:gd name="connsiteY16" fmla="*/ 392055 h 1251240"/>
              <a:gd name="connsiteX17" fmla="*/ 8268077 w 8268077"/>
              <a:gd name="connsiteY17" fmla="*/ 834160 h 1251240"/>
              <a:gd name="connsiteX18" fmla="*/ 8268077 w 8268077"/>
              <a:gd name="connsiteY18" fmla="*/ 1251240 h 1251240"/>
              <a:gd name="connsiteX19" fmla="*/ 7594819 w 8268077"/>
              <a:gd name="connsiteY19" fmla="*/ 1251240 h 1251240"/>
              <a:gd name="connsiteX20" fmla="*/ 7169604 w 8268077"/>
              <a:gd name="connsiteY20" fmla="*/ 1251240 h 1251240"/>
              <a:gd name="connsiteX21" fmla="*/ 6579027 w 8268077"/>
              <a:gd name="connsiteY21" fmla="*/ 1251240 h 1251240"/>
              <a:gd name="connsiteX22" fmla="*/ 6153812 w 8268077"/>
              <a:gd name="connsiteY22" fmla="*/ 1251240 h 1251240"/>
              <a:gd name="connsiteX23" fmla="*/ 5480554 w 8268077"/>
              <a:gd name="connsiteY23" fmla="*/ 1251240 h 1251240"/>
              <a:gd name="connsiteX24" fmla="*/ 4724615 w 8268077"/>
              <a:gd name="connsiteY24" fmla="*/ 1251240 h 1251240"/>
              <a:gd name="connsiteX25" fmla="*/ 4299400 w 8268077"/>
              <a:gd name="connsiteY25" fmla="*/ 1251240 h 1251240"/>
              <a:gd name="connsiteX26" fmla="*/ 3626142 w 8268077"/>
              <a:gd name="connsiteY26" fmla="*/ 1251240 h 1251240"/>
              <a:gd name="connsiteX27" fmla="*/ 3283608 w 8268077"/>
              <a:gd name="connsiteY27" fmla="*/ 1251240 h 1251240"/>
              <a:gd name="connsiteX28" fmla="*/ 2693031 w 8268077"/>
              <a:gd name="connsiteY28" fmla="*/ 1251240 h 1251240"/>
              <a:gd name="connsiteX29" fmla="*/ 2019773 w 8268077"/>
              <a:gd name="connsiteY29" fmla="*/ 1251240 h 1251240"/>
              <a:gd name="connsiteX30" fmla="*/ 1511877 w 8268077"/>
              <a:gd name="connsiteY30" fmla="*/ 1251240 h 1251240"/>
              <a:gd name="connsiteX31" fmla="*/ 921300 w 8268077"/>
              <a:gd name="connsiteY31" fmla="*/ 1251240 h 1251240"/>
              <a:gd name="connsiteX32" fmla="*/ 0 w 8268077"/>
              <a:gd name="connsiteY32" fmla="*/ 1251240 h 1251240"/>
              <a:gd name="connsiteX33" fmla="*/ 0 w 8268077"/>
              <a:gd name="connsiteY33" fmla="*/ 846672 h 1251240"/>
              <a:gd name="connsiteX34" fmla="*/ 0 w 8268077"/>
              <a:gd name="connsiteY34" fmla="*/ 429592 h 1251240"/>
              <a:gd name="connsiteX35" fmla="*/ 0 w 8268077"/>
              <a:gd name="connsiteY35" fmla="*/ 0 h 125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68077" h="1251240" fill="none" extrusionOk="0">
                <a:moveTo>
                  <a:pt x="0" y="0"/>
                </a:moveTo>
                <a:cubicBezTo>
                  <a:pt x="155441" y="-49148"/>
                  <a:pt x="338398" y="18710"/>
                  <a:pt x="507896" y="0"/>
                </a:cubicBezTo>
                <a:cubicBezTo>
                  <a:pt x="677394" y="-18710"/>
                  <a:pt x="838992" y="50307"/>
                  <a:pt x="933112" y="0"/>
                </a:cubicBezTo>
                <a:cubicBezTo>
                  <a:pt x="1027232" y="-50307"/>
                  <a:pt x="1166624" y="5675"/>
                  <a:pt x="1275646" y="0"/>
                </a:cubicBezTo>
                <a:cubicBezTo>
                  <a:pt x="1384668" y="-5675"/>
                  <a:pt x="1768152" y="72084"/>
                  <a:pt x="1948904" y="0"/>
                </a:cubicBezTo>
                <a:cubicBezTo>
                  <a:pt x="2129656" y="-72084"/>
                  <a:pt x="2398776" y="72536"/>
                  <a:pt x="2704842" y="0"/>
                </a:cubicBezTo>
                <a:cubicBezTo>
                  <a:pt x="3010908" y="-72536"/>
                  <a:pt x="3142959" y="69017"/>
                  <a:pt x="3295419" y="0"/>
                </a:cubicBezTo>
                <a:cubicBezTo>
                  <a:pt x="3447879" y="-69017"/>
                  <a:pt x="3592262" y="59559"/>
                  <a:pt x="3803315" y="0"/>
                </a:cubicBezTo>
                <a:cubicBezTo>
                  <a:pt x="4014368" y="-59559"/>
                  <a:pt x="4060657" y="19789"/>
                  <a:pt x="4311212" y="0"/>
                </a:cubicBezTo>
                <a:cubicBezTo>
                  <a:pt x="4561767" y="-19789"/>
                  <a:pt x="4641715" y="6076"/>
                  <a:pt x="4901789" y="0"/>
                </a:cubicBezTo>
                <a:cubicBezTo>
                  <a:pt x="5161863" y="-6076"/>
                  <a:pt x="5258681" y="54667"/>
                  <a:pt x="5492365" y="0"/>
                </a:cubicBezTo>
                <a:cubicBezTo>
                  <a:pt x="5726049" y="-54667"/>
                  <a:pt x="5748137" y="22186"/>
                  <a:pt x="5834900" y="0"/>
                </a:cubicBezTo>
                <a:cubicBezTo>
                  <a:pt x="5921664" y="-22186"/>
                  <a:pt x="6122272" y="18262"/>
                  <a:pt x="6260115" y="0"/>
                </a:cubicBezTo>
                <a:cubicBezTo>
                  <a:pt x="6397958" y="-18262"/>
                  <a:pt x="6666330" y="16193"/>
                  <a:pt x="6850692" y="0"/>
                </a:cubicBezTo>
                <a:cubicBezTo>
                  <a:pt x="7035054" y="-16193"/>
                  <a:pt x="7158187" y="28608"/>
                  <a:pt x="7358589" y="0"/>
                </a:cubicBezTo>
                <a:cubicBezTo>
                  <a:pt x="7558991" y="-28608"/>
                  <a:pt x="8033015" y="90948"/>
                  <a:pt x="8268077" y="0"/>
                </a:cubicBezTo>
                <a:cubicBezTo>
                  <a:pt x="8306183" y="174357"/>
                  <a:pt x="8240381" y="305073"/>
                  <a:pt x="8268077" y="392055"/>
                </a:cubicBezTo>
                <a:cubicBezTo>
                  <a:pt x="8295773" y="479038"/>
                  <a:pt x="8219511" y="659211"/>
                  <a:pt x="8268077" y="834160"/>
                </a:cubicBezTo>
                <a:cubicBezTo>
                  <a:pt x="8316643" y="1009109"/>
                  <a:pt x="8250468" y="1085570"/>
                  <a:pt x="8268077" y="1251240"/>
                </a:cubicBezTo>
                <a:cubicBezTo>
                  <a:pt x="8094202" y="1313440"/>
                  <a:pt x="7835016" y="1187962"/>
                  <a:pt x="7594819" y="1251240"/>
                </a:cubicBezTo>
                <a:cubicBezTo>
                  <a:pt x="7354622" y="1314518"/>
                  <a:pt x="7345841" y="1200827"/>
                  <a:pt x="7169604" y="1251240"/>
                </a:cubicBezTo>
                <a:cubicBezTo>
                  <a:pt x="6993367" y="1301653"/>
                  <a:pt x="6797051" y="1216515"/>
                  <a:pt x="6579027" y="1251240"/>
                </a:cubicBezTo>
                <a:cubicBezTo>
                  <a:pt x="6361003" y="1285965"/>
                  <a:pt x="6319724" y="1222218"/>
                  <a:pt x="6153812" y="1251240"/>
                </a:cubicBezTo>
                <a:cubicBezTo>
                  <a:pt x="5987900" y="1280262"/>
                  <a:pt x="5736856" y="1229859"/>
                  <a:pt x="5480554" y="1251240"/>
                </a:cubicBezTo>
                <a:cubicBezTo>
                  <a:pt x="5224252" y="1272621"/>
                  <a:pt x="5041587" y="1207169"/>
                  <a:pt x="4724615" y="1251240"/>
                </a:cubicBezTo>
                <a:cubicBezTo>
                  <a:pt x="4407643" y="1295311"/>
                  <a:pt x="4456253" y="1246257"/>
                  <a:pt x="4299400" y="1251240"/>
                </a:cubicBezTo>
                <a:cubicBezTo>
                  <a:pt x="4142548" y="1256223"/>
                  <a:pt x="3935273" y="1205103"/>
                  <a:pt x="3626142" y="1251240"/>
                </a:cubicBezTo>
                <a:cubicBezTo>
                  <a:pt x="3317011" y="1297377"/>
                  <a:pt x="3422046" y="1210192"/>
                  <a:pt x="3283608" y="1251240"/>
                </a:cubicBezTo>
                <a:cubicBezTo>
                  <a:pt x="3145170" y="1292288"/>
                  <a:pt x="2983298" y="1206303"/>
                  <a:pt x="2693031" y="1251240"/>
                </a:cubicBezTo>
                <a:cubicBezTo>
                  <a:pt x="2402764" y="1296177"/>
                  <a:pt x="2181607" y="1183447"/>
                  <a:pt x="2019773" y="1251240"/>
                </a:cubicBezTo>
                <a:cubicBezTo>
                  <a:pt x="1857939" y="1319033"/>
                  <a:pt x="1745028" y="1237139"/>
                  <a:pt x="1511877" y="1251240"/>
                </a:cubicBezTo>
                <a:cubicBezTo>
                  <a:pt x="1278726" y="1265341"/>
                  <a:pt x="1045425" y="1195978"/>
                  <a:pt x="921300" y="1251240"/>
                </a:cubicBezTo>
                <a:cubicBezTo>
                  <a:pt x="797175" y="1306502"/>
                  <a:pt x="331500" y="1247754"/>
                  <a:pt x="0" y="1251240"/>
                </a:cubicBezTo>
                <a:cubicBezTo>
                  <a:pt x="-26460" y="1083380"/>
                  <a:pt x="40896" y="1033483"/>
                  <a:pt x="0" y="846672"/>
                </a:cubicBezTo>
                <a:cubicBezTo>
                  <a:pt x="-40896" y="659861"/>
                  <a:pt x="7657" y="612439"/>
                  <a:pt x="0" y="429592"/>
                </a:cubicBezTo>
                <a:cubicBezTo>
                  <a:pt x="-7657" y="246745"/>
                  <a:pt x="39791" y="95643"/>
                  <a:pt x="0" y="0"/>
                </a:cubicBezTo>
                <a:close/>
              </a:path>
              <a:path w="8268077" h="1251240" stroke="0" extrusionOk="0">
                <a:moveTo>
                  <a:pt x="0" y="0"/>
                </a:moveTo>
                <a:cubicBezTo>
                  <a:pt x="230281" y="-4160"/>
                  <a:pt x="583814" y="28814"/>
                  <a:pt x="755938" y="0"/>
                </a:cubicBezTo>
                <a:cubicBezTo>
                  <a:pt x="928062" y="-28814"/>
                  <a:pt x="1153982" y="18028"/>
                  <a:pt x="1511877" y="0"/>
                </a:cubicBezTo>
                <a:cubicBezTo>
                  <a:pt x="1869772" y="-18028"/>
                  <a:pt x="2000819" y="25938"/>
                  <a:pt x="2267815" y="0"/>
                </a:cubicBezTo>
                <a:cubicBezTo>
                  <a:pt x="2534811" y="-25938"/>
                  <a:pt x="2790637" y="53817"/>
                  <a:pt x="3023754" y="0"/>
                </a:cubicBezTo>
                <a:cubicBezTo>
                  <a:pt x="3256871" y="-53817"/>
                  <a:pt x="3434059" y="84469"/>
                  <a:pt x="3779692" y="0"/>
                </a:cubicBezTo>
                <a:cubicBezTo>
                  <a:pt x="4125325" y="-84469"/>
                  <a:pt x="4228647" y="57065"/>
                  <a:pt x="4370269" y="0"/>
                </a:cubicBezTo>
                <a:cubicBezTo>
                  <a:pt x="4511891" y="-57065"/>
                  <a:pt x="4678841" y="19345"/>
                  <a:pt x="4960846" y="0"/>
                </a:cubicBezTo>
                <a:cubicBezTo>
                  <a:pt x="5242851" y="-19345"/>
                  <a:pt x="5390803" y="79700"/>
                  <a:pt x="5634104" y="0"/>
                </a:cubicBezTo>
                <a:cubicBezTo>
                  <a:pt x="5877405" y="-79700"/>
                  <a:pt x="6030454" y="35959"/>
                  <a:pt x="6142000" y="0"/>
                </a:cubicBezTo>
                <a:cubicBezTo>
                  <a:pt x="6253546" y="-35959"/>
                  <a:pt x="6500028" y="29871"/>
                  <a:pt x="6649896" y="0"/>
                </a:cubicBezTo>
                <a:cubicBezTo>
                  <a:pt x="6799764" y="-29871"/>
                  <a:pt x="6998544" y="68094"/>
                  <a:pt x="7240473" y="0"/>
                </a:cubicBezTo>
                <a:cubicBezTo>
                  <a:pt x="7482402" y="-68094"/>
                  <a:pt x="7557891" y="48967"/>
                  <a:pt x="7665689" y="0"/>
                </a:cubicBezTo>
                <a:cubicBezTo>
                  <a:pt x="7773487" y="-48967"/>
                  <a:pt x="8034480" y="38099"/>
                  <a:pt x="8268077" y="0"/>
                </a:cubicBezTo>
                <a:cubicBezTo>
                  <a:pt x="8305296" y="136421"/>
                  <a:pt x="8234368" y="252426"/>
                  <a:pt x="8268077" y="429592"/>
                </a:cubicBezTo>
                <a:cubicBezTo>
                  <a:pt x="8301786" y="606758"/>
                  <a:pt x="8253194" y="666359"/>
                  <a:pt x="8268077" y="834160"/>
                </a:cubicBezTo>
                <a:cubicBezTo>
                  <a:pt x="8282960" y="1001961"/>
                  <a:pt x="8257950" y="1116385"/>
                  <a:pt x="8268077" y="1251240"/>
                </a:cubicBezTo>
                <a:cubicBezTo>
                  <a:pt x="8123719" y="1255300"/>
                  <a:pt x="7921252" y="1181142"/>
                  <a:pt x="7594819" y="1251240"/>
                </a:cubicBezTo>
                <a:cubicBezTo>
                  <a:pt x="7268386" y="1321338"/>
                  <a:pt x="7049105" y="1243318"/>
                  <a:pt x="6838881" y="1251240"/>
                </a:cubicBezTo>
                <a:cubicBezTo>
                  <a:pt x="6628657" y="1259162"/>
                  <a:pt x="6373787" y="1192846"/>
                  <a:pt x="6248304" y="1251240"/>
                </a:cubicBezTo>
                <a:cubicBezTo>
                  <a:pt x="6122821" y="1309634"/>
                  <a:pt x="6061020" y="1224006"/>
                  <a:pt x="5905769" y="1251240"/>
                </a:cubicBezTo>
                <a:cubicBezTo>
                  <a:pt x="5750518" y="1278474"/>
                  <a:pt x="5490475" y="1181452"/>
                  <a:pt x="5149831" y="1251240"/>
                </a:cubicBezTo>
                <a:cubicBezTo>
                  <a:pt x="4809187" y="1321028"/>
                  <a:pt x="4946549" y="1213949"/>
                  <a:pt x="4807296" y="1251240"/>
                </a:cubicBezTo>
                <a:cubicBezTo>
                  <a:pt x="4668043" y="1288531"/>
                  <a:pt x="4437164" y="1200221"/>
                  <a:pt x="4299400" y="1251240"/>
                </a:cubicBezTo>
                <a:cubicBezTo>
                  <a:pt x="4161636" y="1302259"/>
                  <a:pt x="3995280" y="1237555"/>
                  <a:pt x="3708823" y="1251240"/>
                </a:cubicBezTo>
                <a:cubicBezTo>
                  <a:pt x="3422366" y="1264925"/>
                  <a:pt x="3239203" y="1243730"/>
                  <a:pt x="2952885" y="1251240"/>
                </a:cubicBezTo>
                <a:cubicBezTo>
                  <a:pt x="2666567" y="1258750"/>
                  <a:pt x="2586482" y="1191682"/>
                  <a:pt x="2444988" y="1251240"/>
                </a:cubicBezTo>
                <a:cubicBezTo>
                  <a:pt x="2303494" y="1310798"/>
                  <a:pt x="1971120" y="1184644"/>
                  <a:pt x="1689050" y="1251240"/>
                </a:cubicBezTo>
                <a:cubicBezTo>
                  <a:pt x="1406980" y="1317836"/>
                  <a:pt x="1383163" y="1219084"/>
                  <a:pt x="1263835" y="1251240"/>
                </a:cubicBezTo>
                <a:cubicBezTo>
                  <a:pt x="1144507" y="1283396"/>
                  <a:pt x="932238" y="1227480"/>
                  <a:pt x="838619" y="1251240"/>
                </a:cubicBezTo>
                <a:cubicBezTo>
                  <a:pt x="745000" y="1275000"/>
                  <a:pt x="286154" y="1238785"/>
                  <a:pt x="0" y="1251240"/>
                </a:cubicBezTo>
                <a:cubicBezTo>
                  <a:pt x="-27866" y="1133063"/>
                  <a:pt x="2098" y="1016374"/>
                  <a:pt x="0" y="834160"/>
                </a:cubicBezTo>
                <a:cubicBezTo>
                  <a:pt x="-2098" y="651946"/>
                  <a:pt x="45115" y="617582"/>
                  <a:pt x="0" y="442105"/>
                </a:cubicBezTo>
                <a:cubicBezTo>
                  <a:pt x="-45115" y="266629"/>
                  <a:pt x="10024" y="1831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770686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5EF44-78B1-8A3C-9332-9873E8CD0D10}"/>
              </a:ext>
            </a:extLst>
          </p:cNvPr>
          <p:cNvSpPr txBox="1"/>
          <p:nvPr/>
        </p:nvSpPr>
        <p:spPr>
          <a:xfrm>
            <a:off x="558903" y="2560951"/>
            <a:ext cx="8122716" cy="7925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 (Z = 11)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base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303892-F294-F777-B180-658B3F103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81" y="842972"/>
            <a:ext cx="8292220" cy="3853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6BDC8D-F9A1-144A-09E5-0C9C9323E632}"/>
              </a:ext>
            </a:extLst>
          </p:cNvPr>
          <p:cNvSpPr txBox="1"/>
          <p:nvPr/>
        </p:nvSpPr>
        <p:spPr>
          <a:xfrm>
            <a:off x="523269" y="3513703"/>
            <a:ext cx="7992272" cy="958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Na: 1s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=&gt;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NaOH,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base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27806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02138"/>
            <a:ext cx="9715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4800600" y="33338"/>
            <a:ext cx="1657350" cy="742950"/>
          </a:xfrm>
          <a:prstGeom prst="wedgeEllipseCallout">
            <a:avLst>
              <a:gd name="adj1" fmla="val -72682"/>
              <a:gd name="adj2" fmla="val 46930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Sulfur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tính kim loại hay phi kim?</a:t>
            </a:r>
          </a:p>
        </p:txBody>
      </p:sp>
      <p:sp>
        <p:nvSpPr>
          <p:cNvPr id="11" name="Oval 10"/>
          <p:cNvSpPr/>
          <p:nvPr/>
        </p:nvSpPr>
        <p:spPr>
          <a:xfrm>
            <a:off x="2457450" y="171450"/>
            <a:ext cx="857250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Phi kim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43400" y="914400"/>
            <a:ext cx="268605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84" y="571619"/>
            <a:ext cx="871160" cy="3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111482" y="956972"/>
            <a:ext cx="3200400" cy="5715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sz="15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Vị Trí của nguyên </a:t>
            </a:r>
            <a:r>
              <a:rPr lang="vi-V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tố</a:t>
            </a:r>
            <a:r>
              <a:rPr lang="vi-VN" sz="15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Sulfur</a:t>
            </a:r>
            <a:r>
              <a:rPr lang="vi-VN" sz="15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(S)</a:t>
            </a:r>
          </a:p>
          <a:p>
            <a:pPr algn="ctr">
              <a:defRPr/>
            </a:pPr>
            <a:r>
              <a:rPr lang="vi-VN" sz="15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( Z = 16) , Ô 16, chu kỳ 3, nhóm VIA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30291" y="546497"/>
            <a:ext cx="40005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8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770">
            <a:off x="4013597" y="538164"/>
            <a:ext cx="97155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 rot="1117644">
            <a:off x="6797279" y="1539479"/>
            <a:ext cx="4000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6343649" y="0"/>
            <a:ext cx="2030329" cy="1257300"/>
          </a:xfrm>
          <a:prstGeom prst="wedgeEllipseCallout">
            <a:avLst>
              <a:gd name="adj1" fmla="val -6831"/>
              <a:gd name="adj2" fmla="val 81904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Hóa trị cao nhất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sulfur 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trong hợp chất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ox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ygen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4514850" y="328612"/>
            <a:ext cx="1371600" cy="8143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HT cao nhất trong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oxi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de: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6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3543300" y="1943100"/>
            <a:ext cx="35433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855" flipH="1">
            <a:off x="6172201" y="1543051"/>
            <a:ext cx="9405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 rot="21316133">
            <a:off x="3494485" y="1804988"/>
            <a:ext cx="4572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Callout 29"/>
          <p:cNvSpPr/>
          <p:nvPr/>
        </p:nvSpPr>
        <p:spPr>
          <a:xfrm flipH="1">
            <a:off x="4908857" y="1133285"/>
            <a:ext cx="1955186" cy="800100"/>
          </a:xfrm>
          <a:prstGeom prst="wedgeEllipseCallout">
            <a:avLst>
              <a:gd name="adj1" fmla="val 107157"/>
              <a:gd name="adj2" fmla="val 5542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Công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oxi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de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cao nhất</a:t>
            </a:r>
          </a:p>
        </p:txBody>
      </p:sp>
      <p:sp>
        <p:nvSpPr>
          <p:cNvPr id="31" name="Oval 30"/>
          <p:cNvSpPr/>
          <p:nvPr/>
        </p:nvSpPr>
        <p:spPr>
          <a:xfrm>
            <a:off x="4972050" y="1314450"/>
            <a:ext cx="857250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SO</a:t>
            </a:r>
            <a:r>
              <a:rPr lang="vi-VN" sz="1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prstClr val="black"/>
              </a:solidFill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>
            <a:endCxn id="35" idx="2"/>
          </p:cNvCxnSpPr>
          <p:nvPr/>
        </p:nvCxnSpPr>
        <p:spPr>
          <a:xfrm rot="10800000" flipV="1">
            <a:off x="1359695" y="2171701"/>
            <a:ext cx="2141935" cy="67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528" flipH="1">
            <a:off x="3180161" y="1731170"/>
            <a:ext cx="9405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 rot="20625223">
            <a:off x="1082279" y="2514600"/>
            <a:ext cx="457201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3114676" y="1314450"/>
            <a:ext cx="1437558" cy="8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HT trong HC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hy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dro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gen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Oval Callout 36"/>
          <p:cNvSpPr/>
          <p:nvPr/>
        </p:nvSpPr>
        <p:spPr>
          <a:xfrm>
            <a:off x="1130838" y="1205181"/>
            <a:ext cx="1885950" cy="942975"/>
          </a:xfrm>
          <a:prstGeom prst="wedgeEllipseCallout">
            <a:avLst>
              <a:gd name="adj1" fmla="val -30325"/>
              <a:gd name="adj2" fmla="val 12682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Hóa trị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Sulfur 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trong HC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en-US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ydrogen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2897548" y="1411605"/>
            <a:ext cx="178594" cy="3056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13">
            <a:off x="1162050" y="2455070"/>
            <a:ext cx="97155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4375547" y="2662238"/>
            <a:ext cx="4572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897299" y="1534794"/>
            <a:ext cx="2721501" cy="742950"/>
          </a:xfrm>
          <a:prstGeom prst="wedgeEllipseCallout">
            <a:avLst>
              <a:gd name="adj1" fmla="val -88639"/>
              <a:gd name="adj2" fmla="val 92069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Công thức hợp chất khí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Hidro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gen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sulfur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Oval 45"/>
          <p:cNvSpPr/>
          <p:nvPr/>
        </p:nvSpPr>
        <p:spPr>
          <a:xfrm>
            <a:off x="2628900" y="2171700"/>
            <a:ext cx="971550" cy="8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vi-V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514850" y="3028950"/>
            <a:ext cx="280035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434">
            <a:off x="4493419" y="2747964"/>
            <a:ext cx="97155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Callout 49"/>
          <p:cNvSpPr/>
          <p:nvPr/>
        </p:nvSpPr>
        <p:spPr>
          <a:xfrm>
            <a:off x="6521286" y="1566862"/>
            <a:ext cx="1714500" cy="1028700"/>
          </a:xfrm>
          <a:prstGeom prst="wedgeEllipseCallout">
            <a:avLst>
              <a:gd name="adj1" fmla="val 21430"/>
              <a:gd name="adj2" fmla="val 12478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Công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droxi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de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cao nhất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sulfur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 rot="901564">
            <a:off x="7352110" y="3482579"/>
            <a:ext cx="4572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2" name="Oval 51"/>
          <p:cNvSpPr/>
          <p:nvPr/>
        </p:nvSpPr>
        <p:spPr>
          <a:xfrm>
            <a:off x="4686300" y="2497931"/>
            <a:ext cx="1314450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vi-V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SO</a:t>
            </a:r>
            <a:r>
              <a:rPr lang="vi-V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10800000" flipV="1">
            <a:off x="4686300" y="3771900"/>
            <a:ext cx="262890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786" flipH="1">
            <a:off x="6593682" y="3319464"/>
            <a:ext cx="1103710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4171950" y="3829050"/>
            <a:ext cx="4572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7" name="Oval Callout 56"/>
          <p:cNvSpPr/>
          <p:nvPr/>
        </p:nvSpPr>
        <p:spPr>
          <a:xfrm>
            <a:off x="1143000" y="2571750"/>
            <a:ext cx="2000250" cy="1200150"/>
          </a:xfrm>
          <a:prstGeom prst="wedgeEllipseCallout">
            <a:avLst>
              <a:gd name="adj1" fmla="val 148344"/>
              <a:gd name="adj2" fmla="val 9515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SO</a:t>
            </a:r>
            <a:r>
              <a:rPr lang="vi-VN" sz="15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và H</a:t>
            </a:r>
            <a:r>
              <a:rPr lang="vi-VN" sz="15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SO</a:t>
            </a:r>
            <a:r>
              <a:rPr lang="vi-VN" sz="15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 có </a:t>
            </a:r>
            <a:r>
              <a:rPr lang="vi-VN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acid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hay ba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se</a:t>
            </a:r>
            <a:r>
              <a:rPr lang="vi-VN" sz="15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Oval 57"/>
          <p:cNvSpPr/>
          <p:nvPr/>
        </p:nvSpPr>
        <p:spPr>
          <a:xfrm rot="20960381">
            <a:off x="5831895" y="2933402"/>
            <a:ext cx="2295594" cy="857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SO</a:t>
            </a:r>
            <a:r>
              <a:rPr lang="vi-VN" sz="1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và H</a:t>
            </a:r>
            <a:r>
              <a:rPr lang="vi-VN" sz="1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SO</a:t>
            </a:r>
            <a:r>
              <a:rPr lang="vi-VN" sz="1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có </a:t>
            </a:r>
            <a:r>
              <a:rPr lang="vi-VN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 a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cid</a:t>
            </a:r>
            <a:endParaRPr lang="vi-VN" sz="1800" b="1" dirty="0">
              <a:solidFill>
                <a:prstClr val="black"/>
              </a:solidFill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400300" y="417195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D:\y nghia bang tuan hoan\tu lieu\xe ot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3771901"/>
            <a:ext cx="989410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/>
          <p:cNvCxnSpPr/>
          <p:nvPr/>
        </p:nvCxnSpPr>
        <p:spPr>
          <a:xfrm>
            <a:off x="1257300" y="914400"/>
            <a:ext cx="3086100" cy="0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170385" y="-15932"/>
            <a:ext cx="1031081" cy="1257300"/>
            <a:chOff x="378177" y="3276599"/>
            <a:chExt cx="1374423" cy="1828800"/>
          </a:xfrm>
        </p:grpSpPr>
        <p:sp>
          <p:nvSpPr>
            <p:cNvPr id="47" name="Rectangle 46"/>
            <p:cNvSpPr/>
            <p:nvPr/>
          </p:nvSpPr>
          <p:spPr>
            <a:xfrm>
              <a:off x="381351" y="3276599"/>
              <a:ext cx="1371249" cy="1828800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3" name="TextBox 52"/>
            <p:cNvSpPr txBox="1">
              <a:spLocks noChangeArrowheads="1"/>
            </p:cNvSpPr>
            <p:nvPr/>
          </p:nvSpPr>
          <p:spPr bwMode="auto">
            <a:xfrm>
              <a:off x="423333" y="3657600"/>
              <a:ext cx="838200" cy="97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7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7454" name="TextBox 58"/>
            <p:cNvSpPr txBox="1">
              <a:spLocks noChangeArrowheads="1"/>
            </p:cNvSpPr>
            <p:nvPr/>
          </p:nvSpPr>
          <p:spPr bwMode="auto">
            <a:xfrm>
              <a:off x="378177" y="4343400"/>
              <a:ext cx="1295401" cy="44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Sulfur</a:t>
              </a:r>
            </a:p>
          </p:txBody>
        </p:sp>
        <p:sp>
          <p:nvSpPr>
            <p:cNvPr id="17455" name="TextBox 60"/>
            <p:cNvSpPr txBox="1">
              <a:spLocks noChangeArrowheads="1"/>
            </p:cNvSpPr>
            <p:nvPr/>
          </p:nvSpPr>
          <p:spPr bwMode="auto">
            <a:xfrm>
              <a:off x="389466" y="4648200"/>
              <a:ext cx="1219200" cy="36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[Ne]3s</a:t>
              </a:r>
              <a:r>
                <a:rPr lang="en-US" sz="1013" b="1" baseline="30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en-US" sz="1013" b="1" baseline="30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6" name="TextBox 62"/>
            <p:cNvSpPr txBox="1">
              <a:spLocks noChangeArrowheads="1"/>
            </p:cNvSpPr>
            <p:nvPr/>
          </p:nvSpPr>
          <p:spPr bwMode="auto">
            <a:xfrm>
              <a:off x="437445" y="3420535"/>
              <a:ext cx="685801" cy="47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17457" name="TextBox 63"/>
            <p:cNvSpPr txBox="1">
              <a:spLocks noChangeArrowheads="1"/>
            </p:cNvSpPr>
            <p:nvPr/>
          </p:nvSpPr>
          <p:spPr bwMode="auto">
            <a:xfrm>
              <a:off x="990600" y="3352800"/>
              <a:ext cx="762000" cy="36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1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32,06</a:t>
              </a:r>
            </a:p>
          </p:txBody>
        </p:sp>
        <p:sp>
          <p:nvSpPr>
            <p:cNvPr id="17458" name="TextBox 65"/>
            <p:cNvSpPr txBox="1">
              <a:spLocks noChangeArrowheads="1"/>
            </p:cNvSpPr>
            <p:nvPr/>
          </p:nvSpPr>
          <p:spPr bwMode="auto">
            <a:xfrm>
              <a:off x="1066799" y="3962400"/>
              <a:ext cx="685801" cy="36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1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2,58</a:t>
              </a:r>
            </a:p>
          </p:txBody>
        </p:sp>
      </p:grpSp>
      <p:pic>
        <p:nvPicPr>
          <p:cNvPr id="67" name="Picture 5" descr="D:\y nghia bang tuan hoan(lop 10)\tu lieu\xe o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" y="489347"/>
            <a:ext cx="10931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37386"/>
            <a:ext cx="1940719" cy="10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7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>
        <p15:prstTrans prst="peelOff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5732E-6 L 0.27917 0.006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301 L 0.07291 0.006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0301 L 0.2717 0.158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49827E-7 L -0.32691 0.0284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5679E-6 L -0.24063 0.1029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5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9195E-6 L 0.34306 0.0298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25069E-7 L 0.27396 0.10615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1785E-6 L -0.29184 0.05666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NH MO 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1696E-6 L -0.26372 0.00717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ssan brake sound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6" grpId="0" animBg="1"/>
      <p:bldP spid="17" grpId="0" animBg="1"/>
      <p:bldP spid="19" grpId="0" animBg="1"/>
      <p:bldP spid="21" grpId="0" animBg="1"/>
      <p:bldP spid="21" grpId="1" animBg="1"/>
      <p:bldP spid="22" grpId="0" animBg="1"/>
      <p:bldP spid="26" grpId="0" animBg="1"/>
      <p:bldP spid="30" grpId="0" animBg="1"/>
      <p:bldP spid="30" grpId="1" animBg="1"/>
      <p:bldP spid="31" grpId="0" animBg="1"/>
      <p:bldP spid="35" grpId="0" animBg="1"/>
      <p:bldP spid="36" grpId="0" animBg="1"/>
      <p:bldP spid="37" grpId="0" animBg="1"/>
      <p:bldP spid="37" grpId="1" animBg="1"/>
      <p:bldP spid="44" grpId="0" animBg="1"/>
      <p:bldP spid="45" grpId="0" animBg="1"/>
      <p:bldP spid="45" grpId="1" animBg="1"/>
      <p:bldP spid="46" grpId="0" animBg="1"/>
      <p:bldP spid="50" grpId="0" animBg="1"/>
      <p:bldP spid="50" grpId="1" animBg="1"/>
      <p:bldP spid="51" grpId="0" animBg="1"/>
      <p:bldP spid="52" grpId="0" animBg="1"/>
      <p:bldP spid="56" grpId="0" animBg="1"/>
      <p:bldP spid="57" grpId="0" animBg="1"/>
      <p:bldP spid="57" grpId="1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g06.tooopen.com/images/20160719/tooopen_sy_170922258475.jpg">
            <a:extLst>
              <a:ext uri="{FF2B5EF4-FFF2-40B4-BE49-F238E27FC236}">
                <a16:creationId xmlns:a16="http://schemas.microsoft.com/office/drawing/2014/main" id="{43186BA9-0655-4656-E701-0EE85C215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oup 354">
            <a:extLst>
              <a:ext uri="{FF2B5EF4-FFF2-40B4-BE49-F238E27FC236}">
                <a16:creationId xmlns:a16="http://schemas.microsoft.com/office/drawing/2014/main" id="{60486620-7685-2812-AEA2-F6B99C47279D}"/>
              </a:ext>
            </a:extLst>
          </p:cNvPr>
          <p:cNvGraphicFramePr>
            <a:graphicFrameLocks noGrp="1"/>
          </p:cNvGraphicFramePr>
          <p:nvPr/>
        </p:nvGraphicFramePr>
        <p:xfrm>
          <a:off x="243913" y="702853"/>
          <a:ext cx="4621598" cy="4268967"/>
        </p:xfrm>
        <a:graphic>
          <a:graphicData uri="http://schemas.openxmlformats.org/drawingml/2006/table">
            <a:tbl>
              <a:tblPr/>
              <a:tblGrid>
                <a:gridCol w="12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Mg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Cấu hình 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Số e lớp ngoài cùng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Kim loại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Phi kim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Oxide cao nhất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Hydroxide 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Hợp chất khí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 hydrogen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rgbClr val="E8488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4" name="Group 63">
            <a:extLst>
              <a:ext uri="{FF2B5EF4-FFF2-40B4-BE49-F238E27FC236}">
                <a16:creationId xmlns:a16="http://schemas.microsoft.com/office/drawing/2014/main" id="{C23C34FA-7B34-08FA-173C-E375CE0328FB}"/>
              </a:ext>
            </a:extLst>
          </p:cNvPr>
          <p:cNvGrpSpPr>
            <a:grpSpLocks/>
          </p:cNvGrpSpPr>
          <p:nvPr/>
        </p:nvGrpSpPr>
        <p:grpSpPr bwMode="auto">
          <a:xfrm>
            <a:off x="436371" y="64400"/>
            <a:ext cx="8271258" cy="505558"/>
            <a:chOff x="504" y="1008"/>
            <a:chExt cx="4416" cy="765"/>
          </a:xfrm>
        </p:grpSpPr>
        <p:sp>
          <p:nvSpPr>
            <p:cNvPr id="25" name="AutoShape 64">
              <a:extLst>
                <a:ext uri="{FF2B5EF4-FFF2-40B4-BE49-F238E27FC236}">
                  <a16:creationId xmlns:a16="http://schemas.microsoft.com/office/drawing/2014/main" id="{46A81D92-21FB-33C8-3E94-7625A6AD5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Text Box 65">
              <a:extLst>
                <a:ext uri="{FF2B5EF4-FFF2-40B4-BE49-F238E27FC236}">
                  <a16:creationId xmlns:a16="http://schemas.microsoft.com/office/drawing/2014/main" id="{CAB37DC6-782A-855F-4CEA-64708FCF37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E13F38C-345B-C9BD-97C5-CEC0DB72B3D7}"/>
              </a:ext>
            </a:extLst>
          </p:cNvPr>
          <p:cNvSpPr txBox="1"/>
          <p:nvPr/>
        </p:nvSpPr>
        <p:spPr>
          <a:xfrm>
            <a:off x="436371" y="166515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843E23A7-1C11-032E-7D7F-7DBEBD03A07F}"/>
              </a:ext>
            </a:extLst>
          </p:cNvPr>
          <p:cNvSpPr/>
          <p:nvPr/>
        </p:nvSpPr>
        <p:spPr>
          <a:xfrm>
            <a:off x="5226196" y="990310"/>
            <a:ext cx="3360345" cy="316288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7233C-376B-0F17-234B-57385FD8F740}"/>
              </a:ext>
            </a:extLst>
          </p:cNvPr>
          <p:cNvSpPr txBox="1"/>
          <p:nvPr/>
        </p:nvSpPr>
        <p:spPr>
          <a:xfrm>
            <a:off x="5396891" y="1337192"/>
            <a:ext cx="37943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Mg</a:t>
            </a:r>
          </a:p>
        </p:txBody>
      </p:sp>
    </p:spTree>
    <p:extLst>
      <p:ext uri="{BB962C8B-B14F-4D97-AF65-F5344CB8AC3E}">
        <p14:creationId xmlns:p14="http://schemas.microsoft.com/office/powerpoint/2010/main" val="3822362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g06.tooopen.com/images/20160719/tooopen_sy_170922258475.jpg">
            <a:extLst>
              <a:ext uri="{FF2B5EF4-FFF2-40B4-BE49-F238E27FC236}">
                <a16:creationId xmlns:a16="http://schemas.microsoft.com/office/drawing/2014/main" id="{43186BA9-0655-4656-E701-0EE85C215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oup 354">
            <a:extLst>
              <a:ext uri="{FF2B5EF4-FFF2-40B4-BE49-F238E27FC236}">
                <a16:creationId xmlns:a16="http://schemas.microsoft.com/office/drawing/2014/main" id="{60486620-7685-2812-AEA2-F6B99C47279D}"/>
              </a:ext>
            </a:extLst>
          </p:cNvPr>
          <p:cNvGraphicFramePr>
            <a:graphicFrameLocks noGrp="1"/>
          </p:cNvGraphicFramePr>
          <p:nvPr/>
        </p:nvGraphicFramePr>
        <p:xfrm>
          <a:off x="145035" y="615781"/>
          <a:ext cx="8853930" cy="4361110"/>
        </p:xfrm>
        <a:graphic>
          <a:graphicData uri="http://schemas.openxmlformats.org/drawingml/2006/table">
            <a:tbl>
              <a:tblPr/>
              <a:tblGrid>
                <a:gridCol w="133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hình e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e lớp ngoài cùng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 cao nhất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 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 khí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hydrogen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cumin Pro Condensed" panose="020B0806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cumin Pro Condensed" panose="020B080602020202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ashUp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4" name="Group 63">
            <a:extLst>
              <a:ext uri="{FF2B5EF4-FFF2-40B4-BE49-F238E27FC236}">
                <a16:creationId xmlns:a16="http://schemas.microsoft.com/office/drawing/2014/main" id="{C23C34FA-7B34-08FA-173C-E375CE0328FB}"/>
              </a:ext>
            </a:extLst>
          </p:cNvPr>
          <p:cNvGrpSpPr>
            <a:grpSpLocks/>
          </p:cNvGrpSpPr>
          <p:nvPr/>
        </p:nvGrpSpPr>
        <p:grpSpPr bwMode="auto">
          <a:xfrm>
            <a:off x="436371" y="64400"/>
            <a:ext cx="8271258" cy="505558"/>
            <a:chOff x="504" y="1008"/>
            <a:chExt cx="4416" cy="765"/>
          </a:xfrm>
        </p:grpSpPr>
        <p:sp>
          <p:nvSpPr>
            <p:cNvPr id="25" name="AutoShape 64">
              <a:extLst>
                <a:ext uri="{FF2B5EF4-FFF2-40B4-BE49-F238E27FC236}">
                  <a16:creationId xmlns:a16="http://schemas.microsoft.com/office/drawing/2014/main" id="{46A81D92-21FB-33C8-3E94-7625A6AD5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Text Box 65">
              <a:extLst>
                <a:ext uri="{FF2B5EF4-FFF2-40B4-BE49-F238E27FC236}">
                  <a16:creationId xmlns:a16="http://schemas.microsoft.com/office/drawing/2014/main" id="{CAB37DC6-782A-855F-4CEA-64708FCF37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E13F38C-345B-C9BD-97C5-CEC0DB72B3D7}"/>
              </a:ext>
            </a:extLst>
          </p:cNvPr>
          <p:cNvSpPr txBox="1"/>
          <p:nvPr/>
        </p:nvSpPr>
        <p:spPr>
          <a:xfrm>
            <a:off x="508109" y="154865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2" name="Rectangle 207">
            <a:extLst>
              <a:ext uri="{FF2B5EF4-FFF2-40B4-BE49-F238E27FC236}">
                <a16:creationId xmlns:a16="http://schemas.microsoft.com/office/drawing/2014/main" id="{A2F73901-1DB6-A9AF-35C6-9AC725DF8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914" y="1120831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207">
            <a:extLst>
              <a:ext uri="{FF2B5EF4-FFF2-40B4-BE49-F238E27FC236}">
                <a16:creationId xmlns:a16="http://schemas.microsoft.com/office/drawing/2014/main" id="{7B0C56AA-A980-F95C-16DD-01835928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128" y="1141725"/>
            <a:ext cx="2088382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2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2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2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2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200" b="1" baseline="30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200" b="1" baseline="-25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207">
            <a:extLst>
              <a:ext uri="{FF2B5EF4-FFF2-40B4-BE49-F238E27FC236}">
                <a16:creationId xmlns:a16="http://schemas.microsoft.com/office/drawing/2014/main" id="{3F8254C5-65FE-A82F-78EE-E3B8AF82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124" y="1070689"/>
            <a:ext cx="2088382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207">
            <a:extLst>
              <a:ext uri="{FF2B5EF4-FFF2-40B4-BE49-F238E27FC236}">
                <a16:creationId xmlns:a16="http://schemas.microsoft.com/office/drawing/2014/main" id="{AE5F490A-A946-B4EA-A381-9EA3A699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765" y="1092592"/>
            <a:ext cx="1958233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2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2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2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2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b="1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207">
            <a:extLst>
              <a:ext uri="{FF2B5EF4-FFF2-40B4-BE49-F238E27FC236}">
                <a16:creationId xmlns:a16="http://schemas.microsoft.com/office/drawing/2014/main" id="{650569E5-83D6-D3C3-5FCB-71454AE5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25" y="1799008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207">
            <a:extLst>
              <a:ext uri="{FF2B5EF4-FFF2-40B4-BE49-F238E27FC236}">
                <a16:creationId xmlns:a16="http://schemas.microsoft.com/office/drawing/2014/main" id="{3D934CD7-7172-67C2-6977-21930C07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240" y="1800773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Rectangle 207">
            <a:extLst>
              <a:ext uri="{FF2B5EF4-FFF2-40B4-BE49-F238E27FC236}">
                <a16:creationId xmlns:a16="http://schemas.microsoft.com/office/drawing/2014/main" id="{218141CA-D9C9-0FB0-0166-D4115EE9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90" y="1717138"/>
            <a:ext cx="1647842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9" name="Rectangle 207">
            <a:extLst>
              <a:ext uri="{FF2B5EF4-FFF2-40B4-BE49-F238E27FC236}">
                <a16:creationId xmlns:a16="http://schemas.microsoft.com/office/drawing/2014/main" id="{637998CD-2A58-B3BE-965B-FF952D2C4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834" y="1717138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 207">
            <a:extLst>
              <a:ext uri="{FF2B5EF4-FFF2-40B4-BE49-F238E27FC236}">
                <a16:creationId xmlns:a16="http://schemas.microsoft.com/office/drawing/2014/main" id="{250F65C4-3847-9A8E-7E7D-62C9B0288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25" y="2417094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07">
            <a:extLst>
              <a:ext uri="{FF2B5EF4-FFF2-40B4-BE49-F238E27FC236}">
                <a16:creationId xmlns:a16="http://schemas.microsoft.com/office/drawing/2014/main" id="{C0F23B20-8EC4-91EA-32B1-2E76FB98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1" y="2355326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200" b="1" baseline="-25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207">
            <a:extLst>
              <a:ext uri="{FF2B5EF4-FFF2-40B4-BE49-F238E27FC236}">
                <a16:creationId xmlns:a16="http://schemas.microsoft.com/office/drawing/2014/main" id="{3A7F16C6-E7B3-1A02-13BB-0D460A7EA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753" y="2424031"/>
            <a:ext cx="1545148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200" b="1" baseline="-25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207">
            <a:extLst>
              <a:ext uri="{FF2B5EF4-FFF2-40B4-BE49-F238E27FC236}">
                <a16:creationId xmlns:a16="http://schemas.microsoft.com/office/drawing/2014/main" id="{94210EDE-A45B-2555-AD32-3FE6988A3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165" y="2381881"/>
            <a:ext cx="1647842" cy="4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2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307">
            <a:extLst>
              <a:ext uri="{FF2B5EF4-FFF2-40B4-BE49-F238E27FC236}">
                <a16:creationId xmlns:a16="http://schemas.microsoft.com/office/drawing/2014/main" id="{97DA2325-A736-19D8-F56D-7EA930FF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528" y="2988230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baseline="-25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5" name="Rectangle 307">
            <a:extLst>
              <a:ext uri="{FF2B5EF4-FFF2-40B4-BE49-F238E27FC236}">
                <a16:creationId xmlns:a16="http://schemas.microsoft.com/office/drawing/2014/main" id="{A1AD13BF-E2A5-975F-02DE-1EC24BC4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1" y="2954764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</a:p>
        </p:txBody>
      </p:sp>
      <p:sp>
        <p:nvSpPr>
          <p:cNvPr id="86" name="Rectangle 307">
            <a:extLst>
              <a:ext uri="{FF2B5EF4-FFF2-40B4-BE49-F238E27FC236}">
                <a16:creationId xmlns:a16="http://schemas.microsoft.com/office/drawing/2014/main" id="{6CC9E819-4242-C3B0-3FF5-416218B9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659" y="2954764"/>
            <a:ext cx="175531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Rectangle 307">
            <a:extLst>
              <a:ext uri="{FF2B5EF4-FFF2-40B4-BE49-F238E27FC236}">
                <a16:creationId xmlns:a16="http://schemas.microsoft.com/office/drawing/2014/main" id="{CE92BCFE-6BE6-C0AF-9234-AEA4EA33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367" y="3088675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Rectangle 307">
            <a:extLst>
              <a:ext uri="{FF2B5EF4-FFF2-40B4-BE49-F238E27FC236}">
                <a16:creationId xmlns:a16="http://schemas.microsoft.com/office/drawing/2014/main" id="{B19E4AA2-8518-961C-B038-4378FB32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912" y="3622697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</a:p>
        </p:txBody>
      </p:sp>
      <p:sp>
        <p:nvSpPr>
          <p:cNvPr id="89" name="Rectangle 307">
            <a:extLst>
              <a:ext uri="{FF2B5EF4-FFF2-40B4-BE49-F238E27FC236}">
                <a16:creationId xmlns:a16="http://schemas.microsoft.com/office/drawing/2014/main" id="{2D1B3E47-6737-7AF8-7D17-9A4436EB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38" y="3626900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0" name="Rectangle 307">
            <a:extLst>
              <a:ext uri="{FF2B5EF4-FFF2-40B4-BE49-F238E27FC236}">
                <a16:creationId xmlns:a16="http://schemas.microsoft.com/office/drawing/2014/main" id="{D3C3B490-C8EF-CE20-AB35-97BF92F5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571" y="3600005"/>
            <a:ext cx="175531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1" name="Rectangle 307">
            <a:extLst>
              <a:ext uri="{FF2B5EF4-FFF2-40B4-BE49-F238E27FC236}">
                <a16:creationId xmlns:a16="http://schemas.microsoft.com/office/drawing/2014/main" id="{4EFC7D8C-FE12-EC82-FE96-FF79F75D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921" y="3599450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2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Rectangle 334">
            <a:extLst>
              <a:ext uri="{FF2B5EF4-FFF2-40B4-BE49-F238E27FC236}">
                <a16:creationId xmlns:a16="http://schemas.microsoft.com/office/drawing/2014/main" id="{B3126FFA-5159-8D6A-F934-8A29CD27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118" y="4216814"/>
            <a:ext cx="1645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200" b="1" baseline="-25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 333">
            <a:extLst>
              <a:ext uri="{FF2B5EF4-FFF2-40B4-BE49-F238E27FC236}">
                <a16:creationId xmlns:a16="http://schemas.microsoft.com/office/drawing/2014/main" id="{4357EB5A-3BDB-E13C-BBA3-8CE800F4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945" y="4317599"/>
            <a:ext cx="175531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76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63D0-01CD-37DA-0760-CCB69CA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E548-BCE6-C256-E303-480D8BB8A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g06.tooopen.com/images/20160719/tooopen_sy_170922258475.jpg">
            <a:extLst>
              <a:ext uri="{FF2B5EF4-FFF2-40B4-BE49-F238E27FC236}">
                <a16:creationId xmlns:a16="http://schemas.microsoft.com/office/drawing/2014/main" id="{159F9610-0990-D74D-ECD2-C534D391F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824;p42">
            <a:extLst>
              <a:ext uri="{FF2B5EF4-FFF2-40B4-BE49-F238E27FC236}">
                <a16:creationId xmlns:a16="http://schemas.microsoft.com/office/drawing/2014/main" id="{179A3769-066F-14BF-A0E5-618776140D85}"/>
              </a:ext>
            </a:extLst>
          </p:cNvPr>
          <p:cNvSpPr txBox="1">
            <a:spLocks/>
          </p:cNvSpPr>
          <p:nvPr/>
        </p:nvSpPr>
        <p:spPr bwMode="auto">
          <a:xfrm>
            <a:off x="150725" y="1042634"/>
            <a:ext cx="8681776" cy="131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sz="4050" b="1" spc="50" dirty="0">
                <a:ln w="12700" cmpd="sng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SO SÁNH TÍNH CHẤT CỦA MỘT NGUYÊN TỐ VỚI NGUYÊN TỐ LÂN CẬN</a:t>
            </a:r>
            <a:endParaRPr lang="vi-VN" sz="4050" b="1" spc="50" dirty="0">
              <a:ln w="12700" cmpd="sng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928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1928" y="-5608"/>
            <a:ext cx="9143998" cy="5143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56B6CB-CC9C-FA8A-9906-F4B33114688F}"/>
              </a:ext>
            </a:extLst>
          </p:cNvPr>
          <p:cNvSpPr txBox="1"/>
          <p:nvPr/>
        </p:nvSpPr>
        <p:spPr>
          <a:xfrm>
            <a:off x="551037" y="289177"/>
            <a:ext cx="8733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SO SÁNH TÍNH CHẤT CỦA NGUYÊN TỐ VỚI CÁC NGUYÊN TỐ LÂN CẬN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9E30CB7-6F94-352D-1872-C00AF68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8" y="886709"/>
            <a:ext cx="8873376" cy="9400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tính chất hóa học của P(Z=15) với các nguyên tố: Si (Z=14); S (Z=16); N (Z=7) và As (Z=33) </a:t>
            </a:r>
          </a:p>
        </p:txBody>
      </p:sp>
      <p:graphicFrame>
        <p:nvGraphicFramePr>
          <p:cNvPr id="14" name="Group 36">
            <a:extLst>
              <a:ext uri="{FF2B5EF4-FFF2-40B4-BE49-F238E27FC236}">
                <a16:creationId xmlns:a16="http://schemas.microsoft.com/office/drawing/2014/main" id="{5DCABAFB-E886-460A-069B-562A2905D13B}"/>
              </a:ext>
            </a:extLst>
          </p:cNvPr>
          <p:cNvGraphicFramePr>
            <a:graphicFrameLocks noGrp="1"/>
          </p:cNvGraphicFramePr>
          <p:nvPr/>
        </p:nvGraphicFramePr>
        <p:xfrm>
          <a:off x="5645761" y="2001720"/>
          <a:ext cx="2989464" cy="2852603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.....</a:t>
                      </a:r>
                    </a:p>
                  </a:txBody>
                  <a:tcPr marL="82931" marR="82931" marT="41465" marB="414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82931" marR="82931" marT="41465" marB="41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</a:t>
                      </a:r>
                    </a:p>
                  </a:txBody>
                  <a:tcPr marL="82931" marR="82931" marT="41465" marB="41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</a:t>
                      </a:r>
                    </a:p>
                  </a:txBody>
                  <a:tcPr marL="82931" marR="82931" marT="41465" marB="414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82931" marR="82931" marT="41465" marB="41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82931" marR="82931" marT="41465" marB="41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</a:t>
                      </a:r>
                    </a:p>
                  </a:txBody>
                  <a:tcPr marL="82931" marR="82931" marT="41465" marB="414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</a:t>
                      </a:r>
                    </a:p>
                  </a:txBody>
                  <a:tcPr marL="82931" marR="82931" marT="41465" marB="41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....</a:t>
                      </a:r>
                    </a:p>
                  </a:txBody>
                  <a:tcPr marL="82931" marR="82931" marT="41465" marB="41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37">
            <a:extLst>
              <a:ext uri="{FF2B5EF4-FFF2-40B4-BE49-F238E27FC236}">
                <a16:creationId xmlns:a16="http://schemas.microsoft.com/office/drawing/2014/main" id="{82B76FD4-49EB-86F5-C847-2FFBA3BC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761" y="2973648"/>
            <a:ext cx="1268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8488D"/>
                </a:solidFill>
                <a:latin typeface="Times New Roman" panose="02020603050405020304" pitchFamily="18" charset="0"/>
                <a:cs typeface="Times New Roman" pitchFamily="18" charset="0"/>
              </a:rPr>
              <a:t>CK3</a:t>
            </a: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D92CF5A7-32A4-27BD-747D-E4F5D9A8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383" y="2013013"/>
            <a:ext cx="1403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E8488D"/>
                </a:solidFill>
                <a:latin typeface="Times New Roman" panose="02020603050405020304" pitchFamily="18" charset="0"/>
                <a:cs typeface="Times New Roman" pitchFamily="18" charset="0"/>
              </a:rPr>
              <a:t>Nhóm VA</a:t>
            </a:r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482B3C41-075D-B7F3-490B-894E97534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099" y="3874121"/>
            <a:ext cx="3017520" cy="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13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43">
            <a:extLst>
              <a:ext uri="{FF2B5EF4-FFF2-40B4-BE49-F238E27FC236}">
                <a16:creationId xmlns:a16="http://schemas.microsoft.com/office/drawing/2014/main" id="{EF2AF1ED-4A9B-B316-EF7C-A6F24391B3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072" y="2001720"/>
            <a:ext cx="0" cy="288036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013" b="1">
              <a:ln w="57150">
                <a:solidFill>
                  <a:prstClr val="black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4">
            <a:extLst>
              <a:ext uri="{FF2B5EF4-FFF2-40B4-BE49-F238E27FC236}">
                <a16:creationId xmlns:a16="http://schemas.microsoft.com/office/drawing/2014/main" id="{A5B3748F-CE3B-0D38-3FEC-2256C4CB410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87978" y="2958584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n w="1905"/>
                <a:solidFill>
                  <a:srgbClr val="E8488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Tính PK giảm</a:t>
            </a:r>
          </a:p>
        </p:txBody>
      </p:sp>
      <p:sp>
        <p:nvSpPr>
          <p:cNvPr id="26" name="Text Box 45">
            <a:extLst>
              <a:ext uri="{FF2B5EF4-FFF2-40B4-BE49-F238E27FC236}">
                <a16:creationId xmlns:a16="http://schemas.microsoft.com/office/drawing/2014/main" id="{749C3377-F39F-9138-ED6F-9EE2A327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149" y="3863263"/>
            <a:ext cx="1951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n w="1905"/>
                <a:solidFill>
                  <a:srgbClr val="E8488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sz="1800" b="1" dirty="0">
                <a:ln w="1905"/>
                <a:solidFill>
                  <a:srgbClr val="E8488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PK </a:t>
            </a:r>
            <a:r>
              <a:rPr lang="en-US" sz="1800" b="1" dirty="0" err="1">
                <a:ln w="1905"/>
                <a:solidFill>
                  <a:srgbClr val="E8488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tăng</a:t>
            </a:r>
            <a:endParaRPr lang="en-US" sz="1800" b="1" dirty="0">
              <a:ln w="1905"/>
              <a:solidFill>
                <a:srgbClr val="E8488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Text Box 46">
            <a:extLst>
              <a:ext uri="{FF2B5EF4-FFF2-40B4-BE49-F238E27FC236}">
                <a16:creationId xmlns:a16="http://schemas.microsoft.com/office/drawing/2014/main" id="{46CE9FFC-0853-B0DB-96D2-ABAF34BD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58" y="2330931"/>
            <a:ext cx="19347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phi kim:</a:t>
            </a:r>
          </a:p>
        </p:txBody>
      </p:sp>
      <p:sp>
        <p:nvSpPr>
          <p:cNvPr id="28" name="Text Box 47">
            <a:extLst>
              <a:ext uri="{FF2B5EF4-FFF2-40B4-BE49-F238E27FC236}">
                <a16:creationId xmlns:a16="http://schemas.microsoft.com/office/drawing/2014/main" id="{F98594D3-CE0D-5542-C2D0-309A4191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03" y="2189497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9" name="Text Box 48">
            <a:extLst>
              <a:ext uri="{FF2B5EF4-FFF2-40B4-BE49-F238E27FC236}">
                <a16:creationId xmlns:a16="http://schemas.microsoft.com/office/drawing/2014/main" id="{D7103475-ADAF-2D30-FF64-9D1618F2C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20" y="2195379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0" name="Text Box 49">
            <a:extLst>
              <a:ext uri="{FF2B5EF4-FFF2-40B4-BE49-F238E27FC236}">
                <a16:creationId xmlns:a16="http://schemas.microsoft.com/office/drawing/2014/main" id="{8DAE073C-BFC1-4F17-4AFA-7E88B75C6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1" y="2190072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 Box 50">
            <a:extLst>
              <a:ext uri="{FF2B5EF4-FFF2-40B4-BE49-F238E27FC236}">
                <a16:creationId xmlns:a16="http://schemas.microsoft.com/office/drawing/2014/main" id="{4E798FCD-BF36-D6D8-4A8D-BEB58374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616" y="2195379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Text Box 51">
            <a:extLst>
              <a:ext uri="{FF2B5EF4-FFF2-40B4-BE49-F238E27FC236}">
                <a16:creationId xmlns:a16="http://schemas.microsoft.com/office/drawing/2014/main" id="{D43E8EFF-DBA9-DB07-450D-22F8E7A3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800" y="2192462"/>
            <a:ext cx="450056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sp>
        <p:nvSpPr>
          <p:cNvPr id="33" name="Text Box 52">
            <a:extLst>
              <a:ext uri="{FF2B5EF4-FFF2-40B4-BE49-F238E27FC236}">
                <a16:creationId xmlns:a16="http://schemas.microsoft.com/office/drawing/2014/main" id="{7DD94B83-96D2-06C5-B8DB-04A93080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970" y="2610592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4" name="Text Box 53">
            <a:extLst>
              <a:ext uri="{FF2B5EF4-FFF2-40B4-BE49-F238E27FC236}">
                <a16:creationId xmlns:a16="http://schemas.microsoft.com/office/drawing/2014/main" id="{69D4B512-713C-E267-04CF-F35F3FA8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03" y="2616189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5" name="Text Box 55">
            <a:extLst>
              <a:ext uri="{FF2B5EF4-FFF2-40B4-BE49-F238E27FC236}">
                <a16:creationId xmlns:a16="http://schemas.microsoft.com/office/drawing/2014/main" id="{724C11DF-E146-53F3-11EE-D095CE702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253" y="2621786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Text Box 54">
            <a:extLst>
              <a:ext uri="{FF2B5EF4-FFF2-40B4-BE49-F238E27FC236}">
                <a16:creationId xmlns:a16="http://schemas.microsoft.com/office/drawing/2014/main" id="{C4759D3C-F747-DEDA-8EB2-156BE564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27" y="2616189"/>
            <a:ext cx="2857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7" name="Text Box 56">
            <a:extLst>
              <a:ext uri="{FF2B5EF4-FFF2-40B4-BE49-F238E27FC236}">
                <a16:creationId xmlns:a16="http://schemas.microsoft.com/office/drawing/2014/main" id="{68735A70-A8C9-4277-6F02-2EF68F51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884" y="2621786"/>
            <a:ext cx="514350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</p:txBody>
      </p:sp>
      <p:sp>
        <p:nvSpPr>
          <p:cNvPr id="38" name="Text Box 57">
            <a:extLst>
              <a:ext uri="{FF2B5EF4-FFF2-40B4-BE49-F238E27FC236}">
                <a16:creationId xmlns:a16="http://schemas.microsoft.com/office/drawing/2014/main" id="{5090EDFA-EDAF-7398-8B22-96B19AF9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1" y="3307464"/>
            <a:ext cx="4843887" cy="12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 P có tính phi kim yếu hơn N và S, h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y</a:t>
            </a:r>
            <a:r>
              <a:rPr lang="vi-VN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đroxi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de </a:t>
            </a: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tương ứng H</a:t>
            </a:r>
            <a:r>
              <a:rPr lang="vi-VN" sz="21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PO</a:t>
            </a:r>
            <a:r>
              <a:rPr lang="vi-VN" sz="21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4</a:t>
            </a: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 có tính axit yếu hơn HNO</a:t>
            </a:r>
            <a:r>
              <a:rPr lang="vi-VN" sz="21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 và H</a:t>
            </a:r>
            <a:r>
              <a:rPr lang="vi-VN" sz="21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vi-VN" sz="21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SO</a:t>
            </a:r>
            <a:r>
              <a:rPr lang="vi-VN" sz="2100" b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Wingdings" pitchFamily="2" charset="2"/>
              </a:rPr>
              <a:t>4</a:t>
            </a:r>
            <a:endParaRPr lang="vi-VN" sz="2100" b="1" dirty="0">
              <a:solidFill>
                <a:srgbClr val="FFFF00"/>
              </a:solidFill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57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9" grpId="0" animBg="1"/>
      <p:bldP spid="20" grpId="0" animBg="1"/>
      <p:bldP spid="24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66945" y="608270"/>
            <a:ext cx="1955429" cy="1669174"/>
            <a:chOff x="480" y="1042"/>
            <a:chExt cx="1968" cy="169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80" y="2160"/>
              <a:ext cx="1968" cy="576"/>
              <a:chOff x="528" y="2688"/>
              <a:chExt cx="1968" cy="57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728" cy="576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Si </a:t>
                </a:r>
                <a:r>
                  <a:rPr lang="en-US" sz="135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 </a:t>
                </a:r>
                <a:r>
                  <a:rPr lang="en-US" sz="135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P</a:t>
                </a:r>
                <a:r>
                  <a:rPr lang="en-US" sz="135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  </a:t>
                </a:r>
                <a:r>
                  <a:rPr lang="en-US" sz="135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S</a:t>
                </a:r>
              </a:p>
            </p:txBody>
          </p:sp>
          <p:sp>
            <p:nvSpPr>
              <p:cNvPr id="9" name="Line 24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2400"/>
              </a:p>
            </p:txBody>
          </p:sp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2400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528" y="2688"/>
                <a:ext cx="240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1248" y="1042"/>
              <a:ext cx="576" cy="422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350" b="1" dirty="0">
                  <a:solidFill>
                    <a:schemeClr val="tx1"/>
                  </a:solidFill>
                </a:rPr>
                <a:t> </a:t>
              </a:r>
              <a:r>
                <a:rPr lang="en-US" sz="2100" b="1" dirty="0">
                  <a:latin typeface="Acumin Pro Condensed" panose="020B0806020202020204" pitchFamily="34" charset="0"/>
                  <a:cs typeface="Times New Roman" pitchFamily="18" charset="0"/>
                </a:rPr>
                <a:t>VA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48" y="158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2400" b="1" dirty="0">
                  <a:solidFill>
                    <a:schemeClr val="tx1"/>
                  </a:solidFill>
                  <a:latin typeface="Acumin Pro Condensed" panose="020B0806020202020204" pitchFamily="34" charset="0"/>
                </a:rPr>
                <a:t>N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23352" y="543373"/>
            <a:ext cx="2812655" cy="1765466"/>
            <a:chOff x="336" y="1025"/>
            <a:chExt cx="2402" cy="1732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36" y="2160"/>
              <a:ext cx="2402" cy="597"/>
              <a:chOff x="384" y="2688"/>
              <a:chExt cx="2402" cy="597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624" y="2709"/>
                <a:ext cx="2162" cy="576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21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H</a:t>
                </a:r>
                <a:r>
                  <a:rPr lang="en-US" sz="2100" b="1" baseline="-250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2</a:t>
                </a:r>
                <a:r>
                  <a:rPr lang="en-US" sz="21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SiO</a:t>
                </a:r>
                <a:r>
                  <a:rPr lang="en-US" sz="2100" b="1" baseline="-250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3</a:t>
                </a:r>
                <a:r>
                  <a:rPr lang="en-US" sz="21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 H</a:t>
                </a:r>
                <a:r>
                  <a:rPr lang="en-US" sz="2100" b="1" baseline="-250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3</a:t>
                </a:r>
                <a:r>
                  <a:rPr lang="en-US" sz="21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PO</a:t>
                </a:r>
                <a:r>
                  <a:rPr lang="en-US" sz="2100" b="1" baseline="-250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4</a:t>
                </a:r>
                <a:r>
                  <a:rPr lang="en-US" sz="21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   </a:t>
                </a:r>
                <a:r>
                  <a:rPr lang="en-US" sz="21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H</a:t>
                </a:r>
                <a:r>
                  <a:rPr lang="en-US" sz="2100" b="1" baseline="-250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2</a:t>
                </a:r>
                <a:r>
                  <a:rPr lang="en-US" sz="2100" b="1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SO</a:t>
                </a:r>
                <a:r>
                  <a:rPr lang="en-US" sz="2100" b="1" baseline="-25000" dirty="0">
                    <a:solidFill>
                      <a:schemeClr val="tx1"/>
                    </a:solidFill>
                    <a:latin typeface="Acumin Pro Condensed" panose="020B0806020202020204" pitchFamily="34" charset="0"/>
                  </a:rPr>
                  <a:t>4</a:t>
                </a:r>
                <a:endParaRPr lang="en-US" sz="2100" b="1" dirty="0">
                  <a:solidFill>
                    <a:schemeClr val="tx1"/>
                  </a:solidFill>
                  <a:latin typeface="Acumin Pro Condensed" panose="020B0806020202020204" pitchFamily="34" charset="0"/>
                </a:endParaRPr>
              </a:p>
            </p:txBody>
          </p:sp>
          <p:sp>
            <p:nvSpPr>
              <p:cNvPr id="17" name="Line 33"/>
              <p:cNvSpPr>
                <a:spLocks noChangeShapeType="1"/>
              </p:cNvSpPr>
              <p:nvPr/>
            </p:nvSpPr>
            <p:spPr bwMode="auto">
              <a:xfrm>
                <a:off x="1337" y="268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2400"/>
              </a:p>
            </p:txBody>
          </p:sp>
          <p:sp>
            <p:nvSpPr>
              <p:cNvPr id="18" name="Line 34"/>
              <p:cNvSpPr>
                <a:spLocks noChangeShapeType="1"/>
              </p:cNvSpPr>
              <p:nvPr/>
            </p:nvSpPr>
            <p:spPr bwMode="auto">
              <a:xfrm>
                <a:off x="2026" y="2709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240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84" y="2709"/>
                <a:ext cx="240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1289" y="1025"/>
              <a:ext cx="535" cy="408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Acumin Pro Condensed" panose="020B0806020202020204" pitchFamily="34" charset="0"/>
                </a:rPr>
                <a:t> </a:t>
              </a:r>
              <a:r>
                <a:rPr lang="en-US" sz="2100" b="1" dirty="0">
                  <a:latin typeface="Acumin Pro Condensed" panose="020B0806020202020204" pitchFamily="34" charset="0"/>
                  <a:cs typeface="Times New Roman" pitchFamily="18" charset="0"/>
                </a:rPr>
                <a:t>VA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289" y="1584"/>
              <a:ext cx="535" cy="57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2100" b="1" dirty="0">
                  <a:solidFill>
                    <a:schemeClr val="tx1"/>
                  </a:solidFill>
                  <a:latin typeface="Acumin Pro Condensed" panose="020B0806020202020204" pitchFamily="34" charset="0"/>
                </a:rPr>
                <a:t>HNO</a:t>
              </a:r>
              <a:r>
                <a:rPr lang="en-US" sz="2100" b="1" baseline="-25000" dirty="0">
                  <a:solidFill>
                    <a:schemeClr val="tx1"/>
                  </a:solidFill>
                  <a:latin typeface="Acumin Pro Condensed" panose="020B0806020202020204" pitchFamily="34" charset="0"/>
                </a:rPr>
                <a:t>3</a:t>
              </a:r>
              <a:endParaRPr lang="en-US" sz="2100" b="1" dirty="0">
                <a:solidFill>
                  <a:schemeClr val="tx1"/>
                </a:solidFill>
                <a:latin typeface="Acumin Pro Condensed" panose="020B0806020202020204" pitchFamily="34" charset="0"/>
              </a:endParaRPr>
            </a:p>
          </p:txBody>
        </p:sp>
      </p:grp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907509" y="3198988"/>
            <a:ext cx="3649494" cy="8420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vi-VN" sz="2100" dirty="0">
                <a:latin typeface="Acumin Pro Condensed" panose="020B0806020202020204" pitchFamily="34" charset="0"/>
                <a:sym typeface="Wingdings 3" pitchFamily="18" charset="2"/>
              </a:rPr>
              <a:t></a:t>
            </a:r>
            <a:r>
              <a:rPr lang="vi-VN" sz="2100" b="1" dirty="0">
                <a:latin typeface="Acumin Pro Condensed" panose="020B0806020202020204" pitchFamily="34" charset="0"/>
              </a:rPr>
              <a:t>P</a:t>
            </a:r>
            <a:r>
              <a:rPr lang="vi-VN" sz="2100" dirty="0">
                <a:latin typeface="Acumin Pro Condensed" panose="020B0806020202020204" pitchFamily="34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Acumin Pro Condensed" panose="020B0806020202020204" pitchFamily="34" charset="0"/>
              </a:rPr>
              <a:t>có tính phi kim mạnh hơn</a:t>
            </a:r>
            <a:r>
              <a:rPr lang="vi-VN" sz="2100" dirty="0">
                <a:latin typeface="Acumin Pro Condensed" panose="020B0806020202020204" pitchFamily="34" charset="0"/>
              </a:rPr>
              <a:t> </a:t>
            </a:r>
            <a:r>
              <a:rPr lang="vi-VN" sz="2100" b="1" dirty="0">
                <a:latin typeface="Acumin Pro Condensed" panose="020B0806020202020204" pitchFamily="34" charset="0"/>
              </a:rPr>
              <a:t>Si </a:t>
            </a:r>
            <a:r>
              <a:rPr lang="vi-VN" sz="2100" dirty="0">
                <a:solidFill>
                  <a:schemeClr val="tx1"/>
                </a:solidFill>
                <a:latin typeface="Acumin Pro Condensed" panose="020B0806020202020204" pitchFamily="34" charset="0"/>
              </a:rPr>
              <a:t>nhưng yếu hơn</a:t>
            </a:r>
            <a:r>
              <a:rPr lang="vi-VN" sz="2100" dirty="0">
                <a:latin typeface="Acumin Pro Condensed" panose="020B0806020202020204" pitchFamily="34" charset="0"/>
              </a:rPr>
              <a:t> </a:t>
            </a:r>
            <a:r>
              <a:rPr lang="vi-VN" sz="2100" b="1" dirty="0">
                <a:latin typeface="Acumin Pro Condensed" panose="020B0806020202020204" pitchFamily="34" charset="0"/>
              </a:rPr>
              <a:t>N</a:t>
            </a:r>
            <a:r>
              <a:rPr lang="vi-VN" sz="2100" dirty="0">
                <a:latin typeface="Acumin Pro Condensed" panose="020B0806020202020204" pitchFamily="34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Acumin Pro Condensed" panose="020B0806020202020204" pitchFamily="34" charset="0"/>
              </a:rPr>
              <a:t>và</a:t>
            </a:r>
            <a:r>
              <a:rPr lang="vi-VN" sz="2100" dirty="0">
                <a:latin typeface="Acumin Pro Condensed" panose="020B0806020202020204" pitchFamily="34" charset="0"/>
              </a:rPr>
              <a:t> </a:t>
            </a:r>
            <a:r>
              <a:rPr lang="vi-VN" sz="2100" b="1" dirty="0">
                <a:latin typeface="Acumin Pro Condensed" panose="020B0806020202020204" pitchFamily="34" charset="0"/>
              </a:rPr>
              <a:t>S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4894757" y="3184054"/>
            <a:ext cx="3838464" cy="1229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vi-VN" sz="2100" b="1" dirty="0">
                <a:latin typeface="Acumin Pro Condensed" panose="020B0806020202020204" pitchFamily="34" charset="0"/>
              </a:rPr>
              <a:t>H</a:t>
            </a:r>
            <a:r>
              <a:rPr lang="vi-VN" sz="2100" b="1" baseline="-25000" dirty="0">
                <a:latin typeface="Acumin Pro Condensed" panose="020B0806020202020204" pitchFamily="34" charset="0"/>
              </a:rPr>
              <a:t>3</a:t>
            </a:r>
            <a:r>
              <a:rPr lang="vi-VN" sz="2100" b="1" dirty="0">
                <a:latin typeface="Acumin Pro Condensed" panose="020B0806020202020204" pitchFamily="34" charset="0"/>
              </a:rPr>
              <a:t>PO</a:t>
            </a:r>
            <a:r>
              <a:rPr lang="vi-VN" sz="2100" b="1" baseline="-25000" dirty="0">
                <a:latin typeface="Acumin Pro Condensed" panose="020B0806020202020204" pitchFamily="34" charset="0"/>
              </a:rPr>
              <a:t>4</a:t>
            </a:r>
            <a:r>
              <a:rPr lang="vi-VN" sz="2100" dirty="0">
                <a:solidFill>
                  <a:srgbClr val="0000FF"/>
                </a:solidFill>
                <a:latin typeface="Acumin Pro Condensed" panose="020B0806020202020204" pitchFamily="34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Acumin Pro Condensed" panose="020B0806020202020204" pitchFamily="34" charset="0"/>
              </a:rPr>
              <a:t>có tính axit mạnh hơn</a:t>
            </a:r>
            <a:r>
              <a:rPr lang="vi-VN" sz="2100" dirty="0">
                <a:solidFill>
                  <a:srgbClr val="0000FF"/>
                </a:solidFill>
                <a:latin typeface="Acumin Pro Condensed" panose="020B0806020202020204" pitchFamily="34" charset="0"/>
              </a:rPr>
              <a:t> </a:t>
            </a:r>
            <a:r>
              <a:rPr lang="vi-VN" sz="2100" b="1" dirty="0">
                <a:latin typeface="Acumin Pro Condensed" panose="020B0806020202020204" pitchFamily="34" charset="0"/>
              </a:rPr>
              <a:t>H</a:t>
            </a:r>
            <a:r>
              <a:rPr lang="vi-VN" sz="2100" b="1" baseline="-25000" dirty="0">
                <a:latin typeface="Acumin Pro Condensed" panose="020B0806020202020204" pitchFamily="34" charset="0"/>
              </a:rPr>
              <a:t>2</a:t>
            </a:r>
            <a:r>
              <a:rPr lang="vi-VN" sz="2100" b="1" dirty="0">
                <a:latin typeface="Acumin Pro Condensed" panose="020B0806020202020204" pitchFamily="34" charset="0"/>
              </a:rPr>
              <a:t>SiO</a:t>
            </a:r>
            <a:r>
              <a:rPr lang="vi-VN" sz="2100" b="1" baseline="-25000" dirty="0">
                <a:latin typeface="Acumin Pro Condensed" panose="020B0806020202020204" pitchFamily="34" charset="0"/>
              </a:rPr>
              <a:t>3</a:t>
            </a:r>
            <a:r>
              <a:rPr lang="vi-VN" sz="2100" dirty="0">
                <a:solidFill>
                  <a:srgbClr val="0000FF"/>
                </a:solidFill>
                <a:latin typeface="Acumin Pro Condensed" panose="020B0806020202020204" pitchFamily="34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Acumin Pro Condensed" panose="020B0806020202020204" pitchFamily="34" charset="0"/>
              </a:rPr>
              <a:t>nhưng yếu hơn</a:t>
            </a:r>
            <a:r>
              <a:rPr lang="vi-VN" sz="2100" dirty="0">
                <a:solidFill>
                  <a:srgbClr val="0000FF"/>
                </a:solidFill>
                <a:latin typeface="Acumin Pro Condensed" panose="020B0806020202020204" pitchFamily="34" charset="0"/>
              </a:rPr>
              <a:t> </a:t>
            </a:r>
            <a:r>
              <a:rPr lang="vi-VN" sz="2100" b="1" dirty="0">
                <a:latin typeface="Acumin Pro Condensed" panose="020B0806020202020204" pitchFamily="34" charset="0"/>
              </a:rPr>
              <a:t>HNO</a:t>
            </a:r>
            <a:r>
              <a:rPr lang="vi-VN" sz="2100" baseline="-25000" dirty="0">
                <a:latin typeface="Acumin Pro Condensed" panose="020B0806020202020204" pitchFamily="34" charset="0"/>
              </a:rPr>
              <a:t>3</a:t>
            </a:r>
            <a:r>
              <a:rPr lang="vi-VN" sz="2100" dirty="0">
                <a:solidFill>
                  <a:srgbClr val="0000FF"/>
                </a:solidFill>
                <a:latin typeface="Acumin Pro Condensed" panose="020B0806020202020204" pitchFamily="34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Acumin Pro Condensed" panose="020B0806020202020204" pitchFamily="34" charset="0"/>
              </a:rPr>
              <a:t>và </a:t>
            </a:r>
            <a:r>
              <a:rPr lang="vi-VN" sz="2100" b="1" dirty="0">
                <a:latin typeface="Acumin Pro Condensed" panose="020B0806020202020204" pitchFamily="34" charset="0"/>
              </a:rPr>
              <a:t>H</a:t>
            </a:r>
            <a:r>
              <a:rPr lang="vi-VN" sz="2100" b="1" baseline="-25000" dirty="0">
                <a:latin typeface="Acumin Pro Condensed" panose="020B0806020202020204" pitchFamily="34" charset="0"/>
              </a:rPr>
              <a:t>2</a:t>
            </a:r>
            <a:r>
              <a:rPr lang="vi-VN" sz="2100" b="1" dirty="0">
                <a:latin typeface="Acumin Pro Condensed" panose="020B0806020202020204" pitchFamily="34" charset="0"/>
              </a:rPr>
              <a:t>SO</a:t>
            </a:r>
            <a:r>
              <a:rPr lang="vi-VN" sz="2100" b="1" baseline="-25000" dirty="0">
                <a:latin typeface="Acumin Pro Condensed" panose="020B0806020202020204" pitchFamily="34" charset="0"/>
              </a:rPr>
              <a:t>4</a:t>
            </a:r>
            <a:endParaRPr lang="vi-VN" sz="2100" b="1" dirty="0">
              <a:latin typeface="Acumin Pro Condensed" panose="020B0806020202020204" pitchFamily="34" charset="0"/>
            </a:endParaRPr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 rot="5400000">
            <a:off x="3825727" y="1386932"/>
            <a:ext cx="2039822" cy="577270"/>
          </a:xfrm>
          <a:prstGeom prst="rightArrow">
            <a:avLst>
              <a:gd name="adj1" fmla="val 50000"/>
              <a:gd name="adj2" fmla="val 97222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vi-VN" sz="1500" b="1" dirty="0">
                <a:solidFill>
                  <a:schemeClr val="bg1"/>
                </a:solidFill>
                <a:latin typeface="Acumin Pro Condensed" panose="020B0806020202020204" pitchFamily="34" charset="0"/>
              </a:rPr>
              <a:t>Tính </a:t>
            </a:r>
            <a:r>
              <a:rPr lang="vi-VN" sz="1500" b="1" u="sng" dirty="0">
                <a:solidFill>
                  <a:srgbClr val="FFFF00"/>
                </a:solidFill>
                <a:latin typeface="Acumin Pro Condensed" panose="020B0806020202020204" pitchFamily="34" charset="0"/>
              </a:rPr>
              <a:t>axit </a:t>
            </a:r>
            <a:r>
              <a:rPr lang="vi-VN" sz="1500" b="1" dirty="0">
                <a:solidFill>
                  <a:schemeClr val="bg1"/>
                </a:solidFill>
                <a:latin typeface="Acumin Pro Condensed" panose="020B0806020202020204" pitchFamily="34" charset="0"/>
              </a:rPr>
              <a:t>giảm dần</a:t>
            </a: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5517359" y="2529692"/>
            <a:ext cx="2433400" cy="497933"/>
          </a:xfrm>
          <a:prstGeom prst="rightArrow">
            <a:avLst>
              <a:gd name="adj1" fmla="val 50000"/>
              <a:gd name="adj2" fmla="val 9722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vi-VN" sz="1500" b="1" dirty="0">
                <a:solidFill>
                  <a:schemeClr val="tx1"/>
                </a:solidFill>
                <a:latin typeface="Acumin Pro Condensed" panose="020B0806020202020204" pitchFamily="34" charset="0"/>
              </a:rPr>
              <a:t>Tính</a:t>
            </a:r>
            <a:r>
              <a:rPr lang="vi-VN" sz="1500" b="1" u="sng" dirty="0">
                <a:solidFill>
                  <a:schemeClr val="tx1"/>
                </a:solidFill>
                <a:latin typeface="Acumin Pro Condensed" panose="020B0806020202020204" pitchFamily="34" charset="0"/>
              </a:rPr>
              <a:t> </a:t>
            </a:r>
            <a:r>
              <a:rPr lang="vi-VN" sz="1500" b="1" u="sng" dirty="0">
                <a:latin typeface="Acumin Pro Condensed" panose="020B0806020202020204" pitchFamily="34" charset="0"/>
              </a:rPr>
              <a:t>axit</a:t>
            </a:r>
            <a:r>
              <a:rPr lang="vi-VN" sz="1500" b="1" dirty="0">
                <a:latin typeface="Acumin Pro Condensed" panose="020B0806020202020204" pitchFamily="34" charset="0"/>
              </a:rPr>
              <a:t> </a:t>
            </a:r>
            <a:r>
              <a:rPr lang="vi-VN" sz="1500" b="1" dirty="0">
                <a:solidFill>
                  <a:schemeClr val="tx1"/>
                </a:solidFill>
                <a:latin typeface="Acumin Pro Condensed" panose="020B0806020202020204" pitchFamily="34" charset="0"/>
              </a:rPr>
              <a:t>tăng dần</a:t>
            </a:r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2016820" y="2559166"/>
            <a:ext cx="2530133" cy="497933"/>
          </a:xfrm>
          <a:prstGeom prst="rightArrow">
            <a:avLst>
              <a:gd name="adj1" fmla="val 50000"/>
              <a:gd name="adj2" fmla="val 9722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vi-VN" sz="1500" b="1" dirty="0">
                <a:solidFill>
                  <a:schemeClr val="tx1"/>
                </a:solidFill>
                <a:latin typeface="Acumin Pro Condensed" panose="020B0806020202020204" pitchFamily="34" charset="0"/>
              </a:rPr>
              <a:t>Tính </a:t>
            </a:r>
            <a:r>
              <a:rPr lang="vi-VN" sz="1500" b="1" u="sng" dirty="0">
                <a:latin typeface="Acumin Pro Condensed" panose="020B0806020202020204" pitchFamily="34" charset="0"/>
              </a:rPr>
              <a:t>phi kim</a:t>
            </a:r>
            <a:r>
              <a:rPr lang="vi-VN" sz="1500" b="1" dirty="0">
                <a:solidFill>
                  <a:schemeClr val="tx1"/>
                </a:solidFill>
                <a:latin typeface="Acumin Pro Condensed" panose="020B0806020202020204" pitchFamily="34" charset="0"/>
              </a:rPr>
              <a:t> tăng dần</a:t>
            </a:r>
          </a:p>
        </p:txBody>
      </p:sp>
      <p:sp>
        <p:nvSpPr>
          <p:cNvPr id="25" name="AutoShape 53"/>
          <p:cNvSpPr>
            <a:spLocks noChangeArrowheads="1"/>
          </p:cNvSpPr>
          <p:nvPr/>
        </p:nvSpPr>
        <p:spPr bwMode="auto">
          <a:xfrm rot="5400000">
            <a:off x="516450" y="1247036"/>
            <a:ext cx="2311127" cy="585755"/>
          </a:xfrm>
          <a:prstGeom prst="rightArrow">
            <a:avLst>
              <a:gd name="adj1" fmla="val 50000"/>
              <a:gd name="adj2" fmla="val 97222"/>
            </a:avLst>
          </a:prstGeom>
          <a:solidFill>
            <a:schemeClr val="accent5">
              <a:lumMod val="5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vi-VN" sz="1500" b="1" dirty="0">
                <a:solidFill>
                  <a:schemeClr val="bg1"/>
                </a:solidFill>
                <a:latin typeface="Acumin Pro Condensed" panose="020B0806020202020204" pitchFamily="34" charset="0"/>
              </a:rPr>
              <a:t>Tính </a:t>
            </a:r>
            <a:r>
              <a:rPr lang="vi-VN" sz="1500" b="1" u="sng" dirty="0">
                <a:solidFill>
                  <a:srgbClr val="FFFF00"/>
                </a:solidFill>
                <a:latin typeface="Acumin Pro Condensed" panose="020B0806020202020204" pitchFamily="34" charset="0"/>
              </a:rPr>
              <a:t>phi kim</a:t>
            </a:r>
            <a:r>
              <a:rPr lang="vi-VN" sz="1500" b="1" dirty="0">
                <a:solidFill>
                  <a:srgbClr val="FFFF00"/>
                </a:solidFill>
                <a:latin typeface="Acumin Pro Condensed" panose="020B0806020202020204" pitchFamily="34" charset="0"/>
              </a:rPr>
              <a:t> </a:t>
            </a:r>
            <a:r>
              <a:rPr lang="vi-VN" sz="1500" b="1" dirty="0">
                <a:solidFill>
                  <a:schemeClr val="bg1"/>
                </a:solidFill>
                <a:latin typeface="Acumin Pro Condensed" panose="020B0806020202020204" pitchFamily="34" charset="0"/>
              </a:rPr>
              <a:t>giảm dần</a:t>
            </a:r>
          </a:p>
        </p:txBody>
      </p:sp>
    </p:spTree>
    <p:extLst>
      <p:ext uri="{BB962C8B-B14F-4D97-AF65-F5344CB8AC3E}">
        <p14:creationId xmlns:p14="http://schemas.microsoft.com/office/powerpoint/2010/main" val="4055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5122" name="Picture 2" descr="Halogen là gì? Đặc điểm, tính chất, ứng dụng của nhóm halogen">
            <a:extLst>
              <a:ext uri="{FF2B5EF4-FFF2-40B4-BE49-F238E27FC236}">
                <a16:creationId xmlns:a16="http://schemas.microsoft.com/office/drawing/2014/main" id="{EDCEDCA5-115E-971C-BF86-2E15AB0D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91" y="947686"/>
            <a:ext cx="3666026" cy="31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824EA5-1FE3-7FBD-DE88-28314B17F2C3}"/>
              </a:ext>
            </a:extLst>
          </p:cNvPr>
          <p:cNvSpPr txBox="1"/>
          <p:nvPr/>
        </p:nvSpPr>
        <p:spPr>
          <a:xfrm>
            <a:off x="229570" y="1209476"/>
            <a:ext cx="4776054" cy="22511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F, Cl, Br, 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F &gt; Cl &gt; Br &gt; I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Halogen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đẩy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khỏi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8F7D3-933C-6007-94BD-15AF2DBD9651}"/>
              </a:ext>
            </a:extLst>
          </p:cNvPr>
          <p:cNvSpPr txBox="1"/>
          <p:nvPr/>
        </p:nvSpPr>
        <p:spPr>
          <a:xfrm>
            <a:off x="242783" y="3643007"/>
            <a:ext cx="4776054" cy="958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+ 2NaBr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2NaCl + 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Br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NaCl (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56B6CB-CC9C-FA8A-9906-F4B33114688F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6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24EA5-1FE3-7FBD-DE88-28314B17F2C3}"/>
              </a:ext>
            </a:extLst>
          </p:cNvPr>
          <p:cNvSpPr txBox="1"/>
          <p:nvPr/>
        </p:nvSpPr>
        <p:spPr>
          <a:xfrm>
            <a:off x="285789" y="1081175"/>
            <a:ext cx="2615992" cy="1646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Chlorine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đẩy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 Bromine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dung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KBr.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8F7D3-933C-6007-94BD-15AF2DBD9651}"/>
              </a:ext>
            </a:extLst>
          </p:cNvPr>
          <p:cNvSpPr txBox="1"/>
          <p:nvPr/>
        </p:nvSpPr>
        <p:spPr>
          <a:xfrm>
            <a:off x="38348" y="3104036"/>
            <a:ext cx="3694857" cy="460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+ 2KBr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2KCl + Cl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id="{EC251382-118A-EF9F-AC8D-C5ED0396A9EA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271258" cy="505558"/>
            <a:chOff x="504" y="1008"/>
            <a:chExt cx="4416" cy="765"/>
          </a:xfrm>
        </p:grpSpPr>
        <p:sp>
          <p:nvSpPr>
            <p:cNvPr id="22" name="AutoShape 64">
              <a:extLst>
                <a:ext uri="{FF2B5EF4-FFF2-40B4-BE49-F238E27FC236}">
                  <a16:creationId xmlns:a16="http://schemas.microsoft.com/office/drawing/2014/main" id="{1727B421-D53D-9148-1863-874708D5E2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 Box 65">
              <a:extLst>
                <a:ext uri="{FF2B5EF4-FFF2-40B4-BE49-F238E27FC236}">
                  <a16:creationId xmlns:a16="http://schemas.microsoft.com/office/drawing/2014/main" id="{9601B834-F86D-5264-1C5F-6E16A9188E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256B6CB-CC9C-FA8A-9906-F4B33114688F}"/>
              </a:ext>
            </a:extLst>
          </p:cNvPr>
          <p:cNvSpPr txBox="1"/>
          <p:nvPr/>
        </p:nvSpPr>
        <p:spPr>
          <a:xfrm>
            <a:off x="410361" y="244943"/>
            <a:ext cx="849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Chlorine + KBr">
            <a:hlinkClick r:id="" action="ppaction://media"/>
            <a:extLst>
              <a:ext uri="{FF2B5EF4-FFF2-40B4-BE49-F238E27FC236}">
                <a16:creationId xmlns:a16="http://schemas.microsoft.com/office/drawing/2014/main" id="{C0315D4D-7286-350E-D8C1-E8DFE54818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1024" y="971565"/>
            <a:ext cx="5484628" cy="39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58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663190" y="1198558"/>
            <a:ext cx="8309329" cy="3640425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72">
            <a:extLst>
              <a:ext uri="{FF2B5EF4-FFF2-40B4-BE49-F238E27FC236}">
                <a16:creationId xmlns:a16="http://schemas.microsoft.com/office/drawing/2014/main" id="{F6B0F510-4998-2002-46EB-8658A7D08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7" y="1356271"/>
            <a:ext cx="6462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( Z= 119)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72">
            <a:extLst>
              <a:ext uri="{FF2B5EF4-FFF2-40B4-BE49-F238E27FC236}">
                <a16:creationId xmlns:a16="http://schemas.microsoft.com/office/drawing/2014/main" id="{668F2C69-ECC8-8174-76CD-6BEEB92D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27" y="1919106"/>
            <a:ext cx="6462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7p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8s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IA,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</a:t>
            </a:r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id="{2E3FD191-A02E-7D73-A85A-E139CAAC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25" y="2976301"/>
            <a:ext cx="7066830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MOH,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8194" name="Picture 2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2C24DEAF-25A4-E3E6-4158-225098D5C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10338"/>
          <a:stretch/>
        </p:blipFill>
        <p:spPr bwMode="auto">
          <a:xfrm>
            <a:off x="6849594" y="1264689"/>
            <a:ext cx="1972645" cy="2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69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663190" y="1198558"/>
            <a:ext cx="8309329" cy="3640425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72">
            <a:extLst>
              <a:ext uri="{FF2B5EF4-FFF2-40B4-BE49-F238E27FC236}">
                <a16:creationId xmlns:a16="http://schemas.microsoft.com/office/drawing/2014/main" id="{29FE055E-A191-179B-B3D1-0258A770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48" y="1599550"/>
            <a:ext cx="43162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1939,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phi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2" descr="Fr Francium Alkali Metal Chemical Element: Vector có sẵn (miễn phí bản  quyền) 1959840325 | Shutterstock">
            <a:extLst>
              <a:ext uri="{FF2B5EF4-FFF2-40B4-BE49-F238E27FC236}">
                <a16:creationId xmlns:a16="http://schemas.microsoft.com/office/drawing/2014/main" id="{553BFF7B-6CB5-4882-0C3C-67A889C5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53" y="1672919"/>
            <a:ext cx="2529701" cy="26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97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-14680" y="18678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AutoShape 7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3" name="AutoShape 9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7284" name="AutoShape 11" descr="Kết quả hình ảnh cho hình ảnh chữ ký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13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D3D2758-03B0-D308-5FD1-CDEC6B36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25" y="530346"/>
            <a:ext cx="4901109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 trí của một nguyên tố</a:t>
            </a:r>
          </a:p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trong bảng tuần hoàn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93D4DF-0E2D-0990-0540-35AD6F4C8F1E}"/>
              </a:ext>
            </a:extLst>
          </p:cNvPr>
          <p:cNvGrpSpPr/>
          <p:nvPr/>
        </p:nvGrpSpPr>
        <p:grpSpPr>
          <a:xfrm>
            <a:off x="241168" y="1491896"/>
            <a:ext cx="2097071" cy="2690918"/>
            <a:chOff x="505106" y="2819400"/>
            <a:chExt cx="1988857" cy="3366289"/>
          </a:xfrm>
        </p:grpSpPr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0CADBFFC-4ABB-9279-2ABC-0807E63AA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06" y="3375023"/>
              <a:ext cx="900066" cy="2810666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Tính kim loại, phi kim</a:t>
              </a:r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516CB4B3-436C-E9FD-2293-973598C47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0600" y="2819400"/>
              <a:ext cx="1503363" cy="4810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FAA882-3678-4CD5-5ED5-23EA4EAE21E1}"/>
              </a:ext>
            </a:extLst>
          </p:cNvPr>
          <p:cNvGrpSpPr/>
          <p:nvPr/>
        </p:nvGrpSpPr>
        <p:grpSpPr>
          <a:xfrm>
            <a:off x="2211134" y="1518788"/>
            <a:ext cx="1869082" cy="2748872"/>
            <a:chOff x="2562252" y="2748489"/>
            <a:chExt cx="1772633" cy="3438788"/>
          </a:xfrm>
        </p:grpSpPr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9DA1FAE5-B45C-2C61-EAAF-CC521971A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252" y="3376611"/>
              <a:ext cx="1259266" cy="2810666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Hóa trị cao nhất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oxygen</a:t>
              </a:r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3641E954-E0A4-A7BE-88EF-9DD916D3C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1885" y="2748489"/>
              <a:ext cx="114300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478DBE-C511-4DD1-0599-D40B183C0081}"/>
              </a:ext>
            </a:extLst>
          </p:cNvPr>
          <p:cNvGrpSpPr/>
          <p:nvPr/>
        </p:nvGrpSpPr>
        <p:grpSpPr>
          <a:xfrm>
            <a:off x="4553236" y="1524421"/>
            <a:ext cx="1377037" cy="2737216"/>
            <a:chOff x="3461768" y="2889712"/>
            <a:chExt cx="1305978" cy="3424208"/>
          </a:xfrm>
        </p:grpSpPr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771CC793-3735-3B73-7E53-8310D8EA0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946" y="3503253"/>
              <a:ext cx="1066800" cy="2810667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Công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thức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oxide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cao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nhất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D2182B8A-179E-A1AB-98F5-6736B91D3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1768" y="2889712"/>
              <a:ext cx="922199" cy="3553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4A18F9-FD73-2E2B-86DD-F570CF5A28F7}"/>
              </a:ext>
            </a:extLst>
          </p:cNvPr>
          <p:cNvGrpSpPr/>
          <p:nvPr/>
        </p:nvGrpSpPr>
        <p:grpSpPr>
          <a:xfrm>
            <a:off x="6444891" y="1442201"/>
            <a:ext cx="2150469" cy="3465769"/>
            <a:chOff x="7010400" y="2806700"/>
            <a:chExt cx="1866965" cy="3492276"/>
          </a:xfrm>
        </p:grpSpPr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7E364FAB-694B-3E4D-0306-878CECC1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4111" y="3383749"/>
              <a:ext cx="1683254" cy="2915227"/>
            </a:xfrm>
            <a:prstGeom prst="rect">
              <a:avLst/>
            </a:prstGeom>
            <a:noFill/>
            <a:ln w="9525">
              <a:solidFill>
                <a:srgbClr val="BABD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Công thức </a:t>
              </a:r>
              <a:r>
                <a:rPr lang="vi-VN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của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ydroxide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và </a:t>
              </a:r>
              <a:r>
                <a:rPr lang="vi-VN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tính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a</a:t>
              </a:r>
              <a:r>
                <a:rPr lang="en-US" altLang="en-US" sz="2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cid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hay ba</a:t>
              </a:r>
              <a:r>
                <a:rPr lang="en-US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se</a:t>
              </a:r>
              <a:r>
                <a:rPr lang="vi-VN" alt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của chúng</a:t>
              </a: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CEF69B0-B32B-16EF-526D-E17EE2077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2806700"/>
              <a:ext cx="990600" cy="4175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29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img06.tooopen.com/images/20160719/tooopen_sy_170922258475.jpg">
            <a:extLst>
              <a:ext uri="{FF2B5EF4-FFF2-40B4-BE49-F238E27FC236}">
                <a16:creationId xmlns:a16="http://schemas.microsoft.com/office/drawing/2014/main" id="{03FD1249-D4F9-02F2-D603-5E033B5D7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D8A027A-A4AC-4351-B10B-FD724613DC44}"/>
              </a:ext>
            </a:extLst>
          </p:cNvPr>
          <p:cNvSpPr/>
          <p:nvPr/>
        </p:nvSpPr>
        <p:spPr>
          <a:xfrm>
            <a:off x="2518475" y="1545636"/>
            <a:ext cx="1471084" cy="20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a16="http://schemas.microsoft.com/office/drawing/2014/main" xmlns:ma14="http://schemas.microsoft.com/office/mac/drawingml/2011/main" xmlns:p14="http://schemas.microsoft.com/office/powerpoint/2010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7CF9424-94ED-486F-822C-B3EB5C6E8E8E}"/>
              </a:ext>
            </a:extLst>
          </p:cNvPr>
          <p:cNvCxnSpPr>
            <a:cxnSpLocks/>
          </p:cNvCxnSpPr>
          <p:nvPr/>
        </p:nvCxnSpPr>
        <p:spPr>
          <a:xfrm>
            <a:off x="2300126" y="2109556"/>
            <a:ext cx="6429346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082CFE-9D04-4759-81A6-33545A32ED66}"/>
              </a:ext>
            </a:extLst>
          </p:cNvPr>
          <p:cNvCxnSpPr>
            <a:cxnSpLocks/>
          </p:cNvCxnSpPr>
          <p:nvPr/>
        </p:nvCxnSpPr>
        <p:spPr>
          <a:xfrm>
            <a:off x="3711615" y="4063315"/>
            <a:ext cx="5017857" cy="3878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63">
            <a:extLst>
              <a:ext uri="{FF2B5EF4-FFF2-40B4-BE49-F238E27FC236}">
                <a16:creationId xmlns:a16="http://schemas.microsoft.com/office/drawing/2014/main" id="{D12A9D35-2920-B0CA-BBC4-3F70E103F962}"/>
              </a:ext>
            </a:extLst>
          </p:cNvPr>
          <p:cNvGrpSpPr>
            <a:grpSpLocks/>
          </p:cNvGrpSpPr>
          <p:nvPr/>
        </p:nvGrpSpPr>
        <p:grpSpPr bwMode="auto">
          <a:xfrm>
            <a:off x="3117507" y="150475"/>
            <a:ext cx="3058586" cy="610501"/>
            <a:chOff x="504" y="1008"/>
            <a:chExt cx="4416" cy="767"/>
          </a:xfrm>
        </p:grpSpPr>
        <p:sp>
          <p:nvSpPr>
            <p:cNvPr id="31" name="AutoShape 64">
              <a:extLst>
                <a:ext uri="{FF2B5EF4-FFF2-40B4-BE49-F238E27FC236}">
                  <a16:creationId xmlns:a16="http://schemas.microsoft.com/office/drawing/2014/main" id="{D7B33EB5-ABE7-530F-E624-C2942A980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Text Box 65">
              <a:extLst>
                <a:ext uri="{FF2B5EF4-FFF2-40B4-BE49-F238E27FC236}">
                  <a16:creationId xmlns:a16="http://schemas.microsoft.com/office/drawing/2014/main" id="{DBAACA4F-74D5-7B7D-2FED-89F34858C1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TỔNG KẾT</a:t>
              </a:r>
            </a:p>
          </p:txBody>
        </p:sp>
      </p:grpSp>
      <p:pic>
        <p:nvPicPr>
          <p:cNvPr id="1026" name="Picture 2" descr="Bảng tuần hoàn các yếu tố Content Marketing">
            <a:extLst>
              <a:ext uri="{FF2B5EF4-FFF2-40B4-BE49-F238E27FC236}">
                <a16:creationId xmlns:a16="http://schemas.microsoft.com/office/drawing/2014/main" id="{08F62C29-E488-58EC-A7EA-88A2DC82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1" y="1871878"/>
            <a:ext cx="2218335" cy="13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CE4D8C-DC5E-5EB5-D904-9A8D00F040EF}"/>
              </a:ext>
            </a:extLst>
          </p:cNvPr>
          <p:cNvSpPr txBox="1"/>
          <p:nvPr/>
        </p:nvSpPr>
        <p:spPr>
          <a:xfrm>
            <a:off x="2518475" y="1041403"/>
            <a:ext cx="6317134" cy="1517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chiều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ĐTHN. </a:t>
            </a:r>
          </a:p>
        </p:txBody>
      </p:sp>
      <p:pic>
        <p:nvPicPr>
          <p:cNvPr id="34" name="Picture 2" descr="Bảng tuần hoàn các yếu tố Content Marketing">
            <a:extLst>
              <a:ext uri="{FF2B5EF4-FFF2-40B4-BE49-F238E27FC236}">
                <a16:creationId xmlns:a16="http://schemas.microsoft.com/office/drawing/2014/main" id="{F21B6397-913D-CEA1-3B0B-3214E75C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33" y="3523773"/>
            <a:ext cx="1895701" cy="1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1FF8A01-E647-4C4E-B477-050B20357882}"/>
              </a:ext>
            </a:extLst>
          </p:cNvPr>
          <p:cNvSpPr txBox="1"/>
          <p:nvPr/>
        </p:nvSpPr>
        <p:spPr>
          <a:xfrm>
            <a:off x="3744597" y="3017682"/>
            <a:ext cx="5091011" cy="1517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đó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5" y="753516"/>
            <a:ext cx="8715709" cy="1005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61B1-F492-9C19-BED1-7D437E76890C}"/>
              </a:ext>
            </a:extLst>
          </p:cNvPr>
          <p:cNvSpPr txBox="1"/>
          <p:nvPr/>
        </p:nvSpPr>
        <p:spPr>
          <a:xfrm>
            <a:off x="3026379" y="126791"/>
            <a:ext cx="30086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59AAFEA-4ADB-AD31-84B1-0AC11C307E2F}"/>
              </a:ext>
            </a:extLst>
          </p:cNvPr>
          <p:cNvGraphicFramePr>
            <a:graphicFrameLocks noGrp="1"/>
          </p:cNvGraphicFramePr>
          <p:nvPr/>
        </p:nvGraphicFramePr>
        <p:xfrm>
          <a:off x="1649408" y="1816309"/>
          <a:ext cx="60692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800">
                  <a:extLst>
                    <a:ext uri="{9D8B030D-6E8A-4147-A177-3AD203B41FA5}">
                      <a16:colId xmlns:a16="http://schemas.microsoft.com/office/drawing/2014/main" val="639352391"/>
                    </a:ext>
                  </a:extLst>
                </a:gridCol>
                <a:gridCol w="1230898">
                  <a:extLst>
                    <a:ext uri="{9D8B030D-6E8A-4147-A177-3AD203B41FA5}">
                      <a16:colId xmlns:a16="http://schemas.microsoft.com/office/drawing/2014/main" val="2462679646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900565261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86222447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126295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64216"/>
                  </a:ext>
                </a:extLst>
              </a:tr>
              <a:tr h="84215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55533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A75D6F-6968-3C4C-284F-0657D1B94B84}"/>
              </a:ext>
            </a:extLst>
          </p:cNvPr>
          <p:cNvCxnSpPr>
            <a:cxnSpLocks/>
          </p:cNvCxnSpPr>
          <p:nvPr/>
        </p:nvCxnSpPr>
        <p:spPr>
          <a:xfrm>
            <a:off x="2946939" y="3941865"/>
            <a:ext cx="1064736" cy="1002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7824A5-15EE-121F-75F2-6A0D72420A5F}"/>
              </a:ext>
            </a:extLst>
          </p:cNvPr>
          <p:cNvCxnSpPr>
            <a:cxnSpLocks/>
          </p:cNvCxnSpPr>
          <p:nvPr/>
        </p:nvCxnSpPr>
        <p:spPr>
          <a:xfrm>
            <a:off x="5381292" y="3911765"/>
            <a:ext cx="1085757" cy="995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B58E7-6478-D795-E542-CF56CFCD088A}"/>
              </a:ext>
            </a:extLst>
          </p:cNvPr>
          <p:cNvCxnSpPr>
            <a:cxnSpLocks/>
          </p:cNvCxnSpPr>
          <p:nvPr/>
        </p:nvCxnSpPr>
        <p:spPr>
          <a:xfrm>
            <a:off x="4156467" y="2752413"/>
            <a:ext cx="1082951" cy="1018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C144F8-2DA0-43DF-3747-6B424B1436B7}"/>
              </a:ext>
            </a:extLst>
          </p:cNvPr>
          <p:cNvCxnSpPr>
            <a:cxnSpLocks/>
          </p:cNvCxnSpPr>
          <p:nvPr/>
        </p:nvCxnSpPr>
        <p:spPr>
          <a:xfrm>
            <a:off x="6559951" y="2746433"/>
            <a:ext cx="1052126" cy="1024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E5B7F-5AAC-F2AA-5B00-B397BB325FC3}"/>
              </a:ext>
            </a:extLst>
          </p:cNvPr>
          <p:cNvCxnSpPr>
            <a:cxnSpLocks/>
          </p:cNvCxnSpPr>
          <p:nvPr/>
        </p:nvCxnSpPr>
        <p:spPr>
          <a:xfrm flipV="1">
            <a:off x="5373621" y="2775575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ACBD29-CAA7-35B5-5395-0C8C553DFA3A}"/>
              </a:ext>
            </a:extLst>
          </p:cNvPr>
          <p:cNvCxnSpPr>
            <a:cxnSpLocks/>
          </p:cNvCxnSpPr>
          <p:nvPr/>
        </p:nvCxnSpPr>
        <p:spPr>
          <a:xfrm flipV="1">
            <a:off x="2959549" y="2742429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6C7138-2919-E625-4ED6-CA54EFC5F80D}"/>
              </a:ext>
            </a:extLst>
          </p:cNvPr>
          <p:cNvCxnSpPr>
            <a:cxnSpLocks/>
          </p:cNvCxnSpPr>
          <p:nvPr/>
        </p:nvCxnSpPr>
        <p:spPr>
          <a:xfrm flipV="1">
            <a:off x="6559951" y="3908823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D9427C-BE0D-8A4B-77CC-D02F1AC6325A}"/>
              </a:ext>
            </a:extLst>
          </p:cNvPr>
          <p:cNvCxnSpPr>
            <a:cxnSpLocks/>
          </p:cNvCxnSpPr>
          <p:nvPr/>
        </p:nvCxnSpPr>
        <p:spPr>
          <a:xfrm flipV="1">
            <a:off x="4156467" y="3956070"/>
            <a:ext cx="1052126" cy="988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95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" y="1263919"/>
            <a:ext cx="8799512" cy="2126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 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(Z=12). 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định tính kim 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phi k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</a:p>
          <a:p>
            <a:pPr marL="5143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BEA23-9960-19CF-9389-8898F688FAB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24" y="1125973"/>
            <a:ext cx="8027212" cy="3160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Cho 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(Z=12).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1s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M: ô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12, chu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IIA. 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MO. (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IIA).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Hydroxide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M(OH)</a:t>
            </a:r>
            <a:r>
              <a:rPr lang="en-US" sz="2800" baseline="-250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61B1-F492-9C19-BED1-7D437E76890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19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6B021C2-51AD-E2F7-E075-FDDE0B60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53" y="985297"/>
            <a:ext cx="8750692" cy="1446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dinh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Nguyên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4s</a:t>
            </a:r>
            <a:r>
              <a:rPr lang="vi-V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Nêu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Nêu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61B1-F492-9C19-BED1-7D437E76890C}"/>
              </a:ext>
            </a:extLst>
          </p:cNvPr>
          <p:cNvSpPr txBox="1"/>
          <p:nvPr/>
        </p:nvSpPr>
        <p:spPr>
          <a:xfrm>
            <a:off x="2849863" y="270599"/>
            <a:ext cx="367151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E6283-2379-A4AD-5DE0-490BEDE55B56}"/>
              </a:ext>
            </a:extLst>
          </p:cNvPr>
          <p:cNvSpPr txBox="1"/>
          <p:nvPr/>
        </p:nvSpPr>
        <p:spPr>
          <a:xfrm>
            <a:off x="196654" y="2550321"/>
            <a:ext cx="8660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kumimoji="0" lang="vi-V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kumimoji="0" lang="vi-V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kumimoji="0" lang="vi-V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kumimoji="0" lang="vi-V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sz="24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19, n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IA, chu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–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KOH –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5155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F78-FC04-9729-C253-D7501CB637F1}"/>
              </a:ext>
            </a:extLst>
          </p:cNvPr>
          <p:cNvSpPr txBox="1"/>
          <p:nvPr/>
        </p:nvSpPr>
        <p:spPr>
          <a:xfrm>
            <a:off x="87942" y="324606"/>
            <a:ext cx="6434778" cy="255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8: 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 LUẬT TUẦN HOÀN VÀ Ý NGHĨA CỦA BẢNG TUẦN HOÀN CÁC NGUYÊN TỐ HÓA HỌC</a:t>
            </a:r>
            <a:endParaRPr lang="en-GB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9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1570426" y="1573019"/>
            <a:ext cx="2088232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zh-CN" altLang="en-US" sz="8800" b="1" dirty="0">
              <a:solidFill>
                <a:schemeClr val="bg1"/>
              </a:solidFill>
              <a:latin typeface="Times New Roman" panose="02020603050405020304" pitchFamily="18" charset="0"/>
              <a:ea typeface="李旭科毛笔行书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6FD4E15-8CB7-5D72-3C50-AB6BCA574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218389"/>
              </p:ext>
            </p:extLst>
          </p:nvPr>
        </p:nvGraphicFramePr>
        <p:xfrm>
          <a:off x="864955" y="268391"/>
          <a:ext cx="7418966" cy="416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15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F78-FC04-9729-C253-D7501CB637F1}"/>
              </a:ext>
            </a:extLst>
          </p:cNvPr>
          <p:cNvSpPr txBox="1"/>
          <p:nvPr/>
        </p:nvSpPr>
        <p:spPr>
          <a:xfrm>
            <a:off x="478943" y="2033493"/>
            <a:ext cx="4941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4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323278" cy="505558"/>
            <a:chOff x="504" y="1008"/>
            <a:chExt cx="4416" cy="765"/>
          </a:xfrm>
          <a:solidFill>
            <a:srgbClr val="FFFF00"/>
          </a:solidFill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A20D09-8985-EEB3-9A08-705DD9C0A4C2}"/>
              </a:ext>
            </a:extLst>
          </p:cNvPr>
          <p:cNvSpPr txBox="1"/>
          <p:nvPr/>
        </p:nvSpPr>
        <p:spPr>
          <a:xfrm>
            <a:off x="410361" y="973741"/>
            <a:ext cx="8438836" cy="1251240"/>
          </a:xfrm>
          <a:custGeom>
            <a:avLst/>
            <a:gdLst>
              <a:gd name="connsiteX0" fmla="*/ 0 w 8438836"/>
              <a:gd name="connsiteY0" fmla="*/ 0 h 1251240"/>
              <a:gd name="connsiteX1" fmla="*/ 309424 w 8438836"/>
              <a:gd name="connsiteY1" fmla="*/ 0 h 1251240"/>
              <a:gd name="connsiteX2" fmla="*/ 1040790 w 8438836"/>
              <a:gd name="connsiteY2" fmla="*/ 0 h 1251240"/>
              <a:gd name="connsiteX3" fmla="*/ 1518990 w 8438836"/>
              <a:gd name="connsiteY3" fmla="*/ 0 h 1251240"/>
              <a:gd name="connsiteX4" fmla="*/ 2081580 w 8438836"/>
              <a:gd name="connsiteY4" fmla="*/ 0 h 1251240"/>
              <a:gd name="connsiteX5" fmla="*/ 2559780 w 8438836"/>
              <a:gd name="connsiteY5" fmla="*/ 0 h 1251240"/>
              <a:gd name="connsiteX6" fmla="*/ 3037981 w 8438836"/>
              <a:gd name="connsiteY6" fmla="*/ 0 h 1251240"/>
              <a:gd name="connsiteX7" fmla="*/ 3431793 w 8438836"/>
              <a:gd name="connsiteY7" fmla="*/ 0 h 1251240"/>
              <a:gd name="connsiteX8" fmla="*/ 3909994 w 8438836"/>
              <a:gd name="connsiteY8" fmla="*/ 0 h 1251240"/>
              <a:gd name="connsiteX9" fmla="*/ 4472583 w 8438836"/>
              <a:gd name="connsiteY9" fmla="*/ 0 h 1251240"/>
              <a:gd name="connsiteX10" fmla="*/ 4866395 w 8438836"/>
              <a:gd name="connsiteY10" fmla="*/ 0 h 1251240"/>
              <a:gd name="connsiteX11" fmla="*/ 5260208 w 8438836"/>
              <a:gd name="connsiteY11" fmla="*/ 0 h 1251240"/>
              <a:gd name="connsiteX12" fmla="*/ 5738408 w 8438836"/>
              <a:gd name="connsiteY12" fmla="*/ 0 h 1251240"/>
              <a:gd name="connsiteX13" fmla="*/ 6132221 w 8438836"/>
              <a:gd name="connsiteY13" fmla="*/ 0 h 1251240"/>
              <a:gd name="connsiteX14" fmla="*/ 6441645 w 8438836"/>
              <a:gd name="connsiteY14" fmla="*/ 0 h 1251240"/>
              <a:gd name="connsiteX15" fmla="*/ 7173011 w 8438836"/>
              <a:gd name="connsiteY15" fmla="*/ 0 h 1251240"/>
              <a:gd name="connsiteX16" fmla="*/ 7904376 w 8438836"/>
              <a:gd name="connsiteY16" fmla="*/ 0 h 1251240"/>
              <a:gd name="connsiteX17" fmla="*/ 8438836 w 8438836"/>
              <a:gd name="connsiteY17" fmla="*/ 0 h 1251240"/>
              <a:gd name="connsiteX18" fmla="*/ 8438836 w 8438836"/>
              <a:gd name="connsiteY18" fmla="*/ 442105 h 1251240"/>
              <a:gd name="connsiteX19" fmla="*/ 8438836 w 8438836"/>
              <a:gd name="connsiteY19" fmla="*/ 859185 h 1251240"/>
              <a:gd name="connsiteX20" fmla="*/ 8438836 w 8438836"/>
              <a:gd name="connsiteY20" fmla="*/ 1251240 h 1251240"/>
              <a:gd name="connsiteX21" fmla="*/ 8129412 w 8438836"/>
              <a:gd name="connsiteY21" fmla="*/ 1251240 h 1251240"/>
              <a:gd name="connsiteX22" fmla="*/ 7651211 w 8438836"/>
              <a:gd name="connsiteY22" fmla="*/ 1251240 h 1251240"/>
              <a:gd name="connsiteX23" fmla="*/ 7004234 w 8438836"/>
              <a:gd name="connsiteY23" fmla="*/ 1251240 h 1251240"/>
              <a:gd name="connsiteX24" fmla="*/ 6694810 w 8438836"/>
              <a:gd name="connsiteY24" fmla="*/ 1251240 h 1251240"/>
              <a:gd name="connsiteX25" fmla="*/ 6216609 w 8438836"/>
              <a:gd name="connsiteY25" fmla="*/ 1251240 h 1251240"/>
              <a:gd name="connsiteX26" fmla="*/ 5822797 w 8438836"/>
              <a:gd name="connsiteY26" fmla="*/ 1251240 h 1251240"/>
              <a:gd name="connsiteX27" fmla="*/ 5344596 w 8438836"/>
              <a:gd name="connsiteY27" fmla="*/ 1251240 h 1251240"/>
              <a:gd name="connsiteX28" fmla="*/ 4782007 w 8438836"/>
              <a:gd name="connsiteY28" fmla="*/ 1251240 h 1251240"/>
              <a:gd name="connsiteX29" fmla="*/ 4050641 w 8438836"/>
              <a:gd name="connsiteY29" fmla="*/ 1251240 h 1251240"/>
              <a:gd name="connsiteX30" fmla="*/ 3656829 w 8438836"/>
              <a:gd name="connsiteY30" fmla="*/ 1251240 h 1251240"/>
              <a:gd name="connsiteX31" fmla="*/ 3347405 w 8438836"/>
              <a:gd name="connsiteY31" fmla="*/ 1251240 h 1251240"/>
              <a:gd name="connsiteX32" fmla="*/ 2616039 w 8438836"/>
              <a:gd name="connsiteY32" fmla="*/ 1251240 h 1251240"/>
              <a:gd name="connsiteX33" fmla="*/ 1884673 w 8438836"/>
              <a:gd name="connsiteY33" fmla="*/ 1251240 h 1251240"/>
              <a:gd name="connsiteX34" fmla="*/ 1575249 w 8438836"/>
              <a:gd name="connsiteY34" fmla="*/ 1251240 h 1251240"/>
              <a:gd name="connsiteX35" fmla="*/ 1265825 w 8438836"/>
              <a:gd name="connsiteY35" fmla="*/ 1251240 h 1251240"/>
              <a:gd name="connsiteX36" fmla="*/ 787625 w 8438836"/>
              <a:gd name="connsiteY36" fmla="*/ 1251240 h 1251240"/>
              <a:gd name="connsiteX37" fmla="*/ 0 w 8438836"/>
              <a:gd name="connsiteY37" fmla="*/ 1251240 h 1251240"/>
              <a:gd name="connsiteX38" fmla="*/ 0 w 8438836"/>
              <a:gd name="connsiteY38" fmla="*/ 821648 h 1251240"/>
              <a:gd name="connsiteX39" fmla="*/ 0 w 8438836"/>
              <a:gd name="connsiteY39" fmla="*/ 392055 h 1251240"/>
              <a:gd name="connsiteX40" fmla="*/ 0 w 8438836"/>
              <a:gd name="connsiteY40" fmla="*/ 0 h 125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38836" h="1251240" fill="none" extrusionOk="0">
                <a:moveTo>
                  <a:pt x="0" y="0"/>
                </a:moveTo>
                <a:cubicBezTo>
                  <a:pt x="128504" y="-27323"/>
                  <a:pt x="172452" y="12771"/>
                  <a:pt x="309424" y="0"/>
                </a:cubicBezTo>
                <a:cubicBezTo>
                  <a:pt x="446396" y="-12771"/>
                  <a:pt x="793953" y="58124"/>
                  <a:pt x="1040790" y="0"/>
                </a:cubicBezTo>
                <a:cubicBezTo>
                  <a:pt x="1287627" y="-58124"/>
                  <a:pt x="1297380" y="9993"/>
                  <a:pt x="1518990" y="0"/>
                </a:cubicBezTo>
                <a:cubicBezTo>
                  <a:pt x="1740600" y="-9993"/>
                  <a:pt x="1879613" y="15973"/>
                  <a:pt x="2081580" y="0"/>
                </a:cubicBezTo>
                <a:cubicBezTo>
                  <a:pt x="2283547" y="-15973"/>
                  <a:pt x="2450700" y="8613"/>
                  <a:pt x="2559780" y="0"/>
                </a:cubicBezTo>
                <a:cubicBezTo>
                  <a:pt x="2668860" y="-8613"/>
                  <a:pt x="2907821" y="54562"/>
                  <a:pt x="3037981" y="0"/>
                </a:cubicBezTo>
                <a:cubicBezTo>
                  <a:pt x="3168141" y="-54562"/>
                  <a:pt x="3296087" y="5450"/>
                  <a:pt x="3431793" y="0"/>
                </a:cubicBezTo>
                <a:cubicBezTo>
                  <a:pt x="3567499" y="-5450"/>
                  <a:pt x="3717676" y="38120"/>
                  <a:pt x="3909994" y="0"/>
                </a:cubicBezTo>
                <a:cubicBezTo>
                  <a:pt x="4102312" y="-38120"/>
                  <a:pt x="4248167" y="19140"/>
                  <a:pt x="4472583" y="0"/>
                </a:cubicBezTo>
                <a:cubicBezTo>
                  <a:pt x="4696999" y="-19140"/>
                  <a:pt x="4705480" y="6185"/>
                  <a:pt x="4866395" y="0"/>
                </a:cubicBezTo>
                <a:cubicBezTo>
                  <a:pt x="5027310" y="-6185"/>
                  <a:pt x="5116423" y="21543"/>
                  <a:pt x="5260208" y="0"/>
                </a:cubicBezTo>
                <a:cubicBezTo>
                  <a:pt x="5403993" y="-21543"/>
                  <a:pt x="5534000" y="16282"/>
                  <a:pt x="5738408" y="0"/>
                </a:cubicBezTo>
                <a:cubicBezTo>
                  <a:pt x="5942816" y="-16282"/>
                  <a:pt x="6024274" y="4644"/>
                  <a:pt x="6132221" y="0"/>
                </a:cubicBezTo>
                <a:cubicBezTo>
                  <a:pt x="6240168" y="-4644"/>
                  <a:pt x="6346881" y="2190"/>
                  <a:pt x="6441645" y="0"/>
                </a:cubicBezTo>
                <a:cubicBezTo>
                  <a:pt x="6536409" y="-2190"/>
                  <a:pt x="6916616" y="20139"/>
                  <a:pt x="7173011" y="0"/>
                </a:cubicBezTo>
                <a:cubicBezTo>
                  <a:pt x="7429406" y="-20139"/>
                  <a:pt x="7733368" y="19937"/>
                  <a:pt x="7904376" y="0"/>
                </a:cubicBezTo>
                <a:cubicBezTo>
                  <a:pt x="8075384" y="-19937"/>
                  <a:pt x="8244041" y="23496"/>
                  <a:pt x="8438836" y="0"/>
                </a:cubicBezTo>
                <a:cubicBezTo>
                  <a:pt x="8452701" y="163239"/>
                  <a:pt x="8410132" y="264377"/>
                  <a:pt x="8438836" y="442105"/>
                </a:cubicBezTo>
                <a:cubicBezTo>
                  <a:pt x="8467540" y="619833"/>
                  <a:pt x="8392313" y="693552"/>
                  <a:pt x="8438836" y="859185"/>
                </a:cubicBezTo>
                <a:cubicBezTo>
                  <a:pt x="8485359" y="1024818"/>
                  <a:pt x="8433942" y="1123581"/>
                  <a:pt x="8438836" y="1251240"/>
                </a:cubicBezTo>
                <a:cubicBezTo>
                  <a:pt x="8315367" y="1255514"/>
                  <a:pt x="8198769" y="1237786"/>
                  <a:pt x="8129412" y="1251240"/>
                </a:cubicBezTo>
                <a:cubicBezTo>
                  <a:pt x="8060055" y="1264694"/>
                  <a:pt x="7842791" y="1210190"/>
                  <a:pt x="7651211" y="1251240"/>
                </a:cubicBezTo>
                <a:cubicBezTo>
                  <a:pt x="7459631" y="1292290"/>
                  <a:pt x="7228040" y="1212697"/>
                  <a:pt x="7004234" y="1251240"/>
                </a:cubicBezTo>
                <a:cubicBezTo>
                  <a:pt x="6780428" y="1289783"/>
                  <a:pt x="6785935" y="1246324"/>
                  <a:pt x="6694810" y="1251240"/>
                </a:cubicBezTo>
                <a:cubicBezTo>
                  <a:pt x="6603685" y="1256156"/>
                  <a:pt x="6359635" y="1217306"/>
                  <a:pt x="6216609" y="1251240"/>
                </a:cubicBezTo>
                <a:cubicBezTo>
                  <a:pt x="6073583" y="1285174"/>
                  <a:pt x="5929158" y="1218467"/>
                  <a:pt x="5822797" y="1251240"/>
                </a:cubicBezTo>
                <a:cubicBezTo>
                  <a:pt x="5716436" y="1284013"/>
                  <a:pt x="5572630" y="1248555"/>
                  <a:pt x="5344596" y="1251240"/>
                </a:cubicBezTo>
                <a:cubicBezTo>
                  <a:pt x="5116562" y="1253925"/>
                  <a:pt x="4900586" y="1243869"/>
                  <a:pt x="4782007" y="1251240"/>
                </a:cubicBezTo>
                <a:cubicBezTo>
                  <a:pt x="4663428" y="1258611"/>
                  <a:pt x="4351075" y="1204990"/>
                  <a:pt x="4050641" y="1251240"/>
                </a:cubicBezTo>
                <a:cubicBezTo>
                  <a:pt x="3750207" y="1297490"/>
                  <a:pt x="3798607" y="1219391"/>
                  <a:pt x="3656829" y="1251240"/>
                </a:cubicBezTo>
                <a:cubicBezTo>
                  <a:pt x="3515051" y="1283089"/>
                  <a:pt x="3490206" y="1214255"/>
                  <a:pt x="3347405" y="1251240"/>
                </a:cubicBezTo>
                <a:cubicBezTo>
                  <a:pt x="3204604" y="1288225"/>
                  <a:pt x="2967689" y="1168761"/>
                  <a:pt x="2616039" y="1251240"/>
                </a:cubicBezTo>
                <a:cubicBezTo>
                  <a:pt x="2264389" y="1333719"/>
                  <a:pt x="2051685" y="1203397"/>
                  <a:pt x="1884673" y="1251240"/>
                </a:cubicBezTo>
                <a:cubicBezTo>
                  <a:pt x="1717661" y="1299083"/>
                  <a:pt x="1637581" y="1248462"/>
                  <a:pt x="1575249" y="1251240"/>
                </a:cubicBezTo>
                <a:cubicBezTo>
                  <a:pt x="1512917" y="1254018"/>
                  <a:pt x="1344421" y="1226544"/>
                  <a:pt x="1265825" y="1251240"/>
                </a:cubicBezTo>
                <a:cubicBezTo>
                  <a:pt x="1187229" y="1275936"/>
                  <a:pt x="918390" y="1198240"/>
                  <a:pt x="787625" y="1251240"/>
                </a:cubicBezTo>
                <a:cubicBezTo>
                  <a:pt x="656860" y="1304240"/>
                  <a:pt x="284869" y="1214666"/>
                  <a:pt x="0" y="1251240"/>
                </a:cubicBezTo>
                <a:cubicBezTo>
                  <a:pt x="-725" y="1154101"/>
                  <a:pt x="28942" y="966007"/>
                  <a:pt x="0" y="821648"/>
                </a:cubicBezTo>
                <a:cubicBezTo>
                  <a:pt x="-28942" y="677289"/>
                  <a:pt x="42966" y="525926"/>
                  <a:pt x="0" y="392055"/>
                </a:cubicBezTo>
                <a:cubicBezTo>
                  <a:pt x="-42966" y="258184"/>
                  <a:pt x="25384" y="161307"/>
                  <a:pt x="0" y="0"/>
                </a:cubicBezTo>
                <a:close/>
              </a:path>
              <a:path w="8438836" h="1251240" stroke="0" extrusionOk="0">
                <a:moveTo>
                  <a:pt x="0" y="0"/>
                </a:moveTo>
                <a:cubicBezTo>
                  <a:pt x="110449" y="-19303"/>
                  <a:pt x="176022" y="28965"/>
                  <a:pt x="309424" y="0"/>
                </a:cubicBezTo>
                <a:cubicBezTo>
                  <a:pt x="442826" y="-28965"/>
                  <a:pt x="588474" y="18012"/>
                  <a:pt x="703236" y="0"/>
                </a:cubicBezTo>
                <a:cubicBezTo>
                  <a:pt x="817998" y="-18012"/>
                  <a:pt x="927581" y="29626"/>
                  <a:pt x="1097049" y="0"/>
                </a:cubicBezTo>
                <a:cubicBezTo>
                  <a:pt x="1266517" y="-29626"/>
                  <a:pt x="1476679" y="52509"/>
                  <a:pt x="1659638" y="0"/>
                </a:cubicBezTo>
                <a:cubicBezTo>
                  <a:pt x="1842597" y="-52509"/>
                  <a:pt x="1896860" y="30436"/>
                  <a:pt x="1969062" y="0"/>
                </a:cubicBezTo>
                <a:cubicBezTo>
                  <a:pt x="2041264" y="-30436"/>
                  <a:pt x="2377229" y="41365"/>
                  <a:pt x="2700428" y="0"/>
                </a:cubicBezTo>
                <a:cubicBezTo>
                  <a:pt x="3023627" y="-41365"/>
                  <a:pt x="2894876" y="14157"/>
                  <a:pt x="3009852" y="0"/>
                </a:cubicBezTo>
                <a:cubicBezTo>
                  <a:pt x="3124828" y="-14157"/>
                  <a:pt x="3517172" y="78408"/>
                  <a:pt x="3741217" y="0"/>
                </a:cubicBezTo>
                <a:cubicBezTo>
                  <a:pt x="3965263" y="-78408"/>
                  <a:pt x="4020777" y="9788"/>
                  <a:pt x="4135030" y="0"/>
                </a:cubicBezTo>
                <a:cubicBezTo>
                  <a:pt x="4249283" y="-9788"/>
                  <a:pt x="4577397" y="25267"/>
                  <a:pt x="4697619" y="0"/>
                </a:cubicBezTo>
                <a:cubicBezTo>
                  <a:pt x="4817841" y="-25267"/>
                  <a:pt x="5108838" y="63320"/>
                  <a:pt x="5428984" y="0"/>
                </a:cubicBezTo>
                <a:cubicBezTo>
                  <a:pt x="5749130" y="-63320"/>
                  <a:pt x="5861179" y="2324"/>
                  <a:pt x="6075962" y="0"/>
                </a:cubicBezTo>
                <a:cubicBezTo>
                  <a:pt x="6290745" y="-2324"/>
                  <a:pt x="6569844" y="59222"/>
                  <a:pt x="6722939" y="0"/>
                </a:cubicBezTo>
                <a:cubicBezTo>
                  <a:pt x="6876034" y="-59222"/>
                  <a:pt x="6939454" y="38765"/>
                  <a:pt x="7116752" y="0"/>
                </a:cubicBezTo>
                <a:cubicBezTo>
                  <a:pt x="7294050" y="-38765"/>
                  <a:pt x="7394652" y="26310"/>
                  <a:pt x="7510564" y="0"/>
                </a:cubicBezTo>
                <a:cubicBezTo>
                  <a:pt x="7626476" y="-26310"/>
                  <a:pt x="7763141" y="9462"/>
                  <a:pt x="7904376" y="0"/>
                </a:cubicBezTo>
                <a:cubicBezTo>
                  <a:pt x="8045611" y="-9462"/>
                  <a:pt x="8292225" y="24522"/>
                  <a:pt x="8438836" y="0"/>
                </a:cubicBezTo>
                <a:cubicBezTo>
                  <a:pt x="8440896" y="157907"/>
                  <a:pt x="8395948" y="230056"/>
                  <a:pt x="8438836" y="392055"/>
                </a:cubicBezTo>
                <a:cubicBezTo>
                  <a:pt x="8481724" y="554055"/>
                  <a:pt x="8406216" y="715296"/>
                  <a:pt x="8438836" y="809135"/>
                </a:cubicBezTo>
                <a:cubicBezTo>
                  <a:pt x="8471456" y="902974"/>
                  <a:pt x="8409010" y="1037504"/>
                  <a:pt x="8438836" y="1251240"/>
                </a:cubicBezTo>
                <a:cubicBezTo>
                  <a:pt x="8139782" y="1256760"/>
                  <a:pt x="8092045" y="1250706"/>
                  <a:pt x="7791859" y="1251240"/>
                </a:cubicBezTo>
                <a:cubicBezTo>
                  <a:pt x="7491673" y="1251774"/>
                  <a:pt x="7278961" y="1208773"/>
                  <a:pt x="7060493" y="1251240"/>
                </a:cubicBezTo>
                <a:cubicBezTo>
                  <a:pt x="6842025" y="1293707"/>
                  <a:pt x="6601457" y="1235685"/>
                  <a:pt x="6329127" y="1251240"/>
                </a:cubicBezTo>
                <a:cubicBezTo>
                  <a:pt x="6056797" y="1266795"/>
                  <a:pt x="6001885" y="1203774"/>
                  <a:pt x="5682150" y="1251240"/>
                </a:cubicBezTo>
                <a:cubicBezTo>
                  <a:pt x="5362415" y="1298706"/>
                  <a:pt x="5225627" y="1222267"/>
                  <a:pt x="4950784" y="1251240"/>
                </a:cubicBezTo>
                <a:cubicBezTo>
                  <a:pt x="4675941" y="1280213"/>
                  <a:pt x="4785569" y="1233219"/>
                  <a:pt x="4641360" y="1251240"/>
                </a:cubicBezTo>
                <a:cubicBezTo>
                  <a:pt x="4497151" y="1269261"/>
                  <a:pt x="4286207" y="1208454"/>
                  <a:pt x="4078771" y="1251240"/>
                </a:cubicBezTo>
                <a:cubicBezTo>
                  <a:pt x="3871335" y="1294026"/>
                  <a:pt x="3840317" y="1220861"/>
                  <a:pt x="3769347" y="1251240"/>
                </a:cubicBezTo>
                <a:cubicBezTo>
                  <a:pt x="3698377" y="1281619"/>
                  <a:pt x="3582472" y="1251020"/>
                  <a:pt x="3459923" y="1251240"/>
                </a:cubicBezTo>
                <a:cubicBezTo>
                  <a:pt x="3337374" y="1251460"/>
                  <a:pt x="3077610" y="1185600"/>
                  <a:pt x="2728557" y="1251240"/>
                </a:cubicBezTo>
                <a:cubicBezTo>
                  <a:pt x="2379504" y="1316880"/>
                  <a:pt x="2547231" y="1226724"/>
                  <a:pt x="2419133" y="1251240"/>
                </a:cubicBezTo>
                <a:cubicBezTo>
                  <a:pt x="2291035" y="1275756"/>
                  <a:pt x="1977126" y="1227967"/>
                  <a:pt x="1856544" y="1251240"/>
                </a:cubicBezTo>
                <a:cubicBezTo>
                  <a:pt x="1735962" y="1274513"/>
                  <a:pt x="1455474" y="1218384"/>
                  <a:pt x="1293955" y="1251240"/>
                </a:cubicBezTo>
                <a:cubicBezTo>
                  <a:pt x="1132436" y="1284096"/>
                  <a:pt x="1046536" y="1214476"/>
                  <a:pt x="984531" y="1251240"/>
                </a:cubicBezTo>
                <a:cubicBezTo>
                  <a:pt x="922526" y="1288004"/>
                  <a:pt x="635074" y="1243242"/>
                  <a:pt x="506330" y="1251240"/>
                </a:cubicBezTo>
                <a:cubicBezTo>
                  <a:pt x="377586" y="1259238"/>
                  <a:pt x="150467" y="1197930"/>
                  <a:pt x="0" y="1251240"/>
                </a:cubicBezTo>
                <a:cubicBezTo>
                  <a:pt x="-32003" y="1087350"/>
                  <a:pt x="45987" y="1031702"/>
                  <a:pt x="0" y="834160"/>
                </a:cubicBezTo>
                <a:cubicBezTo>
                  <a:pt x="-45987" y="636618"/>
                  <a:pt x="32743" y="507180"/>
                  <a:pt x="0" y="417080"/>
                </a:cubicBezTo>
                <a:cubicBezTo>
                  <a:pt x="-32743" y="326980"/>
                  <a:pt x="16186" y="1159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12814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biến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chiều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ĐTHN.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8DBF-C0FE-6CDF-CEF8-8CD5EFDBBE58}"/>
              </a:ext>
            </a:extLst>
          </p:cNvPr>
          <p:cNvSpPr txBox="1"/>
          <p:nvPr/>
        </p:nvSpPr>
        <p:spPr>
          <a:xfrm>
            <a:off x="1189839" y="2370250"/>
            <a:ext cx="7543800" cy="1387367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dần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D1F3D-0F68-71DE-4E02-F3EA3EABD565}"/>
              </a:ext>
            </a:extLst>
          </p:cNvPr>
          <p:cNvSpPr txBox="1"/>
          <p:nvPr/>
        </p:nvSpPr>
        <p:spPr>
          <a:xfrm>
            <a:off x="1189839" y="4062397"/>
            <a:ext cx="7543800" cy="728726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tuần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714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0BD18007-56DE-85E6-48A0-F56FF743C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341"/>
            <a:ext cx="1243067" cy="1420159"/>
          </a:xfrm>
          <a:prstGeom prst="rect">
            <a:avLst/>
          </a:prstGeom>
        </p:spPr>
      </p:pic>
      <p:grpSp>
        <p:nvGrpSpPr>
          <p:cNvPr id="9" name="Group 63">
            <a:extLst>
              <a:ext uri="{FF2B5EF4-FFF2-40B4-BE49-F238E27FC236}">
                <a16:creationId xmlns:a16="http://schemas.microsoft.com/office/drawing/2014/main" id="{904A0182-C80A-C37A-6AE3-C943D67DEE7D}"/>
              </a:ext>
            </a:extLst>
          </p:cNvPr>
          <p:cNvGrpSpPr>
            <a:grpSpLocks/>
          </p:cNvGrpSpPr>
          <p:nvPr/>
        </p:nvGrpSpPr>
        <p:grpSpPr bwMode="auto">
          <a:xfrm>
            <a:off x="410361" y="221064"/>
            <a:ext cx="8490856" cy="505558"/>
            <a:chOff x="504" y="1008"/>
            <a:chExt cx="4416" cy="765"/>
          </a:xfrm>
          <a:solidFill>
            <a:srgbClr val="FFFF00"/>
          </a:solidFill>
        </p:grpSpPr>
        <p:sp>
          <p:nvSpPr>
            <p:cNvPr id="10" name="AutoShape 64">
              <a:extLst>
                <a:ext uri="{FF2B5EF4-FFF2-40B4-BE49-F238E27FC236}">
                  <a16:creationId xmlns:a16="http://schemas.microsoft.com/office/drawing/2014/main" id="{775B3761-2BB9-F682-08C7-C704C59CD2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Text Box 65">
              <a:extLst>
                <a:ext uri="{FF2B5EF4-FFF2-40B4-BE49-F238E27FC236}">
                  <a16:creationId xmlns:a16="http://schemas.microsoft.com/office/drawing/2014/main" id="{E2AA837B-DF2B-82F7-9D7D-55B93B8290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5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4B6BA2-CA1D-E2AA-B0B4-817E90FDDD53}"/>
              </a:ext>
            </a:extLst>
          </p:cNvPr>
          <p:cNvSpPr txBox="1"/>
          <p:nvPr/>
        </p:nvSpPr>
        <p:spPr>
          <a:xfrm>
            <a:off x="410361" y="244943"/>
            <a:ext cx="849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ĐỊNH LUẬT TUẦN HOÀN CÁC NGUYÊN TỐ HÓA HỌC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" name="Picture 2" descr="Periodic Table of the Elements, With Symbols - Science Quiz">
            <a:extLst>
              <a:ext uri="{FF2B5EF4-FFF2-40B4-BE49-F238E27FC236}">
                <a16:creationId xmlns:a16="http://schemas.microsoft.com/office/drawing/2014/main" id="{21B3927C-0C23-6B11-61CD-B5FB2E3B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4" y="1138026"/>
            <a:ext cx="4330489" cy="28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n alternative design to the Periodic Table. : r/chemistry">
            <a:extLst>
              <a:ext uri="{FF2B5EF4-FFF2-40B4-BE49-F238E27FC236}">
                <a16:creationId xmlns:a16="http://schemas.microsoft.com/office/drawing/2014/main" id="{4B4A620D-22DD-BA1D-8E42-3C77FDA5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47" y="1130780"/>
            <a:ext cx="3348699" cy="28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 dạng bảng tuần hoàn hóa học">
            <a:extLst>
              <a:ext uri="{FF2B5EF4-FFF2-40B4-BE49-F238E27FC236}">
                <a16:creationId xmlns:a16="http://schemas.microsoft.com/office/drawing/2014/main" id="{43E6C837-1D81-9300-85E2-66035403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1" y="1079596"/>
            <a:ext cx="71532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424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06.tooopen.com/images/20160719/tooopen_sy_170922258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5703" b="24485"/>
          <a:stretch/>
        </p:blipFill>
        <p:spPr bwMode="auto">
          <a:xfrm flipH="1">
            <a:off x="91093" y="40193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60"/>
          <p:cNvGrpSpPr>
            <a:grpSpLocks/>
          </p:cNvGrpSpPr>
          <p:nvPr/>
        </p:nvGrpSpPr>
        <p:grpSpPr bwMode="auto">
          <a:xfrm rot="5400000">
            <a:off x="4102299" y="937617"/>
            <a:ext cx="700088" cy="84535"/>
            <a:chOff x="0" y="1896"/>
            <a:chExt cx="5760" cy="120"/>
          </a:xfrm>
        </p:grpSpPr>
        <p:sp>
          <p:nvSpPr>
            <p:cNvPr id="95244" name="Rectangle 6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5" name="Rectangle 6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971214" y="208331"/>
            <a:ext cx="3383756" cy="650081"/>
            <a:chOff x="504" y="1008"/>
            <a:chExt cx="4416" cy="765"/>
          </a:xfrm>
        </p:grpSpPr>
        <p:sp>
          <p:nvSpPr>
            <p:cNvPr id="95242" name="AutoShape 6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3" name="Text Box 65"/>
            <p:cNvSpPr txBox="1">
              <a:spLocks noChangeArrowheads="1"/>
            </p:cNvSpPr>
            <p:nvPr/>
          </p:nvSpPr>
          <p:spPr bwMode="gray">
            <a:xfrm>
              <a:off x="801" y="1014"/>
              <a:ext cx="397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195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endParaRPr lang="en-US" altLang="vi-VN" sz="18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237" name="Group 66"/>
          <p:cNvGrpSpPr>
            <a:grpSpLocks/>
          </p:cNvGrpSpPr>
          <p:nvPr/>
        </p:nvGrpSpPr>
        <p:grpSpPr bwMode="auto">
          <a:xfrm>
            <a:off x="567428" y="1076310"/>
            <a:ext cx="8309329" cy="3889484"/>
            <a:chOff x="504" y="1008"/>
            <a:chExt cx="4416" cy="765"/>
          </a:xfrm>
        </p:grpSpPr>
        <p:sp>
          <p:nvSpPr>
            <p:cNvPr id="95240" name="AutoShape 6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5241" name="Text Box 68"/>
            <p:cNvSpPr txBox="1">
              <a:spLocks noChangeArrowheads="1"/>
            </p:cNvSpPr>
            <p:nvPr/>
          </p:nvSpPr>
          <p:spPr bwMode="gray">
            <a:xfrm>
              <a:off x="802" y="1012"/>
              <a:ext cx="397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25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11016" name="Text Box 72"/>
          <p:cNvSpPr txBox="1">
            <a:spLocks noChangeArrowheads="1"/>
          </p:cNvSpPr>
          <p:nvPr/>
        </p:nvSpPr>
        <p:spPr bwMode="auto">
          <a:xfrm>
            <a:off x="750775" y="1170357"/>
            <a:ext cx="57719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1939,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Francium.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phi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6F7AB-7C77-5422-DD93-136F29F6B489}"/>
              </a:ext>
            </a:extLst>
          </p:cNvPr>
          <p:cNvSpPr txBox="1"/>
          <p:nvPr/>
        </p:nvSpPr>
        <p:spPr>
          <a:xfrm>
            <a:off x="3224994" y="304517"/>
            <a:ext cx="28761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NHÀ TIÊN TRI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146" name="Picture 2" descr="Fr Francium Alkali Metal Chemical Element: Vector có sẵn (miễn phí bản  quyền) 1959840325 | Shutterstock">
            <a:extLst>
              <a:ext uri="{FF2B5EF4-FFF2-40B4-BE49-F238E27FC236}">
                <a16:creationId xmlns:a16="http://schemas.microsoft.com/office/drawing/2014/main" id="{E840D1C0-AE68-B70F-3743-5314B65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96" y="1809514"/>
            <a:ext cx="2529701" cy="26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2">
            <a:extLst>
              <a:ext uri="{FF2B5EF4-FFF2-40B4-BE49-F238E27FC236}">
                <a16:creationId xmlns:a16="http://schemas.microsoft.com/office/drawing/2014/main" id="{4D82DE00-C265-4444-1D38-B2109ECD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49" y="3252741"/>
            <a:ext cx="4447106" cy="156966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Francium (Fr)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IA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electron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 =&gt; Francium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60855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1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6.tooopen.com/images/20160719/tooopen_sy_170922258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7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1931" r="5250" b="24062"/>
          <a:stretch/>
        </p:blipFill>
        <p:spPr>
          <a:xfrm>
            <a:off x="209862" y="3994879"/>
            <a:ext cx="1723869" cy="126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F78-FC04-9729-C253-D7501CB637F1}"/>
              </a:ext>
            </a:extLst>
          </p:cNvPr>
          <p:cNvSpPr txBox="1"/>
          <p:nvPr/>
        </p:nvSpPr>
        <p:spPr>
          <a:xfrm>
            <a:off x="316993" y="1522512"/>
            <a:ext cx="5327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Ý NGHĨA CỦA BẢNG TUẦN HOÀN CÁC NGUYÊN TỐ HÓA HỌC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77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板风格教学课件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1706</Words>
  <Application>Microsoft Office PowerPoint</Application>
  <PresentationFormat>Trình chiếu Trên màn hình (16:9)</PresentationFormat>
  <Paragraphs>362</Paragraphs>
  <Slides>25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2" baseType="lpstr">
      <vt:lpstr>Acumin Pro Condensed</vt:lpstr>
      <vt:lpstr>Arial</vt:lpstr>
      <vt:lpstr>Calibri</vt:lpstr>
      <vt:lpstr>Calibri Light</vt:lpstr>
      <vt:lpstr>Times New Roman</vt:lpstr>
      <vt:lpstr>Wingdings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www.33ppt.com</Manager>
  <Company>www.33ppt.com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黑板风格教学课件PPT模板</dc:title>
  <dc:subject>www.33ppt.com</dc:subject>
  <dc:creator>www.33ppt.com</dc:creator>
  <cp:keywords>www.33ppt.com</cp:keywords>
  <dc:description>www.33ppt.com</dc:description>
  <cp:lastModifiedBy>Lan Nguyễn Thị</cp:lastModifiedBy>
  <cp:revision>39</cp:revision>
  <dcterms:created xsi:type="dcterms:W3CDTF">2017-03-20T01:54:37Z</dcterms:created>
  <dcterms:modified xsi:type="dcterms:W3CDTF">2022-12-16T05:11:25Z</dcterms:modified>
  <cp:category>www.33ppt.com</cp:category>
</cp:coreProperties>
</file>