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9" r:id="rId2"/>
    <p:sldId id="323" r:id="rId3"/>
    <p:sldId id="258" r:id="rId4"/>
    <p:sldId id="256" r:id="rId5"/>
    <p:sldId id="286" r:id="rId6"/>
    <p:sldId id="288" r:id="rId7"/>
    <p:sldId id="285" r:id="rId8"/>
    <p:sldId id="289" r:id="rId9"/>
    <p:sldId id="317" r:id="rId10"/>
    <p:sldId id="287" r:id="rId11"/>
    <p:sldId id="292" r:id="rId12"/>
    <p:sldId id="290" r:id="rId13"/>
    <p:sldId id="291" r:id="rId14"/>
    <p:sldId id="293" r:id="rId15"/>
    <p:sldId id="294" r:id="rId16"/>
    <p:sldId id="329" r:id="rId17"/>
    <p:sldId id="306" r:id="rId18"/>
    <p:sldId id="307" r:id="rId19"/>
    <p:sldId id="308" r:id="rId20"/>
    <p:sldId id="322" r:id="rId21"/>
    <p:sldId id="309" r:id="rId22"/>
    <p:sldId id="310" r:id="rId23"/>
    <p:sldId id="318" r:id="rId24"/>
    <p:sldId id="311" r:id="rId25"/>
    <p:sldId id="312" r:id="rId26"/>
    <p:sldId id="320" r:id="rId27"/>
    <p:sldId id="313" r:id="rId28"/>
    <p:sldId id="314" r:id="rId29"/>
    <p:sldId id="315" r:id="rId30"/>
    <p:sldId id="316" r:id="rId31"/>
    <p:sldId id="301" r:id="rId32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12" y="84"/>
      </p:cViewPr>
      <p:guideLst>
        <p:guide orient="horz" pos="24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6828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0421-1F17-48B9-A742-59371A34F01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C13D-D929-4261-B8F5-C559A2912C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697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61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728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361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778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475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188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757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585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227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6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794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667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075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340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799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013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353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99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049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132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4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07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8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6AB05-48C2-4714-B910-0F4FDEB8B71C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05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12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05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98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75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716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17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7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8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02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13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9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55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979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B6D4C43E-DD09-483E-B4F8-0CD08AE46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676" y="38100"/>
            <a:ext cx="608620" cy="6118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4CBCD7-CDCA-4F7B-A8E8-9AC9F26BC6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9043" y="4011282"/>
            <a:ext cx="629986" cy="937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C29C2F-77D8-4AAE-B029-91E7CAE0A7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06440"/>
            <a:ext cx="809351" cy="343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60598B0-5E40-4DA3-9401-A9C04D1217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E4EBAB0-B729-4215-B817-FC067D842D3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7B5E2B-5F9F-4F50-8DCD-D76A227987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11972" y="3556000"/>
            <a:ext cx="677632" cy="14029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FBD492-E027-448C-B14D-3F92A7861FC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20073" y="3541143"/>
            <a:ext cx="873510" cy="1461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F2D29CF-81A6-4D49-8830-087779FEC4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633889" y="4587035"/>
            <a:ext cx="423519" cy="2964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F94A80F-97E3-4D6C-9CE9-5F12489266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29043" y="2932113"/>
            <a:ext cx="794099" cy="6670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AC476DB-14CB-4419-8E7B-144FF0496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427" r="27990"/>
          <a:stretch/>
        </p:blipFill>
        <p:spPr>
          <a:xfrm rot="5400000">
            <a:off x="7765137" y="-654960"/>
            <a:ext cx="824013" cy="19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0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908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26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8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1597-43B6-4500-898D-97D337DD2B86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9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35.png"/><Relationship Id="rId5" Type="http://schemas.openxmlformats.org/officeDocument/2006/relationships/image" Target="../media/image4.png"/><Relationship Id="rId1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.png"/><Relationship Id="rId20" Type="http://schemas.openxmlformats.org/officeDocument/2006/relationships/image" Target="../media/image10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2.png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171420" y="0"/>
            <a:ext cx="1318437" cy="822508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851" y="3948778"/>
            <a:ext cx="580294" cy="1194722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895D0924-5F15-2BAE-AFD6-1983E2E80396}"/>
              </a:ext>
            </a:extLst>
          </p:cNvPr>
          <p:cNvSpPr/>
          <p:nvPr/>
        </p:nvSpPr>
        <p:spPr>
          <a:xfrm>
            <a:off x="6503670" y="1569032"/>
            <a:ext cx="2514088" cy="1619938"/>
          </a:xfrm>
          <a:custGeom>
            <a:avLst/>
            <a:gdLst>
              <a:gd name="connsiteX0" fmla="*/ 0 w 2474491"/>
              <a:gd name="connsiteY0" fmla="*/ 0 h 1569660"/>
              <a:gd name="connsiteX1" fmla="*/ 643368 w 2474491"/>
              <a:gd name="connsiteY1" fmla="*/ 0 h 1569660"/>
              <a:gd name="connsiteX2" fmla="*/ 1187756 w 2474491"/>
              <a:gd name="connsiteY2" fmla="*/ 0 h 1569660"/>
              <a:gd name="connsiteX3" fmla="*/ 1781634 w 2474491"/>
              <a:gd name="connsiteY3" fmla="*/ 0 h 1569660"/>
              <a:gd name="connsiteX4" fmla="*/ 2474491 w 2474491"/>
              <a:gd name="connsiteY4" fmla="*/ 0 h 1569660"/>
              <a:gd name="connsiteX5" fmla="*/ 2474491 w 2474491"/>
              <a:gd name="connsiteY5" fmla="*/ 476130 h 1569660"/>
              <a:gd name="connsiteX6" fmla="*/ 2474491 w 2474491"/>
              <a:gd name="connsiteY6" fmla="*/ 983654 h 1569660"/>
              <a:gd name="connsiteX7" fmla="*/ 2474491 w 2474491"/>
              <a:gd name="connsiteY7" fmla="*/ 1569660 h 1569660"/>
              <a:gd name="connsiteX8" fmla="*/ 1855868 w 2474491"/>
              <a:gd name="connsiteY8" fmla="*/ 1569660 h 1569660"/>
              <a:gd name="connsiteX9" fmla="*/ 1212501 w 2474491"/>
              <a:gd name="connsiteY9" fmla="*/ 1569660 h 1569660"/>
              <a:gd name="connsiteX10" fmla="*/ 668113 w 2474491"/>
              <a:gd name="connsiteY10" fmla="*/ 1569660 h 1569660"/>
              <a:gd name="connsiteX11" fmla="*/ 0 w 2474491"/>
              <a:gd name="connsiteY11" fmla="*/ 1569660 h 1569660"/>
              <a:gd name="connsiteX12" fmla="*/ 0 w 2474491"/>
              <a:gd name="connsiteY12" fmla="*/ 1030743 h 1569660"/>
              <a:gd name="connsiteX13" fmla="*/ 0 w 2474491"/>
              <a:gd name="connsiteY13" fmla="*/ 538917 h 1569660"/>
              <a:gd name="connsiteX14" fmla="*/ 0 w 2474491"/>
              <a:gd name="connsiteY1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4491" h="1569660" fill="none" extrusionOk="0">
                <a:moveTo>
                  <a:pt x="0" y="0"/>
                </a:moveTo>
                <a:cubicBezTo>
                  <a:pt x="207982" y="8685"/>
                  <a:pt x="405685" y="-25213"/>
                  <a:pt x="643368" y="0"/>
                </a:cubicBezTo>
                <a:cubicBezTo>
                  <a:pt x="881051" y="25213"/>
                  <a:pt x="1059818" y="21686"/>
                  <a:pt x="1187756" y="0"/>
                </a:cubicBezTo>
                <a:cubicBezTo>
                  <a:pt x="1315694" y="-21686"/>
                  <a:pt x="1601268" y="-19416"/>
                  <a:pt x="1781634" y="0"/>
                </a:cubicBezTo>
                <a:cubicBezTo>
                  <a:pt x="1962000" y="19416"/>
                  <a:pt x="2229975" y="23433"/>
                  <a:pt x="2474491" y="0"/>
                </a:cubicBezTo>
                <a:cubicBezTo>
                  <a:pt x="2467099" y="144714"/>
                  <a:pt x="2491815" y="370176"/>
                  <a:pt x="2474491" y="476130"/>
                </a:cubicBezTo>
                <a:cubicBezTo>
                  <a:pt x="2457168" y="582084"/>
                  <a:pt x="2450022" y="775413"/>
                  <a:pt x="2474491" y="983654"/>
                </a:cubicBezTo>
                <a:cubicBezTo>
                  <a:pt x="2498960" y="1191895"/>
                  <a:pt x="2450575" y="1329149"/>
                  <a:pt x="2474491" y="1569660"/>
                </a:cubicBezTo>
                <a:cubicBezTo>
                  <a:pt x="2329471" y="1546288"/>
                  <a:pt x="2127340" y="1588891"/>
                  <a:pt x="1855868" y="1569660"/>
                </a:cubicBezTo>
                <a:cubicBezTo>
                  <a:pt x="1584396" y="1550429"/>
                  <a:pt x="1429838" y="1601378"/>
                  <a:pt x="1212501" y="1569660"/>
                </a:cubicBezTo>
                <a:cubicBezTo>
                  <a:pt x="995164" y="1537942"/>
                  <a:pt x="839731" y="1554657"/>
                  <a:pt x="668113" y="1569660"/>
                </a:cubicBezTo>
                <a:cubicBezTo>
                  <a:pt x="496495" y="1584663"/>
                  <a:pt x="161126" y="1539852"/>
                  <a:pt x="0" y="1569660"/>
                </a:cubicBezTo>
                <a:cubicBezTo>
                  <a:pt x="-26129" y="1325765"/>
                  <a:pt x="-21163" y="1288369"/>
                  <a:pt x="0" y="1030743"/>
                </a:cubicBezTo>
                <a:cubicBezTo>
                  <a:pt x="21163" y="773117"/>
                  <a:pt x="11644" y="654801"/>
                  <a:pt x="0" y="538917"/>
                </a:cubicBezTo>
                <a:cubicBezTo>
                  <a:pt x="-11644" y="423033"/>
                  <a:pt x="-25398" y="212368"/>
                  <a:pt x="0" y="0"/>
                </a:cubicBezTo>
                <a:close/>
              </a:path>
              <a:path w="2474491" h="1569660" stroke="0" extrusionOk="0">
                <a:moveTo>
                  <a:pt x="0" y="0"/>
                </a:moveTo>
                <a:cubicBezTo>
                  <a:pt x="139806" y="-7127"/>
                  <a:pt x="497655" y="5840"/>
                  <a:pt x="668113" y="0"/>
                </a:cubicBezTo>
                <a:cubicBezTo>
                  <a:pt x="838571" y="-5840"/>
                  <a:pt x="1025642" y="1317"/>
                  <a:pt x="1261990" y="0"/>
                </a:cubicBezTo>
                <a:cubicBezTo>
                  <a:pt x="1498338" y="-1317"/>
                  <a:pt x="1604755" y="3820"/>
                  <a:pt x="1806378" y="0"/>
                </a:cubicBezTo>
                <a:cubicBezTo>
                  <a:pt x="2008001" y="-3820"/>
                  <a:pt x="2302470" y="-12119"/>
                  <a:pt x="2474491" y="0"/>
                </a:cubicBezTo>
                <a:cubicBezTo>
                  <a:pt x="2496426" y="204836"/>
                  <a:pt x="2452490" y="353981"/>
                  <a:pt x="2474491" y="523220"/>
                </a:cubicBezTo>
                <a:cubicBezTo>
                  <a:pt x="2496492" y="692459"/>
                  <a:pt x="2483996" y="861298"/>
                  <a:pt x="2474491" y="1030743"/>
                </a:cubicBezTo>
                <a:cubicBezTo>
                  <a:pt x="2464986" y="1200188"/>
                  <a:pt x="2471527" y="1398784"/>
                  <a:pt x="2474491" y="1569660"/>
                </a:cubicBezTo>
                <a:cubicBezTo>
                  <a:pt x="2229162" y="1565061"/>
                  <a:pt x="2106832" y="1560922"/>
                  <a:pt x="1855868" y="1569660"/>
                </a:cubicBezTo>
                <a:cubicBezTo>
                  <a:pt x="1604904" y="1578398"/>
                  <a:pt x="1545582" y="1544776"/>
                  <a:pt x="1311480" y="1569660"/>
                </a:cubicBezTo>
                <a:cubicBezTo>
                  <a:pt x="1077378" y="1594544"/>
                  <a:pt x="844940" y="1570797"/>
                  <a:pt x="692857" y="1569660"/>
                </a:cubicBezTo>
                <a:cubicBezTo>
                  <a:pt x="540774" y="1568523"/>
                  <a:pt x="286049" y="1537709"/>
                  <a:pt x="0" y="1569660"/>
                </a:cubicBezTo>
                <a:cubicBezTo>
                  <a:pt x="-406" y="1437521"/>
                  <a:pt x="-16320" y="1210701"/>
                  <a:pt x="0" y="1015047"/>
                </a:cubicBezTo>
                <a:cubicBezTo>
                  <a:pt x="16320" y="819393"/>
                  <a:pt x="-23228" y="712439"/>
                  <a:pt x="0" y="523220"/>
                </a:cubicBezTo>
                <a:cubicBezTo>
                  <a:pt x="23228" y="334001"/>
                  <a:pt x="-6194" y="18176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custGeom>
                    <a:avLst/>
                    <a:gdLst>
                      <a:gd name="connsiteX0" fmla="*/ 0 w 2514088"/>
                      <a:gd name="connsiteY0" fmla="*/ 0 h 1619938"/>
                      <a:gd name="connsiteX1" fmla="*/ 653663 w 2514088"/>
                      <a:gd name="connsiteY1" fmla="*/ 0 h 1619938"/>
                      <a:gd name="connsiteX2" fmla="*/ 1206762 w 2514088"/>
                      <a:gd name="connsiteY2" fmla="*/ 0 h 1619938"/>
                      <a:gd name="connsiteX3" fmla="*/ 1810143 w 2514088"/>
                      <a:gd name="connsiteY3" fmla="*/ 0 h 1619938"/>
                      <a:gd name="connsiteX4" fmla="*/ 2514088 w 2514088"/>
                      <a:gd name="connsiteY4" fmla="*/ 0 h 1619938"/>
                      <a:gd name="connsiteX5" fmla="*/ 2514088 w 2514088"/>
                      <a:gd name="connsiteY5" fmla="*/ 491380 h 1619938"/>
                      <a:gd name="connsiteX6" fmla="*/ 2514088 w 2514088"/>
                      <a:gd name="connsiteY6" fmla="*/ 1015161 h 1619938"/>
                      <a:gd name="connsiteX7" fmla="*/ 2514088 w 2514088"/>
                      <a:gd name="connsiteY7" fmla="*/ 1619938 h 1619938"/>
                      <a:gd name="connsiteX8" fmla="*/ 1885565 w 2514088"/>
                      <a:gd name="connsiteY8" fmla="*/ 1619938 h 1619938"/>
                      <a:gd name="connsiteX9" fmla="*/ 1231903 w 2514088"/>
                      <a:gd name="connsiteY9" fmla="*/ 1619938 h 1619938"/>
                      <a:gd name="connsiteX10" fmla="*/ 678804 w 2514088"/>
                      <a:gd name="connsiteY10" fmla="*/ 1619938 h 1619938"/>
                      <a:gd name="connsiteX11" fmla="*/ 0 w 2514088"/>
                      <a:gd name="connsiteY11" fmla="*/ 1619938 h 1619938"/>
                      <a:gd name="connsiteX12" fmla="*/ 0 w 2514088"/>
                      <a:gd name="connsiteY12" fmla="*/ 1063758 h 1619938"/>
                      <a:gd name="connsiteX13" fmla="*/ 0 w 2514088"/>
                      <a:gd name="connsiteY13" fmla="*/ 556179 h 1619938"/>
                      <a:gd name="connsiteX14" fmla="*/ 0 w 2514088"/>
                      <a:gd name="connsiteY14" fmla="*/ 0 h 1619938"/>
                      <a:gd name="connsiteX0" fmla="*/ 0 w 2514088"/>
                      <a:gd name="connsiteY0" fmla="*/ 0 h 1619938"/>
                      <a:gd name="connsiteX1" fmla="*/ 678804 w 2514088"/>
                      <a:gd name="connsiteY1" fmla="*/ 0 h 1619938"/>
                      <a:gd name="connsiteX2" fmla="*/ 1282184 w 2514088"/>
                      <a:gd name="connsiteY2" fmla="*/ 0 h 1619938"/>
                      <a:gd name="connsiteX3" fmla="*/ 1835283 w 2514088"/>
                      <a:gd name="connsiteY3" fmla="*/ 0 h 1619938"/>
                      <a:gd name="connsiteX4" fmla="*/ 2514088 w 2514088"/>
                      <a:gd name="connsiteY4" fmla="*/ 0 h 1619938"/>
                      <a:gd name="connsiteX5" fmla="*/ 2514088 w 2514088"/>
                      <a:gd name="connsiteY5" fmla="*/ 539979 h 1619938"/>
                      <a:gd name="connsiteX6" fmla="*/ 2514088 w 2514088"/>
                      <a:gd name="connsiteY6" fmla="*/ 1063758 h 1619938"/>
                      <a:gd name="connsiteX7" fmla="*/ 2514088 w 2514088"/>
                      <a:gd name="connsiteY7" fmla="*/ 1619938 h 1619938"/>
                      <a:gd name="connsiteX8" fmla="*/ 1885565 w 2514088"/>
                      <a:gd name="connsiteY8" fmla="*/ 1619938 h 1619938"/>
                      <a:gd name="connsiteX9" fmla="*/ 1332466 w 2514088"/>
                      <a:gd name="connsiteY9" fmla="*/ 1619938 h 1619938"/>
                      <a:gd name="connsiteX10" fmla="*/ 703944 w 2514088"/>
                      <a:gd name="connsiteY10" fmla="*/ 1619938 h 1619938"/>
                      <a:gd name="connsiteX11" fmla="*/ 0 w 2514088"/>
                      <a:gd name="connsiteY11" fmla="*/ 1619938 h 1619938"/>
                      <a:gd name="connsiteX12" fmla="*/ 0 w 2514088"/>
                      <a:gd name="connsiteY12" fmla="*/ 1047560 h 1619938"/>
                      <a:gd name="connsiteX13" fmla="*/ 0 w 2514088"/>
                      <a:gd name="connsiteY13" fmla="*/ 539979 h 1619938"/>
                      <a:gd name="connsiteX14" fmla="*/ 0 w 2514088"/>
                      <a:gd name="connsiteY14" fmla="*/ 0 h 1619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14088" h="1619938" fill="none" extrusionOk="0">
                        <a:moveTo>
                          <a:pt x="0" y="0"/>
                        </a:moveTo>
                        <a:cubicBezTo>
                          <a:pt x="249948" y="29348"/>
                          <a:pt x="455600" y="-46941"/>
                          <a:pt x="653663" y="0"/>
                        </a:cubicBezTo>
                        <a:cubicBezTo>
                          <a:pt x="867255" y="8864"/>
                          <a:pt x="1070649" y="-2310"/>
                          <a:pt x="1206762" y="0"/>
                        </a:cubicBezTo>
                        <a:cubicBezTo>
                          <a:pt x="1341612" y="-1989"/>
                          <a:pt x="1616721" y="-12297"/>
                          <a:pt x="1810143" y="0"/>
                        </a:cubicBezTo>
                        <a:cubicBezTo>
                          <a:pt x="2032016" y="-1321"/>
                          <a:pt x="2299239" y="-12874"/>
                          <a:pt x="2514088" y="0"/>
                        </a:cubicBezTo>
                        <a:cubicBezTo>
                          <a:pt x="2484300" y="143427"/>
                          <a:pt x="2554610" y="395633"/>
                          <a:pt x="2514088" y="491380"/>
                        </a:cubicBezTo>
                        <a:cubicBezTo>
                          <a:pt x="2483601" y="600912"/>
                          <a:pt x="2482139" y="832839"/>
                          <a:pt x="2514088" y="1015161"/>
                        </a:cubicBezTo>
                        <a:cubicBezTo>
                          <a:pt x="2519221" y="1225218"/>
                          <a:pt x="2477207" y="1389889"/>
                          <a:pt x="2514088" y="1619938"/>
                        </a:cubicBezTo>
                        <a:cubicBezTo>
                          <a:pt x="2373091" y="1594050"/>
                          <a:pt x="2123193" y="1675243"/>
                          <a:pt x="1885565" y="1619938"/>
                        </a:cubicBezTo>
                        <a:cubicBezTo>
                          <a:pt x="1610549" y="1636804"/>
                          <a:pt x="1456086" y="1660169"/>
                          <a:pt x="1231903" y="1619938"/>
                        </a:cubicBezTo>
                        <a:cubicBezTo>
                          <a:pt x="1031389" y="1553250"/>
                          <a:pt x="861170" y="1599798"/>
                          <a:pt x="678804" y="1619938"/>
                        </a:cubicBezTo>
                        <a:cubicBezTo>
                          <a:pt x="509374" y="1669568"/>
                          <a:pt x="190968" y="1582692"/>
                          <a:pt x="0" y="1619938"/>
                        </a:cubicBezTo>
                        <a:cubicBezTo>
                          <a:pt x="-30318" y="1366108"/>
                          <a:pt x="-19362" y="1325032"/>
                          <a:pt x="0" y="1063758"/>
                        </a:cubicBezTo>
                        <a:cubicBezTo>
                          <a:pt x="28517" y="780289"/>
                          <a:pt x="17453" y="664338"/>
                          <a:pt x="0" y="556179"/>
                        </a:cubicBezTo>
                        <a:cubicBezTo>
                          <a:pt x="-50302" y="411802"/>
                          <a:pt x="-69546" y="231932"/>
                          <a:pt x="0" y="0"/>
                        </a:cubicBezTo>
                        <a:close/>
                      </a:path>
                      <a:path w="2514088" h="1619938" stroke="0" extrusionOk="0">
                        <a:moveTo>
                          <a:pt x="0" y="0"/>
                        </a:moveTo>
                        <a:cubicBezTo>
                          <a:pt x="158971" y="-18989"/>
                          <a:pt x="486018" y="-13225"/>
                          <a:pt x="678804" y="0"/>
                        </a:cubicBezTo>
                        <a:cubicBezTo>
                          <a:pt x="876944" y="-1600"/>
                          <a:pt x="1028323" y="-28782"/>
                          <a:pt x="1282184" y="0"/>
                        </a:cubicBezTo>
                        <a:cubicBezTo>
                          <a:pt x="1508471" y="-22257"/>
                          <a:pt x="1621417" y="-3188"/>
                          <a:pt x="1835283" y="0"/>
                        </a:cubicBezTo>
                        <a:cubicBezTo>
                          <a:pt x="2014852" y="-16527"/>
                          <a:pt x="2366057" y="3383"/>
                          <a:pt x="2514088" y="0"/>
                        </a:cubicBezTo>
                        <a:cubicBezTo>
                          <a:pt x="2547823" y="203959"/>
                          <a:pt x="2476380" y="367673"/>
                          <a:pt x="2514088" y="539979"/>
                        </a:cubicBezTo>
                        <a:cubicBezTo>
                          <a:pt x="2568084" y="720384"/>
                          <a:pt x="2523457" y="899398"/>
                          <a:pt x="2514088" y="1063758"/>
                        </a:cubicBezTo>
                        <a:cubicBezTo>
                          <a:pt x="2482298" y="1261818"/>
                          <a:pt x="2532322" y="1462563"/>
                          <a:pt x="2514088" y="1619938"/>
                        </a:cubicBezTo>
                        <a:cubicBezTo>
                          <a:pt x="2252080" y="1633834"/>
                          <a:pt x="2136335" y="1611396"/>
                          <a:pt x="1885565" y="1619938"/>
                        </a:cubicBezTo>
                        <a:cubicBezTo>
                          <a:pt x="1634098" y="1626854"/>
                          <a:pt x="1569844" y="1596147"/>
                          <a:pt x="1332466" y="1619938"/>
                        </a:cubicBezTo>
                        <a:cubicBezTo>
                          <a:pt x="1089147" y="1620341"/>
                          <a:pt x="873096" y="1587674"/>
                          <a:pt x="703944" y="1619938"/>
                        </a:cubicBezTo>
                        <a:cubicBezTo>
                          <a:pt x="516008" y="1632938"/>
                          <a:pt x="275431" y="1608062"/>
                          <a:pt x="0" y="1619938"/>
                        </a:cubicBezTo>
                        <a:cubicBezTo>
                          <a:pt x="-2990" y="1464749"/>
                          <a:pt x="-12615" y="1263151"/>
                          <a:pt x="0" y="1047560"/>
                        </a:cubicBezTo>
                        <a:cubicBezTo>
                          <a:pt x="19410" y="850916"/>
                          <a:pt x="-25316" y="722702"/>
                          <a:pt x="0" y="539979"/>
                        </a:cubicBezTo>
                        <a:cubicBezTo>
                          <a:pt x="15133" y="323387"/>
                          <a:pt x="26561" y="181376"/>
                          <a:pt x="0" y="0"/>
                        </a:cubicBezTo>
                        <a:close/>
                      </a:path>
                      <a:path w="2514088" h="1619938" fill="none" stroke="0" extrusionOk="0">
                        <a:moveTo>
                          <a:pt x="0" y="0"/>
                        </a:moveTo>
                        <a:cubicBezTo>
                          <a:pt x="172540" y="31923"/>
                          <a:pt x="446404" y="10956"/>
                          <a:pt x="653663" y="0"/>
                        </a:cubicBezTo>
                        <a:cubicBezTo>
                          <a:pt x="912428" y="5367"/>
                          <a:pt x="1054405" y="11639"/>
                          <a:pt x="1206762" y="0"/>
                        </a:cubicBezTo>
                        <a:cubicBezTo>
                          <a:pt x="1330754" y="-13802"/>
                          <a:pt x="1669317" y="-36163"/>
                          <a:pt x="1810143" y="0"/>
                        </a:cubicBezTo>
                        <a:cubicBezTo>
                          <a:pt x="2032427" y="25872"/>
                          <a:pt x="2234674" y="29786"/>
                          <a:pt x="2514088" y="0"/>
                        </a:cubicBezTo>
                        <a:cubicBezTo>
                          <a:pt x="2525107" y="150868"/>
                          <a:pt x="2522682" y="392852"/>
                          <a:pt x="2514088" y="491380"/>
                        </a:cubicBezTo>
                        <a:cubicBezTo>
                          <a:pt x="2521440" y="639756"/>
                          <a:pt x="2479013" y="767670"/>
                          <a:pt x="2514088" y="1015161"/>
                        </a:cubicBezTo>
                        <a:cubicBezTo>
                          <a:pt x="2527282" y="1217346"/>
                          <a:pt x="2500176" y="1371185"/>
                          <a:pt x="2514088" y="1619938"/>
                        </a:cubicBezTo>
                        <a:cubicBezTo>
                          <a:pt x="2356985" y="1625947"/>
                          <a:pt x="2192681" y="1679670"/>
                          <a:pt x="1885565" y="1619938"/>
                        </a:cubicBezTo>
                        <a:cubicBezTo>
                          <a:pt x="1575827" y="1619645"/>
                          <a:pt x="1458297" y="1637554"/>
                          <a:pt x="1231903" y="1619938"/>
                        </a:cubicBezTo>
                        <a:cubicBezTo>
                          <a:pt x="1049431" y="1593815"/>
                          <a:pt x="842507" y="1608868"/>
                          <a:pt x="678804" y="1619938"/>
                        </a:cubicBezTo>
                        <a:cubicBezTo>
                          <a:pt x="524685" y="1659721"/>
                          <a:pt x="185824" y="1603676"/>
                          <a:pt x="0" y="1619938"/>
                        </a:cubicBezTo>
                        <a:cubicBezTo>
                          <a:pt x="-23602" y="1363229"/>
                          <a:pt x="-28041" y="1326031"/>
                          <a:pt x="0" y="1063758"/>
                        </a:cubicBezTo>
                        <a:cubicBezTo>
                          <a:pt x="44381" y="797830"/>
                          <a:pt x="9698" y="668021"/>
                          <a:pt x="0" y="556179"/>
                        </a:cubicBezTo>
                        <a:cubicBezTo>
                          <a:pt x="-29299" y="385697"/>
                          <a:pt x="5739" y="23824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Chlorine hay Bromine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mạnh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????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" name="yt1s.com - Chlorine reaction KBr">
            <a:hlinkClick r:id="" action="ppaction://media"/>
            <a:extLst>
              <a:ext uri="{FF2B5EF4-FFF2-40B4-BE49-F238E27FC236}">
                <a16:creationId xmlns:a16="http://schemas.microsoft.com/office/drawing/2014/main" id="{F698ABB0-4BB6-FAF7-F6C1-91361715CD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578" y="36779"/>
            <a:ext cx="6229351" cy="505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81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0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99" y="3948778"/>
            <a:ext cx="580294" cy="1194722"/>
          </a:xfrm>
          <a:prstGeom prst="rect">
            <a:avLst/>
          </a:prstGeom>
        </p:spPr>
      </p:pic>
      <p:pic>
        <p:nvPicPr>
          <p:cNvPr id="8" name="图片 63">
            <a:extLst>
              <a:ext uri="{FF2B5EF4-FFF2-40B4-BE49-F238E27FC236}">
                <a16:creationId xmlns:a16="http://schemas.microsoft.com/office/drawing/2014/main" id="{1B812F03-15CB-FD51-BE32-21E82453A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979" y="3948778"/>
            <a:ext cx="713920" cy="1194722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895D0924-5F15-2BAE-AFD6-1983E2E80396}"/>
              </a:ext>
            </a:extLst>
          </p:cNvPr>
          <p:cNvSpPr/>
          <p:nvPr/>
        </p:nvSpPr>
        <p:spPr>
          <a:xfrm>
            <a:off x="1227621" y="272072"/>
            <a:ext cx="7756429" cy="461665"/>
          </a:xfrm>
          <a:custGeom>
            <a:avLst/>
            <a:gdLst>
              <a:gd name="connsiteX0" fmla="*/ 0 w 7756429"/>
              <a:gd name="connsiteY0" fmla="*/ 0 h 461665"/>
              <a:gd name="connsiteX1" fmla="*/ 801498 w 7756429"/>
              <a:gd name="connsiteY1" fmla="*/ 0 h 461665"/>
              <a:gd name="connsiteX2" fmla="*/ 1447867 w 7756429"/>
              <a:gd name="connsiteY2" fmla="*/ 0 h 461665"/>
              <a:gd name="connsiteX3" fmla="*/ 1861543 w 7756429"/>
              <a:gd name="connsiteY3" fmla="*/ 0 h 461665"/>
              <a:gd name="connsiteX4" fmla="*/ 2275219 w 7756429"/>
              <a:gd name="connsiteY4" fmla="*/ 0 h 461665"/>
              <a:gd name="connsiteX5" fmla="*/ 2688895 w 7756429"/>
              <a:gd name="connsiteY5" fmla="*/ 0 h 461665"/>
              <a:gd name="connsiteX6" fmla="*/ 3335264 w 7756429"/>
              <a:gd name="connsiteY6" fmla="*/ 0 h 461665"/>
              <a:gd name="connsiteX7" fmla="*/ 4136762 w 7756429"/>
              <a:gd name="connsiteY7" fmla="*/ 0 h 461665"/>
              <a:gd name="connsiteX8" fmla="*/ 4783131 w 7756429"/>
              <a:gd name="connsiteY8" fmla="*/ 0 h 461665"/>
              <a:gd name="connsiteX9" fmla="*/ 5196807 w 7756429"/>
              <a:gd name="connsiteY9" fmla="*/ 0 h 461665"/>
              <a:gd name="connsiteX10" fmla="*/ 5610484 w 7756429"/>
              <a:gd name="connsiteY10" fmla="*/ 0 h 461665"/>
              <a:gd name="connsiteX11" fmla="*/ 6101724 w 7756429"/>
              <a:gd name="connsiteY11" fmla="*/ 0 h 461665"/>
              <a:gd name="connsiteX12" fmla="*/ 6592965 w 7756429"/>
              <a:gd name="connsiteY12" fmla="*/ 0 h 461665"/>
              <a:gd name="connsiteX13" fmla="*/ 7756429 w 7756429"/>
              <a:gd name="connsiteY13" fmla="*/ 0 h 461665"/>
              <a:gd name="connsiteX14" fmla="*/ 7756429 w 7756429"/>
              <a:gd name="connsiteY14" fmla="*/ 461665 h 461665"/>
              <a:gd name="connsiteX15" fmla="*/ 7342753 w 7756429"/>
              <a:gd name="connsiteY15" fmla="*/ 461665 h 461665"/>
              <a:gd name="connsiteX16" fmla="*/ 6541255 w 7756429"/>
              <a:gd name="connsiteY16" fmla="*/ 461665 h 461665"/>
              <a:gd name="connsiteX17" fmla="*/ 5817322 w 7756429"/>
              <a:gd name="connsiteY17" fmla="*/ 461665 h 461665"/>
              <a:gd name="connsiteX18" fmla="*/ 5326081 w 7756429"/>
              <a:gd name="connsiteY18" fmla="*/ 461665 h 461665"/>
              <a:gd name="connsiteX19" fmla="*/ 4912405 w 7756429"/>
              <a:gd name="connsiteY19" fmla="*/ 461665 h 461665"/>
              <a:gd name="connsiteX20" fmla="*/ 4188472 w 7756429"/>
              <a:gd name="connsiteY20" fmla="*/ 461665 h 461665"/>
              <a:gd name="connsiteX21" fmla="*/ 3386974 w 7756429"/>
              <a:gd name="connsiteY21" fmla="*/ 461665 h 461665"/>
              <a:gd name="connsiteX22" fmla="*/ 2585476 w 7756429"/>
              <a:gd name="connsiteY22" fmla="*/ 461665 h 461665"/>
              <a:gd name="connsiteX23" fmla="*/ 2171800 w 7756429"/>
              <a:gd name="connsiteY23" fmla="*/ 461665 h 461665"/>
              <a:gd name="connsiteX24" fmla="*/ 1525431 w 7756429"/>
              <a:gd name="connsiteY24" fmla="*/ 461665 h 461665"/>
              <a:gd name="connsiteX25" fmla="*/ 956626 w 7756429"/>
              <a:gd name="connsiteY25" fmla="*/ 461665 h 461665"/>
              <a:gd name="connsiteX26" fmla="*/ 0 w 7756429"/>
              <a:gd name="connsiteY26" fmla="*/ 461665 h 461665"/>
              <a:gd name="connsiteX27" fmla="*/ 0 w 7756429"/>
              <a:gd name="connsiteY27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56429" h="461665" fill="none" extrusionOk="0">
                <a:moveTo>
                  <a:pt x="0" y="0"/>
                </a:moveTo>
                <a:cubicBezTo>
                  <a:pt x="230909" y="7715"/>
                  <a:pt x="535088" y="10442"/>
                  <a:pt x="801498" y="0"/>
                </a:cubicBezTo>
                <a:cubicBezTo>
                  <a:pt x="1067908" y="-10442"/>
                  <a:pt x="1233279" y="8629"/>
                  <a:pt x="1447867" y="0"/>
                </a:cubicBezTo>
                <a:cubicBezTo>
                  <a:pt x="1662455" y="-8629"/>
                  <a:pt x="1722749" y="12250"/>
                  <a:pt x="1861543" y="0"/>
                </a:cubicBezTo>
                <a:cubicBezTo>
                  <a:pt x="2000337" y="-12250"/>
                  <a:pt x="2092014" y="9924"/>
                  <a:pt x="2275219" y="0"/>
                </a:cubicBezTo>
                <a:cubicBezTo>
                  <a:pt x="2458424" y="-9924"/>
                  <a:pt x="2507284" y="-7801"/>
                  <a:pt x="2688895" y="0"/>
                </a:cubicBezTo>
                <a:cubicBezTo>
                  <a:pt x="2870506" y="7801"/>
                  <a:pt x="3049346" y="-4064"/>
                  <a:pt x="3335264" y="0"/>
                </a:cubicBezTo>
                <a:cubicBezTo>
                  <a:pt x="3621182" y="4064"/>
                  <a:pt x="3950188" y="10190"/>
                  <a:pt x="4136762" y="0"/>
                </a:cubicBezTo>
                <a:cubicBezTo>
                  <a:pt x="4323336" y="-10190"/>
                  <a:pt x="4637054" y="-4441"/>
                  <a:pt x="4783131" y="0"/>
                </a:cubicBezTo>
                <a:cubicBezTo>
                  <a:pt x="4929208" y="4441"/>
                  <a:pt x="5076552" y="-5721"/>
                  <a:pt x="5196807" y="0"/>
                </a:cubicBezTo>
                <a:cubicBezTo>
                  <a:pt x="5317062" y="5721"/>
                  <a:pt x="5437744" y="16418"/>
                  <a:pt x="5610484" y="0"/>
                </a:cubicBezTo>
                <a:cubicBezTo>
                  <a:pt x="5783224" y="-16418"/>
                  <a:pt x="5925488" y="-12455"/>
                  <a:pt x="6101724" y="0"/>
                </a:cubicBezTo>
                <a:cubicBezTo>
                  <a:pt x="6277960" y="12455"/>
                  <a:pt x="6472361" y="-13699"/>
                  <a:pt x="6592965" y="0"/>
                </a:cubicBezTo>
                <a:cubicBezTo>
                  <a:pt x="6713569" y="13699"/>
                  <a:pt x="7427835" y="-7894"/>
                  <a:pt x="7756429" y="0"/>
                </a:cubicBezTo>
                <a:cubicBezTo>
                  <a:pt x="7733634" y="125646"/>
                  <a:pt x="7764090" y="354499"/>
                  <a:pt x="7756429" y="461665"/>
                </a:cubicBezTo>
                <a:cubicBezTo>
                  <a:pt x="7592056" y="471410"/>
                  <a:pt x="7530158" y="480479"/>
                  <a:pt x="7342753" y="461665"/>
                </a:cubicBezTo>
                <a:cubicBezTo>
                  <a:pt x="7155348" y="442851"/>
                  <a:pt x="6802616" y="453910"/>
                  <a:pt x="6541255" y="461665"/>
                </a:cubicBezTo>
                <a:cubicBezTo>
                  <a:pt x="6279894" y="469420"/>
                  <a:pt x="6114628" y="466622"/>
                  <a:pt x="5817322" y="461665"/>
                </a:cubicBezTo>
                <a:cubicBezTo>
                  <a:pt x="5520016" y="456708"/>
                  <a:pt x="5532184" y="475030"/>
                  <a:pt x="5326081" y="461665"/>
                </a:cubicBezTo>
                <a:cubicBezTo>
                  <a:pt x="5119978" y="448300"/>
                  <a:pt x="5069897" y="478843"/>
                  <a:pt x="4912405" y="461665"/>
                </a:cubicBezTo>
                <a:cubicBezTo>
                  <a:pt x="4754913" y="444487"/>
                  <a:pt x="4381068" y="427072"/>
                  <a:pt x="4188472" y="461665"/>
                </a:cubicBezTo>
                <a:cubicBezTo>
                  <a:pt x="3995876" y="496258"/>
                  <a:pt x="3757400" y="445512"/>
                  <a:pt x="3386974" y="461665"/>
                </a:cubicBezTo>
                <a:cubicBezTo>
                  <a:pt x="3016548" y="477818"/>
                  <a:pt x="2864395" y="460921"/>
                  <a:pt x="2585476" y="461665"/>
                </a:cubicBezTo>
                <a:cubicBezTo>
                  <a:pt x="2306557" y="462409"/>
                  <a:pt x="2348116" y="471540"/>
                  <a:pt x="2171800" y="461665"/>
                </a:cubicBezTo>
                <a:cubicBezTo>
                  <a:pt x="1995484" y="451790"/>
                  <a:pt x="1826087" y="484016"/>
                  <a:pt x="1525431" y="461665"/>
                </a:cubicBezTo>
                <a:cubicBezTo>
                  <a:pt x="1224775" y="439314"/>
                  <a:pt x="1198221" y="466981"/>
                  <a:pt x="956626" y="461665"/>
                </a:cubicBezTo>
                <a:cubicBezTo>
                  <a:pt x="715031" y="456349"/>
                  <a:pt x="314735" y="424666"/>
                  <a:pt x="0" y="461665"/>
                </a:cubicBezTo>
                <a:cubicBezTo>
                  <a:pt x="13718" y="269736"/>
                  <a:pt x="8733" y="92986"/>
                  <a:pt x="0" y="0"/>
                </a:cubicBezTo>
                <a:close/>
              </a:path>
              <a:path w="7756429" h="461665" stroke="0" extrusionOk="0">
                <a:moveTo>
                  <a:pt x="0" y="0"/>
                </a:moveTo>
                <a:cubicBezTo>
                  <a:pt x="399055" y="-1005"/>
                  <a:pt x="547097" y="-3015"/>
                  <a:pt x="801498" y="0"/>
                </a:cubicBezTo>
                <a:cubicBezTo>
                  <a:pt x="1055899" y="3015"/>
                  <a:pt x="1180597" y="-6405"/>
                  <a:pt x="1292738" y="0"/>
                </a:cubicBezTo>
                <a:cubicBezTo>
                  <a:pt x="1404879" y="6405"/>
                  <a:pt x="1705258" y="-29941"/>
                  <a:pt x="1939107" y="0"/>
                </a:cubicBezTo>
                <a:cubicBezTo>
                  <a:pt x="2172956" y="29941"/>
                  <a:pt x="2247860" y="-10939"/>
                  <a:pt x="2352783" y="0"/>
                </a:cubicBezTo>
                <a:cubicBezTo>
                  <a:pt x="2457706" y="10939"/>
                  <a:pt x="2636378" y="17343"/>
                  <a:pt x="2844024" y="0"/>
                </a:cubicBezTo>
                <a:cubicBezTo>
                  <a:pt x="3051670" y="-17343"/>
                  <a:pt x="3154313" y="-12173"/>
                  <a:pt x="3412829" y="0"/>
                </a:cubicBezTo>
                <a:cubicBezTo>
                  <a:pt x="3671345" y="12173"/>
                  <a:pt x="3830191" y="4629"/>
                  <a:pt x="4214326" y="0"/>
                </a:cubicBezTo>
                <a:cubicBezTo>
                  <a:pt x="4598461" y="-4629"/>
                  <a:pt x="4597483" y="-7742"/>
                  <a:pt x="4705567" y="0"/>
                </a:cubicBezTo>
                <a:cubicBezTo>
                  <a:pt x="4813651" y="7742"/>
                  <a:pt x="5120866" y="-11604"/>
                  <a:pt x="5429500" y="0"/>
                </a:cubicBezTo>
                <a:cubicBezTo>
                  <a:pt x="5738134" y="11604"/>
                  <a:pt x="5742555" y="-900"/>
                  <a:pt x="5920741" y="0"/>
                </a:cubicBezTo>
                <a:cubicBezTo>
                  <a:pt x="6098927" y="900"/>
                  <a:pt x="6428214" y="33964"/>
                  <a:pt x="6644674" y="0"/>
                </a:cubicBezTo>
                <a:cubicBezTo>
                  <a:pt x="6861134" y="-33964"/>
                  <a:pt x="7416459" y="-14459"/>
                  <a:pt x="7756429" y="0"/>
                </a:cubicBezTo>
                <a:cubicBezTo>
                  <a:pt x="7750932" y="159267"/>
                  <a:pt x="7755826" y="309364"/>
                  <a:pt x="7756429" y="461665"/>
                </a:cubicBezTo>
                <a:cubicBezTo>
                  <a:pt x="7638349" y="480148"/>
                  <a:pt x="7509076" y="451504"/>
                  <a:pt x="7342753" y="461665"/>
                </a:cubicBezTo>
                <a:cubicBezTo>
                  <a:pt x="7176430" y="471826"/>
                  <a:pt x="6931670" y="469950"/>
                  <a:pt x="6696384" y="461665"/>
                </a:cubicBezTo>
                <a:cubicBezTo>
                  <a:pt x="6461098" y="453380"/>
                  <a:pt x="6365004" y="456771"/>
                  <a:pt x="6205143" y="461665"/>
                </a:cubicBezTo>
                <a:cubicBezTo>
                  <a:pt x="6045282" y="466559"/>
                  <a:pt x="5756758" y="463721"/>
                  <a:pt x="5481210" y="461665"/>
                </a:cubicBezTo>
                <a:cubicBezTo>
                  <a:pt x="5205662" y="459609"/>
                  <a:pt x="5066284" y="457431"/>
                  <a:pt x="4757276" y="461665"/>
                </a:cubicBezTo>
                <a:cubicBezTo>
                  <a:pt x="4448268" y="465899"/>
                  <a:pt x="4379598" y="447962"/>
                  <a:pt x="4266036" y="461665"/>
                </a:cubicBezTo>
                <a:cubicBezTo>
                  <a:pt x="4152474" y="475368"/>
                  <a:pt x="3978047" y="465008"/>
                  <a:pt x="3852360" y="461665"/>
                </a:cubicBezTo>
                <a:cubicBezTo>
                  <a:pt x="3726673" y="458322"/>
                  <a:pt x="3491155" y="484498"/>
                  <a:pt x="3361119" y="461665"/>
                </a:cubicBezTo>
                <a:cubicBezTo>
                  <a:pt x="3231083" y="438832"/>
                  <a:pt x="3061087" y="458749"/>
                  <a:pt x="2947443" y="461665"/>
                </a:cubicBezTo>
                <a:cubicBezTo>
                  <a:pt x="2833799" y="464581"/>
                  <a:pt x="2571953" y="477083"/>
                  <a:pt x="2378638" y="461665"/>
                </a:cubicBezTo>
                <a:cubicBezTo>
                  <a:pt x="2185324" y="446247"/>
                  <a:pt x="1847449" y="463493"/>
                  <a:pt x="1577141" y="461665"/>
                </a:cubicBezTo>
                <a:cubicBezTo>
                  <a:pt x="1306833" y="459837"/>
                  <a:pt x="1279749" y="459139"/>
                  <a:pt x="1163464" y="461665"/>
                </a:cubicBezTo>
                <a:cubicBezTo>
                  <a:pt x="1047179" y="464191"/>
                  <a:pt x="895316" y="450448"/>
                  <a:pt x="672224" y="461665"/>
                </a:cubicBezTo>
                <a:cubicBezTo>
                  <a:pt x="449132" y="472882"/>
                  <a:pt x="315119" y="467307"/>
                  <a:pt x="0" y="461665"/>
                </a:cubicBezTo>
                <a:cubicBezTo>
                  <a:pt x="-23004" y="342644"/>
                  <a:pt x="-10816" y="13083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2D8655-39F9-9B1A-3958-1F4A0FA5DF60}"/>
              </a:ext>
            </a:extLst>
          </p:cNvPr>
          <p:cNvSpPr txBox="1"/>
          <p:nvPr/>
        </p:nvSpPr>
        <p:spPr>
          <a:xfrm>
            <a:off x="252812" y="1068312"/>
            <a:ext cx="8682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 âm </a:t>
            </a:r>
            <a:r>
              <a:rPr lang="vi-V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đặc trưng cho </a:t>
            </a:r>
            <a:r>
              <a:rPr lang="vi-V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khả năng </a:t>
            </a:r>
            <a:r>
              <a:rPr lang="vi-V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hút</a:t>
            </a:r>
            <a:r>
              <a:rPr lang="vi-V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electron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</a:p>
        </p:txBody>
      </p:sp>
      <p:pic>
        <p:nvPicPr>
          <p:cNvPr id="2054" name="Picture 6" descr="Electronegativity Chart of All Elements (All Values Inside)">
            <a:extLst>
              <a:ext uri="{FF2B5EF4-FFF2-40B4-BE49-F238E27FC236}">
                <a16:creationId xmlns:a16="http://schemas.microsoft.com/office/drawing/2014/main" id="{03FADDE0-3192-E8ED-A42A-7D2604CF1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1" y="2233884"/>
            <a:ext cx="3284340" cy="1814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6FC8B43-CF77-5754-D021-B20690E0B37E}"/>
              </a:ext>
            </a:extLst>
          </p:cNvPr>
          <p:cNvSpPr txBox="1"/>
          <p:nvPr/>
        </p:nvSpPr>
        <p:spPr>
          <a:xfrm>
            <a:off x="4195167" y="2233884"/>
            <a:ext cx="4270117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vi-VN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572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8" name="图片 63">
            <a:extLst>
              <a:ext uri="{FF2B5EF4-FFF2-40B4-BE49-F238E27FC236}">
                <a16:creationId xmlns:a16="http://schemas.microsoft.com/office/drawing/2014/main" id="{1B812F03-15CB-FD51-BE32-21E82453A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927" y="3948778"/>
            <a:ext cx="713920" cy="119472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8EE7DC7-BA04-D78E-FA2F-F9A04544F2F6}"/>
              </a:ext>
            </a:extLst>
          </p:cNvPr>
          <p:cNvGrpSpPr/>
          <p:nvPr/>
        </p:nvGrpSpPr>
        <p:grpSpPr>
          <a:xfrm>
            <a:off x="534130" y="1621995"/>
            <a:ext cx="2020817" cy="1724828"/>
            <a:chOff x="1068636" y="2267657"/>
            <a:chExt cx="2020817" cy="1724828"/>
          </a:xfrm>
        </p:grpSpPr>
        <p:pic>
          <p:nvPicPr>
            <p:cNvPr id="2052" name="Picture 4" descr="Bài 13: Liên Kết Cộng Hóa Trị - Học Giải Bài Tập">
              <a:extLst>
                <a:ext uri="{FF2B5EF4-FFF2-40B4-BE49-F238E27FC236}">
                  <a16:creationId xmlns:a16="http://schemas.microsoft.com/office/drawing/2014/main" id="{8CF99467-C9E8-FCDF-18E7-205C7A62E4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6"/>
            <a:stretch/>
          </p:blipFill>
          <p:spPr bwMode="auto">
            <a:xfrm>
              <a:off x="1068636" y="2267657"/>
              <a:ext cx="2020817" cy="172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7308946-3B90-7B9B-014B-E99002503ECD}"/>
                </a:ext>
              </a:extLst>
            </p:cNvPr>
            <p:cNvCxnSpPr>
              <a:cxnSpLocks/>
            </p:cNvCxnSpPr>
            <p:nvPr/>
          </p:nvCxnSpPr>
          <p:spPr>
            <a:xfrm>
              <a:off x="2120747" y="3050675"/>
              <a:ext cx="31949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A1D25FB-2B15-B15C-4002-6C2552FD75E3}"/>
                </a:ext>
              </a:extLst>
            </p:cNvPr>
            <p:cNvCxnSpPr>
              <a:cxnSpLocks/>
            </p:cNvCxnSpPr>
            <p:nvPr/>
          </p:nvCxnSpPr>
          <p:spPr>
            <a:xfrm>
              <a:off x="2126255" y="2796448"/>
              <a:ext cx="31949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37DFE0E-333F-7A99-6A77-880C68D999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2877" y="2796448"/>
              <a:ext cx="361720" cy="146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2B7CECC-AA00-8FA2-7F0B-02D30C6056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1861" y="3050675"/>
              <a:ext cx="361720" cy="146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C431354-7879-D0C6-EF20-CB375D42F571}"/>
              </a:ext>
            </a:extLst>
          </p:cNvPr>
          <p:cNvSpPr txBox="1"/>
          <p:nvPr/>
        </p:nvSpPr>
        <p:spPr>
          <a:xfrm>
            <a:off x="2843241" y="970324"/>
            <a:ext cx="6002822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H</a:t>
            </a:r>
            <a:r>
              <a:rPr lang="en-US" sz="2400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cặp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lệch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?</a:t>
            </a:r>
          </a:p>
        </p:txBody>
      </p:sp>
      <p:sp>
        <p:nvSpPr>
          <p:cNvPr id="19" name="矩形 32">
            <a:extLst>
              <a:ext uri="{FF2B5EF4-FFF2-40B4-BE49-F238E27FC236}">
                <a16:creationId xmlns:a16="http://schemas.microsoft.com/office/drawing/2014/main" id="{E08CA4DD-399F-2136-8082-3265710B9417}"/>
              </a:ext>
            </a:extLst>
          </p:cNvPr>
          <p:cNvSpPr/>
          <p:nvPr/>
        </p:nvSpPr>
        <p:spPr>
          <a:xfrm>
            <a:off x="1671861" y="205168"/>
            <a:ext cx="7299229" cy="430887"/>
          </a:xfrm>
          <a:custGeom>
            <a:avLst/>
            <a:gdLst>
              <a:gd name="connsiteX0" fmla="*/ 0 w 7299229"/>
              <a:gd name="connsiteY0" fmla="*/ 0 h 430887"/>
              <a:gd name="connsiteX1" fmla="*/ 809551 w 7299229"/>
              <a:gd name="connsiteY1" fmla="*/ 0 h 430887"/>
              <a:gd name="connsiteX2" fmla="*/ 1473117 w 7299229"/>
              <a:gd name="connsiteY2" fmla="*/ 0 h 430887"/>
              <a:gd name="connsiteX3" fmla="*/ 2209676 w 7299229"/>
              <a:gd name="connsiteY3" fmla="*/ 0 h 430887"/>
              <a:gd name="connsiteX4" fmla="*/ 2727257 w 7299229"/>
              <a:gd name="connsiteY4" fmla="*/ 0 h 430887"/>
              <a:gd name="connsiteX5" fmla="*/ 3390824 w 7299229"/>
              <a:gd name="connsiteY5" fmla="*/ 0 h 430887"/>
              <a:gd name="connsiteX6" fmla="*/ 3835413 w 7299229"/>
              <a:gd name="connsiteY6" fmla="*/ 0 h 430887"/>
              <a:gd name="connsiteX7" fmla="*/ 4280002 w 7299229"/>
              <a:gd name="connsiteY7" fmla="*/ 0 h 430887"/>
              <a:gd name="connsiteX8" fmla="*/ 4724592 w 7299229"/>
              <a:gd name="connsiteY8" fmla="*/ 0 h 430887"/>
              <a:gd name="connsiteX9" fmla="*/ 5388158 w 7299229"/>
              <a:gd name="connsiteY9" fmla="*/ 0 h 430887"/>
              <a:gd name="connsiteX10" fmla="*/ 6197709 w 7299229"/>
              <a:gd name="connsiteY10" fmla="*/ 0 h 430887"/>
              <a:gd name="connsiteX11" fmla="*/ 7299229 w 7299229"/>
              <a:gd name="connsiteY11" fmla="*/ 0 h 430887"/>
              <a:gd name="connsiteX12" fmla="*/ 7299229 w 7299229"/>
              <a:gd name="connsiteY12" fmla="*/ 430887 h 430887"/>
              <a:gd name="connsiteX13" fmla="*/ 6708655 w 7299229"/>
              <a:gd name="connsiteY13" fmla="*/ 430887 h 430887"/>
              <a:gd name="connsiteX14" fmla="*/ 5972096 w 7299229"/>
              <a:gd name="connsiteY14" fmla="*/ 430887 h 430887"/>
              <a:gd name="connsiteX15" fmla="*/ 5527507 w 7299229"/>
              <a:gd name="connsiteY15" fmla="*/ 430887 h 430887"/>
              <a:gd name="connsiteX16" fmla="*/ 4790948 w 7299229"/>
              <a:gd name="connsiteY16" fmla="*/ 430887 h 430887"/>
              <a:gd name="connsiteX17" fmla="*/ 4273367 w 7299229"/>
              <a:gd name="connsiteY17" fmla="*/ 430887 h 430887"/>
              <a:gd name="connsiteX18" fmla="*/ 3609801 w 7299229"/>
              <a:gd name="connsiteY18" fmla="*/ 430887 h 430887"/>
              <a:gd name="connsiteX19" fmla="*/ 2800250 w 7299229"/>
              <a:gd name="connsiteY19" fmla="*/ 430887 h 430887"/>
              <a:gd name="connsiteX20" fmla="*/ 2063691 w 7299229"/>
              <a:gd name="connsiteY20" fmla="*/ 430887 h 430887"/>
              <a:gd name="connsiteX21" fmla="*/ 1546109 w 7299229"/>
              <a:gd name="connsiteY21" fmla="*/ 430887 h 430887"/>
              <a:gd name="connsiteX22" fmla="*/ 1101520 w 7299229"/>
              <a:gd name="connsiteY22" fmla="*/ 430887 h 430887"/>
              <a:gd name="connsiteX23" fmla="*/ 0 w 7299229"/>
              <a:gd name="connsiteY23" fmla="*/ 430887 h 430887"/>
              <a:gd name="connsiteX24" fmla="*/ 0 w 7299229"/>
              <a:gd name="connsiteY2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30887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304139" y="176871"/>
                  <a:pt x="7305926" y="279062"/>
                  <a:pt x="7299229" y="430887"/>
                </a:cubicBezTo>
                <a:cubicBezTo>
                  <a:pt x="7108589" y="416229"/>
                  <a:pt x="6927593" y="454652"/>
                  <a:pt x="6708655" y="430887"/>
                </a:cubicBezTo>
                <a:cubicBezTo>
                  <a:pt x="6489717" y="407122"/>
                  <a:pt x="6215294" y="421952"/>
                  <a:pt x="5972096" y="430887"/>
                </a:cubicBezTo>
                <a:cubicBezTo>
                  <a:pt x="5728898" y="439822"/>
                  <a:pt x="5647621" y="444306"/>
                  <a:pt x="5527507" y="430887"/>
                </a:cubicBezTo>
                <a:cubicBezTo>
                  <a:pt x="5407393" y="417468"/>
                  <a:pt x="5024849" y="404067"/>
                  <a:pt x="4790948" y="430887"/>
                </a:cubicBezTo>
                <a:cubicBezTo>
                  <a:pt x="4557047" y="457707"/>
                  <a:pt x="4426843" y="425716"/>
                  <a:pt x="4273367" y="430887"/>
                </a:cubicBezTo>
                <a:cubicBezTo>
                  <a:pt x="4119891" y="436058"/>
                  <a:pt x="3770105" y="410726"/>
                  <a:pt x="3609801" y="430887"/>
                </a:cubicBezTo>
                <a:cubicBezTo>
                  <a:pt x="3449497" y="451048"/>
                  <a:pt x="2991703" y="465261"/>
                  <a:pt x="2800250" y="430887"/>
                </a:cubicBezTo>
                <a:cubicBezTo>
                  <a:pt x="2608797" y="396513"/>
                  <a:pt x="2224449" y="450386"/>
                  <a:pt x="2063691" y="430887"/>
                </a:cubicBezTo>
                <a:cubicBezTo>
                  <a:pt x="1902933" y="411388"/>
                  <a:pt x="1666834" y="428140"/>
                  <a:pt x="1546109" y="430887"/>
                </a:cubicBezTo>
                <a:cubicBezTo>
                  <a:pt x="1425384" y="433634"/>
                  <a:pt x="1311854" y="417451"/>
                  <a:pt x="1101520" y="430887"/>
                </a:cubicBezTo>
                <a:cubicBezTo>
                  <a:pt x="891186" y="444323"/>
                  <a:pt x="458054" y="476093"/>
                  <a:pt x="0" y="430887"/>
                </a:cubicBezTo>
                <a:cubicBezTo>
                  <a:pt x="1094" y="225939"/>
                  <a:pt x="-8077" y="148192"/>
                  <a:pt x="0" y="0"/>
                </a:cubicBezTo>
                <a:close/>
              </a:path>
              <a:path w="7299229" h="430887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4051" y="97329"/>
                  <a:pt x="7313062" y="249551"/>
                  <a:pt x="7299229" y="430887"/>
                </a:cubicBezTo>
                <a:cubicBezTo>
                  <a:pt x="7115857" y="418200"/>
                  <a:pt x="7067864" y="435590"/>
                  <a:pt x="6854640" y="430887"/>
                </a:cubicBezTo>
                <a:cubicBezTo>
                  <a:pt x="6641416" y="426184"/>
                  <a:pt x="6581345" y="420652"/>
                  <a:pt x="6410050" y="430887"/>
                </a:cubicBezTo>
                <a:cubicBezTo>
                  <a:pt x="6238755" y="441123"/>
                  <a:pt x="5909401" y="435550"/>
                  <a:pt x="5746484" y="430887"/>
                </a:cubicBezTo>
                <a:cubicBezTo>
                  <a:pt x="5583567" y="426224"/>
                  <a:pt x="5454145" y="430152"/>
                  <a:pt x="5228902" y="430887"/>
                </a:cubicBezTo>
                <a:cubicBezTo>
                  <a:pt x="5003659" y="431622"/>
                  <a:pt x="4669907" y="452806"/>
                  <a:pt x="4492344" y="430887"/>
                </a:cubicBezTo>
                <a:cubicBezTo>
                  <a:pt x="4314781" y="408968"/>
                  <a:pt x="3925964" y="398485"/>
                  <a:pt x="3755785" y="430887"/>
                </a:cubicBezTo>
                <a:cubicBezTo>
                  <a:pt x="3585606" y="463289"/>
                  <a:pt x="3468943" y="453033"/>
                  <a:pt x="3238203" y="430887"/>
                </a:cubicBezTo>
                <a:cubicBezTo>
                  <a:pt x="3007463" y="408741"/>
                  <a:pt x="2886368" y="410356"/>
                  <a:pt x="2793614" y="430887"/>
                </a:cubicBezTo>
                <a:cubicBezTo>
                  <a:pt x="2700860" y="451418"/>
                  <a:pt x="2402346" y="441196"/>
                  <a:pt x="2276032" y="430887"/>
                </a:cubicBezTo>
                <a:cubicBezTo>
                  <a:pt x="2149718" y="420578"/>
                  <a:pt x="2040827" y="414001"/>
                  <a:pt x="1831443" y="430887"/>
                </a:cubicBezTo>
                <a:cubicBezTo>
                  <a:pt x="1622059" y="447773"/>
                  <a:pt x="1523119" y="436250"/>
                  <a:pt x="1240869" y="430887"/>
                </a:cubicBezTo>
                <a:cubicBezTo>
                  <a:pt x="958619" y="425524"/>
                  <a:pt x="536380" y="432888"/>
                  <a:pt x="0" y="430887"/>
                </a:cubicBezTo>
                <a:cubicBezTo>
                  <a:pt x="-17839" y="246880"/>
                  <a:pt x="6662" y="2121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050" name="Picture 2" descr="dau hoi – Rủng Rỉnh">
            <a:extLst>
              <a:ext uri="{FF2B5EF4-FFF2-40B4-BE49-F238E27FC236}">
                <a16:creationId xmlns:a16="http://schemas.microsoft.com/office/drawing/2014/main" id="{440C0B35-97BC-487B-BF72-D04A32D7D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75" y="1088692"/>
            <a:ext cx="650910" cy="65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66B416-9A87-2956-9526-FE18D58CCF4E}"/>
              </a:ext>
            </a:extLst>
          </p:cNvPr>
          <p:cNvSpPr txBox="1"/>
          <p:nvPr/>
        </p:nvSpPr>
        <p:spPr>
          <a:xfrm>
            <a:off x="2554948" y="2253958"/>
            <a:ext cx="61513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latin typeface="+mj-lt"/>
              </a:rPr>
              <a:t>Phân </a:t>
            </a:r>
            <a:r>
              <a:rPr lang="vi-VN" sz="2200" dirty="0" err="1">
                <a:latin typeface="+mj-lt"/>
              </a:rPr>
              <a:t>tử</a:t>
            </a:r>
            <a:r>
              <a:rPr lang="vi-VN" sz="2200" dirty="0">
                <a:latin typeface="+mj-lt"/>
              </a:rPr>
              <a:t> H</a:t>
            </a:r>
            <a:r>
              <a:rPr lang="vi-VN" sz="2200" baseline="-25000" dirty="0">
                <a:latin typeface="+mj-lt"/>
              </a:rPr>
              <a:t>2</a:t>
            </a:r>
            <a:r>
              <a:rPr lang="vi-VN" sz="2200" dirty="0">
                <a:latin typeface="+mj-lt"/>
              </a:rPr>
              <a:t> </a:t>
            </a:r>
            <a:r>
              <a:rPr lang="vi-VN" sz="2200" dirty="0" err="1">
                <a:latin typeface="+mj-lt"/>
              </a:rPr>
              <a:t>được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tạo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bởi</a:t>
            </a:r>
            <a:r>
              <a:rPr lang="vi-VN" sz="2200" dirty="0">
                <a:latin typeface="+mj-lt"/>
              </a:rPr>
              <a:t> 2 nguyên </a:t>
            </a:r>
            <a:r>
              <a:rPr lang="vi-VN" sz="2200" dirty="0" err="1">
                <a:latin typeface="+mj-lt"/>
              </a:rPr>
              <a:t>tử</a:t>
            </a:r>
            <a:r>
              <a:rPr lang="vi-VN" sz="2200" dirty="0">
                <a:latin typeface="+mj-lt"/>
              </a:rPr>
              <a:t> H, </a:t>
            </a:r>
            <a:r>
              <a:rPr lang="vi-VN" sz="2200" dirty="0" err="1">
                <a:latin typeface="+mj-lt"/>
              </a:rPr>
              <a:t>đều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có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độ</a:t>
            </a:r>
            <a:r>
              <a:rPr lang="vi-VN" sz="2200" dirty="0">
                <a:latin typeface="+mj-lt"/>
              </a:rPr>
              <a:t> âm </a:t>
            </a:r>
            <a:r>
              <a:rPr lang="vi-VN" sz="2200" dirty="0" err="1">
                <a:latin typeface="+mj-lt"/>
              </a:rPr>
              <a:t>điện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là</a:t>
            </a:r>
            <a:r>
              <a:rPr lang="vi-VN" sz="2200" dirty="0">
                <a:latin typeface="+mj-lt"/>
              </a:rPr>
              <a:t> 2,2.Vì </a:t>
            </a:r>
            <a:r>
              <a:rPr lang="vi-VN" sz="2200" dirty="0" err="1">
                <a:latin typeface="+mj-lt"/>
              </a:rPr>
              <a:t>vậy</a:t>
            </a:r>
            <a:r>
              <a:rPr lang="vi-VN" sz="2200" dirty="0">
                <a:latin typeface="+mj-lt"/>
              </a:rPr>
              <a:t>, </a:t>
            </a:r>
            <a:r>
              <a:rPr lang="vi-VN" sz="2200" dirty="0" err="1">
                <a:latin typeface="+mj-lt"/>
              </a:rPr>
              <a:t>lực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hút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electron</a:t>
            </a:r>
            <a:r>
              <a:rPr lang="vi-VN" sz="2200" dirty="0">
                <a:latin typeface="+mj-lt"/>
              </a:rPr>
              <a:t> liên </a:t>
            </a:r>
            <a:r>
              <a:rPr lang="vi-VN" sz="2200" dirty="0" err="1">
                <a:latin typeface="+mj-lt"/>
              </a:rPr>
              <a:t>kết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của</a:t>
            </a:r>
            <a:r>
              <a:rPr lang="vi-VN" sz="2200" dirty="0">
                <a:latin typeface="+mj-lt"/>
              </a:rPr>
              <a:t> 2 nguyên </a:t>
            </a:r>
            <a:r>
              <a:rPr lang="vi-VN" sz="2200" dirty="0" err="1">
                <a:latin typeface="+mj-lt"/>
              </a:rPr>
              <a:t>tử</a:t>
            </a:r>
            <a:r>
              <a:rPr lang="vi-VN" sz="2200" dirty="0">
                <a:latin typeface="+mj-lt"/>
              </a:rPr>
              <a:t> H </a:t>
            </a:r>
            <a:r>
              <a:rPr lang="vi-VN" sz="2200" dirty="0" err="1">
                <a:latin typeface="+mj-lt"/>
              </a:rPr>
              <a:t>bằng</a:t>
            </a:r>
            <a:r>
              <a:rPr lang="vi-VN" sz="2200" dirty="0">
                <a:latin typeface="+mj-lt"/>
              </a:rPr>
              <a:t> nhau. </a:t>
            </a:r>
            <a:r>
              <a:rPr lang="vi-VN" sz="2200" dirty="0" err="1">
                <a:latin typeface="+mj-lt"/>
              </a:rPr>
              <a:t>Vậy</a:t>
            </a:r>
            <a:r>
              <a:rPr lang="vi-VN" sz="2200" dirty="0">
                <a:latin typeface="+mj-lt"/>
              </a:rPr>
              <a:t> trong phân </a:t>
            </a:r>
            <a:r>
              <a:rPr lang="vi-VN" sz="2200" dirty="0" err="1">
                <a:latin typeface="+mj-lt"/>
              </a:rPr>
              <a:t>tử</a:t>
            </a:r>
            <a:r>
              <a:rPr lang="vi-VN" sz="2200" dirty="0">
                <a:latin typeface="+mj-lt"/>
              </a:rPr>
              <a:t> H</a:t>
            </a:r>
            <a:r>
              <a:rPr lang="vi-VN" sz="2200" baseline="-25000" dirty="0">
                <a:latin typeface="+mj-lt"/>
              </a:rPr>
              <a:t>2</a:t>
            </a:r>
            <a:r>
              <a:rPr lang="vi-VN" sz="2200" dirty="0">
                <a:latin typeface="+mj-lt"/>
              </a:rPr>
              <a:t> </a:t>
            </a:r>
            <a:r>
              <a:rPr lang="vi-VN" sz="2200" dirty="0" err="1">
                <a:latin typeface="+mj-lt"/>
              </a:rPr>
              <a:t>cặp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electron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sẽ</a:t>
            </a:r>
            <a:r>
              <a:rPr lang="vi-VN" sz="2200" dirty="0">
                <a:latin typeface="+mj-lt"/>
              </a:rPr>
              <a:t> không </a:t>
            </a:r>
            <a:r>
              <a:rPr lang="vi-VN" sz="2200" dirty="0" err="1">
                <a:latin typeface="+mj-lt"/>
              </a:rPr>
              <a:t>bị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lệch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về</a:t>
            </a:r>
            <a:r>
              <a:rPr lang="vi-VN" sz="2200" dirty="0">
                <a:latin typeface="+mj-lt"/>
              </a:rPr>
              <a:t> nguyên </a:t>
            </a:r>
            <a:r>
              <a:rPr lang="vi-VN" sz="2200" dirty="0" err="1">
                <a:latin typeface="+mj-lt"/>
              </a:rPr>
              <a:t>tử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nào</a:t>
            </a:r>
            <a:r>
              <a:rPr lang="vi-VN" sz="2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63120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490" y="3948778"/>
            <a:ext cx="580294" cy="11947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C431354-7879-D0C6-EF20-CB375D42F571}"/>
              </a:ext>
            </a:extLst>
          </p:cNvPr>
          <p:cNvSpPr txBox="1"/>
          <p:nvPr/>
        </p:nvSpPr>
        <p:spPr>
          <a:xfrm>
            <a:off x="3592485" y="1000420"/>
            <a:ext cx="5199702" cy="830997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Dot"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NH</a:t>
            </a:r>
            <a:r>
              <a:rPr lang="en-US" sz="24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lệch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104431-BF9A-3712-C2AD-51363F965C52}"/>
              </a:ext>
            </a:extLst>
          </p:cNvPr>
          <p:cNvSpPr txBox="1"/>
          <p:nvPr/>
        </p:nvSpPr>
        <p:spPr>
          <a:xfrm>
            <a:off x="342092" y="2774824"/>
            <a:ext cx="81403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2,2;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3,04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H (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3,04 : 2,2 = 1,38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NH</a:t>
            </a:r>
            <a:r>
              <a:rPr lang="en-US" sz="24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lệch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</a:p>
        </p:txBody>
      </p:sp>
      <p:pic>
        <p:nvPicPr>
          <p:cNvPr id="6146" name="Picture 2" descr="Nh3 là gì?">
            <a:extLst>
              <a:ext uri="{FF2B5EF4-FFF2-40B4-BE49-F238E27FC236}">
                <a16:creationId xmlns:a16="http://schemas.microsoft.com/office/drawing/2014/main" id="{4723B34B-59BE-361C-1AC2-23E42D3A5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/>
          <a:stretch/>
        </p:blipFill>
        <p:spPr bwMode="auto">
          <a:xfrm>
            <a:off x="377621" y="1037204"/>
            <a:ext cx="2574045" cy="170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32">
            <a:extLst>
              <a:ext uri="{FF2B5EF4-FFF2-40B4-BE49-F238E27FC236}">
                <a16:creationId xmlns:a16="http://schemas.microsoft.com/office/drawing/2014/main" id="{C7491826-6E59-E8EA-F69A-E7020E764A1E}"/>
              </a:ext>
            </a:extLst>
          </p:cNvPr>
          <p:cNvSpPr/>
          <p:nvPr/>
        </p:nvSpPr>
        <p:spPr>
          <a:xfrm>
            <a:off x="1387571" y="244875"/>
            <a:ext cx="7299229" cy="430887"/>
          </a:xfrm>
          <a:custGeom>
            <a:avLst/>
            <a:gdLst>
              <a:gd name="connsiteX0" fmla="*/ 0 w 7299229"/>
              <a:gd name="connsiteY0" fmla="*/ 0 h 430887"/>
              <a:gd name="connsiteX1" fmla="*/ 809551 w 7299229"/>
              <a:gd name="connsiteY1" fmla="*/ 0 h 430887"/>
              <a:gd name="connsiteX2" fmla="*/ 1473117 w 7299229"/>
              <a:gd name="connsiteY2" fmla="*/ 0 h 430887"/>
              <a:gd name="connsiteX3" fmla="*/ 2209676 w 7299229"/>
              <a:gd name="connsiteY3" fmla="*/ 0 h 430887"/>
              <a:gd name="connsiteX4" fmla="*/ 2727257 w 7299229"/>
              <a:gd name="connsiteY4" fmla="*/ 0 h 430887"/>
              <a:gd name="connsiteX5" fmla="*/ 3390824 w 7299229"/>
              <a:gd name="connsiteY5" fmla="*/ 0 h 430887"/>
              <a:gd name="connsiteX6" fmla="*/ 3835413 w 7299229"/>
              <a:gd name="connsiteY6" fmla="*/ 0 h 430887"/>
              <a:gd name="connsiteX7" fmla="*/ 4280002 w 7299229"/>
              <a:gd name="connsiteY7" fmla="*/ 0 h 430887"/>
              <a:gd name="connsiteX8" fmla="*/ 4724592 w 7299229"/>
              <a:gd name="connsiteY8" fmla="*/ 0 h 430887"/>
              <a:gd name="connsiteX9" fmla="*/ 5388158 w 7299229"/>
              <a:gd name="connsiteY9" fmla="*/ 0 h 430887"/>
              <a:gd name="connsiteX10" fmla="*/ 6197709 w 7299229"/>
              <a:gd name="connsiteY10" fmla="*/ 0 h 430887"/>
              <a:gd name="connsiteX11" fmla="*/ 7299229 w 7299229"/>
              <a:gd name="connsiteY11" fmla="*/ 0 h 430887"/>
              <a:gd name="connsiteX12" fmla="*/ 7299229 w 7299229"/>
              <a:gd name="connsiteY12" fmla="*/ 430887 h 430887"/>
              <a:gd name="connsiteX13" fmla="*/ 6708655 w 7299229"/>
              <a:gd name="connsiteY13" fmla="*/ 430887 h 430887"/>
              <a:gd name="connsiteX14" fmla="*/ 5972096 w 7299229"/>
              <a:gd name="connsiteY14" fmla="*/ 430887 h 430887"/>
              <a:gd name="connsiteX15" fmla="*/ 5527507 w 7299229"/>
              <a:gd name="connsiteY15" fmla="*/ 430887 h 430887"/>
              <a:gd name="connsiteX16" fmla="*/ 4790948 w 7299229"/>
              <a:gd name="connsiteY16" fmla="*/ 430887 h 430887"/>
              <a:gd name="connsiteX17" fmla="*/ 4273367 w 7299229"/>
              <a:gd name="connsiteY17" fmla="*/ 430887 h 430887"/>
              <a:gd name="connsiteX18" fmla="*/ 3609801 w 7299229"/>
              <a:gd name="connsiteY18" fmla="*/ 430887 h 430887"/>
              <a:gd name="connsiteX19" fmla="*/ 2800250 w 7299229"/>
              <a:gd name="connsiteY19" fmla="*/ 430887 h 430887"/>
              <a:gd name="connsiteX20" fmla="*/ 2063691 w 7299229"/>
              <a:gd name="connsiteY20" fmla="*/ 430887 h 430887"/>
              <a:gd name="connsiteX21" fmla="*/ 1546109 w 7299229"/>
              <a:gd name="connsiteY21" fmla="*/ 430887 h 430887"/>
              <a:gd name="connsiteX22" fmla="*/ 1101520 w 7299229"/>
              <a:gd name="connsiteY22" fmla="*/ 430887 h 430887"/>
              <a:gd name="connsiteX23" fmla="*/ 0 w 7299229"/>
              <a:gd name="connsiteY23" fmla="*/ 430887 h 430887"/>
              <a:gd name="connsiteX24" fmla="*/ 0 w 7299229"/>
              <a:gd name="connsiteY2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30887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304139" y="176871"/>
                  <a:pt x="7305926" y="279062"/>
                  <a:pt x="7299229" y="430887"/>
                </a:cubicBezTo>
                <a:cubicBezTo>
                  <a:pt x="7108589" y="416229"/>
                  <a:pt x="6927593" y="454652"/>
                  <a:pt x="6708655" y="430887"/>
                </a:cubicBezTo>
                <a:cubicBezTo>
                  <a:pt x="6489717" y="407122"/>
                  <a:pt x="6215294" y="421952"/>
                  <a:pt x="5972096" y="430887"/>
                </a:cubicBezTo>
                <a:cubicBezTo>
                  <a:pt x="5728898" y="439822"/>
                  <a:pt x="5647621" y="444306"/>
                  <a:pt x="5527507" y="430887"/>
                </a:cubicBezTo>
                <a:cubicBezTo>
                  <a:pt x="5407393" y="417468"/>
                  <a:pt x="5024849" y="404067"/>
                  <a:pt x="4790948" y="430887"/>
                </a:cubicBezTo>
                <a:cubicBezTo>
                  <a:pt x="4557047" y="457707"/>
                  <a:pt x="4426843" y="425716"/>
                  <a:pt x="4273367" y="430887"/>
                </a:cubicBezTo>
                <a:cubicBezTo>
                  <a:pt x="4119891" y="436058"/>
                  <a:pt x="3770105" y="410726"/>
                  <a:pt x="3609801" y="430887"/>
                </a:cubicBezTo>
                <a:cubicBezTo>
                  <a:pt x="3449497" y="451048"/>
                  <a:pt x="2991703" y="465261"/>
                  <a:pt x="2800250" y="430887"/>
                </a:cubicBezTo>
                <a:cubicBezTo>
                  <a:pt x="2608797" y="396513"/>
                  <a:pt x="2224449" y="450386"/>
                  <a:pt x="2063691" y="430887"/>
                </a:cubicBezTo>
                <a:cubicBezTo>
                  <a:pt x="1902933" y="411388"/>
                  <a:pt x="1666834" y="428140"/>
                  <a:pt x="1546109" y="430887"/>
                </a:cubicBezTo>
                <a:cubicBezTo>
                  <a:pt x="1425384" y="433634"/>
                  <a:pt x="1311854" y="417451"/>
                  <a:pt x="1101520" y="430887"/>
                </a:cubicBezTo>
                <a:cubicBezTo>
                  <a:pt x="891186" y="444323"/>
                  <a:pt x="458054" y="476093"/>
                  <a:pt x="0" y="430887"/>
                </a:cubicBezTo>
                <a:cubicBezTo>
                  <a:pt x="1094" y="225939"/>
                  <a:pt x="-8077" y="148192"/>
                  <a:pt x="0" y="0"/>
                </a:cubicBezTo>
                <a:close/>
              </a:path>
              <a:path w="7299229" h="430887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4051" y="97329"/>
                  <a:pt x="7313062" y="249551"/>
                  <a:pt x="7299229" y="430887"/>
                </a:cubicBezTo>
                <a:cubicBezTo>
                  <a:pt x="7115857" y="418200"/>
                  <a:pt x="7067864" y="435590"/>
                  <a:pt x="6854640" y="430887"/>
                </a:cubicBezTo>
                <a:cubicBezTo>
                  <a:pt x="6641416" y="426184"/>
                  <a:pt x="6581345" y="420652"/>
                  <a:pt x="6410050" y="430887"/>
                </a:cubicBezTo>
                <a:cubicBezTo>
                  <a:pt x="6238755" y="441123"/>
                  <a:pt x="5909401" y="435550"/>
                  <a:pt x="5746484" y="430887"/>
                </a:cubicBezTo>
                <a:cubicBezTo>
                  <a:pt x="5583567" y="426224"/>
                  <a:pt x="5454145" y="430152"/>
                  <a:pt x="5228902" y="430887"/>
                </a:cubicBezTo>
                <a:cubicBezTo>
                  <a:pt x="5003659" y="431622"/>
                  <a:pt x="4669907" y="452806"/>
                  <a:pt x="4492344" y="430887"/>
                </a:cubicBezTo>
                <a:cubicBezTo>
                  <a:pt x="4314781" y="408968"/>
                  <a:pt x="3925964" y="398485"/>
                  <a:pt x="3755785" y="430887"/>
                </a:cubicBezTo>
                <a:cubicBezTo>
                  <a:pt x="3585606" y="463289"/>
                  <a:pt x="3468943" y="453033"/>
                  <a:pt x="3238203" y="430887"/>
                </a:cubicBezTo>
                <a:cubicBezTo>
                  <a:pt x="3007463" y="408741"/>
                  <a:pt x="2886368" y="410356"/>
                  <a:pt x="2793614" y="430887"/>
                </a:cubicBezTo>
                <a:cubicBezTo>
                  <a:pt x="2700860" y="451418"/>
                  <a:pt x="2402346" y="441196"/>
                  <a:pt x="2276032" y="430887"/>
                </a:cubicBezTo>
                <a:cubicBezTo>
                  <a:pt x="2149718" y="420578"/>
                  <a:pt x="2040827" y="414001"/>
                  <a:pt x="1831443" y="430887"/>
                </a:cubicBezTo>
                <a:cubicBezTo>
                  <a:pt x="1622059" y="447773"/>
                  <a:pt x="1523119" y="436250"/>
                  <a:pt x="1240869" y="430887"/>
                </a:cubicBezTo>
                <a:cubicBezTo>
                  <a:pt x="958619" y="425524"/>
                  <a:pt x="536380" y="432888"/>
                  <a:pt x="0" y="430887"/>
                </a:cubicBezTo>
                <a:cubicBezTo>
                  <a:pt x="-17839" y="246880"/>
                  <a:pt x="6662" y="2121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0" name="Picture 2" descr="dau hoi – Rủng Rỉnh">
            <a:extLst>
              <a:ext uri="{FF2B5EF4-FFF2-40B4-BE49-F238E27FC236}">
                <a16:creationId xmlns:a16="http://schemas.microsoft.com/office/drawing/2014/main" id="{E4BEB184-4C4F-27E7-DD04-025FC014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75" y="1055590"/>
            <a:ext cx="650910" cy="65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110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318977" y="85060"/>
            <a:ext cx="882803" cy="590702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693" y="4189228"/>
            <a:ext cx="463504" cy="954272"/>
          </a:xfrm>
          <a:prstGeom prst="rect">
            <a:avLst/>
          </a:prstGeom>
        </p:spPr>
      </p:pic>
      <p:sp>
        <p:nvSpPr>
          <p:cNvPr id="13" name="矩形 32">
            <a:extLst>
              <a:ext uri="{FF2B5EF4-FFF2-40B4-BE49-F238E27FC236}">
                <a16:creationId xmlns:a16="http://schemas.microsoft.com/office/drawing/2014/main" id="{1E872D36-FD83-7DDB-1109-55DEC93D9797}"/>
              </a:ext>
            </a:extLst>
          </p:cNvPr>
          <p:cNvSpPr/>
          <p:nvPr/>
        </p:nvSpPr>
        <p:spPr>
          <a:xfrm>
            <a:off x="548253" y="3958478"/>
            <a:ext cx="3201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Pau – </a:t>
            </a:r>
            <a:r>
              <a:rPr lang="en-US" altLang="zh-CN" sz="2000" b="1" dirty="0" err="1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linh</a:t>
            </a:r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zh-CN" sz="20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Fluorine (X = 3,98) </a:t>
            </a:r>
            <a:endParaRPr lang="zh-CN" altLang="en-US" sz="2000" b="1" dirty="0">
              <a:solidFill>
                <a:srgbClr val="FFA100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7D6DD-76D0-81D3-D9B5-91306D028058}"/>
              </a:ext>
            </a:extLst>
          </p:cNvPr>
          <p:cNvSpPr txBox="1"/>
          <p:nvPr/>
        </p:nvSpPr>
        <p:spPr>
          <a:xfrm>
            <a:off x="4307825" y="1133569"/>
            <a:ext cx="4593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 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EDD1C5-2E3A-D2EE-D2DD-99F2E67520BD}"/>
              </a:ext>
            </a:extLst>
          </p:cNvPr>
          <p:cNvSpPr txBox="1"/>
          <p:nvPr/>
        </p:nvSpPr>
        <p:spPr>
          <a:xfrm>
            <a:off x="443921" y="740748"/>
            <a:ext cx="4593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5BB3C6-DF44-3534-BB34-28BF3F7A0DFA}"/>
              </a:ext>
            </a:extLst>
          </p:cNvPr>
          <p:cNvSpPr txBox="1"/>
          <p:nvPr/>
        </p:nvSpPr>
        <p:spPr>
          <a:xfrm>
            <a:off x="4307826" y="2833092"/>
            <a:ext cx="45932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 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28FBCF-A4A5-8897-AD6B-DD8F96DE1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10" y="1294391"/>
            <a:ext cx="4010113" cy="2554718"/>
          </a:xfrm>
          <a:prstGeom prst="rect">
            <a:avLst/>
          </a:prstGeom>
        </p:spPr>
      </p:pic>
      <p:sp>
        <p:nvSpPr>
          <p:cNvPr id="17" name="矩形 32">
            <a:extLst>
              <a:ext uri="{FF2B5EF4-FFF2-40B4-BE49-F238E27FC236}">
                <a16:creationId xmlns:a16="http://schemas.microsoft.com/office/drawing/2014/main" id="{15B3BF41-DA9E-827F-0F2B-93E3E9E9971E}"/>
              </a:ext>
            </a:extLst>
          </p:cNvPr>
          <p:cNvSpPr/>
          <p:nvPr/>
        </p:nvSpPr>
        <p:spPr>
          <a:xfrm>
            <a:off x="1499274" y="164967"/>
            <a:ext cx="7299229" cy="430887"/>
          </a:xfrm>
          <a:custGeom>
            <a:avLst/>
            <a:gdLst>
              <a:gd name="connsiteX0" fmla="*/ 0 w 7299229"/>
              <a:gd name="connsiteY0" fmla="*/ 0 h 430887"/>
              <a:gd name="connsiteX1" fmla="*/ 809551 w 7299229"/>
              <a:gd name="connsiteY1" fmla="*/ 0 h 430887"/>
              <a:gd name="connsiteX2" fmla="*/ 1473117 w 7299229"/>
              <a:gd name="connsiteY2" fmla="*/ 0 h 430887"/>
              <a:gd name="connsiteX3" fmla="*/ 2209676 w 7299229"/>
              <a:gd name="connsiteY3" fmla="*/ 0 h 430887"/>
              <a:gd name="connsiteX4" fmla="*/ 2727257 w 7299229"/>
              <a:gd name="connsiteY4" fmla="*/ 0 h 430887"/>
              <a:gd name="connsiteX5" fmla="*/ 3390824 w 7299229"/>
              <a:gd name="connsiteY5" fmla="*/ 0 h 430887"/>
              <a:gd name="connsiteX6" fmla="*/ 3835413 w 7299229"/>
              <a:gd name="connsiteY6" fmla="*/ 0 h 430887"/>
              <a:gd name="connsiteX7" fmla="*/ 4280002 w 7299229"/>
              <a:gd name="connsiteY7" fmla="*/ 0 h 430887"/>
              <a:gd name="connsiteX8" fmla="*/ 4724592 w 7299229"/>
              <a:gd name="connsiteY8" fmla="*/ 0 h 430887"/>
              <a:gd name="connsiteX9" fmla="*/ 5388158 w 7299229"/>
              <a:gd name="connsiteY9" fmla="*/ 0 h 430887"/>
              <a:gd name="connsiteX10" fmla="*/ 6197709 w 7299229"/>
              <a:gd name="connsiteY10" fmla="*/ 0 h 430887"/>
              <a:gd name="connsiteX11" fmla="*/ 7299229 w 7299229"/>
              <a:gd name="connsiteY11" fmla="*/ 0 h 430887"/>
              <a:gd name="connsiteX12" fmla="*/ 7299229 w 7299229"/>
              <a:gd name="connsiteY12" fmla="*/ 430887 h 430887"/>
              <a:gd name="connsiteX13" fmla="*/ 6708655 w 7299229"/>
              <a:gd name="connsiteY13" fmla="*/ 430887 h 430887"/>
              <a:gd name="connsiteX14" fmla="*/ 5972096 w 7299229"/>
              <a:gd name="connsiteY14" fmla="*/ 430887 h 430887"/>
              <a:gd name="connsiteX15" fmla="*/ 5527507 w 7299229"/>
              <a:gd name="connsiteY15" fmla="*/ 430887 h 430887"/>
              <a:gd name="connsiteX16" fmla="*/ 4790948 w 7299229"/>
              <a:gd name="connsiteY16" fmla="*/ 430887 h 430887"/>
              <a:gd name="connsiteX17" fmla="*/ 4273367 w 7299229"/>
              <a:gd name="connsiteY17" fmla="*/ 430887 h 430887"/>
              <a:gd name="connsiteX18" fmla="*/ 3609801 w 7299229"/>
              <a:gd name="connsiteY18" fmla="*/ 430887 h 430887"/>
              <a:gd name="connsiteX19" fmla="*/ 2800250 w 7299229"/>
              <a:gd name="connsiteY19" fmla="*/ 430887 h 430887"/>
              <a:gd name="connsiteX20" fmla="*/ 2063691 w 7299229"/>
              <a:gd name="connsiteY20" fmla="*/ 430887 h 430887"/>
              <a:gd name="connsiteX21" fmla="*/ 1546109 w 7299229"/>
              <a:gd name="connsiteY21" fmla="*/ 430887 h 430887"/>
              <a:gd name="connsiteX22" fmla="*/ 1101520 w 7299229"/>
              <a:gd name="connsiteY22" fmla="*/ 430887 h 430887"/>
              <a:gd name="connsiteX23" fmla="*/ 0 w 7299229"/>
              <a:gd name="connsiteY23" fmla="*/ 430887 h 430887"/>
              <a:gd name="connsiteX24" fmla="*/ 0 w 7299229"/>
              <a:gd name="connsiteY2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30887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304139" y="176871"/>
                  <a:pt x="7305926" y="279062"/>
                  <a:pt x="7299229" y="430887"/>
                </a:cubicBezTo>
                <a:cubicBezTo>
                  <a:pt x="7108589" y="416229"/>
                  <a:pt x="6927593" y="454652"/>
                  <a:pt x="6708655" y="430887"/>
                </a:cubicBezTo>
                <a:cubicBezTo>
                  <a:pt x="6489717" y="407122"/>
                  <a:pt x="6215294" y="421952"/>
                  <a:pt x="5972096" y="430887"/>
                </a:cubicBezTo>
                <a:cubicBezTo>
                  <a:pt x="5728898" y="439822"/>
                  <a:pt x="5647621" y="444306"/>
                  <a:pt x="5527507" y="430887"/>
                </a:cubicBezTo>
                <a:cubicBezTo>
                  <a:pt x="5407393" y="417468"/>
                  <a:pt x="5024849" y="404067"/>
                  <a:pt x="4790948" y="430887"/>
                </a:cubicBezTo>
                <a:cubicBezTo>
                  <a:pt x="4557047" y="457707"/>
                  <a:pt x="4426843" y="425716"/>
                  <a:pt x="4273367" y="430887"/>
                </a:cubicBezTo>
                <a:cubicBezTo>
                  <a:pt x="4119891" y="436058"/>
                  <a:pt x="3770105" y="410726"/>
                  <a:pt x="3609801" y="430887"/>
                </a:cubicBezTo>
                <a:cubicBezTo>
                  <a:pt x="3449497" y="451048"/>
                  <a:pt x="2991703" y="465261"/>
                  <a:pt x="2800250" y="430887"/>
                </a:cubicBezTo>
                <a:cubicBezTo>
                  <a:pt x="2608797" y="396513"/>
                  <a:pt x="2224449" y="450386"/>
                  <a:pt x="2063691" y="430887"/>
                </a:cubicBezTo>
                <a:cubicBezTo>
                  <a:pt x="1902933" y="411388"/>
                  <a:pt x="1666834" y="428140"/>
                  <a:pt x="1546109" y="430887"/>
                </a:cubicBezTo>
                <a:cubicBezTo>
                  <a:pt x="1425384" y="433634"/>
                  <a:pt x="1311854" y="417451"/>
                  <a:pt x="1101520" y="430887"/>
                </a:cubicBezTo>
                <a:cubicBezTo>
                  <a:pt x="891186" y="444323"/>
                  <a:pt x="458054" y="476093"/>
                  <a:pt x="0" y="430887"/>
                </a:cubicBezTo>
                <a:cubicBezTo>
                  <a:pt x="1094" y="225939"/>
                  <a:pt x="-8077" y="148192"/>
                  <a:pt x="0" y="0"/>
                </a:cubicBezTo>
                <a:close/>
              </a:path>
              <a:path w="7299229" h="430887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4051" y="97329"/>
                  <a:pt x="7313062" y="249551"/>
                  <a:pt x="7299229" y="430887"/>
                </a:cubicBezTo>
                <a:cubicBezTo>
                  <a:pt x="7115857" y="418200"/>
                  <a:pt x="7067864" y="435590"/>
                  <a:pt x="6854640" y="430887"/>
                </a:cubicBezTo>
                <a:cubicBezTo>
                  <a:pt x="6641416" y="426184"/>
                  <a:pt x="6581345" y="420652"/>
                  <a:pt x="6410050" y="430887"/>
                </a:cubicBezTo>
                <a:cubicBezTo>
                  <a:pt x="6238755" y="441123"/>
                  <a:pt x="5909401" y="435550"/>
                  <a:pt x="5746484" y="430887"/>
                </a:cubicBezTo>
                <a:cubicBezTo>
                  <a:pt x="5583567" y="426224"/>
                  <a:pt x="5454145" y="430152"/>
                  <a:pt x="5228902" y="430887"/>
                </a:cubicBezTo>
                <a:cubicBezTo>
                  <a:pt x="5003659" y="431622"/>
                  <a:pt x="4669907" y="452806"/>
                  <a:pt x="4492344" y="430887"/>
                </a:cubicBezTo>
                <a:cubicBezTo>
                  <a:pt x="4314781" y="408968"/>
                  <a:pt x="3925964" y="398485"/>
                  <a:pt x="3755785" y="430887"/>
                </a:cubicBezTo>
                <a:cubicBezTo>
                  <a:pt x="3585606" y="463289"/>
                  <a:pt x="3468943" y="453033"/>
                  <a:pt x="3238203" y="430887"/>
                </a:cubicBezTo>
                <a:cubicBezTo>
                  <a:pt x="3007463" y="408741"/>
                  <a:pt x="2886368" y="410356"/>
                  <a:pt x="2793614" y="430887"/>
                </a:cubicBezTo>
                <a:cubicBezTo>
                  <a:pt x="2700860" y="451418"/>
                  <a:pt x="2402346" y="441196"/>
                  <a:pt x="2276032" y="430887"/>
                </a:cubicBezTo>
                <a:cubicBezTo>
                  <a:pt x="2149718" y="420578"/>
                  <a:pt x="2040827" y="414001"/>
                  <a:pt x="1831443" y="430887"/>
                </a:cubicBezTo>
                <a:cubicBezTo>
                  <a:pt x="1622059" y="447773"/>
                  <a:pt x="1523119" y="436250"/>
                  <a:pt x="1240869" y="430887"/>
                </a:cubicBezTo>
                <a:cubicBezTo>
                  <a:pt x="958619" y="425524"/>
                  <a:pt x="536380" y="432888"/>
                  <a:pt x="0" y="430887"/>
                </a:cubicBezTo>
                <a:cubicBezTo>
                  <a:pt x="-17839" y="246880"/>
                  <a:pt x="6662" y="2121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2821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706" y="3948778"/>
            <a:ext cx="580294" cy="119472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761056F-400C-1E20-714E-5E423265E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759037"/>
              </p:ext>
            </p:extLst>
          </p:nvPr>
        </p:nvGraphicFramePr>
        <p:xfrm>
          <a:off x="683059" y="2659890"/>
          <a:ext cx="7729869" cy="186058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38788">
                  <a:extLst>
                    <a:ext uri="{9D8B030D-6E8A-4147-A177-3AD203B41FA5}">
                      <a16:colId xmlns:a16="http://schemas.microsoft.com/office/drawing/2014/main" val="508496619"/>
                    </a:ext>
                  </a:extLst>
                </a:gridCol>
                <a:gridCol w="3220673">
                  <a:extLst>
                    <a:ext uri="{9D8B030D-6E8A-4147-A177-3AD203B41FA5}">
                      <a16:colId xmlns:a16="http://schemas.microsoft.com/office/drawing/2014/main" val="3266272245"/>
                    </a:ext>
                  </a:extLst>
                </a:gridCol>
                <a:gridCol w="3070408">
                  <a:extLst>
                    <a:ext uri="{9D8B030D-6E8A-4147-A177-3AD203B41FA5}">
                      <a16:colId xmlns:a16="http://schemas.microsoft.com/office/drawing/2014/main" val="367718145"/>
                    </a:ext>
                  </a:extLst>
                </a:gridCol>
              </a:tblGrid>
              <a:tr h="475737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1 chu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kì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1 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nhóm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416897"/>
                  </a:ext>
                </a:extLst>
              </a:tr>
              <a:tr h="909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kính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Giảm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dần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khả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năng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hút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cặp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electron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liên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mạnh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Tăng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dần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khả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năng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hút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cặp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electron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liên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giảm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194808"/>
                  </a:ext>
                </a:extLst>
              </a:tr>
              <a:tr h="4757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điện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Tăng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dần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Giảm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dần</a:t>
                      </a:r>
                      <a:endParaRPr lang="en-US" sz="2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578773"/>
                  </a:ext>
                </a:extLst>
              </a:tr>
            </a:tbl>
          </a:graphicData>
        </a:graphic>
      </p:graphicFrame>
      <p:pic>
        <p:nvPicPr>
          <p:cNvPr id="17" name="Picture 2" descr="Periodic Trends: Physical - Electronegativity (3.1.5) | IB DP Chemistry: SL  Revision Notes 2016 | Save My Exams">
            <a:extLst>
              <a:ext uri="{FF2B5EF4-FFF2-40B4-BE49-F238E27FC236}">
                <a16:creationId xmlns:a16="http://schemas.microsoft.com/office/drawing/2014/main" id="{DA7E4D2E-AFB8-FCEF-4E08-3A50F7C18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4" r="9625" b="1"/>
          <a:stretch/>
        </p:blipFill>
        <p:spPr bwMode="auto">
          <a:xfrm>
            <a:off x="350875" y="835577"/>
            <a:ext cx="3593805" cy="17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A372B3-A563-5CF7-5D9B-21DD6228E220}"/>
              </a:ext>
            </a:extLst>
          </p:cNvPr>
          <p:cNvSpPr txBox="1"/>
          <p:nvPr/>
        </p:nvSpPr>
        <p:spPr>
          <a:xfrm>
            <a:off x="4969901" y="1045732"/>
            <a:ext cx="359380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ngoại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II: Ba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Ra</a:t>
            </a:r>
          </a:p>
          <a:p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Chu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6: Rb </a:t>
            </a:r>
            <a:r>
              <a:rPr lang="en-US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Bi. </a:t>
            </a:r>
          </a:p>
        </p:txBody>
      </p:sp>
      <p:sp>
        <p:nvSpPr>
          <p:cNvPr id="12" name="矩形 32">
            <a:extLst>
              <a:ext uri="{FF2B5EF4-FFF2-40B4-BE49-F238E27FC236}">
                <a16:creationId xmlns:a16="http://schemas.microsoft.com/office/drawing/2014/main" id="{BCDC710B-BEED-EAA6-9EE1-2A0A83EB43C8}"/>
              </a:ext>
            </a:extLst>
          </p:cNvPr>
          <p:cNvSpPr/>
          <p:nvPr/>
        </p:nvSpPr>
        <p:spPr>
          <a:xfrm>
            <a:off x="1387571" y="244875"/>
            <a:ext cx="7299229" cy="430887"/>
          </a:xfrm>
          <a:custGeom>
            <a:avLst/>
            <a:gdLst>
              <a:gd name="connsiteX0" fmla="*/ 0 w 7299229"/>
              <a:gd name="connsiteY0" fmla="*/ 0 h 430887"/>
              <a:gd name="connsiteX1" fmla="*/ 809551 w 7299229"/>
              <a:gd name="connsiteY1" fmla="*/ 0 h 430887"/>
              <a:gd name="connsiteX2" fmla="*/ 1473117 w 7299229"/>
              <a:gd name="connsiteY2" fmla="*/ 0 h 430887"/>
              <a:gd name="connsiteX3" fmla="*/ 2209676 w 7299229"/>
              <a:gd name="connsiteY3" fmla="*/ 0 h 430887"/>
              <a:gd name="connsiteX4" fmla="*/ 2727257 w 7299229"/>
              <a:gd name="connsiteY4" fmla="*/ 0 h 430887"/>
              <a:gd name="connsiteX5" fmla="*/ 3390824 w 7299229"/>
              <a:gd name="connsiteY5" fmla="*/ 0 h 430887"/>
              <a:gd name="connsiteX6" fmla="*/ 3835413 w 7299229"/>
              <a:gd name="connsiteY6" fmla="*/ 0 h 430887"/>
              <a:gd name="connsiteX7" fmla="*/ 4280002 w 7299229"/>
              <a:gd name="connsiteY7" fmla="*/ 0 h 430887"/>
              <a:gd name="connsiteX8" fmla="*/ 4724592 w 7299229"/>
              <a:gd name="connsiteY8" fmla="*/ 0 h 430887"/>
              <a:gd name="connsiteX9" fmla="*/ 5388158 w 7299229"/>
              <a:gd name="connsiteY9" fmla="*/ 0 h 430887"/>
              <a:gd name="connsiteX10" fmla="*/ 6197709 w 7299229"/>
              <a:gd name="connsiteY10" fmla="*/ 0 h 430887"/>
              <a:gd name="connsiteX11" fmla="*/ 7299229 w 7299229"/>
              <a:gd name="connsiteY11" fmla="*/ 0 h 430887"/>
              <a:gd name="connsiteX12" fmla="*/ 7299229 w 7299229"/>
              <a:gd name="connsiteY12" fmla="*/ 430887 h 430887"/>
              <a:gd name="connsiteX13" fmla="*/ 6708655 w 7299229"/>
              <a:gd name="connsiteY13" fmla="*/ 430887 h 430887"/>
              <a:gd name="connsiteX14" fmla="*/ 5972096 w 7299229"/>
              <a:gd name="connsiteY14" fmla="*/ 430887 h 430887"/>
              <a:gd name="connsiteX15" fmla="*/ 5527507 w 7299229"/>
              <a:gd name="connsiteY15" fmla="*/ 430887 h 430887"/>
              <a:gd name="connsiteX16" fmla="*/ 4790948 w 7299229"/>
              <a:gd name="connsiteY16" fmla="*/ 430887 h 430887"/>
              <a:gd name="connsiteX17" fmla="*/ 4273367 w 7299229"/>
              <a:gd name="connsiteY17" fmla="*/ 430887 h 430887"/>
              <a:gd name="connsiteX18" fmla="*/ 3609801 w 7299229"/>
              <a:gd name="connsiteY18" fmla="*/ 430887 h 430887"/>
              <a:gd name="connsiteX19" fmla="*/ 2800250 w 7299229"/>
              <a:gd name="connsiteY19" fmla="*/ 430887 h 430887"/>
              <a:gd name="connsiteX20" fmla="*/ 2063691 w 7299229"/>
              <a:gd name="connsiteY20" fmla="*/ 430887 h 430887"/>
              <a:gd name="connsiteX21" fmla="*/ 1546109 w 7299229"/>
              <a:gd name="connsiteY21" fmla="*/ 430887 h 430887"/>
              <a:gd name="connsiteX22" fmla="*/ 1101520 w 7299229"/>
              <a:gd name="connsiteY22" fmla="*/ 430887 h 430887"/>
              <a:gd name="connsiteX23" fmla="*/ 0 w 7299229"/>
              <a:gd name="connsiteY23" fmla="*/ 430887 h 430887"/>
              <a:gd name="connsiteX24" fmla="*/ 0 w 7299229"/>
              <a:gd name="connsiteY2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30887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304139" y="176871"/>
                  <a:pt x="7305926" y="279062"/>
                  <a:pt x="7299229" y="430887"/>
                </a:cubicBezTo>
                <a:cubicBezTo>
                  <a:pt x="7108589" y="416229"/>
                  <a:pt x="6927593" y="454652"/>
                  <a:pt x="6708655" y="430887"/>
                </a:cubicBezTo>
                <a:cubicBezTo>
                  <a:pt x="6489717" y="407122"/>
                  <a:pt x="6215294" y="421952"/>
                  <a:pt x="5972096" y="430887"/>
                </a:cubicBezTo>
                <a:cubicBezTo>
                  <a:pt x="5728898" y="439822"/>
                  <a:pt x="5647621" y="444306"/>
                  <a:pt x="5527507" y="430887"/>
                </a:cubicBezTo>
                <a:cubicBezTo>
                  <a:pt x="5407393" y="417468"/>
                  <a:pt x="5024849" y="404067"/>
                  <a:pt x="4790948" y="430887"/>
                </a:cubicBezTo>
                <a:cubicBezTo>
                  <a:pt x="4557047" y="457707"/>
                  <a:pt x="4426843" y="425716"/>
                  <a:pt x="4273367" y="430887"/>
                </a:cubicBezTo>
                <a:cubicBezTo>
                  <a:pt x="4119891" y="436058"/>
                  <a:pt x="3770105" y="410726"/>
                  <a:pt x="3609801" y="430887"/>
                </a:cubicBezTo>
                <a:cubicBezTo>
                  <a:pt x="3449497" y="451048"/>
                  <a:pt x="2991703" y="465261"/>
                  <a:pt x="2800250" y="430887"/>
                </a:cubicBezTo>
                <a:cubicBezTo>
                  <a:pt x="2608797" y="396513"/>
                  <a:pt x="2224449" y="450386"/>
                  <a:pt x="2063691" y="430887"/>
                </a:cubicBezTo>
                <a:cubicBezTo>
                  <a:pt x="1902933" y="411388"/>
                  <a:pt x="1666834" y="428140"/>
                  <a:pt x="1546109" y="430887"/>
                </a:cubicBezTo>
                <a:cubicBezTo>
                  <a:pt x="1425384" y="433634"/>
                  <a:pt x="1311854" y="417451"/>
                  <a:pt x="1101520" y="430887"/>
                </a:cubicBezTo>
                <a:cubicBezTo>
                  <a:pt x="891186" y="444323"/>
                  <a:pt x="458054" y="476093"/>
                  <a:pt x="0" y="430887"/>
                </a:cubicBezTo>
                <a:cubicBezTo>
                  <a:pt x="1094" y="225939"/>
                  <a:pt x="-8077" y="148192"/>
                  <a:pt x="0" y="0"/>
                </a:cubicBezTo>
                <a:close/>
              </a:path>
              <a:path w="7299229" h="430887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4051" y="97329"/>
                  <a:pt x="7313062" y="249551"/>
                  <a:pt x="7299229" y="430887"/>
                </a:cubicBezTo>
                <a:cubicBezTo>
                  <a:pt x="7115857" y="418200"/>
                  <a:pt x="7067864" y="435590"/>
                  <a:pt x="6854640" y="430887"/>
                </a:cubicBezTo>
                <a:cubicBezTo>
                  <a:pt x="6641416" y="426184"/>
                  <a:pt x="6581345" y="420652"/>
                  <a:pt x="6410050" y="430887"/>
                </a:cubicBezTo>
                <a:cubicBezTo>
                  <a:pt x="6238755" y="441123"/>
                  <a:pt x="5909401" y="435550"/>
                  <a:pt x="5746484" y="430887"/>
                </a:cubicBezTo>
                <a:cubicBezTo>
                  <a:pt x="5583567" y="426224"/>
                  <a:pt x="5454145" y="430152"/>
                  <a:pt x="5228902" y="430887"/>
                </a:cubicBezTo>
                <a:cubicBezTo>
                  <a:pt x="5003659" y="431622"/>
                  <a:pt x="4669907" y="452806"/>
                  <a:pt x="4492344" y="430887"/>
                </a:cubicBezTo>
                <a:cubicBezTo>
                  <a:pt x="4314781" y="408968"/>
                  <a:pt x="3925964" y="398485"/>
                  <a:pt x="3755785" y="430887"/>
                </a:cubicBezTo>
                <a:cubicBezTo>
                  <a:pt x="3585606" y="463289"/>
                  <a:pt x="3468943" y="453033"/>
                  <a:pt x="3238203" y="430887"/>
                </a:cubicBezTo>
                <a:cubicBezTo>
                  <a:pt x="3007463" y="408741"/>
                  <a:pt x="2886368" y="410356"/>
                  <a:pt x="2793614" y="430887"/>
                </a:cubicBezTo>
                <a:cubicBezTo>
                  <a:pt x="2700860" y="451418"/>
                  <a:pt x="2402346" y="441196"/>
                  <a:pt x="2276032" y="430887"/>
                </a:cubicBezTo>
                <a:cubicBezTo>
                  <a:pt x="2149718" y="420578"/>
                  <a:pt x="2040827" y="414001"/>
                  <a:pt x="1831443" y="430887"/>
                </a:cubicBezTo>
                <a:cubicBezTo>
                  <a:pt x="1622059" y="447773"/>
                  <a:pt x="1523119" y="436250"/>
                  <a:pt x="1240869" y="430887"/>
                </a:cubicBezTo>
                <a:cubicBezTo>
                  <a:pt x="958619" y="425524"/>
                  <a:pt x="536380" y="432888"/>
                  <a:pt x="0" y="430887"/>
                </a:cubicBezTo>
                <a:cubicBezTo>
                  <a:pt x="-17839" y="246880"/>
                  <a:pt x="6662" y="2121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775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99" y="3948778"/>
            <a:ext cx="580294" cy="1194722"/>
          </a:xfrm>
          <a:prstGeom prst="rect">
            <a:avLst/>
          </a:prstGeom>
        </p:spPr>
      </p:pic>
      <p:pic>
        <p:nvPicPr>
          <p:cNvPr id="8" name="图片 63">
            <a:extLst>
              <a:ext uri="{FF2B5EF4-FFF2-40B4-BE49-F238E27FC236}">
                <a16:creationId xmlns:a16="http://schemas.microsoft.com/office/drawing/2014/main" id="{1B812F03-15CB-FD51-BE32-21E82453A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979" y="3948778"/>
            <a:ext cx="713920" cy="1194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A372B3-A563-5CF7-5D9B-21DD6228E220}"/>
              </a:ext>
            </a:extLst>
          </p:cNvPr>
          <p:cNvSpPr txBox="1"/>
          <p:nvPr/>
        </p:nvSpPr>
        <p:spPr>
          <a:xfrm>
            <a:off x="873184" y="1102932"/>
            <a:ext cx="7954340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 (Z = 14); B (Z = 16)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70094-DB51-7FAA-4837-BE244F7C7DAC}"/>
              </a:ext>
            </a:extLst>
          </p:cNvPr>
          <p:cNvSpPr txBox="1"/>
          <p:nvPr/>
        </p:nvSpPr>
        <p:spPr>
          <a:xfrm>
            <a:off x="603713" y="2348618"/>
            <a:ext cx="29792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C432C5-2FF2-48EB-1DA2-2238AC9EC162}"/>
              </a:ext>
            </a:extLst>
          </p:cNvPr>
          <p:cNvSpPr txBox="1"/>
          <p:nvPr/>
        </p:nvSpPr>
        <p:spPr>
          <a:xfrm>
            <a:off x="3622358" y="2430691"/>
            <a:ext cx="1938669" cy="6668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9EC0AE-F0E0-B371-A9BC-2AD91AACDCA4}"/>
              </a:ext>
            </a:extLst>
          </p:cNvPr>
          <p:cNvSpPr txBox="1"/>
          <p:nvPr/>
        </p:nvSpPr>
        <p:spPr>
          <a:xfrm>
            <a:off x="541860" y="3450998"/>
            <a:ext cx="6742159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ĐTHN</a:t>
            </a:r>
          </a:p>
          <a:p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=&gt;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A &lt; B</a:t>
            </a:r>
          </a:p>
        </p:txBody>
      </p:sp>
      <p:sp>
        <p:nvSpPr>
          <p:cNvPr id="15" name="矩形 32">
            <a:extLst>
              <a:ext uri="{FF2B5EF4-FFF2-40B4-BE49-F238E27FC236}">
                <a16:creationId xmlns:a16="http://schemas.microsoft.com/office/drawing/2014/main" id="{89F8F4EA-8329-F727-91AD-249D5D7A2203}"/>
              </a:ext>
            </a:extLst>
          </p:cNvPr>
          <p:cNvSpPr/>
          <p:nvPr/>
        </p:nvSpPr>
        <p:spPr>
          <a:xfrm>
            <a:off x="1528295" y="205168"/>
            <a:ext cx="7299229" cy="461665"/>
          </a:xfrm>
          <a:custGeom>
            <a:avLst/>
            <a:gdLst>
              <a:gd name="connsiteX0" fmla="*/ 0 w 7299229"/>
              <a:gd name="connsiteY0" fmla="*/ 0 h 461665"/>
              <a:gd name="connsiteX1" fmla="*/ 809551 w 7299229"/>
              <a:gd name="connsiteY1" fmla="*/ 0 h 461665"/>
              <a:gd name="connsiteX2" fmla="*/ 1473117 w 7299229"/>
              <a:gd name="connsiteY2" fmla="*/ 0 h 461665"/>
              <a:gd name="connsiteX3" fmla="*/ 2209676 w 7299229"/>
              <a:gd name="connsiteY3" fmla="*/ 0 h 461665"/>
              <a:gd name="connsiteX4" fmla="*/ 2727257 w 7299229"/>
              <a:gd name="connsiteY4" fmla="*/ 0 h 461665"/>
              <a:gd name="connsiteX5" fmla="*/ 3390824 w 7299229"/>
              <a:gd name="connsiteY5" fmla="*/ 0 h 461665"/>
              <a:gd name="connsiteX6" fmla="*/ 3835413 w 7299229"/>
              <a:gd name="connsiteY6" fmla="*/ 0 h 461665"/>
              <a:gd name="connsiteX7" fmla="*/ 4280002 w 7299229"/>
              <a:gd name="connsiteY7" fmla="*/ 0 h 461665"/>
              <a:gd name="connsiteX8" fmla="*/ 4724592 w 7299229"/>
              <a:gd name="connsiteY8" fmla="*/ 0 h 461665"/>
              <a:gd name="connsiteX9" fmla="*/ 5388158 w 7299229"/>
              <a:gd name="connsiteY9" fmla="*/ 0 h 461665"/>
              <a:gd name="connsiteX10" fmla="*/ 6197709 w 7299229"/>
              <a:gd name="connsiteY10" fmla="*/ 0 h 461665"/>
              <a:gd name="connsiteX11" fmla="*/ 7299229 w 7299229"/>
              <a:gd name="connsiteY11" fmla="*/ 0 h 461665"/>
              <a:gd name="connsiteX12" fmla="*/ 7299229 w 7299229"/>
              <a:gd name="connsiteY12" fmla="*/ 461665 h 461665"/>
              <a:gd name="connsiteX13" fmla="*/ 6708655 w 7299229"/>
              <a:gd name="connsiteY13" fmla="*/ 461665 h 461665"/>
              <a:gd name="connsiteX14" fmla="*/ 5972096 w 7299229"/>
              <a:gd name="connsiteY14" fmla="*/ 461665 h 461665"/>
              <a:gd name="connsiteX15" fmla="*/ 5527507 w 7299229"/>
              <a:gd name="connsiteY15" fmla="*/ 461665 h 461665"/>
              <a:gd name="connsiteX16" fmla="*/ 4790948 w 7299229"/>
              <a:gd name="connsiteY16" fmla="*/ 461665 h 461665"/>
              <a:gd name="connsiteX17" fmla="*/ 4273367 w 7299229"/>
              <a:gd name="connsiteY17" fmla="*/ 461665 h 461665"/>
              <a:gd name="connsiteX18" fmla="*/ 3609801 w 7299229"/>
              <a:gd name="connsiteY18" fmla="*/ 461665 h 461665"/>
              <a:gd name="connsiteX19" fmla="*/ 2800250 w 7299229"/>
              <a:gd name="connsiteY19" fmla="*/ 461665 h 461665"/>
              <a:gd name="connsiteX20" fmla="*/ 2063691 w 7299229"/>
              <a:gd name="connsiteY20" fmla="*/ 461665 h 461665"/>
              <a:gd name="connsiteX21" fmla="*/ 1546109 w 7299229"/>
              <a:gd name="connsiteY21" fmla="*/ 461665 h 461665"/>
              <a:gd name="connsiteX22" fmla="*/ 1101520 w 7299229"/>
              <a:gd name="connsiteY22" fmla="*/ 461665 h 461665"/>
              <a:gd name="connsiteX23" fmla="*/ 0 w 7299229"/>
              <a:gd name="connsiteY23" fmla="*/ 461665 h 461665"/>
              <a:gd name="connsiteX24" fmla="*/ 0 w 7299229"/>
              <a:gd name="connsiteY2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61665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296272" y="182807"/>
                  <a:pt x="7304273" y="321578"/>
                  <a:pt x="7299229" y="461665"/>
                </a:cubicBezTo>
                <a:cubicBezTo>
                  <a:pt x="7108589" y="447007"/>
                  <a:pt x="6927593" y="485430"/>
                  <a:pt x="6708655" y="461665"/>
                </a:cubicBezTo>
                <a:cubicBezTo>
                  <a:pt x="6489717" y="437900"/>
                  <a:pt x="6215294" y="452730"/>
                  <a:pt x="5972096" y="461665"/>
                </a:cubicBezTo>
                <a:cubicBezTo>
                  <a:pt x="5728898" y="470600"/>
                  <a:pt x="5647621" y="475084"/>
                  <a:pt x="5527507" y="461665"/>
                </a:cubicBezTo>
                <a:cubicBezTo>
                  <a:pt x="5407393" y="448246"/>
                  <a:pt x="5024849" y="434845"/>
                  <a:pt x="4790948" y="461665"/>
                </a:cubicBezTo>
                <a:cubicBezTo>
                  <a:pt x="4557047" y="488485"/>
                  <a:pt x="4426843" y="456494"/>
                  <a:pt x="4273367" y="461665"/>
                </a:cubicBezTo>
                <a:cubicBezTo>
                  <a:pt x="4119891" y="466836"/>
                  <a:pt x="3770105" y="441504"/>
                  <a:pt x="3609801" y="461665"/>
                </a:cubicBezTo>
                <a:cubicBezTo>
                  <a:pt x="3449497" y="481826"/>
                  <a:pt x="2991703" y="496039"/>
                  <a:pt x="2800250" y="461665"/>
                </a:cubicBezTo>
                <a:cubicBezTo>
                  <a:pt x="2608797" y="427291"/>
                  <a:pt x="2224449" y="481164"/>
                  <a:pt x="2063691" y="461665"/>
                </a:cubicBezTo>
                <a:cubicBezTo>
                  <a:pt x="1902933" y="442166"/>
                  <a:pt x="1666834" y="458918"/>
                  <a:pt x="1546109" y="461665"/>
                </a:cubicBezTo>
                <a:cubicBezTo>
                  <a:pt x="1425384" y="464412"/>
                  <a:pt x="1311854" y="448229"/>
                  <a:pt x="1101520" y="461665"/>
                </a:cubicBezTo>
                <a:cubicBezTo>
                  <a:pt x="891186" y="475101"/>
                  <a:pt x="458054" y="506871"/>
                  <a:pt x="0" y="461665"/>
                </a:cubicBezTo>
                <a:cubicBezTo>
                  <a:pt x="-3173" y="315835"/>
                  <a:pt x="7386" y="164297"/>
                  <a:pt x="0" y="0"/>
                </a:cubicBezTo>
                <a:close/>
              </a:path>
              <a:path w="7299229" h="461665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8883" y="130401"/>
                  <a:pt x="7320585" y="356499"/>
                  <a:pt x="7299229" y="461665"/>
                </a:cubicBezTo>
                <a:cubicBezTo>
                  <a:pt x="7115857" y="448978"/>
                  <a:pt x="7067864" y="466368"/>
                  <a:pt x="6854640" y="461665"/>
                </a:cubicBezTo>
                <a:cubicBezTo>
                  <a:pt x="6641416" y="456962"/>
                  <a:pt x="6581345" y="451430"/>
                  <a:pt x="6410050" y="461665"/>
                </a:cubicBezTo>
                <a:cubicBezTo>
                  <a:pt x="6238755" y="471901"/>
                  <a:pt x="5909401" y="466328"/>
                  <a:pt x="5746484" y="461665"/>
                </a:cubicBezTo>
                <a:cubicBezTo>
                  <a:pt x="5583567" y="457002"/>
                  <a:pt x="5454145" y="460930"/>
                  <a:pt x="5228902" y="461665"/>
                </a:cubicBezTo>
                <a:cubicBezTo>
                  <a:pt x="5003659" y="462400"/>
                  <a:pt x="4669907" y="483584"/>
                  <a:pt x="4492344" y="461665"/>
                </a:cubicBezTo>
                <a:cubicBezTo>
                  <a:pt x="4314781" y="439746"/>
                  <a:pt x="3925964" y="429263"/>
                  <a:pt x="3755785" y="461665"/>
                </a:cubicBezTo>
                <a:cubicBezTo>
                  <a:pt x="3585606" y="494067"/>
                  <a:pt x="3468943" y="483811"/>
                  <a:pt x="3238203" y="461665"/>
                </a:cubicBezTo>
                <a:cubicBezTo>
                  <a:pt x="3007463" y="439519"/>
                  <a:pt x="2886368" y="441134"/>
                  <a:pt x="2793614" y="461665"/>
                </a:cubicBezTo>
                <a:cubicBezTo>
                  <a:pt x="2700860" y="482196"/>
                  <a:pt x="2402346" y="471974"/>
                  <a:pt x="2276032" y="461665"/>
                </a:cubicBezTo>
                <a:cubicBezTo>
                  <a:pt x="2149718" y="451356"/>
                  <a:pt x="2040827" y="444779"/>
                  <a:pt x="1831443" y="461665"/>
                </a:cubicBezTo>
                <a:cubicBezTo>
                  <a:pt x="1622059" y="478551"/>
                  <a:pt x="1523119" y="467028"/>
                  <a:pt x="1240869" y="461665"/>
                </a:cubicBezTo>
                <a:cubicBezTo>
                  <a:pt x="958619" y="456302"/>
                  <a:pt x="536380" y="463666"/>
                  <a:pt x="0" y="461665"/>
                </a:cubicBezTo>
                <a:cubicBezTo>
                  <a:pt x="2740" y="345378"/>
                  <a:pt x="14332" y="19119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6" name="Picture 2" descr="dau hoi – Rủng Rỉnh">
            <a:extLst>
              <a:ext uri="{FF2B5EF4-FFF2-40B4-BE49-F238E27FC236}">
                <a16:creationId xmlns:a16="http://schemas.microsoft.com/office/drawing/2014/main" id="{BA4CC6A7-D3D1-137B-B5B1-55DA4C5CD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" y="1136483"/>
            <a:ext cx="650910" cy="65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DC795F03-05C6-4FBB-36A9-BF91249F4296}"/>
              </a:ext>
            </a:extLst>
          </p:cNvPr>
          <p:cNvSpPr/>
          <p:nvPr/>
        </p:nvSpPr>
        <p:spPr>
          <a:xfrm>
            <a:off x="3093396" y="2348618"/>
            <a:ext cx="311285" cy="75450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7424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3" grpId="0" animBg="1"/>
      <p:bldP spid="14" grpId="0"/>
      <p:bldP spid="1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8168283" y="40022"/>
            <a:ext cx="975717" cy="591283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CA372B3-A563-5CF7-5D9B-21DD6228E220}"/>
              </a:ext>
            </a:extLst>
          </p:cNvPr>
          <p:cNvSpPr txBox="1"/>
          <p:nvPr/>
        </p:nvSpPr>
        <p:spPr>
          <a:xfrm>
            <a:off x="228435" y="208351"/>
            <a:ext cx="5576942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 err="1">
                <a:latin typeface="+mj-lt"/>
              </a:rPr>
              <a:t>Almelec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hợp</a:t>
            </a:r>
            <a:r>
              <a:rPr lang="vi-VN" sz="2000" dirty="0">
                <a:latin typeface="+mj-lt"/>
              </a:rPr>
              <a:t> kim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aluminium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lượng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nhỏ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magnesium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silicon</a:t>
            </a:r>
            <a:r>
              <a:rPr lang="vi-VN" sz="2000" dirty="0">
                <a:latin typeface="+mj-lt"/>
              </a:rPr>
              <a:t> (98,8% </a:t>
            </a:r>
            <a:r>
              <a:rPr lang="vi-VN" sz="2000" dirty="0" err="1">
                <a:latin typeface="+mj-lt"/>
              </a:rPr>
              <a:t>aluminium</a:t>
            </a:r>
            <a:r>
              <a:rPr lang="vi-VN" sz="2000" dirty="0">
                <a:latin typeface="+mj-lt"/>
              </a:rPr>
              <a:t>; 0,7% </a:t>
            </a:r>
            <a:r>
              <a:rPr lang="vi-VN" sz="2000" dirty="0" err="1">
                <a:latin typeface="+mj-lt"/>
              </a:rPr>
              <a:t>magnesium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0,5% </a:t>
            </a:r>
            <a:r>
              <a:rPr lang="vi-VN" sz="2000" dirty="0" err="1">
                <a:latin typeface="+mj-lt"/>
              </a:rPr>
              <a:t>silicon</a:t>
            </a:r>
            <a:r>
              <a:rPr lang="vi-VN" sz="2000" dirty="0">
                <a:latin typeface="+mj-lt"/>
              </a:rPr>
              <a:t>). </a:t>
            </a:r>
            <a:r>
              <a:rPr lang="vi-VN" sz="2000" dirty="0" err="1">
                <a:latin typeface="+mj-lt"/>
              </a:rPr>
              <a:t>Almelec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sử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dụng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làm</a:t>
            </a:r>
            <a:r>
              <a:rPr lang="vi-VN" sz="2000" dirty="0">
                <a:latin typeface="+mj-lt"/>
              </a:rPr>
              <a:t> dây </a:t>
            </a:r>
            <a:r>
              <a:rPr lang="vi-VN" sz="2000" dirty="0" err="1">
                <a:latin typeface="+mj-lt"/>
              </a:rPr>
              <a:t>dẫn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điện</a:t>
            </a:r>
            <a:r>
              <a:rPr lang="vi-VN" sz="2000" dirty="0">
                <a:latin typeface="+mj-lt"/>
              </a:rPr>
              <a:t> cao </a:t>
            </a:r>
            <a:r>
              <a:rPr lang="vi-VN" sz="2000" dirty="0" err="1">
                <a:latin typeface="+mj-lt"/>
              </a:rPr>
              <a:t>thế</a:t>
            </a:r>
            <a:r>
              <a:rPr lang="vi-VN" sz="2000" dirty="0">
                <a:latin typeface="+mj-lt"/>
              </a:rPr>
              <a:t> do </a:t>
            </a:r>
            <a:r>
              <a:rPr lang="vi-VN" sz="2000" dirty="0" err="1">
                <a:latin typeface="+mj-lt"/>
              </a:rPr>
              <a:t>nhẹ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dẫn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nhiệt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tốt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bền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Dựa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bảng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tuần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hoàn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nguyên </a:t>
            </a:r>
            <a:r>
              <a:rPr lang="vi-VN" sz="2000" dirty="0" err="1">
                <a:latin typeface="+mj-lt"/>
              </a:rPr>
              <a:t>tố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hóa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học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:</a:t>
            </a:r>
          </a:p>
          <a:p>
            <a:pPr algn="just"/>
            <a:r>
              <a:rPr lang="vi-VN" sz="2000" dirty="0">
                <a:latin typeface="+mj-lt"/>
              </a:rPr>
              <a:t>a) </a:t>
            </a:r>
            <a:r>
              <a:rPr lang="vi-VN" sz="2000" dirty="0" err="1">
                <a:latin typeface="+mj-lt"/>
              </a:rPr>
              <a:t>Sắp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xếp</a:t>
            </a:r>
            <a:r>
              <a:rPr lang="vi-VN" sz="2000" dirty="0">
                <a:latin typeface="+mj-lt"/>
              </a:rPr>
              <a:t> theo </a:t>
            </a:r>
            <a:r>
              <a:rPr lang="vi-VN" sz="2000" dirty="0" err="1">
                <a:latin typeface="+mj-lt"/>
              </a:rPr>
              <a:t>thứ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tăng </a:t>
            </a:r>
            <a:r>
              <a:rPr lang="vi-VN" sz="2000" dirty="0" err="1">
                <a:latin typeface="+mj-lt"/>
              </a:rPr>
              <a:t>dần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về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bán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kính</a:t>
            </a:r>
            <a:r>
              <a:rPr lang="vi-VN" sz="2000" dirty="0">
                <a:latin typeface="+mj-lt"/>
              </a:rPr>
              <a:t> nguyên </a:t>
            </a:r>
            <a:r>
              <a:rPr lang="vi-VN" sz="2000" dirty="0" err="1">
                <a:latin typeface="+mj-lt"/>
              </a:rPr>
              <a:t>tử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nguyên </a:t>
            </a:r>
            <a:r>
              <a:rPr lang="vi-VN" sz="2000" dirty="0" err="1">
                <a:latin typeface="+mj-lt"/>
              </a:rPr>
              <a:t>tố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hóa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học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almelec</a:t>
            </a:r>
            <a:r>
              <a:rPr lang="vi-VN" sz="2000" dirty="0">
                <a:latin typeface="+mj-lt"/>
              </a:rPr>
              <a:t>.</a:t>
            </a:r>
          </a:p>
          <a:p>
            <a:pPr algn="just"/>
            <a:r>
              <a:rPr lang="vi-VN" sz="2000" dirty="0">
                <a:latin typeface="+mj-lt"/>
              </a:rPr>
              <a:t>b) Cho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thứ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giảm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về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độ</a:t>
            </a:r>
            <a:r>
              <a:rPr lang="vi-VN" sz="2000" dirty="0">
                <a:latin typeface="+mj-lt"/>
              </a:rPr>
              <a:t> âm </a:t>
            </a:r>
            <a:r>
              <a:rPr lang="vi-VN" sz="2000" dirty="0" err="1">
                <a:latin typeface="+mj-lt"/>
              </a:rPr>
              <a:t>điện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nguyên </a:t>
            </a:r>
            <a:r>
              <a:rPr lang="vi-VN" sz="2000" dirty="0" err="1">
                <a:latin typeface="+mj-lt"/>
              </a:rPr>
              <a:t>tố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hóa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học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almelec</a:t>
            </a:r>
            <a:r>
              <a:rPr lang="vi-VN" sz="2000" dirty="0">
                <a:latin typeface="+mj-lt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F68ECD-4519-B15A-71C2-769A12570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703" y="878866"/>
            <a:ext cx="2376637" cy="2187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3762E1-C23C-D2AD-CCAC-38C2607F6B52}"/>
              </a:ext>
            </a:extLst>
          </p:cNvPr>
          <p:cNvSpPr txBox="1"/>
          <p:nvPr/>
        </p:nvSpPr>
        <p:spPr>
          <a:xfrm>
            <a:off x="6003791" y="335663"/>
            <a:ext cx="2530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Almelec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CA897A-A672-F955-48C5-3B1EEA37D9A7}"/>
              </a:ext>
            </a:extLst>
          </p:cNvPr>
          <p:cNvSpPr txBox="1"/>
          <p:nvPr/>
        </p:nvSpPr>
        <p:spPr>
          <a:xfrm>
            <a:off x="159488" y="3594820"/>
            <a:ext cx="8825023" cy="1392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almelec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Mg (Z = 12), Al (Z = 13), Si (Z = 14),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3. ⇒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 &lt; Al &lt; Mg.</a:t>
            </a:r>
          </a:p>
          <a:p>
            <a:pPr algn="just">
              <a:lnSpc>
                <a:spcPct val="12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Ba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⇒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 &gt; Al &gt; Mg.</a:t>
            </a:r>
          </a:p>
        </p:txBody>
      </p:sp>
    </p:spTree>
    <p:extLst>
      <p:ext uri="{BB962C8B-B14F-4D97-AF65-F5344CB8AC3E}">
        <p14:creationId xmlns:p14="http://schemas.microsoft.com/office/powerpoint/2010/main" val="126731104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959" y="3948778"/>
            <a:ext cx="580294" cy="1194722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895D0924-5F15-2BAE-AFD6-1983E2E80396}"/>
              </a:ext>
            </a:extLst>
          </p:cNvPr>
          <p:cNvSpPr/>
          <p:nvPr/>
        </p:nvSpPr>
        <p:spPr>
          <a:xfrm>
            <a:off x="1495718" y="129945"/>
            <a:ext cx="6370424" cy="461665"/>
          </a:xfrm>
          <a:custGeom>
            <a:avLst/>
            <a:gdLst>
              <a:gd name="connsiteX0" fmla="*/ 0 w 6370424"/>
              <a:gd name="connsiteY0" fmla="*/ 0 h 461665"/>
              <a:gd name="connsiteX1" fmla="*/ 637042 w 6370424"/>
              <a:gd name="connsiteY1" fmla="*/ 0 h 461665"/>
              <a:gd name="connsiteX2" fmla="*/ 1082972 w 6370424"/>
              <a:gd name="connsiteY2" fmla="*/ 0 h 461665"/>
              <a:gd name="connsiteX3" fmla="*/ 1528902 w 6370424"/>
              <a:gd name="connsiteY3" fmla="*/ 0 h 461665"/>
              <a:gd name="connsiteX4" fmla="*/ 2293353 w 6370424"/>
              <a:gd name="connsiteY4" fmla="*/ 0 h 461665"/>
              <a:gd name="connsiteX5" fmla="*/ 2866691 w 6370424"/>
              <a:gd name="connsiteY5" fmla="*/ 0 h 461665"/>
              <a:gd name="connsiteX6" fmla="*/ 3440029 w 6370424"/>
              <a:gd name="connsiteY6" fmla="*/ 0 h 461665"/>
              <a:gd name="connsiteX7" fmla="*/ 4077071 w 6370424"/>
              <a:gd name="connsiteY7" fmla="*/ 0 h 461665"/>
              <a:gd name="connsiteX8" fmla="*/ 4650410 w 6370424"/>
              <a:gd name="connsiteY8" fmla="*/ 0 h 461665"/>
              <a:gd name="connsiteX9" fmla="*/ 5223748 w 6370424"/>
              <a:gd name="connsiteY9" fmla="*/ 0 h 461665"/>
              <a:gd name="connsiteX10" fmla="*/ 5669677 w 6370424"/>
              <a:gd name="connsiteY10" fmla="*/ 0 h 461665"/>
              <a:gd name="connsiteX11" fmla="*/ 6370424 w 6370424"/>
              <a:gd name="connsiteY11" fmla="*/ 0 h 461665"/>
              <a:gd name="connsiteX12" fmla="*/ 6370424 w 6370424"/>
              <a:gd name="connsiteY12" fmla="*/ 461665 h 461665"/>
              <a:gd name="connsiteX13" fmla="*/ 5797086 w 6370424"/>
              <a:gd name="connsiteY13" fmla="*/ 461665 h 461665"/>
              <a:gd name="connsiteX14" fmla="*/ 5032635 w 6370424"/>
              <a:gd name="connsiteY14" fmla="*/ 461665 h 461665"/>
              <a:gd name="connsiteX15" fmla="*/ 4523001 w 6370424"/>
              <a:gd name="connsiteY15" fmla="*/ 461665 h 461665"/>
              <a:gd name="connsiteX16" fmla="*/ 4013367 w 6370424"/>
              <a:gd name="connsiteY16" fmla="*/ 461665 h 461665"/>
              <a:gd name="connsiteX17" fmla="*/ 3440029 w 6370424"/>
              <a:gd name="connsiteY17" fmla="*/ 461665 h 461665"/>
              <a:gd name="connsiteX18" fmla="*/ 2866691 w 6370424"/>
              <a:gd name="connsiteY18" fmla="*/ 461665 h 461665"/>
              <a:gd name="connsiteX19" fmla="*/ 2357057 w 6370424"/>
              <a:gd name="connsiteY19" fmla="*/ 461665 h 461665"/>
              <a:gd name="connsiteX20" fmla="*/ 1720014 w 6370424"/>
              <a:gd name="connsiteY20" fmla="*/ 461665 h 461665"/>
              <a:gd name="connsiteX21" fmla="*/ 1210381 w 6370424"/>
              <a:gd name="connsiteY21" fmla="*/ 461665 h 461665"/>
              <a:gd name="connsiteX22" fmla="*/ 764451 w 6370424"/>
              <a:gd name="connsiteY22" fmla="*/ 461665 h 461665"/>
              <a:gd name="connsiteX23" fmla="*/ 0 w 6370424"/>
              <a:gd name="connsiteY23" fmla="*/ 461665 h 461665"/>
              <a:gd name="connsiteX24" fmla="*/ 0 w 6370424"/>
              <a:gd name="connsiteY2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70424" h="461665" fill="none" extrusionOk="0">
                <a:moveTo>
                  <a:pt x="0" y="0"/>
                </a:moveTo>
                <a:cubicBezTo>
                  <a:pt x="220245" y="31114"/>
                  <a:pt x="355759" y="15576"/>
                  <a:pt x="637042" y="0"/>
                </a:cubicBezTo>
                <a:cubicBezTo>
                  <a:pt x="918325" y="-15576"/>
                  <a:pt x="986644" y="7957"/>
                  <a:pt x="1082972" y="0"/>
                </a:cubicBezTo>
                <a:cubicBezTo>
                  <a:pt x="1179300" y="-7957"/>
                  <a:pt x="1359873" y="-13861"/>
                  <a:pt x="1528902" y="0"/>
                </a:cubicBezTo>
                <a:cubicBezTo>
                  <a:pt x="1697931" y="13861"/>
                  <a:pt x="2104563" y="-29979"/>
                  <a:pt x="2293353" y="0"/>
                </a:cubicBezTo>
                <a:cubicBezTo>
                  <a:pt x="2482143" y="29979"/>
                  <a:pt x="2708036" y="19167"/>
                  <a:pt x="2866691" y="0"/>
                </a:cubicBezTo>
                <a:cubicBezTo>
                  <a:pt x="3025346" y="-19167"/>
                  <a:pt x="3162292" y="-19211"/>
                  <a:pt x="3440029" y="0"/>
                </a:cubicBezTo>
                <a:cubicBezTo>
                  <a:pt x="3717766" y="19211"/>
                  <a:pt x="3771977" y="16399"/>
                  <a:pt x="4077071" y="0"/>
                </a:cubicBezTo>
                <a:cubicBezTo>
                  <a:pt x="4382165" y="-16399"/>
                  <a:pt x="4427996" y="-18184"/>
                  <a:pt x="4650410" y="0"/>
                </a:cubicBezTo>
                <a:cubicBezTo>
                  <a:pt x="4872824" y="18184"/>
                  <a:pt x="4941992" y="-21595"/>
                  <a:pt x="5223748" y="0"/>
                </a:cubicBezTo>
                <a:cubicBezTo>
                  <a:pt x="5505504" y="21595"/>
                  <a:pt x="5504646" y="-6496"/>
                  <a:pt x="5669677" y="0"/>
                </a:cubicBezTo>
                <a:cubicBezTo>
                  <a:pt x="5834708" y="6496"/>
                  <a:pt x="6156899" y="15205"/>
                  <a:pt x="6370424" y="0"/>
                </a:cubicBezTo>
                <a:cubicBezTo>
                  <a:pt x="6383850" y="94598"/>
                  <a:pt x="6365136" y="352567"/>
                  <a:pt x="6370424" y="461665"/>
                </a:cubicBezTo>
                <a:cubicBezTo>
                  <a:pt x="6096816" y="457082"/>
                  <a:pt x="5990699" y="446855"/>
                  <a:pt x="5797086" y="461665"/>
                </a:cubicBezTo>
                <a:cubicBezTo>
                  <a:pt x="5603473" y="476475"/>
                  <a:pt x="5265009" y="431335"/>
                  <a:pt x="5032635" y="461665"/>
                </a:cubicBezTo>
                <a:cubicBezTo>
                  <a:pt x="4800261" y="491995"/>
                  <a:pt x="4771585" y="469524"/>
                  <a:pt x="4523001" y="461665"/>
                </a:cubicBezTo>
                <a:cubicBezTo>
                  <a:pt x="4274417" y="453806"/>
                  <a:pt x="4207440" y="439747"/>
                  <a:pt x="4013367" y="461665"/>
                </a:cubicBezTo>
                <a:cubicBezTo>
                  <a:pt x="3819294" y="483583"/>
                  <a:pt x="3692939" y="445006"/>
                  <a:pt x="3440029" y="461665"/>
                </a:cubicBezTo>
                <a:cubicBezTo>
                  <a:pt x="3187119" y="478324"/>
                  <a:pt x="3094982" y="437687"/>
                  <a:pt x="2866691" y="461665"/>
                </a:cubicBezTo>
                <a:cubicBezTo>
                  <a:pt x="2638400" y="485643"/>
                  <a:pt x="2590330" y="477234"/>
                  <a:pt x="2357057" y="461665"/>
                </a:cubicBezTo>
                <a:cubicBezTo>
                  <a:pt x="2123784" y="446096"/>
                  <a:pt x="1881432" y="488290"/>
                  <a:pt x="1720014" y="461665"/>
                </a:cubicBezTo>
                <a:cubicBezTo>
                  <a:pt x="1558596" y="435040"/>
                  <a:pt x="1448965" y="483470"/>
                  <a:pt x="1210381" y="461665"/>
                </a:cubicBezTo>
                <a:cubicBezTo>
                  <a:pt x="971797" y="439860"/>
                  <a:pt x="855241" y="463415"/>
                  <a:pt x="764451" y="461665"/>
                </a:cubicBezTo>
                <a:cubicBezTo>
                  <a:pt x="673661" y="459916"/>
                  <a:pt x="353003" y="465863"/>
                  <a:pt x="0" y="461665"/>
                </a:cubicBezTo>
                <a:cubicBezTo>
                  <a:pt x="-3257" y="368097"/>
                  <a:pt x="-3546" y="216121"/>
                  <a:pt x="0" y="0"/>
                </a:cubicBezTo>
                <a:close/>
              </a:path>
              <a:path w="6370424" h="461665" stroke="0" extrusionOk="0">
                <a:moveTo>
                  <a:pt x="0" y="0"/>
                </a:moveTo>
                <a:cubicBezTo>
                  <a:pt x="230097" y="-22278"/>
                  <a:pt x="482895" y="12453"/>
                  <a:pt x="700747" y="0"/>
                </a:cubicBezTo>
                <a:cubicBezTo>
                  <a:pt x="918599" y="-12453"/>
                  <a:pt x="1005372" y="-18155"/>
                  <a:pt x="1146676" y="0"/>
                </a:cubicBezTo>
                <a:cubicBezTo>
                  <a:pt x="1287980" y="18155"/>
                  <a:pt x="1522336" y="-9939"/>
                  <a:pt x="1656310" y="0"/>
                </a:cubicBezTo>
                <a:cubicBezTo>
                  <a:pt x="1790284" y="9939"/>
                  <a:pt x="1898286" y="-5671"/>
                  <a:pt x="2102240" y="0"/>
                </a:cubicBezTo>
                <a:cubicBezTo>
                  <a:pt x="2306194" y="5671"/>
                  <a:pt x="2652826" y="-13471"/>
                  <a:pt x="2866691" y="0"/>
                </a:cubicBezTo>
                <a:cubicBezTo>
                  <a:pt x="3080556" y="13471"/>
                  <a:pt x="3184226" y="-545"/>
                  <a:pt x="3376325" y="0"/>
                </a:cubicBezTo>
                <a:cubicBezTo>
                  <a:pt x="3568424" y="545"/>
                  <a:pt x="3784095" y="-8068"/>
                  <a:pt x="4013367" y="0"/>
                </a:cubicBezTo>
                <a:cubicBezTo>
                  <a:pt x="4242639" y="8068"/>
                  <a:pt x="4364513" y="15645"/>
                  <a:pt x="4650410" y="0"/>
                </a:cubicBezTo>
                <a:cubicBezTo>
                  <a:pt x="4936307" y="-15645"/>
                  <a:pt x="4942286" y="8273"/>
                  <a:pt x="5096339" y="0"/>
                </a:cubicBezTo>
                <a:cubicBezTo>
                  <a:pt x="5250392" y="-8273"/>
                  <a:pt x="5551054" y="7649"/>
                  <a:pt x="5669677" y="0"/>
                </a:cubicBezTo>
                <a:cubicBezTo>
                  <a:pt x="5788300" y="-7649"/>
                  <a:pt x="6127836" y="-21247"/>
                  <a:pt x="6370424" y="0"/>
                </a:cubicBezTo>
                <a:cubicBezTo>
                  <a:pt x="6364954" y="186952"/>
                  <a:pt x="6359290" y="291654"/>
                  <a:pt x="6370424" y="461665"/>
                </a:cubicBezTo>
                <a:cubicBezTo>
                  <a:pt x="6254175" y="449148"/>
                  <a:pt x="6060055" y="482426"/>
                  <a:pt x="5797086" y="461665"/>
                </a:cubicBezTo>
                <a:cubicBezTo>
                  <a:pt x="5534117" y="440904"/>
                  <a:pt x="5443031" y="454334"/>
                  <a:pt x="5096339" y="461665"/>
                </a:cubicBezTo>
                <a:cubicBezTo>
                  <a:pt x="4749647" y="468996"/>
                  <a:pt x="4590185" y="447478"/>
                  <a:pt x="4459297" y="461665"/>
                </a:cubicBezTo>
                <a:cubicBezTo>
                  <a:pt x="4328409" y="475852"/>
                  <a:pt x="4094458" y="483948"/>
                  <a:pt x="3822254" y="461665"/>
                </a:cubicBezTo>
                <a:cubicBezTo>
                  <a:pt x="3550050" y="439382"/>
                  <a:pt x="3228325" y="474491"/>
                  <a:pt x="3057804" y="461665"/>
                </a:cubicBezTo>
                <a:cubicBezTo>
                  <a:pt x="2887283" y="448840"/>
                  <a:pt x="2701576" y="469660"/>
                  <a:pt x="2611874" y="461665"/>
                </a:cubicBezTo>
                <a:cubicBezTo>
                  <a:pt x="2522172" y="453671"/>
                  <a:pt x="2301935" y="458213"/>
                  <a:pt x="2038536" y="461665"/>
                </a:cubicBezTo>
                <a:cubicBezTo>
                  <a:pt x="1775137" y="465117"/>
                  <a:pt x="1714202" y="487558"/>
                  <a:pt x="1465198" y="461665"/>
                </a:cubicBezTo>
                <a:cubicBezTo>
                  <a:pt x="1216194" y="435772"/>
                  <a:pt x="1221346" y="449380"/>
                  <a:pt x="1019268" y="461665"/>
                </a:cubicBezTo>
                <a:cubicBezTo>
                  <a:pt x="817190" y="473951"/>
                  <a:pt x="791431" y="446419"/>
                  <a:pt x="573338" y="461665"/>
                </a:cubicBezTo>
                <a:cubicBezTo>
                  <a:pt x="355245" y="476912"/>
                  <a:pt x="262155" y="448919"/>
                  <a:pt x="0" y="461665"/>
                </a:cubicBezTo>
                <a:cubicBezTo>
                  <a:pt x="12108" y="315021"/>
                  <a:pt x="-1698" y="10731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954714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A1B15102-783D-C2D4-316F-EA32BEE6B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2658" y="1260592"/>
            <a:ext cx="342900" cy="341709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11+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9CDF61C6-556C-695A-E78E-464D7BCE0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255" y="1109382"/>
            <a:ext cx="685800" cy="62865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DE77FD8E-B1A3-70EC-DFD3-824A5770F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849" y="896261"/>
            <a:ext cx="1085850" cy="102870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5A718A77-524D-6C04-EEC0-010288731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2333" y="1353461"/>
            <a:ext cx="8572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5E94EA5D-86DC-0D36-1767-DBF4CE89C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039" y="1161771"/>
            <a:ext cx="342900" cy="34171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11+</a:t>
            </a: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75215F17-90BC-E70F-7594-AB938D045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349" y="1020086"/>
            <a:ext cx="685800" cy="62865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843753BA-6C35-DEC1-BBE1-A1C22E43D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943" y="828395"/>
            <a:ext cx="1085850" cy="102870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658D492-5682-E8F4-65E8-52FA05CDF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5483" y="937932"/>
            <a:ext cx="11430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+      1e</a:t>
            </a:r>
          </a:p>
        </p:txBody>
      </p:sp>
      <p:sp>
        <p:nvSpPr>
          <p:cNvPr id="24" name="AutoShape 12">
            <a:extLst>
              <a:ext uri="{FF2B5EF4-FFF2-40B4-BE49-F238E27FC236}">
                <a16:creationId xmlns:a16="http://schemas.microsoft.com/office/drawing/2014/main" id="{B1BD790D-1498-613B-1242-8A417F8974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24534" y="2252382"/>
            <a:ext cx="400050" cy="1143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5DBC4B5B-2CE2-7518-E3F5-CCAD5F3EF73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07199" y="1056995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Oval 14">
            <a:extLst>
              <a:ext uri="{FF2B5EF4-FFF2-40B4-BE49-F238E27FC236}">
                <a16:creationId xmlns:a16="http://schemas.microsoft.com/office/drawing/2014/main" id="{69C57E60-462D-037E-5F38-6FBCEE57C9A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21487" y="1686836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BD0C6E2B-5329-29B0-CD87-C2C372CB6D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59574" y="188090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Oval 16">
            <a:extLst>
              <a:ext uri="{FF2B5EF4-FFF2-40B4-BE49-F238E27FC236}">
                <a16:creationId xmlns:a16="http://schemas.microsoft.com/office/drawing/2014/main" id="{E6760515-3782-223B-89F7-A4420B4F0CD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79827" y="1867811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Oval 17">
            <a:extLst>
              <a:ext uri="{FF2B5EF4-FFF2-40B4-BE49-F238E27FC236}">
                <a16:creationId xmlns:a16="http://schemas.microsoft.com/office/drawing/2014/main" id="{7100EF8D-36B9-54EB-43F4-6E820D4902A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69112" y="854588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Oval 18">
            <a:extLst>
              <a:ext uri="{FF2B5EF4-FFF2-40B4-BE49-F238E27FC236}">
                <a16:creationId xmlns:a16="http://schemas.microsoft.com/office/drawing/2014/main" id="{28467837-90B0-0337-AC57-E65ED241A87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54812" y="859351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1" name="Oval 19">
            <a:extLst>
              <a:ext uri="{FF2B5EF4-FFF2-40B4-BE49-F238E27FC236}">
                <a16:creationId xmlns:a16="http://schemas.microsoft.com/office/drawing/2014/main" id="{44102570-FDF2-CAD7-C67D-D30E43719D4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31074" y="1254638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CCA7E7B6-6CDF-0A76-D98A-2D5626129C6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541789" y="139513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6BAF841D-C89B-0494-AEAB-8ADF777A4A4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66655" y="1301073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Oval 22">
            <a:extLst>
              <a:ext uri="{FF2B5EF4-FFF2-40B4-BE49-F238E27FC236}">
                <a16:creationId xmlns:a16="http://schemas.microsoft.com/office/drawing/2014/main" id="{A20C4D7D-2A11-F621-867F-17B4CC53F20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82133" y="144156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5" name="Oval 23">
            <a:extLst>
              <a:ext uri="{FF2B5EF4-FFF2-40B4-BE49-F238E27FC236}">
                <a16:creationId xmlns:a16="http://schemas.microsoft.com/office/drawing/2014/main" id="{0E94F371-5F47-DB4F-4A42-86EC32A885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92121" y="1322504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6" name="Oval 24">
            <a:extLst>
              <a:ext uri="{FF2B5EF4-FFF2-40B4-BE49-F238E27FC236}">
                <a16:creationId xmlns:a16="http://schemas.microsoft.com/office/drawing/2014/main" id="{762CCB2A-480B-8127-4D8A-5F85ED428D0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86168" y="119510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7" name="Oval 25">
            <a:extLst>
              <a:ext uri="{FF2B5EF4-FFF2-40B4-BE49-F238E27FC236}">
                <a16:creationId xmlns:a16="http://schemas.microsoft.com/office/drawing/2014/main" id="{3D4639A9-1829-E13A-AE7B-A7B637923D9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99189" y="78434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8" name="Oval 26">
            <a:extLst>
              <a:ext uri="{FF2B5EF4-FFF2-40B4-BE49-F238E27FC236}">
                <a16:creationId xmlns:a16="http://schemas.microsoft.com/office/drawing/2014/main" id="{08669540-486A-F483-FB67-C2C539C7708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89677" y="77600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9" name="Oval 27">
            <a:extLst>
              <a:ext uri="{FF2B5EF4-FFF2-40B4-BE49-F238E27FC236}">
                <a16:creationId xmlns:a16="http://schemas.microsoft.com/office/drawing/2014/main" id="{A8D0A867-4F31-7D63-A796-335804FEC72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39683" y="179518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0" name="Oval 28">
            <a:extLst>
              <a:ext uri="{FF2B5EF4-FFF2-40B4-BE49-F238E27FC236}">
                <a16:creationId xmlns:a16="http://schemas.microsoft.com/office/drawing/2014/main" id="{859255E0-721C-0C66-C5CF-0585710C183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09905" y="1810661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1" name="Oval 29">
            <a:extLst>
              <a:ext uri="{FF2B5EF4-FFF2-40B4-BE49-F238E27FC236}">
                <a16:creationId xmlns:a16="http://schemas.microsoft.com/office/drawing/2014/main" id="{7CA949C8-F8EE-AA37-F0FA-24AB3847A78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67055" y="97603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2" name="Oval 30">
            <a:extLst>
              <a:ext uri="{FF2B5EF4-FFF2-40B4-BE49-F238E27FC236}">
                <a16:creationId xmlns:a16="http://schemas.microsoft.com/office/drawing/2014/main" id="{04ED2D98-CB1F-14BD-54D2-AB29FA55D2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51577" y="1608254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Oval 31">
            <a:extLst>
              <a:ext uri="{FF2B5EF4-FFF2-40B4-BE49-F238E27FC236}">
                <a16:creationId xmlns:a16="http://schemas.microsoft.com/office/drawing/2014/main" id="{3565F1FB-A203-3FB6-36B2-C62E0E6BCF7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11033" y="1196298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4" name="Oval 32">
            <a:extLst>
              <a:ext uri="{FF2B5EF4-FFF2-40B4-BE49-F238E27FC236}">
                <a16:creationId xmlns:a16="http://schemas.microsoft.com/office/drawing/2014/main" id="{1C66B47B-9BF3-F94E-7DE8-87ACC3E330A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11033" y="1307026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C1BB7E51-E38A-B1C1-81A7-4064AC3F3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467" y="2166657"/>
            <a:ext cx="1485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Na</a:t>
            </a:r>
            <a:r>
              <a:rPr lang="en-US" sz="2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+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(2, 8)</a:t>
            </a:r>
          </a:p>
        </p:txBody>
      </p:sp>
      <p:sp>
        <p:nvSpPr>
          <p:cNvPr id="46" name="Rectangle 34">
            <a:extLst>
              <a:ext uri="{FF2B5EF4-FFF2-40B4-BE49-F238E27FC236}">
                <a16:creationId xmlns:a16="http://schemas.microsoft.com/office/drawing/2014/main" id="{A5515228-429E-5A99-7DBC-504C7267A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781" y="2234649"/>
            <a:ext cx="1300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342900"/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(ion </a:t>
            </a:r>
            <a:r>
              <a:rPr lang="vi-VN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dương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E52F9778-45E8-23EF-E826-217D77298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383" y="2080932"/>
            <a:ext cx="17716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Na(2, 8, 1)</a:t>
            </a:r>
          </a:p>
        </p:txBody>
      </p:sp>
      <p:sp>
        <p:nvSpPr>
          <p:cNvPr id="48" name="Oval 37">
            <a:extLst>
              <a:ext uri="{FF2B5EF4-FFF2-40B4-BE49-F238E27FC236}">
                <a16:creationId xmlns:a16="http://schemas.microsoft.com/office/drawing/2014/main" id="{1014A7EA-54F0-6FE0-0FC9-9CDFBC4EFFC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39433" y="128083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9" name="Rectangle 35">
            <a:extLst>
              <a:ext uri="{FF2B5EF4-FFF2-40B4-BE49-F238E27FC236}">
                <a16:creationId xmlns:a16="http://schemas.microsoft.com/office/drawing/2014/main" id="{CE2BBDDC-FAC1-92E2-5CF7-07F0AE6F1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13" y="2690457"/>
            <a:ext cx="17716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trưng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nhường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8BFF413-81A5-B344-4335-379B6426500F}"/>
              </a:ext>
            </a:extLst>
          </p:cNvPr>
          <p:cNvSpPr/>
          <p:nvPr/>
        </p:nvSpPr>
        <p:spPr>
          <a:xfrm>
            <a:off x="694877" y="3394964"/>
            <a:ext cx="8035922" cy="42941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 defTabSz="342900">
              <a:lnSpc>
                <a:spcPct val="120000"/>
              </a:lnSpc>
              <a:defRPr/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Nguyên tử càng dễ mất electron thì tính kim loại của nguyên tố càng mạnh.</a:t>
            </a:r>
          </a:p>
        </p:txBody>
      </p:sp>
    </p:spTree>
    <p:extLst>
      <p:ext uri="{BB962C8B-B14F-4D97-AF65-F5344CB8AC3E}">
        <p14:creationId xmlns:p14="http://schemas.microsoft.com/office/powerpoint/2010/main" val="25030076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17 2.91262E-6 L 0.49583 2.91262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4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 animBg="1"/>
      <p:bldP spid="48" grpId="1" animBg="1"/>
      <p:bldP spid="48" grpId="2" animBg="1"/>
      <p:bldP spid="49" grpId="0"/>
      <p:bldP spid="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311" y="3990832"/>
            <a:ext cx="580294" cy="1194722"/>
          </a:xfrm>
          <a:prstGeom prst="rect">
            <a:avLst/>
          </a:prstGeom>
        </p:spPr>
      </p:pic>
      <p:sp>
        <p:nvSpPr>
          <p:cNvPr id="49" name="Rectangle 35">
            <a:extLst>
              <a:ext uri="{FF2B5EF4-FFF2-40B4-BE49-F238E27FC236}">
                <a16:creationId xmlns:a16="http://schemas.microsoft.com/office/drawing/2014/main" id="{CE2BBDDC-FAC1-92E2-5CF7-07F0AE6F1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3708" y="2616187"/>
            <a:ext cx="17716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trưng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8BFF413-81A5-B344-4335-379B6426500F}"/>
              </a:ext>
            </a:extLst>
          </p:cNvPr>
          <p:cNvSpPr/>
          <p:nvPr/>
        </p:nvSpPr>
        <p:spPr>
          <a:xfrm>
            <a:off x="449961" y="3349847"/>
            <a:ext cx="8244077" cy="42941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 defTabSz="342900">
              <a:lnSpc>
                <a:spcPct val="120000"/>
              </a:lnSpc>
              <a:defRPr/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Nguyên tử càng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dễ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nhận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 electron thì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tính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phi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kim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 nguyên tố càng mạnh.</a:t>
            </a:r>
          </a:p>
        </p:txBody>
      </p:sp>
      <p:sp>
        <p:nvSpPr>
          <p:cNvPr id="50" name="AutoShape 4">
            <a:extLst>
              <a:ext uri="{FF2B5EF4-FFF2-40B4-BE49-F238E27FC236}">
                <a16:creationId xmlns:a16="http://schemas.microsoft.com/office/drawing/2014/main" id="{3DC316CC-8AEA-430D-6A06-D0AAB3481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507" y="1030977"/>
            <a:ext cx="685800" cy="62865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" name="AutoShape 5">
            <a:extLst>
              <a:ext uri="{FF2B5EF4-FFF2-40B4-BE49-F238E27FC236}">
                <a16:creationId xmlns:a16="http://schemas.microsoft.com/office/drawing/2014/main" id="{8B7C8750-D463-6703-9A87-BF1CB8AAC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673" y="1161947"/>
            <a:ext cx="342900" cy="34171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9+</a:t>
            </a:r>
          </a:p>
        </p:txBody>
      </p:sp>
      <p:sp>
        <p:nvSpPr>
          <p:cNvPr id="52" name="AutoShape 6">
            <a:extLst>
              <a:ext uri="{FF2B5EF4-FFF2-40B4-BE49-F238E27FC236}">
                <a16:creationId xmlns:a16="http://schemas.microsoft.com/office/drawing/2014/main" id="{EFBAB434-FBCA-8032-1374-F0FE55B31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625" y="850002"/>
            <a:ext cx="1085850" cy="102870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1F7576F3-F88E-A0E1-5949-E8A23C8A6DB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77929" y="1623908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id="{777661A7-F7A1-4017-2F0F-50906A15A35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19600" y="797615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5" name="Oval 9">
            <a:extLst>
              <a:ext uri="{FF2B5EF4-FFF2-40B4-BE49-F238E27FC236}">
                <a16:creationId xmlns:a16="http://schemas.microsoft.com/office/drawing/2014/main" id="{663A608C-C558-74BC-4F27-27B25C1BE9C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51748" y="182155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6" name="Oval 10">
            <a:extLst>
              <a:ext uri="{FF2B5EF4-FFF2-40B4-BE49-F238E27FC236}">
                <a16:creationId xmlns:a16="http://schemas.microsoft.com/office/drawing/2014/main" id="{30628BF1-C887-D48B-B65F-31D1F236AB6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20779" y="182155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7" name="Oval 11">
            <a:extLst>
              <a:ext uri="{FF2B5EF4-FFF2-40B4-BE49-F238E27FC236}">
                <a16:creationId xmlns:a16="http://schemas.microsoft.com/office/drawing/2014/main" id="{E288B07E-C7DF-B15C-E0A4-048C53A74D9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62450" y="99287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8" name="Oval 12">
            <a:extLst>
              <a:ext uri="{FF2B5EF4-FFF2-40B4-BE49-F238E27FC236}">
                <a16:creationId xmlns:a16="http://schemas.microsoft.com/office/drawing/2014/main" id="{12E92BE7-8230-2085-137F-3D599F73D91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89823" y="79285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2ACCD94F-F34E-AAF5-4AC5-DB991013E8F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43338" y="118218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0" name="Oval 14">
            <a:extLst>
              <a:ext uri="{FF2B5EF4-FFF2-40B4-BE49-F238E27FC236}">
                <a16:creationId xmlns:a16="http://schemas.microsoft.com/office/drawing/2014/main" id="{1A311FD2-D847-3E9E-AAF6-90C23102975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43338" y="1322681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1" name="Oval 15">
            <a:extLst>
              <a:ext uri="{FF2B5EF4-FFF2-40B4-BE49-F238E27FC236}">
                <a16:creationId xmlns:a16="http://schemas.microsoft.com/office/drawing/2014/main" id="{8B3CA25E-5E81-5686-3535-BED6B066114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02994" y="1188140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90410247-585C-BC39-BC17-69E4D51DA25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31744" y="136435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3" name="Line 17">
            <a:extLst>
              <a:ext uri="{FF2B5EF4-FFF2-40B4-BE49-F238E27FC236}">
                <a16:creationId xmlns:a16="http://schemas.microsoft.com/office/drawing/2014/main" id="{522FC0B6-019A-3F38-EE70-535DEA297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9558" y="1391100"/>
            <a:ext cx="685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4" name="AutoShape 18">
            <a:extLst>
              <a:ext uri="{FF2B5EF4-FFF2-40B4-BE49-F238E27FC236}">
                <a16:creationId xmlns:a16="http://schemas.microsoft.com/office/drawing/2014/main" id="{67805930-1AF2-C554-FA89-46BDDEB3E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923" y="1276247"/>
            <a:ext cx="342900" cy="341710"/>
          </a:xfrm>
          <a:prstGeom prst="flowChartConnector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135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9+</a:t>
            </a:r>
          </a:p>
        </p:txBody>
      </p:sp>
      <p:sp>
        <p:nvSpPr>
          <p:cNvPr id="65" name="AutoShape 19">
            <a:extLst>
              <a:ext uri="{FF2B5EF4-FFF2-40B4-BE49-F238E27FC236}">
                <a16:creationId xmlns:a16="http://schemas.microsoft.com/office/drawing/2014/main" id="{E6B356EF-7582-2A2D-F0AB-80FBB02BF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6757" y="1144087"/>
            <a:ext cx="685800" cy="62865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6" name="AutoShape 20">
            <a:extLst>
              <a:ext uri="{FF2B5EF4-FFF2-40B4-BE49-F238E27FC236}">
                <a16:creationId xmlns:a16="http://schemas.microsoft.com/office/drawing/2014/main" id="{A79870B8-4C5D-2F8A-6E1F-A042C1FD6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588" y="933346"/>
            <a:ext cx="1085850" cy="1028700"/>
          </a:xfrm>
          <a:prstGeom prst="flowChartConnector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EC51E86-2A17-D4A5-0581-D792BBCB127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03394" y="130720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E77B5FEE-758A-55BB-9966-7C7FF39DF6C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03394" y="147865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9" name="Oval 23">
            <a:extLst>
              <a:ext uri="{FF2B5EF4-FFF2-40B4-BE49-F238E27FC236}">
                <a16:creationId xmlns:a16="http://schemas.microsoft.com/office/drawing/2014/main" id="{06AD30B6-7578-E14F-E992-AA873A63BDE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02266" y="878577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0" name="Oval 24">
            <a:extLst>
              <a:ext uri="{FF2B5EF4-FFF2-40B4-BE49-F238E27FC236}">
                <a16:creationId xmlns:a16="http://schemas.microsoft.com/office/drawing/2014/main" id="{BA025977-F5B2-8BF7-093C-D61C55EF284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01088" y="876196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1" name="Oval 25">
            <a:extLst>
              <a:ext uri="{FF2B5EF4-FFF2-40B4-BE49-F238E27FC236}">
                <a16:creationId xmlns:a16="http://schemas.microsoft.com/office/drawing/2014/main" id="{A4A9B2A0-6C71-8C8B-14CF-45288CCFF41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17744" y="1904896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2" name="Oval 26">
            <a:extLst>
              <a:ext uri="{FF2B5EF4-FFF2-40B4-BE49-F238E27FC236}">
                <a16:creationId xmlns:a16="http://schemas.microsoft.com/office/drawing/2014/main" id="{075E0448-706C-377F-0611-CF74AF8C5D3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27282" y="1910849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3" name="Oval 27">
            <a:extLst>
              <a:ext uri="{FF2B5EF4-FFF2-40B4-BE49-F238E27FC236}">
                <a16:creationId xmlns:a16="http://schemas.microsoft.com/office/drawing/2014/main" id="{337D909C-2A21-D21A-16A9-91CF86C1FAD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48700" y="1091699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4" name="Oval 28">
            <a:extLst>
              <a:ext uri="{FF2B5EF4-FFF2-40B4-BE49-F238E27FC236}">
                <a16:creationId xmlns:a16="http://schemas.microsoft.com/office/drawing/2014/main" id="{11731951-A36C-3882-2372-BB1F482C59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43938" y="1720349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5" name="Oval 29">
            <a:extLst>
              <a:ext uri="{FF2B5EF4-FFF2-40B4-BE49-F238E27FC236}">
                <a16:creationId xmlns:a16="http://schemas.microsoft.com/office/drawing/2014/main" id="{2CF6E05D-4739-1950-12BB-808750092A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73766" y="1307202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6" name="Oval 30">
            <a:extLst>
              <a:ext uri="{FF2B5EF4-FFF2-40B4-BE49-F238E27FC236}">
                <a16:creationId xmlns:a16="http://schemas.microsoft.com/office/drawing/2014/main" id="{6B7C4A90-8196-CEC4-1F72-A212C21BBA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73766" y="1463174"/>
            <a:ext cx="57150" cy="85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342900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7" name="Rectangle 31">
            <a:extLst>
              <a:ext uri="{FF2B5EF4-FFF2-40B4-BE49-F238E27FC236}">
                <a16:creationId xmlns:a16="http://schemas.microsoft.com/office/drawing/2014/main" id="{98416FE2-A40C-25BC-42BA-D304EBB77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958" y="1158008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+      1e</a:t>
            </a:r>
          </a:p>
        </p:txBody>
      </p:sp>
      <p:sp>
        <p:nvSpPr>
          <p:cNvPr id="78" name="Rectangle 34">
            <a:extLst>
              <a:ext uri="{FF2B5EF4-FFF2-40B4-BE49-F238E27FC236}">
                <a16:creationId xmlns:a16="http://schemas.microsoft.com/office/drawing/2014/main" id="{F26ACC86-B696-91CE-1682-EB400889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788" y="1935852"/>
            <a:ext cx="108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1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F(       )</a:t>
            </a:r>
          </a:p>
        </p:txBody>
      </p:sp>
      <p:sp>
        <p:nvSpPr>
          <p:cNvPr id="79" name="Rectangle 35">
            <a:extLst>
              <a:ext uri="{FF2B5EF4-FFF2-40B4-BE49-F238E27FC236}">
                <a16:creationId xmlns:a16="http://schemas.microsoft.com/office/drawing/2014/main" id="{26393583-F49B-E65B-9401-79B7FC82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848" y="1935852"/>
            <a:ext cx="108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1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2, 7</a:t>
            </a:r>
          </a:p>
        </p:txBody>
      </p:sp>
      <p:sp>
        <p:nvSpPr>
          <p:cNvPr id="80" name="Rectangle 36">
            <a:extLst>
              <a:ext uri="{FF2B5EF4-FFF2-40B4-BE49-F238E27FC236}">
                <a16:creationId xmlns:a16="http://schemas.microsoft.com/office/drawing/2014/main" id="{471844BF-F82E-3B6D-D54D-FA9317147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394" y="2019196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21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</a:t>
            </a:r>
            <a:r>
              <a:rPr lang="en-US" sz="2100" baseline="300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-</a:t>
            </a:r>
            <a:r>
              <a:rPr lang="en-US" sz="210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(2, 8)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AB6D48CF-8B53-22DA-626D-2D8B36F5B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557" y="2083714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(ion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âm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old" panose="00000800000000000000" pitchFamily="2" charset="0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43" name="矩形 32">
            <a:extLst>
              <a:ext uri="{FF2B5EF4-FFF2-40B4-BE49-F238E27FC236}">
                <a16:creationId xmlns:a16="http://schemas.microsoft.com/office/drawing/2014/main" id="{81779E4D-B984-0333-7C19-FE918CF8E089}"/>
              </a:ext>
            </a:extLst>
          </p:cNvPr>
          <p:cNvSpPr/>
          <p:nvPr/>
        </p:nvSpPr>
        <p:spPr>
          <a:xfrm>
            <a:off x="1495718" y="129945"/>
            <a:ext cx="6370424" cy="461665"/>
          </a:xfrm>
          <a:custGeom>
            <a:avLst/>
            <a:gdLst>
              <a:gd name="connsiteX0" fmla="*/ 0 w 6370424"/>
              <a:gd name="connsiteY0" fmla="*/ 0 h 461665"/>
              <a:gd name="connsiteX1" fmla="*/ 637042 w 6370424"/>
              <a:gd name="connsiteY1" fmla="*/ 0 h 461665"/>
              <a:gd name="connsiteX2" fmla="*/ 1082972 w 6370424"/>
              <a:gd name="connsiteY2" fmla="*/ 0 h 461665"/>
              <a:gd name="connsiteX3" fmla="*/ 1528902 w 6370424"/>
              <a:gd name="connsiteY3" fmla="*/ 0 h 461665"/>
              <a:gd name="connsiteX4" fmla="*/ 2293353 w 6370424"/>
              <a:gd name="connsiteY4" fmla="*/ 0 h 461665"/>
              <a:gd name="connsiteX5" fmla="*/ 2866691 w 6370424"/>
              <a:gd name="connsiteY5" fmla="*/ 0 h 461665"/>
              <a:gd name="connsiteX6" fmla="*/ 3440029 w 6370424"/>
              <a:gd name="connsiteY6" fmla="*/ 0 h 461665"/>
              <a:gd name="connsiteX7" fmla="*/ 4077071 w 6370424"/>
              <a:gd name="connsiteY7" fmla="*/ 0 h 461665"/>
              <a:gd name="connsiteX8" fmla="*/ 4650410 w 6370424"/>
              <a:gd name="connsiteY8" fmla="*/ 0 h 461665"/>
              <a:gd name="connsiteX9" fmla="*/ 5223748 w 6370424"/>
              <a:gd name="connsiteY9" fmla="*/ 0 h 461665"/>
              <a:gd name="connsiteX10" fmla="*/ 5669677 w 6370424"/>
              <a:gd name="connsiteY10" fmla="*/ 0 h 461665"/>
              <a:gd name="connsiteX11" fmla="*/ 6370424 w 6370424"/>
              <a:gd name="connsiteY11" fmla="*/ 0 h 461665"/>
              <a:gd name="connsiteX12" fmla="*/ 6370424 w 6370424"/>
              <a:gd name="connsiteY12" fmla="*/ 461665 h 461665"/>
              <a:gd name="connsiteX13" fmla="*/ 5797086 w 6370424"/>
              <a:gd name="connsiteY13" fmla="*/ 461665 h 461665"/>
              <a:gd name="connsiteX14" fmla="*/ 5032635 w 6370424"/>
              <a:gd name="connsiteY14" fmla="*/ 461665 h 461665"/>
              <a:gd name="connsiteX15" fmla="*/ 4523001 w 6370424"/>
              <a:gd name="connsiteY15" fmla="*/ 461665 h 461665"/>
              <a:gd name="connsiteX16" fmla="*/ 4013367 w 6370424"/>
              <a:gd name="connsiteY16" fmla="*/ 461665 h 461665"/>
              <a:gd name="connsiteX17" fmla="*/ 3440029 w 6370424"/>
              <a:gd name="connsiteY17" fmla="*/ 461665 h 461665"/>
              <a:gd name="connsiteX18" fmla="*/ 2866691 w 6370424"/>
              <a:gd name="connsiteY18" fmla="*/ 461665 h 461665"/>
              <a:gd name="connsiteX19" fmla="*/ 2357057 w 6370424"/>
              <a:gd name="connsiteY19" fmla="*/ 461665 h 461665"/>
              <a:gd name="connsiteX20" fmla="*/ 1720014 w 6370424"/>
              <a:gd name="connsiteY20" fmla="*/ 461665 h 461665"/>
              <a:gd name="connsiteX21" fmla="*/ 1210381 w 6370424"/>
              <a:gd name="connsiteY21" fmla="*/ 461665 h 461665"/>
              <a:gd name="connsiteX22" fmla="*/ 764451 w 6370424"/>
              <a:gd name="connsiteY22" fmla="*/ 461665 h 461665"/>
              <a:gd name="connsiteX23" fmla="*/ 0 w 6370424"/>
              <a:gd name="connsiteY23" fmla="*/ 461665 h 461665"/>
              <a:gd name="connsiteX24" fmla="*/ 0 w 6370424"/>
              <a:gd name="connsiteY2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70424" h="461665" fill="none" extrusionOk="0">
                <a:moveTo>
                  <a:pt x="0" y="0"/>
                </a:moveTo>
                <a:cubicBezTo>
                  <a:pt x="220245" y="31114"/>
                  <a:pt x="355759" y="15576"/>
                  <a:pt x="637042" y="0"/>
                </a:cubicBezTo>
                <a:cubicBezTo>
                  <a:pt x="918325" y="-15576"/>
                  <a:pt x="986644" y="7957"/>
                  <a:pt x="1082972" y="0"/>
                </a:cubicBezTo>
                <a:cubicBezTo>
                  <a:pt x="1179300" y="-7957"/>
                  <a:pt x="1359873" y="-13861"/>
                  <a:pt x="1528902" y="0"/>
                </a:cubicBezTo>
                <a:cubicBezTo>
                  <a:pt x="1697931" y="13861"/>
                  <a:pt x="2104563" y="-29979"/>
                  <a:pt x="2293353" y="0"/>
                </a:cubicBezTo>
                <a:cubicBezTo>
                  <a:pt x="2482143" y="29979"/>
                  <a:pt x="2708036" y="19167"/>
                  <a:pt x="2866691" y="0"/>
                </a:cubicBezTo>
                <a:cubicBezTo>
                  <a:pt x="3025346" y="-19167"/>
                  <a:pt x="3162292" y="-19211"/>
                  <a:pt x="3440029" y="0"/>
                </a:cubicBezTo>
                <a:cubicBezTo>
                  <a:pt x="3717766" y="19211"/>
                  <a:pt x="3771977" y="16399"/>
                  <a:pt x="4077071" y="0"/>
                </a:cubicBezTo>
                <a:cubicBezTo>
                  <a:pt x="4382165" y="-16399"/>
                  <a:pt x="4427996" y="-18184"/>
                  <a:pt x="4650410" y="0"/>
                </a:cubicBezTo>
                <a:cubicBezTo>
                  <a:pt x="4872824" y="18184"/>
                  <a:pt x="4941992" y="-21595"/>
                  <a:pt x="5223748" y="0"/>
                </a:cubicBezTo>
                <a:cubicBezTo>
                  <a:pt x="5505504" y="21595"/>
                  <a:pt x="5504646" y="-6496"/>
                  <a:pt x="5669677" y="0"/>
                </a:cubicBezTo>
                <a:cubicBezTo>
                  <a:pt x="5834708" y="6496"/>
                  <a:pt x="6156899" y="15205"/>
                  <a:pt x="6370424" y="0"/>
                </a:cubicBezTo>
                <a:cubicBezTo>
                  <a:pt x="6383850" y="94598"/>
                  <a:pt x="6365136" y="352567"/>
                  <a:pt x="6370424" y="461665"/>
                </a:cubicBezTo>
                <a:cubicBezTo>
                  <a:pt x="6096816" y="457082"/>
                  <a:pt x="5990699" y="446855"/>
                  <a:pt x="5797086" y="461665"/>
                </a:cubicBezTo>
                <a:cubicBezTo>
                  <a:pt x="5603473" y="476475"/>
                  <a:pt x="5265009" y="431335"/>
                  <a:pt x="5032635" y="461665"/>
                </a:cubicBezTo>
                <a:cubicBezTo>
                  <a:pt x="4800261" y="491995"/>
                  <a:pt x="4771585" y="469524"/>
                  <a:pt x="4523001" y="461665"/>
                </a:cubicBezTo>
                <a:cubicBezTo>
                  <a:pt x="4274417" y="453806"/>
                  <a:pt x="4207440" y="439747"/>
                  <a:pt x="4013367" y="461665"/>
                </a:cubicBezTo>
                <a:cubicBezTo>
                  <a:pt x="3819294" y="483583"/>
                  <a:pt x="3692939" y="445006"/>
                  <a:pt x="3440029" y="461665"/>
                </a:cubicBezTo>
                <a:cubicBezTo>
                  <a:pt x="3187119" y="478324"/>
                  <a:pt x="3094982" y="437687"/>
                  <a:pt x="2866691" y="461665"/>
                </a:cubicBezTo>
                <a:cubicBezTo>
                  <a:pt x="2638400" y="485643"/>
                  <a:pt x="2590330" y="477234"/>
                  <a:pt x="2357057" y="461665"/>
                </a:cubicBezTo>
                <a:cubicBezTo>
                  <a:pt x="2123784" y="446096"/>
                  <a:pt x="1881432" y="488290"/>
                  <a:pt x="1720014" y="461665"/>
                </a:cubicBezTo>
                <a:cubicBezTo>
                  <a:pt x="1558596" y="435040"/>
                  <a:pt x="1448965" y="483470"/>
                  <a:pt x="1210381" y="461665"/>
                </a:cubicBezTo>
                <a:cubicBezTo>
                  <a:pt x="971797" y="439860"/>
                  <a:pt x="855241" y="463415"/>
                  <a:pt x="764451" y="461665"/>
                </a:cubicBezTo>
                <a:cubicBezTo>
                  <a:pt x="673661" y="459916"/>
                  <a:pt x="353003" y="465863"/>
                  <a:pt x="0" y="461665"/>
                </a:cubicBezTo>
                <a:cubicBezTo>
                  <a:pt x="-3257" y="368097"/>
                  <a:pt x="-3546" y="216121"/>
                  <a:pt x="0" y="0"/>
                </a:cubicBezTo>
                <a:close/>
              </a:path>
              <a:path w="6370424" h="461665" stroke="0" extrusionOk="0">
                <a:moveTo>
                  <a:pt x="0" y="0"/>
                </a:moveTo>
                <a:cubicBezTo>
                  <a:pt x="230097" y="-22278"/>
                  <a:pt x="482895" y="12453"/>
                  <a:pt x="700747" y="0"/>
                </a:cubicBezTo>
                <a:cubicBezTo>
                  <a:pt x="918599" y="-12453"/>
                  <a:pt x="1005372" y="-18155"/>
                  <a:pt x="1146676" y="0"/>
                </a:cubicBezTo>
                <a:cubicBezTo>
                  <a:pt x="1287980" y="18155"/>
                  <a:pt x="1522336" y="-9939"/>
                  <a:pt x="1656310" y="0"/>
                </a:cubicBezTo>
                <a:cubicBezTo>
                  <a:pt x="1790284" y="9939"/>
                  <a:pt x="1898286" y="-5671"/>
                  <a:pt x="2102240" y="0"/>
                </a:cubicBezTo>
                <a:cubicBezTo>
                  <a:pt x="2306194" y="5671"/>
                  <a:pt x="2652826" y="-13471"/>
                  <a:pt x="2866691" y="0"/>
                </a:cubicBezTo>
                <a:cubicBezTo>
                  <a:pt x="3080556" y="13471"/>
                  <a:pt x="3184226" y="-545"/>
                  <a:pt x="3376325" y="0"/>
                </a:cubicBezTo>
                <a:cubicBezTo>
                  <a:pt x="3568424" y="545"/>
                  <a:pt x="3784095" y="-8068"/>
                  <a:pt x="4013367" y="0"/>
                </a:cubicBezTo>
                <a:cubicBezTo>
                  <a:pt x="4242639" y="8068"/>
                  <a:pt x="4364513" y="15645"/>
                  <a:pt x="4650410" y="0"/>
                </a:cubicBezTo>
                <a:cubicBezTo>
                  <a:pt x="4936307" y="-15645"/>
                  <a:pt x="4942286" y="8273"/>
                  <a:pt x="5096339" y="0"/>
                </a:cubicBezTo>
                <a:cubicBezTo>
                  <a:pt x="5250392" y="-8273"/>
                  <a:pt x="5551054" y="7649"/>
                  <a:pt x="5669677" y="0"/>
                </a:cubicBezTo>
                <a:cubicBezTo>
                  <a:pt x="5788300" y="-7649"/>
                  <a:pt x="6127836" y="-21247"/>
                  <a:pt x="6370424" y="0"/>
                </a:cubicBezTo>
                <a:cubicBezTo>
                  <a:pt x="6364954" y="186952"/>
                  <a:pt x="6359290" y="291654"/>
                  <a:pt x="6370424" y="461665"/>
                </a:cubicBezTo>
                <a:cubicBezTo>
                  <a:pt x="6254175" y="449148"/>
                  <a:pt x="6060055" y="482426"/>
                  <a:pt x="5797086" y="461665"/>
                </a:cubicBezTo>
                <a:cubicBezTo>
                  <a:pt x="5534117" y="440904"/>
                  <a:pt x="5443031" y="454334"/>
                  <a:pt x="5096339" y="461665"/>
                </a:cubicBezTo>
                <a:cubicBezTo>
                  <a:pt x="4749647" y="468996"/>
                  <a:pt x="4590185" y="447478"/>
                  <a:pt x="4459297" y="461665"/>
                </a:cubicBezTo>
                <a:cubicBezTo>
                  <a:pt x="4328409" y="475852"/>
                  <a:pt x="4094458" y="483948"/>
                  <a:pt x="3822254" y="461665"/>
                </a:cubicBezTo>
                <a:cubicBezTo>
                  <a:pt x="3550050" y="439382"/>
                  <a:pt x="3228325" y="474491"/>
                  <a:pt x="3057804" y="461665"/>
                </a:cubicBezTo>
                <a:cubicBezTo>
                  <a:pt x="2887283" y="448840"/>
                  <a:pt x="2701576" y="469660"/>
                  <a:pt x="2611874" y="461665"/>
                </a:cubicBezTo>
                <a:cubicBezTo>
                  <a:pt x="2522172" y="453671"/>
                  <a:pt x="2301935" y="458213"/>
                  <a:pt x="2038536" y="461665"/>
                </a:cubicBezTo>
                <a:cubicBezTo>
                  <a:pt x="1775137" y="465117"/>
                  <a:pt x="1714202" y="487558"/>
                  <a:pt x="1465198" y="461665"/>
                </a:cubicBezTo>
                <a:cubicBezTo>
                  <a:pt x="1216194" y="435772"/>
                  <a:pt x="1221346" y="449380"/>
                  <a:pt x="1019268" y="461665"/>
                </a:cubicBezTo>
                <a:cubicBezTo>
                  <a:pt x="817190" y="473951"/>
                  <a:pt x="791431" y="446419"/>
                  <a:pt x="573338" y="461665"/>
                </a:cubicBezTo>
                <a:cubicBezTo>
                  <a:pt x="355245" y="476912"/>
                  <a:pt x="262155" y="448919"/>
                  <a:pt x="0" y="461665"/>
                </a:cubicBezTo>
                <a:cubicBezTo>
                  <a:pt x="12108" y="315021"/>
                  <a:pt x="-1698" y="10731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954714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812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833 -0.01109 " pathEditMode="relative" ptsTypes="AA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2" grpId="1" animBg="1"/>
      <p:bldP spid="62" grpId="2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90245" y="93564"/>
            <a:ext cx="1165782" cy="766992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99" y="3948778"/>
            <a:ext cx="580294" cy="11947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862D3D-5D3E-1917-CFB4-0D451F9F92CA}"/>
              </a:ext>
            </a:extLst>
          </p:cNvPr>
          <p:cNvSpPr txBox="1"/>
          <p:nvPr/>
        </p:nvSpPr>
        <p:spPr>
          <a:xfrm>
            <a:off x="290799" y="1156405"/>
            <a:ext cx="1343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chu kì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1069A53-B368-8839-75AC-53D0F0876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38120"/>
              </p:ext>
            </p:extLst>
          </p:nvPr>
        </p:nvGraphicFramePr>
        <p:xfrm>
          <a:off x="1944887" y="898948"/>
          <a:ext cx="6741913" cy="1234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1929">
                  <a:extLst>
                    <a:ext uri="{9D8B030D-6E8A-4147-A177-3AD203B41FA5}">
                      <a16:colId xmlns:a16="http://schemas.microsoft.com/office/drawing/2014/main" val="2884965410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4141565363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4052602669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1867780378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951369464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3663374133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367717454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3252920605"/>
                    </a:ext>
                  </a:extLst>
                </a:gridCol>
                <a:gridCol w="729998">
                  <a:extLst>
                    <a:ext uri="{9D8B030D-6E8A-4147-A177-3AD203B41FA5}">
                      <a16:colId xmlns:a16="http://schemas.microsoft.com/office/drawing/2014/main" val="856972878"/>
                    </a:ext>
                  </a:extLst>
                </a:gridCol>
              </a:tblGrid>
              <a:tr h="5586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lang="vi-VN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Mg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lang="vi-VN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Si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P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5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6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18404"/>
                  </a:ext>
                </a:extLst>
              </a:tr>
              <a:tr h="5586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lang="vi-VN" sz="24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lang="vi-VN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Ga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Ge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Br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5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6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00952040"/>
                  </a:ext>
                </a:extLst>
              </a:tr>
            </a:tbl>
          </a:graphicData>
        </a:graphic>
      </p:graphicFrame>
      <p:sp>
        <p:nvSpPr>
          <p:cNvPr id="18" name="矩形 32">
            <a:extLst>
              <a:ext uri="{FF2B5EF4-FFF2-40B4-BE49-F238E27FC236}">
                <a16:creationId xmlns:a16="http://schemas.microsoft.com/office/drawing/2014/main" id="{5255E67A-3A3B-5348-2C8B-39E758693B41}"/>
              </a:ext>
            </a:extLst>
          </p:cNvPr>
          <p:cNvSpPr/>
          <p:nvPr/>
        </p:nvSpPr>
        <p:spPr>
          <a:xfrm>
            <a:off x="1387571" y="244875"/>
            <a:ext cx="7299229" cy="430887"/>
          </a:xfrm>
          <a:custGeom>
            <a:avLst/>
            <a:gdLst>
              <a:gd name="connsiteX0" fmla="*/ 0 w 7299229"/>
              <a:gd name="connsiteY0" fmla="*/ 0 h 430887"/>
              <a:gd name="connsiteX1" fmla="*/ 809551 w 7299229"/>
              <a:gd name="connsiteY1" fmla="*/ 0 h 430887"/>
              <a:gd name="connsiteX2" fmla="*/ 1473117 w 7299229"/>
              <a:gd name="connsiteY2" fmla="*/ 0 h 430887"/>
              <a:gd name="connsiteX3" fmla="*/ 2209676 w 7299229"/>
              <a:gd name="connsiteY3" fmla="*/ 0 h 430887"/>
              <a:gd name="connsiteX4" fmla="*/ 2727257 w 7299229"/>
              <a:gd name="connsiteY4" fmla="*/ 0 h 430887"/>
              <a:gd name="connsiteX5" fmla="*/ 3390824 w 7299229"/>
              <a:gd name="connsiteY5" fmla="*/ 0 h 430887"/>
              <a:gd name="connsiteX6" fmla="*/ 3835413 w 7299229"/>
              <a:gd name="connsiteY6" fmla="*/ 0 h 430887"/>
              <a:gd name="connsiteX7" fmla="*/ 4280002 w 7299229"/>
              <a:gd name="connsiteY7" fmla="*/ 0 h 430887"/>
              <a:gd name="connsiteX8" fmla="*/ 4724592 w 7299229"/>
              <a:gd name="connsiteY8" fmla="*/ 0 h 430887"/>
              <a:gd name="connsiteX9" fmla="*/ 5388158 w 7299229"/>
              <a:gd name="connsiteY9" fmla="*/ 0 h 430887"/>
              <a:gd name="connsiteX10" fmla="*/ 6197709 w 7299229"/>
              <a:gd name="connsiteY10" fmla="*/ 0 h 430887"/>
              <a:gd name="connsiteX11" fmla="*/ 7299229 w 7299229"/>
              <a:gd name="connsiteY11" fmla="*/ 0 h 430887"/>
              <a:gd name="connsiteX12" fmla="*/ 7299229 w 7299229"/>
              <a:gd name="connsiteY12" fmla="*/ 430887 h 430887"/>
              <a:gd name="connsiteX13" fmla="*/ 6708655 w 7299229"/>
              <a:gd name="connsiteY13" fmla="*/ 430887 h 430887"/>
              <a:gd name="connsiteX14" fmla="*/ 5972096 w 7299229"/>
              <a:gd name="connsiteY14" fmla="*/ 430887 h 430887"/>
              <a:gd name="connsiteX15" fmla="*/ 5527507 w 7299229"/>
              <a:gd name="connsiteY15" fmla="*/ 430887 h 430887"/>
              <a:gd name="connsiteX16" fmla="*/ 4790948 w 7299229"/>
              <a:gd name="connsiteY16" fmla="*/ 430887 h 430887"/>
              <a:gd name="connsiteX17" fmla="*/ 4273367 w 7299229"/>
              <a:gd name="connsiteY17" fmla="*/ 430887 h 430887"/>
              <a:gd name="connsiteX18" fmla="*/ 3609801 w 7299229"/>
              <a:gd name="connsiteY18" fmla="*/ 430887 h 430887"/>
              <a:gd name="connsiteX19" fmla="*/ 2800250 w 7299229"/>
              <a:gd name="connsiteY19" fmla="*/ 430887 h 430887"/>
              <a:gd name="connsiteX20" fmla="*/ 2063691 w 7299229"/>
              <a:gd name="connsiteY20" fmla="*/ 430887 h 430887"/>
              <a:gd name="connsiteX21" fmla="*/ 1546109 w 7299229"/>
              <a:gd name="connsiteY21" fmla="*/ 430887 h 430887"/>
              <a:gd name="connsiteX22" fmla="*/ 1101520 w 7299229"/>
              <a:gd name="connsiteY22" fmla="*/ 430887 h 430887"/>
              <a:gd name="connsiteX23" fmla="*/ 0 w 7299229"/>
              <a:gd name="connsiteY23" fmla="*/ 430887 h 430887"/>
              <a:gd name="connsiteX24" fmla="*/ 0 w 7299229"/>
              <a:gd name="connsiteY2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30887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304139" y="176871"/>
                  <a:pt x="7305926" y="279062"/>
                  <a:pt x="7299229" y="430887"/>
                </a:cubicBezTo>
                <a:cubicBezTo>
                  <a:pt x="7108589" y="416229"/>
                  <a:pt x="6927593" y="454652"/>
                  <a:pt x="6708655" y="430887"/>
                </a:cubicBezTo>
                <a:cubicBezTo>
                  <a:pt x="6489717" y="407122"/>
                  <a:pt x="6215294" y="421952"/>
                  <a:pt x="5972096" y="430887"/>
                </a:cubicBezTo>
                <a:cubicBezTo>
                  <a:pt x="5728898" y="439822"/>
                  <a:pt x="5647621" y="444306"/>
                  <a:pt x="5527507" y="430887"/>
                </a:cubicBezTo>
                <a:cubicBezTo>
                  <a:pt x="5407393" y="417468"/>
                  <a:pt x="5024849" y="404067"/>
                  <a:pt x="4790948" y="430887"/>
                </a:cubicBezTo>
                <a:cubicBezTo>
                  <a:pt x="4557047" y="457707"/>
                  <a:pt x="4426843" y="425716"/>
                  <a:pt x="4273367" y="430887"/>
                </a:cubicBezTo>
                <a:cubicBezTo>
                  <a:pt x="4119891" y="436058"/>
                  <a:pt x="3770105" y="410726"/>
                  <a:pt x="3609801" y="430887"/>
                </a:cubicBezTo>
                <a:cubicBezTo>
                  <a:pt x="3449497" y="451048"/>
                  <a:pt x="2991703" y="465261"/>
                  <a:pt x="2800250" y="430887"/>
                </a:cubicBezTo>
                <a:cubicBezTo>
                  <a:pt x="2608797" y="396513"/>
                  <a:pt x="2224449" y="450386"/>
                  <a:pt x="2063691" y="430887"/>
                </a:cubicBezTo>
                <a:cubicBezTo>
                  <a:pt x="1902933" y="411388"/>
                  <a:pt x="1666834" y="428140"/>
                  <a:pt x="1546109" y="430887"/>
                </a:cubicBezTo>
                <a:cubicBezTo>
                  <a:pt x="1425384" y="433634"/>
                  <a:pt x="1311854" y="417451"/>
                  <a:pt x="1101520" y="430887"/>
                </a:cubicBezTo>
                <a:cubicBezTo>
                  <a:pt x="891186" y="444323"/>
                  <a:pt x="458054" y="476093"/>
                  <a:pt x="0" y="430887"/>
                </a:cubicBezTo>
                <a:cubicBezTo>
                  <a:pt x="1094" y="225939"/>
                  <a:pt x="-8077" y="148192"/>
                  <a:pt x="0" y="0"/>
                </a:cubicBezTo>
                <a:close/>
              </a:path>
              <a:path w="7299229" h="430887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4051" y="97329"/>
                  <a:pt x="7313062" y="249551"/>
                  <a:pt x="7299229" y="430887"/>
                </a:cubicBezTo>
                <a:cubicBezTo>
                  <a:pt x="7115857" y="418200"/>
                  <a:pt x="7067864" y="435590"/>
                  <a:pt x="6854640" y="430887"/>
                </a:cubicBezTo>
                <a:cubicBezTo>
                  <a:pt x="6641416" y="426184"/>
                  <a:pt x="6581345" y="420652"/>
                  <a:pt x="6410050" y="430887"/>
                </a:cubicBezTo>
                <a:cubicBezTo>
                  <a:pt x="6238755" y="441123"/>
                  <a:pt x="5909401" y="435550"/>
                  <a:pt x="5746484" y="430887"/>
                </a:cubicBezTo>
                <a:cubicBezTo>
                  <a:pt x="5583567" y="426224"/>
                  <a:pt x="5454145" y="430152"/>
                  <a:pt x="5228902" y="430887"/>
                </a:cubicBezTo>
                <a:cubicBezTo>
                  <a:pt x="5003659" y="431622"/>
                  <a:pt x="4669907" y="452806"/>
                  <a:pt x="4492344" y="430887"/>
                </a:cubicBezTo>
                <a:cubicBezTo>
                  <a:pt x="4314781" y="408968"/>
                  <a:pt x="3925964" y="398485"/>
                  <a:pt x="3755785" y="430887"/>
                </a:cubicBezTo>
                <a:cubicBezTo>
                  <a:pt x="3585606" y="463289"/>
                  <a:pt x="3468943" y="453033"/>
                  <a:pt x="3238203" y="430887"/>
                </a:cubicBezTo>
                <a:cubicBezTo>
                  <a:pt x="3007463" y="408741"/>
                  <a:pt x="2886368" y="410356"/>
                  <a:pt x="2793614" y="430887"/>
                </a:cubicBezTo>
                <a:cubicBezTo>
                  <a:pt x="2700860" y="451418"/>
                  <a:pt x="2402346" y="441196"/>
                  <a:pt x="2276032" y="430887"/>
                </a:cubicBezTo>
                <a:cubicBezTo>
                  <a:pt x="2149718" y="420578"/>
                  <a:pt x="2040827" y="414001"/>
                  <a:pt x="1831443" y="430887"/>
                </a:cubicBezTo>
                <a:cubicBezTo>
                  <a:pt x="1622059" y="447773"/>
                  <a:pt x="1523119" y="436250"/>
                  <a:pt x="1240869" y="430887"/>
                </a:cubicBezTo>
                <a:cubicBezTo>
                  <a:pt x="958619" y="425524"/>
                  <a:pt x="536380" y="432888"/>
                  <a:pt x="0" y="430887"/>
                </a:cubicBezTo>
                <a:cubicBezTo>
                  <a:pt x="-17839" y="246880"/>
                  <a:pt x="6662" y="2121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22D081-9ADF-07CA-69D0-2F884C78AA34}"/>
              </a:ext>
            </a:extLst>
          </p:cNvPr>
          <p:cNvGrpSpPr/>
          <p:nvPr/>
        </p:nvGrpSpPr>
        <p:grpSpPr>
          <a:xfrm>
            <a:off x="1634490" y="2344934"/>
            <a:ext cx="6741913" cy="1117284"/>
            <a:chOff x="484438" y="3540258"/>
            <a:chExt cx="6150284" cy="868499"/>
          </a:xfrm>
        </p:grpSpPr>
        <p:sp>
          <p:nvSpPr>
            <p:cNvPr id="14" name="Google Shape;239;p37">
              <a:extLst>
                <a:ext uri="{FF2B5EF4-FFF2-40B4-BE49-F238E27FC236}">
                  <a16:creationId xmlns:a16="http://schemas.microsoft.com/office/drawing/2014/main" id="{B8E75997-5BF0-B020-0394-3383101BE904}"/>
                </a:ext>
              </a:extLst>
            </p:cNvPr>
            <p:cNvSpPr/>
            <p:nvPr/>
          </p:nvSpPr>
          <p:spPr>
            <a:xfrm>
              <a:off x="484438" y="3540258"/>
              <a:ext cx="826580" cy="86849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3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Li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2" name="Google Shape;239;p37">
              <a:extLst>
                <a:ext uri="{FF2B5EF4-FFF2-40B4-BE49-F238E27FC236}">
                  <a16:creationId xmlns:a16="http://schemas.microsoft.com/office/drawing/2014/main" id="{1F87777C-13B3-9C27-54A3-9DA09A2E3869}"/>
                </a:ext>
              </a:extLst>
            </p:cNvPr>
            <p:cNvSpPr/>
            <p:nvPr/>
          </p:nvSpPr>
          <p:spPr>
            <a:xfrm>
              <a:off x="4033574" y="3540258"/>
              <a:ext cx="826580" cy="86849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7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2p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3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N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3" name="Google Shape;239;p37">
              <a:extLst>
                <a:ext uri="{FF2B5EF4-FFF2-40B4-BE49-F238E27FC236}">
                  <a16:creationId xmlns:a16="http://schemas.microsoft.com/office/drawing/2014/main" id="{F578597E-5F2C-E4AB-65B0-003C45BC14D7}"/>
                </a:ext>
              </a:extLst>
            </p:cNvPr>
            <p:cNvSpPr/>
            <p:nvPr/>
          </p:nvSpPr>
          <p:spPr>
            <a:xfrm>
              <a:off x="1371722" y="3540258"/>
              <a:ext cx="826580" cy="86849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Be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4" name="Google Shape;239;p37">
              <a:extLst>
                <a:ext uri="{FF2B5EF4-FFF2-40B4-BE49-F238E27FC236}">
                  <a16:creationId xmlns:a16="http://schemas.microsoft.com/office/drawing/2014/main" id="{0BC1D49D-7651-8854-1837-F3E0EED6CC23}"/>
                </a:ext>
              </a:extLst>
            </p:cNvPr>
            <p:cNvSpPr/>
            <p:nvPr/>
          </p:nvSpPr>
          <p:spPr>
            <a:xfrm>
              <a:off x="2259006" y="3540258"/>
              <a:ext cx="826580" cy="86849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5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2p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5" name="Google Shape;239;p37">
              <a:extLst>
                <a:ext uri="{FF2B5EF4-FFF2-40B4-BE49-F238E27FC236}">
                  <a16:creationId xmlns:a16="http://schemas.microsoft.com/office/drawing/2014/main" id="{F9F42C64-06DA-BF07-C0F1-1F3407634EE8}"/>
                </a:ext>
              </a:extLst>
            </p:cNvPr>
            <p:cNvSpPr/>
            <p:nvPr/>
          </p:nvSpPr>
          <p:spPr>
            <a:xfrm>
              <a:off x="4920858" y="3540258"/>
              <a:ext cx="826580" cy="8684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8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2p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O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6" name="Google Shape;239;p37">
              <a:extLst>
                <a:ext uri="{FF2B5EF4-FFF2-40B4-BE49-F238E27FC236}">
                  <a16:creationId xmlns:a16="http://schemas.microsoft.com/office/drawing/2014/main" id="{C846876E-5144-5793-F054-BEECF85A098A}"/>
                </a:ext>
              </a:extLst>
            </p:cNvPr>
            <p:cNvSpPr/>
            <p:nvPr/>
          </p:nvSpPr>
          <p:spPr>
            <a:xfrm>
              <a:off x="5808142" y="3540258"/>
              <a:ext cx="826580" cy="8684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9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2p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5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F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7" name="Google Shape;239;p37">
              <a:extLst>
                <a:ext uri="{FF2B5EF4-FFF2-40B4-BE49-F238E27FC236}">
                  <a16:creationId xmlns:a16="http://schemas.microsoft.com/office/drawing/2014/main" id="{784D329D-52F7-E4C1-79E4-95110021E23B}"/>
                </a:ext>
              </a:extLst>
            </p:cNvPr>
            <p:cNvSpPr/>
            <p:nvPr/>
          </p:nvSpPr>
          <p:spPr>
            <a:xfrm>
              <a:off x="3146290" y="3540258"/>
              <a:ext cx="826580" cy="8684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6</a:t>
              </a: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br>
                <a:rPr lang="en" sz="9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</a:b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2s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r>
                <a:rPr lang="en" sz="12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2p</a:t>
              </a:r>
              <a:r>
                <a:rPr lang="en" sz="1200" b="1" baseline="30000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200" b="1" baseline="30000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dirty="0">
                  <a:solidFill>
                    <a:schemeClr val="tx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C</a:t>
              </a:r>
              <a:endParaRPr sz="2300" b="1" dirty="0">
                <a:solidFill>
                  <a:schemeClr val="tx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883334-472C-F312-A9FC-B1C293A086F2}"/>
              </a:ext>
            </a:extLst>
          </p:cNvPr>
          <p:cNvSpPr txBox="1"/>
          <p:nvPr/>
        </p:nvSpPr>
        <p:spPr>
          <a:xfrm>
            <a:off x="1389358" y="3669882"/>
            <a:ext cx="906093" cy="1323439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66ECF-748E-7D51-9AC9-86F771B6AF83}"/>
              </a:ext>
            </a:extLst>
          </p:cNvPr>
          <p:cNvSpPr txBox="1"/>
          <p:nvPr/>
        </p:nvSpPr>
        <p:spPr>
          <a:xfrm>
            <a:off x="2576148" y="3736720"/>
            <a:ext cx="906093" cy="1015663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FC7EFE-0A78-229B-EA07-60F9F678793A}"/>
              </a:ext>
            </a:extLst>
          </p:cNvPr>
          <p:cNvSpPr txBox="1"/>
          <p:nvPr/>
        </p:nvSpPr>
        <p:spPr>
          <a:xfrm>
            <a:off x="3532288" y="3835554"/>
            <a:ext cx="906093" cy="707886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084C03-C0D4-D25B-DA3F-AF7CC4ED0BB1}"/>
              </a:ext>
            </a:extLst>
          </p:cNvPr>
          <p:cNvSpPr txBox="1"/>
          <p:nvPr/>
        </p:nvSpPr>
        <p:spPr>
          <a:xfrm>
            <a:off x="4485856" y="3790920"/>
            <a:ext cx="906093" cy="707886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C9E956-3179-4794-5C7C-C3D276BA02A9}"/>
              </a:ext>
            </a:extLst>
          </p:cNvPr>
          <p:cNvSpPr txBox="1"/>
          <p:nvPr/>
        </p:nvSpPr>
        <p:spPr>
          <a:xfrm>
            <a:off x="5391949" y="3774656"/>
            <a:ext cx="906093" cy="707886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808B39-887F-D622-7297-609715AFF5A5}"/>
              </a:ext>
            </a:extLst>
          </p:cNvPr>
          <p:cNvSpPr txBox="1"/>
          <p:nvPr/>
        </p:nvSpPr>
        <p:spPr>
          <a:xfrm>
            <a:off x="6402960" y="3669882"/>
            <a:ext cx="906093" cy="1015663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B378D9-B55E-C14A-39AD-DA2B93CDCFDF}"/>
              </a:ext>
            </a:extLst>
          </p:cNvPr>
          <p:cNvSpPr txBox="1"/>
          <p:nvPr/>
        </p:nvSpPr>
        <p:spPr>
          <a:xfrm>
            <a:off x="7539120" y="3515993"/>
            <a:ext cx="906093" cy="1323439"/>
          </a:xfrm>
          <a:prstGeom prst="rect">
            <a:avLst/>
          </a:prstGeom>
          <a:noFill/>
          <a:ln w="19050"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957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786179" y="-92968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182554" y="1184628"/>
            <a:ext cx="88224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HƯỚNG BIẾN ĐỔI MỘT SỐ TÍNH CHẤT CỦA 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ĐƠN CHẤT, BIẾN ĐỔI THÀNH PHẦN VÀ TÍNH CHẤT CỦA HỢP CHẤT </a:t>
            </a:r>
            <a:r>
              <a:rPr lang="en-US" altLang="zh-CN" sz="28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 NGUYÊN TỐ TRONG MỘT CHU KÌ VÀ TRONG MỘT NHÓM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3562711" y="146607"/>
            <a:ext cx="1845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7: </a:t>
            </a:r>
            <a:endParaRPr lang="zh-CN" altLang="en-US" sz="44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9570" t="20919" r="34859" b="7901"/>
          <a:stretch/>
        </p:blipFill>
        <p:spPr>
          <a:xfrm rot="16200000">
            <a:off x="4300309" y="-24977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410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33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33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90245" y="93564"/>
            <a:ext cx="1165782" cy="766992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99" y="3948778"/>
            <a:ext cx="580294" cy="11947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862D3D-5D3E-1917-CFB4-0D451F9F92CA}"/>
              </a:ext>
            </a:extLst>
          </p:cNvPr>
          <p:cNvSpPr txBox="1"/>
          <p:nvPr/>
        </p:nvSpPr>
        <p:spPr>
          <a:xfrm>
            <a:off x="195660" y="929590"/>
            <a:ext cx="238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chu kì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1069A53-B368-8839-75AC-53D0F0876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595555"/>
              </p:ext>
            </p:extLst>
          </p:nvPr>
        </p:nvGraphicFramePr>
        <p:xfrm>
          <a:off x="789796" y="1444923"/>
          <a:ext cx="7299230" cy="1356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6486">
                  <a:extLst>
                    <a:ext uri="{9D8B030D-6E8A-4147-A177-3AD203B41FA5}">
                      <a16:colId xmlns:a16="http://schemas.microsoft.com/office/drawing/2014/main" val="2884965410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4141565363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4052602669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1867780378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951369464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3663374133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367717454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3252920605"/>
                    </a:ext>
                  </a:extLst>
                </a:gridCol>
                <a:gridCol w="790343">
                  <a:extLst>
                    <a:ext uri="{9D8B030D-6E8A-4147-A177-3AD203B41FA5}">
                      <a16:colId xmlns:a16="http://schemas.microsoft.com/office/drawing/2014/main" val="856972878"/>
                    </a:ext>
                  </a:extLst>
                </a:gridCol>
              </a:tblGrid>
              <a:tr h="5586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lang="vi-V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Mg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lang="vi-VN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Si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P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5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6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18404"/>
                  </a:ext>
                </a:extLst>
              </a:tr>
              <a:tr h="5586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lang="vi-VN" sz="28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Ga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Ge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Se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Br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5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4p</a:t>
                      </a:r>
                      <a:r>
                        <a:rPr kumimoji="0" lang="en-US" sz="20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6</a:t>
                      </a:r>
                      <a:endParaRPr kumimoji="0" lang="vi-VN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00952040"/>
                  </a:ext>
                </a:extLst>
              </a:tr>
            </a:tbl>
          </a:graphicData>
        </a:graphic>
      </p:graphicFrame>
      <p:sp>
        <p:nvSpPr>
          <p:cNvPr id="17" name="Arrow: Right 16">
            <a:extLst>
              <a:ext uri="{FF2B5EF4-FFF2-40B4-BE49-F238E27FC236}">
                <a16:creationId xmlns:a16="http://schemas.microsoft.com/office/drawing/2014/main" id="{0178149F-DEF1-E5FE-DE69-C015D2BC4A13}"/>
              </a:ext>
            </a:extLst>
          </p:cNvPr>
          <p:cNvSpPr/>
          <p:nvPr/>
        </p:nvSpPr>
        <p:spPr>
          <a:xfrm>
            <a:off x="1638714" y="2975858"/>
            <a:ext cx="5866572" cy="562234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455EA9-C024-7B36-BEE1-611DE72E0E1B}"/>
              </a:ext>
            </a:extLst>
          </p:cNvPr>
          <p:cNvSpPr txBox="1"/>
          <p:nvPr/>
        </p:nvSpPr>
        <p:spPr>
          <a:xfrm>
            <a:off x="1210773" y="3414784"/>
            <a:ext cx="67419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Tính kim loại 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giảm dần</a:t>
            </a:r>
            <a:r>
              <a:rPr lang="vi-VN" sz="21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, tính phi kim 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tăng dần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E0C60-841B-8353-AD11-DE0CAFF565FB}"/>
              </a:ext>
            </a:extLst>
          </p:cNvPr>
          <p:cNvSpPr txBox="1"/>
          <p:nvPr/>
        </p:nvSpPr>
        <p:spPr>
          <a:xfrm>
            <a:off x="195660" y="3712667"/>
            <a:ext cx="16399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u="sng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Giải thích: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6960AE-7F37-0A8A-E719-7D83EA1D70F7}"/>
                  </a:ext>
                </a:extLst>
              </p:cNvPr>
              <p:cNvSpPr txBox="1"/>
              <p:nvPr/>
            </p:nvSpPr>
            <p:spPr>
              <a:xfrm>
                <a:off x="208807" y="4009812"/>
                <a:ext cx="7976303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ĐTHN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  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𝑡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ă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𝑛𝑔</m:t>
                    </m:r>
                    <m:r>
                      <a:rPr lang="vi-VN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  → </m:t>
                    </m:r>
                  </m:oMath>
                </a14:m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lực hút tăng, khả năng nhường e khó, nhận e dễ → tính kim loại giảm, tính phi kim tang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.</a:t>
                </a:r>
                <a:endParaRPr lang="vi-VN" sz="2100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Autocar Bold Condensed" panose="020B0500000000000000" pitchFamily="34" charset="0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6960AE-7F37-0A8A-E719-7D83EA1D7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07" y="4009812"/>
                <a:ext cx="7976303" cy="1011752"/>
              </a:xfrm>
              <a:prstGeom prst="rect">
                <a:avLst/>
              </a:prstGeom>
              <a:blipFill>
                <a:blip r:embed="rId6"/>
                <a:stretch>
                  <a:fillRect l="-917" r="-840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32">
            <a:extLst>
              <a:ext uri="{FF2B5EF4-FFF2-40B4-BE49-F238E27FC236}">
                <a16:creationId xmlns:a16="http://schemas.microsoft.com/office/drawing/2014/main" id="{5255E67A-3A3B-5348-2C8B-39E758693B41}"/>
              </a:ext>
            </a:extLst>
          </p:cNvPr>
          <p:cNvSpPr/>
          <p:nvPr/>
        </p:nvSpPr>
        <p:spPr>
          <a:xfrm>
            <a:off x="1387571" y="244875"/>
            <a:ext cx="7299229" cy="430887"/>
          </a:xfrm>
          <a:custGeom>
            <a:avLst/>
            <a:gdLst>
              <a:gd name="connsiteX0" fmla="*/ 0 w 7299229"/>
              <a:gd name="connsiteY0" fmla="*/ 0 h 430887"/>
              <a:gd name="connsiteX1" fmla="*/ 809551 w 7299229"/>
              <a:gd name="connsiteY1" fmla="*/ 0 h 430887"/>
              <a:gd name="connsiteX2" fmla="*/ 1473117 w 7299229"/>
              <a:gd name="connsiteY2" fmla="*/ 0 h 430887"/>
              <a:gd name="connsiteX3" fmla="*/ 2209676 w 7299229"/>
              <a:gd name="connsiteY3" fmla="*/ 0 h 430887"/>
              <a:gd name="connsiteX4" fmla="*/ 2727257 w 7299229"/>
              <a:gd name="connsiteY4" fmla="*/ 0 h 430887"/>
              <a:gd name="connsiteX5" fmla="*/ 3390824 w 7299229"/>
              <a:gd name="connsiteY5" fmla="*/ 0 h 430887"/>
              <a:gd name="connsiteX6" fmla="*/ 3835413 w 7299229"/>
              <a:gd name="connsiteY6" fmla="*/ 0 h 430887"/>
              <a:gd name="connsiteX7" fmla="*/ 4280002 w 7299229"/>
              <a:gd name="connsiteY7" fmla="*/ 0 h 430887"/>
              <a:gd name="connsiteX8" fmla="*/ 4724592 w 7299229"/>
              <a:gd name="connsiteY8" fmla="*/ 0 h 430887"/>
              <a:gd name="connsiteX9" fmla="*/ 5388158 w 7299229"/>
              <a:gd name="connsiteY9" fmla="*/ 0 h 430887"/>
              <a:gd name="connsiteX10" fmla="*/ 6197709 w 7299229"/>
              <a:gd name="connsiteY10" fmla="*/ 0 h 430887"/>
              <a:gd name="connsiteX11" fmla="*/ 7299229 w 7299229"/>
              <a:gd name="connsiteY11" fmla="*/ 0 h 430887"/>
              <a:gd name="connsiteX12" fmla="*/ 7299229 w 7299229"/>
              <a:gd name="connsiteY12" fmla="*/ 430887 h 430887"/>
              <a:gd name="connsiteX13" fmla="*/ 6708655 w 7299229"/>
              <a:gd name="connsiteY13" fmla="*/ 430887 h 430887"/>
              <a:gd name="connsiteX14" fmla="*/ 5972096 w 7299229"/>
              <a:gd name="connsiteY14" fmla="*/ 430887 h 430887"/>
              <a:gd name="connsiteX15" fmla="*/ 5527507 w 7299229"/>
              <a:gd name="connsiteY15" fmla="*/ 430887 h 430887"/>
              <a:gd name="connsiteX16" fmla="*/ 4790948 w 7299229"/>
              <a:gd name="connsiteY16" fmla="*/ 430887 h 430887"/>
              <a:gd name="connsiteX17" fmla="*/ 4273367 w 7299229"/>
              <a:gd name="connsiteY17" fmla="*/ 430887 h 430887"/>
              <a:gd name="connsiteX18" fmla="*/ 3609801 w 7299229"/>
              <a:gd name="connsiteY18" fmla="*/ 430887 h 430887"/>
              <a:gd name="connsiteX19" fmla="*/ 2800250 w 7299229"/>
              <a:gd name="connsiteY19" fmla="*/ 430887 h 430887"/>
              <a:gd name="connsiteX20" fmla="*/ 2063691 w 7299229"/>
              <a:gd name="connsiteY20" fmla="*/ 430887 h 430887"/>
              <a:gd name="connsiteX21" fmla="*/ 1546109 w 7299229"/>
              <a:gd name="connsiteY21" fmla="*/ 430887 h 430887"/>
              <a:gd name="connsiteX22" fmla="*/ 1101520 w 7299229"/>
              <a:gd name="connsiteY22" fmla="*/ 430887 h 430887"/>
              <a:gd name="connsiteX23" fmla="*/ 0 w 7299229"/>
              <a:gd name="connsiteY23" fmla="*/ 430887 h 430887"/>
              <a:gd name="connsiteX24" fmla="*/ 0 w 7299229"/>
              <a:gd name="connsiteY2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30887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304139" y="176871"/>
                  <a:pt x="7305926" y="279062"/>
                  <a:pt x="7299229" y="430887"/>
                </a:cubicBezTo>
                <a:cubicBezTo>
                  <a:pt x="7108589" y="416229"/>
                  <a:pt x="6927593" y="454652"/>
                  <a:pt x="6708655" y="430887"/>
                </a:cubicBezTo>
                <a:cubicBezTo>
                  <a:pt x="6489717" y="407122"/>
                  <a:pt x="6215294" y="421952"/>
                  <a:pt x="5972096" y="430887"/>
                </a:cubicBezTo>
                <a:cubicBezTo>
                  <a:pt x="5728898" y="439822"/>
                  <a:pt x="5647621" y="444306"/>
                  <a:pt x="5527507" y="430887"/>
                </a:cubicBezTo>
                <a:cubicBezTo>
                  <a:pt x="5407393" y="417468"/>
                  <a:pt x="5024849" y="404067"/>
                  <a:pt x="4790948" y="430887"/>
                </a:cubicBezTo>
                <a:cubicBezTo>
                  <a:pt x="4557047" y="457707"/>
                  <a:pt x="4426843" y="425716"/>
                  <a:pt x="4273367" y="430887"/>
                </a:cubicBezTo>
                <a:cubicBezTo>
                  <a:pt x="4119891" y="436058"/>
                  <a:pt x="3770105" y="410726"/>
                  <a:pt x="3609801" y="430887"/>
                </a:cubicBezTo>
                <a:cubicBezTo>
                  <a:pt x="3449497" y="451048"/>
                  <a:pt x="2991703" y="465261"/>
                  <a:pt x="2800250" y="430887"/>
                </a:cubicBezTo>
                <a:cubicBezTo>
                  <a:pt x="2608797" y="396513"/>
                  <a:pt x="2224449" y="450386"/>
                  <a:pt x="2063691" y="430887"/>
                </a:cubicBezTo>
                <a:cubicBezTo>
                  <a:pt x="1902933" y="411388"/>
                  <a:pt x="1666834" y="428140"/>
                  <a:pt x="1546109" y="430887"/>
                </a:cubicBezTo>
                <a:cubicBezTo>
                  <a:pt x="1425384" y="433634"/>
                  <a:pt x="1311854" y="417451"/>
                  <a:pt x="1101520" y="430887"/>
                </a:cubicBezTo>
                <a:cubicBezTo>
                  <a:pt x="891186" y="444323"/>
                  <a:pt x="458054" y="476093"/>
                  <a:pt x="0" y="430887"/>
                </a:cubicBezTo>
                <a:cubicBezTo>
                  <a:pt x="1094" y="225939"/>
                  <a:pt x="-8077" y="148192"/>
                  <a:pt x="0" y="0"/>
                </a:cubicBezTo>
                <a:close/>
              </a:path>
              <a:path w="7299229" h="430887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4051" y="97329"/>
                  <a:pt x="7313062" y="249551"/>
                  <a:pt x="7299229" y="430887"/>
                </a:cubicBezTo>
                <a:cubicBezTo>
                  <a:pt x="7115857" y="418200"/>
                  <a:pt x="7067864" y="435590"/>
                  <a:pt x="6854640" y="430887"/>
                </a:cubicBezTo>
                <a:cubicBezTo>
                  <a:pt x="6641416" y="426184"/>
                  <a:pt x="6581345" y="420652"/>
                  <a:pt x="6410050" y="430887"/>
                </a:cubicBezTo>
                <a:cubicBezTo>
                  <a:pt x="6238755" y="441123"/>
                  <a:pt x="5909401" y="435550"/>
                  <a:pt x="5746484" y="430887"/>
                </a:cubicBezTo>
                <a:cubicBezTo>
                  <a:pt x="5583567" y="426224"/>
                  <a:pt x="5454145" y="430152"/>
                  <a:pt x="5228902" y="430887"/>
                </a:cubicBezTo>
                <a:cubicBezTo>
                  <a:pt x="5003659" y="431622"/>
                  <a:pt x="4669907" y="452806"/>
                  <a:pt x="4492344" y="430887"/>
                </a:cubicBezTo>
                <a:cubicBezTo>
                  <a:pt x="4314781" y="408968"/>
                  <a:pt x="3925964" y="398485"/>
                  <a:pt x="3755785" y="430887"/>
                </a:cubicBezTo>
                <a:cubicBezTo>
                  <a:pt x="3585606" y="463289"/>
                  <a:pt x="3468943" y="453033"/>
                  <a:pt x="3238203" y="430887"/>
                </a:cubicBezTo>
                <a:cubicBezTo>
                  <a:pt x="3007463" y="408741"/>
                  <a:pt x="2886368" y="410356"/>
                  <a:pt x="2793614" y="430887"/>
                </a:cubicBezTo>
                <a:cubicBezTo>
                  <a:pt x="2700860" y="451418"/>
                  <a:pt x="2402346" y="441196"/>
                  <a:pt x="2276032" y="430887"/>
                </a:cubicBezTo>
                <a:cubicBezTo>
                  <a:pt x="2149718" y="420578"/>
                  <a:pt x="2040827" y="414001"/>
                  <a:pt x="1831443" y="430887"/>
                </a:cubicBezTo>
                <a:cubicBezTo>
                  <a:pt x="1622059" y="447773"/>
                  <a:pt x="1523119" y="436250"/>
                  <a:pt x="1240869" y="430887"/>
                </a:cubicBezTo>
                <a:cubicBezTo>
                  <a:pt x="958619" y="425524"/>
                  <a:pt x="536380" y="432888"/>
                  <a:pt x="0" y="430887"/>
                </a:cubicBezTo>
                <a:cubicBezTo>
                  <a:pt x="-17839" y="246880"/>
                  <a:pt x="6662" y="2121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832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B701427-5D25-CB50-CD0E-1744F8976130}"/>
              </a:ext>
            </a:extLst>
          </p:cNvPr>
          <p:cNvSpPr txBox="1"/>
          <p:nvPr/>
        </p:nvSpPr>
        <p:spPr>
          <a:xfrm>
            <a:off x="5230576" y="1468715"/>
            <a:ext cx="1187651" cy="2031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100" dirty="0"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Tính KL 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tăng dần</a:t>
            </a:r>
            <a:r>
              <a:rPr lang="vi-VN" sz="2100" dirty="0"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, tính phi kim 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giảm dần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8D429D3-0251-97FB-2F53-7E2553CA7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96614"/>
              </p:ext>
            </p:extLst>
          </p:nvPr>
        </p:nvGraphicFramePr>
        <p:xfrm>
          <a:off x="6803460" y="752983"/>
          <a:ext cx="2078493" cy="40854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3340">
                  <a:extLst>
                    <a:ext uri="{9D8B030D-6E8A-4147-A177-3AD203B41FA5}">
                      <a16:colId xmlns:a16="http://schemas.microsoft.com/office/drawing/2014/main" val="2767951930"/>
                    </a:ext>
                  </a:extLst>
                </a:gridCol>
                <a:gridCol w="757718">
                  <a:extLst>
                    <a:ext uri="{9D8B030D-6E8A-4147-A177-3AD203B41FA5}">
                      <a16:colId xmlns:a16="http://schemas.microsoft.com/office/drawing/2014/main" val="1518789135"/>
                    </a:ext>
                  </a:extLst>
                </a:gridCol>
                <a:gridCol w="827435">
                  <a:extLst>
                    <a:ext uri="{9D8B030D-6E8A-4147-A177-3AD203B41FA5}">
                      <a16:colId xmlns:a16="http://schemas.microsoft.com/office/drawing/2014/main" val="3743890527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endParaRPr lang="vi-VN" sz="15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IA</a:t>
                      </a:r>
                      <a:endParaRPr lang="vi-VN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IIA</a:t>
                      </a:r>
                      <a:endParaRPr lang="vi-VN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55878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H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1s</a:t>
                      </a:r>
                      <a:r>
                        <a:rPr lang="en-US" sz="1500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lang="vi-VN" sz="15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5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49423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Li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2s</a:t>
                      </a:r>
                      <a:r>
                        <a:rPr lang="en-US" sz="1500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lang="vi-VN" sz="15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Be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2s</a:t>
                      </a:r>
                      <a:r>
                        <a:rPr lang="en-US" sz="1500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71935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3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Na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Mg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2345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4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K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Ca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4s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54309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5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Rb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5s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Sr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5s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33608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6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Cs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6s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Ba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6s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9228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7</a:t>
                      </a:r>
                      <a:endParaRPr lang="vi-VN" sz="15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Fr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7s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5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Ra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7s</a:t>
                      </a:r>
                      <a:r>
                        <a:rPr kumimoji="0" lang="en-US" sz="15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Autocar Bold Condensed" panose="020B0500000000000000" pitchFamily="34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Autocar Bold Condensed" panose="020B0500000000000000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10261"/>
                  </a:ext>
                </a:extLst>
              </a:tr>
            </a:tbl>
          </a:graphicData>
        </a:graphic>
      </p:graphicFrame>
      <p:sp>
        <p:nvSpPr>
          <p:cNvPr id="17" name="Arrow: Down 16">
            <a:extLst>
              <a:ext uri="{FF2B5EF4-FFF2-40B4-BE49-F238E27FC236}">
                <a16:creationId xmlns:a16="http://schemas.microsoft.com/office/drawing/2014/main" id="{FE2DDE6E-1C90-353A-B35C-FD402496C2C6}"/>
              </a:ext>
            </a:extLst>
          </p:cNvPr>
          <p:cNvSpPr/>
          <p:nvPr/>
        </p:nvSpPr>
        <p:spPr>
          <a:xfrm>
            <a:off x="6418227" y="924333"/>
            <a:ext cx="253448" cy="37122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A7C678-9ED4-3621-AC6E-378DF92877EE}"/>
              </a:ext>
            </a:extLst>
          </p:cNvPr>
          <p:cNvSpPr txBox="1"/>
          <p:nvPr/>
        </p:nvSpPr>
        <p:spPr>
          <a:xfrm>
            <a:off x="333497" y="1260966"/>
            <a:ext cx="18563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u="sng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utocar Bold Condensed" panose="020B0500000000000000" pitchFamily="34" charset="0"/>
                <a:sym typeface="Times New Roman" panose="02020603050405020304" pitchFamily="18" charset="0"/>
              </a:rPr>
              <a:t>Giải thích: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52714F-8FC5-7C95-7FA0-B19371E167DB}"/>
                  </a:ext>
                </a:extLst>
              </p:cNvPr>
              <p:cNvSpPr txBox="1"/>
              <p:nvPr/>
            </p:nvSpPr>
            <p:spPr>
              <a:xfrm>
                <a:off x="262047" y="1823500"/>
                <a:ext cx="4399663" cy="14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ĐTHN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t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ă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𝑛𝑔</m:t>
                    </m:r>
                    <m:r>
                      <a:rPr lang="vi-VN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  → </m:t>
                    </m:r>
                  </m:oMath>
                </a14:m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Autocar Bold Condensed" panose="020B0500000000000000" pitchFamily="34" charset="0"/>
                    <a:sym typeface="Times New Roman" panose="02020603050405020304" pitchFamily="18" charset="0"/>
                  </a:rPr>
                  <a:t>lực hút giảm, khả năng nhường e dễ, nhận e khó → tính kim loại tăng, tính phi kim giảm.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52714F-8FC5-7C95-7FA0-B19371E16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47" y="1823500"/>
                <a:ext cx="4399663" cy="1496500"/>
              </a:xfrm>
              <a:prstGeom prst="rect">
                <a:avLst/>
              </a:prstGeom>
              <a:blipFill>
                <a:blip r:embed="rId5"/>
                <a:stretch>
                  <a:fillRect l="-1662" r="-1662" b="-6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32">
            <a:extLst>
              <a:ext uri="{FF2B5EF4-FFF2-40B4-BE49-F238E27FC236}">
                <a16:creationId xmlns:a16="http://schemas.microsoft.com/office/drawing/2014/main" id="{A80C7FCC-7BB4-BA6C-C655-0020434B8761}"/>
              </a:ext>
            </a:extLst>
          </p:cNvPr>
          <p:cNvSpPr/>
          <p:nvPr/>
        </p:nvSpPr>
        <p:spPr>
          <a:xfrm>
            <a:off x="1433241" y="97753"/>
            <a:ext cx="7299229" cy="430887"/>
          </a:xfrm>
          <a:custGeom>
            <a:avLst/>
            <a:gdLst>
              <a:gd name="connsiteX0" fmla="*/ 0 w 7299229"/>
              <a:gd name="connsiteY0" fmla="*/ 0 h 430887"/>
              <a:gd name="connsiteX1" fmla="*/ 809551 w 7299229"/>
              <a:gd name="connsiteY1" fmla="*/ 0 h 430887"/>
              <a:gd name="connsiteX2" fmla="*/ 1473117 w 7299229"/>
              <a:gd name="connsiteY2" fmla="*/ 0 h 430887"/>
              <a:gd name="connsiteX3" fmla="*/ 2209676 w 7299229"/>
              <a:gd name="connsiteY3" fmla="*/ 0 h 430887"/>
              <a:gd name="connsiteX4" fmla="*/ 2727257 w 7299229"/>
              <a:gd name="connsiteY4" fmla="*/ 0 h 430887"/>
              <a:gd name="connsiteX5" fmla="*/ 3390824 w 7299229"/>
              <a:gd name="connsiteY5" fmla="*/ 0 h 430887"/>
              <a:gd name="connsiteX6" fmla="*/ 3835413 w 7299229"/>
              <a:gd name="connsiteY6" fmla="*/ 0 h 430887"/>
              <a:gd name="connsiteX7" fmla="*/ 4280002 w 7299229"/>
              <a:gd name="connsiteY7" fmla="*/ 0 h 430887"/>
              <a:gd name="connsiteX8" fmla="*/ 4724592 w 7299229"/>
              <a:gd name="connsiteY8" fmla="*/ 0 h 430887"/>
              <a:gd name="connsiteX9" fmla="*/ 5388158 w 7299229"/>
              <a:gd name="connsiteY9" fmla="*/ 0 h 430887"/>
              <a:gd name="connsiteX10" fmla="*/ 6197709 w 7299229"/>
              <a:gd name="connsiteY10" fmla="*/ 0 h 430887"/>
              <a:gd name="connsiteX11" fmla="*/ 7299229 w 7299229"/>
              <a:gd name="connsiteY11" fmla="*/ 0 h 430887"/>
              <a:gd name="connsiteX12" fmla="*/ 7299229 w 7299229"/>
              <a:gd name="connsiteY12" fmla="*/ 430887 h 430887"/>
              <a:gd name="connsiteX13" fmla="*/ 6708655 w 7299229"/>
              <a:gd name="connsiteY13" fmla="*/ 430887 h 430887"/>
              <a:gd name="connsiteX14" fmla="*/ 5972096 w 7299229"/>
              <a:gd name="connsiteY14" fmla="*/ 430887 h 430887"/>
              <a:gd name="connsiteX15" fmla="*/ 5527507 w 7299229"/>
              <a:gd name="connsiteY15" fmla="*/ 430887 h 430887"/>
              <a:gd name="connsiteX16" fmla="*/ 4790948 w 7299229"/>
              <a:gd name="connsiteY16" fmla="*/ 430887 h 430887"/>
              <a:gd name="connsiteX17" fmla="*/ 4273367 w 7299229"/>
              <a:gd name="connsiteY17" fmla="*/ 430887 h 430887"/>
              <a:gd name="connsiteX18" fmla="*/ 3609801 w 7299229"/>
              <a:gd name="connsiteY18" fmla="*/ 430887 h 430887"/>
              <a:gd name="connsiteX19" fmla="*/ 2800250 w 7299229"/>
              <a:gd name="connsiteY19" fmla="*/ 430887 h 430887"/>
              <a:gd name="connsiteX20" fmla="*/ 2063691 w 7299229"/>
              <a:gd name="connsiteY20" fmla="*/ 430887 h 430887"/>
              <a:gd name="connsiteX21" fmla="*/ 1546109 w 7299229"/>
              <a:gd name="connsiteY21" fmla="*/ 430887 h 430887"/>
              <a:gd name="connsiteX22" fmla="*/ 1101520 w 7299229"/>
              <a:gd name="connsiteY22" fmla="*/ 430887 h 430887"/>
              <a:gd name="connsiteX23" fmla="*/ 0 w 7299229"/>
              <a:gd name="connsiteY23" fmla="*/ 430887 h 430887"/>
              <a:gd name="connsiteX24" fmla="*/ 0 w 7299229"/>
              <a:gd name="connsiteY2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30887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304139" y="176871"/>
                  <a:pt x="7305926" y="279062"/>
                  <a:pt x="7299229" y="430887"/>
                </a:cubicBezTo>
                <a:cubicBezTo>
                  <a:pt x="7108589" y="416229"/>
                  <a:pt x="6927593" y="454652"/>
                  <a:pt x="6708655" y="430887"/>
                </a:cubicBezTo>
                <a:cubicBezTo>
                  <a:pt x="6489717" y="407122"/>
                  <a:pt x="6215294" y="421952"/>
                  <a:pt x="5972096" y="430887"/>
                </a:cubicBezTo>
                <a:cubicBezTo>
                  <a:pt x="5728898" y="439822"/>
                  <a:pt x="5647621" y="444306"/>
                  <a:pt x="5527507" y="430887"/>
                </a:cubicBezTo>
                <a:cubicBezTo>
                  <a:pt x="5407393" y="417468"/>
                  <a:pt x="5024849" y="404067"/>
                  <a:pt x="4790948" y="430887"/>
                </a:cubicBezTo>
                <a:cubicBezTo>
                  <a:pt x="4557047" y="457707"/>
                  <a:pt x="4426843" y="425716"/>
                  <a:pt x="4273367" y="430887"/>
                </a:cubicBezTo>
                <a:cubicBezTo>
                  <a:pt x="4119891" y="436058"/>
                  <a:pt x="3770105" y="410726"/>
                  <a:pt x="3609801" y="430887"/>
                </a:cubicBezTo>
                <a:cubicBezTo>
                  <a:pt x="3449497" y="451048"/>
                  <a:pt x="2991703" y="465261"/>
                  <a:pt x="2800250" y="430887"/>
                </a:cubicBezTo>
                <a:cubicBezTo>
                  <a:pt x="2608797" y="396513"/>
                  <a:pt x="2224449" y="450386"/>
                  <a:pt x="2063691" y="430887"/>
                </a:cubicBezTo>
                <a:cubicBezTo>
                  <a:pt x="1902933" y="411388"/>
                  <a:pt x="1666834" y="428140"/>
                  <a:pt x="1546109" y="430887"/>
                </a:cubicBezTo>
                <a:cubicBezTo>
                  <a:pt x="1425384" y="433634"/>
                  <a:pt x="1311854" y="417451"/>
                  <a:pt x="1101520" y="430887"/>
                </a:cubicBezTo>
                <a:cubicBezTo>
                  <a:pt x="891186" y="444323"/>
                  <a:pt x="458054" y="476093"/>
                  <a:pt x="0" y="430887"/>
                </a:cubicBezTo>
                <a:cubicBezTo>
                  <a:pt x="1094" y="225939"/>
                  <a:pt x="-8077" y="148192"/>
                  <a:pt x="0" y="0"/>
                </a:cubicBezTo>
                <a:close/>
              </a:path>
              <a:path w="7299229" h="430887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4051" y="97329"/>
                  <a:pt x="7313062" y="249551"/>
                  <a:pt x="7299229" y="430887"/>
                </a:cubicBezTo>
                <a:cubicBezTo>
                  <a:pt x="7115857" y="418200"/>
                  <a:pt x="7067864" y="435590"/>
                  <a:pt x="6854640" y="430887"/>
                </a:cubicBezTo>
                <a:cubicBezTo>
                  <a:pt x="6641416" y="426184"/>
                  <a:pt x="6581345" y="420652"/>
                  <a:pt x="6410050" y="430887"/>
                </a:cubicBezTo>
                <a:cubicBezTo>
                  <a:pt x="6238755" y="441123"/>
                  <a:pt x="5909401" y="435550"/>
                  <a:pt x="5746484" y="430887"/>
                </a:cubicBezTo>
                <a:cubicBezTo>
                  <a:pt x="5583567" y="426224"/>
                  <a:pt x="5454145" y="430152"/>
                  <a:pt x="5228902" y="430887"/>
                </a:cubicBezTo>
                <a:cubicBezTo>
                  <a:pt x="5003659" y="431622"/>
                  <a:pt x="4669907" y="452806"/>
                  <a:pt x="4492344" y="430887"/>
                </a:cubicBezTo>
                <a:cubicBezTo>
                  <a:pt x="4314781" y="408968"/>
                  <a:pt x="3925964" y="398485"/>
                  <a:pt x="3755785" y="430887"/>
                </a:cubicBezTo>
                <a:cubicBezTo>
                  <a:pt x="3585606" y="463289"/>
                  <a:pt x="3468943" y="453033"/>
                  <a:pt x="3238203" y="430887"/>
                </a:cubicBezTo>
                <a:cubicBezTo>
                  <a:pt x="3007463" y="408741"/>
                  <a:pt x="2886368" y="410356"/>
                  <a:pt x="2793614" y="430887"/>
                </a:cubicBezTo>
                <a:cubicBezTo>
                  <a:pt x="2700860" y="451418"/>
                  <a:pt x="2402346" y="441196"/>
                  <a:pt x="2276032" y="430887"/>
                </a:cubicBezTo>
                <a:cubicBezTo>
                  <a:pt x="2149718" y="420578"/>
                  <a:pt x="2040827" y="414001"/>
                  <a:pt x="1831443" y="430887"/>
                </a:cubicBezTo>
                <a:cubicBezTo>
                  <a:pt x="1622059" y="447773"/>
                  <a:pt x="1523119" y="436250"/>
                  <a:pt x="1240869" y="430887"/>
                </a:cubicBezTo>
                <a:cubicBezTo>
                  <a:pt x="958619" y="425524"/>
                  <a:pt x="536380" y="432888"/>
                  <a:pt x="0" y="430887"/>
                </a:cubicBezTo>
                <a:cubicBezTo>
                  <a:pt x="-17839" y="246880"/>
                  <a:pt x="6662" y="2121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897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706" y="3859446"/>
            <a:ext cx="580294" cy="1194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A372B3-A563-5CF7-5D9B-21DD6228E220}"/>
              </a:ext>
            </a:extLst>
          </p:cNvPr>
          <p:cNvSpPr txBox="1"/>
          <p:nvPr/>
        </p:nvSpPr>
        <p:spPr>
          <a:xfrm>
            <a:off x="683059" y="1069188"/>
            <a:ext cx="8278061" cy="830997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 (Z = 8), S (Z = 16), F (Z = 9).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70094-DB51-7FAA-4837-BE244F7C7DAC}"/>
              </a:ext>
            </a:extLst>
          </p:cNvPr>
          <p:cNvSpPr txBox="1"/>
          <p:nvPr/>
        </p:nvSpPr>
        <p:spPr>
          <a:xfrm>
            <a:off x="374714" y="2042763"/>
            <a:ext cx="5802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=&gt;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 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VIA.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=&gt; chu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VIIA.</a:t>
            </a:r>
            <a:endParaRPr lang="en-US" altLang="zh-CN" sz="2400" baseline="30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4 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=&gt; chu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VIA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9886977-3C8D-0B9E-BA3E-3FBBA9F10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56479"/>
              </p:ext>
            </p:extLst>
          </p:nvPr>
        </p:nvGraphicFramePr>
        <p:xfrm>
          <a:off x="6444300" y="2124767"/>
          <a:ext cx="2324986" cy="103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2512">
                  <a:extLst>
                    <a:ext uri="{9D8B030D-6E8A-4147-A177-3AD203B41FA5}">
                      <a16:colId xmlns:a16="http://schemas.microsoft.com/office/drawing/2014/main" val="3665729328"/>
                    </a:ext>
                  </a:extLst>
                </a:gridCol>
                <a:gridCol w="574158">
                  <a:extLst>
                    <a:ext uri="{9D8B030D-6E8A-4147-A177-3AD203B41FA5}">
                      <a16:colId xmlns:a16="http://schemas.microsoft.com/office/drawing/2014/main" val="2853935209"/>
                    </a:ext>
                  </a:extLst>
                </a:gridCol>
                <a:gridCol w="584790">
                  <a:extLst>
                    <a:ext uri="{9D8B030D-6E8A-4147-A177-3AD203B41FA5}">
                      <a16:colId xmlns:a16="http://schemas.microsoft.com/office/drawing/2014/main" val="3799640398"/>
                    </a:ext>
                  </a:extLst>
                </a:gridCol>
                <a:gridCol w="563526">
                  <a:extLst>
                    <a:ext uri="{9D8B030D-6E8A-4147-A177-3AD203B41FA5}">
                      <a16:colId xmlns:a16="http://schemas.microsoft.com/office/drawing/2014/main" val="2471158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5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83716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5B84DAC-630E-A537-157E-A24D2AC4A0C9}"/>
              </a:ext>
            </a:extLst>
          </p:cNvPr>
          <p:cNvSpPr txBox="1"/>
          <p:nvPr/>
        </p:nvSpPr>
        <p:spPr>
          <a:xfrm>
            <a:off x="397573" y="3536280"/>
            <a:ext cx="72033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F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2,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F &gt; 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VIA,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O &gt; 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852F0E-BFCF-4FDA-00C2-6C76ED609436}"/>
              </a:ext>
            </a:extLst>
          </p:cNvPr>
          <p:cNvSpPr txBox="1"/>
          <p:nvPr/>
        </p:nvSpPr>
        <p:spPr>
          <a:xfrm>
            <a:off x="2716842" y="4456807"/>
            <a:ext cx="335248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F &gt; O &gt; S. </a:t>
            </a:r>
          </a:p>
        </p:txBody>
      </p:sp>
      <p:sp>
        <p:nvSpPr>
          <p:cNvPr id="14" name="矩形 32">
            <a:extLst>
              <a:ext uri="{FF2B5EF4-FFF2-40B4-BE49-F238E27FC236}">
                <a16:creationId xmlns:a16="http://schemas.microsoft.com/office/drawing/2014/main" id="{A97EC888-C788-0222-5194-2F418EFDE5EA}"/>
              </a:ext>
            </a:extLst>
          </p:cNvPr>
          <p:cNvSpPr/>
          <p:nvPr/>
        </p:nvSpPr>
        <p:spPr>
          <a:xfrm>
            <a:off x="1387571" y="244875"/>
            <a:ext cx="7299229" cy="430887"/>
          </a:xfrm>
          <a:custGeom>
            <a:avLst/>
            <a:gdLst>
              <a:gd name="connsiteX0" fmla="*/ 0 w 7299229"/>
              <a:gd name="connsiteY0" fmla="*/ 0 h 430887"/>
              <a:gd name="connsiteX1" fmla="*/ 809551 w 7299229"/>
              <a:gd name="connsiteY1" fmla="*/ 0 h 430887"/>
              <a:gd name="connsiteX2" fmla="*/ 1473117 w 7299229"/>
              <a:gd name="connsiteY2" fmla="*/ 0 h 430887"/>
              <a:gd name="connsiteX3" fmla="*/ 2209676 w 7299229"/>
              <a:gd name="connsiteY3" fmla="*/ 0 h 430887"/>
              <a:gd name="connsiteX4" fmla="*/ 2727257 w 7299229"/>
              <a:gd name="connsiteY4" fmla="*/ 0 h 430887"/>
              <a:gd name="connsiteX5" fmla="*/ 3390824 w 7299229"/>
              <a:gd name="connsiteY5" fmla="*/ 0 h 430887"/>
              <a:gd name="connsiteX6" fmla="*/ 3835413 w 7299229"/>
              <a:gd name="connsiteY6" fmla="*/ 0 h 430887"/>
              <a:gd name="connsiteX7" fmla="*/ 4280002 w 7299229"/>
              <a:gd name="connsiteY7" fmla="*/ 0 h 430887"/>
              <a:gd name="connsiteX8" fmla="*/ 4724592 w 7299229"/>
              <a:gd name="connsiteY8" fmla="*/ 0 h 430887"/>
              <a:gd name="connsiteX9" fmla="*/ 5388158 w 7299229"/>
              <a:gd name="connsiteY9" fmla="*/ 0 h 430887"/>
              <a:gd name="connsiteX10" fmla="*/ 6197709 w 7299229"/>
              <a:gd name="connsiteY10" fmla="*/ 0 h 430887"/>
              <a:gd name="connsiteX11" fmla="*/ 7299229 w 7299229"/>
              <a:gd name="connsiteY11" fmla="*/ 0 h 430887"/>
              <a:gd name="connsiteX12" fmla="*/ 7299229 w 7299229"/>
              <a:gd name="connsiteY12" fmla="*/ 430887 h 430887"/>
              <a:gd name="connsiteX13" fmla="*/ 6708655 w 7299229"/>
              <a:gd name="connsiteY13" fmla="*/ 430887 h 430887"/>
              <a:gd name="connsiteX14" fmla="*/ 5972096 w 7299229"/>
              <a:gd name="connsiteY14" fmla="*/ 430887 h 430887"/>
              <a:gd name="connsiteX15" fmla="*/ 5527507 w 7299229"/>
              <a:gd name="connsiteY15" fmla="*/ 430887 h 430887"/>
              <a:gd name="connsiteX16" fmla="*/ 4790948 w 7299229"/>
              <a:gd name="connsiteY16" fmla="*/ 430887 h 430887"/>
              <a:gd name="connsiteX17" fmla="*/ 4273367 w 7299229"/>
              <a:gd name="connsiteY17" fmla="*/ 430887 h 430887"/>
              <a:gd name="connsiteX18" fmla="*/ 3609801 w 7299229"/>
              <a:gd name="connsiteY18" fmla="*/ 430887 h 430887"/>
              <a:gd name="connsiteX19" fmla="*/ 2800250 w 7299229"/>
              <a:gd name="connsiteY19" fmla="*/ 430887 h 430887"/>
              <a:gd name="connsiteX20" fmla="*/ 2063691 w 7299229"/>
              <a:gd name="connsiteY20" fmla="*/ 430887 h 430887"/>
              <a:gd name="connsiteX21" fmla="*/ 1546109 w 7299229"/>
              <a:gd name="connsiteY21" fmla="*/ 430887 h 430887"/>
              <a:gd name="connsiteX22" fmla="*/ 1101520 w 7299229"/>
              <a:gd name="connsiteY22" fmla="*/ 430887 h 430887"/>
              <a:gd name="connsiteX23" fmla="*/ 0 w 7299229"/>
              <a:gd name="connsiteY23" fmla="*/ 430887 h 430887"/>
              <a:gd name="connsiteX24" fmla="*/ 0 w 7299229"/>
              <a:gd name="connsiteY2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99229" h="430887" fill="none" extrusionOk="0">
                <a:moveTo>
                  <a:pt x="0" y="0"/>
                </a:moveTo>
                <a:cubicBezTo>
                  <a:pt x="354373" y="-35691"/>
                  <a:pt x="517072" y="5451"/>
                  <a:pt x="809551" y="0"/>
                </a:cubicBezTo>
                <a:cubicBezTo>
                  <a:pt x="1102030" y="-5451"/>
                  <a:pt x="1311566" y="-32170"/>
                  <a:pt x="1473117" y="0"/>
                </a:cubicBezTo>
                <a:cubicBezTo>
                  <a:pt x="1634668" y="32170"/>
                  <a:pt x="1980842" y="-22724"/>
                  <a:pt x="2209676" y="0"/>
                </a:cubicBezTo>
                <a:cubicBezTo>
                  <a:pt x="2438510" y="22724"/>
                  <a:pt x="2564470" y="9266"/>
                  <a:pt x="2727257" y="0"/>
                </a:cubicBezTo>
                <a:cubicBezTo>
                  <a:pt x="2890044" y="-9266"/>
                  <a:pt x="3068944" y="4718"/>
                  <a:pt x="3390824" y="0"/>
                </a:cubicBezTo>
                <a:cubicBezTo>
                  <a:pt x="3712704" y="-4718"/>
                  <a:pt x="3664198" y="21961"/>
                  <a:pt x="3835413" y="0"/>
                </a:cubicBezTo>
                <a:cubicBezTo>
                  <a:pt x="4006628" y="-21961"/>
                  <a:pt x="4147611" y="3010"/>
                  <a:pt x="4280002" y="0"/>
                </a:cubicBezTo>
                <a:cubicBezTo>
                  <a:pt x="4412393" y="-3010"/>
                  <a:pt x="4564055" y="20427"/>
                  <a:pt x="4724592" y="0"/>
                </a:cubicBezTo>
                <a:cubicBezTo>
                  <a:pt x="4885129" y="-20427"/>
                  <a:pt x="5199598" y="-30223"/>
                  <a:pt x="5388158" y="0"/>
                </a:cubicBezTo>
                <a:cubicBezTo>
                  <a:pt x="5576718" y="30223"/>
                  <a:pt x="5867940" y="24678"/>
                  <a:pt x="6197709" y="0"/>
                </a:cubicBezTo>
                <a:cubicBezTo>
                  <a:pt x="6527478" y="-24678"/>
                  <a:pt x="6768956" y="-46511"/>
                  <a:pt x="7299229" y="0"/>
                </a:cubicBezTo>
                <a:cubicBezTo>
                  <a:pt x="7304139" y="176871"/>
                  <a:pt x="7305926" y="279062"/>
                  <a:pt x="7299229" y="430887"/>
                </a:cubicBezTo>
                <a:cubicBezTo>
                  <a:pt x="7108589" y="416229"/>
                  <a:pt x="6927593" y="454652"/>
                  <a:pt x="6708655" y="430887"/>
                </a:cubicBezTo>
                <a:cubicBezTo>
                  <a:pt x="6489717" y="407122"/>
                  <a:pt x="6215294" y="421952"/>
                  <a:pt x="5972096" y="430887"/>
                </a:cubicBezTo>
                <a:cubicBezTo>
                  <a:pt x="5728898" y="439822"/>
                  <a:pt x="5647621" y="444306"/>
                  <a:pt x="5527507" y="430887"/>
                </a:cubicBezTo>
                <a:cubicBezTo>
                  <a:pt x="5407393" y="417468"/>
                  <a:pt x="5024849" y="404067"/>
                  <a:pt x="4790948" y="430887"/>
                </a:cubicBezTo>
                <a:cubicBezTo>
                  <a:pt x="4557047" y="457707"/>
                  <a:pt x="4426843" y="425716"/>
                  <a:pt x="4273367" y="430887"/>
                </a:cubicBezTo>
                <a:cubicBezTo>
                  <a:pt x="4119891" y="436058"/>
                  <a:pt x="3770105" y="410726"/>
                  <a:pt x="3609801" y="430887"/>
                </a:cubicBezTo>
                <a:cubicBezTo>
                  <a:pt x="3449497" y="451048"/>
                  <a:pt x="2991703" y="465261"/>
                  <a:pt x="2800250" y="430887"/>
                </a:cubicBezTo>
                <a:cubicBezTo>
                  <a:pt x="2608797" y="396513"/>
                  <a:pt x="2224449" y="450386"/>
                  <a:pt x="2063691" y="430887"/>
                </a:cubicBezTo>
                <a:cubicBezTo>
                  <a:pt x="1902933" y="411388"/>
                  <a:pt x="1666834" y="428140"/>
                  <a:pt x="1546109" y="430887"/>
                </a:cubicBezTo>
                <a:cubicBezTo>
                  <a:pt x="1425384" y="433634"/>
                  <a:pt x="1311854" y="417451"/>
                  <a:pt x="1101520" y="430887"/>
                </a:cubicBezTo>
                <a:cubicBezTo>
                  <a:pt x="891186" y="444323"/>
                  <a:pt x="458054" y="476093"/>
                  <a:pt x="0" y="430887"/>
                </a:cubicBezTo>
                <a:cubicBezTo>
                  <a:pt x="1094" y="225939"/>
                  <a:pt x="-8077" y="148192"/>
                  <a:pt x="0" y="0"/>
                </a:cubicBezTo>
                <a:close/>
              </a:path>
              <a:path w="7299229" h="430887" stroke="0" extrusionOk="0">
                <a:moveTo>
                  <a:pt x="0" y="0"/>
                </a:moveTo>
                <a:cubicBezTo>
                  <a:pt x="383616" y="-20532"/>
                  <a:pt x="450202" y="12403"/>
                  <a:pt x="809551" y="0"/>
                </a:cubicBezTo>
                <a:cubicBezTo>
                  <a:pt x="1168900" y="-12403"/>
                  <a:pt x="1135153" y="-194"/>
                  <a:pt x="1327133" y="0"/>
                </a:cubicBezTo>
                <a:cubicBezTo>
                  <a:pt x="1519113" y="194"/>
                  <a:pt x="1805347" y="22344"/>
                  <a:pt x="1990699" y="0"/>
                </a:cubicBezTo>
                <a:cubicBezTo>
                  <a:pt x="2176051" y="-22344"/>
                  <a:pt x="2299309" y="13204"/>
                  <a:pt x="2435288" y="0"/>
                </a:cubicBezTo>
                <a:cubicBezTo>
                  <a:pt x="2571267" y="-13204"/>
                  <a:pt x="2755108" y="13646"/>
                  <a:pt x="2952870" y="0"/>
                </a:cubicBezTo>
                <a:cubicBezTo>
                  <a:pt x="3150632" y="-13646"/>
                  <a:pt x="3324608" y="13169"/>
                  <a:pt x="3543444" y="0"/>
                </a:cubicBezTo>
                <a:cubicBezTo>
                  <a:pt x="3762280" y="-13169"/>
                  <a:pt x="4186183" y="24412"/>
                  <a:pt x="4352995" y="0"/>
                </a:cubicBezTo>
                <a:cubicBezTo>
                  <a:pt x="4519807" y="-24412"/>
                  <a:pt x="4642486" y="20968"/>
                  <a:pt x="4870576" y="0"/>
                </a:cubicBezTo>
                <a:cubicBezTo>
                  <a:pt x="5098666" y="-20968"/>
                  <a:pt x="5448344" y="8476"/>
                  <a:pt x="5607135" y="0"/>
                </a:cubicBezTo>
                <a:cubicBezTo>
                  <a:pt x="5765926" y="-8476"/>
                  <a:pt x="5907512" y="-21832"/>
                  <a:pt x="6124717" y="0"/>
                </a:cubicBezTo>
                <a:cubicBezTo>
                  <a:pt x="6341922" y="21832"/>
                  <a:pt x="6878210" y="10724"/>
                  <a:pt x="7299229" y="0"/>
                </a:cubicBezTo>
                <a:cubicBezTo>
                  <a:pt x="7304051" y="97329"/>
                  <a:pt x="7313062" y="249551"/>
                  <a:pt x="7299229" y="430887"/>
                </a:cubicBezTo>
                <a:cubicBezTo>
                  <a:pt x="7115857" y="418200"/>
                  <a:pt x="7067864" y="435590"/>
                  <a:pt x="6854640" y="430887"/>
                </a:cubicBezTo>
                <a:cubicBezTo>
                  <a:pt x="6641416" y="426184"/>
                  <a:pt x="6581345" y="420652"/>
                  <a:pt x="6410050" y="430887"/>
                </a:cubicBezTo>
                <a:cubicBezTo>
                  <a:pt x="6238755" y="441123"/>
                  <a:pt x="5909401" y="435550"/>
                  <a:pt x="5746484" y="430887"/>
                </a:cubicBezTo>
                <a:cubicBezTo>
                  <a:pt x="5583567" y="426224"/>
                  <a:pt x="5454145" y="430152"/>
                  <a:pt x="5228902" y="430887"/>
                </a:cubicBezTo>
                <a:cubicBezTo>
                  <a:pt x="5003659" y="431622"/>
                  <a:pt x="4669907" y="452806"/>
                  <a:pt x="4492344" y="430887"/>
                </a:cubicBezTo>
                <a:cubicBezTo>
                  <a:pt x="4314781" y="408968"/>
                  <a:pt x="3925964" y="398485"/>
                  <a:pt x="3755785" y="430887"/>
                </a:cubicBezTo>
                <a:cubicBezTo>
                  <a:pt x="3585606" y="463289"/>
                  <a:pt x="3468943" y="453033"/>
                  <a:pt x="3238203" y="430887"/>
                </a:cubicBezTo>
                <a:cubicBezTo>
                  <a:pt x="3007463" y="408741"/>
                  <a:pt x="2886368" y="410356"/>
                  <a:pt x="2793614" y="430887"/>
                </a:cubicBezTo>
                <a:cubicBezTo>
                  <a:pt x="2700860" y="451418"/>
                  <a:pt x="2402346" y="441196"/>
                  <a:pt x="2276032" y="430887"/>
                </a:cubicBezTo>
                <a:cubicBezTo>
                  <a:pt x="2149718" y="420578"/>
                  <a:pt x="2040827" y="414001"/>
                  <a:pt x="1831443" y="430887"/>
                </a:cubicBezTo>
                <a:cubicBezTo>
                  <a:pt x="1622059" y="447773"/>
                  <a:pt x="1523119" y="436250"/>
                  <a:pt x="1240869" y="430887"/>
                </a:cubicBezTo>
                <a:cubicBezTo>
                  <a:pt x="958619" y="425524"/>
                  <a:pt x="536380" y="432888"/>
                  <a:pt x="0" y="430887"/>
                </a:cubicBezTo>
                <a:cubicBezTo>
                  <a:pt x="-17839" y="246880"/>
                  <a:pt x="6662" y="2121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634957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loại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phi </a:t>
            </a:r>
            <a:r>
              <a:rPr lang="en-US" altLang="zh-CN" sz="22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kim</a:t>
            </a:r>
            <a:r>
              <a:rPr lang="en-US" altLang="zh-CN" sz="2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zh-CN" altLang="en-US" sz="22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3" name="Picture 2" descr="dau hoi – Rủng Rỉnh">
            <a:extLst>
              <a:ext uri="{FF2B5EF4-FFF2-40B4-BE49-F238E27FC236}">
                <a16:creationId xmlns:a16="http://schemas.microsoft.com/office/drawing/2014/main" id="{9C5F01BE-150E-6E7D-DA85-025612234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" y="1174732"/>
            <a:ext cx="549579" cy="54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478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5" grpId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786179" y="-92968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2055758" y="1102381"/>
            <a:ext cx="7096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HƯỚNG BIẾN ĐỔI 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THÀNH PHẦN, TÍNH ACID, BASE CỦA OXIDE VÀ HYDROXIDE THEO CHU KÌ</a:t>
            </a:r>
            <a:endParaRPr lang="en-US" altLang="zh-CN" sz="2800" b="1" i="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309516" y="817775"/>
            <a:ext cx="184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03</a:t>
            </a:r>
            <a:endParaRPr lang="zh-CN" altLang="en-US" sz="72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9570" t="20919" r="34859" b="7901"/>
          <a:stretch/>
        </p:blipFill>
        <p:spPr>
          <a:xfrm rot="16200000">
            <a:off x="1301202" y="1056483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883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83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83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191386" y="12625"/>
            <a:ext cx="1062686" cy="695339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sp>
        <p:nvSpPr>
          <p:cNvPr id="11" name="矩形 32">
            <a:extLst>
              <a:ext uri="{FF2B5EF4-FFF2-40B4-BE49-F238E27FC236}">
                <a16:creationId xmlns:a16="http://schemas.microsoft.com/office/drawing/2014/main" id="{895D0924-5F15-2BAE-AFD6-1983E2E80396}"/>
              </a:ext>
            </a:extLst>
          </p:cNvPr>
          <p:cNvSpPr/>
          <p:nvPr/>
        </p:nvSpPr>
        <p:spPr>
          <a:xfrm>
            <a:off x="1416377" y="127777"/>
            <a:ext cx="7436517" cy="707886"/>
          </a:xfrm>
          <a:custGeom>
            <a:avLst/>
            <a:gdLst>
              <a:gd name="connsiteX0" fmla="*/ 0 w 7436517"/>
              <a:gd name="connsiteY0" fmla="*/ 0 h 707886"/>
              <a:gd name="connsiteX1" fmla="*/ 527317 w 7436517"/>
              <a:gd name="connsiteY1" fmla="*/ 0 h 707886"/>
              <a:gd name="connsiteX2" fmla="*/ 1277729 w 7436517"/>
              <a:gd name="connsiteY2" fmla="*/ 0 h 707886"/>
              <a:gd name="connsiteX3" fmla="*/ 1805045 w 7436517"/>
              <a:gd name="connsiteY3" fmla="*/ 0 h 707886"/>
              <a:gd name="connsiteX4" fmla="*/ 2332362 w 7436517"/>
              <a:gd name="connsiteY4" fmla="*/ 0 h 707886"/>
              <a:gd name="connsiteX5" fmla="*/ 2785314 w 7436517"/>
              <a:gd name="connsiteY5" fmla="*/ 0 h 707886"/>
              <a:gd name="connsiteX6" fmla="*/ 3312630 w 7436517"/>
              <a:gd name="connsiteY6" fmla="*/ 0 h 707886"/>
              <a:gd name="connsiteX7" fmla="*/ 3765582 w 7436517"/>
              <a:gd name="connsiteY7" fmla="*/ 0 h 707886"/>
              <a:gd name="connsiteX8" fmla="*/ 4515994 w 7436517"/>
              <a:gd name="connsiteY8" fmla="*/ 0 h 707886"/>
              <a:gd name="connsiteX9" fmla="*/ 5043311 w 7436517"/>
              <a:gd name="connsiteY9" fmla="*/ 0 h 707886"/>
              <a:gd name="connsiteX10" fmla="*/ 5868088 w 7436517"/>
              <a:gd name="connsiteY10" fmla="*/ 0 h 707886"/>
              <a:gd name="connsiteX11" fmla="*/ 6395405 w 7436517"/>
              <a:gd name="connsiteY11" fmla="*/ 0 h 707886"/>
              <a:gd name="connsiteX12" fmla="*/ 7436517 w 7436517"/>
              <a:gd name="connsiteY12" fmla="*/ 0 h 707886"/>
              <a:gd name="connsiteX13" fmla="*/ 7436517 w 7436517"/>
              <a:gd name="connsiteY13" fmla="*/ 339785 h 707886"/>
              <a:gd name="connsiteX14" fmla="*/ 7436517 w 7436517"/>
              <a:gd name="connsiteY14" fmla="*/ 707886 h 707886"/>
              <a:gd name="connsiteX15" fmla="*/ 6611740 w 7436517"/>
              <a:gd name="connsiteY15" fmla="*/ 707886 h 707886"/>
              <a:gd name="connsiteX16" fmla="*/ 6158788 w 7436517"/>
              <a:gd name="connsiteY16" fmla="*/ 707886 h 707886"/>
              <a:gd name="connsiteX17" fmla="*/ 5631472 w 7436517"/>
              <a:gd name="connsiteY17" fmla="*/ 707886 h 707886"/>
              <a:gd name="connsiteX18" fmla="*/ 4806694 w 7436517"/>
              <a:gd name="connsiteY18" fmla="*/ 707886 h 707886"/>
              <a:gd name="connsiteX19" fmla="*/ 4056282 w 7436517"/>
              <a:gd name="connsiteY19" fmla="*/ 707886 h 707886"/>
              <a:gd name="connsiteX20" fmla="*/ 3454600 w 7436517"/>
              <a:gd name="connsiteY20" fmla="*/ 707886 h 707886"/>
              <a:gd name="connsiteX21" fmla="*/ 3001649 w 7436517"/>
              <a:gd name="connsiteY21" fmla="*/ 707886 h 707886"/>
              <a:gd name="connsiteX22" fmla="*/ 2251237 w 7436517"/>
              <a:gd name="connsiteY22" fmla="*/ 707886 h 707886"/>
              <a:gd name="connsiteX23" fmla="*/ 1723920 w 7436517"/>
              <a:gd name="connsiteY23" fmla="*/ 707886 h 707886"/>
              <a:gd name="connsiteX24" fmla="*/ 1270968 w 7436517"/>
              <a:gd name="connsiteY24" fmla="*/ 707886 h 707886"/>
              <a:gd name="connsiteX25" fmla="*/ 0 w 7436517"/>
              <a:gd name="connsiteY25" fmla="*/ 707886 h 707886"/>
              <a:gd name="connsiteX26" fmla="*/ 0 w 7436517"/>
              <a:gd name="connsiteY26" fmla="*/ 353943 h 707886"/>
              <a:gd name="connsiteX27" fmla="*/ 0 w 7436517"/>
              <a:gd name="connsiteY27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436517" h="707886" fill="none" extrusionOk="0">
                <a:moveTo>
                  <a:pt x="0" y="0"/>
                </a:moveTo>
                <a:cubicBezTo>
                  <a:pt x="141862" y="-12976"/>
                  <a:pt x="324437" y="2123"/>
                  <a:pt x="527317" y="0"/>
                </a:cubicBezTo>
                <a:cubicBezTo>
                  <a:pt x="730197" y="-2123"/>
                  <a:pt x="924975" y="34258"/>
                  <a:pt x="1277729" y="0"/>
                </a:cubicBezTo>
                <a:cubicBezTo>
                  <a:pt x="1630483" y="-34258"/>
                  <a:pt x="1663329" y="4689"/>
                  <a:pt x="1805045" y="0"/>
                </a:cubicBezTo>
                <a:cubicBezTo>
                  <a:pt x="1946761" y="-4689"/>
                  <a:pt x="2092083" y="5539"/>
                  <a:pt x="2332362" y="0"/>
                </a:cubicBezTo>
                <a:cubicBezTo>
                  <a:pt x="2572641" y="-5539"/>
                  <a:pt x="2590977" y="-4544"/>
                  <a:pt x="2785314" y="0"/>
                </a:cubicBezTo>
                <a:cubicBezTo>
                  <a:pt x="2979651" y="4544"/>
                  <a:pt x="3105310" y="-699"/>
                  <a:pt x="3312630" y="0"/>
                </a:cubicBezTo>
                <a:cubicBezTo>
                  <a:pt x="3519950" y="699"/>
                  <a:pt x="3561405" y="-4920"/>
                  <a:pt x="3765582" y="0"/>
                </a:cubicBezTo>
                <a:cubicBezTo>
                  <a:pt x="3969759" y="4920"/>
                  <a:pt x="4173824" y="-11445"/>
                  <a:pt x="4515994" y="0"/>
                </a:cubicBezTo>
                <a:cubicBezTo>
                  <a:pt x="4858164" y="11445"/>
                  <a:pt x="4920979" y="918"/>
                  <a:pt x="5043311" y="0"/>
                </a:cubicBezTo>
                <a:cubicBezTo>
                  <a:pt x="5165643" y="-918"/>
                  <a:pt x="5622445" y="-13891"/>
                  <a:pt x="5868088" y="0"/>
                </a:cubicBezTo>
                <a:cubicBezTo>
                  <a:pt x="6113731" y="13891"/>
                  <a:pt x="6208856" y="-7908"/>
                  <a:pt x="6395405" y="0"/>
                </a:cubicBezTo>
                <a:cubicBezTo>
                  <a:pt x="6581954" y="7908"/>
                  <a:pt x="7075689" y="48943"/>
                  <a:pt x="7436517" y="0"/>
                </a:cubicBezTo>
                <a:cubicBezTo>
                  <a:pt x="7422352" y="137308"/>
                  <a:pt x="7427000" y="183254"/>
                  <a:pt x="7436517" y="339785"/>
                </a:cubicBezTo>
                <a:cubicBezTo>
                  <a:pt x="7446034" y="496317"/>
                  <a:pt x="7432757" y="595038"/>
                  <a:pt x="7436517" y="707886"/>
                </a:cubicBezTo>
                <a:cubicBezTo>
                  <a:pt x="7244857" y="690738"/>
                  <a:pt x="6824526" y="738287"/>
                  <a:pt x="6611740" y="707886"/>
                </a:cubicBezTo>
                <a:cubicBezTo>
                  <a:pt x="6398954" y="677485"/>
                  <a:pt x="6291318" y="696348"/>
                  <a:pt x="6158788" y="707886"/>
                </a:cubicBezTo>
                <a:cubicBezTo>
                  <a:pt x="6026258" y="719424"/>
                  <a:pt x="5764394" y="713286"/>
                  <a:pt x="5631472" y="707886"/>
                </a:cubicBezTo>
                <a:cubicBezTo>
                  <a:pt x="5498550" y="702486"/>
                  <a:pt x="5088812" y="682721"/>
                  <a:pt x="4806694" y="707886"/>
                </a:cubicBezTo>
                <a:cubicBezTo>
                  <a:pt x="4524576" y="733051"/>
                  <a:pt x="4396002" y="732839"/>
                  <a:pt x="4056282" y="707886"/>
                </a:cubicBezTo>
                <a:cubicBezTo>
                  <a:pt x="3716562" y="682933"/>
                  <a:pt x="3677010" y="737687"/>
                  <a:pt x="3454600" y="707886"/>
                </a:cubicBezTo>
                <a:cubicBezTo>
                  <a:pt x="3232190" y="678085"/>
                  <a:pt x="3181330" y="695888"/>
                  <a:pt x="3001649" y="707886"/>
                </a:cubicBezTo>
                <a:cubicBezTo>
                  <a:pt x="2821968" y="719884"/>
                  <a:pt x="2506051" y="729547"/>
                  <a:pt x="2251237" y="707886"/>
                </a:cubicBezTo>
                <a:cubicBezTo>
                  <a:pt x="1996423" y="686225"/>
                  <a:pt x="1939647" y="682823"/>
                  <a:pt x="1723920" y="707886"/>
                </a:cubicBezTo>
                <a:cubicBezTo>
                  <a:pt x="1508193" y="732949"/>
                  <a:pt x="1391713" y="717453"/>
                  <a:pt x="1270968" y="707886"/>
                </a:cubicBezTo>
                <a:cubicBezTo>
                  <a:pt x="1150223" y="698319"/>
                  <a:pt x="270014" y="658866"/>
                  <a:pt x="0" y="707886"/>
                </a:cubicBezTo>
                <a:cubicBezTo>
                  <a:pt x="3540" y="614459"/>
                  <a:pt x="2671" y="471219"/>
                  <a:pt x="0" y="353943"/>
                </a:cubicBezTo>
                <a:cubicBezTo>
                  <a:pt x="-2671" y="236667"/>
                  <a:pt x="-2931" y="85946"/>
                  <a:pt x="0" y="0"/>
                </a:cubicBezTo>
                <a:close/>
              </a:path>
              <a:path w="7436517" h="707886" stroke="0" extrusionOk="0">
                <a:moveTo>
                  <a:pt x="0" y="0"/>
                </a:moveTo>
                <a:cubicBezTo>
                  <a:pt x="104231" y="12994"/>
                  <a:pt x="311800" y="-12389"/>
                  <a:pt x="452951" y="0"/>
                </a:cubicBezTo>
                <a:cubicBezTo>
                  <a:pt x="594102" y="12389"/>
                  <a:pt x="912092" y="-11258"/>
                  <a:pt x="1054633" y="0"/>
                </a:cubicBezTo>
                <a:cubicBezTo>
                  <a:pt x="1197174" y="11258"/>
                  <a:pt x="1382662" y="3015"/>
                  <a:pt x="1507585" y="0"/>
                </a:cubicBezTo>
                <a:cubicBezTo>
                  <a:pt x="1632508" y="-3015"/>
                  <a:pt x="1937799" y="-17023"/>
                  <a:pt x="2109267" y="0"/>
                </a:cubicBezTo>
                <a:cubicBezTo>
                  <a:pt x="2280735" y="17023"/>
                  <a:pt x="2464761" y="8486"/>
                  <a:pt x="2785314" y="0"/>
                </a:cubicBezTo>
                <a:cubicBezTo>
                  <a:pt x="3105867" y="-8486"/>
                  <a:pt x="3375315" y="30698"/>
                  <a:pt x="3535726" y="0"/>
                </a:cubicBezTo>
                <a:cubicBezTo>
                  <a:pt x="3696137" y="-30698"/>
                  <a:pt x="3974440" y="-12931"/>
                  <a:pt x="4211773" y="0"/>
                </a:cubicBezTo>
                <a:cubicBezTo>
                  <a:pt x="4449106" y="12931"/>
                  <a:pt x="4688160" y="-1882"/>
                  <a:pt x="4887820" y="0"/>
                </a:cubicBezTo>
                <a:cubicBezTo>
                  <a:pt x="5087480" y="1882"/>
                  <a:pt x="5160200" y="-21708"/>
                  <a:pt x="5340771" y="0"/>
                </a:cubicBezTo>
                <a:cubicBezTo>
                  <a:pt x="5521342" y="21708"/>
                  <a:pt x="5622135" y="4044"/>
                  <a:pt x="5793723" y="0"/>
                </a:cubicBezTo>
                <a:cubicBezTo>
                  <a:pt x="5965311" y="-4044"/>
                  <a:pt x="6280447" y="-10257"/>
                  <a:pt x="6544135" y="0"/>
                </a:cubicBezTo>
                <a:cubicBezTo>
                  <a:pt x="6807823" y="10257"/>
                  <a:pt x="7198313" y="3475"/>
                  <a:pt x="7436517" y="0"/>
                </a:cubicBezTo>
                <a:cubicBezTo>
                  <a:pt x="7453699" y="80098"/>
                  <a:pt x="7418654" y="200300"/>
                  <a:pt x="7436517" y="361022"/>
                </a:cubicBezTo>
                <a:cubicBezTo>
                  <a:pt x="7454380" y="521744"/>
                  <a:pt x="7445738" y="552266"/>
                  <a:pt x="7436517" y="707886"/>
                </a:cubicBezTo>
                <a:cubicBezTo>
                  <a:pt x="7280693" y="730959"/>
                  <a:pt x="6869517" y="700288"/>
                  <a:pt x="6686105" y="707886"/>
                </a:cubicBezTo>
                <a:cubicBezTo>
                  <a:pt x="6502693" y="715484"/>
                  <a:pt x="6034596" y="715068"/>
                  <a:pt x="5861327" y="707886"/>
                </a:cubicBezTo>
                <a:cubicBezTo>
                  <a:pt x="5688058" y="700704"/>
                  <a:pt x="5369092" y="739286"/>
                  <a:pt x="5185280" y="707886"/>
                </a:cubicBezTo>
                <a:cubicBezTo>
                  <a:pt x="5001468" y="676486"/>
                  <a:pt x="4684064" y="677073"/>
                  <a:pt x="4360503" y="707886"/>
                </a:cubicBezTo>
                <a:cubicBezTo>
                  <a:pt x="4036942" y="738699"/>
                  <a:pt x="3985674" y="717394"/>
                  <a:pt x="3833186" y="707886"/>
                </a:cubicBezTo>
                <a:cubicBezTo>
                  <a:pt x="3680698" y="698378"/>
                  <a:pt x="3301653" y="739970"/>
                  <a:pt x="3157139" y="707886"/>
                </a:cubicBezTo>
                <a:cubicBezTo>
                  <a:pt x="3012625" y="675802"/>
                  <a:pt x="2871591" y="712627"/>
                  <a:pt x="2629823" y="707886"/>
                </a:cubicBezTo>
                <a:cubicBezTo>
                  <a:pt x="2388055" y="703145"/>
                  <a:pt x="2300980" y="711214"/>
                  <a:pt x="2102506" y="707886"/>
                </a:cubicBezTo>
                <a:cubicBezTo>
                  <a:pt x="1904032" y="704558"/>
                  <a:pt x="1679961" y="700304"/>
                  <a:pt x="1500824" y="707886"/>
                </a:cubicBezTo>
                <a:cubicBezTo>
                  <a:pt x="1321687" y="715468"/>
                  <a:pt x="1032923" y="694347"/>
                  <a:pt x="824777" y="707886"/>
                </a:cubicBezTo>
                <a:cubicBezTo>
                  <a:pt x="616631" y="721425"/>
                  <a:pt x="351709" y="677358"/>
                  <a:pt x="0" y="707886"/>
                </a:cubicBezTo>
                <a:cubicBezTo>
                  <a:pt x="-14143" y="619752"/>
                  <a:pt x="14697" y="486072"/>
                  <a:pt x="0" y="353943"/>
                </a:cubicBezTo>
                <a:cubicBezTo>
                  <a:pt x="-14697" y="221814"/>
                  <a:pt x="-15705" y="14864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562313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thành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phần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acid,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base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oxide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hydroxide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endParaRPr lang="zh-CN" altLang="en-US" sz="20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440D5F76-3307-4C3E-9580-F97ACB8EB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392380"/>
              </p:ext>
            </p:extLst>
          </p:nvPr>
        </p:nvGraphicFramePr>
        <p:xfrm>
          <a:off x="248182" y="1791644"/>
          <a:ext cx="8357192" cy="21406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73079">
                  <a:extLst>
                    <a:ext uri="{9D8B030D-6E8A-4147-A177-3AD203B41FA5}">
                      <a16:colId xmlns:a16="http://schemas.microsoft.com/office/drawing/2014/main" val="3066178898"/>
                    </a:ext>
                  </a:extLst>
                </a:gridCol>
                <a:gridCol w="839972">
                  <a:extLst>
                    <a:ext uri="{9D8B030D-6E8A-4147-A177-3AD203B41FA5}">
                      <a16:colId xmlns:a16="http://schemas.microsoft.com/office/drawing/2014/main" val="1600957734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1049459111"/>
                    </a:ext>
                  </a:extLst>
                </a:gridCol>
                <a:gridCol w="882502">
                  <a:extLst>
                    <a:ext uri="{9D8B030D-6E8A-4147-A177-3AD203B41FA5}">
                      <a16:colId xmlns:a16="http://schemas.microsoft.com/office/drawing/2014/main" val="3953552243"/>
                    </a:ext>
                  </a:extLst>
                </a:gridCol>
                <a:gridCol w="829340">
                  <a:extLst>
                    <a:ext uri="{9D8B030D-6E8A-4147-A177-3AD203B41FA5}">
                      <a16:colId xmlns:a16="http://schemas.microsoft.com/office/drawing/2014/main" val="1852894483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344847046"/>
                    </a:ext>
                  </a:extLst>
                </a:gridCol>
                <a:gridCol w="808074">
                  <a:extLst>
                    <a:ext uri="{9D8B030D-6E8A-4147-A177-3AD203B41FA5}">
                      <a16:colId xmlns:a16="http://schemas.microsoft.com/office/drawing/2014/main" val="2546851812"/>
                    </a:ext>
                  </a:extLst>
                </a:gridCol>
                <a:gridCol w="723015">
                  <a:extLst>
                    <a:ext uri="{9D8B030D-6E8A-4147-A177-3AD203B41FA5}">
                      <a16:colId xmlns:a16="http://schemas.microsoft.com/office/drawing/2014/main" val="426366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Nhóm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434125"/>
                  </a:ext>
                </a:extLst>
              </a:tr>
              <a:tr h="4315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Hóa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trị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nguyên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tố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oxide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cao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nhất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9279"/>
                  </a:ext>
                </a:extLst>
              </a:tr>
              <a:tr h="5875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thức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oxide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cao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nhất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54378"/>
                  </a:ext>
                </a:extLst>
              </a:tr>
              <a:tr h="5422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Ví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dụ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55741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6E34AEB-AF11-D562-3ADB-EA892B123F59}"/>
              </a:ext>
            </a:extLst>
          </p:cNvPr>
          <p:cNvSpPr txBox="1"/>
          <p:nvPr/>
        </p:nvSpPr>
        <p:spPr>
          <a:xfrm>
            <a:off x="2932962" y="1795898"/>
            <a:ext cx="5870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IA           IIA       IIIA         IVA         VA         VIA       VIIA </a:t>
            </a:r>
            <a:endParaRPr 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BC2F37-CF2A-5E85-2336-402AE662DD0F}"/>
              </a:ext>
            </a:extLst>
          </p:cNvPr>
          <p:cNvSpPr txBox="1"/>
          <p:nvPr/>
        </p:nvSpPr>
        <p:spPr>
          <a:xfrm>
            <a:off x="2981950" y="2315712"/>
            <a:ext cx="5870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I            II             III          IV           V            VI         VII </a:t>
            </a:r>
            <a:endParaRPr 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68123A-D4A5-6738-B3E2-E648DE105DE1}"/>
              </a:ext>
            </a:extLst>
          </p:cNvPr>
          <p:cNvSpPr txBox="1"/>
          <p:nvPr/>
        </p:nvSpPr>
        <p:spPr>
          <a:xfrm>
            <a:off x="2932962" y="2945873"/>
            <a:ext cx="66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R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endParaRPr 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D34D87-7CD8-0DEF-C788-4F4973D5F34A}"/>
              </a:ext>
            </a:extLst>
          </p:cNvPr>
          <p:cNvSpPr txBox="1"/>
          <p:nvPr/>
        </p:nvSpPr>
        <p:spPr>
          <a:xfrm>
            <a:off x="3793360" y="2871737"/>
            <a:ext cx="665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RO</a:t>
            </a:r>
            <a:endParaRPr lang="en-US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13C053-3025-9629-2256-04B8B33D8022}"/>
              </a:ext>
            </a:extLst>
          </p:cNvPr>
          <p:cNvSpPr txBox="1"/>
          <p:nvPr/>
        </p:nvSpPr>
        <p:spPr>
          <a:xfrm>
            <a:off x="4665484" y="2903424"/>
            <a:ext cx="812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R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endParaRPr lang="en-US" baseline="-25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913C9-7F4B-DC48-012A-B29B268ABB59}"/>
              </a:ext>
            </a:extLst>
          </p:cNvPr>
          <p:cNvSpPr txBox="1"/>
          <p:nvPr/>
        </p:nvSpPr>
        <p:spPr>
          <a:xfrm>
            <a:off x="5478214" y="2932568"/>
            <a:ext cx="812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RO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endParaRPr lang="en-US" baseline="-25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60B0FC-B019-DFA5-C550-9A151EE27BF9}"/>
              </a:ext>
            </a:extLst>
          </p:cNvPr>
          <p:cNvSpPr txBox="1"/>
          <p:nvPr/>
        </p:nvSpPr>
        <p:spPr>
          <a:xfrm>
            <a:off x="2932962" y="2741877"/>
            <a:ext cx="344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I</a:t>
            </a:r>
            <a:endParaRPr lang="en-US" sz="1400" baseline="-25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E5F59B-F93E-6662-9ADC-0C71A389370B}"/>
              </a:ext>
            </a:extLst>
          </p:cNvPr>
          <p:cNvSpPr txBox="1"/>
          <p:nvPr/>
        </p:nvSpPr>
        <p:spPr>
          <a:xfrm>
            <a:off x="3170766" y="2733571"/>
            <a:ext cx="5338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II</a:t>
            </a:r>
            <a:endParaRPr lang="en-US" sz="1400" baseline="-25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9D64CB-5AC0-89A3-8495-28EA0A5D3EBA}"/>
              </a:ext>
            </a:extLst>
          </p:cNvPr>
          <p:cNvSpPr txBox="1"/>
          <p:nvPr/>
        </p:nvSpPr>
        <p:spPr>
          <a:xfrm>
            <a:off x="6312334" y="2903424"/>
            <a:ext cx="243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R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      RO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        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R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7</a:t>
            </a:r>
            <a:endParaRPr lang="en-US" baseline="-25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3DA709-F379-F073-2148-CAE38478D1F7}"/>
              </a:ext>
            </a:extLst>
          </p:cNvPr>
          <p:cNvSpPr txBox="1"/>
          <p:nvPr/>
        </p:nvSpPr>
        <p:spPr>
          <a:xfrm>
            <a:off x="2899769" y="3476862"/>
            <a:ext cx="754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Na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BA252-1C3D-13ED-5CCC-E32EE99B8FFC}"/>
              </a:ext>
            </a:extLst>
          </p:cNvPr>
          <p:cNvSpPr txBox="1"/>
          <p:nvPr/>
        </p:nvSpPr>
        <p:spPr>
          <a:xfrm>
            <a:off x="3806173" y="3471913"/>
            <a:ext cx="754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BaO</a:t>
            </a:r>
            <a:endParaRPr lang="en-US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4D8E5C-0532-6F34-CE85-E797070D78E7}"/>
              </a:ext>
            </a:extLst>
          </p:cNvPr>
          <p:cNvSpPr txBox="1"/>
          <p:nvPr/>
        </p:nvSpPr>
        <p:spPr>
          <a:xfrm>
            <a:off x="4665484" y="3471913"/>
            <a:ext cx="4233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Al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    CO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      P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5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      SO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        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Cl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7</a:t>
            </a:r>
            <a:endParaRPr lang="en-US" baseline="-25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1" name="矩形 32">
            <a:extLst>
              <a:ext uri="{FF2B5EF4-FFF2-40B4-BE49-F238E27FC236}">
                <a16:creationId xmlns:a16="http://schemas.microsoft.com/office/drawing/2014/main" id="{2008B0C8-3B94-90E8-3A1A-1E50C73A77D8}"/>
              </a:ext>
            </a:extLst>
          </p:cNvPr>
          <p:cNvSpPr/>
          <p:nvPr/>
        </p:nvSpPr>
        <p:spPr>
          <a:xfrm>
            <a:off x="181412" y="876491"/>
            <a:ext cx="8717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Hóa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trị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cao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nhất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từ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IA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đến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VIIA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oxide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cao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nhất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= STT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Trừ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Flourine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)</a:t>
            </a:r>
            <a:endParaRPr lang="zh-CN" alt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BBFB70F-77C6-4C8F-C899-0CB61E947F81}"/>
              </a:ext>
            </a:extLst>
          </p:cNvPr>
          <p:cNvSpPr/>
          <p:nvPr/>
        </p:nvSpPr>
        <p:spPr>
          <a:xfrm>
            <a:off x="1732198" y="4072206"/>
            <a:ext cx="5866572" cy="436780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73F368-70AC-7E97-9C68-7F5B4B68FF5C}"/>
              </a:ext>
            </a:extLst>
          </p:cNvPr>
          <p:cNvSpPr txBox="1"/>
          <p:nvPr/>
        </p:nvSpPr>
        <p:spPr>
          <a:xfrm>
            <a:off x="903167" y="4452378"/>
            <a:ext cx="75246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Tính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acid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của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oxide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cao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nhất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tăng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dần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, </a:t>
            </a:r>
            <a:r>
              <a:rPr lang="vi-VN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tính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base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giảm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dần</a:t>
            </a:r>
            <a:endParaRPr lang="vi-VN" sz="2100" b="1" dirty="0">
              <a:latin typeface="Times New Roman" panose="02020603050405020304" pitchFamily="18" charset="0"/>
              <a:ea typeface="Microsoft YaHei" panose="020B0503020204020204" pitchFamily="34" charset="-122"/>
              <a:cs typeface="#9Slide03 Arima Madurai Black" panose="00000A00000000000000" pitchFamily="2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4345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 animBg="1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2" name="图片 62">
            <a:extLst>
              <a:ext uri="{FF2B5EF4-FFF2-40B4-BE49-F238E27FC236}">
                <a16:creationId xmlns:a16="http://schemas.microsoft.com/office/drawing/2014/main" id="{4CEC2EE4-5F02-239F-A6FC-35B0E801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290" y="3948778"/>
            <a:ext cx="580294" cy="1194722"/>
          </a:xfrm>
          <a:prstGeom prst="rect">
            <a:avLst/>
          </a:prstGeom>
        </p:spPr>
      </p:pic>
      <p:sp>
        <p:nvSpPr>
          <p:cNvPr id="21" name="矩形 32">
            <a:extLst>
              <a:ext uri="{FF2B5EF4-FFF2-40B4-BE49-F238E27FC236}">
                <a16:creationId xmlns:a16="http://schemas.microsoft.com/office/drawing/2014/main" id="{507B01FD-7901-C01D-7E10-271BA2E07A99}"/>
              </a:ext>
            </a:extLst>
          </p:cNvPr>
          <p:cNvSpPr/>
          <p:nvPr/>
        </p:nvSpPr>
        <p:spPr>
          <a:xfrm>
            <a:off x="0" y="3247208"/>
            <a:ext cx="4740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Na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oxide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base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mạnh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nhất</a:t>
            </a:r>
            <a:endParaRPr lang="zh-CN" altLang="en-US" sz="2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1D3BF18-5B30-293D-65C0-36FA10BD5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150604"/>
              </p:ext>
            </p:extLst>
          </p:nvPr>
        </p:nvGraphicFramePr>
        <p:xfrm>
          <a:off x="1083626" y="1319945"/>
          <a:ext cx="7194381" cy="12518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9327">
                  <a:extLst>
                    <a:ext uri="{9D8B030D-6E8A-4147-A177-3AD203B41FA5}">
                      <a16:colId xmlns:a16="http://schemas.microsoft.com/office/drawing/2014/main" val="2884965410"/>
                    </a:ext>
                  </a:extLst>
                </a:gridCol>
                <a:gridCol w="873579">
                  <a:extLst>
                    <a:ext uri="{9D8B030D-6E8A-4147-A177-3AD203B41FA5}">
                      <a16:colId xmlns:a16="http://schemas.microsoft.com/office/drawing/2014/main" val="4141565363"/>
                    </a:ext>
                  </a:extLst>
                </a:gridCol>
                <a:gridCol w="873579">
                  <a:extLst>
                    <a:ext uri="{9D8B030D-6E8A-4147-A177-3AD203B41FA5}">
                      <a16:colId xmlns:a16="http://schemas.microsoft.com/office/drawing/2014/main" val="4052602669"/>
                    </a:ext>
                  </a:extLst>
                </a:gridCol>
                <a:gridCol w="873579">
                  <a:extLst>
                    <a:ext uri="{9D8B030D-6E8A-4147-A177-3AD203B41FA5}">
                      <a16:colId xmlns:a16="http://schemas.microsoft.com/office/drawing/2014/main" val="1867780378"/>
                    </a:ext>
                  </a:extLst>
                </a:gridCol>
                <a:gridCol w="873579">
                  <a:extLst>
                    <a:ext uri="{9D8B030D-6E8A-4147-A177-3AD203B41FA5}">
                      <a16:colId xmlns:a16="http://schemas.microsoft.com/office/drawing/2014/main" val="951369464"/>
                    </a:ext>
                  </a:extLst>
                </a:gridCol>
                <a:gridCol w="873579">
                  <a:extLst>
                    <a:ext uri="{9D8B030D-6E8A-4147-A177-3AD203B41FA5}">
                      <a16:colId xmlns:a16="http://schemas.microsoft.com/office/drawing/2014/main" val="3663374133"/>
                    </a:ext>
                  </a:extLst>
                </a:gridCol>
                <a:gridCol w="919617">
                  <a:extLst>
                    <a:ext uri="{9D8B030D-6E8A-4147-A177-3AD203B41FA5}">
                      <a16:colId xmlns:a16="http://schemas.microsoft.com/office/drawing/2014/main" val="367717454"/>
                    </a:ext>
                  </a:extLst>
                </a:gridCol>
                <a:gridCol w="827542">
                  <a:extLst>
                    <a:ext uri="{9D8B030D-6E8A-4147-A177-3AD203B41FA5}">
                      <a16:colId xmlns:a16="http://schemas.microsoft.com/office/drawing/2014/main" val="3252920605"/>
                    </a:ext>
                  </a:extLst>
                </a:gridCol>
              </a:tblGrid>
              <a:tr h="625903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lang="vi-VN" sz="2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Na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Mg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lang="vi-VN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Al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1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Si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P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S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Cl</a:t>
                      </a:r>
                    </a:p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3s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3p</a:t>
                      </a:r>
                      <a:r>
                        <a:rPr kumimoji="0" lang="en-US" sz="18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5</a:t>
                      </a:r>
                      <a:endParaRPr kumimoji="0" lang="vi-VN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18404"/>
                  </a:ext>
                </a:extLst>
              </a:tr>
              <a:tr h="625903">
                <a:tc>
                  <a:txBody>
                    <a:bodyPr/>
                    <a:lstStyle/>
                    <a:p>
                      <a:pPr algn="ctr"/>
                      <a:endParaRPr lang="vi-VN" sz="2100" b="1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Na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O</a:t>
                      </a:r>
                      <a:endParaRPr kumimoji="0" lang="vi-V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MgO</a:t>
                      </a:r>
                      <a:endParaRPr lang="vi-VN" sz="20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Al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O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SiO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P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O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5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SO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Cl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O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7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00952040"/>
                  </a:ext>
                </a:extLst>
              </a:tr>
            </a:tbl>
          </a:graphicData>
        </a:graphic>
      </p:graphicFrame>
      <p:sp>
        <p:nvSpPr>
          <p:cNvPr id="23" name="矩形 32">
            <a:extLst>
              <a:ext uri="{FF2B5EF4-FFF2-40B4-BE49-F238E27FC236}">
                <a16:creationId xmlns:a16="http://schemas.microsoft.com/office/drawing/2014/main" id="{EAA6D33F-5BA5-7862-6F84-582BE7E5B373}"/>
              </a:ext>
            </a:extLst>
          </p:cNvPr>
          <p:cNvSpPr/>
          <p:nvPr/>
        </p:nvSpPr>
        <p:spPr>
          <a:xfrm>
            <a:off x="690004" y="885029"/>
            <a:ext cx="4289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Ví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dụ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3:</a:t>
            </a:r>
            <a:endParaRPr lang="zh-CN" altLang="en-US" sz="20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16196D-C64A-C3C8-1192-AF2AE0A2425F}"/>
              </a:ext>
            </a:extLst>
          </p:cNvPr>
          <p:cNvSpPr/>
          <p:nvPr/>
        </p:nvSpPr>
        <p:spPr>
          <a:xfrm>
            <a:off x="1638714" y="2967062"/>
            <a:ext cx="5866572" cy="305628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12DC2E-C75A-A07F-5A8B-C9ECCF177550}"/>
              </a:ext>
            </a:extLst>
          </p:cNvPr>
          <p:cNvSpPr txBox="1"/>
          <p:nvPr/>
        </p:nvSpPr>
        <p:spPr>
          <a:xfrm>
            <a:off x="1416377" y="2612420"/>
            <a:ext cx="67419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Tính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acid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tăng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dần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, </a:t>
            </a:r>
            <a:r>
              <a:rPr lang="vi-VN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tính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base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giảm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dần</a:t>
            </a:r>
            <a:endParaRPr lang="vi-VN" sz="2100" b="1" dirty="0">
              <a:latin typeface="Times New Roman" panose="02020603050405020304" pitchFamily="18" charset="0"/>
              <a:ea typeface="Microsoft YaHei" panose="020B0503020204020204" pitchFamily="34" charset="-122"/>
              <a:cs typeface="#9Slide03 Arima Madurai Black" panose="00000A00000000000000" pitchFamily="2" charset="0"/>
              <a:sym typeface="Times New Roman" panose="02020603050405020304" pitchFamily="18" charset="0"/>
            </a:endParaRPr>
          </a:p>
        </p:txBody>
      </p:sp>
      <p:sp>
        <p:nvSpPr>
          <p:cNvPr id="26" name="矩形 32">
            <a:extLst>
              <a:ext uri="{FF2B5EF4-FFF2-40B4-BE49-F238E27FC236}">
                <a16:creationId xmlns:a16="http://schemas.microsoft.com/office/drawing/2014/main" id="{632E69A8-7922-F589-13EC-D7176A6138A0}"/>
              </a:ext>
            </a:extLst>
          </p:cNvPr>
          <p:cNvSpPr/>
          <p:nvPr/>
        </p:nvSpPr>
        <p:spPr>
          <a:xfrm>
            <a:off x="4634222" y="3242409"/>
            <a:ext cx="4462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Cl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7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oxide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 acid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mạnh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nhất</a:t>
            </a:r>
            <a:endParaRPr lang="zh-CN" altLang="en-US" sz="2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矩形 32">
            <a:extLst>
              <a:ext uri="{FF2B5EF4-FFF2-40B4-BE49-F238E27FC236}">
                <a16:creationId xmlns:a16="http://schemas.microsoft.com/office/drawing/2014/main" id="{6FD36AA9-FD73-784E-36F3-3268BABB94B9}"/>
              </a:ext>
            </a:extLst>
          </p:cNvPr>
          <p:cNvSpPr/>
          <p:nvPr/>
        </p:nvSpPr>
        <p:spPr>
          <a:xfrm>
            <a:off x="203207" y="3642519"/>
            <a:ext cx="807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Al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là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oxide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lưỡng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(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vừa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acid,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vừa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base).</a:t>
            </a:r>
            <a:endParaRPr lang="zh-CN" altLang="en-US" sz="2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矩形 32">
            <a:extLst>
              <a:ext uri="{FF2B5EF4-FFF2-40B4-BE49-F238E27FC236}">
                <a16:creationId xmlns:a16="http://schemas.microsoft.com/office/drawing/2014/main" id="{9A2A7E9B-4613-BBC5-734C-108FA8CBF939}"/>
              </a:ext>
            </a:extLst>
          </p:cNvPr>
          <p:cNvSpPr/>
          <p:nvPr/>
        </p:nvSpPr>
        <p:spPr>
          <a:xfrm>
            <a:off x="690004" y="4047428"/>
            <a:ext cx="6331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Al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+ 2NaOH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2NaAlO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+ H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Al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+ 6HCl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2AlCl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+ 3H</a:t>
            </a:r>
            <a:r>
              <a:rPr lang="en-US" altLang="zh-CN" sz="2000" baseline="-25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</a:t>
            </a:r>
            <a:endParaRPr lang="zh-CN" altLang="en-US" sz="2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矩形 32">
            <a:extLst>
              <a:ext uri="{FF2B5EF4-FFF2-40B4-BE49-F238E27FC236}">
                <a16:creationId xmlns:a16="http://schemas.microsoft.com/office/drawing/2014/main" id="{E43AB1D3-ABEA-EE21-E4B1-FFE12956B7FE}"/>
              </a:ext>
            </a:extLst>
          </p:cNvPr>
          <p:cNvSpPr/>
          <p:nvPr/>
        </p:nvSpPr>
        <p:spPr>
          <a:xfrm>
            <a:off x="1366118" y="159740"/>
            <a:ext cx="7436517" cy="707886"/>
          </a:xfrm>
          <a:custGeom>
            <a:avLst/>
            <a:gdLst>
              <a:gd name="connsiteX0" fmla="*/ 0 w 7436517"/>
              <a:gd name="connsiteY0" fmla="*/ 0 h 707886"/>
              <a:gd name="connsiteX1" fmla="*/ 527317 w 7436517"/>
              <a:gd name="connsiteY1" fmla="*/ 0 h 707886"/>
              <a:gd name="connsiteX2" fmla="*/ 1277729 w 7436517"/>
              <a:gd name="connsiteY2" fmla="*/ 0 h 707886"/>
              <a:gd name="connsiteX3" fmla="*/ 1805045 w 7436517"/>
              <a:gd name="connsiteY3" fmla="*/ 0 h 707886"/>
              <a:gd name="connsiteX4" fmla="*/ 2332362 w 7436517"/>
              <a:gd name="connsiteY4" fmla="*/ 0 h 707886"/>
              <a:gd name="connsiteX5" fmla="*/ 2785314 w 7436517"/>
              <a:gd name="connsiteY5" fmla="*/ 0 h 707886"/>
              <a:gd name="connsiteX6" fmla="*/ 3312630 w 7436517"/>
              <a:gd name="connsiteY6" fmla="*/ 0 h 707886"/>
              <a:gd name="connsiteX7" fmla="*/ 3765582 w 7436517"/>
              <a:gd name="connsiteY7" fmla="*/ 0 h 707886"/>
              <a:gd name="connsiteX8" fmla="*/ 4515994 w 7436517"/>
              <a:gd name="connsiteY8" fmla="*/ 0 h 707886"/>
              <a:gd name="connsiteX9" fmla="*/ 5043311 w 7436517"/>
              <a:gd name="connsiteY9" fmla="*/ 0 h 707886"/>
              <a:gd name="connsiteX10" fmla="*/ 5868088 w 7436517"/>
              <a:gd name="connsiteY10" fmla="*/ 0 h 707886"/>
              <a:gd name="connsiteX11" fmla="*/ 6395405 w 7436517"/>
              <a:gd name="connsiteY11" fmla="*/ 0 h 707886"/>
              <a:gd name="connsiteX12" fmla="*/ 7436517 w 7436517"/>
              <a:gd name="connsiteY12" fmla="*/ 0 h 707886"/>
              <a:gd name="connsiteX13" fmla="*/ 7436517 w 7436517"/>
              <a:gd name="connsiteY13" fmla="*/ 339785 h 707886"/>
              <a:gd name="connsiteX14" fmla="*/ 7436517 w 7436517"/>
              <a:gd name="connsiteY14" fmla="*/ 707886 h 707886"/>
              <a:gd name="connsiteX15" fmla="*/ 6611740 w 7436517"/>
              <a:gd name="connsiteY15" fmla="*/ 707886 h 707886"/>
              <a:gd name="connsiteX16" fmla="*/ 6158788 w 7436517"/>
              <a:gd name="connsiteY16" fmla="*/ 707886 h 707886"/>
              <a:gd name="connsiteX17" fmla="*/ 5631472 w 7436517"/>
              <a:gd name="connsiteY17" fmla="*/ 707886 h 707886"/>
              <a:gd name="connsiteX18" fmla="*/ 4806694 w 7436517"/>
              <a:gd name="connsiteY18" fmla="*/ 707886 h 707886"/>
              <a:gd name="connsiteX19" fmla="*/ 4056282 w 7436517"/>
              <a:gd name="connsiteY19" fmla="*/ 707886 h 707886"/>
              <a:gd name="connsiteX20" fmla="*/ 3454600 w 7436517"/>
              <a:gd name="connsiteY20" fmla="*/ 707886 h 707886"/>
              <a:gd name="connsiteX21" fmla="*/ 3001649 w 7436517"/>
              <a:gd name="connsiteY21" fmla="*/ 707886 h 707886"/>
              <a:gd name="connsiteX22" fmla="*/ 2251237 w 7436517"/>
              <a:gd name="connsiteY22" fmla="*/ 707886 h 707886"/>
              <a:gd name="connsiteX23" fmla="*/ 1723920 w 7436517"/>
              <a:gd name="connsiteY23" fmla="*/ 707886 h 707886"/>
              <a:gd name="connsiteX24" fmla="*/ 1270968 w 7436517"/>
              <a:gd name="connsiteY24" fmla="*/ 707886 h 707886"/>
              <a:gd name="connsiteX25" fmla="*/ 0 w 7436517"/>
              <a:gd name="connsiteY25" fmla="*/ 707886 h 707886"/>
              <a:gd name="connsiteX26" fmla="*/ 0 w 7436517"/>
              <a:gd name="connsiteY26" fmla="*/ 353943 h 707886"/>
              <a:gd name="connsiteX27" fmla="*/ 0 w 7436517"/>
              <a:gd name="connsiteY27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436517" h="707886" fill="none" extrusionOk="0">
                <a:moveTo>
                  <a:pt x="0" y="0"/>
                </a:moveTo>
                <a:cubicBezTo>
                  <a:pt x="141862" y="-12976"/>
                  <a:pt x="324437" y="2123"/>
                  <a:pt x="527317" y="0"/>
                </a:cubicBezTo>
                <a:cubicBezTo>
                  <a:pt x="730197" y="-2123"/>
                  <a:pt x="924975" y="34258"/>
                  <a:pt x="1277729" y="0"/>
                </a:cubicBezTo>
                <a:cubicBezTo>
                  <a:pt x="1630483" y="-34258"/>
                  <a:pt x="1663329" y="4689"/>
                  <a:pt x="1805045" y="0"/>
                </a:cubicBezTo>
                <a:cubicBezTo>
                  <a:pt x="1946761" y="-4689"/>
                  <a:pt x="2092083" y="5539"/>
                  <a:pt x="2332362" y="0"/>
                </a:cubicBezTo>
                <a:cubicBezTo>
                  <a:pt x="2572641" y="-5539"/>
                  <a:pt x="2590977" y="-4544"/>
                  <a:pt x="2785314" y="0"/>
                </a:cubicBezTo>
                <a:cubicBezTo>
                  <a:pt x="2979651" y="4544"/>
                  <a:pt x="3105310" y="-699"/>
                  <a:pt x="3312630" y="0"/>
                </a:cubicBezTo>
                <a:cubicBezTo>
                  <a:pt x="3519950" y="699"/>
                  <a:pt x="3561405" y="-4920"/>
                  <a:pt x="3765582" y="0"/>
                </a:cubicBezTo>
                <a:cubicBezTo>
                  <a:pt x="3969759" y="4920"/>
                  <a:pt x="4173824" y="-11445"/>
                  <a:pt x="4515994" y="0"/>
                </a:cubicBezTo>
                <a:cubicBezTo>
                  <a:pt x="4858164" y="11445"/>
                  <a:pt x="4920979" y="918"/>
                  <a:pt x="5043311" y="0"/>
                </a:cubicBezTo>
                <a:cubicBezTo>
                  <a:pt x="5165643" y="-918"/>
                  <a:pt x="5622445" y="-13891"/>
                  <a:pt x="5868088" y="0"/>
                </a:cubicBezTo>
                <a:cubicBezTo>
                  <a:pt x="6113731" y="13891"/>
                  <a:pt x="6208856" y="-7908"/>
                  <a:pt x="6395405" y="0"/>
                </a:cubicBezTo>
                <a:cubicBezTo>
                  <a:pt x="6581954" y="7908"/>
                  <a:pt x="7075689" y="48943"/>
                  <a:pt x="7436517" y="0"/>
                </a:cubicBezTo>
                <a:cubicBezTo>
                  <a:pt x="7422352" y="137308"/>
                  <a:pt x="7427000" y="183254"/>
                  <a:pt x="7436517" y="339785"/>
                </a:cubicBezTo>
                <a:cubicBezTo>
                  <a:pt x="7446034" y="496317"/>
                  <a:pt x="7432757" y="595038"/>
                  <a:pt x="7436517" y="707886"/>
                </a:cubicBezTo>
                <a:cubicBezTo>
                  <a:pt x="7244857" y="690738"/>
                  <a:pt x="6824526" y="738287"/>
                  <a:pt x="6611740" y="707886"/>
                </a:cubicBezTo>
                <a:cubicBezTo>
                  <a:pt x="6398954" y="677485"/>
                  <a:pt x="6291318" y="696348"/>
                  <a:pt x="6158788" y="707886"/>
                </a:cubicBezTo>
                <a:cubicBezTo>
                  <a:pt x="6026258" y="719424"/>
                  <a:pt x="5764394" y="713286"/>
                  <a:pt x="5631472" y="707886"/>
                </a:cubicBezTo>
                <a:cubicBezTo>
                  <a:pt x="5498550" y="702486"/>
                  <a:pt x="5088812" y="682721"/>
                  <a:pt x="4806694" y="707886"/>
                </a:cubicBezTo>
                <a:cubicBezTo>
                  <a:pt x="4524576" y="733051"/>
                  <a:pt x="4396002" y="732839"/>
                  <a:pt x="4056282" y="707886"/>
                </a:cubicBezTo>
                <a:cubicBezTo>
                  <a:pt x="3716562" y="682933"/>
                  <a:pt x="3677010" y="737687"/>
                  <a:pt x="3454600" y="707886"/>
                </a:cubicBezTo>
                <a:cubicBezTo>
                  <a:pt x="3232190" y="678085"/>
                  <a:pt x="3181330" y="695888"/>
                  <a:pt x="3001649" y="707886"/>
                </a:cubicBezTo>
                <a:cubicBezTo>
                  <a:pt x="2821968" y="719884"/>
                  <a:pt x="2506051" y="729547"/>
                  <a:pt x="2251237" y="707886"/>
                </a:cubicBezTo>
                <a:cubicBezTo>
                  <a:pt x="1996423" y="686225"/>
                  <a:pt x="1939647" y="682823"/>
                  <a:pt x="1723920" y="707886"/>
                </a:cubicBezTo>
                <a:cubicBezTo>
                  <a:pt x="1508193" y="732949"/>
                  <a:pt x="1391713" y="717453"/>
                  <a:pt x="1270968" y="707886"/>
                </a:cubicBezTo>
                <a:cubicBezTo>
                  <a:pt x="1150223" y="698319"/>
                  <a:pt x="270014" y="658866"/>
                  <a:pt x="0" y="707886"/>
                </a:cubicBezTo>
                <a:cubicBezTo>
                  <a:pt x="3540" y="614459"/>
                  <a:pt x="2671" y="471219"/>
                  <a:pt x="0" y="353943"/>
                </a:cubicBezTo>
                <a:cubicBezTo>
                  <a:pt x="-2671" y="236667"/>
                  <a:pt x="-2931" y="85946"/>
                  <a:pt x="0" y="0"/>
                </a:cubicBezTo>
                <a:close/>
              </a:path>
              <a:path w="7436517" h="707886" stroke="0" extrusionOk="0">
                <a:moveTo>
                  <a:pt x="0" y="0"/>
                </a:moveTo>
                <a:cubicBezTo>
                  <a:pt x="104231" y="12994"/>
                  <a:pt x="311800" y="-12389"/>
                  <a:pt x="452951" y="0"/>
                </a:cubicBezTo>
                <a:cubicBezTo>
                  <a:pt x="594102" y="12389"/>
                  <a:pt x="912092" y="-11258"/>
                  <a:pt x="1054633" y="0"/>
                </a:cubicBezTo>
                <a:cubicBezTo>
                  <a:pt x="1197174" y="11258"/>
                  <a:pt x="1382662" y="3015"/>
                  <a:pt x="1507585" y="0"/>
                </a:cubicBezTo>
                <a:cubicBezTo>
                  <a:pt x="1632508" y="-3015"/>
                  <a:pt x="1937799" y="-17023"/>
                  <a:pt x="2109267" y="0"/>
                </a:cubicBezTo>
                <a:cubicBezTo>
                  <a:pt x="2280735" y="17023"/>
                  <a:pt x="2464761" y="8486"/>
                  <a:pt x="2785314" y="0"/>
                </a:cubicBezTo>
                <a:cubicBezTo>
                  <a:pt x="3105867" y="-8486"/>
                  <a:pt x="3375315" y="30698"/>
                  <a:pt x="3535726" y="0"/>
                </a:cubicBezTo>
                <a:cubicBezTo>
                  <a:pt x="3696137" y="-30698"/>
                  <a:pt x="3974440" y="-12931"/>
                  <a:pt x="4211773" y="0"/>
                </a:cubicBezTo>
                <a:cubicBezTo>
                  <a:pt x="4449106" y="12931"/>
                  <a:pt x="4688160" y="-1882"/>
                  <a:pt x="4887820" y="0"/>
                </a:cubicBezTo>
                <a:cubicBezTo>
                  <a:pt x="5087480" y="1882"/>
                  <a:pt x="5160200" y="-21708"/>
                  <a:pt x="5340771" y="0"/>
                </a:cubicBezTo>
                <a:cubicBezTo>
                  <a:pt x="5521342" y="21708"/>
                  <a:pt x="5622135" y="4044"/>
                  <a:pt x="5793723" y="0"/>
                </a:cubicBezTo>
                <a:cubicBezTo>
                  <a:pt x="5965311" y="-4044"/>
                  <a:pt x="6280447" y="-10257"/>
                  <a:pt x="6544135" y="0"/>
                </a:cubicBezTo>
                <a:cubicBezTo>
                  <a:pt x="6807823" y="10257"/>
                  <a:pt x="7198313" y="3475"/>
                  <a:pt x="7436517" y="0"/>
                </a:cubicBezTo>
                <a:cubicBezTo>
                  <a:pt x="7453699" y="80098"/>
                  <a:pt x="7418654" y="200300"/>
                  <a:pt x="7436517" y="361022"/>
                </a:cubicBezTo>
                <a:cubicBezTo>
                  <a:pt x="7454380" y="521744"/>
                  <a:pt x="7445738" y="552266"/>
                  <a:pt x="7436517" y="707886"/>
                </a:cubicBezTo>
                <a:cubicBezTo>
                  <a:pt x="7280693" y="730959"/>
                  <a:pt x="6869517" y="700288"/>
                  <a:pt x="6686105" y="707886"/>
                </a:cubicBezTo>
                <a:cubicBezTo>
                  <a:pt x="6502693" y="715484"/>
                  <a:pt x="6034596" y="715068"/>
                  <a:pt x="5861327" y="707886"/>
                </a:cubicBezTo>
                <a:cubicBezTo>
                  <a:pt x="5688058" y="700704"/>
                  <a:pt x="5369092" y="739286"/>
                  <a:pt x="5185280" y="707886"/>
                </a:cubicBezTo>
                <a:cubicBezTo>
                  <a:pt x="5001468" y="676486"/>
                  <a:pt x="4684064" y="677073"/>
                  <a:pt x="4360503" y="707886"/>
                </a:cubicBezTo>
                <a:cubicBezTo>
                  <a:pt x="4036942" y="738699"/>
                  <a:pt x="3985674" y="717394"/>
                  <a:pt x="3833186" y="707886"/>
                </a:cubicBezTo>
                <a:cubicBezTo>
                  <a:pt x="3680698" y="698378"/>
                  <a:pt x="3301653" y="739970"/>
                  <a:pt x="3157139" y="707886"/>
                </a:cubicBezTo>
                <a:cubicBezTo>
                  <a:pt x="3012625" y="675802"/>
                  <a:pt x="2871591" y="712627"/>
                  <a:pt x="2629823" y="707886"/>
                </a:cubicBezTo>
                <a:cubicBezTo>
                  <a:pt x="2388055" y="703145"/>
                  <a:pt x="2300980" y="711214"/>
                  <a:pt x="2102506" y="707886"/>
                </a:cubicBezTo>
                <a:cubicBezTo>
                  <a:pt x="1904032" y="704558"/>
                  <a:pt x="1679961" y="700304"/>
                  <a:pt x="1500824" y="707886"/>
                </a:cubicBezTo>
                <a:cubicBezTo>
                  <a:pt x="1321687" y="715468"/>
                  <a:pt x="1032923" y="694347"/>
                  <a:pt x="824777" y="707886"/>
                </a:cubicBezTo>
                <a:cubicBezTo>
                  <a:pt x="616631" y="721425"/>
                  <a:pt x="351709" y="677358"/>
                  <a:pt x="0" y="707886"/>
                </a:cubicBezTo>
                <a:cubicBezTo>
                  <a:pt x="-14143" y="619752"/>
                  <a:pt x="14697" y="486072"/>
                  <a:pt x="0" y="353943"/>
                </a:cubicBezTo>
                <a:cubicBezTo>
                  <a:pt x="-14697" y="221814"/>
                  <a:pt x="-15705" y="14864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562313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thành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phần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acid,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base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oxide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hydroxide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endParaRPr lang="zh-CN" altLang="en-US" sz="20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954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2" name="图片 62">
            <a:extLst>
              <a:ext uri="{FF2B5EF4-FFF2-40B4-BE49-F238E27FC236}">
                <a16:creationId xmlns:a16="http://schemas.microsoft.com/office/drawing/2014/main" id="{4CEC2EE4-5F02-239F-A6FC-35B0E801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290" y="3948778"/>
            <a:ext cx="580294" cy="1194722"/>
          </a:xfrm>
          <a:prstGeom prst="rect">
            <a:avLst/>
          </a:prstGeom>
        </p:spPr>
      </p:pic>
      <p:sp>
        <p:nvSpPr>
          <p:cNvPr id="19" name="矩形 32">
            <a:extLst>
              <a:ext uri="{FF2B5EF4-FFF2-40B4-BE49-F238E27FC236}">
                <a16:creationId xmlns:a16="http://schemas.microsoft.com/office/drawing/2014/main" id="{E43AB1D3-ABEA-EE21-E4B1-FFE12956B7FE}"/>
              </a:ext>
            </a:extLst>
          </p:cNvPr>
          <p:cNvSpPr/>
          <p:nvPr/>
        </p:nvSpPr>
        <p:spPr>
          <a:xfrm>
            <a:off x="1366118" y="159740"/>
            <a:ext cx="7436517" cy="707886"/>
          </a:xfrm>
          <a:custGeom>
            <a:avLst/>
            <a:gdLst>
              <a:gd name="connsiteX0" fmla="*/ 0 w 7436517"/>
              <a:gd name="connsiteY0" fmla="*/ 0 h 707886"/>
              <a:gd name="connsiteX1" fmla="*/ 527317 w 7436517"/>
              <a:gd name="connsiteY1" fmla="*/ 0 h 707886"/>
              <a:gd name="connsiteX2" fmla="*/ 1277729 w 7436517"/>
              <a:gd name="connsiteY2" fmla="*/ 0 h 707886"/>
              <a:gd name="connsiteX3" fmla="*/ 1805045 w 7436517"/>
              <a:gd name="connsiteY3" fmla="*/ 0 h 707886"/>
              <a:gd name="connsiteX4" fmla="*/ 2332362 w 7436517"/>
              <a:gd name="connsiteY4" fmla="*/ 0 h 707886"/>
              <a:gd name="connsiteX5" fmla="*/ 2785314 w 7436517"/>
              <a:gd name="connsiteY5" fmla="*/ 0 h 707886"/>
              <a:gd name="connsiteX6" fmla="*/ 3312630 w 7436517"/>
              <a:gd name="connsiteY6" fmla="*/ 0 h 707886"/>
              <a:gd name="connsiteX7" fmla="*/ 3765582 w 7436517"/>
              <a:gd name="connsiteY7" fmla="*/ 0 h 707886"/>
              <a:gd name="connsiteX8" fmla="*/ 4515994 w 7436517"/>
              <a:gd name="connsiteY8" fmla="*/ 0 h 707886"/>
              <a:gd name="connsiteX9" fmla="*/ 5043311 w 7436517"/>
              <a:gd name="connsiteY9" fmla="*/ 0 h 707886"/>
              <a:gd name="connsiteX10" fmla="*/ 5868088 w 7436517"/>
              <a:gd name="connsiteY10" fmla="*/ 0 h 707886"/>
              <a:gd name="connsiteX11" fmla="*/ 6395405 w 7436517"/>
              <a:gd name="connsiteY11" fmla="*/ 0 h 707886"/>
              <a:gd name="connsiteX12" fmla="*/ 7436517 w 7436517"/>
              <a:gd name="connsiteY12" fmla="*/ 0 h 707886"/>
              <a:gd name="connsiteX13" fmla="*/ 7436517 w 7436517"/>
              <a:gd name="connsiteY13" fmla="*/ 339785 h 707886"/>
              <a:gd name="connsiteX14" fmla="*/ 7436517 w 7436517"/>
              <a:gd name="connsiteY14" fmla="*/ 707886 h 707886"/>
              <a:gd name="connsiteX15" fmla="*/ 6611740 w 7436517"/>
              <a:gd name="connsiteY15" fmla="*/ 707886 h 707886"/>
              <a:gd name="connsiteX16" fmla="*/ 6158788 w 7436517"/>
              <a:gd name="connsiteY16" fmla="*/ 707886 h 707886"/>
              <a:gd name="connsiteX17" fmla="*/ 5631472 w 7436517"/>
              <a:gd name="connsiteY17" fmla="*/ 707886 h 707886"/>
              <a:gd name="connsiteX18" fmla="*/ 4806694 w 7436517"/>
              <a:gd name="connsiteY18" fmla="*/ 707886 h 707886"/>
              <a:gd name="connsiteX19" fmla="*/ 4056282 w 7436517"/>
              <a:gd name="connsiteY19" fmla="*/ 707886 h 707886"/>
              <a:gd name="connsiteX20" fmla="*/ 3454600 w 7436517"/>
              <a:gd name="connsiteY20" fmla="*/ 707886 h 707886"/>
              <a:gd name="connsiteX21" fmla="*/ 3001649 w 7436517"/>
              <a:gd name="connsiteY21" fmla="*/ 707886 h 707886"/>
              <a:gd name="connsiteX22" fmla="*/ 2251237 w 7436517"/>
              <a:gd name="connsiteY22" fmla="*/ 707886 h 707886"/>
              <a:gd name="connsiteX23" fmla="*/ 1723920 w 7436517"/>
              <a:gd name="connsiteY23" fmla="*/ 707886 h 707886"/>
              <a:gd name="connsiteX24" fmla="*/ 1270968 w 7436517"/>
              <a:gd name="connsiteY24" fmla="*/ 707886 h 707886"/>
              <a:gd name="connsiteX25" fmla="*/ 0 w 7436517"/>
              <a:gd name="connsiteY25" fmla="*/ 707886 h 707886"/>
              <a:gd name="connsiteX26" fmla="*/ 0 w 7436517"/>
              <a:gd name="connsiteY26" fmla="*/ 353943 h 707886"/>
              <a:gd name="connsiteX27" fmla="*/ 0 w 7436517"/>
              <a:gd name="connsiteY27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436517" h="707886" fill="none" extrusionOk="0">
                <a:moveTo>
                  <a:pt x="0" y="0"/>
                </a:moveTo>
                <a:cubicBezTo>
                  <a:pt x="141862" y="-12976"/>
                  <a:pt x="324437" y="2123"/>
                  <a:pt x="527317" y="0"/>
                </a:cubicBezTo>
                <a:cubicBezTo>
                  <a:pt x="730197" y="-2123"/>
                  <a:pt x="924975" y="34258"/>
                  <a:pt x="1277729" y="0"/>
                </a:cubicBezTo>
                <a:cubicBezTo>
                  <a:pt x="1630483" y="-34258"/>
                  <a:pt x="1663329" y="4689"/>
                  <a:pt x="1805045" y="0"/>
                </a:cubicBezTo>
                <a:cubicBezTo>
                  <a:pt x="1946761" y="-4689"/>
                  <a:pt x="2092083" y="5539"/>
                  <a:pt x="2332362" y="0"/>
                </a:cubicBezTo>
                <a:cubicBezTo>
                  <a:pt x="2572641" y="-5539"/>
                  <a:pt x="2590977" y="-4544"/>
                  <a:pt x="2785314" y="0"/>
                </a:cubicBezTo>
                <a:cubicBezTo>
                  <a:pt x="2979651" y="4544"/>
                  <a:pt x="3105310" y="-699"/>
                  <a:pt x="3312630" y="0"/>
                </a:cubicBezTo>
                <a:cubicBezTo>
                  <a:pt x="3519950" y="699"/>
                  <a:pt x="3561405" y="-4920"/>
                  <a:pt x="3765582" y="0"/>
                </a:cubicBezTo>
                <a:cubicBezTo>
                  <a:pt x="3969759" y="4920"/>
                  <a:pt x="4173824" y="-11445"/>
                  <a:pt x="4515994" y="0"/>
                </a:cubicBezTo>
                <a:cubicBezTo>
                  <a:pt x="4858164" y="11445"/>
                  <a:pt x="4920979" y="918"/>
                  <a:pt x="5043311" y="0"/>
                </a:cubicBezTo>
                <a:cubicBezTo>
                  <a:pt x="5165643" y="-918"/>
                  <a:pt x="5622445" y="-13891"/>
                  <a:pt x="5868088" y="0"/>
                </a:cubicBezTo>
                <a:cubicBezTo>
                  <a:pt x="6113731" y="13891"/>
                  <a:pt x="6208856" y="-7908"/>
                  <a:pt x="6395405" y="0"/>
                </a:cubicBezTo>
                <a:cubicBezTo>
                  <a:pt x="6581954" y="7908"/>
                  <a:pt x="7075689" y="48943"/>
                  <a:pt x="7436517" y="0"/>
                </a:cubicBezTo>
                <a:cubicBezTo>
                  <a:pt x="7422352" y="137308"/>
                  <a:pt x="7427000" y="183254"/>
                  <a:pt x="7436517" y="339785"/>
                </a:cubicBezTo>
                <a:cubicBezTo>
                  <a:pt x="7446034" y="496317"/>
                  <a:pt x="7432757" y="595038"/>
                  <a:pt x="7436517" y="707886"/>
                </a:cubicBezTo>
                <a:cubicBezTo>
                  <a:pt x="7244857" y="690738"/>
                  <a:pt x="6824526" y="738287"/>
                  <a:pt x="6611740" y="707886"/>
                </a:cubicBezTo>
                <a:cubicBezTo>
                  <a:pt x="6398954" y="677485"/>
                  <a:pt x="6291318" y="696348"/>
                  <a:pt x="6158788" y="707886"/>
                </a:cubicBezTo>
                <a:cubicBezTo>
                  <a:pt x="6026258" y="719424"/>
                  <a:pt x="5764394" y="713286"/>
                  <a:pt x="5631472" y="707886"/>
                </a:cubicBezTo>
                <a:cubicBezTo>
                  <a:pt x="5498550" y="702486"/>
                  <a:pt x="5088812" y="682721"/>
                  <a:pt x="4806694" y="707886"/>
                </a:cubicBezTo>
                <a:cubicBezTo>
                  <a:pt x="4524576" y="733051"/>
                  <a:pt x="4396002" y="732839"/>
                  <a:pt x="4056282" y="707886"/>
                </a:cubicBezTo>
                <a:cubicBezTo>
                  <a:pt x="3716562" y="682933"/>
                  <a:pt x="3677010" y="737687"/>
                  <a:pt x="3454600" y="707886"/>
                </a:cubicBezTo>
                <a:cubicBezTo>
                  <a:pt x="3232190" y="678085"/>
                  <a:pt x="3181330" y="695888"/>
                  <a:pt x="3001649" y="707886"/>
                </a:cubicBezTo>
                <a:cubicBezTo>
                  <a:pt x="2821968" y="719884"/>
                  <a:pt x="2506051" y="729547"/>
                  <a:pt x="2251237" y="707886"/>
                </a:cubicBezTo>
                <a:cubicBezTo>
                  <a:pt x="1996423" y="686225"/>
                  <a:pt x="1939647" y="682823"/>
                  <a:pt x="1723920" y="707886"/>
                </a:cubicBezTo>
                <a:cubicBezTo>
                  <a:pt x="1508193" y="732949"/>
                  <a:pt x="1391713" y="717453"/>
                  <a:pt x="1270968" y="707886"/>
                </a:cubicBezTo>
                <a:cubicBezTo>
                  <a:pt x="1150223" y="698319"/>
                  <a:pt x="270014" y="658866"/>
                  <a:pt x="0" y="707886"/>
                </a:cubicBezTo>
                <a:cubicBezTo>
                  <a:pt x="3540" y="614459"/>
                  <a:pt x="2671" y="471219"/>
                  <a:pt x="0" y="353943"/>
                </a:cubicBezTo>
                <a:cubicBezTo>
                  <a:pt x="-2671" y="236667"/>
                  <a:pt x="-2931" y="85946"/>
                  <a:pt x="0" y="0"/>
                </a:cubicBezTo>
                <a:close/>
              </a:path>
              <a:path w="7436517" h="707886" stroke="0" extrusionOk="0">
                <a:moveTo>
                  <a:pt x="0" y="0"/>
                </a:moveTo>
                <a:cubicBezTo>
                  <a:pt x="104231" y="12994"/>
                  <a:pt x="311800" y="-12389"/>
                  <a:pt x="452951" y="0"/>
                </a:cubicBezTo>
                <a:cubicBezTo>
                  <a:pt x="594102" y="12389"/>
                  <a:pt x="912092" y="-11258"/>
                  <a:pt x="1054633" y="0"/>
                </a:cubicBezTo>
                <a:cubicBezTo>
                  <a:pt x="1197174" y="11258"/>
                  <a:pt x="1382662" y="3015"/>
                  <a:pt x="1507585" y="0"/>
                </a:cubicBezTo>
                <a:cubicBezTo>
                  <a:pt x="1632508" y="-3015"/>
                  <a:pt x="1937799" y="-17023"/>
                  <a:pt x="2109267" y="0"/>
                </a:cubicBezTo>
                <a:cubicBezTo>
                  <a:pt x="2280735" y="17023"/>
                  <a:pt x="2464761" y="8486"/>
                  <a:pt x="2785314" y="0"/>
                </a:cubicBezTo>
                <a:cubicBezTo>
                  <a:pt x="3105867" y="-8486"/>
                  <a:pt x="3375315" y="30698"/>
                  <a:pt x="3535726" y="0"/>
                </a:cubicBezTo>
                <a:cubicBezTo>
                  <a:pt x="3696137" y="-30698"/>
                  <a:pt x="3974440" y="-12931"/>
                  <a:pt x="4211773" y="0"/>
                </a:cubicBezTo>
                <a:cubicBezTo>
                  <a:pt x="4449106" y="12931"/>
                  <a:pt x="4688160" y="-1882"/>
                  <a:pt x="4887820" y="0"/>
                </a:cubicBezTo>
                <a:cubicBezTo>
                  <a:pt x="5087480" y="1882"/>
                  <a:pt x="5160200" y="-21708"/>
                  <a:pt x="5340771" y="0"/>
                </a:cubicBezTo>
                <a:cubicBezTo>
                  <a:pt x="5521342" y="21708"/>
                  <a:pt x="5622135" y="4044"/>
                  <a:pt x="5793723" y="0"/>
                </a:cubicBezTo>
                <a:cubicBezTo>
                  <a:pt x="5965311" y="-4044"/>
                  <a:pt x="6280447" y="-10257"/>
                  <a:pt x="6544135" y="0"/>
                </a:cubicBezTo>
                <a:cubicBezTo>
                  <a:pt x="6807823" y="10257"/>
                  <a:pt x="7198313" y="3475"/>
                  <a:pt x="7436517" y="0"/>
                </a:cubicBezTo>
                <a:cubicBezTo>
                  <a:pt x="7453699" y="80098"/>
                  <a:pt x="7418654" y="200300"/>
                  <a:pt x="7436517" y="361022"/>
                </a:cubicBezTo>
                <a:cubicBezTo>
                  <a:pt x="7454380" y="521744"/>
                  <a:pt x="7445738" y="552266"/>
                  <a:pt x="7436517" y="707886"/>
                </a:cubicBezTo>
                <a:cubicBezTo>
                  <a:pt x="7280693" y="730959"/>
                  <a:pt x="6869517" y="700288"/>
                  <a:pt x="6686105" y="707886"/>
                </a:cubicBezTo>
                <a:cubicBezTo>
                  <a:pt x="6502693" y="715484"/>
                  <a:pt x="6034596" y="715068"/>
                  <a:pt x="5861327" y="707886"/>
                </a:cubicBezTo>
                <a:cubicBezTo>
                  <a:pt x="5688058" y="700704"/>
                  <a:pt x="5369092" y="739286"/>
                  <a:pt x="5185280" y="707886"/>
                </a:cubicBezTo>
                <a:cubicBezTo>
                  <a:pt x="5001468" y="676486"/>
                  <a:pt x="4684064" y="677073"/>
                  <a:pt x="4360503" y="707886"/>
                </a:cubicBezTo>
                <a:cubicBezTo>
                  <a:pt x="4036942" y="738699"/>
                  <a:pt x="3985674" y="717394"/>
                  <a:pt x="3833186" y="707886"/>
                </a:cubicBezTo>
                <a:cubicBezTo>
                  <a:pt x="3680698" y="698378"/>
                  <a:pt x="3301653" y="739970"/>
                  <a:pt x="3157139" y="707886"/>
                </a:cubicBezTo>
                <a:cubicBezTo>
                  <a:pt x="3012625" y="675802"/>
                  <a:pt x="2871591" y="712627"/>
                  <a:pt x="2629823" y="707886"/>
                </a:cubicBezTo>
                <a:cubicBezTo>
                  <a:pt x="2388055" y="703145"/>
                  <a:pt x="2300980" y="711214"/>
                  <a:pt x="2102506" y="707886"/>
                </a:cubicBezTo>
                <a:cubicBezTo>
                  <a:pt x="1904032" y="704558"/>
                  <a:pt x="1679961" y="700304"/>
                  <a:pt x="1500824" y="707886"/>
                </a:cubicBezTo>
                <a:cubicBezTo>
                  <a:pt x="1321687" y="715468"/>
                  <a:pt x="1032923" y="694347"/>
                  <a:pt x="824777" y="707886"/>
                </a:cubicBezTo>
                <a:cubicBezTo>
                  <a:pt x="616631" y="721425"/>
                  <a:pt x="351709" y="677358"/>
                  <a:pt x="0" y="707886"/>
                </a:cubicBezTo>
                <a:cubicBezTo>
                  <a:pt x="-14143" y="619752"/>
                  <a:pt x="14697" y="486072"/>
                  <a:pt x="0" y="353943"/>
                </a:cubicBezTo>
                <a:cubicBezTo>
                  <a:pt x="-14697" y="221814"/>
                  <a:pt x="-15705" y="14864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562313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thành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phần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acid,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base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oxide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hydroxide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endParaRPr lang="zh-CN" altLang="en-US" sz="20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80E814-E8E0-FF3F-9663-D87052B9B57C}"/>
              </a:ext>
            </a:extLst>
          </p:cNvPr>
          <p:cNvSpPr txBox="1"/>
          <p:nvPr/>
        </p:nvSpPr>
        <p:spPr>
          <a:xfrm>
            <a:off x="196790" y="2533650"/>
            <a:ext cx="539804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ì vôi,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vôi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xây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nhôm do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0" i="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Ca(OH)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Ca(AlO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just"/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2Al + Ca(OH)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en-US" sz="2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   → Ca(AlO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b="0" i="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+ 3H</a:t>
            </a:r>
            <a:r>
              <a:rPr lang="vi-VN" sz="2200" b="0" i="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200" b="0" i="0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4BF63C-61B5-3E42-61F7-0B74EC4BA8EC}"/>
              </a:ext>
            </a:extLst>
          </p:cNvPr>
          <p:cNvSpPr txBox="1"/>
          <p:nvPr/>
        </p:nvSpPr>
        <p:spPr>
          <a:xfrm>
            <a:off x="625315" y="1257498"/>
            <a:ext cx="5089685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vi-VN" sz="2400" dirty="0" err="1">
                <a:latin typeface="+mj-lt"/>
              </a:rPr>
              <a:t>Tại</a:t>
            </a:r>
            <a:r>
              <a:rPr lang="vi-VN" sz="2400" dirty="0">
                <a:latin typeface="+mj-lt"/>
              </a:rPr>
              <a:t> sao không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dùng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chậu</a:t>
            </a:r>
            <a:r>
              <a:rPr lang="vi-VN" sz="2400" dirty="0">
                <a:latin typeface="+mj-lt"/>
              </a:rPr>
              <a:t> nhôm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chứa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nước</a:t>
            </a:r>
            <a:r>
              <a:rPr lang="vi-VN" sz="2400" dirty="0">
                <a:latin typeface="+mj-lt"/>
              </a:rPr>
              <a:t> vôi trong</a:t>
            </a:r>
            <a:r>
              <a:rPr lang="en-US" sz="2400" dirty="0">
                <a:latin typeface="+mj-lt"/>
              </a:rPr>
              <a:t>??</a:t>
            </a:r>
            <a:r>
              <a:rPr lang="vi-VN" sz="2400" dirty="0">
                <a:latin typeface="+mj-lt"/>
              </a:rPr>
              <a:t> </a:t>
            </a:r>
          </a:p>
        </p:txBody>
      </p:sp>
      <p:pic>
        <p:nvPicPr>
          <p:cNvPr id="29" name="Picture 2" descr="dau hoi – Rủng Rỉnh">
            <a:extLst>
              <a:ext uri="{FF2B5EF4-FFF2-40B4-BE49-F238E27FC236}">
                <a16:creationId xmlns:a16="http://schemas.microsoft.com/office/drawing/2014/main" id="{98D1CA88-B0E1-BE71-B204-E5110BB7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0" y="1368073"/>
            <a:ext cx="549579" cy="54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Nước Vôi Trong Là Gì? Cách Làm Và Công Dụng Của Nước Vôi Trong">
            <a:extLst>
              <a:ext uri="{FF2B5EF4-FFF2-40B4-BE49-F238E27FC236}">
                <a16:creationId xmlns:a16="http://schemas.microsoft.com/office/drawing/2014/main" id="{441C68FE-9307-99FC-A000-1CC43A4C17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999D35-B228-C10D-CC58-CBDB213AB3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7561" y="1337772"/>
            <a:ext cx="3097129" cy="2003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2170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2" name="图片 62">
            <a:extLst>
              <a:ext uri="{FF2B5EF4-FFF2-40B4-BE49-F238E27FC236}">
                <a16:creationId xmlns:a16="http://schemas.microsoft.com/office/drawing/2014/main" id="{4CEC2EE4-5F02-239F-A6FC-35B0E801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737" y="3938596"/>
            <a:ext cx="580294" cy="1194722"/>
          </a:xfrm>
          <a:prstGeom prst="rect">
            <a:avLst/>
          </a:prstGeom>
        </p:spPr>
      </p:pic>
      <p:sp>
        <p:nvSpPr>
          <p:cNvPr id="8" name="矩形 32">
            <a:extLst>
              <a:ext uri="{FF2B5EF4-FFF2-40B4-BE49-F238E27FC236}">
                <a16:creationId xmlns:a16="http://schemas.microsoft.com/office/drawing/2014/main" id="{AB9A79A4-811A-A5B1-BB94-C4ACDD09D710}"/>
              </a:ext>
            </a:extLst>
          </p:cNvPr>
          <p:cNvSpPr/>
          <p:nvPr/>
        </p:nvSpPr>
        <p:spPr>
          <a:xfrm>
            <a:off x="1411904" y="128530"/>
            <a:ext cx="7473270" cy="400110"/>
          </a:xfrm>
          <a:custGeom>
            <a:avLst/>
            <a:gdLst>
              <a:gd name="connsiteX0" fmla="*/ 0 w 7473270"/>
              <a:gd name="connsiteY0" fmla="*/ 0 h 400110"/>
              <a:gd name="connsiteX1" fmla="*/ 828854 w 7473270"/>
              <a:gd name="connsiteY1" fmla="*/ 0 h 400110"/>
              <a:gd name="connsiteX2" fmla="*/ 1358776 w 7473270"/>
              <a:gd name="connsiteY2" fmla="*/ 0 h 400110"/>
              <a:gd name="connsiteX3" fmla="*/ 1813966 w 7473270"/>
              <a:gd name="connsiteY3" fmla="*/ 0 h 400110"/>
              <a:gd name="connsiteX4" fmla="*/ 2343889 w 7473270"/>
              <a:gd name="connsiteY4" fmla="*/ 0 h 400110"/>
              <a:gd name="connsiteX5" fmla="*/ 2873812 w 7473270"/>
              <a:gd name="connsiteY5" fmla="*/ 0 h 400110"/>
              <a:gd name="connsiteX6" fmla="*/ 3553200 w 7473270"/>
              <a:gd name="connsiteY6" fmla="*/ 0 h 400110"/>
              <a:gd name="connsiteX7" fmla="*/ 4083123 w 7473270"/>
              <a:gd name="connsiteY7" fmla="*/ 0 h 400110"/>
              <a:gd name="connsiteX8" fmla="*/ 4538313 w 7473270"/>
              <a:gd name="connsiteY8" fmla="*/ 0 h 400110"/>
              <a:gd name="connsiteX9" fmla="*/ 5367167 w 7473270"/>
              <a:gd name="connsiteY9" fmla="*/ 0 h 400110"/>
              <a:gd name="connsiteX10" fmla="*/ 5822357 w 7473270"/>
              <a:gd name="connsiteY10" fmla="*/ 0 h 400110"/>
              <a:gd name="connsiteX11" fmla="*/ 6352280 w 7473270"/>
              <a:gd name="connsiteY11" fmla="*/ 0 h 400110"/>
              <a:gd name="connsiteX12" fmla="*/ 7473270 w 7473270"/>
              <a:gd name="connsiteY12" fmla="*/ 0 h 400110"/>
              <a:gd name="connsiteX13" fmla="*/ 7473270 w 7473270"/>
              <a:gd name="connsiteY13" fmla="*/ 400110 h 400110"/>
              <a:gd name="connsiteX14" fmla="*/ 6644416 w 7473270"/>
              <a:gd name="connsiteY14" fmla="*/ 400110 h 400110"/>
              <a:gd name="connsiteX15" fmla="*/ 6114494 w 7473270"/>
              <a:gd name="connsiteY15" fmla="*/ 400110 h 400110"/>
              <a:gd name="connsiteX16" fmla="*/ 5285640 w 7473270"/>
              <a:gd name="connsiteY16" fmla="*/ 400110 h 400110"/>
              <a:gd name="connsiteX17" fmla="*/ 4456786 w 7473270"/>
              <a:gd name="connsiteY17" fmla="*/ 400110 h 400110"/>
              <a:gd name="connsiteX18" fmla="*/ 3926864 w 7473270"/>
              <a:gd name="connsiteY18" fmla="*/ 400110 h 400110"/>
              <a:gd name="connsiteX19" fmla="*/ 3098010 w 7473270"/>
              <a:gd name="connsiteY19" fmla="*/ 400110 h 400110"/>
              <a:gd name="connsiteX20" fmla="*/ 2568087 w 7473270"/>
              <a:gd name="connsiteY20" fmla="*/ 400110 h 400110"/>
              <a:gd name="connsiteX21" fmla="*/ 1888699 w 7473270"/>
              <a:gd name="connsiteY21" fmla="*/ 400110 h 400110"/>
              <a:gd name="connsiteX22" fmla="*/ 1209311 w 7473270"/>
              <a:gd name="connsiteY22" fmla="*/ 400110 h 400110"/>
              <a:gd name="connsiteX23" fmla="*/ 679388 w 7473270"/>
              <a:gd name="connsiteY23" fmla="*/ 400110 h 400110"/>
              <a:gd name="connsiteX24" fmla="*/ 0 w 7473270"/>
              <a:gd name="connsiteY24" fmla="*/ 400110 h 400110"/>
              <a:gd name="connsiteX25" fmla="*/ 0 w 7473270"/>
              <a:gd name="connsiteY25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473270" h="400110" fill="none" extrusionOk="0">
                <a:moveTo>
                  <a:pt x="0" y="0"/>
                </a:moveTo>
                <a:cubicBezTo>
                  <a:pt x="378212" y="-368"/>
                  <a:pt x="653992" y="-40193"/>
                  <a:pt x="828854" y="0"/>
                </a:cubicBezTo>
                <a:cubicBezTo>
                  <a:pt x="1003716" y="40193"/>
                  <a:pt x="1150750" y="26467"/>
                  <a:pt x="1358776" y="0"/>
                </a:cubicBezTo>
                <a:cubicBezTo>
                  <a:pt x="1566802" y="-26467"/>
                  <a:pt x="1655107" y="3771"/>
                  <a:pt x="1813966" y="0"/>
                </a:cubicBezTo>
                <a:cubicBezTo>
                  <a:pt x="1972825" y="-3771"/>
                  <a:pt x="2135827" y="1670"/>
                  <a:pt x="2343889" y="0"/>
                </a:cubicBezTo>
                <a:cubicBezTo>
                  <a:pt x="2551951" y="-1670"/>
                  <a:pt x="2654056" y="-25181"/>
                  <a:pt x="2873812" y="0"/>
                </a:cubicBezTo>
                <a:cubicBezTo>
                  <a:pt x="3093568" y="25181"/>
                  <a:pt x="3396902" y="7085"/>
                  <a:pt x="3553200" y="0"/>
                </a:cubicBezTo>
                <a:cubicBezTo>
                  <a:pt x="3709498" y="-7085"/>
                  <a:pt x="3886792" y="-23074"/>
                  <a:pt x="4083123" y="0"/>
                </a:cubicBezTo>
                <a:cubicBezTo>
                  <a:pt x="4279454" y="23074"/>
                  <a:pt x="4343726" y="-613"/>
                  <a:pt x="4538313" y="0"/>
                </a:cubicBezTo>
                <a:cubicBezTo>
                  <a:pt x="4732900" y="613"/>
                  <a:pt x="4965476" y="-12582"/>
                  <a:pt x="5367167" y="0"/>
                </a:cubicBezTo>
                <a:cubicBezTo>
                  <a:pt x="5768858" y="12582"/>
                  <a:pt x="5659835" y="1927"/>
                  <a:pt x="5822357" y="0"/>
                </a:cubicBezTo>
                <a:cubicBezTo>
                  <a:pt x="5984879" y="-1927"/>
                  <a:pt x="6097913" y="6716"/>
                  <a:pt x="6352280" y="0"/>
                </a:cubicBezTo>
                <a:cubicBezTo>
                  <a:pt x="6606647" y="-6716"/>
                  <a:pt x="6914848" y="-1694"/>
                  <a:pt x="7473270" y="0"/>
                </a:cubicBezTo>
                <a:cubicBezTo>
                  <a:pt x="7457665" y="93937"/>
                  <a:pt x="7492106" y="224218"/>
                  <a:pt x="7473270" y="400110"/>
                </a:cubicBezTo>
                <a:cubicBezTo>
                  <a:pt x="7284591" y="388214"/>
                  <a:pt x="6997069" y="410462"/>
                  <a:pt x="6644416" y="400110"/>
                </a:cubicBezTo>
                <a:cubicBezTo>
                  <a:pt x="6291763" y="389758"/>
                  <a:pt x="6290283" y="385123"/>
                  <a:pt x="6114494" y="400110"/>
                </a:cubicBezTo>
                <a:cubicBezTo>
                  <a:pt x="5938705" y="415097"/>
                  <a:pt x="5599173" y="437502"/>
                  <a:pt x="5285640" y="400110"/>
                </a:cubicBezTo>
                <a:cubicBezTo>
                  <a:pt x="4972107" y="362718"/>
                  <a:pt x="4634235" y="378590"/>
                  <a:pt x="4456786" y="400110"/>
                </a:cubicBezTo>
                <a:cubicBezTo>
                  <a:pt x="4279337" y="421630"/>
                  <a:pt x="4186329" y="413075"/>
                  <a:pt x="3926864" y="400110"/>
                </a:cubicBezTo>
                <a:cubicBezTo>
                  <a:pt x="3667399" y="387145"/>
                  <a:pt x="3351522" y="441248"/>
                  <a:pt x="3098010" y="400110"/>
                </a:cubicBezTo>
                <a:cubicBezTo>
                  <a:pt x="2844498" y="358972"/>
                  <a:pt x="2680195" y="386659"/>
                  <a:pt x="2568087" y="400110"/>
                </a:cubicBezTo>
                <a:cubicBezTo>
                  <a:pt x="2455979" y="413561"/>
                  <a:pt x="2076126" y="389688"/>
                  <a:pt x="1888699" y="400110"/>
                </a:cubicBezTo>
                <a:cubicBezTo>
                  <a:pt x="1701272" y="410532"/>
                  <a:pt x="1539497" y="421464"/>
                  <a:pt x="1209311" y="400110"/>
                </a:cubicBezTo>
                <a:cubicBezTo>
                  <a:pt x="879125" y="378756"/>
                  <a:pt x="865016" y="408700"/>
                  <a:pt x="679388" y="400110"/>
                </a:cubicBezTo>
                <a:cubicBezTo>
                  <a:pt x="493760" y="391520"/>
                  <a:pt x="289285" y="403697"/>
                  <a:pt x="0" y="400110"/>
                </a:cubicBezTo>
                <a:cubicBezTo>
                  <a:pt x="17557" y="259635"/>
                  <a:pt x="7066" y="177797"/>
                  <a:pt x="0" y="0"/>
                </a:cubicBezTo>
                <a:close/>
              </a:path>
              <a:path w="7473270" h="400110" stroke="0" extrusionOk="0">
                <a:moveTo>
                  <a:pt x="0" y="0"/>
                </a:moveTo>
                <a:cubicBezTo>
                  <a:pt x="200235" y="12654"/>
                  <a:pt x="276505" y="-6300"/>
                  <a:pt x="455190" y="0"/>
                </a:cubicBezTo>
                <a:cubicBezTo>
                  <a:pt x="633875" y="6300"/>
                  <a:pt x="905028" y="-13213"/>
                  <a:pt x="1284044" y="0"/>
                </a:cubicBezTo>
                <a:cubicBezTo>
                  <a:pt x="1663060" y="13213"/>
                  <a:pt x="1678807" y="-7726"/>
                  <a:pt x="1888699" y="0"/>
                </a:cubicBezTo>
                <a:cubicBezTo>
                  <a:pt x="2098592" y="7726"/>
                  <a:pt x="2223509" y="10090"/>
                  <a:pt x="2493355" y="0"/>
                </a:cubicBezTo>
                <a:cubicBezTo>
                  <a:pt x="2763201" y="-10090"/>
                  <a:pt x="2876816" y="29245"/>
                  <a:pt x="3098010" y="0"/>
                </a:cubicBezTo>
                <a:cubicBezTo>
                  <a:pt x="3319204" y="-29245"/>
                  <a:pt x="3340226" y="22095"/>
                  <a:pt x="3553200" y="0"/>
                </a:cubicBezTo>
                <a:cubicBezTo>
                  <a:pt x="3766174" y="-22095"/>
                  <a:pt x="3840475" y="-4899"/>
                  <a:pt x="4083123" y="0"/>
                </a:cubicBezTo>
                <a:cubicBezTo>
                  <a:pt x="4325771" y="4899"/>
                  <a:pt x="4357206" y="-22271"/>
                  <a:pt x="4613046" y="0"/>
                </a:cubicBezTo>
                <a:cubicBezTo>
                  <a:pt x="4868886" y="22271"/>
                  <a:pt x="5107548" y="19005"/>
                  <a:pt x="5367167" y="0"/>
                </a:cubicBezTo>
                <a:cubicBezTo>
                  <a:pt x="5626786" y="-19005"/>
                  <a:pt x="5844701" y="-17367"/>
                  <a:pt x="5971822" y="0"/>
                </a:cubicBezTo>
                <a:cubicBezTo>
                  <a:pt x="6098943" y="17367"/>
                  <a:pt x="6531441" y="-19588"/>
                  <a:pt x="6725943" y="0"/>
                </a:cubicBezTo>
                <a:cubicBezTo>
                  <a:pt x="6920445" y="19588"/>
                  <a:pt x="7141905" y="2791"/>
                  <a:pt x="7473270" y="0"/>
                </a:cubicBezTo>
                <a:cubicBezTo>
                  <a:pt x="7475169" y="181506"/>
                  <a:pt x="7486617" y="236044"/>
                  <a:pt x="7473270" y="400110"/>
                </a:cubicBezTo>
                <a:cubicBezTo>
                  <a:pt x="7266365" y="373095"/>
                  <a:pt x="6899647" y="393024"/>
                  <a:pt x="6644416" y="400110"/>
                </a:cubicBezTo>
                <a:cubicBezTo>
                  <a:pt x="6389185" y="407196"/>
                  <a:pt x="6191735" y="406955"/>
                  <a:pt x="5890296" y="400110"/>
                </a:cubicBezTo>
                <a:cubicBezTo>
                  <a:pt x="5588857" y="393265"/>
                  <a:pt x="5538719" y="377719"/>
                  <a:pt x="5435105" y="400110"/>
                </a:cubicBezTo>
                <a:cubicBezTo>
                  <a:pt x="5331491" y="422501"/>
                  <a:pt x="5036833" y="416663"/>
                  <a:pt x="4830450" y="400110"/>
                </a:cubicBezTo>
                <a:cubicBezTo>
                  <a:pt x="4624067" y="383557"/>
                  <a:pt x="4444609" y="407545"/>
                  <a:pt x="4151062" y="400110"/>
                </a:cubicBezTo>
                <a:cubicBezTo>
                  <a:pt x="3857515" y="392675"/>
                  <a:pt x="3921499" y="416692"/>
                  <a:pt x="3695872" y="400110"/>
                </a:cubicBezTo>
                <a:cubicBezTo>
                  <a:pt x="3470245" y="383529"/>
                  <a:pt x="3214635" y="434449"/>
                  <a:pt x="2941751" y="400110"/>
                </a:cubicBezTo>
                <a:cubicBezTo>
                  <a:pt x="2668867" y="365771"/>
                  <a:pt x="2548573" y="395977"/>
                  <a:pt x="2262363" y="400110"/>
                </a:cubicBezTo>
                <a:cubicBezTo>
                  <a:pt x="1976153" y="404243"/>
                  <a:pt x="1940008" y="421488"/>
                  <a:pt x="1732440" y="400110"/>
                </a:cubicBezTo>
                <a:cubicBezTo>
                  <a:pt x="1524872" y="378732"/>
                  <a:pt x="1446911" y="424412"/>
                  <a:pt x="1202517" y="400110"/>
                </a:cubicBezTo>
                <a:cubicBezTo>
                  <a:pt x="958123" y="375808"/>
                  <a:pt x="880248" y="411563"/>
                  <a:pt x="747327" y="400110"/>
                </a:cubicBezTo>
                <a:cubicBezTo>
                  <a:pt x="614406" y="388658"/>
                  <a:pt x="253336" y="431356"/>
                  <a:pt x="0" y="400110"/>
                </a:cubicBezTo>
                <a:cubicBezTo>
                  <a:pt x="-13317" y="276161"/>
                  <a:pt x="13799" y="18798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76739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Thành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phần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acid,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base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hydroxide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0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0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endParaRPr lang="zh-CN" altLang="en-US" sz="20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4A8CF24-7945-EF54-9190-D441D8788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735642"/>
              </p:ext>
            </p:extLst>
          </p:nvPr>
        </p:nvGraphicFramePr>
        <p:xfrm>
          <a:off x="1523999" y="755723"/>
          <a:ext cx="6830898" cy="128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52871">
                  <a:extLst>
                    <a:ext uri="{9D8B030D-6E8A-4147-A177-3AD203B41FA5}">
                      <a16:colId xmlns:a16="http://schemas.microsoft.com/office/drawing/2014/main" val="1365200745"/>
                    </a:ext>
                  </a:extLst>
                </a:gridCol>
                <a:gridCol w="2301061">
                  <a:extLst>
                    <a:ext uri="{9D8B030D-6E8A-4147-A177-3AD203B41FA5}">
                      <a16:colId xmlns:a16="http://schemas.microsoft.com/office/drawing/2014/main" val="2899105931"/>
                    </a:ext>
                  </a:extLst>
                </a:gridCol>
                <a:gridCol w="2276966">
                  <a:extLst>
                    <a:ext uri="{9D8B030D-6E8A-4147-A177-3AD203B41FA5}">
                      <a16:colId xmlns:a16="http://schemas.microsoft.com/office/drawing/2014/main" val="895708679"/>
                    </a:ext>
                  </a:extLst>
                </a:gridCol>
              </a:tblGrid>
              <a:tr h="438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Kim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loại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Phi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kim</a:t>
                      </a:r>
                      <a:endParaRPr lang="en-US" sz="24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Công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thức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Hydroxide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M(OH)</a:t>
                      </a:r>
                      <a:r>
                        <a:rPr lang="en-US" sz="3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</a:t>
                      </a:r>
                      <a:endParaRPr lang="en-US" sz="3200" baseline="-250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Dạng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axit</a:t>
                      </a:r>
                      <a:endParaRPr lang="en-US" sz="32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33691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8D5F69-100F-E143-A376-EAB9B7B7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16756"/>
              </p:ext>
            </p:extLst>
          </p:nvPr>
        </p:nvGraphicFramePr>
        <p:xfrm>
          <a:off x="754669" y="2174036"/>
          <a:ext cx="7634662" cy="13369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93622">
                  <a:extLst>
                    <a:ext uri="{9D8B030D-6E8A-4147-A177-3AD203B41FA5}">
                      <a16:colId xmlns:a16="http://schemas.microsoft.com/office/drawing/2014/main" val="4141565363"/>
                    </a:ext>
                  </a:extLst>
                </a:gridCol>
                <a:gridCol w="1287710">
                  <a:extLst>
                    <a:ext uri="{9D8B030D-6E8A-4147-A177-3AD203B41FA5}">
                      <a16:colId xmlns:a16="http://schemas.microsoft.com/office/drawing/2014/main" val="4052602669"/>
                    </a:ext>
                  </a:extLst>
                </a:gridCol>
                <a:gridCol w="1090666">
                  <a:extLst>
                    <a:ext uri="{9D8B030D-6E8A-4147-A177-3AD203B41FA5}">
                      <a16:colId xmlns:a16="http://schemas.microsoft.com/office/drawing/2014/main" val="1867780378"/>
                    </a:ext>
                  </a:extLst>
                </a:gridCol>
                <a:gridCol w="1090666">
                  <a:extLst>
                    <a:ext uri="{9D8B030D-6E8A-4147-A177-3AD203B41FA5}">
                      <a16:colId xmlns:a16="http://schemas.microsoft.com/office/drawing/2014/main" val="951369464"/>
                    </a:ext>
                  </a:extLst>
                </a:gridCol>
                <a:gridCol w="1090666">
                  <a:extLst>
                    <a:ext uri="{9D8B030D-6E8A-4147-A177-3AD203B41FA5}">
                      <a16:colId xmlns:a16="http://schemas.microsoft.com/office/drawing/2014/main" val="3663374133"/>
                    </a:ext>
                  </a:extLst>
                </a:gridCol>
                <a:gridCol w="1148144">
                  <a:extLst>
                    <a:ext uri="{9D8B030D-6E8A-4147-A177-3AD203B41FA5}">
                      <a16:colId xmlns:a16="http://schemas.microsoft.com/office/drawing/2014/main" val="367717454"/>
                    </a:ext>
                  </a:extLst>
                </a:gridCol>
                <a:gridCol w="1033188">
                  <a:extLst>
                    <a:ext uri="{9D8B030D-6E8A-4147-A177-3AD203B41FA5}">
                      <a16:colId xmlns:a16="http://schemas.microsoft.com/office/drawing/2014/main" val="3252920605"/>
                    </a:ext>
                  </a:extLst>
                </a:gridCol>
              </a:tblGrid>
              <a:tr h="668462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Na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Mg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Al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Si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P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Cl</a:t>
                      </a:r>
                      <a:endParaRPr kumimoji="0" lang="en-US" sz="2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93718404"/>
                  </a:ext>
                </a:extLst>
              </a:tr>
              <a:tr h="668462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NaOH</a:t>
                      </a:r>
                      <a:endParaRPr kumimoji="0" lang="vi-V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Mg(OH)</a:t>
                      </a:r>
                      <a:r>
                        <a:rPr lang="en-US" sz="2000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endParaRPr lang="vi-VN" sz="2000" baseline="-25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Al(OH)</a:t>
                      </a:r>
                      <a:r>
                        <a:rPr kumimoji="0" lang="en-US" sz="2000" b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</a:t>
                      </a:r>
                      <a:r>
                        <a:rPr kumimoji="0" lang="en-US" sz="2000" b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SiO</a:t>
                      </a:r>
                      <a:r>
                        <a:rPr kumimoji="0" lang="en-US" sz="2000" b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</a:t>
                      </a:r>
                      <a:r>
                        <a:rPr kumimoji="0" lang="en-US" sz="2000" b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PO</a:t>
                      </a:r>
                      <a:r>
                        <a:rPr kumimoji="0" lang="en-US" sz="2000" b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</a:t>
                      </a:r>
                      <a:r>
                        <a:rPr kumimoji="0" lang="en-US" sz="2000" b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SO</a:t>
                      </a:r>
                      <a:r>
                        <a:rPr kumimoji="0" lang="en-US" sz="2000" b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HClO</a:t>
                      </a:r>
                      <a:r>
                        <a:rPr kumimoji="0" lang="en-US" sz="2000" b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4</a:t>
                      </a:r>
                      <a:endParaRPr kumimoji="0" lang="vi-VN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00952040"/>
                  </a:ext>
                </a:extLst>
              </a:tr>
            </a:tbl>
          </a:graphicData>
        </a:graphic>
      </p:graphicFrame>
      <p:sp>
        <p:nvSpPr>
          <p:cNvPr id="15" name="Arrow: Right 14">
            <a:extLst>
              <a:ext uri="{FF2B5EF4-FFF2-40B4-BE49-F238E27FC236}">
                <a16:creationId xmlns:a16="http://schemas.microsoft.com/office/drawing/2014/main" id="{0CD73F9E-4223-8044-F75F-1300FAF4414C}"/>
              </a:ext>
            </a:extLst>
          </p:cNvPr>
          <p:cNvSpPr/>
          <p:nvPr/>
        </p:nvSpPr>
        <p:spPr>
          <a:xfrm>
            <a:off x="1366118" y="3651063"/>
            <a:ext cx="5866572" cy="387810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7938FE-7BCE-EC28-3A49-A10B7E65122F}"/>
              </a:ext>
            </a:extLst>
          </p:cNvPr>
          <p:cNvSpPr txBox="1"/>
          <p:nvPr/>
        </p:nvSpPr>
        <p:spPr>
          <a:xfrm>
            <a:off x="534130" y="4040769"/>
            <a:ext cx="7735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Tính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acid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của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hydroxide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có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xu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hướng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tăng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dần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, </a:t>
            </a:r>
            <a:r>
              <a:rPr lang="vi-VN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tính</a:t>
            </a:r>
            <a:r>
              <a:rPr lang="vi-VN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base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có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xu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hướng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giảm</a:t>
            </a:r>
            <a:r>
              <a:rPr lang="en-US" sz="21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dần</a:t>
            </a:r>
            <a:endParaRPr lang="vi-VN" sz="2100" b="1" dirty="0">
              <a:latin typeface="Times New Roman" panose="02020603050405020304" pitchFamily="18" charset="0"/>
              <a:ea typeface="Microsoft YaHei" panose="020B0503020204020204" pitchFamily="34" charset="-122"/>
              <a:cs typeface="#9Slide03 Arima Madurai Black" panose="00000A00000000000000" pitchFamily="2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8697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4" name="图片 27">
            <a:extLst>
              <a:ext uri="{FF2B5EF4-FFF2-40B4-BE49-F238E27FC236}">
                <a16:creationId xmlns:a16="http://schemas.microsoft.com/office/drawing/2014/main" id="{331A17B2-8F1F-412B-73B0-4C71F0BCD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524" y="-68860"/>
            <a:ext cx="1093044" cy="1039184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5075C95-2A2E-5593-EB5E-0A23A5055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182449"/>
              </p:ext>
            </p:extLst>
          </p:nvPr>
        </p:nvGraphicFramePr>
        <p:xfrm>
          <a:off x="268355" y="1305876"/>
          <a:ext cx="8706678" cy="3200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10391">
                  <a:extLst>
                    <a:ext uri="{9D8B030D-6E8A-4147-A177-3AD203B41FA5}">
                      <a16:colId xmlns:a16="http://schemas.microsoft.com/office/drawing/2014/main" val="1703418608"/>
                    </a:ext>
                  </a:extLst>
                </a:gridCol>
                <a:gridCol w="1291762">
                  <a:extLst>
                    <a:ext uri="{9D8B030D-6E8A-4147-A177-3AD203B41FA5}">
                      <a16:colId xmlns:a16="http://schemas.microsoft.com/office/drawing/2014/main" val="3300954206"/>
                    </a:ext>
                  </a:extLst>
                </a:gridCol>
                <a:gridCol w="1423989">
                  <a:extLst>
                    <a:ext uri="{9D8B030D-6E8A-4147-A177-3AD203B41FA5}">
                      <a16:colId xmlns:a16="http://schemas.microsoft.com/office/drawing/2014/main" val="3644472705"/>
                    </a:ext>
                  </a:extLst>
                </a:gridCol>
                <a:gridCol w="1525702">
                  <a:extLst>
                    <a:ext uri="{9D8B030D-6E8A-4147-A177-3AD203B41FA5}">
                      <a16:colId xmlns:a16="http://schemas.microsoft.com/office/drawing/2014/main" val="299385880"/>
                    </a:ext>
                  </a:extLst>
                </a:gridCol>
                <a:gridCol w="1444332">
                  <a:extLst>
                    <a:ext uri="{9D8B030D-6E8A-4147-A177-3AD203B41FA5}">
                      <a16:colId xmlns:a16="http://schemas.microsoft.com/office/drawing/2014/main" val="3296755423"/>
                    </a:ext>
                  </a:extLst>
                </a:gridCol>
                <a:gridCol w="1810502">
                  <a:extLst>
                    <a:ext uri="{9D8B030D-6E8A-4147-A177-3AD203B41FA5}">
                      <a16:colId xmlns:a16="http://schemas.microsoft.com/office/drawing/2014/main" val="3395823085"/>
                    </a:ext>
                  </a:extLst>
                </a:gridCol>
              </a:tblGrid>
              <a:tr h="624614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Bán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kính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Độ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âm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điện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kim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loại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phi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kim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Xu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hướng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biến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đổi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acid, base</a:t>
                      </a:r>
                    </a:p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023366"/>
                  </a:ext>
                </a:extLst>
              </a:tr>
              <a:tr h="8210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1 chu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kì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acid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1 chu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kì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base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1 chu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kì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139136"/>
                  </a:ext>
                </a:extLst>
              </a:tr>
              <a:tr h="8348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1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nhóm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tính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base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 1 chu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Microsoft YaHei" panose="020B0503020204020204" pitchFamily="34" charset="-122"/>
                          <a:sym typeface="Times New Roman" panose="02020603050405020304" pitchFamily="18" charset="0"/>
                        </a:rPr>
                        <a:t>kì</a:t>
                      </a:r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  <a:p>
                      <a:endParaRPr lang="en-US" sz="1800" dirty="0">
                        <a:latin typeface="Times New Roman" panose="02020603050405020304" pitchFamily="18" charset="0"/>
                        <a:ea typeface="Microsoft YaHei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05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6A4AB93-9950-C1F3-2E8F-B06DB6FB6D6A}"/>
              </a:ext>
            </a:extLst>
          </p:cNvPr>
          <p:cNvSpPr txBox="1"/>
          <p:nvPr/>
        </p:nvSpPr>
        <p:spPr>
          <a:xfrm>
            <a:off x="2406311" y="193992"/>
            <a:ext cx="459684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TỔNG KẾT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04ECBB-6182-8213-8449-DC621B07950B}"/>
              </a:ext>
            </a:extLst>
          </p:cNvPr>
          <p:cNvCxnSpPr/>
          <p:nvPr/>
        </p:nvCxnSpPr>
        <p:spPr>
          <a:xfrm>
            <a:off x="1615938" y="2635087"/>
            <a:ext cx="1003852" cy="556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3F1BAB-EF03-D397-0326-9187960E96B7}"/>
              </a:ext>
            </a:extLst>
          </p:cNvPr>
          <p:cNvCxnSpPr/>
          <p:nvPr/>
        </p:nvCxnSpPr>
        <p:spPr>
          <a:xfrm>
            <a:off x="2880692" y="3628284"/>
            <a:ext cx="1003852" cy="556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A35C8E-4A4B-42EF-B6D9-062741618499}"/>
              </a:ext>
            </a:extLst>
          </p:cNvPr>
          <p:cNvCxnSpPr/>
          <p:nvPr/>
        </p:nvCxnSpPr>
        <p:spPr>
          <a:xfrm>
            <a:off x="4458530" y="2575292"/>
            <a:ext cx="1003852" cy="556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6EE15E-7E78-3EB3-8193-5DB1B865A11A}"/>
              </a:ext>
            </a:extLst>
          </p:cNvPr>
          <p:cNvCxnSpPr/>
          <p:nvPr/>
        </p:nvCxnSpPr>
        <p:spPr>
          <a:xfrm>
            <a:off x="5885622" y="3650604"/>
            <a:ext cx="1003852" cy="556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C13372-AFD6-64B4-E4ED-A6CB909899B8}"/>
              </a:ext>
            </a:extLst>
          </p:cNvPr>
          <p:cNvCxnSpPr>
            <a:cxnSpLocks/>
          </p:cNvCxnSpPr>
          <p:nvPr/>
        </p:nvCxnSpPr>
        <p:spPr>
          <a:xfrm flipV="1">
            <a:off x="1606996" y="3720547"/>
            <a:ext cx="924339" cy="496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6964FC-E9CB-C324-1355-E35AA0C65BCB}"/>
              </a:ext>
            </a:extLst>
          </p:cNvPr>
          <p:cNvCxnSpPr>
            <a:cxnSpLocks/>
          </p:cNvCxnSpPr>
          <p:nvPr/>
        </p:nvCxnSpPr>
        <p:spPr>
          <a:xfrm flipV="1">
            <a:off x="2941897" y="2667160"/>
            <a:ext cx="1025476" cy="464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D8D0A7-560F-BB50-C44A-F216170420A4}"/>
              </a:ext>
            </a:extLst>
          </p:cNvPr>
          <p:cNvCxnSpPr>
            <a:cxnSpLocks/>
          </p:cNvCxnSpPr>
          <p:nvPr/>
        </p:nvCxnSpPr>
        <p:spPr>
          <a:xfrm flipV="1">
            <a:off x="5953539" y="2667160"/>
            <a:ext cx="924339" cy="496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A78880-FDE5-72C8-097D-E20EF7034E44}"/>
              </a:ext>
            </a:extLst>
          </p:cNvPr>
          <p:cNvCxnSpPr>
            <a:cxnSpLocks/>
          </p:cNvCxnSpPr>
          <p:nvPr/>
        </p:nvCxnSpPr>
        <p:spPr>
          <a:xfrm flipV="1">
            <a:off x="7420463" y="3044660"/>
            <a:ext cx="1136373" cy="294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6C9BBC-6E44-4706-29CA-6EE4C6807442}"/>
              </a:ext>
            </a:extLst>
          </p:cNvPr>
          <p:cNvCxnSpPr>
            <a:cxnSpLocks/>
          </p:cNvCxnSpPr>
          <p:nvPr/>
        </p:nvCxnSpPr>
        <p:spPr>
          <a:xfrm flipV="1">
            <a:off x="4346713" y="3658904"/>
            <a:ext cx="1179443" cy="522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8AD7FD-EF8F-407A-F327-B4D03AEEC697}"/>
              </a:ext>
            </a:extLst>
          </p:cNvPr>
          <p:cNvCxnSpPr>
            <a:cxnSpLocks/>
          </p:cNvCxnSpPr>
          <p:nvPr/>
        </p:nvCxnSpPr>
        <p:spPr>
          <a:xfrm>
            <a:off x="7636060" y="4181061"/>
            <a:ext cx="1134716" cy="2777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88233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2" name="图片 62">
            <a:extLst>
              <a:ext uri="{FF2B5EF4-FFF2-40B4-BE49-F238E27FC236}">
                <a16:creationId xmlns:a16="http://schemas.microsoft.com/office/drawing/2014/main" id="{4CEC2EE4-5F02-239F-A6FC-35B0E801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230" y="3948778"/>
            <a:ext cx="580294" cy="1194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710F4F-E169-3DDA-D909-BE17D5034FD4}"/>
              </a:ext>
            </a:extLst>
          </p:cNvPr>
          <p:cNvSpPr txBox="1"/>
          <p:nvPr/>
        </p:nvSpPr>
        <p:spPr>
          <a:xfrm>
            <a:off x="1517292" y="248724"/>
            <a:ext cx="674191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Điền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cụm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chỗ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trống</a:t>
            </a:r>
            <a:endParaRPr lang="vi-VN" sz="2400" b="1" dirty="0">
              <a:latin typeface="Times New Roman" panose="02020603050405020304" pitchFamily="18" charset="0"/>
              <a:ea typeface="Microsoft YaHei" panose="020B0503020204020204" pitchFamily="34" charset="-122"/>
              <a:cs typeface="#9Slide03 Arima Madurai Black" panose="00000A00000000000000" pitchFamily="2" charset="0"/>
              <a:sym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977EE-8684-6494-E9EE-6827C76EFF63}"/>
              </a:ext>
            </a:extLst>
          </p:cNvPr>
          <p:cNvSpPr txBox="1"/>
          <p:nvPr/>
        </p:nvSpPr>
        <p:spPr>
          <a:xfrm>
            <a:off x="534130" y="1046359"/>
            <a:ext cx="7820769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………………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âm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…………….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base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hydroxide………..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E24692-C8E6-C9D3-D5EF-EE887077C67E}"/>
              </a:ext>
            </a:extLst>
          </p:cNvPr>
          <p:cNvSpPr txBox="1"/>
          <p:nvPr/>
        </p:nvSpPr>
        <p:spPr>
          <a:xfrm>
            <a:off x="534129" y="2974398"/>
            <a:ext cx="7820769" cy="13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………………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………………,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tính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acid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oxide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cao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nhất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……………..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A5443A-98D4-3EB2-E943-C0ADA1AC1CA1}"/>
              </a:ext>
            </a:extLst>
          </p:cNvPr>
          <p:cNvSpPr txBox="1"/>
          <p:nvPr/>
        </p:nvSpPr>
        <p:spPr>
          <a:xfrm>
            <a:off x="4444513" y="1046359"/>
            <a:ext cx="1361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2AC7F1-1792-9B05-3B3B-ABF2D63D99BD}"/>
              </a:ext>
            </a:extLst>
          </p:cNvPr>
          <p:cNvSpPr txBox="1"/>
          <p:nvPr/>
        </p:nvSpPr>
        <p:spPr>
          <a:xfrm>
            <a:off x="6801678" y="1651209"/>
            <a:ext cx="1361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12B88D-BCDB-907C-0E35-6875F9AC76C6}"/>
              </a:ext>
            </a:extLst>
          </p:cNvPr>
          <p:cNvSpPr txBox="1"/>
          <p:nvPr/>
        </p:nvSpPr>
        <p:spPr>
          <a:xfrm>
            <a:off x="4116308" y="2176874"/>
            <a:ext cx="1543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16FF2E-5244-F3D3-064B-ED83CE53D8A2}"/>
              </a:ext>
            </a:extLst>
          </p:cNvPr>
          <p:cNvSpPr txBox="1"/>
          <p:nvPr/>
        </p:nvSpPr>
        <p:spPr>
          <a:xfrm>
            <a:off x="4444512" y="2933293"/>
            <a:ext cx="1361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7F3F67-9EA3-D3F0-BF1C-CDE11B8D09D1}"/>
              </a:ext>
            </a:extLst>
          </p:cNvPr>
          <p:cNvSpPr txBox="1"/>
          <p:nvPr/>
        </p:nvSpPr>
        <p:spPr>
          <a:xfrm>
            <a:off x="6120847" y="3357383"/>
            <a:ext cx="1361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C8ED12-5909-2152-23FF-45E3E25515EF}"/>
              </a:ext>
            </a:extLst>
          </p:cNvPr>
          <p:cNvSpPr txBox="1"/>
          <p:nvPr/>
        </p:nvSpPr>
        <p:spPr>
          <a:xfrm>
            <a:off x="6367073" y="3761594"/>
            <a:ext cx="1361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172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2E68AFFE-9C61-46B3-8873-1A547A59E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654" y="4611067"/>
            <a:ext cx="1120973" cy="2410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04F207B-8A99-45CE-BCF3-ECEF3B3CD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AEC7992-F3FA-4E52-9C0A-266FD2B04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521" y="4823803"/>
            <a:ext cx="2206943" cy="13412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5913F51-006A-480F-B220-02511CBEC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8995" y="4512741"/>
            <a:ext cx="755970" cy="53649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6B3B1EA-E3C2-41CC-BDDC-34B39A869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4876" y="3916872"/>
            <a:ext cx="504438" cy="107613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E9D18E4-63FF-49C9-A9EA-47A7ACF715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5659" y="4275537"/>
            <a:ext cx="341897" cy="7286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8F7E90A-7E8B-402A-904A-8ECA0A6BE9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8534" y="4091625"/>
            <a:ext cx="577301" cy="87435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3EB364B-8AF8-41BB-81DD-F9C3199E6D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1963" y="3716583"/>
            <a:ext cx="558897" cy="1155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FD88012-8261-4F26-A4FC-813C5B3049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6526" y="4036289"/>
            <a:ext cx="454696" cy="95675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0F1721C-A54A-49BE-B81F-02846E2BA9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25671" y="3916872"/>
            <a:ext cx="473642" cy="100885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2D01FF1-FBCE-4CF1-915A-863C905001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27577" y="4692337"/>
            <a:ext cx="448389" cy="319477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2821F842-D32F-4A58-8A6B-5BDB17CAE6C2}"/>
              </a:ext>
            </a:extLst>
          </p:cNvPr>
          <p:cNvSpPr txBox="1"/>
          <p:nvPr/>
        </p:nvSpPr>
        <p:spPr>
          <a:xfrm>
            <a:off x="2775835" y="130429"/>
            <a:ext cx="397928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NỘI DUNG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CDE11586-5E21-44C5-B5C9-C8C1817AE99E}"/>
              </a:ext>
            </a:extLst>
          </p:cNvPr>
          <p:cNvGrpSpPr/>
          <p:nvPr/>
        </p:nvGrpSpPr>
        <p:grpSpPr>
          <a:xfrm>
            <a:off x="506896" y="863404"/>
            <a:ext cx="1074515" cy="719402"/>
            <a:chOff x="2671139" y="1338181"/>
            <a:chExt cx="946359" cy="632967"/>
          </a:xfrm>
        </p:grpSpPr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000289F8-263D-4140-9CF9-E5142361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059A0488-3C49-4B93-8EF9-CB577CDAA1A0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81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01</a:t>
              </a:r>
              <a:endParaRPr lang="zh-CN" altLang="en-US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9CEFAEF4-CACE-469C-9740-42E47ED6AF4C}"/>
              </a:ext>
            </a:extLst>
          </p:cNvPr>
          <p:cNvGrpSpPr/>
          <p:nvPr/>
        </p:nvGrpSpPr>
        <p:grpSpPr>
          <a:xfrm>
            <a:off x="506895" y="2998167"/>
            <a:ext cx="1074515" cy="685839"/>
            <a:chOff x="2671139" y="1338181"/>
            <a:chExt cx="946359" cy="632967"/>
          </a:xfrm>
        </p:grpSpPr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285D8526-1653-49DF-811F-278804795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EC140383-DDFA-4F23-88D8-8924BD715703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81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03</a:t>
              </a:r>
              <a:endParaRPr lang="zh-CN" altLang="en-US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5FF656B0-2DD7-4FB9-8E70-4EEA86031E4D}"/>
              </a:ext>
            </a:extLst>
          </p:cNvPr>
          <p:cNvGrpSpPr/>
          <p:nvPr/>
        </p:nvGrpSpPr>
        <p:grpSpPr>
          <a:xfrm>
            <a:off x="506896" y="1779044"/>
            <a:ext cx="1074515" cy="709418"/>
            <a:chOff x="2671139" y="1338181"/>
            <a:chExt cx="946359" cy="632967"/>
          </a:xfrm>
        </p:grpSpPr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CB504DE2-BD7A-430F-A11D-891D41015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173B6332-2D7A-4991-8DF6-283CD50C520A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81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rPr>
                <a:t>02</a:t>
              </a:r>
              <a:endParaRPr lang="zh-CN" altLang="en-US" sz="28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1" name="矩形 44">
            <a:extLst>
              <a:ext uri="{FF2B5EF4-FFF2-40B4-BE49-F238E27FC236}">
                <a16:creationId xmlns:a16="http://schemas.microsoft.com/office/drawing/2014/main" id="{044F52C2-BD76-BACC-3A18-396DF783FDC8}"/>
              </a:ext>
            </a:extLst>
          </p:cNvPr>
          <p:cNvSpPr/>
          <p:nvPr/>
        </p:nvSpPr>
        <p:spPr>
          <a:xfrm>
            <a:off x="1898460" y="1707254"/>
            <a:ext cx="6964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HƯỚNG BIẾN ĐỔI ĐỘ ÂM ĐIỆN, TÍNH KIM LOẠI VÀ TÍNH PHI KIM.</a:t>
            </a:r>
          </a:p>
        </p:txBody>
      </p:sp>
      <p:sp>
        <p:nvSpPr>
          <p:cNvPr id="31" name="矩形 44">
            <a:extLst>
              <a:ext uri="{FF2B5EF4-FFF2-40B4-BE49-F238E27FC236}">
                <a16:creationId xmlns:a16="http://schemas.microsoft.com/office/drawing/2014/main" id="{EB30D4BB-70FB-8750-5DDD-866147F5BDAE}"/>
              </a:ext>
            </a:extLst>
          </p:cNvPr>
          <p:cNvSpPr/>
          <p:nvPr/>
        </p:nvSpPr>
        <p:spPr>
          <a:xfrm>
            <a:off x="1960281" y="906951"/>
            <a:ext cx="6964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HƯỚNG BIẾN ĐỔI BÁN KÍNH NGUYÊN TỬ</a:t>
            </a:r>
          </a:p>
        </p:txBody>
      </p:sp>
      <p:sp>
        <p:nvSpPr>
          <p:cNvPr id="43" name="矩形 44">
            <a:extLst>
              <a:ext uri="{FF2B5EF4-FFF2-40B4-BE49-F238E27FC236}">
                <a16:creationId xmlns:a16="http://schemas.microsoft.com/office/drawing/2014/main" id="{C3B6D535-D812-EFB5-DE6A-A6A6E45286D5}"/>
              </a:ext>
            </a:extLst>
          </p:cNvPr>
          <p:cNvSpPr/>
          <p:nvPr/>
        </p:nvSpPr>
        <p:spPr>
          <a:xfrm>
            <a:off x="1757749" y="2781640"/>
            <a:ext cx="7245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HƯỚNG BIẾN ĐỔI THÀNH PHẦN VÀ TÍNH ACID, TÍNH BASE CỦA CÁC OXIDE VÀ CÁC HYDROXIDE THEO CHU KÌ</a:t>
            </a:r>
          </a:p>
        </p:txBody>
      </p:sp>
    </p:spTree>
    <p:extLst>
      <p:ext uri="{BB962C8B-B14F-4D97-AF65-F5344CB8AC3E}">
        <p14:creationId xmlns:p14="http://schemas.microsoft.com/office/powerpoint/2010/main" val="30293526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3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1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30997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2" name="图片 62">
            <a:extLst>
              <a:ext uri="{FF2B5EF4-FFF2-40B4-BE49-F238E27FC236}">
                <a16:creationId xmlns:a16="http://schemas.microsoft.com/office/drawing/2014/main" id="{4CEC2EE4-5F02-239F-A6FC-35B0E801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899" y="3948778"/>
            <a:ext cx="580294" cy="1194722"/>
          </a:xfrm>
          <a:prstGeom prst="rect">
            <a:avLst/>
          </a:prstGeom>
        </p:spPr>
      </p:pic>
      <p:pic>
        <p:nvPicPr>
          <p:cNvPr id="13" name="图片 63">
            <a:extLst>
              <a:ext uri="{FF2B5EF4-FFF2-40B4-BE49-F238E27FC236}">
                <a16:creationId xmlns:a16="http://schemas.microsoft.com/office/drawing/2014/main" id="{6B575AFF-EAE2-C372-1A39-494C0E8B2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979" y="3948778"/>
            <a:ext cx="713920" cy="1194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2122D-8D16-016E-617E-D1A221ADF925}"/>
              </a:ext>
            </a:extLst>
          </p:cNvPr>
          <p:cNvSpPr txBox="1"/>
          <p:nvPr/>
        </p:nvSpPr>
        <p:spPr>
          <a:xfrm>
            <a:off x="1421290" y="120833"/>
            <a:ext cx="751390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2: Phosphorus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ô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15, chu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3,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VA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tuần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oxide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hydroxide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phosphorus.</a:t>
            </a:r>
            <a:endParaRPr lang="vi-VN" sz="2400" b="1" dirty="0">
              <a:latin typeface="Times New Roman" panose="02020603050405020304" pitchFamily="18" charset="0"/>
              <a:ea typeface="Microsoft YaHei" panose="020B0503020204020204" pitchFamily="34" charset="-122"/>
              <a:cs typeface="#9Slide03 Arima Madurai Black" panose="00000A00000000000000" pitchFamily="2" charset="0"/>
              <a:sym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23F7D-D670-C30A-839E-C413649DD22A}"/>
              </a:ext>
            </a:extLst>
          </p:cNvPr>
          <p:cNvSpPr txBox="1"/>
          <p:nvPr/>
        </p:nvSpPr>
        <p:spPr>
          <a:xfrm>
            <a:off x="267088" y="2547324"/>
            <a:ext cx="8377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Hydroxide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PO</a:t>
            </a:r>
            <a:r>
              <a:rPr lang="en-US" sz="2400" b="1" baseline="-25000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ea typeface="Microsoft YaHei" panose="020B0503020204020204" pitchFamily="34" charset="-122"/>
              <a:cs typeface="#9Slide03 Arima Madurai Black" panose="00000A00000000000000" pitchFamily="2" charset="0"/>
              <a:sym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5AEED-E183-0973-496F-56CFE4945628}"/>
              </a:ext>
            </a:extLst>
          </p:cNvPr>
          <p:cNvSpPr txBox="1"/>
          <p:nvPr/>
        </p:nvSpPr>
        <p:spPr>
          <a:xfrm>
            <a:off x="267089" y="1699869"/>
            <a:ext cx="8377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VA =&gt;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O = V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oxide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P</a:t>
            </a:r>
            <a:r>
              <a:rPr lang="en-US" sz="2400" b="1" baseline="-25000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FFA1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Times New Roman" panose="02020603050405020304" pitchFamily="18" charset="0"/>
              </a:rPr>
              <a:t>5</a:t>
            </a:r>
            <a:endParaRPr lang="vi-VN" sz="2400" b="1" baseline="-25000" dirty="0">
              <a:solidFill>
                <a:srgbClr val="FFA1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#9Slide03 Arima Madurai Black" panose="00000A00000000000000" pitchFamily="2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806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0" t="72928"/>
          <a:stretch/>
        </p:blipFill>
        <p:spPr>
          <a:xfrm>
            <a:off x="4694548" y="3905965"/>
            <a:ext cx="4449452" cy="1237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84373" r="73634" b="1089"/>
          <a:stretch/>
        </p:blipFill>
        <p:spPr>
          <a:xfrm>
            <a:off x="1022808" y="4478910"/>
            <a:ext cx="1336250" cy="6645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10909" r="19742" b="21658"/>
          <a:stretch/>
        </p:blipFill>
        <p:spPr>
          <a:xfrm>
            <a:off x="975408" y="373480"/>
            <a:ext cx="7183491" cy="38429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6" b="81821"/>
          <a:stretch/>
        </p:blipFill>
        <p:spPr>
          <a:xfrm>
            <a:off x="6737808" y="0"/>
            <a:ext cx="2406192" cy="8310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9" r="90026" b="48260"/>
          <a:stretch/>
        </p:blipFill>
        <p:spPr>
          <a:xfrm>
            <a:off x="0" y="1527142"/>
            <a:ext cx="912044" cy="11241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9" t="36429" r="5206" b="36506"/>
          <a:stretch/>
        </p:blipFill>
        <p:spPr>
          <a:xfrm>
            <a:off x="7392971" y="2821231"/>
            <a:ext cx="1095867" cy="12372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57926" r="83686" b="18256"/>
          <a:stretch/>
        </p:blipFill>
        <p:spPr>
          <a:xfrm>
            <a:off x="119013" y="3535052"/>
            <a:ext cx="1060516" cy="10887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6" t="20344" r="22139" b="62489"/>
          <a:stretch/>
        </p:blipFill>
        <p:spPr>
          <a:xfrm>
            <a:off x="7444551" y="904085"/>
            <a:ext cx="777713" cy="7847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7353" r="81211" b="74088"/>
          <a:stretch/>
        </p:blipFill>
        <p:spPr>
          <a:xfrm>
            <a:off x="501978" y="123727"/>
            <a:ext cx="820132" cy="848412"/>
          </a:xfrm>
          <a:prstGeom prst="rect">
            <a:avLst/>
          </a:prstGeom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985101" y="1732586"/>
            <a:ext cx="7080183" cy="9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Xin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chào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và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hẹn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gặp</a:t>
            </a:r>
            <a:r>
              <a:rPr lang="en-US" altLang="zh-CN" sz="4950" kern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 </a:t>
            </a:r>
            <a:r>
              <a:rPr lang="en-US" altLang="zh-CN" sz="4950" kern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ExtraBold" pitchFamily="2" charset="0"/>
                <a:ea typeface="方正粗谭黑简体" panose="02000000000000000000" pitchFamily="2" charset="-122"/>
                <a:cs typeface="Aharoni" panose="02010803020104030203" pitchFamily="2" charset="-79"/>
                <a:sym typeface="Arial" panose="020B0604020202020204" pitchFamily="34" charset="0"/>
              </a:rPr>
              <a:t>lại</a:t>
            </a: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 ExtraBold" pitchFamily="2" charset="0"/>
              <a:ea typeface="方正粗谭黑简体" panose="02000000000000000000" pitchFamily="2" charset="-122"/>
              <a:cs typeface="Aharoni" panose="02010803020104030203" pitchFamily="2" charset="-79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950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extLst>
    <p:ext uri="{E180D4A7-C9FB-4DFB-919C-405C955672EB}">
      <p14:showEvtLst xmlns:p14="http://schemas.microsoft.com/office/powerpoint/2010/main">
        <p14:playEvt time="0" objId="1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786179" y="-92968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2140382" y="1175679"/>
            <a:ext cx="6460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HƯỚNG BIẾN ĐỔI BÁN KÍNH NGUYÊN TỬ  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925743" y="570921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01</a:t>
            </a:r>
            <a:endParaRPr lang="zh-CN" altLang="en-US" sz="96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49570" t="20919" r="34859" b="7901"/>
          <a:stretch/>
        </p:blipFill>
        <p:spPr>
          <a:xfrm rot="16200000">
            <a:off x="1831404" y="1086935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22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83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83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171420" y="0"/>
            <a:ext cx="1318437" cy="822508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1851" y="3948778"/>
            <a:ext cx="580294" cy="1194722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895D0924-5F15-2BAE-AFD6-1983E2E80396}"/>
              </a:ext>
            </a:extLst>
          </p:cNvPr>
          <p:cNvSpPr/>
          <p:nvPr/>
        </p:nvSpPr>
        <p:spPr>
          <a:xfrm>
            <a:off x="2269863" y="274055"/>
            <a:ext cx="6105043" cy="461665"/>
          </a:xfrm>
          <a:custGeom>
            <a:avLst/>
            <a:gdLst>
              <a:gd name="connsiteX0" fmla="*/ 0 w 6105043"/>
              <a:gd name="connsiteY0" fmla="*/ 0 h 461665"/>
              <a:gd name="connsiteX1" fmla="*/ 678338 w 6105043"/>
              <a:gd name="connsiteY1" fmla="*/ 0 h 461665"/>
              <a:gd name="connsiteX2" fmla="*/ 1356676 w 6105043"/>
              <a:gd name="connsiteY2" fmla="*/ 0 h 461665"/>
              <a:gd name="connsiteX3" fmla="*/ 2096065 w 6105043"/>
              <a:gd name="connsiteY3" fmla="*/ 0 h 461665"/>
              <a:gd name="connsiteX4" fmla="*/ 2835453 w 6105043"/>
              <a:gd name="connsiteY4" fmla="*/ 0 h 461665"/>
              <a:gd name="connsiteX5" fmla="*/ 3452741 w 6105043"/>
              <a:gd name="connsiteY5" fmla="*/ 0 h 461665"/>
              <a:gd name="connsiteX6" fmla="*/ 4192130 w 6105043"/>
              <a:gd name="connsiteY6" fmla="*/ 0 h 461665"/>
              <a:gd name="connsiteX7" fmla="*/ 4931518 w 6105043"/>
              <a:gd name="connsiteY7" fmla="*/ 0 h 461665"/>
              <a:gd name="connsiteX8" fmla="*/ 6105043 w 6105043"/>
              <a:gd name="connsiteY8" fmla="*/ 0 h 461665"/>
              <a:gd name="connsiteX9" fmla="*/ 6105043 w 6105043"/>
              <a:gd name="connsiteY9" fmla="*/ 461665 h 461665"/>
              <a:gd name="connsiteX10" fmla="*/ 5426705 w 6105043"/>
              <a:gd name="connsiteY10" fmla="*/ 461665 h 461665"/>
              <a:gd name="connsiteX11" fmla="*/ 4626266 w 6105043"/>
              <a:gd name="connsiteY11" fmla="*/ 461665 h 461665"/>
              <a:gd name="connsiteX12" fmla="*/ 4070029 w 6105043"/>
              <a:gd name="connsiteY12" fmla="*/ 461665 h 461665"/>
              <a:gd name="connsiteX13" fmla="*/ 3269590 w 6105043"/>
              <a:gd name="connsiteY13" fmla="*/ 461665 h 461665"/>
              <a:gd name="connsiteX14" fmla="*/ 2652302 w 6105043"/>
              <a:gd name="connsiteY14" fmla="*/ 461665 h 461665"/>
              <a:gd name="connsiteX15" fmla="*/ 1851863 w 6105043"/>
              <a:gd name="connsiteY15" fmla="*/ 461665 h 461665"/>
              <a:gd name="connsiteX16" fmla="*/ 1234575 w 6105043"/>
              <a:gd name="connsiteY16" fmla="*/ 461665 h 461665"/>
              <a:gd name="connsiteX17" fmla="*/ 0 w 6105043"/>
              <a:gd name="connsiteY17" fmla="*/ 461665 h 461665"/>
              <a:gd name="connsiteX18" fmla="*/ 0 w 6105043"/>
              <a:gd name="connsiteY1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05043" h="461665" fill="none" extrusionOk="0">
                <a:moveTo>
                  <a:pt x="0" y="0"/>
                </a:moveTo>
                <a:cubicBezTo>
                  <a:pt x="329892" y="-10558"/>
                  <a:pt x="348834" y="3945"/>
                  <a:pt x="678338" y="0"/>
                </a:cubicBezTo>
                <a:cubicBezTo>
                  <a:pt x="1007842" y="-3945"/>
                  <a:pt x="1060963" y="-16478"/>
                  <a:pt x="1356676" y="0"/>
                </a:cubicBezTo>
                <a:cubicBezTo>
                  <a:pt x="1652389" y="16478"/>
                  <a:pt x="1865001" y="21374"/>
                  <a:pt x="2096065" y="0"/>
                </a:cubicBezTo>
                <a:cubicBezTo>
                  <a:pt x="2327129" y="-21374"/>
                  <a:pt x="2505863" y="-8305"/>
                  <a:pt x="2835453" y="0"/>
                </a:cubicBezTo>
                <a:cubicBezTo>
                  <a:pt x="3165043" y="8305"/>
                  <a:pt x="3238392" y="13021"/>
                  <a:pt x="3452741" y="0"/>
                </a:cubicBezTo>
                <a:cubicBezTo>
                  <a:pt x="3667090" y="-13021"/>
                  <a:pt x="3832942" y="24886"/>
                  <a:pt x="4192130" y="0"/>
                </a:cubicBezTo>
                <a:cubicBezTo>
                  <a:pt x="4551318" y="-24886"/>
                  <a:pt x="4639227" y="18024"/>
                  <a:pt x="4931518" y="0"/>
                </a:cubicBezTo>
                <a:cubicBezTo>
                  <a:pt x="5223809" y="-18024"/>
                  <a:pt x="5700830" y="5977"/>
                  <a:pt x="6105043" y="0"/>
                </a:cubicBezTo>
                <a:cubicBezTo>
                  <a:pt x="6114453" y="229750"/>
                  <a:pt x="6098614" y="303099"/>
                  <a:pt x="6105043" y="461665"/>
                </a:cubicBezTo>
                <a:cubicBezTo>
                  <a:pt x="5887219" y="468092"/>
                  <a:pt x="5729038" y="454583"/>
                  <a:pt x="5426705" y="461665"/>
                </a:cubicBezTo>
                <a:cubicBezTo>
                  <a:pt x="5124372" y="468747"/>
                  <a:pt x="4936257" y="496334"/>
                  <a:pt x="4626266" y="461665"/>
                </a:cubicBezTo>
                <a:cubicBezTo>
                  <a:pt x="4316275" y="426996"/>
                  <a:pt x="4227505" y="468867"/>
                  <a:pt x="4070029" y="461665"/>
                </a:cubicBezTo>
                <a:cubicBezTo>
                  <a:pt x="3912553" y="454463"/>
                  <a:pt x="3634199" y="475671"/>
                  <a:pt x="3269590" y="461665"/>
                </a:cubicBezTo>
                <a:cubicBezTo>
                  <a:pt x="2904981" y="447659"/>
                  <a:pt x="2784706" y="439528"/>
                  <a:pt x="2652302" y="461665"/>
                </a:cubicBezTo>
                <a:cubicBezTo>
                  <a:pt x="2519898" y="483802"/>
                  <a:pt x="2135173" y="489554"/>
                  <a:pt x="1851863" y="461665"/>
                </a:cubicBezTo>
                <a:cubicBezTo>
                  <a:pt x="1568553" y="433776"/>
                  <a:pt x="1508511" y="432217"/>
                  <a:pt x="1234575" y="461665"/>
                </a:cubicBezTo>
                <a:cubicBezTo>
                  <a:pt x="960639" y="491113"/>
                  <a:pt x="356835" y="485400"/>
                  <a:pt x="0" y="461665"/>
                </a:cubicBezTo>
                <a:cubicBezTo>
                  <a:pt x="5004" y="296734"/>
                  <a:pt x="17103" y="104017"/>
                  <a:pt x="0" y="0"/>
                </a:cubicBezTo>
                <a:close/>
              </a:path>
              <a:path w="6105043" h="461665" stroke="0" extrusionOk="0">
                <a:moveTo>
                  <a:pt x="0" y="0"/>
                </a:moveTo>
                <a:cubicBezTo>
                  <a:pt x="377537" y="-28549"/>
                  <a:pt x="408876" y="-26603"/>
                  <a:pt x="800439" y="0"/>
                </a:cubicBezTo>
                <a:cubicBezTo>
                  <a:pt x="1192002" y="26603"/>
                  <a:pt x="1253233" y="-29083"/>
                  <a:pt x="1417727" y="0"/>
                </a:cubicBezTo>
                <a:cubicBezTo>
                  <a:pt x="1582221" y="29083"/>
                  <a:pt x="1749226" y="14565"/>
                  <a:pt x="1912913" y="0"/>
                </a:cubicBezTo>
                <a:cubicBezTo>
                  <a:pt x="2076600" y="-14565"/>
                  <a:pt x="2301076" y="29640"/>
                  <a:pt x="2591252" y="0"/>
                </a:cubicBezTo>
                <a:cubicBezTo>
                  <a:pt x="2881428" y="-29640"/>
                  <a:pt x="2957752" y="15737"/>
                  <a:pt x="3269590" y="0"/>
                </a:cubicBezTo>
                <a:cubicBezTo>
                  <a:pt x="3581428" y="-15737"/>
                  <a:pt x="3586116" y="-3776"/>
                  <a:pt x="3886877" y="0"/>
                </a:cubicBezTo>
                <a:cubicBezTo>
                  <a:pt x="4187638" y="3776"/>
                  <a:pt x="4253058" y="-8428"/>
                  <a:pt x="4565215" y="0"/>
                </a:cubicBezTo>
                <a:cubicBezTo>
                  <a:pt x="4877372" y="8428"/>
                  <a:pt x="5032731" y="6681"/>
                  <a:pt x="5304604" y="0"/>
                </a:cubicBezTo>
                <a:cubicBezTo>
                  <a:pt x="5576477" y="-6681"/>
                  <a:pt x="5712244" y="-30448"/>
                  <a:pt x="6105043" y="0"/>
                </a:cubicBezTo>
                <a:cubicBezTo>
                  <a:pt x="6111997" y="194974"/>
                  <a:pt x="6124797" y="362384"/>
                  <a:pt x="6105043" y="461665"/>
                </a:cubicBezTo>
                <a:cubicBezTo>
                  <a:pt x="5965611" y="439219"/>
                  <a:pt x="5729101" y="462668"/>
                  <a:pt x="5548806" y="461665"/>
                </a:cubicBezTo>
                <a:cubicBezTo>
                  <a:pt x="5368511" y="460662"/>
                  <a:pt x="4915549" y="457830"/>
                  <a:pt x="4748367" y="461665"/>
                </a:cubicBezTo>
                <a:cubicBezTo>
                  <a:pt x="4581185" y="465500"/>
                  <a:pt x="4357224" y="450847"/>
                  <a:pt x="4008978" y="461665"/>
                </a:cubicBezTo>
                <a:cubicBezTo>
                  <a:pt x="3660732" y="472483"/>
                  <a:pt x="3689062" y="455465"/>
                  <a:pt x="3391691" y="461665"/>
                </a:cubicBezTo>
                <a:cubicBezTo>
                  <a:pt x="3094320" y="467865"/>
                  <a:pt x="2966311" y="476509"/>
                  <a:pt x="2591252" y="461665"/>
                </a:cubicBezTo>
                <a:cubicBezTo>
                  <a:pt x="2216193" y="446821"/>
                  <a:pt x="2205491" y="478267"/>
                  <a:pt x="2096065" y="461665"/>
                </a:cubicBezTo>
                <a:cubicBezTo>
                  <a:pt x="1986639" y="445063"/>
                  <a:pt x="1542515" y="496010"/>
                  <a:pt x="1356676" y="461665"/>
                </a:cubicBezTo>
                <a:cubicBezTo>
                  <a:pt x="1170837" y="427320"/>
                  <a:pt x="1006825" y="437826"/>
                  <a:pt x="861489" y="461665"/>
                </a:cubicBezTo>
                <a:cubicBezTo>
                  <a:pt x="716153" y="485504"/>
                  <a:pt x="377467" y="487317"/>
                  <a:pt x="0" y="461665"/>
                </a:cubicBezTo>
                <a:cubicBezTo>
                  <a:pt x="-22133" y="312513"/>
                  <a:pt x="21358" y="19196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001A0B-E9D8-542F-31AB-119092BDB8F8}"/>
              </a:ext>
            </a:extLst>
          </p:cNvPr>
          <p:cNvSpPr txBox="1"/>
          <p:nvPr/>
        </p:nvSpPr>
        <p:spPr>
          <a:xfrm>
            <a:off x="166392" y="1297027"/>
            <a:ext cx="881121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 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8158A3-0559-6026-FCFD-997ED06B36FD}"/>
              </a:ext>
            </a:extLst>
          </p:cNvPr>
          <p:cNvSpPr txBox="1"/>
          <p:nvPr/>
        </p:nvSpPr>
        <p:spPr>
          <a:xfrm>
            <a:off x="216348" y="843639"/>
            <a:ext cx="4593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A.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0A671-6421-C732-4D17-00724CF1CFA4}"/>
              </a:ext>
            </a:extLst>
          </p:cNvPr>
          <p:cNvSpPr txBox="1"/>
          <p:nvPr/>
        </p:nvSpPr>
        <p:spPr>
          <a:xfrm>
            <a:off x="165797" y="2970118"/>
            <a:ext cx="56048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hút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/>
              <a:t>→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2" descr="Vẽ mô hình nguyên tửa)của oxi,biết oxi có số p là 8;có 2 lớp e;lớp ngoài  cùng có 6eb)của neon biết neon có số p là 10;có... - Hoc24">
            <a:extLst>
              <a:ext uri="{FF2B5EF4-FFF2-40B4-BE49-F238E27FC236}">
                <a16:creationId xmlns:a16="http://schemas.microsoft.com/office/drawing/2014/main" id="{6CF10396-4594-1CD1-3B4A-EDA52EDA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32" y="2344185"/>
            <a:ext cx="1403410" cy="13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mistry - Talk Time with Dr. Love">
            <a:extLst>
              <a:ext uri="{FF2B5EF4-FFF2-40B4-BE49-F238E27FC236}">
                <a16:creationId xmlns:a16="http://schemas.microsoft.com/office/drawing/2014/main" id="{80F5D499-986B-6856-DBBE-A9FC71DD3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b="11689"/>
          <a:stretch/>
        </p:blipFill>
        <p:spPr bwMode="auto">
          <a:xfrm>
            <a:off x="3703713" y="2212081"/>
            <a:ext cx="1736574" cy="16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928F7B-15DE-524D-E147-9E35B2F9C02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958" t="21770" r="16376"/>
          <a:stretch/>
        </p:blipFill>
        <p:spPr>
          <a:xfrm>
            <a:off x="1078377" y="2207910"/>
            <a:ext cx="1889865" cy="17569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F042CC-C029-C216-AEEA-9E9B3582B56D}"/>
              </a:ext>
            </a:extLst>
          </p:cNvPr>
          <p:cNvSpPr txBox="1"/>
          <p:nvPr/>
        </p:nvSpPr>
        <p:spPr>
          <a:xfrm>
            <a:off x="0" y="2262164"/>
            <a:ext cx="4593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thích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3" name="Picture 2" descr="Periodic Table trends for Physical and Chemical Properties">
            <a:extLst>
              <a:ext uri="{FF2B5EF4-FFF2-40B4-BE49-F238E27FC236}">
                <a16:creationId xmlns:a16="http://schemas.microsoft.com/office/drawing/2014/main" id="{1BD8866D-5C9E-AB22-51D3-1BCF320D7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2"/>
          <a:stretch/>
        </p:blipFill>
        <p:spPr bwMode="auto">
          <a:xfrm>
            <a:off x="5962246" y="2262164"/>
            <a:ext cx="2555498" cy="233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0DCCC1-5B90-27D9-229D-AA8D5CF90258}"/>
              </a:ext>
            </a:extLst>
          </p:cNvPr>
          <p:cNvSpPr txBox="1"/>
          <p:nvPr/>
        </p:nvSpPr>
        <p:spPr>
          <a:xfrm>
            <a:off x="4045497" y="4389875"/>
            <a:ext cx="2789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thay</a:t>
            </a:r>
            <a:r>
              <a:rPr lang="en-US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7999392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7" grpId="0"/>
      <p:bldP spid="18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7" name="图片 62">
            <a:extLst>
              <a:ext uri="{FF2B5EF4-FFF2-40B4-BE49-F238E27FC236}">
                <a16:creationId xmlns:a16="http://schemas.microsoft.com/office/drawing/2014/main" id="{1EDD38B7-7F20-3025-96E1-7DC722985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241" y="3948778"/>
            <a:ext cx="580294" cy="11947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001A0B-E9D8-542F-31AB-119092BDB8F8}"/>
              </a:ext>
            </a:extLst>
          </p:cNvPr>
          <p:cNvSpPr txBox="1"/>
          <p:nvPr/>
        </p:nvSpPr>
        <p:spPr>
          <a:xfrm>
            <a:off x="2345177" y="1441822"/>
            <a:ext cx="6691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chiều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điện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tích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hạt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xu </a:t>
            </a:r>
            <a:r>
              <a:rPr lang="en-US" altLang="zh-CN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8158A3-0559-6026-FCFD-997ED06B36FD}"/>
              </a:ext>
            </a:extLst>
          </p:cNvPr>
          <p:cNvSpPr txBox="1"/>
          <p:nvPr/>
        </p:nvSpPr>
        <p:spPr>
          <a:xfrm>
            <a:off x="2396362" y="858746"/>
            <a:ext cx="6213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A. 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0A671-6421-C732-4D17-00724CF1CFA4}"/>
              </a:ext>
            </a:extLst>
          </p:cNvPr>
          <p:cNvSpPr txBox="1"/>
          <p:nvPr/>
        </p:nvSpPr>
        <p:spPr>
          <a:xfrm>
            <a:off x="2345177" y="2688261"/>
            <a:ext cx="65708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Do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electron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72BA0-18D5-4C0A-797B-6291DA400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99" y="875816"/>
            <a:ext cx="1917957" cy="4086556"/>
          </a:xfrm>
          <a:prstGeom prst="rect">
            <a:avLst/>
          </a:prstGeom>
        </p:spPr>
      </p:pic>
      <p:sp>
        <p:nvSpPr>
          <p:cNvPr id="11" name="矩形 32">
            <a:extLst>
              <a:ext uri="{FF2B5EF4-FFF2-40B4-BE49-F238E27FC236}">
                <a16:creationId xmlns:a16="http://schemas.microsoft.com/office/drawing/2014/main" id="{CF8E7716-E650-A526-555A-EABF4236457E}"/>
              </a:ext>
            </a:extLst>
          </p:cNvPr>
          <p:cNvSpPr/>
          <p:nvPr/>
        </p:nvSpPr>
        <p:spPr>
          <a:xfrm>
            <a:off x="2043953" y="186549"/>
            <a:ext cx="6105043" cy="461665"/>
          </a:xfrm>
          <a:custGeom>
            <a:avLst/>
            <a:gdLst>
              <a:gd name="connsiteX0" fmla="*/ 0 w 6105043"/>
              <a:gd name="connsiteY0" fmla="*/ 0 h 461665"/>
              <a:gd name="connsiteX1" fmla="*/ 678338 w 6105043"/>
              <a:gd name="connsiteY1" fmla="*/ 0 h 461665"/>
              <a:gd name="connsiteX2" fmla="*/ 1356676 w 6105043"/>
              <a:gd name="connsiteY2" fmla="*/ 0 h 461665"/>
              <a:gd name="connsiteX3" fmla="*/ 2096065 w 6105043"/>
              <a:gd name="connsiteY3" fmla="*/ 0 h 461665"/>
              <a:gd name="connsiteX4" fmla="*/ 2835453 w 6105043"/>
              <a:gd name="connsiteY4" fmla="*/ 0 h 461665"/>
              <a:gd name="connsiteX5" fmla="*/ 3452741 w 6105043"/>
              <a:gd name="connsiteY5" fmla="*/ 0 h 461665"/>
              <a:gd name="connsiteX6" fmla="*/ 4192130 w 6105043"/>
              <a:gd name="connsiteY6" fmla="*/ 0 h 461665"/>
              <a:gd name="connsiteX7" fmla="*/ 4931518 w 6105043"/>
              <a:gd name="connsiteY7" fmla="*/ 0 h 461665"/>
              <a:gd name="connsiteX8" fmla="*/ 6105043 w 6105043"/>
              <a:gd name="connsiteY8" fmla="*/ 0 h 461665"/>
              <a:gd name="connsiteX9" fmla="*/ 6105043 w 6105043"/>
              <a:gd name="connsiteY9" fmla="*/ 461665 h 461665"/>
              <a:gd name="connsiteX10" fmla="*/ 5426705 w 6105043"/>
              <a:gd name="connsiteY10" fmla="*/ 461665 h 461665"/>
              <a:gd name="connsiteX11" fmla="*/ 4626266 w 6105043"/>
              <a:gd name="connsiteY11" fmla="*/ 461665 h 461665"/>
              <a:gd name="connsiteX12" fmla="*/ 4070029 w 6105043"/>
              <a:gd name="connsiteY12" fmla="*/ 461665 h 461665"/>
              <a:gd name="connsiteX13" fmla="*/ 3269590 w 6105043"/>
              <a:gd name="connsiteY13" fmla="*/ 461665 h 461665"/>
              <a:gd name="connsiteX14" fmla="*/ 2652302 w 6105043"/>
              <a:gd name="connsiteY14" fmla="*/ 461665 h 461665"/>
              <a:gd name="connsiteX15" fmla="*/ 1851863 w 6105043"/>
              <a:gd name="connsiteY15" fmla="*/ 461665 h 461665"/>
              <a:gd name="connsiteX16" fmla="*/ 1234575 w 6105043"/>
              <a:gd name="connsiteY16" fmla="*/ 461665 h 461665"/>
              <a:gd name="connsiteX17" fmla="*/ 0 w 6105043"/>
              <a:gd name="connsiteY17" fmla="*/ 461665 h 461665"/>
              <a:gd name="connsiteX18" fmla="*/ 0 w 6105043"/>
              <a:gd name="connsiteY1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05043" h="461665" fill="none" extrusionOk="0">
                <a:moveTo>
                  <a:pt x="0" y="0"/>
                </a:moveTo>
                <a:cubicBezTo>
                  <a:pt x="329892" y="-10558"/>
                  <a:pt x="348834" y="3945"/>
                  <a:pt x="678338" y="0"/>
                </a:cubicBezTo>
                <a:cubicBezTo>
                  <a:pt x="1007842" y="-3945"/>
                  <a:pt x="1060963" y="-16478"/>
                  <a:pt x="1356676" y="0"/>
                </a:cubicBezTo>
                <a:cubicBezTo>
                  <a:pt x="1652389" y="16478"/>
                  <a:pt x="1865001" y="21374"/>
                  <a:pt x="2096065" y="0"/>
                </a:cubicBezTo>
                <a:cubicBezTo>
                  <a:pt x="2327129" y="-21374"/>
                  <a:pt x="2505863" y="-8305"/>
                  <a:pt x="2835453" y="0"/>
                </a:cubicBezTo>
                <a:cubicBezTo>
                  <a:pt x="3165043" y="8305"/>
                  <a:pt x="3238392" y="13021"/>
                  <a:pt x="3452741" y="0"/>
                </a:cubicBezTo>
                <a:cubicBezTo>
                  <a:pt x="3667090" y="-13021"/>
                  <a:pt x="3832942" y="24886"/>
                  <a:pt x="4192130" y="0"/>
                </a:cubicBezTo>
                <a:cubicBezTo>
                  <a:pt x="4551318" y="-24886"/>
                  <a:pt x="4639227" y="18024"/>
                  <a:pt x="4931518" y="0"/>
                </a:cubicBezTo>
                <a:cubicBezTo>
                  <a:pt x="5223809" y="-18024"/>
                  <a:pt x="5700830" y="5977"/>
                  <a:pt x="6105043" y="0"/>
                </a:cubicBezTo>
                <a:cubicBezTo>
                  <a:pt x="6114453" y="229750"/>
                  <a:pt x="6098614" y="303099"/>
                  <a:pt x="6105043" y="461665"/>
                </a:cubicBezTo>
                <a:cubicBezTo>
                  <a:pt x="5887219" y="468092"/>
                  <a:pt x="5729038" y="454583"/>
                  <a:pt x="5426705" y="461665"/>
                </a:cubicBezTo>
                <a:cubicBezTo>
                  <a:pt x="5124372" y="468747"/>
                  <a:pt x="4936257" y="496334"/>
                  <a:pt x="4626266" y="461665"/>
                </a:cubicBezTo>
                <a:cubicBezTo>
                  <a:pt x="4316275" y="426996"/>
                  <a:pt x="4227505" y="468867"/>
                  <a:pt x="4070029" y="461665"/>
                </a:cubicBezTo>
                <a:cubicBezTo>
                  <a:pt x="3912553" y="454463"/>
                  <a:pt x="3634199" y="475671"/>
                  <a:pt x="3269590" y="461665"/>
                </a:cubicBezTo>
                <a:cubicBezTo>
                  <a:pt x="2904981" y="447659"/>
                  <a:pt x="2784706" y="439528"/>
                  <a:pt x="2652302" y="461665"/>
                </a:cubicBezTo>
                <a:cubicBezTo>
                  <a:pt x="2519898" y="483802"/>
                  <a:pt x="2135173" y="489554"/>
                  <a:pt x="1851863" y="461665"/>
                </a:cubicBezTo>
                <a:cubicBezTo>
                  <a:pt x="1568553" y="433776"/>
                  <a:pt x="1508511" y="432217"/>
                  <a:pt x="1234575" y="461665"/>
                </a:cubicBezTo>
                <a:cubicBezTo>
                  <a:pt x="960639" y="491113"/>
                  <a:pt x="356835" y="485400"/>
                  <a:pt x="0" y="461665"/>
                </a:cubicBezTo>
                <a:cubicBezTo>
                  <a:pt x="5004" y="296734"/>
                  <a:pt x="17103" y="104017"/>
                  <a:pt x="0" y="0"/>
                </a:cubicBezTo>
                <a:close/>
              </a:path>
              <a:path w="6105043" h="461665" stroke="0" extrusionOk="0">
                <a:moveTo>
                  <a:pt x="0" y="0"/>
                </a:moveTo>
                <a:cubicBezTo>
                  <a:pt x="377537" y="-28549"/>
                  <a:pt x="408876" y="-26603"/>
                  <a:pt x="800439" y="0"/>
                </a:cubicBezTo>
                <a:cubicBezTo>
                  <a:pt x="1192002" y="26603"/>
                  <a:pt x="1253233" y="-29083"/>
                  <a:pt x="1417727" y="0"/>
                </a:cubicBezTo>
                <a:cubicBezTo>
                  <a:pt x="1582221" y="29083"/>
                  <a:pt x="1749226" y="14565"/>
                  <a:pt x="1912913" y="0"/>
                </a:cubicBezTo>
                <a:cubicBezTo>
                  <a:pt x="2076600" y="-14565"/>
                  <a:pt x="2301076" y="29640"/>
                  <a:pt x="2591252" y="0"/>
                </a:cubicBezTo>
                <a:cubicBezTo>
                  <a:pt x="2881428" y="-29640"/>
                  <a:pt x="2957752" y="15737"/>
                  <a:pt x="3269590" y="0"/>
                </a:cubicBezTo>
                <a:cubicBezTo>
                  <a:pt x="3581428" y="-15737"/>
                  <a:pt x="3586116" y="-3776"/>
                  <a:pt x="3886877" y="0"/>
                </a:cubicBezTo>
                <a:cubicBezTo>
                  <a:pt x="4187638" y="3776"/>
                  <a:pt x="4253058" y="-8428"/>
                  <a:pt x="4565215" y="0"/>
                </a:cubicBezTo>
                <a:cubicBezTo>
                  <a:pt x="4877372" y="8428"/>
                  <a:pt x="5032731" y="6681"/>
                  <a:pt x="5304604" y="0"/>
                </a:cubicBezTo>
                <a:cubicBezTo>
                  <a:pt x="5576477" y="-6681"/>
                  <a:pt x="5712244" y="-30448"/>
                  <a:pt x="6105043" y="0"/>
                </a:cubicBezTo>
                <a:cubicBezTo>
                  <a:pt x="6111997" y="194974"/>
                  <a:pt x="6124797" y="362384"/>
                  <a:pt x="6105043" y="461665"/>
                </a:cubicBezTo>
                <a:cubicBezTo>
                  <a:pt x="5965611" y="439219"/>
                  <a:pt x="5729101" y="462668"/>
                  <a:pt x="5548806" y="461665"/>
                </a:cubicBezTo>
                <a:cubicBezTo>
                  <a:pt x="5368511" y="460662"/>
                  <a:pt x="4915549" y="457830"/>
                  <a:pt x="4748367" y="461665"/>
                </a:cubicBezTo>
                <a:cubicBezTo>
                  <a:pt x="4581185" y="465500"/>
                  <a:pt x="4357224" y="450847"/>
                  <a:pt x="4008978" y="461665"/>
                </a:cubicBezTo>
                <a:cubicBezTo>
                  <a:pt x="3660732" y="472483"/>
                  <a:pt x="3689062" y="455465"/>
                  <a:pt x="3391691" y="461665"/>
                </a:cubicBezTo>
                <a:cubicBezTo>
                  <a:pt x="3094320" y="467865"/>
                  <a:pt x="2966311" y="476509"/>
                  <a:pt x="2591252" y="461665"/>
                </a:cubicBezTo>
                <a:cubicBezTo>
                  <a:pt x="2216193" y="446821"/>
                  <a:pt x="2205491" y="478267"/>
                  <a:pt x="2096065" y="461665"/>
                </a:cubicBezTo>
                <a:cubicBezTo>
                  <a:pt x="1986639" y="445063"/>
                  <a:pt x="1542515" y="496010"/>
                  <a:pt x="1356676" y="461665"/>
                </a:cubicBezTo>
                <a:cubicBezTo>
                  <a:pt x="1170837" y="427320"/>
                  <a:pt x="1006825" y="437826"/>
                  <a:pt x="861489" y="461665"/>
                </a:cubicBezTo>
                <a:cubicBezTo>
                  <a:pt x="716153" y="485504"/>
                  <a:pt x="377467" y="487317"/>
                  <a:pt x="0" y="461665"/>
                </a:cubicBezTo>
                <a:cubicBezTo>
                  <a:pt x="-22133" y="312513"/>
                  <a:pt x="21358" y="19196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90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8" name="图片 63">
            <a:extLst>
              <a:ext uri="{FF2B5EF4-FFF2-40B4-BE49-F238E27FC236}">
                <a16:creationId xmlns:a16="http://schemas.microsoft.com/office/drawing/2014/main" id="{1B812F03-15CB-FD51-BE32-21E82453A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0969" y="3941455"/>
            <a:ext cx="713920" cy="1194722"/>
          </a:xfrm>
          <a:prstGeom prst="rect">
            <a:avLst/>
          </a:prstGeom>
        </p:spPr>
      </p:pic>
      <p:sp>
        <p:nvSpPr>
          <p:cNvPr id="18" name="AutoShape 4" descr="Bài 9: Sự biến đổi tuần hoàn tính chất của các nguyên tố hóa học. Định luật  tuần hoàn">
            <a:extLst>
              <a:ext uri="{FF2B5EF4-FFF2-40B4-BE49-F238E27FC236}">
                <a16:creationId xmlns:a16="http://schemas.microsoft.com/office/drawing/2014/main" id="{147EDF48-0A2A-A6DC-6E79-A075F8AB5C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AFC266-3488-735A-0CBD-FD81BA0C06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097"/>
          <a:stretch/>
        </p:blipFill>
        <p:spPr>
          <a:xfrm>
            <a:off x="33794" y="1141206"/>
            <a:ext cx="4260872" cy="33624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CA0116-739C-67B2-A6B7-0219739023AC}"/>
              </a:ext>
            </a:extLst>
          </p:cNvPr>
          <p:cNvSpPr txBox="1"/>
          <p:nvPr/>
        </p:nvSpPr>
        <p:spPr>
          <a:xfrm>
            <a:off x="4572000" y="893757"/>
            <a:ext cx="4283569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So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sánhbán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 (Z = 6), O (Z = 8), F (Z=9).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DC011D-ECE4-BB31-F339-FB1EE781E90E}"/>
              </a:ext>
            </a:extLst>
          </p:cNvPr>
          <p:cNvSpPr txBox="1"/>
          <p:nvPr/>
        </p:nvSpPr>
        <p:spPr>
          <a:xfrm>
            <a:off x="4539208" y="1819185"/>
            <a:ext cx="17870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O: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4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F: 1s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4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109682-3ADA-5E5D-8593-DF7EA9FA9D58}"/>
              </a:ext>
            </a:extLst>
          </p:cNvPr>
          <p:cNvSpPr txBox="1"/>
          <p:nvPr/>
        </p:nvSpPr>
        <p:spPr>
          <a:xfrm>
            <a:off x="6803896" y="2056946"/>
            <a:ext cx="1862469" cy="8458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32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32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1F4075-9802-1389-AB4A-ACE6C628F074}"/>
              </a:ext>
            </a:extLst>
          </p:cNvPr>
          <p:cNvSpPr txBox="1"/>
          <p:nvPr/>
        </p:nvSpPr>
        <p:spPr>
          <a:xfrm>
            <a:off x="4792627" y="3043791"/>
            <a:ext cx="4022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Trong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 chu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ĐTHN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tăng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,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giảm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dần</a:t>
            </a:r>
            <a:r>
              <a:rPr lang="en-US" altLang="zh-CN" sz="2000" i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05075C-D30B-7CB4-430B-DEA0454612DB}"/>
              </a:ext>
            </a:extLst>
          </p:cNvPr>
          <p:cNvSpPr txBox="1"/>
          <p:nvPr/>
        </p:nvSpPr>
        <p:spPr>
          <a:xfrm>
            <a:off x="4724400" y="4033621"/>
            <a:ext cx="328988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C &gt; O &gt; F</a:t>
            </a:r>
          </a:p>
        </p:txBody>
      </p:sp>
      <p:sp>
        <p:nvSpPr>
          <p:cNvPr id="14" name="矩形 32">
            <a:extLst>
              <a:ext uri="{FF2B5EF4-FFF2-40B4-BE49-F238E27FC236}">
                <a16:creationId xmlns:a16="http://schemas.microsoft.com/office/drawing/2014/main" id="{94FB2640-C7BB-E982-2590-86531F6529CA}"/>
              </a:ext>
            </a:extLst>
          </p:cNvPr>
          <p:cNvSpPr/>
          <p:nvPr/>
        </p:nvSpPr>
        <p:spPr>
          <a:xfrm>
            <a:off x="2043953" y="186549"/>
            <a:ext cx="6105043" cy="461665"/>
          </a:xfrm>
          <a:custGeom>
            <a:avLst/>
            <a:gdLst>
              <a:gd name="connsiteX0" fmla="*/ 0 w 6105043"/>
              <a:gd name="connsiteY0" fmla="*/ 0 h 461665"/>
              <a:gd name="connsiteX1" fmla="*/ 678338 w 6105043"/>
              <a:gd name="connsiteY1" fmla="*/ 0 h 461665"/>
              <a:gd name="connsiteX2" fmla="*/ 1356676 w 6105043"/>
              <a:gd name="connsiteY2" fmla="*/ 0 h 461665"/>
              <a:gd name="connsiteX3" fmla="*/ 2096065 w 6105043"/>
              <a:gd name="connsiteY3" fmla="*/ 0 h 461665"/>
              <a:gd name="connsiteX4" fmla="*/ 2835453 w 6105043"/>
              <a:gd name="connsiteY4" fmla="*/ 0 h 461665"/>
              <a:gd name="connsiteX5" fmla="*/ 3452741 w 6105043"/>
              <a:gd name="connsiteY5" fmla="*/ 0 h 461665"/>
              <a:gd name="connsiteX6" fmla="*/ 4192130 w 6105043"/>
              <a:gd name="connsiteY6" fmla="*/ 0 h 461665"/>
              <a:gd name="connsiteX7" fmla="*/ 4931518 w 6105043"/>
              <a:gd name="connsiteY7" fmla="*/ 0 h 461665"/>
              <a:gd name="connsiteX8" fmla="*/ 6105043 w 6105043"/>
              <a:gd name="connsiteY8" fmla="*/ 0 h 461665"/>
              <a:gd name="connsiteX9" fmla="*/ 6105043 w 6105043"/>
              <a:gd name="connsiteY9" fmla="*/ 461665 h 461665"/>
              <a:gd name="connsiteX10" fmla="*/ 5426705 w 6105043"/>
              <a:gd name="connsiteY10" fmla="*/ 461665 h 461665"/>
              <a:gd name="connsiteX11" fmla="*/ 4626266 w 6105043"/>
              <a:gd name="connsiteY11" fmla="*/ 461665 h 461665"/>
              <a:gd name="connsiteX12" fmla="*/ 4070029 w 6105043"/>
              <a:gd name="connsiteY12" fmla="*/ 461665 h 461665"/>
              <a:gd name="connsiteX13" fmla="*/ 3269590 w 6105043"/>
              <a:gd name="connsiteY13" fmla="*/ 461665 h 461665"/>
              <a:gd name="connsiteX14" fmla="*/ 2652302 w 6105043"/>
              <a:gd name="connsiteY14" fmla="*/ 461665 h 461665"/>
              <a:gd name="connsiteX15" fmla="*/ 1851863 w 6105043"/>
              <a:gd name="connsiteY15" fmla="*/ 461665 h 461665"/>
              <a:gd name="connsiteX16" fmla="*/ 1234575 w 6105043"/>
              <a:gd name="connsiteY16" fmla="*/ 461665 h 461665"/>
              <a:gd name="connsiteX17" fmla="*/ 0 w 6105043"/>
              <a:gd name="connsiteY17" fmla="*/ 461665 h 461665"/>
              <a:gd name="connsiteX18" fmla="*/ 0 w 6105043"/>
              <a:gd name="connsiteY1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05043" h="461665" fill="none" extrusionOk="0">
                <a:moveTo>
                  <a:pt x="0" y="0"/>
                </a:moveTo>
                <a:cubicBezTo>
                  <a:pt x="329892" y="-10558"/>
                  <a:pt x="348834" y="3945"/>
                  <a:pt x="678338" y="0"/>
                </a:cubicBezTo>
                <a:cubicBezTo>
                  <a:pt x="1007842" y="-3945"/>
                  <a:pt x="1060963" y="-16478"/>
                  <a:pt x="1356676" y="0"/>
                </a:cubicBezTo>
                <a:cubicBezTo>
                  <a:pt x="1652389" y="16478"/>
                  <a:pt x="1865001" y="21374"/>
                  <a:pt x="2096065" y="0"/>
                </a:cubicBezTo>
                <a:cubicBezTo>
                  <a:pt x="2327129" y="-21374"/>
                  <a:pt x="2505863" y="-8305"/>
                  <a:pt x="2835453" y="0"/>
                </a:cubicBezTo>
                <a:cubicBezTo>
                  <a:pt x="3165043" y="8305"/>
                  <a:pt x="3238392" y="13021"/>
                  <a:pt x="3452741" y="0"/>
                </a:cubicBezTo>
                <a:cubicBezTo>
                  <a:pt x="3667090" y="-13021"/>
                  <a:pt x="3832942" y="24886"/>
                  <a:pt x="4192130" y="0"/>
                </a:cubicBezTo>
                <a:cubicBezTo>
                  <a:pt x="4551318" y="-24886"/>
                  <a:pt x="4639227" y="18024"/>
                  <a:pt x="4931518" y="0"/>
                </a:cubicBezTo>
                <a:cubicBezTo>
                  <a:pt x="5223809" y="-18024"/>
                  <a:pt x="5700830" y="5977"/>
                  <a:pt x="6105043" y="0"/>
                </a:cubicBezTo>
                <a:cubicBezTo>
                  <a:pt x="6114453" y="229750"/>
                  <a:pt x="6098614" y="303099"/>
                  <a:pt x="6105043" y="461665"/>
                </a:cubicBezTo>
                <a:cubicBezTo>
                  <a:pt x="5887219" y="468092"/>
                  <a:pt x="5729038" y="454583"/>
                  <a:pt x="5426705" y="461665"/>
                </a:cubicBezTo>
                <a:cubicBezTo>
                  <a:pt x="5124372" y="468747"/>
                  <a:pt x="4936257" y="496334"/>
                  <a:pt x="4626266" y="461665"/>
                </a:cubicBezTo>
                <a:cubicBezTo>
                  <a:pt x="4316275" y="426996"/>
                  <a:pt x="4227505" y="468867"/>
                  <a:pt x="4070029" y="461665"/>
                </a:cubicBezTo>
                <a:cubicBezTo>
                  <a:pt x="3912553" y="454463"/>
                  <a:pt x="3634199" y="475671"/>
                  <a:pt x="3269590" y="461665"/>
                </a:cubicBezTo>
                <a:cubicBezTo>
                  <a:pt x="2904981" y="447659"/>
                  <a:pt x="2784706" y="439528"/>
                  <a:pt x="2652302" y="461665"/>
                </a:cubicBezTo>
                <a:cubicBezTo>
                  <a:pt x="2519898" y="483802"/>
                  <a:pt x="2135173" y="489554"/>
                  <a:pt x="1851863" y="461665"/>
                </a:cubicBezTo>
                <a:cubicBezTo>
                  <a:pt x="1568553" y="433776"/>
                  <a:pt x="1508511" y="432217"/>
                  <a:pt x="1234575" y="461665"/>
                </a:cubicBezTo>
                <a:cubicBezTo>
                  <a:pt x="960639" y="491113"/>
                  <a:pt x="356835" y="485400"/>
                  <a:pt x="0" y="461665"/>
                </a:cubicBezTo>
                <a:cubicBezTo>
                  <a:pt x="5004" y="296734"/>
                  <a:pt x="17103" y="104017"/>
                  <a:pt x="0" y="0"/>
                </a:cubicBezTo>
                <a:close/>
              </a:path>
              <a:path w="6105043" h="461665" stroke="0" extrusionOk="0">
                <a:moveTo>
                  <a:pt x="0" y="0"/>
                </a:moveTo>
                <a:cubicBezTo>
                  <a:pt x="377537" y="-28549"/>
                  <a:pt x="408876" y="-26603"/>
                  <a:pt x="800439" y="0"/>
                </a:cubicBezTo>
                <a:cubicBezTo>
                  <a:pt x="1192002" y="26603"/>
                  <a:pt x="1253233" y="-29083"/>
                  <a:pt x="1417727" y="0"/>
                </a:cubicBezTo>
                <a:cubicBezTo>
                  <a:pt x="1582221" y="29083"/>
                  <a:pt x="1749226" y="14565"/>
                  <a:pt x="1912913" y="0"/>
                </a:cubicBezTo>
                <a:cubicBezTo>
                  <a:pt x="2076600" y="-14565"/>
                  <a:pt x="2301076" y="29640"/>
                  <a:pt x="2591252" y="0"/>
                </a:cubicBezTo>
                <a:cubicBezTo>
                  <a:pt x="2881428" y="-29640"/>
                  <a:pt x="2957752" y="15737"/>
                  <a:pt x="3269590" y="0"/>
                </a:cubicBezTo>
                <a:cubicBezTo>
                  <a:pt x="3581428" y="-15737"/>
                  <a:pt x="3586116" y="-3776"/>
                  <a:pt x="3886877" y="0"/>
                </a:cubicBezTo>
                <a:cubicBezTo>
                  <a:pt x="4187638" y="3776"/>
                  <a:pt x="4253058" y="-8428"/>
                  <a:pt x="4565215" y="0"/>
                </a:cubicBezTo>
                <a:cubicBezTo>
                  <a:pt x="4877372" y="8428"/>
                  <a:pt x="5032731" y="6681"/>
                  <a:pt x="5304604" y="0"/>
                </a:cubicBezTo>
                <a:cubicBezTo>
                  <a:pt x="5576477" y="-6681"/>
                  <a:pt x="5712244" y="-30448"/>
                  <a:pt x="6105043" y="0"/>
                </a:cubicBezTo>
                <a:cubicBezTo>
                  <a:pt x="6111997" y="194974"/>
                  <a:pt x="6124797" y="362384"/>
                  <a:pt x="6105043" y="461665"/>
                </a:cubicBezTo>
                <a:cubicBezTo>
                  <a:pt x="5965611" y="439219"/>
                  <a:pt x="5729101" y="462668"/>
                  <a:pt x="5548806" y="461665"/>
                </a:cubicBezTo>
                <a:cubicBezTo>
                  <a:pt x="5368511" y="460662"/>
                  <a:pt x="4915549" y="457830"/>
                  <a:pt x="4748367" y="461665"/>
                </a:cubicBezTo>
                <a:cubicBezTo>
                  <a:pt x="4581185" y="465500"/>
                  <a:pt x="4357224" y="450847"/>
                  <a:pt x="4008978" y="461665"/>
                </a:cubicBezTo>
                <a:cubicBezTo>
                  <a:pt x="3660732" y="472483"/>
                  <a:pt x="3689062" y="455465"/>
                  <a:pt x="3391691" y="461665"/>
                </a:cubicBezTo>
                <a:cubicBezTo>
                  <a:pt x="3094320" y="467865"/>
                  <a:pt x="2966311" y="476509"/>
                  <a:pt x="2591252" y="461665"/>
                </a:cubicBezTo>
                <a:cubicBezTo>
                  <a:pt x="2216193" y="446821"/>
                  <a:pt x="2205491" y="478267"/>
                  <a:pt x="2096065" y="461665"/>
                </a:cubicBezTo>
                <a:cubicBezTo>
                  <a:pt x="1986639" y="445063"/>
                  <a:pt x="1542515" y="496010"/>
                  <a:pt x="1356676" y="461665"/>
                </a:cubicBezTo>
                <a:cubicBezTo>
                  <a:pt x="1170837" y="427320"/>
                  <a:pt x="1006825" y="437826"/>
                  <a:pt x="861489" y="461665"/>
                </a:cubicBezTo>
                <a:cubicBezTo>
                  <a:pt x="716153" y="485504"/>
                  <a:pt x="377467" y="487317"/>
                  <a:pt x="0" y="461665"/>
                </a:cubicBezTo>
                <a:cubicBezTo>
                  <a:pt x="-22133" y="312513"/>
                  <a:pt x="21358" y="19196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2578732-32F6-548F-ABB4-480771E7DF85}"/>
              </a:ext>
            </a:extLst>
          </p:cNvPr>
          <p:cNvSpPr/>
          <p:nvPr/>
        </p:nvSpPr>
        <p:spPr>
          <a:xfrm>
            <a:off x="6347534" y="1980501"/>
            <a:ext cx="287079" cy="95622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875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1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3">
            <a:extLst>
              <a:ext uri="{FF2B5EF4-FFF2-40B4-BE49-F238E27FC236}">
                <a16:creationId xmlns:a16="http://schemas.microsoft.com/office/drawing/2014/main" id="{333F15E4-5E8D-6B6B-DC9F-0D5DA752A690}"/>
              </a:ext>
            </a:extLst>
          </p:cNvPr>
          <p:cNvGrpSpPr/>
          <p:nvPr/>
        </p:nvGrpSpPr>
        <p:grpSpPr>
          <a:xfrm>
            <a:off x="0" y="85060"/>
            <a:ext cx="1421290" cy="887160"/>
            <a:chOff x="7180022" y="219753"/>
            <a:chExt cx="1592029" cy="993734"/>
          </a:xfrm>
        </p:grpSpPr>
        <p:pic>
          <p:nvPicPr>
            <p:cNvPr id="5" name="图片 25">
              <a:extLst>
                <a:ext uri="{FF2B5EF4-FFF2-40B4-BE49-F238E27FC236}">
                  <a16:creationId xmlns:a16="http://schemas.microsoft.com/office/drawing/2014/main" id="{7D8DC1AB-4CE5-72AD-3B40-0F0BBA8C4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6" name="图片 32">
              <a:extLst>
                <a:ext uri="{FF2B5EF4-FFF2-40B4-BE49-F238E27FC236}">
                  <a16:creationId xmlns:a16="http://schemas.microsoft.com/office/drawing/2014/main" id="{8AC0A7A6-EFD5-235C-C60D-D2592A49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sp>
        <p:nvSpPr>
          <p:cNvPr id="18" name="AutoShape 4" descr="Bài 9: Sự biến đổi tuần hoàn tính chất của các nguyên tố hóa học. Định luật  tuần hoàn">
            <a:extLst>
              <a:ext uri="{FF2B5EF4-FFF2-40B4-BE49-F238E27FC236}">
                <a16:creationId xmlns:a16="http://schemas.microsoft.com/office/drawing/2014/main" id="{147EDF48-0A2A-A6DC-6E79-A075F8AB5C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AFC266-3488-735A-0CBD-FD81BA0C0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906" y="1638457"/>
            <a:ext cx="4045300" cy="28380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CA0116-739C-67B2-A6B7-0219739023AC}"/>
              </a:ext>
            </a:extLst>
          </p:cNvPr>
          <p:cNvSpPr txBox="1"/>
          <p:nvPr/>
        </p:nvSpPr>
        <p:spPr>
          <a:xfrm>
            <a:off x="330740" y="884205"/>
            <a:ext cx="8439435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So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sánh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 (Z = 6), F (Z=9), S ( Z = 16)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E3067-037C-49B6-0E7B-88A19FE62570}"/>
              </a:ext>
            </a:extLst>
          </p:cNvPr>
          <p:cNvSpPr txBox="1"/>
          <p:nvPr/>
        </p:nvSpPr>
        <p:spPr>
          <a:xfrm>
            <a:off x="421956" y="1598304"/>
            <a:ext cx="27415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C: 1s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F: 1s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5</a:t>
            </a: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Si: 1s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2p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6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3s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3p</a:t>
            </a:r>
            <a:r>
              <a:rPr lang="en-US" altLang="zh-CN" sz="2000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4FD96042-1012-CD8B-3F8F-89EC7D0DD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248382"/>
              </p:ext>
            </p:extLst>
          </p:nvPr>
        </p:nvGraphicFramePr>
        <p:xfrm>
          <a:off x="330740" y="2968322"/>
          <a:ext cx="3980061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8463">
                  <a:extLst>
                    <a:ext uri="{9D8B030D-6E8A-4147-A177-3AD203B41FA5}">
                      <a16:colId xmlns:a16="http://schemas.microsoft.com/office/drawing/2014/main" val="255177719"/>
                    </a:ext>
                  </a:extLst>
                </a:gridCol>
                <a:gridCol w="695951">
                  <a:extLst>
                    <a:ext uri="{9D8B030D-6E8A-4147-A177-3AD203B41FA5}">
                      <a16:colId xmlns:a16="http://schemas.microsoft.com/office/drawing/2014/main" val="1803250773"/>
                    </a:ext>
                  </a:extLst>
                </a:gridCol>
                <a:gridCol w="597318">
                  <a:extLst>
                    <a:ext uri="{9D8B030D-6E8A-4147-A177-3AD203B41FA5}">
                      <a16:colId xmlns:a16="http://schemas.microsoft.com/office/drawing/2014/main" val="4103222509"/>
                    </a:ext>
                  </a:extLst>
                </a:gridCol>
                <a:gridCol w="573425">
                  <a:extLst>
                    <a:ext uri="{9D8B030D-6E8A-4147-A177-3AD203B41FA5}">
                      <a16:colId xmlns:a16="http://schemas.microsoft.com/office/drawing/2014/main" val="3037697220"/>
                    </a:ext>
                  </a:extLst>
                </a:gridCol>
                <a:gridCol w="597318">
                  <a:extLst>
                    <a:ext uri="{9D8B030D-6E8A-4147-A177-3AD203B41FA5}">
                      <a16:colId xmlns:a16="http://schemas.microsoft.com/office/drawing/2014/main" val="3244375274"/>
                    </a:ext>
                  </a:extLst>
                </a:gridCol>
                <a:gridCol w="537586">
                  <a:extLst>
                    <a:ext uri="{9D8B030D-6E8A-4147-A177-3AD203B41FA5}">
                      <a16:colId xmlns:a16="http://schemas.microsoft.com/office/drawing/2014/main" val="292428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Chu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kì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…….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F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314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Chu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kì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78934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1D30DC0-B69A-6BBD-1C65-86657DDCE742}"/>
              </a:ext>
            </a:extLst>
          </p:cNvPr>
          <p:cNvSpPr txBox="1"/>
          <p:nvPr/>
        </p:nvSpPr>
        <p:spPr>
          <a:xfrm>
            <a:off x="230926" y="3951599"/>
            <a:ext cx="4759364" cy="1106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F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1 chu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 &gt; F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và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Si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cùng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một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nhóm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: Si &gt; C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=&gt; Si &gt; C &gt; F</a:t>
            </a:r>
          </a:p>
        </p:txBody>
      </p:sp>
      <p:sp>
        <p:nvSpPr>
          <p:cNvPr id="15" name="矩形 32">
            <a:extLst>
              <a:ext uri="{FF2B5EF4-FFF2-40B4-BE49-F238E27FC236}">
                <a16:creationId xmlns:a16="http://schemas.microsoft.com/office/drawing/2014/main" id="{F358ABF3-0A95-6F73-1528-D6394B978865}"/>
              </a:ext>
            </a:extLst>
          </p:cNvPr>
          <p:cNvSpPr/>
          <p:nvPr/>
        </p:nvSpPr>
        <p:spPr>
          <a:xfrm>
            <a:off x="1707385" y="278915"/>
            <a:ext cx="6105043" cy="461665"/>
          </a:xfrm>
          <a:custGeom>
            <a:avLst/>
            <a:gdLst>
              <a:gd name="connsiteX0" fmla="*/ 0 w 6105043"/>
              <a:gd name="connsiteY0" fmla="*/ 0 h 461665"/>
              <a:gd name="connsiteX1" fmla="*/ 678338 w 6105043"/>
              <a:gd name="connsiteY1" fmla="*/ 0 h 461665"/>
              <a:gd name="connsiteX2" fmla="*/ 1356676 w 6105043"/>
              <a:gd name="connsiteY2" fmla="*/ 0 h 461665"/>
              <a:gd name="connsiteX3" fmla="*/ 2096065 w 6105043"/>
              <a:gd name="connsiteY3" fmla="*/ 0 h 461665"/>
              <a:gd name="connsiteX4" fmla="*/ 2835453 w 6105043"/>
              <a:gd name="connsiteY4" fmla="*/ 0 h 461665"/>
              <a:gd name="connsiteX5" fmla="*/ 3452741 w 6105043"/>
              <a:gd name="connsiteY5" fmla="*/ 0 h 461665"/>
              <a:gd name="connsiteX6" fmla="*/ 4192130 w 6105043"/>
              <a:gd name="connsiteY6" fmla="*/ 0 h 461665"/>
              <a:gd name="connsiteX7" fmla="*/ 4931518 w 6105043"/>
              <a:gd name="connsiteY7" fmla="*/ 0 h 461665"/>
              <a:gd name="connsiteX8" fmla="*/ 6105043 w 6105043"/>
              <a:gd name="connsiteY8" fmla="*/ 0 h 461665"/>
              <a:gd name="connsiteX9" fmla="*/ 6105043 w 6105043"/>
              <a:gd name="connsiteY9" fmla="*/ 461665 h 461665"/>
              <a:gd name="connsiteX10" fmla="*/ 5426705 w 6105043"/>
              <a:gd name="connsiteY10" fmla="*/ 461665 h 461665"/>
              <a:gd name="connsiteX11" fmla="*/ 4626266 w 6105043"/>
              <a:gd name="connsiteY11" fmla="*/ 461665 h 461665"/>
              <a:gd name="connsiteX12" fmla="*/ 4070029 w 6105043"/>
              <a:gd name="connsiteY12" fmla="*/ 461665 h 461665"/>
              <a:gd name="connsiteX13" fmla="*/ 3269590 w 6105043"/>
              <a:gd name="connsiteY13" fmla="*/ 461665 h 461665"/>
              <a:gd name="connsiteX14" fmla="*/ 2652302 w 6105043"/>
              <a:gd name="connsiteY14" fmla="*/ 461665 h 461665"/>
              <a:gd name="connsiteX15" fmla="*/ 1851863 w 6105043"/>
              <a:gd name="connsiteY15" fmla="*/ 461665 h 461665"/>
              <a:gd name="connsiteX16" fmla="*/ 1234575 w 6105043"/>
              <a:gd name="connsiteY16" fmla="*/ 461665 h 461665"/>
              <a:gd name="connsiteX17" fmla="*/ 0 w 6105043"/>
              <a:gd name="connsiteY17" fmla="*/ 461665 h 461665"/>
              <a:gd name="connsiteX18" fmla="*/ 0 w 6105043"/>
              <a:gd name="connsiteY1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05043" h="461665" fill="none" extrusionOk="0">
                <a:moveTo>
                  <a:pt x="0" y="0"/>
                </a:moveTo>
                <a:cubicBezTo>
                  <a:pt x="329892" y="-10558"/>
                  <a:pt x="348834" y="3945"/>
                  <a:pt x="678338" y="0"/>
                </a:cubicBezTo>
                <a:cubicBezTo>
                  <a:pt x="1007842" y="-3945"/>
                  <a:pt x="1060963" y="-16478"/>
                  <a:pt x="1356676" y="0"/>
                </a:cubicBezTo>
                <a:cubicBezTo>
                  <a:pt x="1652389" y="16478"/>
                  <a:pt x="1865001" y="21374"/>
                  <a:pt x="2096065" y="0"/>
                </a:cubicBezTo>
                <a:cubicBezTo>
                  <a:pt x="2327129" y="-21374"/>
                  <a:pt x="2505863" y="-8305"/>
                  <a:pt x="2835453" y="0"/>
                </a:cubicBezTo>
                <a:cubicBezTo>
                  <a:pt x="3165043" y="8305"/>
                  <a:pt x="3238392" y="13021"/>
                  <a:pt x="3452741" y="0"/>
                </a:cubicBezTo>
                <a:cubicBezTo>
                  <a:pt x="3667090" y="-13021"/>
                  <a:pt x="3832942" y="24886"/>
                  <a:pt x="4192130" y="0"/>
                </a:cubicBezTo>
                <a:cubicBezTo>
                  <a:pt x="4551318" y="-24886"/>
                  <a:pt x="4639227" y="18024"/>
                  <a:pt x="4931518" y="0"/>
                </a:cubicBezTo>
                <a:cubicBezTo>
                  <a:pt x="5223809" y="-18024"/>
                  <a:pt x="5700830" y="5977"/>
                  <a:pt x="6105043" y="0"/>
                </a:cubicBezTo>
                <a:cubicBezTo>
                  <a:pt x="6114453" y="229750"/>
                  <a:pt x="6098614" y="303099"/>
                  <a:pt x="6105043" y="461665"/>
                </a:cubicBezTo>
                <a:cubicBezTo>
                  <a:pt x="5887219" y="468092"/>
                  <a:pt x="5729038" y="454583"/>
                  <a:pt x="5426705" y="461665"/>
                </a:cubicBezTo>
                <a:cubicBezTo>
                  <a:pt x="5124372" y="468747"/>
                  <a:pt x="4936257" y="496334"/>
                  <a:pt x="4626266" y="461665"/>
                </a:cubicBezTo>
                <a:cubicBezTo>
                  <a:pt x="4316275" y="426996"/>
                  <a:pt x="4227505" y="468867"/>
                  <a:pt x="4070029" y="461665"/>
                </a:cubicBezTo>
                <a:cubicBezTo>
                  <a:pt x="3912553" y="454463"/>
                  <a:pt x="3634199" y="475671"/>
                  <a:pt x="3269590" y="461665"/>
                </a:cubicBezTo>
                <a:cubicBezTo>
                  <a:pt x="2904981" y="447659"/>
                  <a:pt x="2784706" y="439528"/>
                  <a:pt x="2652302" y="461665"/>
                </a:cubicBezTo>
                <a:cubicBezTo>
                  <a:pt x="2519898" y="483802"/>
                  <a:pt x="2135173" y="489554"/>
                  <a:pt x="1851863" y="461665"/>
                </a:cubicBezTo>
                <a:cubicBezTo>
                  <a:pt x="1568553" y="433776"/>
                  <a:pt x="1508511" y="432217"/>
                  <a:pt x="1234575" y="461665"/>
                </a:cubicBezTo>
                <a:cubicBezTo>
                  <a:pt x="960639" y="491113"/>
                  <a:pt x="356835" y="485400"/>
                  <a:pt x="0" y="461665"/>
                </a:cubicBezTo>
                <a:cubicBezTo>
                  <a:pt x="5004" y="296734"/>
                  <a:pt x="17103" y="104017"/>
                  <a:pt x="0" y="0"/>
                </a:cubicBezTo>
                <a:close/>
              </a:path>
              <a:path w="6105043" h="461665" stroke="0" extrusionOk="0">
                <a:moveTo>
                  <a:pt x="0" y="0"/>
                </a:moveTo>
                <a:cubicBezTo>
                  <a:pt x="377537" y="-28549"/>
                  <a:pt x="408876" y="-26603"/>
                  <a:pt x="800439" y="0"/>
                </a:cubicBezTo>
                <a:cubicBezTo>
                  <a:pt x="1192002" y="26603"/>
                  <a:pt x="1253233" y="-29083"/>
                  <a:pt x="1417727" y="0"/>
                </a:cubicBezTo>
                <a:cubicBezTo>
                  <a:pt x="1582221" y="29083"/>
                  <a:pt x="1749226" y="14565"/>
                  <a:pt x="1912913" y="0"/>
                </a:cubicBezTo>
                <a:cubicBezTo>
                  <a:pt x="2076600" y="-14565"/>
                  <a:pt x="2301076" y="29640"/>
                  <a:pt x="2591252" y="0"/>
                </a:cubicBezTo>
                <a:cubicBezTo>
                  <a:pt x="2881428" y="-29640"/>
                  <a:pt x="2957752" y="15737"/>
                  <a:pt x="3269590" y="0"/>
                </a:cubicBezTo>
                <a:cubicBezTo>
                  <a:pt x="3581428" y="-15737"/>
                  <a:pt x="3586116" y="-3776"/>
                  <a:pt x="3886877" y="0"/>
                </a:cubicBezTo>
                <a:cubicBezTo>
                  <a:pt x="4187638" y="3776"/>
                  <a:pt x="4253058" y="-8428"/>
                  <a:pt x="4565215" y="0"/>
                </a:cubicBezTo>
                <a:cubicBezTo>
                  <a:pt x="4877372" y="8428"/>
                  <a:pt x="5032731" y="6681"/>
                  <a:pt x="5304604" y="0"/>
                </a:cubicBezTo>
                <a:cubicBezTo>
                  <a:pt x="5576477" y="-6681"/>
                  <a:pt x="5712244" y="-30448"/>
                  <a:pt x="6105043" y="0"/>
                </a:cubicBezTo>
                <a:cubicBezTo>
                  <a:pt x="6111997" y="194974"/>
                  <a:pt x="6124797" y="362384"/>
                  <a:pt x="6105043" y="461665"/>
                </a:cubicBezTo>
                <a:cubicBezTo>
                  <a:pt x="5965611" y="439219"/>
                  <a:pt x="5729101" y="462668"/>
                  <a:pt x="5548806" y="461665"/>
                </a:cubicBezTo>
                <a:cubicBezTo>
                  <a:pt x="5368511" y="460662"/>
                  <a:pt x="4915549" y="457830"/>
                  <a:pt x="4748367" y="461665"/>
                </a:cubicBezTo>
                <a:cubicBezTo>
                  <a:pt x="4581185" y="465500"/>
                  <a:pt x="4357224" y="450847"/>
                  <a:pt x="4008978" y="461665"/>
                </a:cubicBezTo>
                <a:cubicBezTo>
                  <a:pt x="3660732" y="472483"/>
                  <a:pt x="3689062" y="455465"/>
                  <a:pt x="3391691" y="461665"/>
                </a:cubicBezTo>
                <a:cubicBezTo>
                  <a:pt x="3094320" y="467865"/>
                  <a:pt x="2966311" y="476509"/>
                  <a:pt x="2591252" y="461665"/>
                </a:cubicBezTo>
                <a:cubicBezTo>
                  <a:pt x="2216193" y="446821"/>
                  <a:pt x="2205491" y="478267"/>
                  <a:pt x="2096065" y="461665"/>
                </a:cubicBezTo>
                <a:cubicBezTo>
                  <a:pt x="1986639" y="445063"/>
                  <a:pt x="1542515" y="496010"/>
                  <a:pt x="1356676" y="461665"/>
                </a:cubicBezTo>
                <a:cubicBezTo>
                  <a:pt x="1170837" y="427320"/>
                  <a:pt x="1006825" y="437826"/>
                  <a:pt x="861489" y="461665"/>
                </a:cubicBezTo>
                <a:cubicBezTo>
                  <a:pt x="716153" y="485504"/>
                  <a:pt x="377467" y="487317"/>
                  <a:pt x="0" y="461665"/>
                </a:cubicBezTo>
                <a:cubicBezTo>
                  <a:pt x="-22133" y="312513"/>
                  <a:pt x="21358" y="19196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biến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đổi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tử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6D3BBE-F210-4BBB-6114-A239AA67D424}"/>
              </a:ext>
            </a:extLst>
          </p:cNvPr>
          <p:cNvSpPr txBox="1"/>
          <p:nvPr/>
        </p:nvSpPr>
        <p:spPr>
          <a:xfrm>
            <a:off x="2392599" y="1590042"/>
            <a:ext cx="1541836" cy="505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2 </a:t>
            </a:r>
            <a:endParaRPr lang="en-US" sz="2400" dirty="0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85746906-00E2-4E71-25D7-2FB0462C8FCB}"/>
              </a:ext>
            </a:extLst>
          </p:cNvPr>
          <p:cNvSpPr/>
          <p:nvPr/>
        </p:nvSpPr>
        <p:spPr>
          <a:xfrm>
            <a:off x="1916348" y="1637702"/>
            <a:ext cx="117081" cy="51737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2CC0C-A5BF-D77C-F8D7-BF4293D50284}"/>
              </a:ext>
            </a:extLst>
          </p:cNvPr>
          <p:cNvSpPr txBox="1"/>
          <p:nvPr/>
        </p:nvSpPr>
        <p:spPr>
          <a:xfrm>
            <a:off x="2521912" y="2279182"/>
            <a:ext cx="1541836" cy="505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Thuộc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chu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kì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3 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665770-4AFB-A845-4215-98CC87BCB873}"/>
              </a:ext>
            </a:extLst>
          </p:cNvPr>
          <p:cNvSpPr txBox="1"/>
          <p:nvPr/>
        </p:nvSpPr>
        <p:spPr>
          <a:xfrm>
            <a:off x="4419600" y="4628580"/>
            <a:ext cx="4606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Bán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kính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400" b="1" baseline="30000" dirty="0" err="1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của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 Si (0,117); C (0,077); F (0,064)</a:t>
            </a:r>
            <a:endParaRPr lang="en-US" sz="2400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956C339-FDE5-F846-A8A2-3C4567C7D4C1}"/>
              </a:ext>
            </a:extLst>
          </p:cNvPr>
          <p:cNvSpPr/>
          <p:nvPr/>
        </p:nvSpPr>
        <p:spPr>
          <a:xfrm>
            <a:off x="8386337" y="2709125"/>
            <a:ext cx="307111" cy="184342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00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/>
      <p:bldP spid="17" grpId="0"/>
      <p:bldP spid="19" grpId="0" animBg="1"/>
      <p:bldP spid="21" grpId="0" animBg="1"/>
      <p:bldP spid="23" grpId="0" animBg="1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786179" y="-92968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9C89A45-DC9C-41DA-B220-A35EBF68355C}"/>
              </a:ext>
            </a:extLst>
          </p:cNvPr>
          <p:cNvSpPr/>
          <p:nvPr/>
        </p:nvSpPr>
        <p:spPr>
          <a:xfrm>
            <a:off x="1783383" y="1265628"/>
            <a:ext cx="71515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XU HƯỚNG BIẾN ĐỔI </a:t>
            </a:r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ĐỘ ÂM ĐIỆN, TÍNH KIM LOẠI, TÍNH PHI KIM</a:t>
            </a:r>
            <a:endParaRPr lang="en-US" altLang="zh-CN" sz="3200" b="1" i="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474400-4DF8-40B3-8FDB-A4B5AB5C49A6}"/>
              </a:ext>
            </a:extLst>
          </p:cNvPr>
          <p:cNvSpPr txBox="1"/>
          <p:nvPr/>
        </p:nvSpPr>
        <p:spPr>
          <a:xfrm>
            <a:off x="309516" y="817775"/>
            <a:ext cx="184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accent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rPr>
              <a:t>02</a:t>
            </a:r>
            <a:endParaRPr lang="zh-CN" altLang="en-US" sz="7200" b="1" dirty="0">
              <a:solidFill>
                <a:schemeClr val="accent1"/>
              </a:solidFill>
              <a:latin typeface="Times New Roman" panose="02020603050405020304" pitchFamily="18" charset="0"/>
              <a:ea typeface="Microsoft YaHei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9570" t="20919" r="34859" b="7901"/>
          <a:stretch/>
        </p:blipFill>
        <p:spPr>
          <a:xfrm rot="16200000">
            <a:off x="1301202" y="1056483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78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83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83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矢量图课件动态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8100"/>
      </a:accent1>
      <a:accent2>
        <a:srgbClr val="FFA74C"/>
      </a:accent2>
      <a:accent3>
        <a:srgbClr val="FF5C00"/>
      </a:accent3>
      <a:accent4>
        <a:srgbClr val="FF9F00"/>
      </a:accent4>
      <a:accent5>
        <a:srgbClr val="FFC34D"/>
      </a:accent5>
      <a:accent6>
        <a:srgbClr val="B44010"/>
      </a:accent6>
      <a:hlink>
        <a:srgbClr val="FF8100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2286</Words>
  <Application>Microsoft Office PowerPoint</Application>
  <PresentationFormat>Trình chiếu Trên màn hình (16:9)</PresentationFormat>
  <Paragraphs>392</Paragraphs>
  <Slides>31</Slides>
  <Notes>31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41" baseType="lpstr">
      <vt:lpstr>等线</vt:lpstr>
      <vt:lpstr>Arial</vt:lpstr>
      <vt:lpstr>Calibri</vt:lpstr>
      <vt:lpstr>Calibri Light</vt:lpstr>
      <vt:lpstr>Cambria Math</vt:lpstr>
      <vt:lpstr>Dosis ExtraBold</vt:lpstr>
      <vt:lpstr>Playfair Display</vt:lpstr>
      <vt:lpstr>Times New Roman</vt:lpstr>
      <vt:lpstr>Wingdings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卡通矢量图课件动态ppt模板</dc:title>
  <dc:creator>lenovo</dc:creator>
  <cp:lastModifiedBy>Lan Nguyễn Thị</cp:lastModifiedBy>
  <cp:revision>322</cp:revision>
  <dcterms:created xsi:type="dcterms:W3CDTF">2017-07-04T05:41:22Z</dcterms:created>
  <dcterms:modified xsi:type="dcterms:W3CDTF">2022-09-27T02:01:21Z</dcterms:modified>
</cp:coreProperties>
</file>