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84" r:id="rId3"/>
  </p:sldMasterIdLst>
  <p:notesMasterIdLst>
    <p:notesMasterId r:id="rId29"/>
  </p:notesMasterIdLst>
  <p:sldIdLst>
    <p:sldId id="297" r:id="rId4"/>
    <p:sldId id="261" r:id="rId5"/>
    <p:sldId id="303" r:id="rId6"/>
    <p:sldId id="490" r:id="rId7"/>
    <p:sldId id="286" r:id="rId8"/>
    <p:sldId id="287" r:id="rId9"/>
    <p:sldId id="288" r:id="rId10"/>
    <p:sldId id="289" r:id="rId11"/>
    <p:sldId id="298" r:id="rId12"/>
    <p:sldId id="290" r:id="rId13"/>
    <p:sldId id="299" r:id="rId14"/>
    <p:sldId id="489" r:id="rId15"/>
    <p:sldId id="491" r:id="rId16"/>
    <p:sldId id="291" r:id="rId17"/>
    <p:sldId id="293" r:id="rId18"/>
    <p:sldId id="304" r:id="rId19"/>
    <p:sldId id="300" r:id="rId20"/>
    <p:sldId id="492" r:id="rId21"/>
    <p:sldId id="296" r:id="rId22"/>
    <p:sldId id="282" r:id="rId23"/>
    <p:sldId id="256" r:id="rId24"/>
    <p:sldId id="257" r:id="rId25"/>
    <p:sldId id="259" r:id="rId26"/>
    <p:sldId id="488" r:id="rId27"/>
    <p:sldId id="301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ambria Math" panose="02040503050406030204" pitchFamily="18" charset="0"/>
      <p:regular r:id="rId36"/>
    </p:embeddedFont>
    <p:embeddedFont>
      <p:font typeface="Dosis ExtraBold" pitchFamily="2" charset="0"/>
      <p:bold r:id="rId37"/>
    </p:embeddedFont>
    <p:embeddedFont>
      <p:font typeface="Segoe UI Black" panose="020B0A02040204020203" pitchFamily="34" charset="0"/>
      <p:bold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AFC0"/>
    <a:srgbClr val="FFFFCC"/>
    <a:srgbClr val="FFCC00"/>
    <a:srgbClr val="43C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0.fntdata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2C5465-070F-48CA-86D0-19BD1AB3A93B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933950-CB62-4F65-B63F-953E50E71681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just"/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proton (Z)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neutron (N)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hạt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tử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gọi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khối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kí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hiệu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D1B09846-3DA4-460A-9F2D-874F580E4683}" type="parTrans" cxnId="{257F88DB-9886-41E4-A8A1-C30F88376130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5BCDCC-05AD-4CFE-B17C-CAA3952039DC}" type="sibTrans" cxnId="{257F88DB-9886-41E4-A8A1-C30F88376130}">
      <dgm:prSet custT="1"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06C8D9-73B7-4ABB-ABCC-DF4214B17F4B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khối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khối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lượng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tử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</dgm:t>
    </dgm:pt>
    <dgm:pt modelId="{D926D581-9E6D-4D9D-981D-34D370C3F01C}" type="parTrans" cxnId="{EE9CBE49-C83F-4AFE-9C93-E5CFB2BD53C6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B7EA56-CB49-4CC1-B204-F32C1A44C7CA}" type="sibTrans" cxnId="{EE9CBE49-C83F-4AFE-9C93-E5CFB2BD53C6}">
      <dgm:prSet custT="1"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7BDC68-75A5-4B4D-BB6B-17248C84D47F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 = Z + N</a:t>
          </a:r>
        </a:p>
      </dgm:t>
    </dgm:pt>
    <dgm:pt modelId="{20AA7552-1841-47B6-8E6C-B978768A9676}" type="parTrans" cxnId="{862194A4-A482-4E4B-B9A3-FC8B3386EC53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E74670-1983-48DA-97EF-671516C86693}" type="sibTrans" cxnId="{862194A4-A482-4E4B-B9A3-FC8B3386EC53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CD7843-6C2B-4998-8744-654B84458525}" type="pres">
      <dgm:prSet presAssocID="{492C5465-070F-48CA-86D0-19BD1AB3A93B}" presName="diagram" presStyleCnt="0">
        <dgm:presLayoutVars>
          <dgm:dir/>
          <dgm:resizeHandles val="exact"/>
        </dgm:presLayoutVars>
      </dgm:prSet>
      <dgm:spPr/>
    </dgm:pt>
    <dgm:pt modelId="{E21EC6FB-40EB-4E6D-B732-9D553911C4D9}" type="pres">
      <dgm:prSet presAssocID="{31933950-CB62-4F65-B63F-953E50E71681}" presName="node" presStyleLbl="node1" presStyleIdx="0" presStyleCnt="3" custScaleX="144935" custScaleY="100065">
        <dgm:presLayoutVars>
          <dgm:bulletEnabled val="1"/>
        </dgm:presLayoutVars>
      </dgm:prSet>
      <dgm:spPr/>
    </dgm:pt>
    <dgm:pt modelId="{E4085C22-3562-4A69-A934-0EB3E4BFC966}" type="pres">
      <dgm:prSet presAssocID="{E25BCDCC-05AD-4CFE-B17C-CAA3952039DC}" presName="sibTrans" presStyleLbl="sibTrans2D1" presStyleIdx="0" presStyleCnt="2"/>
      <dgm:spPr/>
    </dgm:pt>
    <dgm:pt modelId="{A79CB0B2-B531-4E3D-AD87-4E0563B6DE8C}" type="pres">
      <dgm:prSet presAssocID="{E25BCDCC-05AD-4CFE-B17C-CAA3952039DC}" presName="connectorText" presStyleLbl="sibTrans2D1" presStyleIdx="0" presStyleCnt="2"/>
      <dgm:spPr/>
    </dgm:pt>
    <dgm:pt modelId="{4E363B7C-47A4-41E5-B799-51CBCDEC0066}" type="pres">
      <dgm:prSet presAssocID="{5406C8D9-73B7-4ABB-ABCC-DF4214B17F4B}" presName="node" presStyleLbl="node1" presStyleIdx="1" presStyleCnt="3">
        <dgm:presLayoutVars>
          <dgm:bulletEnabled val="1"/>
        </dgm:presLayoutVars>
      </dgm:prSet>
      <dgm:spPr/>
    </dgm:pt>
    <dgm:pt modelId="{60DF225D-ACD0-4D58-ABA0-4D1237C579DB}" type="pres">
      <dgm:prSet presAssocID="{26B7EA56-CB49-4CC1-B204-F32C1A44C7CA}" presName="sibTrans" presStyleLbl="sibTrans2D1" presStyleIdx="1" presStyleCnt="2"/>
      <dgm:spPr/>
    </dgm:pt>
    <dgm:pt modelId="{E154D530-6133-46FE-876B-8BB480A8DE9F}" type="pres">
      <dgm:prSet presAssocID="{26B7EA56-CB49-4CC1-B204-F32C1A44C7CA}" presName="connectorText" presStyleLbl="sibTrans2D1" presStyleIdx="1" presStyleCnt="2"/>
      <dgm:spPr/>
    </dgm:pt>
    <dgm:pt modelId="{6DEA2456-6ECD-49FF-9842-F65ABFF5C1E6}" type="pres">
      <dgm:prSet presAssocID="{CD7BDC68-75A5-4B4D-BB6B-17248C84D47F}" presName="node" presStyleLbl="node1" presStyleIdx="2" presStyleCnt="3" custScaleX="88244">
        <dgm:presLayoutVars>
          <dgm:bulletEnabled val="1"/>
        </dgm:presLayoutVars>
      </dgm:prSet>
      <dgm:spPr/>
    </dgm:pt>
  </dgm:ptLst>
  <dgm:cxnLst>
    <dgm:cxn modelId="{25B0FA41-8F11-45B4-8974-840A686519BC}" type="presOf" srcId="{E25BCDCC-05AD-4CFE-B17C-CAA3952039DC}" destId="{E4085C22-3562-4A69-A934-0EB3E4BFC966}" srcOrd="0" destOrd="0" presId="urn:microsoft.com/office/officeart/2005/8/layout/process5"/>
    <dgm:cxn modelId="{EE9CBE49-C83F-4AFE-9C93-E5CFB2BD53C6}" srcId="{492C5465-070F-48CA-86D0-19BD1AB3A93B}" destId="{5406C8D9-73B7-4ABB-ABCC-DF4214B17F4B}" srcOrd="1" destOrd="0" parTransId="{D926D581-9E6D-4D9D-981D-34D370C3F01C}" sibTransId="{26B7EA56-CB49-4CC1-B204-F32C1A44C7CA}"/>
    <dgm:cxn modelId="{3382314A-0437-427C-B393-94A4CC723376}" type="presOf" srcId="{E25BCDCC-05AD-4CFE-B17C-CAA3952039DC}" destId="{A79CB0B2-B531-4E3D-AD87-4E0563B6DE8C}" srcOrd="1" destOrd="0" presId="urn:microsoft.com/office/officeart/2005/8/layout/process5"/>
    <dgm:cxn modelId="{CC8B954F-CA9F-4520-BFE1-324BC132DC5C}" type="presOf" srcId="{5406C8D9-73B7-4ABB-ABCC-DF4214B17F4B}" destId="{4E363B7C-47A4-41E5-B799-51CBCDEC0066}" srcOrd="0" destOrd="0" presId="urn:microsoft.com/office/officeart/2005/8/layout/process5"/>
    <dgm:cxn modelId="{BC328972-8816-4165-9ADF-1577739ACB76}" type="presOf" srcId="{CD7BDC68-75A5-4B4D-BB6B-17248C84D47F}" destId="{6DEA2456-6ECD-49FF-9842-F65ABFF5C1E6}" srcOrd="0" destOrd="0" presId="urn:microsoft.com/office/officeart/2005/8/layout/process5"/>
    <dgm:cxn modelId="{AE1AFD84-BC47-464F-8142-8FD8DE13EAAE}" type="presOf" srcId="{26B7EA56-CB49-4CC1-B204-F32C1A44C7CA}" destId="{60DF225D-ACD0-4D58-ABA0-4D1237C579DB}" srcOrd="0" destOrd="0" presId="urn:microsoft.com/office/officeart/2005/8/layout/process5"/>
    <dgm:cxn modelId="{862194A4-A482-4E4B-B9A3-FC8B3386EC53}" srcId="{492C5465-070F-48CA-86D0-19BD1AB3A93B}" destId="{CD7BDC68-75A5-4B4D-BB6B-17248C84D47F}" srcOrd="2" destOrd="0" parTransId="{20AA7552-1841-47B6-8E6C-B978768A9676}" sibTransId="{79E74670-1983-48DA-97EF-671516C86693}"/>
    <dgm:cxn modelId="{9FC3CBC3-B723-4732-862D-A9327592FE9A}" type="presOf" srcId="{492C5465-070F-48CA-86D0-19BD1AB3A93B}" destId="{95CD7843-6C2B-4998-8744-654B84458525}" srcOrd="0" destOrd="0" presId="urn:microsoft.com/office/officeart/2005/8/layout/process5"/>
    <dgm:cxn modelId="{257F88DB-9886-41E4-A8A1-C30F88376130}" srcId="{492C5465-070F-48CA-86D0-19BD1AB3A93B}" destId="{31933950-CB62-4F65-B63F-953E50E71681}" srcOrd="0" destOrd="0" parTransId="{D1B09846-3DA4-460A-9F2D-874F580E4683}" sibTransId="{E25BCDCC-05AD-4CFE-B17C-CAA3952039DC}"/>
    <dgm:cxn modelId="{82DECDE3-98E5-4052-9F83-1D6D6CE16A76}" type="presOf" srcId="{26B7EA56-CB49-4CC1-B204-F32C1A44C7CA}" destId="{E154D530-6133-46FE-876B-8BB480A8DE9F}" srcOrd="1" destOrd="0" presId="urn:microsoft.com/office/officeart/2005/8/layout/process5"/>
    <dgm:cxn modelId="{26264EEB-2EFB-4018-9EC5-EB5307F107CB}" type="presOf" srcId="{31933950-CB62-4F65-B63F-953E50E71681}" destId="{E21EC6FB-40EB-4E6D-B732-9D553911C4D9}" srcOrd="0" destOrd="0" presId="urn:microsoft.com/office/officeart/2005/8/layout/process5"/>
    <dgm:cxn modelId="{A9718EA0-CC46-48F0-8DC5-588B94095DE3}" type="presParOf" srcId="{95CD7843-6C2B-4998-8744-654B84458525}" destId="{E21EC6FB-40EB-4E6D-B732-9D553911C4D9}" srcOrd="0" destOrd="0" presId="urn:microsoft.com/office/officeart/2005/8/layout/process5"/>
    <dgm:cxn modelId="{E8442C51-C695-4622-99E7-8FCB16ECFC1A}" type="presParOf" srcId="{95CD7843-6C2B-4998-8744-654B84458525}" destId="{E4085C22-3562-4A69-A934-0EB3E4BFC966}" srcOrd="1" destOrd="0" presId="urn:microsoft.com/office/officeart/2005/8/layout/process5"/>
    <dgm:cxn modelId="{57629A15-4D33-43C9-B241-E8FDB0D19BAB}" type="presParOf" srcId="{E4085C22-3562-4A69-A934-0EB3E4BFC966}" destId="{A79CB0B2-B531-4E3D-AD87-4E0563B6DE8C}" srcOrd="0" destOrd="0" presId="urn:microsoft.com/office/officeart/2005/8/layout/process5"/>
    <dgm:cxn modelId="{21390560-436C-40AA-A34E-DC34C76A8BA2}" type="presParOf" srcId="{95CD7843-6C2B-4998-8744-654B84458525}" destId="{4E363B7C-47A4-41E5-B799-51CBCDEC0066}" srcOrd="2" destOrd="0" presId="urn:microsoft.com/office/officeart/2005/8/layout/process5"/>
    <dgm:cxn modelId="{2BFF7910-5A1B-4DF8-8CE1-96C8F1851DED}" type="presParOf" srcId="{95CD7843-6C2B-4998-8744-654B84458525}" destId="{60DF225D-ACD0-4D58-ABA0-4D1237C579DB}" srcOrd="3" destOrd="0" presId="urn:microsoft.com/office/officeart/2005/8/layout/process5"/>
    <dgm:cxn modelId="{649F586B-4CC1-4CC9-88DC-4F69E95C2AA5}" type="presParOf" srcId="{60DF225D-ACD0-4D58-ABA0-4D1237C579DB}" destId="{E154D530-6133-46FE-876B-8BB480A8DE9F}" srcOrd="0" destOrd="0" presId="urn:microsoft.com/office/officeart/2005/8/layout/process5"/>
    <dgm:cxn modelId="{EE06657C-9381-4B6E-8C92-0A78E4248562}" type="presParOf" srcId="{95CD7843-6C2B-4998-8744-654B84458525}" destId="{6DEA2456-6ECD-49FF-9842-F65ABFF5C1E6}" srcOrd="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1EC6FB-40EB-4E6D-B732-9D553911C4D9}">
      <dsp:nvSpPr>
        <dsp:cNvPr id="0" name=""/>
        <dsp:cNvSpPr/>
      </dsp:nvSpPr>
      <dsp:spPr>
        <a:xfrm>
          <a:off x="1812" y="220362"/>
          <a:ext cx="3728536" cy="1544538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sz="2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proton (Z) </a:t>
          </a:r>
          <a:r>
            <a:rPr lang="en-US" sz="2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neutron (N) </a:t>
          </a:r>
          <a:r>
            <a:rPr lang="en-US" sz="2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hạt</a:t>
          </a:r>
          <a:r>
            <a:rPr lang="en-US" sz="2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2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tử</a:t>
          </a:r>
          <a:r>
            <a:rPr lang="en-US" sz="2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gọi</a:t>
          </a:r>
          <a:r>
            <a:rPr lang="en-US" sz="2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6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khối</a:t>
          </a:r>
          <a:r>
            <a:rPr lang="en-US" sz="2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kí</a:t>
          </a:r>
          <a:r>
            <a:rPr lang="en-US" sz="2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hiệu</a:t>
          </a:r>
          <a:r>
            <a:rPr lang="en-US" sz="2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</a:t>
          </a:r>
          <a:r>
            <a:rPr lang="en-US" sz="2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47050" y="265600"/>
        <a:ext cx="3638060" cy="1454062"/>
      </dsp:txXfrm>
    </dsp:sp>
    <dsp:sp modelId="{E4085C22-3562-4A69-A934-0EB3E4BFC966}">
      <dsp:nvSpPr>
        <dsp:cNvPr id="0" name=""/>
        <dsp:cNvSpPr/>
      </dsp:nvSpPr>
      <dsp:spPr>
        <a:xfrm>
          <a:off x="3956733" y="673634"/>
          <a:ext cx="545382" cy="6379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56733" y="801233"/>
        <a:ext cx="381767" cy="382796"/>
      </dsp:txXfrm>
    </dsp:sp>
    <dsp:sp modelId="{4E363B7C-47A4-41E5-B799-51CBCDEC0066}">
      <dsp:nvSpPr>
        <dsp:cNvPr id="0" name=""/>
        <dsp:cNvSpPr/>
      </dsp:nvSpPr>
      <dsp:spPr>
        <a:xfrm>
          <a:off x="4759371" y="220864"/>
          <a:ext cx="2572557" cy="1543534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khối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khối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lượng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tử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</dsp:txBody>
      <dsp:txXfrm>
        <a:off x="4804580" y="266073"/>
        <a:ext cx="2482139" cy="1453116"/>
      </dsp:txXfrm>
    </dsp:sp>
    <dsp:sp modelId="{60DF225D-ACD0-4D58-ABA0-4D1237C579DB}">
      <dsp:nvSpPr>
        <dsp:cNvPr id="0" name=""/>
        <dsp:cNvSpPr/>
      </dsp:nvSpPr>
      <dsp:spPr>
        <a:xfrm>
          <a:off x="7558314" y="673634"/>
          <a:ext cx="545382" cy="6379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58314" y="801233"/>
        <a:ext cx="381767" cy="382796"/>
      </dsp:txXfrm>
    </dsp:sp>
    <dsp:sp modelId="{6DEA2456-6ECD-49FF-9842-F65ABFF5C1E6}">
      <dsp:nvSpPr>
        <dsp:cNvPr id="0" name=""/>
        <dsp:cNvSpPr/>
      </dsp:nvSpPr>
      <dsp:spPr>
        <a:xfrm>
          <a:off x="8360952" y="220864"/>
          <a:ext cx="2270127" cy="1543534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 = Z + N</a:t>
          </a:r>
        </a:p>
      </dsp:txBody>
      <dsp:txXfrm>
        <a:off x="8406161" y="266073"/>
        <a:ext cx="2179709" cy="14531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E37EF-DDDC-4258-A9F9-C28831ABC3FE}" type="datetimeFigureOut">
              <a:rPr lang="vi-VN" smtClean="0"/>
              <a:t>05/09/2022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43330-9C4C-496B-A6DD-FAE81BD1498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3029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209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47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aaaaaaaaa</a:t>
            </a:r>
            <a:endParaRPr/>
          </a:p>
        </p:txBody>
      </p:sp>
      <p:sp>
        <p:nvSpPr>
          <p:cNvPr id="21" name="Google Shape;2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2520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055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50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09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06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254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804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417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930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716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8640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780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5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201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799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72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6873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3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3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19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83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8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1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1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94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619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64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909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563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2"/>
            <a:ext cx="393223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67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2"/>
            <a:ext cx="393223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90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44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3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27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3"/>
            <a:ext cx="10363827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813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28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13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0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24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80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39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17F71-3C0C-4A8B-9EB8-468D9DF93E3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8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17F71-3C0C-4A8B-9EB8-468D9DF93E3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9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3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73183-0270-4D60-A7F5-BE3876EBFBB2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53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29.w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8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29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7A6E3572-667D-4937-A6E8-D464F2F6B7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051792" cy="677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5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007A21D-0DAB-4867-B0FA-C7503214DF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386"/>
          <a:stretch/>
        </p:blipFill>
        <p:spPr>
          <a:xfrm>
            <a:off x="2012088" y="3863480"/>
            <a:ext cx="7311622" cy="1961460"/>
          </a:xfrm>
          <a:prstGeom prst="rect">
            <a:avLst/>
          </a:prstGeom>
        </p:spPr>
      </p:pic>
      <p:pic>
        <p:nvPicPr>
          <p:cNvPr id="7170" name="Picture 2" descr="Lý thuyết số hiệu nguyên tử, kí hiệu nguyên tử hóa 10">
            <a:extLst>
              <a:ext uri="{FF2B5EF4-FFF2-40B4-BE49-F238E27FC236}">
                <a16:creationId xmlns:a16="http://schemas.microsoft.com/office/drawing/2014/main" id="{F632013E-F22C-4851-9470-7FBE8BF9B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91" y="1153462"/>
            <a:ext cx="1961460" cy="196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AABA71-1CE4-43E6-A545-146840D0CD7D}"/>
              </a:ext>
            </a:extLst>
          </p:cNvPr>
          <p:cNvSpPr txBox="1"/>
          <p:nvPr/>
        </p:nvSpPr>
        <p:spPr>
          <a:xfrm>
            <a:off x="5020248" y="1597479"/>
            <a:ext cx="66191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cho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biết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(X),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(Z)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(A). 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385077-B9E7-4AD8-BFD6-8E8C077C029D}"/>
              </a:ext>
            </a:extLst>
          </p:cNvPr>
          <p:cNvSpPr txBox="1"/>
          <p:nvPr/>
        </p:nvSpPr>
        <p:spPr>
          <a:xfrm>
            <a:off x="9099963" y="4153003"/>
            <a:ext cx="26322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alt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endParaRPr lang="en-US" sz="3600" dirty="0">
              <a:solidFill>
                <a:srgbClr val="00B0F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EC88F3E-CD1D-4845-890D-D6E29A7D3C9B}"/>
              </a:ext>
            </a:extLst>
          </p:cNvPr>
          <p:cNvSpPr/>
          <p:nvPr/>
        </p:nvSpPr>
        <p:spPr>
          <a:xfrm>
            <a:off x="3456123" y="286811"/>
            <a:ext cx="5486400" cy="83648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A9F182-2A7A-4E45-BF6B-016954FA1D33}"/>
              </a:ext>
            </a:extLst>
          </p:cNvPr>
          <p:cNvSpPr/>
          <p:nvPr/>
        </p:nvSpPr>
        <p:spPr>
          <a:xfrm>
            <a:off x="614692" y="373210"/>
            <a:ext cx="1123521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KÍ HIỆU NGUYÊN TỬ</a:t>
            </a:r>
          </a:p>
        </p:txBody>
      </p:sp>
      <p:pic>
        <p:nvPicPr>
          <p:cNvPr id="10244" name="Picture 4" descr="Chemical Symbol - Key Stage Wiki">
            <a:extLst>
              <a:ext uri="{FF2B5EF4-FFF2-40B4-BE49-F238E27FC236}">
                <a16:creationId xmlns:a16="http://schemas.microsoft.com/office/drawing/2014/main" id="{889DA491-6B48-4A4B-B349-8C4725176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130" y="1322511"/>
            <a:ext cx="1745549" cy="162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Brace 2">
            <a:extLst>
              <a:ext uri="{FF2B5EF4-FFF2-40B4-BE49-F238E27FC236}">
                <a16:creationId xmlns:a16="http://schemas.microsoft.com/office/drawing/2014/main" id="{A517CDB7-5847-4F44-8550-2CBBF0A804B4}"/>
              </a:ext>
            </a:extLst>
          </p:cNvPr>
          <p:cNvSpPr/>
          <p:nvPr/>
        </p:nvSpPr>
        <p:spPr>
          <a:xfrm rot="5400000">
            <a:off x="2211017" y="2492025"/>
            <a:ext cx="377200" cy="1496750"/>
          </a:xfrm>
          <a:prstGeom prst="rightBrac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87A268-7601-4251-92AB-D31FF2CE3E09}"/>
              </a:ext>
            </a:extLst>
          </p:cNvPr>
          <p:cNvSpPr txBox="1"/>
          <p:nvPr/>
        </p:nvSpPr>
        <p:spPr>
          <a:xfrm>
            <a:off x="1114233" y="3480097"/>
            <a:ext cx="27996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14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64074E-E1DA-48BB-A2C0-3F5A56DE1D85}"/>
              </a:ext>
            </a:extLst>
          </p:cNvPr>
          <p:cNvSpPr txBox="1"/>
          <p:nvPr/>
        </p:nvSpPr>
        <p:spPr>
          <a:xfrm>
            <a:off x="865535" y="238251"/>
            <a:ext cx="5012498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Ví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dụ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Quan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sát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Mg,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điền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dấu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……..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369F5A-B91B-473E-9035-E013195F0FCA}"/>
              </a:ext>
            </a:extLst>
          </p:cNvPr>
          <p:cNvSpPr txBox="1"/>
          <p:nvPr/>
        </p:nvSpPr>
        <p:spPr>
          <a:xfrm>
            <a:off x="7081997" y="211583"/>
            <a:ext cx="4747920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Ví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dụ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Lithium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3proton, 4 neutron.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Viết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này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5" name="Picture 2" descr="Lý thuyết số hiệu nguyên tử, kí hiệu nguyên tử hóa 10">
            <a:extLst>
              <a:ext uri="{FF2B5EF4-FFF2-40B4-BE49-F238E27FC236}">
                <a16:creationId xmlns:a16="http://schemas.microsoft.com/office/drawing/2014/main" id="{B41B6440-7361-4531-84B9-771FECE16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749" y="1521603"/>
            <a:ext cx="2207770" cy="220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on't Know Dude">
            <a:extLst>
              <a:ext uri="{FF2B5EF4-FFF2-40B4-BE49-F238E27FC236}">
                <a16:creationId xmlns:a16="http://schemas.microsoft.com/office/drawing/2014/main" id="{8E6B536C-C429-4006-8F1C-619E0CEADA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93" y="-13590"/>
            <a:ext cx="1344296" cy="134429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138805-D1FF-4425-A32F-BC31AB6DD154}"/>
              </a:ext>
            </a:extLst>
          </p:cNvPr>
          <p:cNvCxnSpPr/>
          <p:nvPr/>
        </p:nvCxnSpPr>
        <p:spPr>
          <a:xfrm>
            <a:off x="6089823" y="423906"/>
            <a:ext cx="0" cy="4809933"/>
          </a:xfrm>
          <a:prstGeom prst="line">
            <a:avLst/>
          </a:prstGeom>
          <a:ln w="28575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Don't Know Dude">
            <a:extLst>
              <a:ext uri="{FF2B5EF4-FFF2-40B4-BE49-F238E27FC236}">
                <a16:creationId xmlns:a16="http://schemas.microsoft.com/office/drawing/2014/main" id="{E961A34A-F12A-4FC2-B361-F5918E8DAA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823" y="369654"/>
            <a:ext cx="1151949" cy="1151949"/>
          </a:xfrm>
          <a:prstGeom prst="rect">
            <a:avLst/>
          </a:prstGeom>
        </p:spPr>
      </p:pic>
      <p:pic>
        <p:nvPicPr>
          <p:cNvPr id="13" name="Picture 2" descr="Atomic and mass numbers shown on a periodic element">
            <a:extLst>
              <a:ext uri="{FF2B5EF4-FFF2-40B4-BE49-F238E27FC236}">
                <a16:creationId xmlns:a16="http://schemas.microsoft.com/office/drawing/2014/main" id="{1E965C43-4696-461B-8269-ACFEC80D10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8" r="11516" b="-1527"/>
          <a:stretch/>
        </p:blipFill>
        <p:spPr bwMode="auto">
          <a:xfrm>
            <a:off x="9126450" y="3780179"/>
            <a:ext cx="2249279" cy="256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79F5CF-4DAB-4738-A7C8-EFDEE98BE43F}"/>
              </a:ext>
            </a:extLst>
          </p:cNvPr>
          <p:cNvSpPr txBox="1"/>
          <p:nvPr/>
        </p:nvSpPr>
        <p:spPr>
          <a:xfrm>
            <a:off x="6347486" y="4202877"/>
            <a:ext cx="220492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  <a:p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Lithium</a:t>
            </a:r>
            <a:endParaRPr lang="en-US" sz="32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57B8977-4B6F-4733-B6AF-5A5755D03AF7}"/>
              </a:ext>
            </a:extLst>
          </p:cNvPr>
          <p:cNvSpPr/>
          <p:nvPr/>
        </p:nvSpPr>
        <p:spPr>
          <a:xfrm>
            <a:off x="479437" y="3747911"/>
            <a:ext cx="5186806" cy="21150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:……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:……………….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:..……..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83E471-A0C4-469E-8187-D33537485BD6}"/>
              </a:ext>
            </a:extLst>
          </p:cNvPr>
          <p:cNvSpPr txBox="1"/>
          <p:nvPr/>
        </p:nvSpPr>
        <p:spPr>
          <a:xfrm>
            <a:off x="4328721" y="3959629"/>
            <a:ext cx="9373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12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47B43C-E7BB-48D1-A341-138A431018B7}"/>
              </a:ext>
            </a:extLst>
          </p:cNvPr>
          <p:cNvSpPr txBox="1"/>
          <p:nvPr/>
        </p:nvSpPr>
        <p:spPr>
          <a:xfrm>
            <a:off x="4047247" y="4443477"/>
            <a:ext cx="9373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24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55976B-8E77-477F-B31D-CA6DC50BC089}"/>
              </a:ext>
            </a:extLst>
          </p:cNvPr>
          <p:cNvSpPr txBox="1"/>
          <p:nvPr/>
        </p:nvSpPr>
        <p:spPr>
          <a:xfrm>
            <a:off x="4116931" y="4927325"/>
            <a:ext cx="9373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Mg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080903A-44C0-435F-888D-329209621E14}"/>
              </a:ext>
            </a:extLst>
          </p:cNvPr>
          <p:cNvSpPr/>
          <p:nvPr/>
        </p:nvSpPr>
        <p:spPr>
          <a:xfrm>
            <a:off x="6521960" y="3110980"/>
            <a:ext cx="5208980" cy="636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A = Z + N = 3 + 4 = 7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300E896-11A5-4D9F-9C50-2CE0A3E288B4}"/>
              </a:ext>
            </a:extLst>
          </p:cNvPr>
          <p:cNvSpPr/>
          <p:nvPr/>
        </p:nvSpPr>
        <p:spPr>
          <a:xfrm>
            <a:off x="6513404" y="2008369"/>
            <a:ext cx="5208981" cy="82950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Z = p = 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 = 4</a:t>
            </a:r>
          </a:p>
        </p:txBody>
      </p:sp>
    </p:spTree>
    <p:extLst>
      <p:ext uri="{BB962C8B-B14F-4D97-AF65-F5344CB8AC3E}">
        <p14:creationId xmlns:p14="http://schemas.microsoft.com/office/powerpoint/2010/main" val="133816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21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EC88F3E-CD1D-4845-890D-D6E29A7D3C9B}"/>
              </a:ext>
            </a:extLst>
          </p:cNvPr>
          <p:cNvSpPr/>
          <p:nvPr/>
        </p:nvSpPr>
        <p:spPr>
          <a:xfrm>
            <a:off x="3456123" y="286811"/>
            <a:ext cx="5486400" cy="83648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A9F182-2A7A-4E45-BF6B-016954FA1D33}"/>
              </a:ext>
            </a:extLst>
          </p:cNvPr>
          <p:cNvSpPr/>
          <p:nvPr/>
        </p:nvSpPr>
        <p:spPr>
          <a:xfrm>
            <a:off x="614692" y="373210"/>
            <a:ext cx="1123521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3. KÍ HIỆU NGUYÊN TỬ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035DC9-A739-575A-298B-A3D3ED745BFA}"/>
              </a:ext>
            </a:extLst>
          </p:cNvPr>
          <p:cNvSpPr txBox="1"/>
          <p:nvPr/>
        </p:nvSpPr>
        <p:spPr>
          <a:xfrm>
            <a:off x="1183977" y="1216951"/>
            <a:ext cx="3796145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Phiếu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bài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tập</a:t>
            </a:r>
            <a:endParaRPr lang="en-US" sz="2000" b="1" dirty="0"/>
          </a:p>
        </p:txBody>
      </p:sp>
      <p:sp>
        <p:nvSpPr>
          <p:cNvPr id="4" name="Rectangle: Folded Corner 3">
            <a:extLst>
              <a:ext uri="{FF2B5EF4-FFF2-40B4-BE49-F238E27FC236}">
                <a16:creationId xmlns:a16="http://schemas.microsoft.com/office/drawing/2014/main" id="{991C7C33-9DE3-AE4D-EE2A-3A50661E838A}"/>
              </a:ext>
            </a:extLst>
          </p:cNvPr>
          <p:cNvSpPr/>
          <p:nvPr/>
        </p:nvSpPr>
        <p:spPr>
          <a:xfrm>
            <a:off x="716974" y="2067619"/>
            <a:ext cx="5486400" cy="4503570"/>
          </a:xfrm>
          <a:prstGeom prst="foldedCorner">
            <a:avLst/>
          </a:prstGeom>
          <a:noFill/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2400" b="0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128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nguyên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lưu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(S)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bao nhiêu?</a:t>
            </a:r>
            <a:b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2,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38A173-1160-7200-31B9-1E61BE539098}"/>
              </a:ext>
            </a:extLst>
          </p:cNvPr>
          <p:cNvSpPr txBox="1"/>
          <p:nvPr/>
        </p:nvSpPr>
        <p:spPr>
          <a:xfrm>
            <a:off x="6400214" y="1391937"/>
            <a:ext cx="5084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Thảo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luận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theo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nhôm</a:t>
            </a:r>
            <a:r>
              <a:rPr lang="vi-V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đôi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hoàn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phiếu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tập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sau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phút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báo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quả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983AF8-9BE3-37E0-F288-36F265150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556" y="3230243"/>
            <a:ext cx="4291275" cy="22498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3DD3AC94-CCB4-6412-B39C-054F5DA526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854871"/>
              </p:ext>
            </p:extLst>
          </p:nvPr>
        </p:nvGraphicFramePr>
        <p:xfrm>
          <a:off x="893031" y="3607380"/>
          <a:ext cx="4912023" cy="2609028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1570182">
                  <a:extLst>
                    <a:ext uri="{9D8B030D-6E8A-4147-A177-3AD203B41FA5}">
                      <a16:colId xmlns:a16="http://schemas.microsoft.com/office/drawing/2014/main" val="3294761211"/>
                    </a:ext>
                  </a:extLst>
                </a:gridCol>
                <a:gridCol w="931150">
                  <a:extLst>
                    <a:ext uri="{9D8B030D-6E8A-4147-A177-3AD203B41FA5}">
                      <a16:colId xmlns:a16="http://schemas.microsoft.com/office/drawing/2014/main" val="2362816802"/>
                    </a:ext>
                  </a:extLst>
                </a:gridCol>
                <a:gridCol w="803564">
                  <a:extLst>
                    <a:ext uri="{9D8B030D-6E8A-4147-A177-3AD203B41FA5}">
                      <a16:colId xmlns:a16="http://schemas.microsoft.com/office/drawing/2014/main" val="1674645311"/>
                    </a:ext>
                  </a:extLst>
                </a:gridCol>
                <a:gridCol w="1607127">
                  <a:extLst>
                    <a:ext uri="{9D8B030D-6E8A-4147-A177-3AD203B41FA5}">
                      <a16:colId xmlns:a16="http://schemas.microsoft.com/office/drawing/2014/main" val="1687471258"/>
                    </a:ext>
                  </a:extLst>
                </a:gridCol>
              </a:tblGrid>
              <a:tr h="98835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296206"/>
                  </a:ext>
                </a:extLst>
              </a:tr>
              <a:tr h="82857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3066212"/>
                  </a:ext>
                </a:extLst>
              </a:tr>
              <a:tr h="79210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1736024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44B4ABEF-A553-8E57-1E8F-AE87F51A1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838" y="5530760"/>
            <a:ext cx="815091" cy="57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5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EC88F3E-CD1D-4845-890D-D6E29A7D3C9B}"/>
              </a:ext>
            </a:extLst>
          </p:cNvPr>
          <p:cNvSpPr/>
          <p:nvPr/>
        </p:nvSpPr>
        <p:spPr>
          <a:xfrm>
            <a:off x="3456123" y="286811"/>
            <a:ext cx="5486400" cy="83648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A9F182-2A7A-4E45-BF6B-016954FA1D33}"/>
              </a:ext>
            </a:extLst>
          </p:cNvPr>
          <p:cNvSpPr/>
          <p:nvPr/>
        </p:nvSpPr>
        <p:spPr>
          <a:xfrm>
            <a:off x="614692" y="373210"/>
            <a:ext cx="1123521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3. KÍ HIỆU NGUYÊN TỬ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035DC9-A739-575A-298B-A3D3ED745BFA}"/>
              </a:ext>
            </a:extLst>
          </p:cNvPr>
          <p:cNvSpPr txBox="1"/>
          <p:nvPr/>
        </p:nvSpPr>
        <p:spPr>
          <a:xfrm>
            <a:off x="1183977" y="1216951"/>
            <a:ext cx="3796145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Phiếu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bài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tập</a:t>
            </a:r>
            <a:endParaRPr lang="en-US" sz="2000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4B4ABEF-A553-8E57-1E8F-AE87F51A1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828" y="5241613"/>
            <a:ext cx="815091" cy="5753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173491-5DD6-2083-C7CF-3CB4146F8AF0}"/>
              </a:ext>
            </a:extLst>
          </p:cNvPr>
          <p:cNvSpPr txBox="1"/>
          <p:nvPr/>
        </p:nvSpPr>
        <p:spPr>
          <a:xfrm>
            <a:off x="1069971" y="1976482"/>
            <a:ext cx="10258704" cy="18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</a:p>
          <a:p>
            <a:pPr algn="just">
              <a:lnSpc>
                <a:spcPct val="12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128 : 8 = 16 electron</a:t>
            </a:r>
          </a:p>
          <a:p>
            <a:pPr algn="just">
              <a:lnSpc>
                <a:spcPct val="12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proton =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 = 16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16.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D2380E-21E6-4336-163E-D551F0740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442" y="4927353"/>
            <a:ext cx="771958" cy="751094"/>
          </a:xfrm>
          <a:prstGeom prst="rect">
            <a:avLst/>
          </a:prstGeom>
        </p:spPr>
      </p:pic>
      <p:graphicFrame>
        <p:nvGraphicFramePr>
          <p:cNvPr id="18" name="Table 8">
            <a:extLst>
              <a:ext uri="{FF2B5EF4-FFF2-40B4-BE49-F238E27FC236}">
                <a16:creationId xmlns:a16="http://schemas.microsoft.com/office/drawing/2014/main" id="{FDA1D725-75BD-FD0C-F695-066E0EF141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6691910"/>
              </p:ext>
            </p:extLst>
          </p:nvPr>
        </p:nvGraphicFramePr>
        <p:xfrm>
          <a:off x="2892036" y="3977700"/>
          <a:ext cx="7194073" cy="2414631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929346">
                  <a:extLst>
                    <a:ext uri="{9D8B030D-6E8A-4147-A177-3AD203B41FA5}">
                      <a16:colId xmlns:a16="http://schemas.microsoft.com/office/drawing/2014/main" val="329476121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362816802"/>
                    </a:ext>
                  </a:extLst>
                </a:gridCol>
                <a:gridCol w="1302327">
                  <a:extLst>
                    <a:ext uri="{9D8B030D-6E8A-4147-A177-3AD203B41FA5}">
                      <a16:colId xmlns:a16="http://schemas.microsoft.com/office/drawing/2014/main" val="167464531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687471258"/>
                    </a:ext>
                  </a:extLst>
                </a:gridCol>
              </a:tblGrid>
              <a:tr h="98835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296206"/>
                  </a:ext>
                </a:extLst>
              </a:tr>
              <a:tr h="63417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3066212"/>
                  </a:ext>
                </a:extLst>
              </a:tr>
              <a:tr h="792103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1736024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E4DA55E8-5E99-DB2A-FE0C-A65BA8498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3321" y="5027075"/>
            <a:ext cx="619558" cy="602813"/>
          </a:xfrm>
          <a:prstGeom prst="rect">
            <a:avLst/>
          </a:prstGeom>
          <a:solidFill>
            <a:srgbClr val="FDAFC0"/>
          </a:solidFill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3EA7B00-8246-BAF2-8562-FDD5187E7F4B}"/>
              </a:ext>
            </a:extLst>
          </p:cNvPr>
          <p:cNvSpPr txBox="1"/>
          <p:nvPr/>
        </p:nvSpPr>
        <p:spPr>
          <a:xfrm>
            <a:off x="5173978" y="5678447"/>
            <a:ext cx="747536" cy="584775"/>
          </a:xfrm>
          <a:prstGeom prst="rect">
            <a:avLst/>
          </a:prstGeom>
          <a:solidFill>
            <a:srgbClr val="FDAFC0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EF1D41-4C90-40A5-E8DA-A9B1863D420E}"/>
              </a:ext>
            </a:extLst>
          </p:cNvPr>
          <p:cNvSpPr txBox="1"/>
          <p:nvPr/>
        </p:nvSpPr>
        <p:spPr>
          <a:xfrm>
            <a:off x="6460978" y="5678447"/>
            <a:ext cx="771958" cy="584775"/>
          </a:xfrm>
          <a:prstGeom prst="rect">
            <a:avLst/>
          </a:prstGeom>
          <a:solidFill>
            <a:srgbClr val="FDAFC0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7E353D2-1D35-DD36-85DD-DABE1D409C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3302" y="5721392"/>
            <a:ext cx="820866" cy="57943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9295443-7A4B-4CE2-48CA-748B5439382F}"/>
              </a:ext>
            </a:extLst>
          </p:cNvPr>
          <p:cNvSpPr txBox="1"/>
          <p:nvPr/>
        </p:nvSpPr>
        <p:spPr>
          <a:xfrm>
            <a:off x="3516835" y="5678447"/>
            <a:ext cx="771958" cy="584775"/>
          </a:xfrm>
          <a:prstGeom prst="rect">
            <a:avLst/>
          </a:prstGeom>
          <a:solidFill>
            <a:srgbClr val="FDAFC0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</a:p>
        </p:txBody>
      </p:sp>
    </p:spTree>
    <p:extLst>
      <p:ext uri="{BB962C8B-B14F-4D97-AF65-F5344CB8AC3E}">
        <p14:creationId xmlns:p14="http://schemas.microsoft.com/office/powerpoint/2010/main" val="113820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A11F79-6DB3-4D58-95C4-410CA06C8D43}"/>
              </a:ext>
            </a:extLst>
          </p:cNvPr>
          <p:cNvSpPr txBox="1"/>
          <p:nvPr/>
        </p:nvSpPr>
        <p:spPr>
          <a:xfrm>
            <a:off x="771352" y="114929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1. ĐỒNG VỊ.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65A6DF-50EB-4431-9825-77E449B5D31F}"/>
              </a:ext>
            </a:extLst>
          </p:cNvPr>
          <p:cNvSpPr txBox="1"/>
          <p:nvPr/>
        </p:nvSpPr>
        <p:spPr>
          <a:xfrm>
            <a:off x="883404" y="1658207"/>
            <a:ext cx="105372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proton, neutron, electron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Hydrogen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</a:t>
            </a:r>
          </a:p>
        </p:txBody>
      </p:sp>
      <p:pic>
        <p:nvPicPr>
          <p:cNvPr id="6" name="Picture 2" descr="What are Isotopes? - GeeksforGeeks">
            <a:extLst>
              <a:ext uri="{FF2B5EF4-FFF2-40B4-BE49-F238E27FC236}">
                <a16:creationId xmlns:a16="http://schemas.microsoft.com/office/drawing/2014/main" id="{8264DB20-7449-4E8C-8194-6F1D219D2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2" b="60820"/>
          <a:stretch/>
        </p:blipFill>
        <p:spPr bwMode="auto">
          <a:xfrm>
            <a:off x="1503336" y="2692902"/>
            <a:ext cx="9588501" cy="212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B69A39-4ACC-456A-A526-F5F50A12EEC6}"/>
              </a:ext>
            </a:extLst>
          </p:cNvPr>
          <p:cNvSpPr txBox="1"/>
          <p:nvPr/>
        </p:nvSpPr>
        <p:spPr>
          <a:xfrm>
            <a:off x="2657759" y="4817124"/>
            <a:ext cx="127343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 = 1</a:t>
            </a: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 = 1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 = 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47E3D5-6AF0-4AF5-BCAB-870AF9CDAA33}"/>
              </a:ext>
            </a:extLst>
          </p:cNvPr>
          <p:cNvSpPr txBox="1"/>
          <p:nvPr/>
        </p:nvSpPr>
        <p:spPr>
          <a:xfrm>
            <a:off x="5895724" y="4817124"/>
            <a:ext cx="194325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 = 1</a:t>
            </a: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 = 1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 =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5BEA89-8D7B-490D-968B-CE2192B2740B}"/>
              </a:ext>
            </a:extLst>
          </p:cNvPr>
          <p:cNvSpPr txBox="1"/>
          <p:nvPr/>
        </p:nvSpPr>
        <p:spPr>
          <a:xfrm>
            <a:off x="8591003" y="4723609"/>
            <a:ext cx="194325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 = 1</a:t>
            </a: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 = 1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 = 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C7AC12F-54E1-4132-AA48-B91BE3D82629}"/>
              </a:ext>
            </a:extLst>
          </p:cNvPr>
          <p:cNvSpPr/>
          <p:nvPr/>
        </p:nvSpPr>
        <p:spPr>
          <a:xfrm>
            <a:off x="1503336" y="222743"/>
            <a:ext cx="9562453" cy="83648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4884A0-8B79-480A-A277-1C260E149340}"/>
              </a:ext>
            </a:extLst>
          </p:cNvPr>
          <p:cNvSpPr/>
          <p:nvPr/>
        </p:nvSpPr>
        <p:spPr>
          <a:xfrm>
            <a:off x="614692" y="373210"/>
            <a:ext cx="1123521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II. 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ĐỒNG VỊ, NGUYÊN TỬ KHỐI TRUNG BÌNH</a:t>
            </a:r>
            <a:endParaRPr lang="en-US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6E94F3-4956-4841-B1C7-AEB0759A0AFB}"/>
              </a:ext>
            </a:extLst>
          </p:cNvPr>
          <p:cNvSpPr txBox="1"/>
          <p:nvPr/>
        </p:nvSpPr>
        <p:spPr>
          <a:xfrm>
            <a:off x="556448" y="3277958"/>
            <a:ext cx="20806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Hydrogen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13" name="Picture 4" descr="What are Isotopes? - GeeksforGeeks">
            <a:extLst>
              <a:ext uri="{FF2B5EF4-FFF2-40B4-BE49-F238E27FC236}">
                <a16:creationId xmlns:a16="http://schemas.microsoft.com/office/drawing/2014/main" id="{67C9876C-886B-4F4C-97D3-EE68ADDCF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32" t="65641" r="20975" b="14872"/>
          <a:stretch/>
        </p:blipFill>
        <p:spPr bwMode="auto">
          <a:xfrm>
            <a:off x="10196081" y="3211298"/>
            <a:ext cx="1791511" cy="133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48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What are Isotopes? - GeeksforGeeks">
            <a:extLst>
              <a:ext uri="{FF2B5EF4-FFF2-40B4-BE49-F238E27FC236}">
                <a16:creationId xmlns:a16="http://schemas.microsoft.com/office/drawing/2014/main" id="{D22210A5-308B-4565-A09E-29701FED4F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1" b="46285"/>
          <a:stretch/>
        </p:blipFill>
        <p:spPr bwMode="auto">
          <a:xfrm>
            <a:off x="5493346" y="151066"/>
            <a:ext cx="5900403" cy="195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65A9701-895D-4A4D-8208-6A927A415713}"/>
              </a:ext>
            </a:extLst>
          </p:cNvPr>
          <p:cNvSpPr txBox="1"/>
          <p:nvPr/>
        </p:nvSpPr>
        <p:spPr>
          <a:xfrm>
            <a:off x="5865502" y="3521829"/>
            <a:ext cx="5657693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?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E595D9AA-5411-40A2-80B2-D3EC0B52775D}"/>
              </a:ext>
            </a:extLst>
          </p:cNvPr>
          <p:cNvSpPr/>
          <p:nvPr/>
        </p:nvSpPr>
        <p:spPr>
          <a:xfrm rot="5400000">
            <a:off x="8167983" y="-370466"/>
            <a:ext cx="502001" cy="5433694"/>
          </a:xfrm>
          <a:prstGeom prst="rightBrace">
            <a:avLst>
              <a:gd name="adj1" fmla="val 8333"/>
              <a:gd name="adj2" fmla="val 50262"/>
            </a:avLst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96FD8F-C837-4689-BF1E-0BC38CB90335}"/>
              </a:ext>
            </a:extLst>
          </p:cNvPr>
          <p:cNvSpPr txBox="1"/>
          <p:nvPr/>
        </p:nvSpPr>
        <p:spPr>
          <a:xfrm>
            <a:off x="5655290" y="2529899"/>
            <a:ext cx="57091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Hydrogen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lowchart: Document 2">
            <a:extLst>
              <a:ext uri="{FF2B5EF4-FFF2-40B4-BE49-F238E27FC236}">
                <a16:creationId xmlns:a16="http://schemas.microsoft.com/office/drawing/2014/main" id="{F4784941-F514-4883-8A25-7B876EAD80A4}"/>
              </a:ext>
            </a:extLst>
          </p:cNvPr>
          <p:cNvSpPr/>
          <p:nvPr/>
        </p:nvSpPr>
        <p:spPr>
          <a:xfrm rot="16200000">
            <a:off x="-829558" y="628286"/>
            <a:ext cx="6857999" cy="5657692"/>
          </a:xfrm>
          <a:prstGeom prst="flowChartDocumen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682845-CBB7-4528-ADEA-13700625082A}"/>
              </a:ext>
            </a:extLst>
          </p:cNvPr>
          <p:cNvSpPr txBox="1"/>
          <p:nvPr/>
        </p:nvSpPr>
        <p:spPr>
          <a:xfrm>
            <a:off x="127158" y="1070518"/>
            <a:ext cx="4175940" cy="18524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cùng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800" b="1" i="1" u="sng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neutron </a:t>
            </a:r>
            <a:r>
              <a:rPr lang="en-US" sz="2800" b="1" i="1" u="sng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khác</a:t>
            </a:r>
            <a:r>
              <a:rPr lang="en-US" sz="2800" b="1" i="1" u="sng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đồng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68EF91-D093-4EF5-AEC4-92258D5B5E74}"/>
              </a:ext>
            </a:extLst>
          </p:cNvPr>
          <p:cNvSpPr/>
          <p:nvPr/>
        </p:nvSpPr>
        <p:spPr>
          <a:xfrm>
            <a:off x="-17349" y="3902406"/>
            <a:ext cx="1775049" cy="15649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946AA5-07E1-4737-9830-0C44E0C5E59D}"/>
              </a:ext>
            </a:extLst>
          </p:cNvPr>
          <p:cNvSpPr txBox="1"/>
          <p:nvPr/>
        </p:nvSpPr>
        <p:spPr>
          <a:xfrm>
            <a:off x="-24965" y="3934066"/>
            <a:ext cx="17098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tố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học</a:t>
            </a:r>
            <a:endParaRPr lang="en-US" sz="24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DE97486-EDD0-4027-9C9C-D54EB4C88D2E}"/>
              </a:ext>
            </a:extLst>
          </p:cNvPr>
          <p:cNvSpPr/>
          <p:nvPr/>
        </p:nvSpPr>
        <p:spPr>
          <a:xfrm>
            <a:off x="2726813" y="3234825"/>
            <a:ext cx="2053170" cy="6981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7B815D-8CC1-48AE-8314-4C40D2E0A045}"/>
              </a:ext>
            </a:extLst>
          </p:cNvPr>
          <p:cNvSpPr txBox="1"/>
          <p:nvPr/>
        </p:nvSpPr>
        <p:spPr>
          <a:xfrm>
            <a:off x="2721329" y="3303669"/>
            <a:ext cx="21828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proton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9635922-8926-429E-98C1-BDF93A23A2BD}"/>
              </a:ext>
            </a:extLst>
          </p:cNvPr>
          <p:cNvSpPr/>
          <p:nvPr/>
        </p:nvSpPr>
        <p:spPr>
          <a:xfrm>
            <a:off x="2406072" y="5647148"/>
            <a:ext cx="2182850" cy="6981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EC20695-0FE1-40FA-B939-611D69A953EA}"/>
              </a:ext>
            </a:extLst>
          </p:cNvPr>
          <p:cNvSpPr txBox="1"/>
          <p:nvPr/>
        </p:nvSpPr>
        <p:spPr>
          <a:xfrm>
            <a:off x="2406072" y="5765409"/>
            <a:ext cx="22300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neutron</a:t>
            </a:r>
          </a:p>
        </p:txBody>
      </p:sp>
      <p:pic>
        <p:nvPicPr>
          <p:cNvPr id="34" name="Picture 33" descr="Don't Know Dude">
            <a:extLst>
              <a:ext uri="{FF2B5EF4-FFF2-40B4-BE49-F238E27FC236}">
                <a16:creationId xmlns:a16="http://schemas.microsoft.com/office/drawing/2014/main" id="{72B0BB7A-89A5-4CF9-83A7-4748EF4DC0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340" y="3527292"/>
            <a:ext cx="1344296" cy="134429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2F16355-9AF7-4A29-B2B1-9809CA900043}"/>
              </a:ext>
            </a:extLst>
          </p:cNvPr>
          <p:cNvCxnSpPr>
            <a:cxnSpLocks/>
          </p:cNvCxnSpPr>
          <p:nvPr/>
        </p:nvCxnSpPr>
        <p:spPr>
          <a:xfrm flipV="1">
            <a:off x="1801718" y="3727867"/>
            <a:ext cx="959793" cy="566553"/>
          </a:xfrm>
          <a:prstGeom prst="straightConnector1">
            <a:avLst/>
          </a:prstGeom>
          <a:ln w="38100">
            <a:prstDash val="dash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78555CE-9AD5-4227-87D7-A9DC336DA98B}"/>
              </a:ext>
            </a:extLst>
          </p:cNvPr>
          <p:cNvCxnSpPr>
            <a:cxnSpLocks/>
          </p:cNvCxnSpPr>
          <p:nvPr/>
        </p:nvCxnSpPr>
        <p:spPr>
          <a:xfrm>
            <a:off x="1749643" y="4970785"/>
            <a:ext cx="939099" cy="558106"/>
          </a:xfrm>
          <a:prstGeom prst="straightConnector1">
            <a:avLst/>
          </a:prstGeom>
          <a:ln w="38100">
            <a:prstDash val="dash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3AC8B1C4-0770-4C5D-BB5F-BF815BCA0723}"/>
              </a:ext>
            </a:extLst>
          </p:cNvPr>
          <p:cNvSpPr/>
          <p:nvPr/>
        </p:nvSpPr>
        <p:spPr>
          <a:xfrm>
            <a:off x="5751951" y="4923665"/>
            <a:ext cx="6211362" cy="134429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6892AF5-3BBE-40F8-B087-5AE6D577C3B7}"/>
                  </a:ext>
                </a:extLst>
              </p:cNvPr>
              <p:cNvSpPr txBox="1"/>
              <p:nvPr/>
            </p:nvSpPr>
            <p:spPr>
              <a:xfrm>
                <a:off x="8857632" y="3969558"/>
                <a:ext cx="2737753" cy="5346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8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</m:ctrlPr>
                        </m:sPrePr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8</m:t>
                          </m:r>
                        </m:sub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16</m:t>
                          </m:r>
                        </m:sup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𝑋</m:t>
                          </m:r>
                        </m:e>
                      </m:sPre>
                      <m:r>
                        <a:rPr lang="en-US" sz="2800" i="0">
                          <a:latin typeface="Cambria Math" panose="02040503050406030204" pitchFamily="18" charset="0"/>
                          <a:sym typeface="Times New Roman" panose="02020603050405020304" pitchFamily="18" charset="0"/>
                        </a:rPr>
                        <m:t>,</m:t>
                      </m:r>
                      <m:sPre>
                        <m:sPre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</m:ctrlPr>
                        </m:sPrePr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7</m:t>
                          </m:r>
                        </m:sup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𝑌</m:t>
                          </m:r>
                        </m:e>
                      </m:sPre>
                      <m:r>
                        <a:rPr lang="en-US" sz="2800" i="0">
                          <a:latin typeface="Cambria Math" panose="02040503050406030204" pitchFamily="18" charset="0"/>
                          <a:sym typeface="Times New Roman" panose="02020603050405020304" pitchFamily="18" charset="0"/>
                        </a:rPr>
                        <m:t>,</m:t>
                      </m:r>
                      <m:sPre>
                        <m:sPre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</m:ctrlPr>
                        </m:sPrePr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16</m:t>
                          </m:r>
                        </m:sub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32</m:t>
                          </m:r>
                        </m:sup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𝑍</m:t>
                          </m:r>
                        </m:e>
                      </m:sPre>
                      <m:r>
                        <a:rPr lang="en-US" sz="2800" i="0">
                          <a:latin typeface="Cambria Math" panose="02040503050406030204" pitchFamily="18" charset="0"/>
                          <a:sym typeface="Times New Roman" panose="02020603050405020304" pitchFamily="18" charset="0"/>
                        </a:rPr>
                        <m:t>,</m:t>
                      </m:r>
                      <m:sPre>
                        <m:sPre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</m:ctrlPr>
                        </m:sPrePr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8</m:t>
                          </m:r>
                        </m:sub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17</m:t>
                          </m:r>
                        </m:sup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𝑇</m:t>
                          </m:r>
                        </m:e>
                      </m:sPre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6892AF5-3BBE-40F8-B087-5AE6D577C3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7632" y="3969558"/>
                <a:ext cx="2737753" cy="5346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F2D24F0A-ECFC-4961-AB06-7644D98953FB}"/>
              </a:ext>
            </a:extLst>
          </p:cNvPr>
          <p:cNvSpPr txBox="1"/>
          <p:nvPr/>
        </p:nvSpPr>
        <p:spPr>
          <a:xfrm>
            <a:off x="5836503" y="5056770"/>
            <a:ext cx="63554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X, T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=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proton = 8.</a:t>
            </a:r>
          </a:p>
          <a:p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X, Y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</a:t>
            </a:r>
            <a:endParaRPr lang="en-US" sz="28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EC19CD-BC1E-40F4-A978-4FE9CCB7D6AE}"/>
              </a:ext>
            </a:extLst>
          </p:cNvPr>
          <p:cNvSpPr/>
          <p:nvPr/>
        </p:nvSpPr>
        <p:spPr>
          <a:xfrm>
            <a:off x="379700" y="303308"/>
            <a:ext cx="314140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1</a:t>
            </a:r>
            <a:r>
              <a:rPr lang="en-US" sz="3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ĐỒNG VỊ</a:t>
            </a:r>
            <a:endParaRPr lang="en-US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29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" grpId="0" animBg="1"/>
      <p:bldP spid="28" grpId="0"/>
      <p:bldP spid="30" grpId="0" animBg="1"/>
      <p:bldP spid="31" grpId="0"/>
      <p:bldP spid="32" grpId="0" animBg="1"/>
      <p:bldP spid="33" grpId="0"/>
      <p:bldP spid="44" grpId="0" animBg="1"/>
      <p:bldP spid="45" grpId="0"/>
      <p:bldP spid="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02B4BC69-9135-48DA-9B2D-0573582221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1999" cy="670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9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Document 2">
            <a:extLst>
              <a:ext uri="{FF2B5EF4-FFF2-40B4-BE49-F238E27FC236}">
                <a16:creationId xmlns:a16="http://schemas.microsoft.com/office/drawing/2014/main" id="{F4784941-F514-4883-8A25-7B876EAD80A4}"/>
              </a:ext>
            </a:extLst>
          </p:cNvPr>
          <p:cNvSpPr/>
          <p:nvPr/>
        </p:nvSpPr>
        <p:spPr>
          <a:xfrm rot="16200000">
            <a:off x="-787355" y="600156"/>
            <a:ext cx="6857999" cy="5657692"/>
          </a:xfrm>
          <a:prstGeom prst="flowChartDocumen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ED91228-A782-4EA8-9F19-4770386B55F4}"/>
              </a:ext>
            </a:extLst>
          </p:cNvPr>
          <p:cNvSpPr/>
          <p:nvPr/>
        </p:nvSpPr>
        <p:spPr>
          <a:xfrm>
            <a:off x="-240677" y="109277"/>
            <a:ext cx="468466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2. NGUY</a:t>
            </a:r>
            <a:r>
              <a:rPr lang="en-U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ÊN TỬ KHỐI TRUNG BÌNH</a:t>
            </a:r>
            <a:endParaRPr lang="en-US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Picture 2" descr="Isotopes Of Chlorine Poster by Animate4.com/science Photo Libary">
            <a:extLst>
              <a:ext uri="{FF2B5EF4-FFF2-40B4-BE49-F238E27FC236}">
                <a16:creationId xmlns:a16="http://schemas.microsoft.com/office/drawing/2014/main" id="{8A02D1E7-5A3C-4B5F-84D5-0EFBC3C888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3" b="14486"/>
          <a:stretch/>
        </p:blipFill>
        <p:spPr bwMode="auto">
          <a:xfrm>
            <a:off x="5280967" y="267124"/>
            <a:ext cx="6911033" cy="368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421867E-3B62-41D5-9D78-AC1B16ED44D9}"/>
              </a:ext>
            </a:extLst>
          </p:cNvPr>
          <p:cNvSpPr txBox="1"/>
          <p:nvPr/>
        </p:nvSpPr>
        <p:spPr>
          <a:xfrm>
            <a:off x="-85301" y="1428479"/>
            <a:ext cx="4568361" cy="252437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/>
          <a:p>
            <a:pPr indent="-2286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khối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khối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lượng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tương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đối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khối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lượng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nặng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gấp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bao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nhiêu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lần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1 amu.</a:t>
            </a:r>
          </a:p>
          <a:p>
            <a:pPr algn="just">
              <a:lnSpc>
                <a:spcPct val="140000"/>
              </a:lnSpc>
            </a:pP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Ví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dụ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khối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baseline="30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12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12.</a:t>
            </a:r>
          </a:p>
        </p:txBody>
      </p:sp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6078F70D-8995-4B07-A195-E81296E32D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7740418"/>
              </p:ext>
            </p:extLst>
          </p:nvPr>
        </p:nvGraphicFramePr>
        <p:xfrm>
          <a:off x="321254" y="5062399"/>
          <a:ext cx="4122738" cy="111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77680" imgH="457200" progId="Equation.DSMT4">
                  <p:embed/>
                </p:oleObj>
              </mc:Choice>
              <mc:Fallback>
                <p:oleObj name="Equation" r:id="rId3" imgW="1777680" imgH="4572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09F169BC-5C0A-4F3D-A325-0ED38F2492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254" y="5062399"/>
                        <a:ext cx="4122738" cy="11191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7552ADDD-D4FE-4371-A523-14F96F421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2796" y="3806111"/>
            <a:ext cx="645795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A</a:t>
            </a:r>
            <a:r>
              <a:rPr lang="en-US" altLang="en-US" sz="2800" baseline="-25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B, C,…..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lần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lượt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đồng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vị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a, b, c,……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lần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lượt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trăm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đồng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vị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tương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2FF9D7D-F983-45DB-A3A3-DE9C6D15DD29}"/>
              </a:ext>
            </a:extLst>
          </p:cNvPr>
          <p:cNvSpPr txBox="1"/>
          <p:nvPr/>
        </p:nvSpPr>
        <p:spPr>
          <a:xfrm>
            <a:off x="214304" y="4092129"/>
            <a:ext cx="42296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bình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42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BECF3E01-E71B-4F24-995B-CEE10379E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70" y="321271"/>
            <a:ext cx="11394059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Ví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dụ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: Chlorine là hỗn hợp của hai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đồng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vị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bền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baseline="300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35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Cl chiếm 75,77%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và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baseline="300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37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Cl chiếm 24,23%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về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số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.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Tính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tử khối trung bình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Chlorine.</a:t>
            </a:r>
          </a:p>
        </p:txBody>
      </p:sp>
      <p:graphicFrame>
        <p:nvGraphicFramePr>
          <p:cNvPr id="3" name="Object 10">
            <a:extLst>
              <a:ext uri="{FF2B5EF4-FFF2-40B4-BE49-F238E27FC236}">
                <a16:creationId xmlns:a16="http://schemas.microsoft.com/office/drawing/2014/main" id="{2DCA1D99-271A-43A2-A78C-6F5A9E8151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8194356"/>
              </p:ext>
            </p:extLst>
          </p:nvPr>
        </p:nvGraphicFramePr>
        <p:xfrm>
          <a:off x="619240" y="3685735"/>
          <a:ext cx="6834188" cy="1365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93680" imgH="419040" progId="Equation.DSMT4">
                  <p:embed/>
                </p:oleObj>
              </mc:Choice>
              <mc:Fallback>
                <p:oleObj name="Equation" r:id="rId2" imgW="1993680" imgH="419040" progId="Equation.DSMT4">
                  <p:embed/>
                  <p:pic>
                    <p:nvPicPr>
                      <p:cNvPr id="3" name="Object 10">
                        <a:extLst>
                          <a:ext uri="{FF2B5EF4-FFF2-40B4-BE49-F238E27FC236}">
                            <a16:creationId xmlns:a16="http://schemas.microsoft.com/office/drawing/2014/main" id="{2DCA1D99-271A-43A2-A78C-6F5A9E8151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240" y="3685735"/>
                        <a:ext cx="6834188" cy="136508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0070C0"/>
                        </a:solidFill>
                        <a:prstDash val="dashDot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2EEE260-D232-4CFC-9628-44241F3A94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568151"/>
              </p:ext>
            </p:extLst>
          </p:nvPr>
        </p:nvGraphicFramePr>
        <p:xfrm>
          <a:off x="866014" y="1705247"/>
          <a:ext cx="4579408" cy="12431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77680" imgH="457200" progId="Equation.DSMT4">
                  <p:embed/>
                </p:oleObj>
              </mc:Choice>
              <mc:Fallback>
                <p:oleObj name="Equation" r:id="rId4" imgW="1777680" imgH="4572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D2EEE260-D232-4CFC-9628-44241F3A94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014" y="1705247"/>
                        <a:ext cx="4579408" cy="124315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AutoShape 10" descr="Education Is The Key To Success: Chemistry For Class IX (New Book ) -  Chapter No. 2- Atomic Structure - Short Questions And AnswersSSC Part 1 and  2">
            <a:extLst>
              <a:ext uri="{FF2B5EF4-FFF2-40B4-BE49-F238E27FC236}">
                <a16:creationId xmlns:a16="http://schemas.microsoft.com/office/drawing/2014/main" id="{75439372-7D4D-4618-A728-18762D81C9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2" descr="Education Is The Key To Success: Chemistry For Class IX (New Book ) -  Chapter No. 2- Atomic Structure - Short Questions And AnswersSSC Part 1 and  2">
            <a:extLst>
              <a:ext uri="{FF2B5EF4-FFF2-40B4-BE49-F238E27FC236}">
                <a16:creationId xmlns:a16="http://schemas.microsoft.com/office/drawing/2014/main" id="{19F32FEC-E7DE-4EB2-AC81-4AF346EE6F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82" name="Picture 14" descr="Education Is The Key To Success: Chemistry For Class IX (New Book ) -  Chapter No. 2- Atomic Structure - Short Questions And AnswersSSC Part 1 and  2">
            <a:extLst>
              <a:ext uri="{FF2B5EF4-FFF2-40B4-BE49-F238E27FC236}">
                <a16:creationId xmlns:a16="http://schemas.microsoft.com/office/drawing/2014/main" id="{7D564D4A-5ADA-4B1C-B43D-53A450F2E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r="152"/>
          <a:stretch/>
        </p:blipFill>
        <p:spPr bwMode="auto">
          <a:xfrm>
            <a:off x="7748545" y="2067338"/>
            <a:ext cx="4129015" cy="2707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FD1ED120-8331-C836-5D50-4DE41F656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70" y="5444343"/>
            <a:ext cx="11394059" cy="954107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khối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1 NTHH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ghi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bảng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tuần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hoàn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khối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trung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bình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đồng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vị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tự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nhiên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294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BECF3E01-E71B-4F24-995B-CEE10379E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70" y="459550"/>
            <a:ext cx="11394059" cy="13849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b="1" dirty="0" err="1"/>
              <a:t>Luyện</a:t>
            </a:r>
            <a:r>
              <a:rPr lang="en-US" b="1" dirty="0"/>
              <a:t> </a:t>
            </a:r>
            <a:r>
              <a:rPr lang="en-US" b="1" dirty="0" err="1"/>
              <a:t>tập</a:t>
            </a:r>
            <a:r>
              <a:rPr lang="en-US" dirty="0"/>
              <a:t>: </a:t>
            </a:r>
            <a:r>
              <a:rPr lang="vi-VN" dirty="0"/>
              <a:t>Trong </a:t>
            </a:r>
            <a:r>
              <a:rPr lang="vi-VN" dirty="0" err="1"/>
              <a:t>tự</a:t>
            </a:r>
            <a:r>
              <a:rPr lang="vi-VN" dirty="0"/>
              <a:t> nhiên, </a:t>
            </a:r>
            <a:r>
              <a:rPr lang="vi-VN" dirty="0" err="1"/>
              <a:t>argon</a:t>
            </a:r>
            <a:r>
              <a:rPr lang="vi-VN" dirty="0"/>
              <a:t> </a:t>
            </a:r>
            <a:r>
              <a:rPr lang="vi-VN" dirty="0" err="1"/>
              <a:t>có</a:t>
            </a:r>
            <a:r>
              <a:rPr lang="vi-VN" dirty="0"/>
              <a:t> </a:t>
            </a:r>
            <a:r>
              <a:rPr lang="vi-VN" dirty="0" err="1"/>
              <a:t>các</a:t>
            </a:r>
            <a:r>
              <a:rPr lang="vi-VN" dirty="0"/>
              <a:t> </a:t>
            </a:r>
            <a:r>
              <a:rPr lang="vi-VN" dirty="0" err="1"/>
              <a:t>đồng</a:t>
            </a:r>
            <a:r>
              <a:rPr lang="vi-VN" dirty="0"/>
              <a:t> </a:t>
            </a:r>
            <a:r>
              <a:rPr lang="vi-VN" dirty="0" err="1"/>
              <a:t>vị</a:t>
            </a:r>
            <a:r>
              <a:rPr lang="vi-VN" dirty="0"/>
              <a:t> </a:t>
            </a:r>
            <a:r>
              <a:rPr lang="vi-VN" baseline="30000" dirty="0"/>
              <a:t>40</a:t>
            </a:r>
            <a:r>
              <a:rPr lang="vi-VN" dirty="0"/>
              <a:t>Ar,</a:t>
            </a:r>
            <a:r>
              <a:rPr lang="en-US" dirty="0"/>
              <a:t> </a:t>
            </a:r>
            <a:r>
              <a:rPr lang="vi-VN" baseline="30000" dirty="0"/>
              <a:t>38</a:t>
            </a:r>
            <a:r>
              <a:rPr lang="vi-VN" dirty="0"/>
              <a:t>Ar, </a:t>
            </a:r>
            <a:r>
              <a:rPr lang="vi-VN" baseline="30000" dirty="0"/>
              <a:t>36</a:t>
            </a:r>
            <a:r>
              <a:rPr lang="vi-VN" dirty="0"/>
              <a:t>Ar</a:t>
            </a:r>
            <a:r>
              <a:rPr lang="en-US" dirty="0"/>
              <a:t> </a:t>
            </a:r>
            <a:r>
              <a:rPr lang="vi-VN" dirty="0" err="1"/>
              <a:t>chiếm</a:t>
            </a:r>
            <a:r>
              <a:rPr lang="vi-VN" dirty="0"/>
              <a:t> tương </a:t>
            </a:r>
            <a:r>
              <a:rPr lang="vi-VN" dirty="0" err="1"/>
              <a:t>ứng</a:t>
            </a:r>
            <a:r>
              <a:rPr lang="vi-VN" dirty="0"/>
              <a:t> </a:t>
            </a:r>
            <a:r>
              <a:rPr lang="vi-VN" dirty="0" err="1"/>
              <a:t>khoảng</a:t>
            </a:r>
            <a:r>
              <a:rPr lang="vi-VN" dirty="0"/>
              <a:t> 99,604%; 0,063% </a:t>
            </a:r>
            <a:r>
              <a:rPr lang="vi-VN" dirty="0" err="1"/>
              <a:t>và</a:t>
            </a:r>
            <a:r>
              <a:rPr lang="vi-VN" dirty="0"/>
              <a:t> 0,333% </a:t>
            </a:r>
            <a:r>
              <a:rPr lang="vi-VN" dirty="0" err="1"/>
              <a:t>số</a:t>
            </a:r>
            <a:r>
              <a:rPr lang="vi-VN" dirty="0"/>
              <a:t> nguyên </a:t>
            </a:r>
            <a:r>
              <a:rPr lang="vi-VN" dirty="0" err="1"/>
              <a:t>tử</a:t>
            </a:r>
            <a:r>
              <a:rPr lang="vi-VN" dirty="0"/>
              <a:t>. </a:t>
            </a:r>
            <a:r>
              <a:rPr lang="vi-VN" dirty="0" err="1"/>
              <a:t>Tính</a:t>
            </a:r>
            <a:r>
              <a:rPr lang="vi-VN" dirty="0"/>
              <a:t> nguyên </a:t>
            </a:r>
            <a:r>
              <a:rPr lang="vi-VN" dirty="0" err="1"/>
              <a:t>tử</a:t>
            </a:r>
            <a:r>
              <a:rPr lang="vi-VN" dirty="0"/>
              <a:t> </a:t>
            </a:r>
            <a:r>
              <a:rPr lang="vi-VN" dirty="0" err="1"/>
              <a:t>khối</a:t>
            </a:r>
            <a:r>
              <a:rPr lang="vi-VN" dirty="0"/>
              <a:t> trung </a:t>
            </a:r>
            <a:r>
              <a:rPr lang="vi-VN" dirty="0" err="1"/>
              <a:t>bình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Ar</a:t>
            </a:r>
            <a:r>
              <a:rPr lang="vi-VN" dirty="0"/>
              <a:t>.</a:t>
            </a:r>
            <a:endParaRPr lang="en-US" altLang="en-US" dirty="0"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graphicFrame>
        <p:nvGraphicFramePr>
          <p:cNvPr id="3" name="Object 10">
            <a:extLst>
              <a:ext uri="{FF2B5EF4-FFF2-40B4-BE49-F238E27FC236}">
                <a16:creationId xmlns:a16="http://schemas.microsoft.com/office/drawing/2014/main" id="{2DCA1D99-271A-43A2-A78C-6F5A9E8151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676666"/>
              </p:ext>
            </p:extLst>
          </p:nvPr>
        </p:nvGraphicFramePr>
        <p:xfrm>
          <a:off x="4286913" y="2654617"/>
          <a:ext cx="7504036" cy="1853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705040" imgH="634680" progId="Equation.DSMT4">
                  <p:embed/>
                </p:oleObj>
              </mc:Choice>
              <mc:Fallback>
                <p:oleObj name="Equation" r:id="rId2" imgW="2705040" imgH="634680" progId="Equation.DSMT4">
                  <p:embed/>
                  <p:pic>
                    <p:nvPicPr>
                      <p:cNvPr id="4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913" y="2654617"/>
                        <a:ext cx="7504036" cy="185356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0070C0"/>
                        </a:solidFill>
                        <a:prstDash val="dashDot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AutoShape 10" descr="Education Is The Key To Success: Chemistry For Class IX (New Book ) -  Chapter No. 2- Atomic Structure - Short Questions And AnswersSSC Part 1 and  2">
            <a:extLst>
              <a:ext uri="{FF2B5EF4-FFF2-40B4-BE49-F238E27FC236}">
                <a16:creationId xmlns:a16="http://schemas.microsoft.com/office/drawing/2014/main" id="{75439372-7D4D-4618-A728-18762D81C9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2" descr="Education Is The Key To Success: Chemistry For Class IX (New Book ) -  Chapter No. 2- Atomic Structure - Short Questions And AnswersSSC Part 1 and  2">
            <a:extLst>
              <a:ext uri="{FF2B5EF4-FFF2-40B4-BE49-F238E27FC236}">
                <a16:creationId xmlns:a16="http://schemas.microsoft.com/office/drawing/2014/main" id="{19F32FEC-E7DE-4EB2-AC81-4AF346EE6F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987126-86AD-DBE6-9C6A-230CADF5A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965" y="2654617"/>
            <a:ext cx="2964531" cy="29513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2937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72928"/>
          <a:stretch/>
        </p:blipFill>
        <p:spPr>
          <a:xfrm>
            <a:off x="6259398" y="5207954"/>
            <a:ext cx="5932602" cy="165004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t="84373" r="73634" b="1089"/>
          <a:stretch/>
        </p:blipFill>
        <p:spPr>
          <a:xfrm>
            <a:off x="1363744" y="5971879"/>
            <a:ext cx="1781666" cy="8861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10909" r="19742" b="21658"/>
          <a:stretch/>
        </p:blipFill>
        <p:spPr>
          <a:xfrm>
            <a:off x="1300544" y="497972"/>
            <a:ext cx="9577988" cy="51239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6" b="81821"/>
          <a:stretch/>
        </p:blipFill>
        <p:spPr>
          <a:xfrm>
            <a:off x="8983744" y="0"/>
            <a:ext cx="3208256" cy="11080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2036190"/>
            <a:ext cx="1216058" cy="14988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9" t="36429" r="5206" b="36506"/>
          <a:stretch/>
        </p:blipFill>
        <p:spPr>
          <a:xfrm>
            <a:off x="9857294" y="3761641"/>
            <a:ext cx="1461156" cy="16496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57926" r="83686" b="18256"/>
          <a:stretch/>
        </p:blipFill>
        <p:spPr>
          <a:xfrm>
            <a:off x="158684" y="4713402"/>
            <a:ext cx="1414021" cy="14517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6" t="20344" r="22139" b="62489"/>
          <a:stretch/>
        </p:blipFill>
        <p:spPr>
          <a:xfrm>
            <a:off x="9926068" y="1205446"/>
            <a:ext cx="1036950" cy="10463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7353" r="81211" b="74088"/>
          <a:stretch/>
        </p:blipFill>
        <p:spPr>
          <a:xfrm>
            <a:off x="669303" y="164969"/>
            <a:ext cx="1093509" cy="1131216"/>
          </a:xfrm>
          <a:prstGeom prst="rect">
            <a:avLst/>
          </a:prstGeom>
        </p:spPr>
      </p:pic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363744" y="1229206"/>
            <a:ext cx="9440244" cy="218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54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Bài</a:t>
            </a:r>
            <a:r>
              <a:rPr lang="en-US" altLang="zh-CN" sz="54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3: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altLang="zh-CN" sz="54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Nguyên</a:t>
            </a:r>
            <a:r>
              <a:rPr lang="en-US" altLang="zh-CN" sz="54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54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tố</a:t>
            </a:r>
            <a:r>
              <a:rPr lang="en-US" altLang="zh-CN" sz="54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54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Hóa</a:t>
            </a:r>
            <a:r>
              <a:rPr lang="en-US" altLang="zh-CN" sz="54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54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học</a:t>
            </a:r>
            <a:endParaRPr lang="zh-CN" altLang="en-US" sz="5400" kern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 ExtraBold" pitchFamily="2" charset="0"/>
              <a:ea typeface="方正粗谭黑简体" panose="02000000000000000000" pitchFamily="2" charset="-122"/>
              <a:cs typeface="Aharoni" panose="02010803020104030203" pitchFamily="2" charset="-79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9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406" y="4361728"/>
            <a:ext cx="2150314" cy="369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2861" y="3543270"/>
            <a:ext cx="2799849" cy="118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37936" y="1319076"/>
            <a:ext cx="1057275" cy="792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91068" y="1772871"/>
            <a:ext cx="3245644" cy="1295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535795" y="4637255"/>
            <a:ext cx="1553518" cy="339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91804" y="3639341"/>
            <a:ext cx="3078953" cy="1420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083691" y="2095719"/>
            <a:ext cx="2667152" cy="339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054774" y="1896483"/>
            <a:ext cx="2390958" cy="13109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349895" y="2782181"/>
            <a:ext cx="3110899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proton)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9000" y="1849537"/>
            <a:ext cx="212486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 p =  Z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= e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59766" y="1726830"/>
            <a:ext cx="19239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 khối (A)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06745" y="1715108"/>
            <a:ext cx="169251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 = Z + N</a:t>
            </a:r>
            <a:endParaRPr 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31555" y="3819207"/>
            <a:ext cx="14253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Đồng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vị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5812" y="3616854"/>
            <a:ext cx="3038400" cy="89255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+ Cùng số proton </a:t>
            </a:r>
          </a:p>
          <a:p>
            <a:pPr lvl="0"/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+ Khác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neutron </a:t>
            </a:r>
            <a:endParaRPr lang="en-US" sz="26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37587" y="5051676"/>
            <a:ext cx="54303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 tử khối trung bình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D023278-0EF8-44AA-A55F-2CB07B2560B9}"/>
              </a:ext>
            </a:extLst>
          </p:cNvPr>
          <p:cNvSpPr/>
          <p:nvPr/>
        </p:nvSpPr>
        <p:spPr>
          <a:xfrm>
            <a:off x="3309977" y="175735"/>
            <a:ext cx="55720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TỔNG KẾT</a:t>
            </a:r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D76C221D-D464-4F54-BE93-C4C12D9CF3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070400"/>
              </p:ext>
            </p:extLst>
          </p:nvPr>
        </p:nvGraphicFramePr>
        <p:xfrm>
          <a:off x="1404497" y="5647098"/>
          <a:ext cx="3457695" cy="938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777680" imgH="457200" progId="Equation.DSMT4">
                  <p:embed/>
                </p:oleObj>
              </mc:Choice>
              <mc:Fallback>
                <p:oleObj name="Equation" r:id="rId11" imgW="1777680" imgH="457200" progId="Equation.DSMT4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id="{6078F70D-8995-4B07-A195-E81296E32D5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4497" y="5647098"/>
                        <a:ext cx="3457695" cy="93865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0CA07C06-9AE8-4E28-9C28-40B77DB28B03}"/>
              </a:ext>
            </a:extLst>
          </p:cNvPr>
          <p:cNvSpPr/>
          <p:nvPr/>
        </p:nvSpPr>
        <p:spPr>
          <a:xfrm>
            <a:off x="2661441" y="1015643"/>
            <a:ext cx="24304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(Z)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D48789-027D-47AB-8736-5B7C4D6144B5}"/>
              </a:ext>
            </a:extLst>
          </p:cNvPr>
          <p:cNvSpPr/>
          <p:nvPr/>
        </p:nvSpPr>
        <p:spPr>
          <a:xfrm>
            <a:off x="6763432" y="4031107"/>
            <a:ext cx="29450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7C3A069-C596-41B2-ACAB-9591ED0B386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6086" r="33753"/>
          <a:stretch/>
        </p:blipFill>
        <p:spPr>
          <a:xfrm>
            <a:off x="10096546" y="3905105"/>
            <a:ext cx="1694900" cy="1682765"/>
          </a:xfrm>
          <a:prstGeom prst="rect">
            <a:avLst/>
          </a:prstGeom>
        </p:spPr>
      </p:pic>
      <p:pic>
        <p:nvPicPr>
          <p:cNvPr id="2" name="Google Shape;26;p1">
            <a:extLst>
              <a:ext uri="{FF2B5EF4-FFF2-40B4-BE49-F238E27FC236}">
                <a16:creationId xmlns:a16="http://schemas.microsoft.com/office/drawing/2014/main" id="{B8032043-1E05-38E0-42F0-627316543DD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0269811">
            <a:off x="3254061" y="4123679"/>
            <a:ext cx="2799849" cy="11883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224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  <p:bldP spid="8" grpId="0"/>
      <p:bldP spid="9" grpId="0" animBg="1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uhoi"/>
          <p:cNvSpPr/>
          <p:nvPr/>
        </p:nvSpPr>
        <p:spPr>
          <a:xfrm>
            <a:off x="518160" y="1075303"/>
            <a:ext cx="11448553" cy="1038499"/>
          </a:xfrm>
          <a:custGeom>
            <a:avLst/>
            <a:gdLst>
              <a:gd name="connsiteX0" fmla="*/ 0 w 11448553"/>
              <a:gd name="connsiteY0" fmla="*/ 0 h 1038499"/>
              <a:gd name="connsiteX1" fmla="*/ 457942 w 11448553"/>
              <a:gd name="connsiteY1" fmla="*/ 0 h 1038499"/>
              <a:gd name="connsiteX2" fmla="*/ 1030370 w 11448553"/>
              <a:gd name="connsiteY2" fmla="*/ 0 h 1038499"/>
              <a:gd name="connsiteX3" fmla="*/ 1717283 w 11448553"/>
              <a:gd name="connsiteY3" fmla="*/ 0 h 1038499"/>
              <a:gd name="connsiteX4" fmla="*/ 2404196 w 11448553"/>
              <a:gd name="connsiteY4" fmla="*/ 0 h 1038499"/>
              <a:gd name="connsiteX5" fmla="*/ 3091109 w 11448553"/>
              <a:gd name="connsiteY5" fmla="*/ 0 h 1038499"/>
              <a:gd name="connsiteX6" fmla="*/ 3892508 w 11448553"/>
              <a:gd name="connsiteY6" fmla="*/ 0 h 1038499"/>
              <a:gd name="connsiteX7" fmla="*/ 4464936 w 11448553"/>
              <a:gd name="connsiteY7" fmla="*/ 0 h 1038499"/>
              <a:gd name="connsiteX8" fmla="*/ 5151849 w 11448553"/>
              <a:gd name="connsiteY8" fmla="*/ 0 h 1038499"/>
              <a:gd name="connsiteX9" fmla="*/ 5724277 w 11448553"/>
              <a:gd name="connsiteY9" fmla="*/ 0 h 1038499"/>
              <a:gd name="connsiteX10" fmla="*/ 6296704 w 11448553"/>
              <a:gd name="connsiteY10" fmla="*/ 0 h 1038499"/>
              <a:gd name="connsiteX11" fmla="*/ 6869132 w 11448553"/>
              <a:gd name="connsiteY11" fmla="*/ 0 h 1038499"/>
              <a:gd name="connsiteX12" fmla="*/ 7098103 w 11448553"/>
              <a:gd name="connsiteY12" fmla="*/ 0 h 1038499"/>
              <a:gd name="connsiteX13" fmla="*/ 7785016 w 11448553"/>
              <a:gd name="connsiteY13" fmla="*/ 0 h 1038499"/>
              <a:gd name="connsiteX14" fmla="*/ 8013987 w 11448553"/>
              <a:gd name="connsiteY14" fmla="*/ 0 h 1038499"/>
              <a:gd name="connsiteX15" fmla="*/ 8586415 w 11448553"/>
              <a:gd name="connsiteY15" fmla="*/ 0 h 1038499"/>
              <a:gd name="connsiteX16" fmla="*/ 9387813 w 11448553"/>
              <a:gd name="connsiteY16" fmla="*/ 0 h 1038499"/>
              <a:gd name="connsiteX17" fmla="*/ 10189212 w 11448553"/>
              <a:gd name="connsiteY17" fmla="*/ 0 h 1038499"/>
              <a:gd name="connsiteX18" fmla="*/ 10876125 w 11448553"/>
              <a:gd name="connsiteY18" fmla="*/ 0 h 1038499"/>
              <a:gd name="connsiteX19" fmla="*/ 11448553 w 11448553"/>
              <a:gd name="connsiteY19" fmla="*/ 0 h 1038499"/>
              <a:gd name="connsiteX20" fmla="*/ 11448553 w 11448553"/>
              <a:gd name="connsiteY20" fmla="*/ 488095 h 1038499"/>
              <a:gd name="connsiteX21" fmla="*/ 11448553 w 11448553"/>
              <a:gd name="connsiteY21" fmla="*/ 1038499 h 1038499"/>
              <a:gd name="connsiteX22" fmla="*/ 10876125 w 11448553"/>
              <a:gd name="connsiteY22" fmla="*/ 1038499 h 1038499"/>
              <a:gd name="connsiteX23" fmla="*/ 10074727 w 11448553"/>
              <a:gd name="connsiteY23" fmla="*/ 1038499 h 1038499"/>
              <a:gd name="connsiteX24" fmla="*/ 9502299 w 11448553"/>
              <a:gd name="connsiteY24" fmla="*/ 1038499 h 1038499"/>
              <a:gd name="connsiteX25" fmla="*/ 8700900 w 11448553"/>
              <a:gd name="connsiteY25" fmla="*/ 1038499 h 1038499"/>
              <a:gd name="connsiteX26" fmla="*/ 8128473 w 11448553"/>
              <a:gd name="connsiteY26" fmla="*/ 1038499 h 1038499"/>
              <a:gd name="connsiteX27" fmla="*/ 7441559 w 11448553"/>
              <a:gd name="connsiteY27" fmla="*/ 1038499 h 1038499"/>
              <a:gd name="connsiteX28" fmla="*/ 7212588 w 11448553"/>
              <a:gd name="connsiteY28" fmla="*/ 1038499 h 1038499"/>
              <a:gd name="connsiteX29" fmla="*/ 6411190 w 11448553"/>
              <a:gd name="connsiteY29" fmla="*/ 1038499 h 1038499"/>
              <a:gd name="connsiteX30" fmla="*/ 5953248 w 11448553"/>
              <a:gd name="connsiteY30" fmla="*/ 1038499 h 1038499"/>
              <a:gd name="connsiteX31" fmla="*/ 5266334 w 11448553"/>
              <a:gd name="connsiteY31" fmla="*/ 1038499 h 1038499"/>
              <a:gd name="connsiteX32" fmla="*/ 5037363 w 11448553"/>
              <a:gd name="connsiteY32" fmla="*/ 1038499 h 1038499"/>
              <a:gd name="connsiteX33" fmla="*/ 4235965 w 11448553"/>
              <a:gd name="connsiteY33" fmla="*/ 1038499 h 1038499"/>
              <a:gd name="connsiteX34" fmla="*/ 3778022 w 11448553"/>
              <a:gd name="connsiteY34" fmla="*/ 1038499 h 1038499"/>
              <a:gd name="connsiteX35" fmla="*/ 3205595 w 11448553"/>
              <a:gd name="connsiteY35" fmla="*/ 1038499 h 1038499"/>
              <a:gd name="connsiteX36" fmla="*/ 2862138 w 11448553"/>
              <a:gd name="connsiteY36" fmla="*/ 1038499 h 1038499"/>
              <a:gd name="connsiteX37" fmla="*/ 2175225 w 11448553"/>
              <a:gd name="connsiteY37" fmla="*/ 1038499 h 1038499"/>
              <a:gd name="connsiteX38" fmla="*/ 1373826 w 11448553"/>
              <a:gd name="connsiteY38" fmla="*/ 1038499 h 1038499"/>
              <a:gd name="connsiteX39" fmla="*/ 915884 w 11448553"/>
              <a:gd name="connsiteY39" fmla="*/ 1038499 h 1038499"/>
              <a:gd name="connsiteX40" fmla="*/ 0 w 11448553"/>
              <a:gd name="connsiteY40" fmla="*/ 1038499 h 1038499"/>
              <a:gd name="connsiteX41" fmla="*/ 0 w 11448553"/>
              <a:gd name="connsiteY41" fmla="*/ 519250 h 1038499"/>
              <a:gd name="connsiteX42" fmla="*/ 0 w 11448553"/>
              <a:gd name="connsiteY42" fmla="*/ 0 h 1038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448553" h="1038499" fill="none" extrusionOk="0">
                <a:moveTo>
                  <a:pt x="0" y="0"/>
                </a:moveTo>
                <a:cubicBezTo>
                  <a:pt x="168246" y="-30823"/>
                  <a:pt x="249281" y="20908"/>
                  <a:pt x="457942" y="0"/>
                </a:cubicBezTo>
                <a:cubicBezTo>
                  <a:pt x="666603" y="-20908"/>
                  <a:pt x="782239" y="55772"/>
                  <a:pt x="1030370" y="0"/>
                </a:cubicBezTo>
                <a:cubicBezTo>
                  <a:pt x="1278501" y="-55772"/>
                  <a:pt x="1419649" y="65847"/>
                  <a:pt x="1717283" y="0"/>
                </a:cubicBezTo>
                <a:cubicBezTo>
                  <a:pt x="2014917" y="-65847"/>
                  <a:pt x="2165240" y="51364"/>
                  <a:pt x="2404196" y="0"/>
                </a:cubicBezTo>
                <a:cubicBezTo>
                  <a:pt x="2643152" y="-51364"/>
                  <a:pt x="2910761" y="41852"/>
                  <a:pt x="3091109" y="0"/>
                </a:cubicBezTo>
                <a:cubicBezTo>
                  <a:pt x="3271457" y="-41852"/>
                  <a:pt x="3629197" y="54542"/>
                  <a:pt x="3892508" y="0"/>
                </a:cubicBezTo>
                <a:cubicBezTo>
                  <a:pt x="4155819" y="-54542"/>
                  <a:pt x="4221259" y="4452"/>
                  <a:pt x="4464936" y="0"/>
                </a:cubicBezTo>
                <a:cubicBezTo>
                  <a:pt x="4708613" y="-4452"/>
                  <a:pt x="4900835" y="23408"/>
                  <a:pt x="5151849" y="0"/>
                </a:cubicBezTo>
                <a:cubicBezTo>
                  <a:pt x="5402863" y="-23408"/>
                  <a:pt x="5510125" y="48304"/>
                  <a:pt x="5724277" y="0"/>
                </a:cubicBezTo>
                <a:cubicBezTo>
                  <a:pt x="5938429" y="-48304"/>
                  <a:pt x="6091092" y="35105"/>
                  <a:pt x="6296704" y="0"/>
                </a:cubicBezTo>
                <a:cubicBezTo>
                  <a:pt x="6502316" y="-35105"/>
                  <a:pt x="6631043" y="57521"/>
                  <a:pt x="6869132" y="0"/>
                </a:cubicBezTo>
                <a:cubicBezTo>
                  <a:pt x="7107221" y="-57521"/>
                  <a:pt x="6989934" y="4459"/>
                  <a:pt x="7098103" y="0"/>
                </a:cubicBezTo>
                <a:cubicBezTo>
                  <a:pt x="7206272" y="-4459"/>
                  <a:pt x="7567445" y="81169"/>
                  <a:pt x="7785016" y="0"/>
                </a:cubicBezTo>
                <a:cubicBezTo>
                  <a:pt x="8002587" y="-81169"/>
                  <a:pt x="7941226" y="7644"/>
                  <a:pt x="8013987" y="0"/>
                </a:cubicBezTo>
                <a:cubicBezTo>
                  <a:pt x="8086748" y="-7644"/>
                  <a:pt x="8453128" y="49804"/>
                  <a:pt x="8586415" y="0"/>
                </a:cubicBezTo>
                <a:cubicBezTo>
                  <a:pt x="8719702" y="-49804"/>
                  <a:pt x="9056570" y="7485"/>
                  <a:pt x="9387813" y="0"/>
                </a:cubicBezTo>
                <a:cubicBezTo>
                  <a:pt x="9719056" y="-7485"/>
                  <a:pt x="10018945" y="21017"/>
                  <a:pt x="10189212" y="0"/>
                </a:cubicBezTo>
                <a:cubicBezTo>
                  <a:pt x="10359479" y="-21017"/>
                  <a:pt x="10592449" y="78104"/>
                  <a:pt x="10876125" y="0"/>
                </a:cubicBezTo>
                <a:cubicBezTo>
                  <a:pt x="11159801" y="-78104"/>
                  <a:pt x="11257347" y="5240"/>
                  <a:pt x="11448553" y="0"/>
                </a:cubicBezTo>
                <a:cubicBezTo>
                  <a:pt x="11489999" y="192096"/>
                  <a:pt x="11430054" y="302289"/>
                  <a:pt x="11448553" y="488095"/>
                </a:cubicBezTo>
                <a:cubicBezTo>
                  <a:pt x="11467052" y="673902"/>
                  <a:pt x="11407733" y="839423"/>
                  <a:pt x="11448553" y="1038499"/>
                </a:cubicBezTo>
                <a:cubicBezTo>
                  <a:pt x="11308910" y="1068336"/>
                  <a:pt x="11146248" y="975644"/>
                  <a:pt x="10876125" y="1038499"/>
                </a:cubicBezTo>
                <a:cubicBezTo>
                  <a:pt x="10606002" y="1101354"/>
                  <a:pt x="10304869" y="1022072"/>
                  <a:pt x="10074727" y="1038499"/>
                </a:cubicBezTo>
                <a:cubicBezTo>
                  <a:pt x="9844585" y="1054926"/>
                  <a:pt x="9715715" y="1034318"/>
                  <a:pt x="9502299" y="1038499"/>
                </a:cubicBezTo>
                <a:cubicBezTo>
                  <a:pt x="9288883" y="1042680"/>
                  <a:pt x="9016663" y="1027418"/>
                  <a:pt x="8700900" y="1038499"/>
                </a:cubicBezTo>
                <a:cubicBezTo>
                  <a:pt x="8385137" y="1049580"/>
                  <a:pt x="8248793" y="1001859"/>
                  <a:pt x="8128473" y="1038499"/>
                </a:cubicBezTo>
                <a:cubicBezTo>
                  <a:pt x="8008153" y="1075139"/>
                  <a:pt x="7770806" y="992859"/>
                  <a:pt x="7441559" y="1038499"/>
                </a:cubicBezTo>
                <a:cubicBezTo>
                  <a:pt x="7112312" y="1084139"/>
                  <a:pt x="7291234" y="1033521"/>
                  <a:pt x="7212588" y="1038499"/>
                </a:cubicBezTo>
                <a:cubicBezTo>
                  <a:pt x="7133942" y="1043477"/>
                  <a:pt x="6806052" y="993082"/>
                  <a:pt x="6411190" y="1038499"/>
                </a:cubicBezTo>
                <a:cubicBezTo>
                  <a:pt x="6016328" y="1083916"/>
                  <a:pt x="6133150" y="1011034"/>
                  <a:pt x="5953248" y="1038499"/>
                </a:cubicBezTo>
                <a:cubicBezTo>
                  <a:pt x="5773346" y="1065964"/>
                  <a:pt x="5464766" y="985097"/>
                  <a:pt x="5266334" y="1038499"/>
                </a:cubicBezTo>
                <a:cubicBezTo>
                  <a:pt x="5067902" y="1091901"/>
                  <a:pt x="5105159" y="1031172"/>
                  <a:pt x="5037363" y="1038499"/>
                </a:cubicBezTo>
                <a:cubicBezTo>
                  <a:pt x="4969567" y="1045826"/>
                  <a:pt x="4522355" y="975246"/>
                  <a:pt x="4235965" y="1038499"/>
                </a:cubicBezTo>
                <a:cubicBezTo>
                  <a:pt x="3949575" y="1101752"/>
                  <a:pt x="3875472" y="1022191"/>
                  <a:pt x="3778022" y="1038499"/>
                </a:cubicBezTo>
                <a:cubicBezTo>
                  <a:pt x="3680572" y="1054807"/>
                  <a:pt x="3430135" y="970994"/>
                  <a:pt x="3205595" y="1038499"/>
                </a:cubicBezTo>
                <a:cubicBezTo>
                  <a:pt x="2981055" y="1106004"/>
                  <a:pt x="3033103" y="1021844"/>
                  <a:pt x="2862138" y="1038499"/>
                </a:cubicBezTo>
                <a:cubicBezTo>
                  <a:pt x="2691173" y="1055154"/>
                  <a:pt x="2446434" y="990745"/>
                  <a:pt x="2175225" y="1038499"/>
                </a:cubicBezTo>
                <a:cubicBezTo>
                  <a:pt x="1904016" y="1086253"/>
                  <a:pt x="1683767" y="1037585"/>
                  <a:pt x="1373826" y="1038499"/>
                </a:cubicBezTo>
                <a:cubicBezTo>
                  <a:pt x="1063885" y="1039413"/>
                  <a:pt x="1052220" y="1023838"/>
                  <a:pt x="915884" y="1038499"/>
                </a:cubicBezTo>
                <a:cubicBezTo>
                  <a:pt x="779548" y="1053160"/>
                  <a:pt x="439016" y="1010190"/>
                  <a:pt x="0" y="1038499"/>
                </a:cubicBezTo>
                <a:cubicBezTo>
                  <a:pt x="-15851" y="876220"/>
                  <a:pt x="3739" y="647542"/>
                  <a:pt x="0" y="519250"/>
                </a:cubicBezTo>
                <a:cubicBezTo>
                  <a:pt x="-3739" y="390958"/>
                  <a:pt x="23146" y="227474"/>
                  <a:pt x="0" y="0"/>
                </a:cubicBezTo>
                <a:close/>
              </a:path>
              <a:path w="11448553" h="1038499" stroke="0" extrusionOk="0">
                <a:moveTo>
                  <a:pt x="0" y="0"/>
                </a:moveTo>
                <a:cubicBezTo>
                  <a:pt x="122378" y="-27025"/>
                  <a:pt x="333559" y="2476"/>
                  <a:pt x="457942" y="0"/>
                </a:cubicBezTo>
                <a:cubicBezTo>
                  <a:pt x="582325" y="-2476"/>
                  <a:pt x="580867" y="10911"/>
                  <a:pt x="686913" y="0"/>
                </a:cubicBezTo>
                <a:cubicBezTo>
                  <a:pt x="792959" y="-10911"/>
                  <a:pt x="1284836" y="41921"/>
                  <a:pt x="1488312" y="0"/>
                </a:cubicBezTo>
                <a:cubicBezTo>
                  <a:pt x="1691788" y="-41921"/>
                  <a:pt x="1741664" y="28923"/>
                  <a:pt x="1946254" y="0"/>
                </a:cubicBezTo>
                <a:cubicBezTo>
                  <a:pt x="2150844" y="-28923"/>
                  <a:pt x="2243063" y="51686"/>
                  <a:pt x="2404196" y="0"/>
                </a:cubicBezTo>
                <a:cubicBezTo>
                  <a:pt x="2565329" y="-51686"/>
                  <a:pt x="2811524" y="12588"/>
                  <a:pt x="3205595" y="0"/>
                </a:cubicBezTo>
                <a:cubicBezTo>
                  <a:pt x="3599666" y="-12588"/>
                  <a:pt x="3467695" y="24793"/>
                  <a:pt x="3549051" y="0"/>
                </a:cubicBezTo>
                <a:cubicBezTo>
                  <a:pt x="3630407" y="-24793"/>
                  <a:pt x="4005687" y="61261"/>
                  <a:pt x="4350450" y="0"/>
                </a:cubicBezTo>
                <a:cubicBezTo>
                  <a:pt x="4695213" y="-61261"/>
                  <a:pt x="4955045" y="24992"/>
                  <a:pt x="5151849" y="0"/>
                </a:cubicBezTo>
                <a:cubicBezTo>
                  <a:pt x="5348653" y="-24992"/>
                  <a:pt x="5544041" y="55959"/>
                  <a:pt x="5724277" y="0"/>
                </a:cubicBezTo>
                <a:cubicBezTo>
                  <a:pt x="5904513" y="-55959"/>
                  <a:pt x="6322066" y="82513"/>
                  <a:pt x="6525675" y="0"/>
                </a:cubicBezTo>
                <a:cubicBezTo>
                  <a:pt x="6729284" y="-82513"/>
                  <a:pt x="6765951" y="27623"/>
                  <a:pt x="6983617" y="0"/>
                </a:cubicBezTo>
                <a:cubicBezTo>
                  <a:pt x="7201283" y="-27623"/>
                  <a:pt x="7284689" y="49934"/>
                  <a:pt x="7441559" y="0"/>
                </a:cubicBezTo>
                <a:cubicBezTo>
                  <a:pt x="7598429" y="-49934"/>
                  <a:pt x="7886415" y="65818"/>
                  <a:pt x="8128473" y="0"/>
                </a:cubicBezTo>
                <a:cubicBezTo>
                  <a:pt x="8370531" y="-65818"/>
                  <a:pt x="8358847" y="3712"/>
                  <a:pt x="8586415" y="0"/>
                </a:cubicBezTo>
                <a:cubicBezTo>
                  <a:pt x="8813983" y="-3712"/>
                  <a:pt x="9144237" y="78531"/>
                  <a:pt x="9387813" y="0"/>
                </a:cubicBezTo>
                <a:cubicBezTo>
                  <a:pt x="9631389" y="-78531"/>
                  <a:pt x="9952394" y="36415"/>
                  <a:pt x="10189212" y="0"/>
                </a:cubicBezTo>
                <a:cubicBezTo>
                  <a:pt x="10426030" y="-36415"/>
                  <a:pt x="10501183" y="53613"/>
                  <a:pt x="10761640" y="0"/>
                </a:cubicBezTo>
                <a:cubicBezTo>
                  <a:pt x="11022097" y="-53613"/>
                  <a:pt x="11131636" y="25374"/>
                  <a:pt x="11448553" y="0"/>
                </a:cubicBezTo>
                <a:cubicBezTo>
                  <a:pt x="11494768" y="138717"/>
                  <a:pt x="11404811" y="362836"/>
                  <a:pt x="11448553" y="488095"/>
                </a:cubicBezTo>
                <a:cubicBezTo>
                  <a:pt x="11492295" y="613355"/>
                  <a:pt x="11395647" y="812368"/>
                  <a:pt x="11448553" y="1038499"/>
                </a:cubicBezTo>
                <a:cubicBezTo>
                  <a:pt x="11232872" y="1092120"/>
                  <a:pt x="11069835" y="998489"/>
                  <a:pt x="10761640" y="1038499"/>
                </a:cubicBezTo>
                <a:cubicBezTo>
                  <a:pt x="10453445" y="1078509"/>
                  <a:pt x="10555661" y="1035755"/>
                  <a:pt x="10418183" y="1038499"/>
                </a:cubicBezTo>
                <a:cubicBezTo>
                  <a:pt x="10280705" y="1041243"/>
                  <a:pt x="10063136" y="1035721"/>
                  <a:pt x="9845756" y="1038499"/>
                </a:cubicBezTo>
                <a:cubicBezTo>
                  <a:pt x="9628376" y="1041277"/>
                  <a:pt x="9714645" y="1025204"/>
                  <a:pt x="9616785" y="1038499"/>
                </a:cubicBezTo>
                <a:cubicBezTo>
                  <a:pt x="9518925" y="1051794"/>
                  <a:pt x="9473242" y="1021469"/>
                  <a:pt x="9387813" y="1038499"/>
                </a:cubicBezTo>
                <a:cubicBezTo>
                  <a:pt x="9302384" y="1055529"/>
                  <a:pt x="9033139" y="1016848"/>
                  <a:pt x="8815386" y="1038499"/>
                </a:cubicBezTo>
                <a:cubicBezTo>
                  <a:pt x="8597633" y="1060150"/>
                  <a:pt x="8557061" y="1026956"/>
                  <a:pt x="8471929" y="1038499"/>
                </a:cubicBezTo>
                <a:cubicBezTo>
                  <a:pt x="8386797" y="1050042"/>
                  <a:pt x="8003925" y="963268"/>
                  <a:pt x="7785016" y="1038499"/>
                </a:cubicBezTo>
                <a:cubicBezTo>
                  <a:pt x="7566107" y="1113730"/>
                  <a:pt x="7573658" y="1034695"/>
                  <a:pt x="7441559" y="1038499"/>
                </a:cubicBezTo>
                <a:cubicBezTo>
                  <a:pt x="7309460" y="1042303"/>
                  <a:pt x="7068457" y="956676"/>
                  <a:pt x="6754646" y="1038499"/>
                </a:cubicBezTo>
                <a:cubicBezTo>
                  <a:pt x="6440835" y="1120322"/>
                  <a:pt x="6610464" y="1021061"/>
                  <a:pt x="6525675" y="1038499"/>
                </a:cubicBezTo>
                <a:cubicBezTo>
                  <a:pt x="6440886" y="1055937"/>
                  <a:pt x="5995463" y="962957"/>
                  <a:pt x="5838762" y="1038499"/>
                </a:cubicBezTo>
                <a:cubicBezTo>
                  <a:pt x="5682061" y="1114041"/>
                  <a:pt x="5619360" y="1031750"/>
                  <a:pt x="5495305" y="1038499"/>
                </a:cubicBezTo>
                <a:cubicBezTo>
                  <a:pt x="5371250" y="1045248"/>
                  <a:pt x="5376269" y="1019171"/>
                  <a:pt x="5266334" y="1038499"/>
                </a:cubicBezTo>
                <a:cubicBezTo>
                  <a:pt x="5156399" y="1057827"/>
                  <a:pt x="5040255" y="1029339"/>
                  <a:pt x="4922878" y="1038499"/>
                </a:cubicBezTo>
                <a:cubicBezTo>
                  <a:pt x="4805501" y="1047659"/>
                  <a:pt x="4418874" y="1020692"/>
                  <a:pt x="4235965" y="1038499"/>
                </a:cubicBezTo>
                <a:cubicBezTo>
                  <a:pt x="4053056" y="1056306"/>
                  <a:pt x="3997307" y="1019142"/>
                  <a:pt x="3892508" y="1038499"/>
                </a:cubicBezTo>
                <a:cubicBezTo>
                  <a:pt x="3787709" y="1057856"/>
                  <a:pt x="3731639" y="1011497"/>
                  <a:pt x="3663537" y="1038499"/>
                </a:cubicBezTo>
                <a:cubicBezTo>
                  <a:pt x="3595435" y="1065501"/>
                  <a:pt x="3428096" y="997713"/>
                  <a:pt x="3320080" y="1038499"/>
                </a:cubicBezTo>
                <a:cubicBezTo>
                  <a:pt x="3212064" y="1079285"/>
                  <a:pt x="2977210" y="987853"/>
                  <a:pt x="2862138" y="1038499"/>
                </a:cubicBezTo>
                <a:cubicBezTo>
                  <a:pt x="2747066" y="1089145"/>
                  <a:pt x="2535675" y="985957"/>
                  <a:pt x="2289711" y="1038499"/>
                </a:cubicBezTo>
                <a:cubicBezTo>
                  <a:pt x="2043747" y="1091041"/>
                  <a:pt x="2030697" y="1033733"/>
                  <a:pt x="1946254" y="1038499"/>
                </a:cubicBezTo>
                <a:cubicBezTo>
                  <a:pt x="1861811" y="1043265"/>
                  <a:pt x="1361979" y="967135"/>
                  <a:pt x="1144855" y="1038499"/>
                </a:cubicBezTo>
                <a:cubicBezTo>
                  <a:pt x="927731" y="1109863"/>
                  <a:pt x="848388" y="1035027"/>
                  <a:pt x="572428" y="1038499"/>
                </a:cubicBezTo>
                <a:cubicBezTo>
                  <a:pt x="296468" y="1041971"/>
                  <a:pt x="275393" y="993412"/>
                  <a:pt x="0" y="1038499"/>
                </a:cubicBezTo>
                <a:cubicBezTo>
                  <a:pt x="-63404" y="887692"/>
                  <a:pt x="31619" y="752240"/>
                  <a:pt x="0" y="508865"/>
                </a:cubicBezTo>
                <a:cubicBezTo>
                  <a:pt x="-31619" y="265490"/>
                  <a:pt x="34467" y="169844"/>
                  <a:pt x="0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381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1: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cùng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…. </a:t>
            </a:r>
          </a:p>
        </p:txBody>
      </p:sp>
      <p:sp>
        <p:nvSpPr>
          <p:cNvPr id="9" name="1"/>
          <p:cNvSpPr/>
          <p:nvPr/>
        </p:nvSpPr>
        <p:spPr>
          <a:xfrm>
            <a:off x="836214" y="2644064"/>
            <a:ext cx="3497248" cy="890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A.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proton</a:t>
            </a:r>
          </a:p>
        </p:txBody>
      </p:sp>
      <p:sp>
        <p:nvSpPr>
          <p:cNvPr id="10" name="3"/>
          <p:cNvSpPr/>
          <p:nvPr/>
        </p:nvSpPr>
        <p:spPr>
          <a:xfrm>
            <a:off x="836214" y="3684737"/>
            <a:ext cx="3497248" cy="890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ố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khối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498361" y="2644064"/>
            <a:ext cx="4686475" cy="890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ố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neutron</a:t>
            </a:r>
          </a:p>
        </p:txBody>
      </p:sp>
      <p:sp>
        <p:nvSpPr>
          <p:cNvPr id="12" name="4"/>
          <p:cNvSpPr/>
          <p:nvPr/>
        </p:nvSpPr>
        <p:spPr>
          <a:xfrm>
            <a:off x="6498362" y="3661913"/>
            <a:ext cx="4686475" cy="9134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proton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neutron</a:t>
            </a:r>
            <a:endParaRPr lang="en-US" altLang="en-US" sz="360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A67201-ECED-DCC0-162A-D06C6EE8A54C}"/>
              </a:ext>
            </a:extLst>
          </p:cNvPr>
          <p:cNvSpPr/>
          <p:nvPr/>
        </p:nvSpPr>
        <p:spPr>
          <a:xfrm>
            <a:off x="3309977" y="175735"/>
            <a:ext cx="55720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0742869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uhoi"/>
          <p:cNvSpPr/>
          <p:nvPr/>
        </p:nvSpPr>
        <p:spPr>
          <a:xfrm>
            <a:off x="1577339" y="1141611"/>
            <a:ext cx="9037322" cy="1038499"/>
          </a:xfrm>
          <a:custGeom>
            <a:avLst/>
            <a:gdLst>
              <a:gd name="connsiteX0" fmla="*/ 0 w 9037322"/>
              <a:gd name="connsiteY0" fmla="*/ 0 h 1038499"/>
              <a:gd name="connsiteX1" fmla="*/ 655206 w 9037322"/>
              <a:gd name="connsiteY1" fmla="*/ 0 h 1038499"/>
              <a:gd name="connsiteX2" fmla="*/ 1310412 w 9037322"/>
              <a:gd name="connsiteY2" fmla="*/ 0 h 1038499"/>
              <a:gd name="connsiteX3" fmla="*/ 1694498 w 9037322"/>
              <a:gd name="connsiteY3" fmla="*/ 0 h 1038499"/>
              <a:gd name="connsiteX4" fmla="*/ 2078584 w 9037322"/>
              <a:gd name="connsiteY4" fmla="*/ 0 h 1038499"/>
              <a:gd name="connsiteX5" fmla="*/ 2372297 w 9037322"/>
              <a:gd name="connsiteY5" fmla="*/ 0 h 1038499"/>
              <a:gd name="connsiteX6" fmla="*/ 3117876 w 9037322"/>
              <a:gd name="connsiteY6" fmla="*/ 0 h 1038499"/>
              <a:gd name="connsiteX7" fmla="*/ 3411589 w 9037322"/>
              <a:gd name="connsiteY7" fmla="*/ 0 h 1038499"/>
              <a:gd name="connsiteX8" fmla="*/ 4157168 w 9037322"/>
              <a:gd name="connsiteY8" fmla="*/ 0 h 1038499"/>
              <a:gd name="connsiteX9" fmla="*/ 4450881 w 9037322"/>
              <a:gd name="connsiteY9" fmla="*/ 0 h 1038499"/>
              <a:gd name="connsiteX10" fmla="*/ 4925340 w 9037322"/>
              <a:gd name="connsiteY10" fmla="*/ 0 h 1038499"/>
              <a:gd name="connsiteX11" fmla="*/ 5399800 w 9037322"/>
              <a:gd name="connsiteY11" fmla="*/ 0 h 1038499"/>
              <a:gd name="connsiteX12" fmla="*/ 5693513 w 9037322"/>
              <a:gd name="connsiteY12" fmla="*/ 0 h 1038499"/>
              <a:gd name="connsiteX13" fmla="*/ 6348719 w 9037322"/>
              <a:gd name="connsiteY13" fmla="*/ 0 h 1038499"/>
              <a:gd name="connsiteX14" fmla="*/ 6823178 w 9037322"/>
              <a:gd name="connsiteY14" fmla="*/ 0 h 1038499"/>
              <a:gd name="connsiteX15" fmla="*/ 7207264 w 9037322"/>
              <a:gd name="connsiteY15" fmla="*/ 0 h 1038499"/>
              <a:gd name="connsiteX16" fmla="*/ 7952843 w 9037322"/>
              <a:gd name="connsiteY16" fmla="*/ 0 h 1038499"/>
              <a:gd name="connsiteX17" fmla="*/ 9037322 w 9037322"/>
              <a:gd name="connsiteY17" fmla="*/ 0 h 1038499"/>
              <a:gd name="connsiteX18" fmla="*/ 9037322 w 9037322"/>
              <a:gd name="connsiteY18" fmla="*/ 488095 h 1038499"/>
              <a:gd name="connsiteX19" fmla="*/ 9037322 w 9037322"/>
              <a:gd name="connsiteY19" fmla="*/ 1038499 h 1038499"/>
              <a:gd name="connsiteX20" fmla="*/ 8472489 w 9037322"/>
              <a:gd name="connsiteY20" fmla="*/ 1038499 h 1038499"/>
              <a:gd name="connsiteX21" fmla="*/ 8178776 w 9037322"/>
              <a:gd name="connsiteY21" fmla="*/ 1038499 h 1038499"/>
              <a:gd name="connsiteX22" fmla="*/ 7613944 w 9037322"/>
              <a:gd name="connsiteY22" fmla="*/ 1038499 h 1038499"/>
              <a:gd name="connsiteX23" fmla="*/ 7229858 w 9037322"/>
              <a:gd name="connsiteY23" fmla="*/ 1038499 h 1038499"/>
              <a:gd name="connsiteX24" fmla="*/ 6574652 w 9037322"/>
              <a:gd name="connsiteY24" fmla="*/ 1038499 h 1038499"/>
              <a:gd name="connsiteX25" fmla="*/ 6190566 w 9037322"/>
              <a:gd name="connsiteY25" fmla="*/ 1038499 h 1038499"/>
              <a:gd name="connsiteX26" fmla="*/ 5716106 w 9037322"/>
              <a:gd name="connsiteY26" fmla="*/ 1038499 h 1038499"/>
              <a:gd name="connsiteX27" fmla="*/ 5422393 w 9037322"/>
              <a:gd name="connsiteY27" fmla="*/ 1038499 h 1038499"/>
              <a:gd name="connsiteX28" fmla="*/ 5038307 w 9037322"/>
              <a:gd name="connsiteY28" fmla="*/ 1038499 h 1038499"/>
              <a:gd name="connsiteX29" fmla="*/ 4473474 w 9037322"/>
              <a:gd name="connsiteY29" fmla="*/ 1038499 h 1038499"/>
              <a:gd name="connsiteX30" fmla="*/ 3727895 w 9037322"/>
              <a:gd name="connsiteY30" fmla="*/ 1038499 h 1038499"/>
              <a:gd name="connsiteX31" fmla="*/ 3163063 w 9037322"/>
              <a:gd name="connsiteY31" fmla="*/ 1038499 h 1038499"/>
              <a:gd name="connsiteX32" fmla="*/ 2778977 w 9037322"/>
              <a:gd name="connsiteY32" fmla="*/ 1038499 h 1038499"/>
              <a:gd name="connsiteX33" fmla="*/ 2304517 w 9037322"/>
              <a:gd name="connsiteY33" fmla="*/ 1038499 h 1038499"/>
              <a:gd name="connsiteX34" fmla="*/ 1830058 w 9037322"/>
              <a:gd name="connsiteY34" fmla="*/ 1038499 h 1038499"/>
              <a:gd name="connsiteX35" fmla="*/ 1265225 w 9037322"/>
              <a:gd name="connsiteY35" fmla="*/ 1038499 h 1038499"/>
              <a:gd name="connsiteX36" fmla="*/ 610019 w 9037322"/>
              <a:gd name="connsiteY36" fmla="*/ 1038499 h 1038499"/>
              <a:gd name="connsiteX37" fmla="*/ 0 w 9037322"/>
              <a:gd name="connsiteY37" fmla="*/ 1038499 h 1038499"/>
              <a:gd name="connsiteX38" fmla="*/ 0 w 9037322"/>
              <a:gd name="connsiteY38" fmla="*/ 550404 h 1038499"/>
              <a:gd name="connsiteX39" fmla="*/ 0 w 9037322"/>
              <a:gd name="connsiteY39" fmla="*/ 0 h 1038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037322" h="1038499" fill="none" extrusionOk="0">
                <a:moveTo>
                  <a:pt x="0" y="0"/>
                </a:moveTo>
                <a:cubicBezTo>
                  <a:pt x="189023" y="-52556"/>
                  <a:pt x="473345" y="52547"/>
                  <a:pt x="655206" y="0"/>
                </a:cubicBezTo>
                <a:cubicBezTo>
                  <a:pt x="837067" y="-52547"/>
                  <a:pt x="1061327" y="8541"/>
                  <a:pt x="1310412" y="0"/>
                </a:cubicBezTo>
                <a:cubicBezTo>
                  <a:pt x="1559497" y="-8541"/>
                  <a:pt x="1513405" y="32562"/>
                  <a:pt x="1694498" y="0"/>
                </a:cubicBezTo>
                <a:cubicBezTo>
                  <a:pt x="1875591" y="-32562"/>
                  <a:pt x="1935306" y="29793"/>
                  <a:pt x="2078584" y="0"/>
                </a:cubicBezTo>
                <a:cubicBezTo>
                  <a:pt x="2221862" y="-29793"/>
                  <a:pt x="2265344" y="21942"/>
                  <a:pt x="2372297" y="0"/>
                </a:cubicBezTo>
                <a:cubicBezTo>
                  <a:pt x="2479250" y="-21942"/>
                  <a:pt x="2908489" y="20288"/>
                  <a:pt x="3117876" y="0"/>
                </a:cubicBezTo>
                <a:cubicBezTo>
                  <a:pt x="3327263" y="-20288"/>
                  <a:pt x="3307166" y="29379"/>
                  <a:pt x="3411589" y="0"/>
                </a:cubicBezTo>
                <a:cubicBezTo>
                  <a:pt x="3516012" y="-29379"/>
                  <a:pt x="3907622" y="34998"/>
                  <a:pt x="4157168" y="0"/>
                </a:cubicBezTo>
                <a:cubicBezTo>
                  <a:pt x="4406714" y="-34998"/>
                  <a:pt x="4388226" y="22564"/>
                  <a:pt x="4450881" y="0"/>
                </a:cubicBezTo>
                <a:cubicBezTo>
                  <a:pt x="4513536" y="-22564"/>
                  <a:pt x="4811719" y="6250"/>
                  <a:pt x="4925340" y="0"/>
                </a:cubicBezTo>
                <a:cubicBezTo>
                  <a:pt x="5038961" y="-6250"/>
                  <a:pt x="5226865" y="55646"/>
                  <a:pt x="5399800" y="0"/>
                </a:cubicBezTo>
                <a:cubicBezTo>
                  <a:pt x="5572735" y="-55646"/>
                  <a:pt x="5575166" y="26704"/>
                  <a:pt x="5693513" y="0"/>
                </a:cubicBezTo>
                <a:cubicBezTo>
                  <a:pt x="5811860" y="-26704"/>
                  <a:pt x="6113337" y="50954"/>
                  <a:pt x="6348719" y="0"/>
                </a:cubicBezTo>
                <a:cubicBezTo>
                  <a:pt x="6584101" y="-50954"/>
                  <a:pt x="6716402" y="7057"/>
                  <a:pt x="6823178" y="0"/>
                </a:cubicBezTo>
                <a:cubicBezTo>
                  <a:pt x="6929954" y="-7057"/>
                  <a:pt x="7118457" y="5500"/>
                  <a:pt x="7207264" y="0"/>
                </a:cubicBezTo>
                <a:cubicBezTo>
                  <a:pt x="7296071" y="-5500"/>
                  <a:pt x="7725046" y="29268"/>
                  <a:pt x="7952843" y="0"/>
                </a:cubicBezTo>
                <a:cubicBezTo>
                  <a:pt x="8180640" y="-29268"/>
                  <a:pt x="8810987" y="121697"/>
                  <a:pt x="9037322" y="0"/>
                </a:cubicBezTo>
                <a:cubicBezTo>
                  <a:pt x="9081465" y="186564"/>
                  <a:pt x="8983024" y="354616"/>
                  <a:pt x="9037322" y="488095"/>
                </a:cubicBezTo>
                <a:cubicBezTo>
                  <a:pt x="9091620" y="621574"/>
                  <a:pt x="9029222" y="912684"/>
                  <a:pt x="9037322" y="1038499"/>
                </a:cubicBezTo>
                <a:cubicBezTo>
                  <a:pt x="8790942" y="1092256"/>
                  <a:pt x="8725383" y="1007441"/>
                  <a:pt x="8472489" y="1038499"/>
                </a:cubicBezTo>
                <a:cubicBezTo>
                  <a:pt x="8219595" y="1069557"/>
                  <a:pt x="8263034" y="1006018"/>
                  <a:pt x="8178776" y="1038499"/>
                </a:cubicBezTo>
                <a:cubicBezTo>
                  <a:pt x="8094518" y="1070980"/>
                  <a:pt x="7882450" y="1011235"/>
                  <a:pt x="7613944" y="1038499"/>
                </a:cubicBezTo>
                <a:cubicBezTo>
                  <a:pt x="7345438" y="1065763"/>
                  <a:pt x="7411578" y="1027355"/>
                  <a:pt x="7229858" y="1038499"/>
                </a:cubicBezTo>
                <a:cubicBezTo>
                  <a:pt x="7048138" y="1049643"/>
                  <a:pt x="6851807" y="1034569"/>
                  <a:pt x="6574652" y="1038499"/>
                </a:cubicBezTo>
                <a:cubicBezTo>
                  <a:pt x="6297497" y="1042429"/>
                  <a:pt x="6273203" y="1019215"/>
                  <a:pt x="6190566" y="1038499"/>
                </a:cubicBezTo>
                <a:cubicBezTo>
                  <a:pt x="6107929" y="1057783"/>
                  <a:pt x="5911385" y="996527"/>
                  <a:pt x="5716106" y="1038499"/>
                </a:cubicBezTo>
                <a:cubicBezTo>
                  <a:pt x="5520827" y="1080471"/>
                  <a:pt x="5522248" y="1023157"/>
                  <a:pt x="5422393" y="1038499"/>
                </a:cubicBezTo>
                <a:cubicBezTo>
                  <a:pt x="5322538" y="1053841"/>
                  <a:pt x="5152067" y="1034574"/>
                  <a:pt x="5038307" y="1038499"/>
                </a:cubicBezTo>
                <a:cubicBezTo>
                  <a:pt x="4924547" y="1042424"/>
                  <a:pt x="4622132" y="1024618"/>
                  <a:pt x="4473474" y="1038499"/>
                </a:cubicBezTo>
                <a:cubicBezTo>
                  <a:pt x="4324816" y="1052380"/>
                  <a:pt x="3884073" y="998888"/>
                  <a:pt x="3727895" y="1038499"/>
                </a:cubicBezTo>
                <a:cubicBezTo>
                  <a:pt x="3571717" y="1078110"/>
                  <a:pt x="3388097" y="988856"/>
                  <a:pt x="3163063" y="1038499"/>
                </a:cubicBezTo>
                <a:cubicBezTo>
                  <a:pt x="2938029" y="1088142"/>
                  <a:pt x="2963344" y="998553"/>
                  <a:pt x="2778977" y="1038499"/>
                </a:cubicBezTo>
                <a:cubicBezTo>
                  <a:pt x="2594610" y="1078445"/>
                  <a:pt x="2441252" y="1027622"/>
                  <a:pt x="2304517" y="1038499"/>
                </a:cubicBezTo>
                <a:cubicBezTo>
                  <a:pt x="2167782" y="1049376"/>
                  <a:pt x="1990167" y="1023591"/>
                  <a:pt x="1830058" y="1038499"/>
                </a:cubicBezTo>
                <a:cubicBezTo>
                  <a:pt x="1669949" y="1053407"/>
                  <a:pt x="1403781" y="1004234"/>
                  <a:pt x="1265225" y="1038499"/>
                </a:cubicBezTo>
                <a:cubicBezTo>
                  <a:pt x="1126669" y="1072764"/>
                  <a:pt x="817430" y="1012223"/>
                  <a:pt x="610019" y="1038499"/>
                </a:cubicBezTo>
                <a:cubicBezTo>
                  <a:pt x="402608" y="1064775"/>
                  <a:pt x="226440" y="1037588"/>
                  <a:pt x="0" y="1038499"/>
                </a:cubicBezTo>
                <a:cubicBezTo>
                  <a:pt x="-8356" y="912019"/>
                  <a:pt x="22904" y="758668"/>
                  <a:pt x="0" y="550404"/>
                </a:cubicBezTo>
                <a:cubicBezTo>
                  <a:pt x="-22904" y="342141"/>
                  <a:pt x="57939" y="111310"/>
                  <a:pt x="0" y="0"/>
                </a:cubicBezTo>
                <a:close/>
              </a:path>
              <a:path w="9037322" h="1038499" stroke="0" extrusionOk="0">
                <a:moveTo>
                  <a:pt x="0" y="0"/>
                </a:moveTo>
                <a:cubicBezTo>
                  <a:pt x="140240" y="-8126"/>
                  <a:pt x="517430" y="55637"/>
                  <a:pt x="655206" y="0"/>
                </a:cubicBezTo>
                <a:cubicBezTo>
                  <a:pt x="792982" y="-55637"/>
                  <a:pt x="896238" y="2980"/>
                  <a:pt x="1129665" y="0"/>
                </a:cubicBezTo>
                <a:cubicBezTo>
                  <a:pt x="1363092" y="-2980"/>
                  <a:pt x="1596267" y="38690"/>
                  <a:pt x="1784871" y="0"/>
                </a:cubicBezTo>
                <a:cubicBezTo>
                  <a:pt x="1973475" y="-38690"/>
                  <a:pt x="2307136" y="62322"/>
                  <a:pt x="2440077" y="0"/>
                </a:cubicBezTo>
                <a:cubicBezTo>
                  <a:pt x="2573018" y="-62322"/>
                  <a:pt x="2848854" y="68655"/>
                  <a:pt x="3095283" y="0"/>
                </a:cubicBezTo>
                <a:cubicBezTo>
                  <a:pt x="3341712" y="-68655"/>
                  <a:pt x="3279377" y="6278"/>
                  <a:pt x="3388996" y="0"/>
                </a:cubicBezTo>
                <a:cubicBezTo>
                  <a:pt x="3498615" y="-6278"/>
                  <a:pt x="3763803" y="64471"/>
                  <a:pt x="4134575" y="0"/>
                </a:cubicBezTo>
                <a:cubicBezTo>
                  <a:pt x="4505347" y="-64471"/>
                  <a:pt x="4487099" y="14279"/>
                  <a:pt x="4789781" y="0"/>
                </a:cubicBezTo>
                <a:cubicBezTo>
                  <a:pt x="5092463" y="-14279"/>
                  <a:pt x="5026820" y="25584"/>
                  <a:pt x="5173867" y="0"/>
                </a:cubicBezTo>
                <a:cubicBezTo>
                  <a:pt x="5320914" y="-25584"/>
                  <a:pt x="5390893" y="74"/>
                  <a:pt x="5467580" y="0"/>
                </a:cubicBezTo>
                <a:cubicBezTo>
                  <a:pt x="5544267" y="-74"/>
                  <a:pt x="5755600" y="40707"/>
                  <a:pt x="5851666" y="0"/>
                </a:cubicBezTo>
                <a:cubicBezTo>
                  <a:pt x="5947732" y="-40707"/>
                  <a:pt x="6292633" y="28982"/>
                  <a:pt x="6597245" y="0"/>
                </a:cubicBezTo>
                <a:cubicBezTo>
                  <a:pt x="6901857" y="-28982"/>
                  <a:pt x="6826317" y="27688"/>
                  <a:pt x="6981331" y="0"/>
                </a:cubicBezTo>
                <a:cubicBezTo>
                  <a:pt x="7136345" y="-27688"/>
                  <a:pt x="7342841" y="27898"/>
                  <a:pt x="7546164" y="0"/>
                </a:cubicBezTo>
                <a:cubicBezTo>
                  <a:pt x="7749487" y="-27898"/>
                  <a:pt x="7823682" y="27696"/>
                  <a:pt x="7930250" y="0"/>
                </a:cubicBezTo>
                <a:cubicBezTo>
                  <a:pt x="8036818" y="-27696"/>
                  <a:pt x="8177768" y="46153"/>
                  <a:pt x="8404709" y="0"/>
                </a:cubicBezTo>
                <a:cubicBezTo>
                  <a:pt x="8631650" y="-46153"/>
                  <a:pt x="8820014" y="59638"/>
                  <a:pt x="9037322" y="0"/>
                </a:cubicBezTo>
                <a:cubicBezTo>
                  <a:pt x="9050176" y="182996"/>
                  <a:pt x="9031512" y="392012"/>
                  <a:pt x="9037322" y="519250"/>
                </a:cubicBezTo>
                <a:cubicBezTo>
                  <a:pt x="9043132" y="646488"/>
                  <a:pt x="9026425" y="905776"/>
                  <a:pt x="9037322" y="1038499"/>
                </a:cubicBezTo>
                <a:cubicBezTo>
                  <a:pt x="8728578" y="1043946"/>
                  <a:pt x="8540394" y="996502"/>
                  <a:pt x="8382116" y="1038499"/>
                </a:cubicBezTo>
                <a:cubicBezTo>
                  <a:pt x="8223838" y="1080496"/>
                  <a:pt x="8147091" y="1015573"/>
                  <a:pt x="7998030" y="1038499"/>
                </a:cubicBezTo>
                <a:cubicBezTo>
                  <a:pt x="7848969" y="1061425"/>
                  <a:pt x="7603548" y="994242"/>
                  <a:pt x="7342824" y="1038499"/>
                </a:cubicBezTo>
                <a:cubicBezTo>
                  <a:pt x="7082100" y="1082756"/>
                  <a:pt x="6952319" y="976489"/>
                  <a:pt x="6777992" y="1038499"/>
                </a:cubicBezTo>
                <a:cubicBezTo>
                  <a:pt x="6603665" y="1100509"/>
                  <a:pt x="6486096" y="1018678"/>
                  <a:pt x="6393905" y="1038499"/>
                </a:cubicBezTo>
                <a:cubicBezTo>
                  <a:pt x="6301714" y="1058320"/>
                  <a:pt x="6237436" y="1020713"/>
                  <a:pt x="6100192" y="1038499"/>
                </a:cubicBezTo>
                <a:cubicBezTo>
                  <a:pt x="5962948" y="1056285"/>
                  <a:pt x="5700758" y="1026406"/>
                  <a:pt x="5535360" y="1038499"/>
                </a:cubicBezTo>
                <a:cubicBezTo>
                  <a:pt x="5369962" y="1050592"/>
                  <a:pt x="5061087" y="994817"/>
                  <a:pt x="4880154" y="1038499"/>
                </a:cubicBezTo>
                <a:cubicBezTo>
                  <a:pt x="4699221" y="1082181"/>
                  <a:pt x="4472057" y="1011145"/>
                  <a:pt x="4315321" y="1038499"/>
                </a:cubicBezTo>
                <a:cubicBezTo>
                  <a:pt x="4158585" y="1065853"/>
                  <a:pt x="3721679" y="992478"/>
                  <a:pt x="3569742" y="1038499"/>
                </a:cubicBezTo>
                <a:cubicBezTo>
                  <a:pt x="3417805" y="1084520"/>
                  <a:pt x="3332611" y="1030163"/>
                  <a:pt x="3185656" y="1038499"/>
                </a:cubicBezTo>
                <a:cubicBezTo>
                  <a:pt x="3038701" y="1046835"/>
                  <a:pt x="2982064" y="1020654"/>
                  <a:pt x="2801570" y="1038499"/>
                </a:cubicBezTo>
                <a:cubicBezTo>
                  <a:pt x="2621076" y="1056344"/>
                  <a:pt x="2371275" y="1027670"/>
                  <a:pt x="2146364" y="1038499"/>
                </a:cubicBezTo>
                <a:cubicBezTo>
                  <a:pt x="1921453" y="1049328"/>
                  <a:pt x="1770594" y="997575"/>
                  <a:pt x="1671905" y="1038499"/>
                </a:cubicBezTo>
                <a:cubicBezTo>
                  <a:pt x="1573216" y="1079423"/>
                  <a:pt x="1413843" y="1025703"/>
                  <a:pt x="1197445" y="1038499"/>
                </a:cubicBezTo>
                <a:cubicBezTo>
                  <a:pt x="981047" y="1051295"/>
                  <a:pt x="928916" y="1025187"/>
                  <a:pt x="813359" y="1038499"/>
                </a:cubicBezTo>
                <a:cubicBezTo>
                  <a:pt x="697802" y="1051811"/>
                  <a:pt x="232705" y="996949"/>
                  <a:pt x="0" y="1038499"/>
                </a:cubicBezTo>
                <a:cubicBezTo>
                  <a:pt x="-49547" y="842982"/>
                  <a:pt x="19673" y="703927"/>
                  <a:pt x="0" y="540019"/>
                </a:cubicBezTo>
                <a:cubicBezTo>
                  <a:pt x="-19673" y="376111"/>
                  <a:pt x="2791" y="243674"/>
                  <a:pt x="0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381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4261367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2: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neutron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nguyên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      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</a:t>
            </a:r>
          </a:p>
        </p:txBody>
      </p:sp>
      <p:sp>
        <p:nvSpPr>
          <p:cNvPr id="9" name="1"/>
          <p:cNvSpPr/>
          <p:nvPr/>
        </p:nvSpPr>
        <p:spPr>
          <a:xfrm>
            <a:off x="1364224" y="2469763"/>
            <a:ext cx="2752321" cy="890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A. 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9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325878" y="3650090"/>
            <a:ext cx="2752321" cy="890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C. 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19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351174" y="2429128"/>
            <a:ext cx="2752321" cy="890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B. 10</a:t>
            </a:r>
          </a:p>
        </p:txBody>
      </p:sp>
      <p:sp>
        <p:nvSpPr>
          <p:cNvPr id="12" name="4"/>
          <p:cNvSpPr/>
          <p:nvPr/>
        </p:nvSpPr>
        <p:spPr>
          <a:xfrm>
            <a:off x="6351174" y="3668117"/>
            <a:ext cx="2752322" cy="8726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D. </a:t>
            </a:r>
            <a:r>
              <a:rPr lang="en-US" sz="4400" noProof="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2763005-780F-4EBA-92D1-269B18BE108B}"/>
                  </a:ext>
                </a:extLst>
              </p:cNvPr>
              <p:cNvSpPr txBox="1"/>
              <p:nvPr/>
            </p:nvSpPr>
            <p:spPr>
              <a:xfrm>
                <a:off x="8882023" y="1355047"/>
                <a:ext cx="780356" cy="6597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3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  <m:sup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19</m:t>
                          </m:r>
                        </m:sup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sPre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2763005-780F-4EBA-92D1-269B18BE10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2023" y="1355047"/>
                <a:ext cx="780356" cy="65979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774DD13-7B79-4F43-829D-92799EB3BFFD}"/>
              </a:ext>
            </a:extLst>
          </p:cNvPr>
          <p:cNvSpPr/>
          <p:nvPr/>
        </p:nvSpPr>
        <p:spPr>
          <a:xfrm>
            <a:off x="3937679" y="5235119"/>
            <a:ext cx="5165816" cy="10178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 = 19, 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Z = 9</a:t>
            </a:r>
          </a:p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 = A – Z = 19 – 9 = 10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AEFDA6-ABEF-648F-CC9B-5BAFB5A99BC3}"/>
              </a:ext>
            </a:extLst>
          </p:cNvPr>
          <p:cNvSpPr txBox="1"/>
          <p:nvPr/>
        </p:nvSpPr>
        <p:spPr>
          <a:xfrm>
            <a:off x="1577339" y="4711899"/>
            <a:ext cx="2464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Hướng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dẫn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</a:t>
            </a:r>
            <a:endParaRPr lang="en-US" sz="28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FA10D0-D5D9-39F9-62F3-F76B8484DAF5}"/>
              </a:ext>
            </a:extLst>
          </p:cNvPr>
          <p:cNvSpPr/>
          <p:nvPr/>
        </p:nvSpPr>
        <p:spPr>
          <a:xfrm>
            <a:off x="3309977" y="175735"/>
            <a:ext cx="55720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6013560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"/>
                            </p:stCondLst>
                            <p:childTnLst>
                              <p:par>
                                <p:cTn id="56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  <p:bldP spid="13" grpId="0" animBg="1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uhoi"/>
          <p:cNvSpPr/>
          <p:nvPr/>
        </p:nvSpPr>
        <p:spPr>
          <a:xfrm>
            <a:off x="514065" y="1047673"/>
            <a:ext cx="11163869" cy="1141445"/>
          </a:xfrm>
          <a:custGeom>
            <a:avLst/>
            <a:gdLst>
              <a:gd name="connsiteX0" fmla="*/ 0 w 11163869"/>
              <a:gd name="connsiteY0" fmla="*/ 0 h 1141445"/>
              <a:gd name="connsiteX1" fmla="*/ 252656 w 11163869"/>
              <a:gd name="connsiteY1" fmla="*/ 0 h 1141445"/>
              <a:gd name="connsiteX2" fmla="*/ 728589 w 11163869"/>
              <a:gd name="connsiteY2" fmla="*/ 0 h 1141445"/>
              <a:gd name="connsiteX3" fmla="*/ 1539439 w 11163869"/>
              <a:gd name="connsiteY3" fmla="*/ 0 h 1141445"/>
              <a:gd name="connsiteX4" fmla="*/ 2238650 w 11163869"/>
              <a:gd name="connsiteY4" fmla="*/ 0 h 1141445"/>
              <a:gd name="connsiteX5" fmla="*/ 2491306 w 11163869"/>
              <a:gd name="connsiteY5" fmla="*/ 0 h 1141445"/>
              <a:gd name="connsiteX6" fmla="*/ 2743961 w 11163869"/>
              <a:gd name="connsiteY6" fmla="*/ 0 h 1141445"/>
              <a:gd name="connsiteX7" fmla="*/ 3219895 w 11163869"/>
              <a:gd name="connsiteY7" fmla="*/ 0 h 1141445"/>
              <a:gd name="connsiteX8" fmla="*/ 4030744 w 11163869"/>
              <a:gd name="connsiteY8" fmla="*/ 0 h 1141445"/>
              <a:gd name="connsiteX9" fmla="*/ 4506678 w 11163869"/>
              <a:gd name="connsiteY9" fmla="*/ 0 h 1141445"/>
              <a:gd name="connsiteX10" fmla="*/ 5094250 w 11163869"/>
              <a:gd name="connsiteY10" fmla="*/ 0 h 1141445"/>
              <a:gd name="connsiteX11" fmla="*/ 5346906 w 11163869"/>
              <a:gd name="connsiteY11" fmla="*/ 0 h 1141445"/>
              <a:gd name="connsiteX12" fmla="*/ 5822839 w 11163869"/>
              <a:gd name="connsiteY12" fmla="*/ 0 h 1141445"/>
              <a:gd name="connsiteX13" fmla="*/ 6410411 w 11163869"/>
              <a:gd name="connsiteY13" fmla="*/ 0 h 1141445"/>
              <a:gd name="connsiteX14" fmla="*/ 6997983 w 11163869"/>
              <a:gd name="connsiteY14" fmla="*/ 0 h 1141445"/>
              <a:gd name="connsiteX15" fmla="*/ 7473917 w 11163869"/>
              <a:gd name="connsiteY15" fmla="*/ 0 h 1141445"/>
              <a:gd name="connsiteX16" fmla="*/ 8173127 w 11163869"/>
              <a:gd name="connsiteY16" fmla="*/ 0 h 1141445"/>
              <a:gd name="connsiteX17" fmla="*/ 8425783 w 11163869"/>
              <a:gd name="connsiteY17" fmla="*/ 0 h 1141445"/>
              <a:gd name="connsiteX18" fmla="*/ 9013355 w 11163869"/>
              <a:gd name="connsiteY18" fmla="*/ 0 h 1141445"/>
              <a:gd name="connsiteX19" fmla="*/ 9824205 w 11163869"/>
              <a:gd name="connsiteY19" fmla="*/ 0 h 1141445"/>
              <a:gd name="connsiteX20" fmla="*/ 10523415 w 11163869"/>
              <a:gd name="connsiteY20" fmla="*/ 0 h 1141445"/>
              <a:gd name="connsiteX21" fmla="*/ 11163869 w 11163869"/>
              <a:gd name="connsiteY21" fmla="*/ 0 h 1141445"/>
              <a:gd name="connsiteX22" fmla="*/ 11163869 w 11163869"/>
              <a:gd name="connsiteY22" fmla="*/ 593551 h 1141445"/>
              <a:gd name="connsiteX23" fmla="*/ 11163869 w 11163869"/>
              <a:gd name="connsiteY23" fmla="*/ 1141445 h 1141445"/>
              <a:gd name="connsiteX24" fmla="*/ 10576297 w 11163869"/>
              <a:gd name="connsiteY24" fmla="*/ 1141445 h 1141445"/>
              <a:gd name="connsiteX25" fmla="*/ 10212002 w 11163869"/>
              <a:gd name="connsiteY25" fmla="*/ 1141445 h 1141445"/>
              <a:gd name="connsiteX26" fmla="*/ 9512792 w 11163869"/>
              <a:gd name="connsiteY26" fmla="*/ 1141445 h 1141445"/>
              <a:gd name="connsiteX27" fmla="*/ 8701942 w 11163869"/>
              <a:gd name="connsiteY27" fmla="*/ 1141445 h 1141445"/>
              <a:gd name="connsiteX28" fmla="*/ 8114370 w 11163869"/>
              <a:gd name="connsiteY28" fmla="*/ 1141445 h 1141445"/>
              <a:gd name="connsiteX29" fmla="*/ 7415159 w 11163869"/>
              <a:gd name="connsiteY29" fmla="*/ 1141445 h 1141445"/>
              <a:gd name="connsiteX30" fmla="*/ 6939226 w 11163869"/>
              <a:gd name="connsiteY30" fmla="*/ 1141445 h 1141445"/>
              <a:gd name="connsiteX31" fmla="*/ 6128377 w 11163869"/>
              <a:gd name="connsiteY31" fmla="*/ 1141445 h 1141445"/>
              <a:gd name="connsiteX32" fmla="*/ 5764082 w 11163869"/>
              <a:gd name="connsiteY32" fmla="*/ 1141445 h 1141445"/>
              <a:gd name="connsiteX33" fmla="*/ 5399787 w 11163869"/>
              <a:gd name="connsiteY33" fmla="*/ 1141445 h 1141445"/>
              <a:gd name="connsiteX34" fmla="*/ 4812215 w 11163869"/>
              <a:gd name="connsiteY34" fmla="*/ 1141445 h 1141445"/>
              <a:gd name="connsiteX35" fmla="*/ 4336282 w 11163869"/>
              <a:gd name="connsiteY35" fmla="*/ 1141445 h 1141445"/>
              <a:gd name="connsiteX36" fmla="*/ 3748710 w 11163869"/>
              <a:gd name="connsiteY36" fmla="*/ 1141445 h 1141445"/>
              <a:gd name="connsiteX37" fmla="*/ 3384415 w 11163869"/>
              <a:gd name="connsiteY37" fmla="*/ 1141445 h 1141445"/>
              <a:gd name="connsiteX38" fmla="*/ 3131759 w 11163869"/>
              <a:gd name="connsiteY38" fmla="*/ 1141445 h 1141445"/>
              <a:gd name="connsiteX39" fmla="*/ 2432548 w 11163869"/>
              <a:gd name="connsiteY39" fmla="*/ 1141445 h 1141445"/>
              <a:gd name="connsiteX40" fmla="*/ 1621699 w 11163869"/>
              <a:gd name="connsiteY40" fmla="*/ 1141445 h 1141445"/>
              <a:gd name="connsiteX41" fmla="*/ 1034127 w 11163869"/>
              <a:gd name="connsiteY41" fmla="*/ 1141445 h 1141445"/>
              <a:gd name="connsiteX42" fmla="*/ 669832 w 11163869"/>
              <a:gd name="connsiteY42" fmla="*/ 1141445 h 1141445"/>
              <a:gd name="connsiteX43" fmla="*/ 0 w 11163869"/>
              <a:gd name="connsiteY43" fmla="*/ 1141445 h 1141445"/>
              <a:gd name="connsiteX44" fmla="*/ 0 w 11163869"/>
              <a:gd name="connsiteY44" fmla="*/ 604966 h 1141445"/>
              <a:gd name="connsiteX45" fmla="*/ 0 w 11163869"/>
              <a:gd name="connsiteY45" fmla="*/ 0 h 114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163869" h="1141445" fill="none" extrusionOk="0">
                <a:moveTo>
                  <a:pt x="0" y="0"/>
                </a:moveTo>
                <a:cubicBezTo>
                  <a:pt x="88943" y="-15425"/>
                  <a:pt x="134174" y="16817"/>
                  <a:pt x="252656" y="0"/>
                </a:cubicBezTo>
                <a:cubicBezTo>
                  <a:pt x="371138" y="-16817"/>
                  <a:pt x="535351" y="43189"/>
                  <a:pt x="728589" y="0"/>
                </a:cubicBezTo>
                <a:cubicBezTo>
                  <a:pt x="921827" y="-43189"/>
                  <a:pt x="1206496" y="84047"/>
                  <a:pt x="1539439" y="0"/>
                </a:cubicBezTo>
                <a:cubicBezTo>
                  <a:pt x="1872382" y="-84047"/>
                  <a:pt x="2015865" y="3446"/>
                  <a:pt x="2238650" y="0"/>
                </a:cubicBezTo>
                <a:cubicBezTo>
                  <a:pt x="2461435" y="-3446"/>
                  <a:pt x="2435882" y="20429"/>
                  <a:pt x="2491306" y="0"/>
                </a:cubicBezTo>
                <a:cubicBezTo>
                  <a:pt x="2546730" y="-20429"/>
                  <a:pt x="2632472" y="7137"/>
                  <a:pt x="2743961" y="0"/>
                </a:cubicBezTo>
                <a:cubicBezTo>
                  <a:pt x="2855451" y="-7137"/>
                  <a:pt x="3084303" y="47497"/>
                  <a:pt x="3219895" y="0"/>
                </a:cubicBezTo>
                <a:cubicBezTo>
                  <a:pt x="3355487" y="-47497"/>
                  <a:pt x="3707359" y="12582"/>
                  <a:pt x="4030744" y="0"/>
                </a:cubicBezTo>
                <a:cubicBezTo>
                  <a:pt x="4354129" y="-12582"/>
                  <a:pt x="4286711" y="26046"/>
                  <a:pt x="4506678" y="0"/>
                </a:cubicBezTo>
                <a:cubicBezTo>
                  <a:pt x="4726645" y="-26046"/>
                  <a:pt x="4847693" y="45559"/>
                  <a:pt x="5094250" y="0"/>
                </a:cubicBezTo>
                <a:cubicBezTo>
                  <a:pt x="5340807" y="-45559"/>
                  <a:pt x="5286582" y="13761"/>
                  <a:pt x="5346906" y="0"/>
                </a:cubicBezTo>
                <a:cubicBezTo>
                  <a:pt x="5407230" y="-13761"/>
                  <a:pt x="5707108" y="1857"/>
                  <a:pt x="5822839" y="0"/>
                </a:cubicBezTo>
                <a:cubicBezTo>
                  <a:pt x="5938570" y="-1857"/>
                  <a:pt x="6143914" y="21807"/>
                  <a:pt x="6410411" y="0"/>
                </a:cubicBezTo>
                <a:cubicBezTo>
                  <a:pt x="6676908" y="-21807"/>
                  <a:pt x="6787179" y="7314"/>
                  <a:pt x="6997983" y="0"/>
                </a:cubicBezTo>
                <a:cubicBezTo>
                  <a:pt x="7208787" y="-7314"/>
                  <a:pt x="7248215" y="27945"/>
                  <a:pt x="7473917" y="0"/>
                </a:cubicBezTo>
                <a:cubicBezTo>
                  <a:pt x="7699619" y="-27945"/>
                  <a:pt x="7891339" y="46085"/>
                  <a:pt x="8173127" y="0"/>
                </a:cubicBezTo>
                <a:cubicBezTo>
                  <a:pt x="8454915" y="-46085"/>
                  <a:pt x="8340812" y="20263"/>
                  <a:pt x="8425783" y="0"/>
                </a:cubicBezTo>
                <a:cubicBezTo>
                  <a:pt x="8510754" y="-20263"/>
                  <a:pt x="8741635" y="29652"/>
                  <a:pt x="9013355" y="0"/>
                </a:cubicBezTo>
                <a:cubicBezTo>
                  <a:pt x="9285075" y="-29652"/>
                  <a:pt x="9548523" y="39006"/>
                  <a:pt x="9824205" y="0"/>
                </a:cubicBezTo>
                <a:cubicBezTo>
                  <a:pt x="10099887" y="-39006"/>
                  <a:pt x="10194440" y="16662"/>
                  <a:pt x="10523415" y="0"/>
                </a:cubicBezTo>
                <a:cubicBezTo>
                  <a:pt x="10852390" y="-16662"/>
                  <a:pt x="10980000" y="69271"/>
                  <a:pt x="11163869" y="0"/>
                </a:cubicBezTo>
                <a:cubicBezTo>
                  <a:pt x="11196796" y="185297"/>
                  <a:pt x="11129621" y="382946"/>
                  <a:pt x="11163869" y="593551"/>
                </a:cubicBezTo>
                <a:cubicBezTo>
                  <a:pt x="11198117" y="804156"/>
                  <a:pt x="11101066" y="879922"/>
                  <a:pt x="11163869" y="1141445"/>
                </a:cubicBezTo>
                <a:cubicBezTo>
                  <a:pt x="10910400" y="1150894"/>
                  <a:pt x="10720391" y="1089394"/>
                  <a:pt x="10576297" y="1141445"/>
                </a:cubicBezTo>
                <a:cubicBezTo>
                  <a:pt x="10432203" y="1193496"/>
                  <a:pt x="10323080" y="1139684"/>
                  <a:pt x="10212002" y="1141445"/>
                </a:cubicBezTo>
                <a:cubicBezTo>
                  <a:pt x="10100924" y="1143206"/>
                  <a:pt x="9739518" y="1114024"/>
                  <a:pt x="9512792" y="1141445"/>
                </a:cubicBezTo>
                <a:cubicBezTo>
                  <a:pt x="9286066" y="1168866"/>
                  <a:pt x="8934401" y="1054527"/>
                  <a:pt x="8701942" y="1141445"/>
                </a:cubicBezTo>
                <a:cubicBezTo>
                  <a:pt x="8469483" y="1228363"/>
                  <a:pt x="8328509" y="1110907"/>
                  <a:pt x="8114370" y="1141445"/>
                </a:cubicBezTo>
                <a:cubicBezTo>
                  <a:pt x="7900231" y="1171983"/>
                  <a:pt x="7678004" y="1133305"/>
                  <a:pt x="7415159" y="1141445"/>
                </a:cubicBezTo>
                <a:cubicBezTo>
                  <a:pt x="7152314" y="1149585"/>
                  <a:pt x="7068488" y="1109162"/>
                  <a:pt x="6939226" y="1141445"/>
                </a:cubicBezTo>
                <a:cubicBezTo>
                  <a:pt x="6809964" y="1173728"/>
                  <a:pt x="6401537" y="1104756"/>
                  <a:pt x="6128377" y="1141445"/>
                </a:cubicBezTo>
                <a:cubicBezTo>
                  <a:pt x="5855217" y="1178134"/>
                  <a:pt x="5893119" y="1111735"/>
                  <a:pt x="5764082" y="1141445"/>
                </a:cubicBezTo>
                <a:cubicBezTo>
                  <a:pt x="5635046" y="1171155"/>
                  <a:pt x="5549950" y="1127492"/>
                  <a:pt x="5399787" y="1141445"/>
                </a:cubicBezTo>
                <a:cubicBezTo>
                  <a:pt x="5249624" y="1155398"/>
                  <a:pt x="4987746" y="1083511"/>
                  <a:pt x="4812215" y="1141445"/>
                </a:cubicBezTo>
                <a:cubicBezTo>
                  <a:pt x="4636684" y="1199379"/>
                  <a:pt x="4435649" y="1100832"/>
                  <a:pt x="4336282" y="1141445"/>
                </a:cubicBezTo>
                <a:cubicBezTo>
                  <a:pt x="4236915" y="1182058"/>
                  <a:pt x="3946264" y="1127672"/>
                  <a:pt x="3748710" y="1141445"/>
                </a:cubicBezTo>
                <a:cubicBezTo>
                  <a:pt x="3551156" y="1155218"/>
                  <a:pt x="3473099" y="1115651"/>
                  <a:pt x="3384415" y="1141445"/>
                </a:cubicBezTo>
                <a:cubicBezTo>
                  <a:pt x="3295732" y="1167239"/>
                  <a:pt x="3215682" y="1132668"/>
                  <a:pt x="3131759" y="1141445"/>
                </a:cubicBezTo>
                <a:cubicBezTo>
                  <a:pt x="3047836" y="1150222"/>
                  <a:pt x="2748802" y="1091698"/>
                  <a:pt x="2432548" y="1141445"/>
                </a:cubicBezTo>
                <a:cubicBezTo>
                  <a:pt x="2116294" y="1191192"/>
                  <a:pt x="1889842" y="1123854"/>
                  <a:pt x="1621699" y="1141445"/>
                </a:cubicBezTo>
                <a:cubicBezTo>
                  <a:pt x="1353556" y="1159036"/>
                  <a:pt x="1259035" y="1105328"/>
                  <a:pt x="1034127" y="1141445"/>
                </a:cubicBezTo>
                <a:cubicBezTo>
                  <a:pt x="809219" y="1177562"/>
                  <a:pt x="789364" y="1117411"/>
                  <a:pt x="669832" y="1141445"/>
                </a:cubicBezTo>
                <a:cubicBezTo>
                  <a:pt x="550300" y="1165479"/>
                  <a:pt x="162165" y="1086660"/>
                  <a:pt x="0" y="1141445"/>
                </a:cubicBezTo>
                <a:cubicBezTo>
                  <a:pt x="-4067" y="922796"/>
                  <a:pt x="64032" y="770338"/>
                  <a:pt x="0" y="604966"/>
                </a:cubicBezTo>
                <a:cubicBezTo>
                  <a:pt x="-64032" y="439594"/>
                  <a:pt x="47242" y="258868"/>
                  <a:pt x="0" y="0"/>
                </a:cubicBezTo>
                <a:close/>
              </a:path>
              <a:path w="11163869" h="1141445" stroke="0" extrusionOk="0">
                <a:moveTo>
                  <a:pt x="0" y="0"/>
                </a:moveTo>
                <a:cubicBezTo>
                  <a:pt x="304629" y="-34007"/>
                  <a:pt x="531324" y="63073"/>
                  <a:pt x="699211" y="0"/>
                </a:cubicBezTo>
                <a:cubicBezTo>
                  <a:pt x="867098" y="-63073"/>
                  <a:pt x="861971" y="10427"/>
                  <a:pt x="951867" y="0"/>
                </a:cubicBezTo>
                <a:cubicBezTo>
                  <a:pt x="1041763" y="-10427"/>
                  <a:pt x="1370723" y="59633"/>
                  <a:pt x="1539439" y="0"/>
                </a:cubicBezTo>
                <a:cubicBezTo>
                  <a:pt x="1708155" y="-59633"/>
                  <a:pt x="2033045" y="94752"/>
                  <a:pt x="2350288" y="0"/>
                </a:cubicBezTo>
                <a:cubicBezTo>
                  <a:pt x="2667531" y="-94752"/>
                  <a:pt x="2842508" y="40297"/>
                  <a:pt x="3049499" y="0"/>
                </a:cubicBezTo>
                <a:cubicBezTo>
                  <a:pt x="3256490" y="-40297"/>
                  <a:pt x="3482689" y="16934"/>
                  <a:pt x="3637071" y="0"/>
                </a:cubicBezTo>
                <a:cubicBezTo>
                  <a:pt x="3791453" y="-16934"/>
                  <a:pt x="4002086" y="62060"/>
                  <a:pt x="4336282" y="0"/>
                </a:cubicBezTo>
                <a:cubicBezTo>
                  <a:pt x="4670478" y="-62060"/>
                  <a:pt x="4591639" y="48029"/>
                  <a:pt x="4812215" y="0"/>
                </a:cubicBezTo>
                <a:cubicBezTo>
                  <a:pt x="5032791" y="-48029"/>
                  <a:pt x="5097577" y="8413"/>
                  <a:pt x="5288148" y="0"/>
                </a:cubicBezTo>
                <a:cubicBezTo>
                  <a:pt x="5478719" y="-8413"/>
                  <a:pt x="5556762" y="1664"/>
                  <a:pt x="5764082" y="0"/>
                </a:cubicBezTo>
                <a:cubicBezTo>
                  <a:pt x="5971402" y="-1664"/>
                  <a:pt x="6225408" y="57995"/>
                  <a:pt x="6574931" y="0"/>
                </a:cubicBezTo>
                <a:cubicBezTo>
                  <a:pt x="6924454" y="-57995"/>
                  <a:pt x="6933131" y="19455"/>
                  <a:pt x="7050865" y="0"/>
                </a:cubicBezTo>
                <a:cubicBezTo>
                  <a:pt x="7168599" y="-19455"/>
                  <a:pt x="7372907" y="70161"/>
                  <a:pt x="7638437" y="0"/>
                </a:cubicBezTo>
                <a:cubicBezTo>
                  <a:pt x="7903967" y="-70161"/>
                  <a:pt x="8035229" y="45961"/>
                  <a:pt x="8226009" y="0"/>
                </a:cubicBezTo>
                <a:cubicBezTo>
                  <a:pt x="8416789" y="-45961"/>
                  <a:pt x="8513551" y="5223"/>
                  <a:pt x="8701942" y="0"/>
                </a:cubicBezTo>
                <a:cubicBezTo>
                  <a:pt x="8890333" y="-5223"/>
                  <a:pt x="9011405" y="48123"/>
                  <a:pt x="9177875" y="0"/>
                </a:cubicBezTo>
                <a:cubicBezTo>
                  <a:pt x="9344345" y="-48123"/>
                  <a:pt x="9704932" y="52221"/>
                  <a:pt x="9877086" y="0"/>
                </a:cubicBezTo>
                <a:cubicBezTo>
                  <a:pt x="10049240" y="-52221"/>
                  <a:pt x="10185947" y="60095"/>
                  <a:pt x="10464658" y="0"/>
                </a:cubicBezTo>
                <a:cubicBezTo>
                  <a:pt x="10743369" y="-60095"/>
                  <a:pt x="10956495" y="43837"/>
                  <a:pt x="11163869" y="0"/>
                </a:cubicBezTo>
                <a:cubicBezTo>
                  <a:pt x="11187382" y="207173"/>
                  <a:pt x="11128669" y="386058"/>
                  <a:pt x="11163869" y="593551"/>
                </a:cubicBezTo>
                <a:cubicBezTo>
                  <a:pt x="11199069" y="801044"/>
                  <a:pt x="11138573" y="1028855"/>
                  <a:pt x="11163869" y="1141445"/>
                </a:cubicBezTo>
                <a:cubicBezTo>
                  <a:pt x="11066980" y="1157164"/>
                  <a:pt x="10980906" y="1137634"/>
                  <a:pt x="10911213" y="1141445"/>
                </a:cubicBezTo>
                <a:cubicBezTo>
                  <a:pt x="10841520" y="1145256"/>
                  <a:pt x="10541359" y="1140529"/>
                  <a:pt x="10435280" y="1141445"/>
                </a:cubicBezTo>
                <a:cubicBezTo>
                  <a:pt x="10329201" y="1142361"/>
                  <a:pt x="9987442" y="1127338"/>
                  <a:pt x="9624430" y="1141445"/>
                </a:cubicBezTo>
                <a:cubicBezTo>
                  <a:pt x="9261418" y="1155552"/>
                  <a:pt x="9180297" y="1070812"/>
                  <a:pt x="8813581" y="1141445"/>
                </a:cubicBezTo>
                <a:cubicBezTo>
                  <a:pt x="8446865" y="1212078"/>
                  <a:pt x="8365473" y="1130229"/>
                  <a:pt x="8114370" y="1141445"/>
                </a:cubicBezTo>
                <a:cubicBezTo>
                  <a:pt x="7863267" y="1152661"/>
                  <a:pt x="7700174" y="1126165"/>
                  <a:pt x="7526798" y="1141445"/>
                </a:cubicBezTo>
                <a:cubicBezTo>
                  <a:pt x="7353422" y="1156725"/>
                  <a:pt x="7357401" y="1126331"/>
                  <a:pt x="7274142" y="1141445"/>
                </a:cubicBezTo>
                <a:cubicBezTo>
                  <a:pt x="7190883" y="1156559"/>
                  <a:pt x="6676590" y="1123657"/>
                  <a:pt x="6463293" y="1141445"/>
                </a:cubicBezTo>
                <a:cubicBezTo>
                  <a:pt x="6249996" y="1159233"/>
                  <a:pt x="6122988" y="1138369"/>
                  <a:pt x="5987359" y="1141445"/>
                </a:cubicBezTo>
                <a:cubicBezTo>
                  <a:pt x="5851730" y="1144521"/>
                  <a:pt x="5715063" y="1122578"/>
                  <a:pt x="5511426" y="1141445"/>
                </a:cubicBezTo>
                <a:cubicBezTo>
                  <a:pt x="5307789" y="1160312"/>
                  <a:pt x="5258559" y="1123835"/>
                  <a:pt x="5035492" y="1141445"/>
                </a:cubicBezTo>
                <a:cubicBezTo>
                  <a:pt x="4812425" y="1159055"/>
                  <a:pt x="4651106" y="1132940"/>
                  <a:pt x="4447920" y="1141445"/>
                </a:cubicBezTo>
                <a:cubicBezTo>
                  <a:pt x="4244734" y="1149950"/>
                  <a:pt x="3990728" y="1128057"/>
                  <a:pt x="3637071" y="1141445"/>
                </a:cubicBezTo>
                <a:cubicBezTo>
                  <a:pt x="3283414" y="1154833"/>
                  <a:pt x="3316431" y="1134452"/>
                  <a:pt x="3161138" y="1141445"/>
                </a:cubicBezTo>
                <a:cubicBezTo>
                  <a:pt x="3005845" y="1148438"/>
                  <a:pt x="2547393" y="1076053"/>
                  <a:pt x="2350288" y="1141445"/>
                </a:cubicBezTo>
                <a:cubicBezTo>
                  <a:pt x="2153183" y="1206837"/>
                  <a:pt x="2029716" y="1101589"/>
                  <a:pt x="1874355" y="1141445"/>
                </a:cubicBezTo>
                <a:cubicBezTo>
                  <a:pt x="1718994" y="1181301"/>
                  <a:pt x="1542215" y="1095318"/>
                  <a:pt x="1398421" y="1141445"/>
                </a:cubicBezTo>
                <a:cubicBezTo>
                  <a:pt x="1254627" y="1187572"/>
                  <a:pt x="850366" y="1123946"/>
                  <a:pt x="699211" y="1141445"/>
                </a:cubicBezTo>
                <a:cubicBezTo>
                  <a:pt x="548056" y="1158944"/>
                  <a:pt x="197859" y="1139876"/>
                  <a:pt x="0" y="1141445"/>
                </a:cubicBezTo>
                <a:cubicBezTo>
                  <a:pt x="-56984" y="870184"/>
                  <a:pt x="67227" y="727056"/>
                  <a:pt x="0" y="570723"/>
                </a:cubicBezTo>
                <a:cubicBezTo>
                  <a:pt x="-67227" y="414390"/>
                  <a:pt x="34292" y="219186"/>
                  <a:pt x="0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381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242918449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3:  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Carbon trong tự nhiên có hai đồng vị :      C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chiếm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98,89% ;   C chiếm 1,11%. Nguyên tử khối trung bình của C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endParaRPr lang="en-US" altLang="en-US" sz="320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072555" y="2564023"/>
            <a:ext cx="2825086" cy="890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A. 12,5</a:t>
            </a:r>
          </a:p>
        </p:txBody>
      </p:sp>
      <p:sp>
        <p:nvSpPr>
          <p:cNvPr id="10" name="3"/>
          <p:cNvSpPr/>
          <p:nvPr/>
        </p:nvSpPr>
        <p:spPr>
          <a:xfrm>
            <a:off x="1072554" y="3604696"/>
            <a:ext cx="2825086" cy="890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C. 12,022</a:t>
            </a:r>
          </a:p>
        </p:txBody>
      </p:sp>
      <p:sp>
        <p:nvSpPr>
          <p:cNvPr id="11" name="2"/>
          <p:cNvSpPr/>
          <p:nvPr/>
        </p:nvSpPr>
        <p:spPr>
          <a:xfrm>
            <a:off x="7357556" y="2564023"/>
            <a:ext cx="2825086" cy="890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B. 12,055</a:t>
            </a:r>
          </a:p>
        </p:txBody>
      </p:sp>
      <p:sp>
        <p:nvSpPr>
          <p:cNvPr id="12" name="4"/>
          <p:cNvSpPr/>
          <p:nvPr/>
        </p:nvSpPr>
        <p:spPr>
          <a:xfrm>
            <a:off x="7357555" y="3581873"/>
            <a:ext cx="2825086" cy="890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D. 12,011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8215910" y="1006732"/>
            <a:ext cx="60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12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8196860" y="1283217"/>
            <a:ext cx="6286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672754" y="1445833"/>
            <a:ext cx="60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13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500418" y="1796526"/>
            <a:ext cx="8125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</a:t>
            </a:r>
          </a:p>
        </p:txBody>
      </p:sp>
      <p:graphicFrame>
        <p:nvGraphicFramePr>
          <p:cNvPr id="13" name="Object 10">
            <a:extLst>
              <a:ext uri="{FF2B5EF4-FFF2-40B4-BE49-F238E27FC236}">
                <a16:creationId xmlns:a16="http://schemas.microsoft.com/office/drawing/2014/main" id="{DD07863D-072D-49D6-92C2-47954F654F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3515776"/>
              </p:ext>
            </p:extLst>
          </p:nvPr>
        </p:nvGraphicFramePr>
        <p:xfrm>
          <a:off x="1982474" y="4957173"/>
          <a:ext cx="6834187" cy="133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93680" imgH="419040" progId="Equation.DSMT4">
                  <p:embed/>
                </p:oleObj>
              </mc:Choice>
              <mc:Fallback>
                <p:oleObj name="Equation" r:id="rId2" imgW="1993680" imgH="419040" progId="Equation.DSMT4">
                  <p:embed/>
                  <p:pic>
                    <p:nvPicPr>
                      <p:cNvPr id="3" name="Object 10">
                        <a:extLst>
                          <a:ext uri="{FF2B5EF4-FFF2-40B4-BE49-F238E27FC236}">
                            <a16:creationId xmlns:a16="http://schemas.microsoft.com/office/drawing/2014/main" id="{2DCA1D99-271A-43A2-A78C-6F5A9E8151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2474" y="4957173"/>
                        <a:ext cx="6834187" cy="13398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0070C0"/>
                        </a:solidFill>
                        <a:prstDash val="dashDot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08499001-16E7-02ED-8D7B-F6D620F9D95B}"/>
              </a:ext>
            </a:extLst>
          </p:cNvPr>
          <p:cNvSpPr/>
          <p:nvPr/>
        </p:nvSpPr>
        <p:spPr>
          <a:xfrm>
            <a:off x="3309977" y="175735"/>
            <a:ext cx="55720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0664040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6" y="1"/>
            <a:ext cx="3248025" cy="3400425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8611442-F207-C530-988A-71C48217D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528" y="383813"/>
            <a:ext cx="3248025" cy="23711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121920" tIns="60960" rIns="121920" bIns="60960" numCol="1" rtlCol="0" anchor="ctr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algn="just" defTabSz="1219170" fontAlgn="base">
              <a:lnSpc>
                <a:spcPct val="13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en-US" sz="3733" b="1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altLang="en-US" sz="3733" b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 </a:t>
            </a:r>
            <a:r>
              <a:rPr lang="en-US" altLang="en-US" sz="3733" b="1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4</a:t>
            </a:r>
            <a:r>
              <a:rPr lang="en-US" altLang="en-US" sz="3733" b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: </a:t>
            </a:r>
            <a:r>
              <a:rPr lang="en-US" altLang="en-US" sz="3733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Hoàn</a:t>
            </a:r>
            <a:r>
              <a:rPr lang="en-US" altLang="en-US" sz="3733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altLang="en-US" sz="3733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altLang="en-US" sz="3733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thông</a:t>
            </a:r>
            <a:r>
              <a:rPr lang="en-US" altLang="en-US" sz="3733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tin </a:t>
            </a:r>
            <a:r>
              <a:rPr lang="en-US" altLang="en-US" sz="3733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còn</a:t>
            </a:r>
            <a:r>
              <a:rPr lang="en-US" altLang="en-US" sz="3733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thiếu</a:t>
            </a:r>
            <a:r>
              <a:rPr lang="en-US" altLang="en-US" sz="3733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altLang="en-US" sz="3733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bảng</a:t>
            </a:r>
            <a:r>
              <a:rPr lang="en-US" altLang="en-US" sz="3733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sau</a:t>
            </a:r>
            <a:endParaRPr lang="en-US" altLang="en-US" sz="3733" dirty="0">
              <a:solidFill>
                <a:srgbClr val="FFFF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Arial"/>
            </a:endParaRPr>
          </a:p>
          <a:p>
            <a:pPr algn="just" defTabSz="1219170" fontAlgn="base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altLang="en-US" sz="2933" dirty="0">
              <a:solidFill>
                <a:srgbClr val="FFFFFF"/>
              </a:solidFill>
              <a:latin typeface="Calibri Light"/>
              <a:ea typeface="+mj-ea"/>
              <a:cs typeface="Arial"/>
              <a:sym typeface="Arial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BA2319A-AC66-F694-5C1C-88A22D04965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742784" y="552893"/>
          <a:ext cx="8321627" cy="4730132"/>
        </p:xfrm>
        <a:graphic>
          <a:graphicData uri="http://schemas.openxmlformats.org/drawingml/2006/table">
            <a:tbl>
              <a:tblPr firstRow="1" firstCol="1" bandRow="1"/>
              <a:tblGrid>
                <a:gridCol w="1788203">
                  <a:extLst>
                    <a:ext uri="{9D8B030D-6E8A-4147-A177-3AD203B41FA5}">
                      <a16:colId xmlns:a16="http://schemas.microsoft.com/office/drawing/2014/main" val="577375314"/>
                    </a:ext>
                  </a:extLst>
                </a:gridCol>
                <a:gridCol w="1633356">
                  <a:extLst>
                    <a:ext uri="{9D8B030D-6E8A-4147-A177-3AD203B41FA5}">
                      <a16:colId xmlns:a16="http://schemas.microsoft.com/office/drawing/2014/main" val="3627384125"/>
                    </a:ext>
                  </a:extLst>
                </a:gridCol>
                <a:gridCol w="1633356">
                  <a:extLst>
                    <a:ext uri="{9D8B030D-6E8A-4147-A177-3AD203B41FA5}">
                      <a16:colId xmlns:a16="http://schemas.microsoft.com/office/drawing/2014/main" val="4029260868"/>
                    </a:ext>
                  </a:extLst>
                </a:gridCol>
                <a:gridCol w="1633356">
                  <a:extLst>
                    <a:ext uri="{9D8B030D-6E8A-4147-A177-3AD203B41FA5}">
                      <a16:colId xmlns:a16="http://schemas.microsoft.com/office/drawing/2014/main" val="1523554641"/>
                    </a:ext>
                  </a:extLst>
                </a:gridCol>
                <a:gridCol w="1633356">
                  <a:extLst>
                    <a:ext uri="{9D8B030D-6E8A-4147-A177-3AD203B41FA5}">
                      <a16:colId xmlns:a16="http://schemas.microsoft.com/office/drawing/2014/main" val="2392046505"/>
                    </a:ext>
                  </a:extLst>
                </a:gridCol>
              </a:tblGrid>
              <a:tr h="134413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fr-F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fr-F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fr-F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1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fr-F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endParaRPr lang="en-US" sz="1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fr-F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proton</a:t>
                      </a:r>
                      <a:endParaRPr lang="en-US" sz="1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fr-F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neutron</a:t>
                      </a:r>
                      <a:endParaRPr lang="en-US" sz="1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fr-F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electron</a:t>
                      </a:r>
                      <a:endParaRPr lang="en-US" sz="1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 anchor="ctr"/>
                </a:tc>
                <a:extLst>
                  <a:ext uri="{0D108BD9-81ED-4DB2-BD59-A6C34878D82A}">
                    <a16:rowId xmlns:a16="http://schemas.microsoft.com/office/drawing/2014/main" val="3675686132"/>
                  </a:ext>
                </a:extLst>
              </a:tr>
              <a:tr h="6771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extLst>
                  <a:ext uri="{0D108BD9-81ED-4DB2-BD59-A6C34878D82A}">
                    <a16:rowId xmlns:a16="http://schemas.microsoft.com/office/drawing/2014/main" val="1045874734"/>
                  </a:ext>
                </a:extLst>
              </a:tr>
              <a:tr h="6771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extLst>
                  <a:ext uri="{0D108BD9-81ED-4DB2-BD59-A6C34878D82A}">
                    <a16:rowId xmlns:a16="http://schemas.microsoft.com/office/drawing/2014/main" val="2232052738"/>
                  </a:ext>
                </a:extLst>
              </a:tr>
              <a:tr h="6771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extLst>
                  <a:ext uri="{0D108BD9-81ED-4DB2-BD59-A6C34878D82A}">
                    <a16:rowId xmlns:a16="http://schemas.microsoft.com/office/drawing/2014/main" val="3708192122"/>
                  </a:ext>
                </a:extLst>
              </a:tr>
              <a:tr h="6771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extLst>
                  <a:ext uri="{0D108BD9-81ED-4DB2-BD59-A6C34878D82A}">
                    <a16:rowId xmlns:a16="http://schemas.microsoft.com/office/drawing/2014/main" val="2217610396"/>
                  </a:ext>
                </a:extLst>
              </a:tr>
              <a:tr h="6771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extLst>
                  <a:ext uri="{0D108BD9-81ED-4DB2-BD59-A6C34878D82A}">
                    <a16:rowId xmlns:a16="http://schemas.microsoft.com/office/drawing/2014/main" val="54088962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F8F3F05-5B2E-C04F-9C6B-5DDCF235D2FF}"/>
              </a:ext>
            </a:extLst>
          </p:cNvPr>
          <p:cNvSpPr txBox="1"/>
          <p:nvPr/>
        </p:nvSpPr>
        <p:spPr>
          <a:xfrm>
            <a:off x="7555381" y="1727569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47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CAF002-790B-49B5-50CE-E5699B5D56F4}"/>
              </a:ext>
            </a:extLst>
          </p:cNvPr>
          <p:cNvSpPr txBox="1"/>
          <p:nvPr/>
        </p:nvSpPr>
        <p:spPr>
          <a:xfrm>
            <a:off x="4087628" y="1727569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47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985861-5A3F-909A-D74D-D64F0B47C536}"/>
              </a:ext>
            </a:extLst>
          </p:cNvPr>
          <p:cNvSpPr txBox="1"/>
          <p:nvPr/>
        </p:nvSpPr>
        <p:spPr>
          <a:xfrm>
            <a:off x="9243237" y="1727569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61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A02ACF-C8C3-009C-997A-8A7311C115DE}"/>
              </a:ext>
            </a:extLst>
          </p:cNvPr>
          <p:cNvSpPr txBox="1"/>
          <p:nvPr/>
        </p:nvSpPr>
        <p:spPr>
          <a:xfrm>
            <a:off x="4087628" y="2422518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33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F5557F-8CF8-4C3E-22B8-DC2FEB3DD02C}"/>
              </a:ext>
            </a:extLst>
          </p:cNvPr>
          <p:cNvSpPr txBox="1"/>
          <p:nvPr/>
        </p:nvSpPr>
        <p:spPr>
          <a:xfrm>
            <a:off x="10750476" y="2422517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33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4E813B-5E19-DE47-402A-8F788F6F72E8}"/>
              </a:ext>
            </a:extLst>
          </p:cNvPr>
          <p:cNvSpPr txBox="1"/>
          <p:nvPr/>
        </p:nvSpPr>
        <p:spPr>
          <a:xfrm>
            <a:off x="6061861" y="2392453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75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C47353-834A-0302-0844-CC95569C4F62}"/>
              </a:ext>
            </a:extLst>
          </p:cNvPr>
          <p:cNvSpPr txBox="1"/>
          <p:nvPr/>
        </p:nvSpPr>
        <p:spPr>
          <a:xfrm>
            <a:off x="7555381" y="3096558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35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B14DCC-78E5-1863-5BB5-5D40CFDB692E}"/>
              </a:ext>
            </a:extLst>
          </p:cNvPr>
          <p:cNvSpPr txBox="1"/>
          <p:nvPr/>
        </p:nvSpPr>
        <p:spPr>
          <a:xfrm>
            <a:off x="10883015" y="3096557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35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3C1C6E-171B-5CEB-2F33-BF22A631D46C}"/>
              </a:ext>
            </a:extLst>
          </p:cNvPr>
          <p:cNvSpPr txBox="1"/>
          <p:nvPr/>
        </p:nvSpPr>
        <p:spPr>
          <a:xfrm>
            <a:off x="5959005" y="3087401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80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42E07C-064A-3C07-332A-E9B0DCA5C22F}"/>
              </a:ext>
            </a:extLst>
          </p:cNvPr>
          <p:cNvSpPr txBox="1"/>
          <p:nvPr/>
        </p:nvSpPr>
        <p:spPr>
          <a:xfrm>
            <a:off x="7555381" y="3761441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79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DD3F80-E3AB-7626-495D-CF550287F6E3}"/>
              </a:ext>
            </a:extLst>
          </p:cNvPr>
          <p:cNvSpPr txBox="1"/>
          <p:nvPr/>
        </p:nvSpPr>
        <p:spPr>
          <a:xfrm>
            <a:off x="10896492" y="3770597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79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15CD06-40E7-1BFF-570D-D8EED61DF193}"/>
              </a:ext>
            </a:extLst>
          </p:cNvPr>
          <p:cNvSpPr txBox="1"/>
          <p:nvPr/>
        </p:nvSpPr>
        <p:spPr>
          <a:xfrm>
            <a:off x="9271763" y="3741672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100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5F98DA-02F3-1C47-D02B-BC63FCEE60CF}"/>
              </a:ext>
            </a:extLst>
          </p:cNvPr>
          <p:cNvSpPr txBox="1"/>
          <p:nvPr/>
        </p:nvSpPr>
        <p:spPr>
          <a:xfrm>
            <a:off x="4193068" y="4435481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50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EA970F-77DA-F8AD-41DF-3F8EB01CCDEC}"/>
              </a:ext>
            </a:extLst>
          </p:cNvPr>
          <p:cNvSpPr txBox="1"/>
          <p:nvPr/>
        </p:nvSpPr>
        <p:spPr>
          <a:xfrm>
            <a:off x="7485321" y="4406557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50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D46CC2-BE38-33D8-29D8-30153BF4ED2F}"/>
              </a:ext>
            </a:extLst>
          </p:cNvPr>
          <p:cNvSpPr txBox="1"/>
          <p:nvPr/>
        </p:nvSpPr>
        <p:spPr>
          <a:xfrm>
            <a:off x="5839195" y="4435480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119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192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72928"/>
          <a:stretch/>
        </p:blipFill>
        <p:spPr>
          <a:xfrm>
            <a:off x="6259398" y="5207954"/>
            <a:ext cx="5932602" cy="165004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t="84373" r="73634" b="1089"/>
          <a:stretch/>
        </p:blipFill>
        <p:spPr>
          <a:xfrm>
            <a:off x="1363744" y="5971879"/>
            <a:ext cx="1781666" cy="8861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10909" r="19742" b="21658"/>
          <a:stretch/>
        </p:blipFill>
        <p:spPr>
          <a:xfrm>
            <a:off x="1300544" y="497972"/>
            <a:ext cx="9577988" cy="51239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6" b="81821"/>
          <a:stretch/>
        </p:blipFill>
        <p:spPr>
          <a:xfrm>
            <a:off x="8983744" y="0"/>
            <a:ext cx="3208256" cy="11080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2036190"/>
            <a:ext cx="1216058" cy="14988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9" t="36429" r="5206" b="36506"/>
          <a:stretch/>
        </p:blipFill>
        <p:spPr>
          <a:xfrm>
            <a:off x="9857294" y="3761641"/>
            <a:ext cx="1461156" cy="16496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57926" r="83686" b="18256"/>
          <a:stretch/>
        </p:blipFill>
        <p:spPr>
          <a:xfrm>
            <a:off x="158684" y="4713402"/>
            <a:ext cx="1414021" cy="14517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6" t="20344" r="22139" b="62489"/>
          <a:stretch/>
        </p:blipFill>
        <p:spPr>
          <a:xfrm>
            <a:off x="9926068" y="1205446"/>
            <a:ext cx="1036950" cy="10463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7353" r="81211" b="74088"/>
          <a:stretch/>
        </p:blipFill>
        <p:spPr>
          <a:xfrm>
            <a:off x="669303" y="164969"/>
            <a:ext cx="1093509" cy="1131216"/>
          </a:xfrm>
          <a:prstGeom prst="rect">
            <a:avLst/>
          </a:prstGeom>
        </p:spPr>
      </p:pic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313468" y="2310115"/>
            <a:ext cx="9440244" cy="1273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66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Xin </a:t>
            </a:r>
            <a:r>
              <a:rPr lang="en-US" altLang="zh-CN" sz="66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chào</a:t>
            </a:r>
            <a:r>
              <a:rPr lang="en-US" altLang="zh-CN" sz="66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66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và</a:t>
            </a:r>
            <a:r>
              <a:rPr lang="en-US" altLang="zh-CN" sz="66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66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hẹn</a:t>
            </a:r>
            <a:r>
              <a:rPr lang="en-US" altLang="zh-CN" sz="66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66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gặp</a:t>
            </a:r>
            <a:r>
              <a:rPr lang="en-US" altLang="zh-CN" sz="66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66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lại</a:t>
            </a:r>
            <a:endParaRPr lang="zh-CN" altLang="en-US" sz="6600" kern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 ExtraBold" pitchFamily="2" charset="0"/>
              <a:ea typeface="方正粗谭黑简体" panose="02000000000000000000" pitchFamily="2" charset="-122"/>
              <a:cs typeface="Aharoni" panose="02010803020104030203" pitchFamily="2" charset="-79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59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n't Know Dude">
            <a:extLst>
              <a:ext uri="{FF2B5EF4-FFF2-40B4-BE49-F238E27FC236}">
                <a16:creationId xmlns:a16="http://schemas.microsoft.com/office/drawing/2014/main" id="{39AA7FBE-6FA6-4AAB-BCF0-A2F35BF7A8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68" y="2210151"/>
            <a:ext cx="1991531" cy="1991531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0814E9D-7374-49DD-9595-D6FEE7679EE0}"/>
              </a:ext>
            </a:extLst>
          </p:cNvPr>
          <p:cNvSpPr/>
          <p:nvPr/>
        </p:nvSpPr>
        <p:spPr>
          <a:xfrm>
            <a:off x="3924072" y="268814"/>
            <a:ext cx="5165064" cy="84365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8DC0AE-8913-4077-9D6F-830C126AAE30}"/>
              </a:ext>
            </a:extLst>
          </p:cNvPr>
          <p:cNvSpPr/>
          <p:nvPr/>
        </p:nvSpPr>
        <p:spPr>
          <a:xfrm>
            <a:off x="3626420" y="281472"/>
            <a:ext cx="60296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NỘI DUNG</a:t>
            </a:r>
            <a:endParaRPr lang="en-US" sz="4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0E122F-92B6-425A-BD11-C8218A37B640}"/>
              </a:ext>
            </a:extLst>
          </p:cNvPr>
          <p:cNvSpPr/>
          <p:nvPr/>
        </p:nvSpPr>
        <p:spPr>
          <a:xfrm>
            <a:off x="1918745" y="1601668"/>
            <a:ext cx="6834315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I. NGUYÊN TỐ HÓA HỌC</a:t>
            </a:r>
            <a:endParaRPr lang="en-US" sz="3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54450DA-0C31-4414-8F3E-D8CED3C2939B}"/>
              </a:ext>
            </a:extLst>
          </p:cNvPr>
          <p:cNvSpPr/>
          <p:nvPr/>
        </p:nvSpPr>
        <p:spPr>
          <a:xfrm>
            <a:off x="2499953" y="2670842"/>
            <a:ext cx="779778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II. 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ĐỒNG VỊ, NGUYÊN TỬ KHỐI TRUNG BÌNH</a:t>
            </a:r>
            <a:endParaRPr lang="en-US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30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72928"/>
          <a:stretch/>
        </p:blipFill>
        <p:spPr>
          <a:xfrm>
            <a:off x="6259398" y="5207954"/>
            <a:ext cx="5932602" cy="165004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t="84373" r="73634" b="1089"/>
          <a:stretch/>
        </p:blipFill>
        <p:spPr>
          <a:xfrm>
            <a:off x="1363744" y="5971879"/>
            <a:ext cx="1781666" cy="8861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10909" r="19742" b="21658"/>
          <a:stretch/>
        </p:blipFill>
        <p:spPr>
          <a:xfrm>
            <a:off x="1300544" y="497972"/>
            <a:ext cx="9577988" cy="51239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6" b="81821"/>
          <a:stretch/>
        </p:blipFill>
        <p:spPr>
          <a:xfrm>
            <a:off x="9199860" y="22591"/>
            <a:ext cx="3208256" cy="11080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2036190"/>
            <a:ext cx="1216058" cy="14988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9" t="36429" r="5206" b="36506"/>
          <a:stretch/>
        </p:blipFill>
        <p:spPr>
          <a:xfrm>
            <a:off x="9857294" y="3761641"/>
            <a:ext cx="1461156" cy="16496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57926" r="83686" b="18256"/>
          <a:stretch/>
        </p:blipFill>
        <p:spPr>
          <a:xfrm>
            <a:off x="158684" y="4713402"/>
            <a:ext cx="1414021" cy="14517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6" t="20344" r="22139" b="62489"/>
          <a:stretch/>
        </p:blipFill>
        <p:spPr>
          <a:xfrm>
            <a:off x="9926068" y="1205446"/>
            <a:ext cx="1036950" cy="10463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7353" r="81211" b="74088"/>
          <a:stretch/>
        </p:blipFill>
        <p:spPr>
          <a:xfrm>
            <a:off x="669303" y="164969"/>
            <a:ext cx="1093509" cy="1131216"/>
          </a:xfrm>
          <a:prstGeom prst="rect">
            <a:avLst/>
          </a:prstGeom>
        </p:spPr>
      </p:pic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363744" y="2256437"/>
            <a:ext cx="9440244" cy="1380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72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I. </a:t>
            </a:r>
            <a:r>
              <a:rPr lang="en-US" altLang="zh-CN" sz="72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Nguyên</a:t>
            </a:r>
            <a:r>
              <a:rPr lang="en-US" altLang="zh-CN" sz="72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72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tố</a:t>
            </a:r>
            <a:r>
              <a:rPr lang="en-US" altLang="zh-CN" sz="72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72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Hóa</a:t>
            </a:r>
            <a:r>
              <a:rPr lang="en-US" altLang="zh-CN" sz="72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72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học</a:t>
            </a:r>
            <a:endParaRPr lang="zh-CN" altLang="en-US" sz="7200" kern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 ExtraBold" pitchFamily="2" charset="0"/>
              <a:ea typeface="方正粗谭黑简体" panose="02000000000000000000" pitchFamily="2" charset="-122"/>
              <a:cs typeface="Aharoni" panose="02010803020104030203" pitchFamily="2" charset="-79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74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What are Isotopes? - GeeksforGeeks">
            <a:extLst>
              <a:ext uri="{FF2B5EF4-FFF2-40B4-BE49-F238E27FC236}">
                <a16:creationId xmlns:a16="http://schemas.microsoft.com/office/drawing/2014/main" id="{E48DE513-5535-4CBE-BC98-B449AF2057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94" t="65641" r="20975" b="14872"/>
          <a:stretch/>
        </p:blipFill>
        <p:spPr bwMode="auto">
          <a:xfrm>
            <a:off x="9610458" y="2920146"/>
            <a:ext cx="2124222" cy="133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9AF8D4-C158-4ACB-901B-1E3DE960BFEF}"/>
              </a:ext>
            </a:extLst>
          </p:cNvPr>
          <p:cNvSpPr txBox="1"/>
          <p:nvPr/>
        </p:nvSpPr>
        <p:spPr>
          <a:xfrm>
            <a:off x="2205198" y="1714075"/>
            <a:ext cx="82810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Cho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biết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proton</a:t>
            </a:r>
            <a:r>
              <a:rPr lang="vi-VN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, </a:t>
            </a:r>
            <a:r>
              <a:rPr lang="vi-VN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neutron</a:t>
            </a:r>
            <a:r>
              <a:rPr lang="vi-VN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dưới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đây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nhận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xét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8165A0-DF42-4314-95C2-91A030DCBC7E}"/>
              </a:ext>
            </a:extLst>
          </p:cNvPr>
          <p:cNvSpPr txBox="1"/>
          <p:nvPr/>
        </p:nvSpPr>
        <p:spPr>
          <a:xfrm>
            <a:off x="790466" y="4764352"/>
            <a:ext cx="282946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proton = 1</a:t>
            </a:r>
            <a:endParaRPr lang="en-US" sz="26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11" name="Picture 2" descr="What are Isotopes? - GeeksforGeeks">
            <a:extLst>
              <a:ext uri="{FF2B5EF4-FFF2-40B4-BE49-F238E27FC236}">
                <a16:creationId xmlns:a16="http://schemas.microsoft.com/office/drawing/2014/main" id="{A6CC22D2-D577-4366-8D93-4B179AE3B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8" t="9642" r="10318" b="60820"/>
          <a:stretch/>
        </p:blipFill>
        <p:spPr bwMode="auto">
          <a:xfrm>
            <a:off x="1320505" y="2640131"/>
            <a:ext cx="7906044" cy="212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on't Know Dude">
            <a:extLst>
              <a:ext uri="{FF2B5EF4-FFF2-40B4-BE49-F238E27FC236}">
                <a16:creationId xmlns:a16="http://schemas.microsoft.com/office/drawing/2014/main" id="{39AA7FBE-6FA6-4AAB-BCF0-A2F35BF7A8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04" y="1475540"/>
            <a:ext cx="1344296" cy="13442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99EAE4-4E2E-473C-A16C-B231D1FA63B3}"/>
              </a:ext>
            </a:extLst>
          </p:cNvPr>
          <p:cNvSpPr txBox="1"/>
          <p:nvPr/>
        </p:nvSpPr>
        <p:spPr>
          <a:xfrm>
            <a:off x="4192503" y="4764352"/>
            <a:ext cx="282946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proton = 1</a:t>
            </a:r>
            <a:endParaRPr lang="en-US" sz="26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8E3186-3EC0-4B06-B3F7-16E8ECA6E090}"/>
              </a:ext>
            </a:extLst>
          </p:cNvPr>
          <p:cNvSpPr txBox="1"/>
          <p:nvPr/>
        </p:nvSpPr>
        <p:spPr>
          <a:xfrm>
            <a:off x="7329598" y="4789306"/>
            <a:ext cx="282946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proton = 1</a:t>
            </a:r>
            <a:endParaRPr lang="en-US" sz="26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FFBF96-82EE-4564-8767-B41F730B8A7D}"/>
              </a:ext>
            </a:extLst>
          </p:cNvPr>
          <p:cNvSpPr/>
          <p:nvPr/>
        </p:nvSpPr>
        <p:spPr>
          <a:xfrm>
            <a:off x="6355430" y="5580274"/>
            <a:ext cx="4939251" cy="107819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9CEF9D-C27F-4A03-9CE2-B503F8AD42AD}"/>
              </a:ext>
            </a:extLst>
          </p:cNvPr>
          <p:cNvSpPr txBox="1"/>
          <p:nvPr/>
        </p:nvSpPr>
        <p:spPr>
          <a:xfrm>
            <a:off x="6355431" y="5765427"/>
            <a:ext cx="49392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40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tố</a:t>
            </a:r>
            <a:r>
              <a:rPr lang="en-US" sz="40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Hydrogen</a:t>
            </a:r>
          </a:p>
        </p:txBody>
      </p:sp>
      <p:pic>
        <p:nvPicPr>
          <p:cNvPr id="14" name="Graphic 13" descr="Back with solid fill">
            <a:extLst>
              <a:ext uri="{FF2B5EF4-FFF2-40B4-BE49-F238E27FC236}">
                <a16:creationId xmlns:a16="http://schemas.microsoft.com/office/drawing/2014/main" id="{12E2B439-1B6B-45E9-A6F1-E441523A7F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85505">
            <a:off x="3887023" y="4697919"/>
            <a:ext cx="2260831" cy="2260831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0814E9D-7374-49DD-9595-D6FEE7679EE0}"/>
              </a:ext>
            </a:extLst>
          </p:cNvPr>
          <p:cNvSpPr/>
          <p:nvPr/>
        </p:nvSpPr>
        <p:spPr>
          <a:xfrm>
            <a:off x="3750589" y="208510"/>
            <a:ext cx="5475959" cy="83648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8DC0AE-8913-4077-9D6F-830C126AAE30}"/>
              </a:ext>
            </a:extLst>
          </p:cNvPr>
          <p:cNvSpPr/>
          <p:nvPr/>
        </p:nvSpPr>
        <p:spPr>
          <a:xfrm>
            <a:off x="3626421" y="281472"/>
            <a:ext cx="560012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I. NGUYÊN TỐ HÓA HỌC</a:t>
            </a:r>
            <a:endParaRPr lang="en-US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ïṡļïḓé">
            <a:extLst>
              <a:ext uri="{FF2B5EF4-FFF2-40B4-BE49-F238E27FC236}">
                <a16:creationId xmlns:a16="http://schemas.microsoft.com/office/drawing/2014/main" id="{40E96417-F617-1CAF-41FD-91843A2777B7}"/>
              </a:ext>
            </a:extLst>
          </p:cNvPr>
          <p:cNvSpPr txBox="1"/>
          <p:nvPr/>
        </p:nvSpPr>
        <p:spPr>
          <a:xfrm>
            <a:off x="471902" y="833565"/>
            <a:ext cx="618802" cy="836480"/>
          </a:xfrm>
          <a:prstGeom prst="rect">
            <a:avLst/>
          </a:prstGeom>
          <a:noFill/>
        </p:spPr>
        <p:txBody>
          <a:bodyPr wrap="none" lIns="182843" tIns="91422" rIns="182843" bIns="91422" anchor="ctr" anchorCtr="0">
            <a:norm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1.</a:t>
            </a: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42496EF-1D15-4566-6CFD-755BFFEA420A}"/>
              </a:ext>
            </a:extLst>
          </p:cNvPr>
          <p:cNvSpPr txBox="1"/>
          <p:nvPr/>
        </p:nvSpPr>
        <p:spPr>
          <a:xfrm>
            <a:off x="1090704" y="1037788"/>
            <a:ext cx="68716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KHÁI NIỆM NGUYÊN TỐ HÓA HỌC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32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3" grpId="0"/>
      <p:bldP spid="4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7" name="Isosceles Triangle 8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Isosceles Triangle 8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6" descr="Using Carbon 14 Dating">
            <a:extLst>
              <a:ext uri="{FF2B5EF4-FFF2-40B4-BE49-F238E27FC236}">
                <a16:creationId xmlns:a16="http://schemas.microsoft.com/office/drawing/2014/main" id="{BA565953-3BBB-4F52-A71B-3E9E78F50F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800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C2B53E2B-190D-43D2-9F9C-69441BE14A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78" b="13996"/>
          <a:stretch/>
        </p:blipFill>
        <p:spPr>
          <a:xfrm>
            <a:off x="100749" y="1194184"/>
            <a:ext cx="9022812" cy="3329768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9B9BDDB-5918-43A7-8CCB-B93F3EF1EF5E}"/>
              </a:ext>
            </a:extLst>
          </p:cNvPr>
          <p:cNvSpPr/>
          <p:nvPr/>
        </p:nvSpPr>
        <p:spPr>
          <a:xfrm>
            <a:off x="537663" y="4997797"/>
            <a:ext cx="11084826" cy="84038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262F91-7B96-45B5-BB2B-90DA52E284AC}"/>
              </a:ext>
            </a:extLst>
          </p:cNvPr>
          <p:cNvSpPr txBox="1"/>
          <p:nvPr/>
        </p:nvSpPr>
        <p:spPr>
          <a:xfrm>
            <a:off x="1535429" y="208747"/>
            <a:ext cx="66648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Cho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biết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proton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dưới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đây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nhận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xét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0E5508-F986-42B3-AACC-9E9FC98AF4E7}"/>
              </a:ext>
            </a:extLst>
          </p:cNvPr>
          <p:cNvSpPr txBox="1"/>
          <p:nvPr/>
        </p:nvSpPr>
        <p:spPr>
          <a:xfrm>
            <a:off x="1004349" y="4303038"/>
            <a:ext cx="493925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Cùng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proton = 6</a:t>
            </a:r>
            <a:endParaRPr lang="en-US" sz="26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A72D268E-E2AF-4E1F-94D0-BD6839142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63" y="5123877"/>
            <a:ext cx="112638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>
                <a:ea typeface="Microsoft YaHei" panose="020B0503020204020204" pitchFamily="34" charset="-122"/>
                <a:sym typeface="Times New Roman" panose="02020603050405020304" pitchFamily="18" charset="0"/>
              </a:rPr>
              <a:t>Nguyên tố hóa học là những nguyên tử có </a:t>
            </a:r>
            <a:r>
              <a:rPr lang="en-US" sz="3200" b="1" dirty="0" err="1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 proton.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49AF09B-8145-4C92-9B80-DE8AD01DA5CC}"/>
              </a:ext>
            </a:extLst>
          </p:cNvPr>
          <p:cNvSpPr/>
          <p:nvPr/>
        </p:nvSpPr>
        <p:spPr>
          <a:xfrm>
            <a:off x="8742030" y="1114187"/>
            <a:ext cx="3419139" cy="126533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67B760-602C-4FF0-B07C-099083645094}"/>
              </a:ext>
            </a:extLst>
          </p:cNvPr>
          <p:cNvSpPr txBox="1"/>
          <p:nvPr/>
        </p:nvSpPr>
        <p:spPr>
          <a:xfrm>
            <a:off x="8964413" y="1100588"/>
            <a:ext cx="31428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40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tố</a:t>
            </a:r>
            <a:r>
              <a:rPr lang="en-US" sz="40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Carbon</a:t>
            </a:r>
          </a:p>
        </p:txBody>
      </p:sp>
      <p:pic>
        <p:nvPicPr>
          <p:cNvPr id="25" name="Picture 24" descr="Don't Know Dude">
            <a:extLst>
              <a:ext uri="{FF2B5EF4-FFF2-40B4-BE49-F238E27FC236}">
                <a16:creationId xmlns:a16="http://schemas.microsoft.com/office/drawing/2014/main" id="{9550C7F1-433C-4B6A-8AD3-38E8BDD01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08" y="-197202"/>
            <a:ext cx="1769385" cy="176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2" grpId="0"/>
      <p:bldP spid="23" grpId="0" animBg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3C9DA65-CFE4-4883-A9DE-E22F0A8ECD2A}"/>
              </a:ext>
            </a:extLst>
          </p:cNvPr>
          <p:cNvSpPr txBox="1"/>
          <p:nvPr/>
        </p:nvSpPr>
        <p:spPr>
          <a:xfrm>
            <a:off x="566329" y="869032"/>
            <a:ext cx="116256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proton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nhân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gọi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(Z).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proton =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(Z)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= </a:t>
            </a:r>
            <a:r>
              <a:rPr lang="vi-VN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eletron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70C9E4-544D-4CB9-B134-99CD546BE95E}"/>
              </a:ext>
            </a:extLst>
          </p:cNvPr>
          <p:cNvSpPr txBox="1"/>
          <p:nvPr/>
        </p:nvSpPr>
        <p:spPr>
          <a:xfrm>
            <a:off x="3643361" y="2044005"/>
            <a:ext cx="6406040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nhân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Carbon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 </a:t>
            </a:r>
            <a:r>
              <a:rPr lang="vi-VN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eletron</a:t>
            </a:r>
            <a:r>
              <a:rPr lang="vi-VN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 proton.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Z</a:t>
            </a:r>
            <a:r>
              <a:rPr lang="en-US" altLang="en-US" sz="2800" baseline="-25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= 6.</a:t>
            </a:r>
          </a:p>
        </p:txBody>
      </p:sp>
      <p:pic>
        <p:nvPicPr>
          <p:cNvPr id="6146" name="Picture 2" descr="Oxygen Atom Bohr Model Proton Neutron Stock Illustration 1036576207">
            <a:extLst>
              <a:ext uri="{FF2B5EF4-FFF2-40B4-BE49-F238E27FC236}">
                <a16:creationId xmlns:a16="http://schemas.microsoft.com/office/drawing/2014/main" id="{4D5E19DD-EAC4-4B30-B96C-7F4ECDF630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r="10361" b="8376"/>
          <a:stretch/>
        </p:blipFill>
        <p:spPr bwMode="auto">
          <a:xfrm>
            <a:off x="9432606" y="3311647"/>
            <a:ext cx="2793278" cy="244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rbon Atom Bohr model with proton, neutron and electron. 3d illustration  Stock Photo - Alamy">
            <a:extLst>
              <a:ext uri="{FF2B5EF4-FFF2-40B4-BE49-F238E27FC236}">
                <a16:creationId xmlns:a16="http://schemas.microsoft.com/office/drawing/2014/main" id="{CC9A2976-7DE6-4C18-8001-3EBD9063A7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4" t="1851" r="16598" b="10371"/>
          <a:stretch/>
        </p:blipFill>
        <p:spPr bwMode="auto">
          <a:xfrm>
            <a:off x="418399" y="1859009"/>
            <a:ext cx="2490007" cy="244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ïṡļïḓé">
            <a:extLst>
              <a:ext uri="{FF2B5EF4-FFF2-40B4-BE49-F238E27FC236}">
                <a16:creationId xmlns:a16="http://schemas.microsoft.com/office/drawing/2014/main" id="{85F0A3CF-64F6-4CFD-9DDC-54B859D094DD}"/>
              </a:ext>
            </a:extLst>
          </p:cNvPr>
          <p:cNvSpPr txBox="1"/>
          <p:nvPr/>
        </p:nvSpPr>
        <p:spPr>
          <a:xfrm>
            <a:off x="784025" y="110108"/>
            <a:ext cx="618802" cy="836480"/>
          </a:xfrm>
          <a:prstGeom prst="rect">
            <a:avLst/>
          </a:prstGeom>
          <a:noFill/>
        </p:spPr>
        <p:txBody>
          <a:bodyPr wrap="none" lIns="182843" tIns="91422" rIns="182843" bIns="91422" anchor="ctr" anchorCtr="0">
            <a:normAutofit/>
          </a:bodyPr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A4ECDB-2948-44EC-A8B8-8115BD7F7C14}"/>
              </a:ext>
            </a:extLst>
          </p:cNvPr>
          <p:cNvSpPr txBox="1"/>
          <p:nvPr/>
        </p:nvSpPr>
        <p:spPr>
          <a:xfrm>
            <a:off x="1402827" y="314331"/>
            <a:ext cx="98794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 HIỆU NGUYÊN TỬ, SỐ KHỐI, KÍ HIỆU NGUYÊN TỬ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46A724-893D-4489-9F81-1DBAA696D7B9}"/>
              </a:ext>
            </a:extLst>
          </p:cNvPr>
          <p:cNvSpPr txBox="1"/>
          <p:nvPr/>
        </p:nvSpPr>
        <p:spPr>
          <a:xfrm>
            <a:off x="2956332" y="4056643"/>
            <a:ext cx="6688453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nhân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Oxygen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8 </a:t>
            </a:r>
            <a:r>
              <a:rPr lang="vi-VN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eletron</a:t>
            </a:r>
            <a:r>
              <a:rPr lang="vi-VN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8 proton.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C5ABAB-528E-48C1-826E-6F97BBCB516A}"/>
              </a:ext>
            </a:extLst>
          </p:cNvPr>
          <p:cNvSpPr txBox="1"/>
          <p:nvPr/>
        </p:nvSpPr>
        <p:spPr>
          <a:xfrm>
            <a:off x="6318667" y="4483019"/>
            <a:ext cx="14493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Z</a:t>
            </a:r>
            <a:r>
              <a:rPr lang="en-US" altLang="en-US" sz="280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= 8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B07CCB-D78B-4AB2-A186-5E30CECC26E0}"/>
              </a:ext>
            </a:extLst>
          </p:cNvPr>
          <p:cNvSpPr txBox="1"/>
          <p:nvPr/>
        </p:nvSpPr>
        <p:spPr>
          <a:xfrm>
            <a:off x="523473" y="4252187"/>
            <a:ext cx="24900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400" i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400" i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Carbon</a:t>
            </a:r>
            <a:endParaRPr lang="en-US" sz="2400" i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331C97-72E2-49F6-9F73-E5A3E19FE0B1}"/>
              </a:ext>
            </a:extLst>
          </p:cNvPr>
          <p:cNvSpPr txBox="1"/>
          <p:nvPr/>
        </p:nvSpPr>
        <p:spPr>
          <a:xfrm>
            <a:off x="9539352" y="2849982"/>
            <a:ext cx="24900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400" i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400" i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Oxygen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77286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8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">
            <a:extLst>
              <a:ext uri="{FF2B5EF4-FFF2-40B4-BE49-F238E27FC236}">
                <a16:creationId xmlns:a16="http://schemas.microsoft.com/office/drawing/2014/main" id="{D66011A0-AF57-4B07-BD9F-62610DE9E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427" y="3429000"/>
            <a:ext cx="773162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Ví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dụ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1: Hạt nhân nguyên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Aluminium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13 proton và 14 neutron.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Tính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khối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Aluminium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715F2C8-455D-4612-A2E4-D63F274099EC}"/>
              </a:ext>
            </a:extLst>
          </p:cNvPr>
          <p:cNvSpPr/>
          <p:nvPr/>
        </p:nvSpPr>
        <p:spPr>
          <a:xfrm>
            <a:off x="4495785" y="192022"/>
            <a:ext cx="4316043" cy="83648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A714F0-113F-4B9A-B319-5F924348D40B}"/>
              </a:ext>
            </a:extLst>
          </p:cNvPr>
          <p:cNvSpPr/>
          <p:nvPr/>
        </p:nvSpPr>
        <p:spPr>
          <a:xfrm>
            <a:off x="3626421" y="281472"/>
            <a:ext cx="560012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SỐ KHỐI A</a:t>
            </a:r>
            <a:endParaRPr lang="en-US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Aluminium Atom On A White Background Stock Photo, Picture And Royalty Free  Image. Image 24660012.">
            <a:extLst>
              <a:ext uri="{FF2B5EF4-FFF2-40B4-BE49-F238E27FC236}">
                <a16:creationId xmlns:a16="http://schemas.microsoft.com/office/drawing/2014/main" id="{7C8F727F-2F6E-48CF-8E88-6175CF5DB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828" y="3415591"/>
            <a:ext cx="3078127" cy="307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197" name="TextBox 6">
            <a:extLst>
              <a:ext uri="{FF2B5EF4-FFF2-40B4-BE49-F238E27FC236}">
                <a16:creationId xmlns:a16="http://schemas.microsoft.com/office/drawing/2014/main" id="{7558E056-B568-B1E9-DAC3-79DE72FE44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8880294"/>
              </p:ext>
            </p:extLst>
          </p:nvPr>
        </p:nvGraphicFramePr>
        <p:xfrm>
          <a:off x="779553" y="1374031"/>
          <a:ext cx="10632893" cy="1985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F495E58-AA24-49CC-960B-FF4A50B7F672}"/>
              </a:ext>
            </a:extLst>
          </p:cNvPr>
          <p:cNvSpPr/>
          <p:nvPr/>
        </p:nvSpPr>
        <p:spPr>
          <a:xfrm>
            <a:off x="2162636" y="5209274"/>
            <a:ext cx="4666297" cy="83648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 = Z + N = 13 + 14 = 27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Don't Know Dude">
            <a:extLst>
              <a:ext uri="{FF2B5EF4-FFF2-40B4-BE49-F238E27FC236}">
                <a16:creationId xmlns:a16="http://schemas.microsoft.com/office/drawing/2014/main" id="{4B82126D-99CA-4991-8B58-AE957DCFB9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122" y="3295461"/>
            <a:ext cx="1344296" cy="134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49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>
            <a:extLst>
              <a:ext uri="{FF2B5EF4-FFF2-40B4-BE49-F238E27FC236}">
                <a16:creationId xmlns:a16="http://schemas.microsoft.com/office/drawing/2014/main" id="{FC65C8F9-63E9-46B4-84E9-7C7B0192D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611" y="2644170"/>
            <a:ext cx="9626363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Ví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dụ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3: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Chloride có số khối là 35 và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17 proton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nhân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. Cho biết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neutron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Chloride?</a:t>
            </a:r>
          </a:p>
        </p:txBody>
      </p:sp>
      <p:pic>
        <p:nvPicPr>
          <p:cNvPr id="9218" name="Picture 2" descr="3d render of atom structure of chlorine Stock Photo by ©oorka5 136542122">
            <a:extLst>
              <a:ext uri="{FF2B5EF4-FFF2-40B4-BE49-F238E27FC236}">
                <a16:creationId xmlns:a16="http://schemas.microsoft.com/office/drawing/2014/main" id="{F4055337-FBFD-4FAD-BECD-0265622158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t="4068" r="7275" b="19322"/>
          <a:stretch/>
        </p:blipFill>
        <p:spPr bwMode="auto">
          <a:xfrm>
            <a:off x="9229501" y="3911915"/>
            <a:ext cx="2620179" cy="255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27CCF6-AF36-4932-8D16-EB46A6566FCB}"/>
              </a:ext>
            </a:extLst>
          </p:cNvPr>
          <p:cNvSpPr/>
          <p:nvPr/>
        </p:nvSpPr>
        <p:spPr>
          <a:xfrm>
            <a:off x="1399989" y="4748550"/>
            <a:ext cx="6670890" cy="126836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 = Z + N ⇒N = A – Z </a:t>
            </a:r>
          </a:p>
          <a:p>
            <a:r>
              <a:rPr lang="en-US" alt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                        = 35 – 17 = 18 (</a:t>
            </a:r>
            <a:r>
              <a:rPr lang="en-US" alt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alt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Don't Know Dude">
            <a:extLst>
              <a:ext uri="{FF2B5EF4-FFF2-40B4-BE49-F238E27FC236}">
                <a16:creationId xmlns:a16="http://schemas.microsoft.com/office/drawing/2014/main" id="{25779D7B-F830-499D-A6AF-0AD3338D29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72" y="168936"/>
            <a:ext cx="1344296" cy="1344296"/>
          </a:xfrm>
          <a:prstGeom prst="rect">
            <a:avLst/>
          </a:prstGeom>
        </p:spPr>
      </p:pic>
      <p:sp>
        <p:nvSpPr>
          <p:cNvPr id="7" name="Text Box 10">
            <a:extLst>
              <a:ext uri="{FF2B5EF4-FFF2-40B4-BE49-F238E27FC236}">
                <a16:creationId xmlns:a16="http://schemas.microsoft.com/office/drawing/2014/main" id="{77864481-D9BB-46AF-9EF0-4DCD3E855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09637"/>
            <a:ext cx="10020880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Ví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dụ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2: Hạt nhân nguyên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Sodium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11 proton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và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12 neutron.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Tính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khối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altLang="en-US" sz="32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Sodium.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9063A4A-ECF3-441B-BD05-F12DF2981CDD}"/>
              </a:ext>
            </a:extLst>
          </p:cNvPr>
          <p:cNvSpPr/>
          <p:nvPr/>
        </p:nvSpPr>
        <p:spPr>
          <a:xfrm>
            <a:off x="3762851" y="1638294"/>
            <a:ext cx="4666297" cy="83648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 = Z + N = 11 + 12 = 23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05513D0-F350-42F8-8815-D9F1CF7FA5A6}"/>
              </a:ext>
            </a:extLst>
          </p:cNvPr>
          <p:cNvSpPr/>
          <p:nvPr/>
        </p:nvSpPr>
        <p:spPr>
          <a:xfrm>
            <a:off x="1399989" y="3951351"/>
            <a:ext cx="3988370" cy="603830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 = 35 , Z = 17, N = ?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31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8DB0CA"/>
      </a:accent1>
      <a:accent2>
        <a:srgbClr val="DABCC5"/>
      </a:accent2>
      <a:accent3>
        <a:srgbClr val="7AA8C3"/>
      </a:accent3>
      <a:accent4>
        <a:srgbClr val="CCA5AE"/>
      </a:accent4>
      <a:accent5>
        <a:srgbClr val="729CB4"/>
      </a:accent5>
      <a:accent6>
        <a:srgbClr val="C7A0AB"/>
      </a:accent6>
      <a:hlink>
        <a:srgbClr val="6594AF"/>
      </a:hlink>
      <a:folHlink>
        <a:srgbClr val="C69CAA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1715</TotalTime>
  <Words>1281</Words>
  <Application>Microsoft Office PowerPoint</Application>
  <PresentationFormat>Màn hình rộng</PresentationFormat>
  <Paragraphs>215</Paragraphs>
  <Slides>25</Slides>
  <Notes>4</Notes>
  <HiddenSlides>0</HiddenSlides>
  <MMClips>2</MMClips>
  <ScaleCrop>false</ScaleCrop>
  <HeadingPairs>
    <vt:vector size="8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3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25</vt:i4>
      </vt:variant>
    </vt:vector>
  </HeadingPairs>
  <TitlesOfParts>
    <vt:vector size="36" baseType="lpstr">
      <vt:lpstr>Segoe UI Black</vt:lpstr>
      <vt:lpstr>Arial</vt:lpstr>
      <vt:lpstr>Calibri Light</vt:lpstr>
      <vt:lpstr>Calibri</vt:lpstr>
      <vt:lpstr>Cambria Math</vt:lpstr>
      <vt:lpstr>Times New Roman</vt:lpstr>
      <vt:lpstr>Dosis ExtraBold</vt:lpstr>
      <vt:lpstr>Office Theme</vt:lpstr>
      <vt:lpstr>Office 主题​​</vt:lpstr>
      <vt:lpstr>Office 主题</vt:lpstr>
      <vt:lpstr>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Lan Nguyễn Thị</cp:lastModifiedBy>
  <cp:revision>71</cp:revision>
  <dcterms:created xsi:type="dcterms:W3CDTF">2018-11-15T08:37:31Z</dcterms:created>
  <dcterms:modified xsi:type="dcterms:W3CDTF">2022-09-05T13:46:48Z</dcterms:modified>
</cp:coreProperties>
</file>