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3" r:id="rId2"/>
    <p:sldMasterId id="2147483711" r:id="rId3"/>
  </p:sldMasterIdLst>
  <p:sldIdLst>
    <p:sldId id="328" r:id="rId4"/>
    <p:sldId id="321" r:id="rId5"/>
    <p:sldId id="306" r:id="rId6"/>
    <p:sldId id="307" r:id="rId7"/>
    <p:sldId id="308" r:id="rId8"/>
    <p:sldId id="310" r:id="rId9"/>
    <p:sldId id="339" r:id="rId10"/>
    <p:sldId id="325" r:id="rId11"/>
    <p:sldId id="329" r:id="rId12"/>
    <p:sldId id="331" r:id="rId13"/>
    <p:sldId id="332" r:id="rId14"/>
    <p:sldId id="334" r:id="rId15"/>
    <p:sldId id="336" r:id="rId16"/>
    <p:sldId id="341" r:id="rId17"/>
    <p:sldId id="337" r:id="rId18"/>
    <p:sldId id="342" r:id="rId19"/>
    <p:sldId id="343" r:id="rId20"/>
    <p:sldId id="327" r:id="rId21"/>
    <p:sldId id="323" r:id="rId22"/>
    <p:sldId id="324" r:id="rId23"/>
    <p:sldId id="319" r:id="rId24"/>
    <p:sldId id="340" r:id="rId25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33FF"/>
    <a:srgbClr val="009900"/>
    <a:srgbClr val="B2B2B2"/>
    <a:srgbClr val="808080"/>
    <a:srgbClr val="9933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91"/>
  </p:normalViewPr>
  <p:slideViewPr>
    <p:cSldViewPr showGuides="1">
      <p:cViewPr varScale="1">
        <p:scale>
          <a:sx n="61" d="100"/>
          <a:sy n="61" d="100"/>
        </p:scale>
        <p:origin x="-1344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gif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file:///D:\G.A%20THU\02%20-%20Love%20is%20blue.mp3" TargetMode="External"/><Relationship Id="rId1" Type="http://schemas.openxmlformats.org/officeDocument/2006/relationships/audio" Target="file:///D:\ai\Beethoven's%20Symphony%20No.%209%20(Scherzo).wma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1581150" y="3714750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9900FF"/>
                </a:solidFill>
                <a:latin typeface=".VnExoticH" pitchFamily="34" charset="0"/>
              </a:rPr>
              <a:t> </a:t>
            </a:r>
            <a:endParaRPr lang="en-US" altLang="en-US" sz="3200"/>
          </a:p>
        </p:txBody>
      </p:sp>
      <p:sp>
        <p:nvSpPr>
          <p:cNvPr id="2060" name="Text Box 19"/>
          <p:cNvSpPr txBox="1">
            <a:spLocks noChangeArrowheads="1"/>
          </p:cNvSpPr>
          <p:nvPr/>
        </p:nvSpPr>
        <p:spPr bwMode="auto">
          <a:xfrm>
            <a:off x="2133600" y="5326063"/>
            <a:ext cx="487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/>
          </a:p>
        </p:txBody>
      </p:sp>
      <p:pic>
        <p:nvPicPr>
          <p:cNvPr id="3093" name="Em y6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Em yeu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18"/>
          <p:cNvSpPr>
            <a:spLocks noChangeArrowheads="1" noChangeShapeType="1" noTextEdit="1"/>
          </p:cNvSpPr>
          <p:nvPr/>
        </p:nvSpPr>
        <p:spPr bwMode="auto">
          <a:xfrm>
            <a:off x="867965" y="1481116"/>
            <a:ext cx="7408069" cy="537688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15233"/>
              </a:avLst>
            </a:prstTxWarp>
          </a:bodyPr>
          <a:lstStyle/>
          <a:p>
            <a:pPr algn="ctr"/>
            <a:r>
              <a:rPr lang="en-US" sz="60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CHÀO MỪNG QUÝ THẦY CÔ VỀ DỰ GIỜ </a:t>
            </a:r>
          </a:p>
        </p:txBody>
      </p:sp>
      <p:pic>
        <p:nvPicPr>
          <p:cNvPr id="22" name="Picture 5" descr="tiger_flap_m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030052" flipV="1">
            <a:off x="7954565" y="1146790"/>
            <a:ext cx="642938" cy="668653"/>
          </a:xfrm>
          <a:prstGeom prst="rect">
            <a:avLst/>
          </a:prstGeom>
          <a:noFill/>
        </p:spPr>
      </p:pic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1066800" y="2600742"/>
            <a:ext cx="6858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1A4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 CỘNG TRONG PHẠM VI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(TIẾ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</a:p>
          <a:p>
            <a:pPr algn="ctr">
              <a:spcBef>
                <a:spcPct val="50000"/>
              </a:spcBef>
            </a:pP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 dạy: Nguyễn Thị Tú</a:t>
            </a:r>
          </a:p>
          <a:p>
            <a:pPr algn="ctr">
              <a:spcBef>
                <a:spcPct val="50000"/>
              </a:spcBef>
            </a:pPr>
            <a:endParaRPr lang="vi-VN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11" descr="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6096000"/>
            <a:ext cx="8763000" cy="533400"/>
          </a:xfrm>
          <a:prstGeom prst="rect">
            <a:avLst/>
          </a:prstGeom>
          <a:noFill/>
        </p:spPr>
      </p:pic>
      <p:pic>
        <p:nvPicPr>
          <p:cNvPr id="25" name="Picture 3" descr="red_rose_ha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565821">
            <a:off x="7033867" y="4358693"/>
            <a:ext cx="1295400" cy="1295400"/>
          </a:xfrm>
          <a:prstGeom prst="rect">
            <a:avLst/>
          </a:prstGeom>
          <a:noFill/>
        </p:spPr>
      </p:pic>
      <p:pic>
        <p:nvPicPr>
          <p:cNvPr id="26" name="Picture 3" descr="red_rose_ha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565821">
            <a:off x="1271051" y="4430829"/>
            <a:ext cx="1295400" cy="1295400"/>
          </a:xfrm>
          <a:prstGeom prst="rect">
            <a:avLst/>
          </a:prstGeom>
          <a:noFill/>
        </p:spPr>
      </p:pic>
      <p:pic>
        <p:nvPicPr>
          <p:cNvPr id="27" name="Picture 5" descr="tiger_flap_m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030052" flipV="1">
            <a:off x="1259681" y="3999132"/>
            <a:ext cx="642938" cy="668653"/>
          </a:xfrm>
          <a:prstGeom prst="rect">
            <a:avLst/>
          </a:prstGeom>
          <a:noFill/>
        </p:spPr>
      </p:pic>
      <p:pic>
        <p:nvPicPr>
          <p:cNvPr id="28" name="Picture 5" descr="tiger_flap_m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030052" flipV="1">
            <a:off x="7303225" y="3921163"/>
            <a:ext cx="642938" cy="668653"/>
          </a:xfrm>
          <a:prstGeom prst="rect">
            <a:avLst/>
          </a:prstGeom>
          <a:noFill/>
        </p:spPr>
      </p:pic>
      <p:pic>
        <p:nvPicPr>
          <p:cNvPr id="29" name="Picture 11" descr="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9516" y="228600"/>
            <a:ext cx="8763000" cy="533400"/>
          </a:xfrm>
          <a:prstGeom prst="rect">
            <a:avLst/>
          </a:prstGeom>
          <a:noFill/>
        </p:spPr>
      </p:pic>
      <p:pic>
        <p:nvPicPr>
          <p:cNvPr id="30" name="Picture 5" descr="tiger_flap_m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030052" flipV="1">
            <a:off x="546495" y="1146791"/>
            <a:ext cx="642938" cy="668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34392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Screenshot_2020-08-14 CloudBook(2).png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9125" r="52000" b="30038"/>
          <a:stretch>
            <a:fillRect/>
          </a:stretch>
        </p:blipFill>
        <p:spPr bwMode="auto">
          <a:xfrm>
            <a:off x="76200" y="0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00400" y="5334000"/>
            <a:ext cx="1752600" cy="457200"/>
            <a:chOff x="1143000" y="3429000"/>
            <a:chExt cx="1066800" cy="304800"/>
          </a:xfrm>
        </p:grpSpPr>
        <p:sp>
          <p:nvSpPr>
            <p:cNvPr id="10" name="Oval 9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905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4" name="Oval 13"/>
          <p:cNvSpPr/>
          <p:nvPr/>
        </p:nvSpPr>
        <p:spPr bwMode="auto">
          <a:xfrm>
            <a:off x="5334001" y="5334000"/>
            <a:ext cx="6096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00400" y="5867400"/>
            <a:ext cx="2667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 smtClean="0"/>
              <a:t>3 + 1 = 4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6596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Screenshot_2020-08-14 CloudBook(2).png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3" t="9125" r="6462" b="30038"/>
          <a:stretch>
            <a:fillRect/>
          </a:stretch>
        </p:blipFill>
        <p:spPr bwMode="auto">
          <a:xfrm>
            <a:off x="0" y="76199"/>
            <a:ext cx="9144000" cy="457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105400" y="5105400"/>
            <a:ext cx="1219200" cy="457200"/>
            <a:chOff x="1143000" y="3429000"/>
            <a:chExt cx="685800" cy="304800"/>
          </a:xfrm>
        </p:grpSpPr>
        <p:sp>
          <p:nvSpPr>
            <p:cNvPr id="23" name="Oval 22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819400" y="5715000"/>
            <a:ext cx="26803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 smtClean="0"/>
              <a:t>4 + 2 = 6  </a:t>
            </a:r>
            <a:endParaRPr lang="en-US" sz="4000" dirty="0"/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2286000" y="5105400"/>
            <a:ext cx="2667000" cy="457200"/>
            <a:chOff x="5410200" y="3810000"/>
            <a:chExt cx="1447800" cy="304800"/>
          </a:xfrm>
        </p:grpSpPr>
        <p:sp>
          <p:nvSpPr>
            <p:cNvPr id="19" name="Oval 18"/>
            <p:cNvSpPr/>
            <p:nvPr/>
          </p:nvSpPr>
          <p:spPr bwMode="auto">
            <a:xfrm>
              <a:off x="5410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791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6172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6553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24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Screenshot_2020-08-14 CloudBook(2).png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9125" r="52000" b="30038"/>
          <a:stretch>
            <a:fillRect/>
          </a:stretch>
        </p:blipFill>
        <p:spPr bwMode="auto">
          <a:xfrm>
            <a:off x="76200" y="0"/>
            <a:ext cx="4038600" cy="3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\Downloads\Screenshot_2020-08-14 CloudBook(2).png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3" t="9125" r="6462" b="30038"/>
          <a:stretch>
            <a:fillRect/>
          </a:stretch>
        </p:blipFill>
        <p:spPr bwMode="auto">
          <a:xfrm>
            <a:off x="4419600" y="76199"/>
            <a:ext cx="4572000" cy="35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265613" y="76201"/>
            <a:ext cx="1" cy="67817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143000" y="4038600"/>
            <a:ext cx="1066800" cy="304800"/>
            <a:chOff x="1143000" y="3429000"/>
            <a:chExt cx="1066800" cy="304800"/>
          </a:xfrm>
        </p:grpSpPr>
        <p:sp>
          <p:nvSpPr>
            <p:cNvPr id="10" name="Oval 9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905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4" name="Oval 13"/>
          <p:cNvSpPr/>
          <p:nvPr/>
        </p:nvSpPr>
        <p:spPr bwMode="auto">
          <a:xfrm>
            <a:off x="2514600" y="40386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66800" y="4581525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/>
              <a:t>3 + 1 =  </a:t>
            </a:r>
            <a:endParaRPr lang="en-US" sz="2800" dirty="0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010400" y="4038600"/>
            <a:ext cx="685800" cy="304800"/>
            <a:chOff x="1143000" y="3429000"/>
            <a:chExt cx="685800" cy="304800"/>
          </a:xfrm>
        </p:grpSpPr>
        <p:sp>
          <p:nvSpPr>
            <p:cNvPr id="23" name="Oval 22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410200" y="44958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4 + </a:t>
            </a:r>
            <a:r>
              <a:rPr lang="en-US" sz="2800" dirty="0" smtClean="0"/>
              <a:t>2 =  </a:t>
            </a:r>
            <a:endParaRPr lang="en-US" sz="2800" dirty="0"/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10200" y="4038600"/>
            <a:ext cx="1447800" cy="304800"/>
            <a:chOff x="5410200" y="3810000"/>
            <a:chExt cx="1447800" cy="304800"/>
          </a:xfrm>
        </p:grpSpPr>
        <p:sp>
          <p:nvSpPr>
            <p:cNvPr id="19" name="Oval 18"/>
            <p:cNvSpPr/>
            <p:nvPr/>
          </p:nvSpPr>
          <p:spPr bwMode="auto">
            <a:xfrm>
              <a:off x="5410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791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6172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6553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209800" y="4582180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705600" y="4505980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/>
              <a:t> </a:t>
            </a:r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62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00400" y="4800600"/>
            <a:ext cx="2667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FF0000"/>
                </a:solidFill>
              </a:rPr>
              <a:t>2</a:t>
            </a:r>
            <a:r>
              <a:rPr lang="en-US" sz="4000" dirty="0" smtClean="0">
                <a:solidFill>
                  <a:srgbClr val="FF0000"/>
                </a:solidFill>
              </a:rPr>
              <a:t> + 1 = </a:t>
            </a:r>
            <a:r>
              <a:rPr lang="en-US" sz="4000" dirty="0">
                <a:solidFill>
                  <a:srgbClr val="FF0000"/>
                </a:solidFill>
              </a:rPr>
              <a:t>3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9" name="Picture 3" descr="C:\Users\Admin\Downloads\Screenshot_2020-08-14 CloudBook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3967" r="20000" b="60332"/>
          <a:stretch>
            <a:fillRect/>
          </a:stretch>
        </p:blipFill>
        <p:spPr bwMode="auto">
          <a:xfrm>
            <a:off x="821872" y="-8906"/>
            <a:ext cx="7010399" cy="436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19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00400" y="4800600"/>
            <a:ext cx="2667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FF0000"/>
                </a:solidFill>
              </a:rPr>
              <a:t>2</a:t>
            </a:r>
            <a:r>
              <a:rPr lang="en-US" sz="4000" dirty="0" smtClean="0">
                <a:solidFill>
                  <a:srgbClr val="FF0000"/>
                </a:solidFill>
              </a:rPr>
              <a:t> + 3 = </a:t>
            </a:r>
            <a:r>
              <a:rPr lang="en-US" sz="4000" dirty="0">
                <a:solidFill>
                  <a:srgbClr val="FF0000"/>
                </a:solidFill>
              </a:rPr>
              <a:t>5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cocta\OneDrive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199"/>
            <a:ext cx="899159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25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00400" y="4800600"/>
            <a:ext cx="2667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rgbClr val="FF0000"/>
                </a:solidFill>
              </a:rPr>
              <a:t>3 + 1 = 4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86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65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5257800" y="4074884"/>
            <a:ext cx="4419600" cy="58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sz="23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09600" y="381001"/>
            <a:ext cx="8229600" cy="876300"/>
          </a:xfrm>
        </p:spPr>
        <p:txBody>
          <a:bodyPr>
            <a:normAutofit/>
          </a:bodyPr>
          <a:lstStyle/>
          <a:p>
            <a:r>
              <a:rPr lang="en-US" sz="2800" b="1" i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FF00"/>
                    </a:gs>
                    <a:gs pos="100000">
                      <a:srgbClr val="0000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228600" y="927101"/>
            <a:ext cx="8229600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1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        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Thứ </a:t>
            </a:r>
            <a:r>
              <a:rPr lang="en-US" sz="128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Hai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ngày </a:t>
            </a:r>
            <a:r>
              <a:rPr lang="en-US" sz="128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20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tháng 10 năm 2025</a:t>
            </a:r>
            <a:endParaRPr lang="vi-VN" sz="128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200" b="1" i="0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uLnTx/>
                <a:uFillTx/>
                <a:latin typeface="Times New Roman"/>
                <a:ea typeface="+mj-ea"/>
                <a:cs typeface="Times New Roman"/>
              </a:rPr>
              <a:t>        </a:t>
            </a:r>
            <a:r>
              <a:rPr kumimoji="0" lang="en-US" sz="11200" b="1" i="0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uLnTx/>
                <a:uFillTx/>
                <a:latin typeface="Times New Roman"/>
                <a:ea typeface="+mj-ea"/>
                <a:cs typeface="Times New Roman"/>
              </a:rPr>
              <a:t>                                </a:t>
            </a:r>
            <a:r>
              <a:rPr kumimoji="0" lang="vi-VN" sz="11200" b="1" i="0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12800" b="1" i="0" u="sng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uLnTx/>
                <a:uFillTx/>
                <a:latin typeface="Times New Roman"/>
                <a:ea typeface="+mj-ea"/>
                <a:cs typeface="Times New Roman"/>
              </a:rPr>
              <a:t>Toán</a:t>
            </a:r>
            <a:endParaRPr kumimoji="0" lang="en-US" sz="12800" b="1" i="0" strike="noStrike" kern="10" cap="none" spc="0" normalizeH="0" baseline="0" noProof="0" dirty="0" smtClean="0">
              <a:ln w="9525">
                <a:noFill/>
                <a:round/>
                <a:headEnd/>
                <a:tailEnd/>
              </a:ln>
              <a:solidFill>
                <a:schemeClr val="tx1"/>
              </a:solidFill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Phép cộng trong phạm vi </a:t>
            </a:r>
            <a:r>
              <a:rPr lang="en-US" sz="144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6</a:t>
            </a:r>
            <a:r>
              <a:rPr lang="en-US" sz="14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 (tiết 1)</a:t>
            </a:r>
            <a:endParaRPr kumimoji="0" lang="vi-VN" sz="14400" b="1" i="0" strike="noStrike" kern="10" cap="none" spc="0" normalizeH="0" baseline="0" noProof="0" dirty="0" smtClean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00" b="1" i="0" u="sng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en-US" sz="11200" b="1" i="0" u="sng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</a:b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5257800" y="4074884"/>
            <a:ext cx="4419600" cy="58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sz="23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09600" y="381001"/>
            <a:ext cx="8229600" cy="876300"/>
          </a:xfrm>
        </p:spPr>
        <p:txBody>
          <a:bodyPr>
            <a:normAutofit/>
          </a:bodyPr>
          <a:lstStyle/>
          <a:p>
            <a:r>
              <a:rPr lang="en-US" sz="2800" b="1" i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FF00"/>
                    </a:gs>
                    <a:gs pos="100000">
                      <a:srgbClr val="0000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228600" y="927101"/>
            <a:ext cx="8229600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1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        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Thứ </a:t>
            </a:r>
            <a:r>
              <a:rPr lang="en-US" sz="128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Hai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ngày </a:t>
            </a:r>
            <a:r>
              <a:rPr lang="en-US" sz="128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20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tháng 10 năm 2025</a:t>
            </a:r>
            <a:endParaRPr lang="vi-VN" sz="128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200" b="1" i="0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uLnTx/>
                <a:uFillTx/>
                <a:latin typeface="Times New Roman"/>
                <a:ea typeface="+mj-ea"/>
                <a:cs typeface="Times New Roman"/>
              </a:rPr>
              <a:t>        </a:t>
            </a:r>
            <a:r>
              <a:rPr kumimoji="0" lang="en-US" sz="11200" b="1" i="0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uLnTx/>
                <a:uFillTx/>
                <a:latin typeface="Times New Roman"/>
                <a:ea typeface="+mj-ea"/>
                <a:cs typeface="Times New Roman"/>
              </a:rPr>
              <a:t>                                </a:t>
            </a:r>
            <a:r>
              <a:rPr kumimoji="0" lang="vi-VN" sz="11200" b="1" i="0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12800" b="1" i="0" u="sng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uLnTx/>
                <a:uFillTx/>
                <a:latin typeface="Times New Roman"/>
                <a:ea typeface="+mj-ea"/>
                <a:cs typeface="Times New Roman"/>
              </a:rPr>
              <a:t>Toán</a:t>
            </a:r>
            <a:endParaRPr kumimoji="0" lang="en-US" sz="12800" b="1" i="0" strike="noStrike" kern="10" cap="none" spc="0" normalizeH="0" baseline="0" noProof="0" dirty="0" smtClean="0">
              <a:ln w="9525">
                <a:noFill/>
                <a:round/>
                <a:headEnd/>
                <a:tailEnd/>
              </a:ln>
              <a:solidFill>
                <a:schemeClr val="tx1"/>
              </a:solidFill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Phép cộng trong phạm vi </a:t>
            </a:r>
            <a:r>
              <a:rPr lang="en-US" sz="144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6</a:t>
            </a:r>
            <a:r>
              <a:rPr lang="en-US" sz="14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 (tiết 1)</a:t>
            </a:r>
            <a:endParaRPr kumimoji="0" lang="vi-VN" sz="14400" b="1" i="0" strike="noStrike" kern="10" cap="none" spc="0" normalizeH="0" baseline="0" noProof="0" dirty="0" smtClean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00" b="1" i="0" u="sng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en-US" sz="11200" b="1" i="0" u="sng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</a:b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Tập đếm - Nhạc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"/>
            <a:ext cx="9067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ài 1 tr 3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010" y="-36830"/>
            <a:ext cx="8873490" cy="607758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2156937" y="2628901"/>
            <a:ext cx="466249" cy="793115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Rectangles 6"/>
          <p:cNvSpPr/>
          <p:nvPr/>
        </p:nvSpPr>
        <p:spPr>
          <a:xfrm>
            <a:off x="2156937" y="4516121"/>
            <a:ext cx="466249" cy="793115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Rectangles 7"/>
          <p:cNvSpPr/>
          <p:nvPr/>
        </p:nvSpPr>
        <p:spPr>
          <a:xfrm>
            <a:off x="7070884" y="2613661"/>
            <a:ext cx="466249" cy="793115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Rectangles 8"/>
          <p:cNvSpPr/>
          <p:nvPr/>
        </p:nvSpPr>
        <p:spPr>
          <a:xfrm>
            <a:off x="7093744" y="4516121"/>
            <a:ext cx="466249" cy="793115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2" name="Content Placeholder 1" descr="27573472-chico-joven-en-un-fondo-blanc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86138" y="4450081"/>
            <a:ext cx="1717834" cy="22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6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grass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996" y="0"/>
            <a:ext cx="9448800" cy="6858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CC0099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Group 24"/>
          <p:cNvGrpSpPr>
            <a:grpSpLocks/>
          </p:cNvGrpSpPr>
          <p:nvPr/>
        </p:nvGrpSpPr>
        <p:grpSpPr bwMode="auto">
          <a:xfrm>
            <a:off x="7524750" y="3429000"/>
            <a:ext cx="1314450" cy="1752600"/>
            <a:chOff x="3888" y="2688"/>
            <a:chExt cx="547" cy="624"/>
          </a:xfrm>
        </p:grpSpPr>
        <p:pic>
          <p:nvPicPr>
            <p:cNvPr id="17412" name="Picture 25" descr="k-hanab"/>
            <p:cNvPicPr preferRelativeResize="0"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688"/>
              <a:ext cx="547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Oval 26"/>
            <p:cNvSpPr>
              <a:spLocks noChangeArrowheads="1"/>
            </p:cNvSpPr>
            <p:nvPr/>
          </p:nvSpPr>
          <p:spPr bwMode="auto">
            <a:xfrm>
              <a:off x="4032" y="2880"/>
              <a:ext cx="272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b="1" dirty="0">
                  <a:solidFill>
                    <a:srgbClr val="FFFF00"/>
                  </a:solidFill>
                </a:rPr>
                <a:t>7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7414" name="Group 31"/>
          <p:cNvGrpSpPr>
            <a:grpSpLocks/>
          </p:cNvGrpSpPr>
          <p:nvPr/>
        </p:nvGrpSpPr>
        <p:grpSpPr bwMode="auto">
          <a:xfrm>
            <a:off x="4857750" y="4749800"/>
            <a:ext cx="1257300" cy="1600200"/>
            <a:chOff x="3888" y="2688"/>
            <a:chExt cx="547" cy="624"/>
          </a:xfrm>
        </p:grpSpPr>
        <p:pic>
          <p:nvPicPr>
            <p:cNvPr id="17415" name="Picture 32" descr="k-hanab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688"/>
              <a:ext cx="547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6" name="Oval 33"/>
            <p:cNvSpPr>
              <a:spLocks noChangeArrowheads="1"/>
            </p:cNvSpPr>
            <p:nvPr/>
          </p:nvSpPr>
          <p:spPr bwMode="auto">
            <a:xfrm>
              <a:off x="4032" y="2867"/>
              <a:ext cx="272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b="1" dirty="0" smtClean="0">
                  <a:solidFill>
                    <a:srgbClr val="FFFF00"/>
                  </a:solidFill>
                </a:rPr>
                <a:t>4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0185" name="Group 9"/>
          <p:cNvGrpSpPr>
            <a:grpSpLocks/>
          </p:cNvGrpSpPr>
          <p:nvPr/>
        </p:nvGrpSpPr>
        <p:grpSpPr bwMode="auto">
          <a:xfrm>
            <a:off x="933154" y="838200"/>
            <a:ext cx="1560149" cy="1676400"/>
            <a:chOff x="-150" y="981"/>
            <a:chExt cx="1172" cy="851"/>
          </a:xfrm>
        </p:grpSpPr>
        <p:pic>
          <p:nvPicPr>
            <p:cNvPr id="17418" name="Picture 10" descr="1"/>
            <p:cNvPicPr preferRelativeResize="0"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86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9" name="Oval 11"/>
            <p:cNvSpPr>
              <a:spLocks noChangeArrowheads="1"/>
            </p:cNvSpPr>
            <p:nvPr/>
          </p:nvSpPr>
          <p:spPr bwMode="auto">
            <a:xfrm rot="1686197">
              <a:off x="-150" y="1093"/>
              <a:ext cx="872" cy="27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b="1" dirty="0">
                  <a:solidFill>
                    <a:srgbClr val="FFFF00"/>
                  </a:solidFill>
                </a:rPr>
                <a:t>1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800" b="1" dirty="0">
                  <a:solidFill>
                    <a:srgbClr val="FFFF00"/>
                  </a:solidFill>
                </a:rPr>
                <a:t>+ 2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7449" name="Group 41"/>
          <p:cNvGrpSpPr>
            <a:grpSpLocks/>
          </p:cNvGrpSpPr>
          <p:nvPr/>
        </p:nvGrpSpPr>
        <p:grpSpPr bwMode="auto">
          <a:xfrm>
            <a:off x="6172202" y="838200"/>
            <a:ext cx="1815704" cy="1828800"/>
            <a:chOff x="4224" y="528"/>
            <a:chExt cx="1525" cy="1152"/>
          </a:xfrm>
        </p:grpSpPr>
        <p:pic>
          <p:nvPicPr>
            <p:cNvPr id="17421" name="Picture 6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528"/>
              <a:ext cx="1207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2" name="Oval 17"/>
            <p:cNvSpPr>
              <a:spLocks noChangeArrowheads="1"/>
            </p:cNvSpPr>
            <p:nvPr/>
          </p:nvSpPr>
          <p:spPr bwMode="auto">
            <a:xfrm rot="20636401">
              <a:off x="4644" y="821"/>
              <a:ext cx="1105" cy="386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b="1" dirty="0" smtClean="0">
                  <a:solidFill>
                    <a:srgbClr val="FFFF00"/>
                  </a:solidFill>
                  <a:cs typeface="Arial" panose="020B0604020202020204" pitchFamily="34" charset="0"/>
                </a:rPr>
                <a:t>2 </a:t>
              </a:r>
              <a:r>
                <a:rPr lang="en-US" sz="2800" b="1" dirty="0">
                  <a:solidFill>
                    <a:srgbClr val="FFFF00"/>
                  </a:solidFill>
                  <a:cs typeface="Arial" panose="020B0604020202020204" pitchFamily="34" charset="0"/>
                </a:rPr>
                <a:t>+ </a:t>
              </a:r>
              <a:r>
                <a:rPr lang="en-US" sz="2800" b="1" dirty="0" smtClean="0">
                  <a:solidFill>
                    <a:srgbClr val="FFFF00"/>
                  </a:solidFill>
                  <a:cs typeface="Arial" panose="020B0604020202020204" pitchFamily="34" charset="0"/>
                </a:rPr>
                <a:t>2</a:t>
              </a:r>
              <a:endParaRPr lang="en-US" sz="2800" dirty="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0194" name="Group 18"/>
          <p:cNvGrpSpPr>
            <a:grpSpLocks/>
          </p:cNvGrpSpPr>
          <p:nvPr/>
        </p:nvGrpSpPr>
        <p:grpSpPr bwMode="auto">
          <a:xfrm flipH="1">
            <a:off x="2860358" y="1339437"/>
            <a:ext cx="1610917" cy="1512888"/>
            <a:chOff x="-85" y="981"/>
            <a:chExt cx="1107" cy="851"/>
          </a:xfrm>
        </p:grpSpPr>
        <p:pic>
          <p:nvPicPr>
            <p:cNvPr id="17424" name="Picture 10" descr="1"/>
            <p:cNvPicPr preferRelativeResize="0"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86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5" name="Oval 20"/>
            <p:cNvSpPr>
              <a:spLocks noChangeArrowheads="1"/>
            </p:cNvSpPr>
            <p:nvPr/>
          </p:nvSpPr>
          <p:spPr bwMode="auto">
            <a:xfrm rot="1686197">
              <a:off x="-85" y="1012"/>
              <a:ext cx="822" cy="35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  <a:r>
                <a:rPr lang="vi-VN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</a:t>
              </a:r>
              <a:r>
                <a:rPr lang="vi-VN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7426" name="Group 28"/>
          <p:cNvGrpSpPr>
            <a:grpSpLocks/>
          </p:cNvGrpSpPr>
          <p:nvPr/>
        </p:nvGrpSpPr>
        <p:grpSpPr bwMode="auto">
          <a:xfrm>
            <a:off x="1828800" y="5638800"/>
            <a:ext cx="1314450" cy="1447800"/>
            <a:chOff x="3888" y="2688"/>
            <a:chExt cx="547" cy="624"/>
          </a:xfrm>
        </p:grpSpPr>
        <p:pic>
          <p:nvPicPr>
            <p:cNvPr id="17427" name="Picture 29" descr="k-hanab"/>
            <p:cNvPicPr preferRelativeResize="0"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rgbClr val="FF339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688"/>
              <a:ext cx="547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8" name="Oval 30"/>
            <p:cNvSpPr>
              <a:spLocks noChangeArrowheads="1"/>
            </p:cNvSpPr>
            <p:nvPr/>
          </p:nvSpPr>
          <p:spPr bwMode="auto">
            <a:xfrm>
              <a:off x="4032" y="2880"/>
              <a:ext cx="272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700" b="1" dirty="0">
                  <a:solidFill>
                    <a:srgbClr val="FFFF00"/>
                  </a:solidFill>
                </a:rPr>
                <a:t>6</a:t>
              </a:r>
              <a:endParaRPr lang="en-US" sz="27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7432" name="Group 37"/>
          <p:cNvGrpSpPr>
            <a:grpSpLocks/>
          </p:cNvGrpSpPr>
          <p:nvPr/>
        </p:nvGrpSpPr>
        <p:grpSpPr bwMode="auto">
          <a:xfrm>
            <a:off x="381000" y="3352800"/>
            <a:ext cx="1394222" cy="1600200"/>
            <a:chOff x="3888" y="2688"/>
            <a:chExt cx="547" cy="624"/>
          </a:xfrm>
        </p:grpSpPr>
        <p:pic>
          <p:nvPicPr>
            <p:cNvPr id="17433" name="Picture 38" descr="k-hanab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688"/>
              <a:ext cx="547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4" name="Oval 39"/>
            <p:cNvSpPr>
              <a:spLocks noChangeArrowheads="1"/>
            </p:cNvSpPr>
            <p:nvPr/>
          </p:nvSpPr>
          <p:spPr bwMode="auto">
            <a:xfrm>
              <a:off x="4032" y="2880"/>
              <a:ext cx="272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b="1" dirty="0">
                  <a:solidFill>
                    <a:srgbClr val="FFFF00"/>
                  </a:solidFill>
                </a:rPr>
                <a:t>5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7435" name="Picture 40" descr="SONNE0000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146051"/>
            <a:ext cx="1485900" cy="154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6" name="Text Box 41"/>
          <p:cNvSpPr txBox="1">
            <a:spLocks noChangeArrowheads="1"/>
          </p:cNvSpPr>
          <p:nvPr/>
        </p:nvSpPr>
        <p:spPr bwMode="auto">
          <a:xfrm>
            <a:off x="-411956" y="1560514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350"/>
          </a:p>
        </p:txBody>
      </p:sp>
      <p:grpSp>
        <p:nvGrpSpPr>
          <p:cNvPr id="17437" name="Group 28"/>
          <p:cNvGrpSpPr>
            <a:grpSpLocks/>
          </p:cNvGrpSpPr>
          <p:nvPr/>
        </p:nvGrpSpPr>
        <p:grpSpPr bwMode="auto">
          <a:xfrm>
            <a:off x="3714750" y="5638800"/>
            <a:ext cx="1314450" cy="1447800"/>
            <a:chOff x="3888" y="2688"/>
            <a:chExt cx="547" cy="624"/>
          </a:xfrm>
        </p:grpSpPr>
        <p:pic>
          <p:nvPicPr>
            <p:cNvPr id="17438" name="Picture 29" descr="k-hanab"/>
            <p:cNvPicPr preferRelativeResize="0"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688"/>
              <a:ext cx="547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9" name="Oval 30"/>
            <p:cNvSpPr>
              <a:spLocks noChangeArrowheads="1"/>
            </p:cNvSpPr>
            <p:nvPr/>
          </p:nvSpPr>
          <p:spPr bwMode="auto">
            <a:xfrm>
              <a:off x="4032" y="2880"/>
              <a:ext cx="272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700" b="1" dirty="0" smtClean="0">
                  <a:solidFill>
                    <a:srgbClr val="FFFF00"/>
                  </a:solidFill>
                </a:rPr>
                <a:t>2</a:t>
              </a:r>
              <a:endParaRPr lang="en-US" sz="27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0191" name="Group 15"/>
          <p:cNvGrpSpPr>
            <a:grpSpLocks/>
          </p:cNvGrpSpPr>
          <p:nvPr/>
        </p:nvGrpSpPr>
        <p:grpSpPr bwMode="auto">
          <a:xfrm>
            <a:off x="4514850" y="838200"/>
            <a:ext cx="1745694" cy="1828800"/>
            <a:chOff x="4059" y="753"/>
            <a:chExt cx="827" cy="681"/>
          </a:xfrm>
        </p:grpSpPr>
        <p:pic>
          <p:nvPicPr>
            <p:cNvPr id="17441" name="Picture 6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2" name="Oval 17"/>
            <p:cNvSpPr>
              <a:spLocks noChangeArrowheads="1"/>
            </p:cNvSpPr>
            <p:nvPr/>
          </p:nvSpPr>
          <p:spPr bwMode="auto">
            <a:xfrm rot="20636401">
              <a:off x="4282" y="881"/>
              <a:ext cx="604" cy="221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b="1" dirty="0" smtClean="0">
                  <a:solidFill>
                    <a:srgbClr val="FFFF00"/>
                  </a:solidFill>
                  <a:cs typeface="Arial" panose="020B0604020202020204" pitchFamily="34" charset="0"/>
                </a:rPr>
                <a:t> 5 + 1</a:t>
              </a:r>
              <a:endParaRPr lang="en-US" sz="2800" dirty="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7443" name="Group 34"/>
          <p:cNvGrpSpPr>
            <a:grpSpLocks/>
          </p:cNvGrpSpPr>
          <p:nvPr/>
        </p:nvGrpSpPr>
        <p:grpSpPr bwMode="auto">
          <a:xfrm>
            <a:off x="499827" y="4974175"/>
            <a:ext cx="1257300" cy="1371600"/>
            <a:chOff x="3888" y="2688"/>
            <a:chExt cx="547" cy="624"/>
          </a:xfrm>
        </p:grpSpPr>
        <p:pic>
          <p:nvPicPr>
            <p:cNvPr id="17444" name="Picture 35" descr="k-hanab"/>
            <p:cNvPicPr preferRelativeResize="0"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rgbClr val="C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688"/>
              <a:ext cx="547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5" name="Oval 36"/>
            <p:cNvSpPr>
              <a:spLocks noChangeArrowheads="1"/>
            </p:cNvSpPr>
            <p:nvPr/>
          </p:nvSpPr>
          <p:spPr bwMode="auto">
            <a:xfrm>
              <a:off x="4032" y="2880"/>
              <a:ext cx="272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b="1" dirty="0">
                  <a:solidFill>
                    <a:srgbClr val="FFFF00"/>
                  </a:solidFill>
                </a:rPr>
                <a:t>1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7446" name="Group 34"/>
          <p:cNvGrpSpPr>
            <a:grpSpLocks/>
          </p:cNvGrpSpPr>
          <p:nvPr/>
        </p:nvGrpSpPr>
        <p:grpSpPr bwMode="auto">
          <a:xfrm>
            <a:off x="6743700" y="5715000"/>
            <a:ext cx="1257300" cy="1371600"/>
            <a:chOff x="3888" y="2688"/>
            <a:chExt cx="547" cy="624"/>
          </a:xfrm>
        </p:grpSpPr>
        <p:pic>
          <p:nvPicPr>
            <p:cNvPr id="17447" name="Picture 35" descr="k-hanab"/>
            <p:cNvPicPr preferRelativeResize="0"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688"/>
              <a:ext cx="547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8" name="Oval 36"/>
            <p:cNvSpPr>
              <a:spLocks noChangeArrowheads="1"/>
            </p:cNvSpPr>
            <p:nvPr/>
          </p:nvSpPr>
          <p:spPr bwMode="auto">
            <a:xfrm>
              <a:off x="4037" y="2850"/>
              <a:ext cx="304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b="1" dirty="0" smtClean="0">
                  <a:solidFill>
                    <a:srgbClr val="FFFF00"/>
                  </a:solidFill>
                </a:rPr>
                <a:t>3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04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C -0.11285 0.21913 -0.21841 0.4395 -0.25313 0.5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26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9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C -0.08346 0.06226 -0.16641 0.125 -0.2 0.1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9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C 0.25364 0.23565 0.50755 0.47176 0.60937 0.5666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69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4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C -0.06484 0.15509 -0.12943 0.31041 -0.15482 0.3736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4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812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2800" b="1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            </a:t>
            </a:r>
            <a:endParaRPr lang="en-US" sz="2800" b="1" kern="10" dirty="0">
              <a:ln w="9525">
                <a:noFill/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257800" y="4074884"/>
            <a:ext cx="4419600" cy="58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sz="23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876300"/>
          </a:xfrm>
        </p:spPr>
        <p:txBody>
          <a:bodyPr>
            <a:normAutofit/>
          </a:bodyPr>
          <a:lstStyle/>
          <a:p>
            <a:r>
              <a:rPr lang="en-US" sz="2800" b="1" i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FF00"/>
                    </a:gs>
                    <a:gs pos="100000">
                      <a:srgbClr val="0000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304800" y="647700"/>
            <a:ext cx="8229600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1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        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Thứ </a:t>
            </a:r>
            <a:r>
              <a:rPr lang="en-US" sz="128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Hai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ngày </a:t>
            </a:r>
            <a:r>
              <a:rPr lang="en-US" sz="128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20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tháng 10 năm 2025</a:t>
            </a:r>
            <a:endParaRPr lang="en-US" sz="128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800" b="1" i="0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12800" b="1" i="0" u="sng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uLnTx/>
                <a:uFillTx/>
                <a:latin typeface="Times New Roman"/>
                <a:ea typeface="+mj-ea"/>
                <a:cs typeface="Times New Roman"/>
              </a:rPr>
              <a:t>Toán</a:t>
            </a:r>
            <a:endParaRPr kumimoji="0" lang="vi-VN" sz="12800" b="1" i="0" u="sng" strike="noStrike" kern="10" cap="none" spc="0" normalizeH="0" baseline="0" noProof="0" dirty="0" smtClean="0">
              <a:ln w="9525">
                <a:noFill/>
                <a:round/>
                <a:headEnd/>
                <a:tailEnd/>
              </a:ln>
              <a:solidFill>
                <a:schemeClr val="tx1"/>
              </a:solidFill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00" b="1" i="0" u="sng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en-US" sz="11200" b="1" i="0" u="sng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</a:b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87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LOWR1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9144000" cy="6838951"/>
          </a:xfrm>
          <a:prstGeom prst="rect">
            <a:avLst/>
          </a:prstGeom>
          <a:noFill/>
          <a:ln w="9525">
            <a:solidFill>
              <a:schemeClr val="tx2">
                <a:lumMod val="90000"/>
              </a:schemeClr>
            </a:solidFill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31242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Xin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c¶m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¬n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thÇy</a:t>
            </a:r>
            <a:r>
              <a:rPr lang="vi-VN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gi¸o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con</a:t>
            </a:r>
            <a:r>
              <a:rPr lang="en-US" sz="4800" b="1" dirty="0">
                <a:solidFill>
                  <a:srgbClr val="FF0000"/>
                </a:solidFill>
                <a:latin typeface=".TMC-Ong Do" pitchFamily="2" charset="0"/>
              </a:rPr>
              <a:t> !</a:t>
            </a: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609600" y="1447800"/>
            <a:ext cx="80772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99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VNI-Baybuom"/>
              </a:rPr>
              <a:t>Baøi hoïc ñeán ñaây keát thuùc</a:t>
            </a:r>
          </a:p>
        </p:txBody>
      </p:sp>
      <p:pic>
        <p:nvPicPr>
          <p:cNvPr id="12" name="Beethoven's Symphony No. 9 (Scherzo)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3820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02 - Love is blue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391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02 - Love is blue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5532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02 - Love is blue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5626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Beethoven's Symphony No. 9 (Scherzo)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8392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286483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92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92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92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92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009824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45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305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5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61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5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816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utoUpdateAnimBg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Screenshot_2020-08-14 CloudBook(2).png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9125" r="52000" b="30038"/>
          <a:stretch>
            <a:fillRect/>
          </a:stretch>
        </p:blipFill>
        <p:spPr bwMode="auto">
          <a:xfrm>
            <a:off x="76200" y="0"/>
            <a:ext cx="4038600" cy="3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\Downloads\Screenshot_2020-08-14 CloudBook(2).png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3" t="9125" r="6462" b="30038"/>
          <a:stretch>
            <a:fillRect/>
          </a:stretch>
        </p:blipFill>
        <p:spPr bwMode="auto">
          <a:xfrm>
            <a:off x="4419600" y="76199"/>
            <a:ext cx="4572000" cy="35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265613" y="76201"/>
            <a:ext cx="1" cy="67817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143000" y="4038600"/>
            <a:ext cx="1066800" cy="304800"/>
            <a:chOff x="1143000" y="3429000"/>
            <a:chExt cx="1066800" cy="304800"/>
          </a:xfrm>
        </p:grpSpPr>
        <p:sp>
          <p:nvSpPr>
            <p:cNvPr id="10" name="Oval 9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905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4" name="Oval 13"/>
          <p:cNvSpPr/>
          <p:nvPr/>
        </p:nvSpPr>
        <p:spPr bwMode="auto">
          <a:xfrm>
            <a:off x="2514600" y="40386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66800" y="4581525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/>
              <a:t>3 + 1 =  </a:t>
            </a:r>
            <a:endParaRPr lang="en-US" sz="2800" dirty="0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010400" y="4038600"/>
            <a:ext cx="685800" cy="304800"/>
            <a:chOff x="1143000" y="3429000"/>
            <a:chExt cx="685800" cy="304800"/>
          </a:xfrm>
        </p:grpSpPr>
        <p:sp>
          <p:nvSpPr>
            <p:cNvPr id="23" name="Oval 22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410200" y="44958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4 + </a:t>
            </a:r>
            <a:r>
              <a:rPr lang="en-US" sz="2800" dirty="0" smtClean="0"/>
              <a:t>2 =  </a:t>
            </a:r>
            <a:endParaRPr lang="en-US" sz="2800" dirty="0"/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10200" y="4038600"/>
            <a:ext cx="1447800" cy="304800"/>
            <a:chOff x="5410200" y="3810000"/>
            <a:chExt cx="1447800" cy="304800"/>
          </a:xfrm>
        </p:grpSpPr>
        <p:sp>
          <p:nvSpPr>
            <p:cNvPr id="19" name="Oval 18"/>
            <p:cNvSpPr/>
            <p:nvPr/>
          </p:nvSpPr>
          <p:spPr bwMode="auto">
            <a:xfrm>
              <a:off x="5410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791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6172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6553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209800" y="4582180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705600" y="4505980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/>
              <a:t> </a:t>
            </a:r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5016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25" grpId="0"/>
      <p:bldP spid="22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1520189"/>
            <a:ext cx="2143125" cy="2143125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236888" y="189166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4950" dirty="0"/>
          </a:p>
        </p:txBody>
      </p:sp>
      <p:sp>
        <p:nvSpPr>
          <p:cNvPr id="9" name="Hexagon 8"/>
          <p:cNvSpPr/>
          <p:nvPr/>
        </p:nvSpPr>
        <p:spPr>
          <a:xfrm>
            <a:off x="1853945" y="10058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</a:t>
            </a:r>
            <a:r>
              <a:rPr lang="en-US" sz="495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oán</a:t>
            </a:r>
            <a:endParaRPr lang="en-US" sz="4950" dirty="0"/>
          </a:p>
        </p:txBody>
      </p:sp>
      <p:sp>
        <p:nvSpPr>
          <p:cNvPr id="10" name="Hexagon 9"/>
          <p:cNvSpPr/>
          <p:nvPr/>
        </p:nvSpPr>
        <p:spPr>
          <a:xfrm>
            <a:off x="5088061" y="27774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49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3471003" y="189166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cùng</a:t>
            </a:r>
            <a:endParaRPr lang="en-US" sz="4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4" y="3434717"/>
            <a:ext cx="1987529" cy="1996363"/>
          </a:xfrm>
          <a:prstGeom prst="rect">
            <a:avLst/>
          </a:prstGeom>
        </p:spPr>
      </p:pic>
      <p:sp>
        <p:nvSpPr>
          <p:cNvPr id="11" name="Hexagon 10"/>
          <p:cNvSpPr/>
          <p:nvPr/>
        </p:nvSpPr>
        <p:spPr>
          <a:xfrm>
            <a:off x="6707884" y="3657600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</a:t>
            </a:r>
            <a:endParaRPr lang="en-US" sz="49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1" grpId="0" bldLvl="0" animBg="1"/>
      <p:bldP spid="11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13324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6" y="122035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1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3124200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2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848" y="3124200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448" y="31332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77" y="3200400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6" y="122035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1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229" y="3167743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2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595" y="3167743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1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196442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6" y="122035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+ 3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1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2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812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2800" b="1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            </a:t>
            </a:r>
            <a:endParaRPr lang="en-US" sz="2800" b="1" kern="10" dirty="0">
              <a:ln w="9525">
                <a:noFill/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257800" y="4074884"/>
            <a:ext cx="4419600" cy="58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sz="23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876300"/>
          </a:xfrm>
        </p:spPr>
        <p:txBody>
          <a:bodyPr>
            <a:normAutofit/>
          </a:bodyPr>
          <a:lstStyle/>
          <a:p>
            <a:r>
              <a:rPr lang="en-US" sz="2800" b="1" i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FF00"/>
                    </a:gs>
                    <a:gs pos="100000">
                      <a:srgbClr val="0000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304800" y="647700"/>
            <a:ext cx="8229600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1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        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Thứ </a:t>
            </a:r>
            <a:r>
              <a:rPr lang="en-US" sz="128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Hai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ngày </a:t>
            </a:r>
            <a:r>
              <a:rPr lang="en-US" sz="128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20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tháng 10 năm 2025</a:t>
            </a:r>
            <a:endParaRPr lang="en-US" sz="128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800" b="1" i="0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12800" b="1" i="0" u="sng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uLnTx/>
                <a:uFillTx/>
                <a:latin typeface="Times New Roman"/>
                <a:ea typeface="+mj-ea"/>
                <a:cs typeface="Times New Roman"/>
              </a:rPr>
              <a:t>Toán</a:t>
            </a:r>
            <a:endParaRPr kumimoji="0" lang="vi-VN" sz="12800" b="1" i="0" u="sng" strike="noStrike" kern="10" cap="none" spc="0" normalizeH="0" baseline="0" noProof="0" dirty="0" smtClean="0">
              <a:ln w="9525">
                <a:noFill/>
                <a:round/>
                <a:headEnd/>
                <a:tailEnd/>
              </a:ln>
              <a:solidFill>
                <a:schemeClr val="tx1"/>
              </a:solidFill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00" b="1" i="0" u="sng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en-US" sz="11200" b="1" i="0" u="sng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</a:b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2699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5257800" y="4074884"/>
            <a:ext cx="4419600" cy="58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sz="23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09600" y="381001"/>
            <a:ext cx="8229600" cy="876300"/>
          </a:xfrm>
        </p:spPr>
        <p:txBody>
          <a:bodyPr>
            <a:normAutofit/>
          </a:bodyPr>
          <a:lstStyle/>
          <a:p>
            <a:r>
              <a:rPr lang="en-US" sz="2800" b="1" i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FF00"/>
                    </a:gs>
                    <a:gs pos="100000">
                      <a:srgbClr val="0000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228600" y="927101"/>
            <a:ext cx="8229600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1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        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Thứ </a:t>
            </a:r>
            <a:r>
              <a:rPr lang="en-US" sz="128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Hai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ngày </a:t>
            </a:r>
            <a:r>
              <a:rPr lang="en-US" sz="128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20</a:t>
            </a:r>
            <a:r>
              <a:rPr kumimoji="0" lang="en-US" sz="1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tháng 10 năm 2025</a:t>
            </a:r>
            <a:endParaRPr lang="vi-VN" sz="128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200" b="1" i="0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uLnTx/>
                <a:uFillTx/>
                <a:latin typeface="Times New Roman"/>
                <a:ea typeface="+mj-ea"/>
                <a:cs typeface="Times New Roman"/>
              </a:rPr>
              <a:t>        </a:t>
            </a:r>
            <a:r>
              <a:rPr kumimoji="0" lang="en-US" sz="11200" b="1" i="0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uLnTx/>
                <a:uFillTx/>
                <a:latin typeface="Times New Roman"/>
                <a:ea typeface="+mj-ea"/>
                <a:cs typeface="Times New Roman"/>
              </a:rPr>
              <a:t>                                </a:t>
            </a:r>
            <a:r>
              <a:rPr kumimoji="0" lang="vi-VN" sz="11200" b="1" i="0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12800" b="1" i="0" u="sng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uLnTx/>
                <a:uFillTx/>
                <a:latin typeface="Times New Roman"/>
                <a:ea typeface="+mj-ea"/>
                <a:cs typeface="Times New Roman"/>
              </a:rPr>
              <a:t>Toán</a:t>
            </a:r>
            <a:endParaRPr kumimoji="0" lang="en-US" sz="12800" b="1" i="0" strike="noStrike" kern="10" cap="none" spc="0" normalizeH="0" baseline="0" noProof="0" dirty="0" smtClean="0">
              <a:ln w="9525">
                <a:noFill/>
                <a:round/>
                <a:headEnd/>
                <a:tailEnd/>
              </a:ln>
              <a:solidFill>
                <a:schemeClr val="tx1"/>
              </a:solidFill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Phép cộng trong phạm vi </a:t>
            </a:r>
            <a:r>
              <a:rPr lang="en-US" sz="144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6</a:t>
            </a:r>
            <a:r>
              <a:rPr lang="en-US" sz="14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 (tiết 1)</a:t>
            </a:r>
            <a:endParaRPr kumimoji="0" lang="vi-VN" sz="14400" b="1" i="0" strike="noStrike" kern="10" cap="none" spc="0" normalizeH="0" baseline="0" noProof="0" dirty="0" smtClean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00" b="1" i="0" u="sng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en-US" sz="11200" b="1" i="0" u="sng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Times New Roman"/>
              </a:rPr>
            </a:b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7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279</Words>
  <Application>Microsoft Office PowerPoint</Application>
  <PresentationFormat>On-screen Show (4:3)</PresentationFormat>
  <Paragraphs>82</Paragraphs>
  <Slides>22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1_Office Theme</vt:lpstr>
      <vt:lpstr>2_Office Theme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DELL</cp:lastModifiedBy>
  <cp:revision>157</cp:revision>
  <dcterms:created xsi:type="dcterms:W3CDTF">2002-01-01T10:07:35Z</dcterms:created>
  <dcterms:modified xsi:type="dcterms:W3CDTF">2025-11-25T12:33:43Z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