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2" r:id="rId4"/>
  </p:sldMasterIdLst>
  <p:notesMasterIdLst>
    <p:notesMasterId r:id="rId23"/>
  </p:notesMasterIdLst>
  <p:sldIdLst>
    <p:sldId id="388" r:id="rId5"/>
    <p:sldId id="310" r:id="rId6"/>
    <p:sldId id="386" r:id="rId7"/>
    <p:sldId id="376" r:id="rId8"/>
    <p:sldId id="320" r:id="rId9"/>
    <p:sldId id="337" r:id="rId10"/>
    <p:sldId id="319" r:id="rId11"/>
    <p:sldId id="384" r:id="rId12"/>
    <p:sldId id="329" r:id="rId13"/>
    <p:sldId id="338" r:id="rId14"/>
    <p:sldId id="341" r:id="rId15"/>
    <p:sldId id="385" r:id="rId16"/>
    <p:sldId id="383" r:id="rId17"/>
    <p:sldId id="378" r:id="rId18"/>
    <p:sldId id="379" r:id="rId19"/>
    <p:sldId id="381" r:id="rId20"/>
    <p:sldId id="382" r:id="rId21"/>
    <p:sldId id="3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4034-BA3D-4483-932C-A2DB40C97EE3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2C6D2-414B-447D-A3CE-30C17E9C6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4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0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1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561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036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068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46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584-8BEF-4009-98CF-C27956F40B32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5B90-6E29-4F11-B2D3-C3B3CC641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9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835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7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03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9892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07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35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564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709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69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525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12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71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02C07DD7-803C-6AD2-12B7-93FB3E37DAE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942" y="297240"/>
            <a:ext cx="1344594" cy="13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2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35BD787-4FAF-0AB4-6F4A-9EDB8B5DF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26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2F274142-3699-02B1-EA95-76E34AEE4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8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Hình ảnh 3">
            <a:extLst>
              <a:ext uri="{FF2B5EF4-FFF2-40B4-BE49-F238E27FC236}">
                <a16:creationId xmlns="" xmlns:a16="http://schemas.microsoft.com/office/drawing/2014/main" id="{D62C536A-52CD-EA73-0306-F6E1C327E8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0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8.svg"/><Relationship Id="rId4" Type="http://schemas.openxmlformats.org/officeDocument/2006/relationships/audio" Target="../media/audio4.wav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8.svg"/><Relationship Id="rId4" Type="http://schemas.openxmlformats.org/officeDocument/2006/relationships/audio" Target="../media/audio4.wav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129637" y="725507"/>
            <a:ext cx="10035187" cy="2200120"/>
          </a:xfrm>
          <a:prstGeom prst="rect">
            <a:avLst/>
          </a:prstGeom>
          <a:noFill/>
        </p:spPr>
        <p:txBody>
          <a:bodyPr spcFirstLastPara="1" lIns="104760" tIns="52380" rIns="104760" bIns="52380" numCol="1">
            <a:prstTxWarp prst="textArchUp">
              <a:avLst>
                <a:gd name="adj" fmla="val 1087312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2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2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522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522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TIỂU HỌC </a:t>
            </a:r>
            <a:r>
              <a:rPr lang="en-US" sz="522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522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522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22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-27840" y="-81649"/>
            <a:ext cx="1203048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80760" y="5923845"/>
            <a:ext cx="1203048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920478" y="3128239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508479" y="3348372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486" y="5777090"/>
            <a:ext cx="2594072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80063" y="5578359"/>
            <a:ext cx="149336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935909" y="3326"/>
            <a:ext cx="149336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741047" y="5367046"/>
            <a:ext cx="1094553" cy="180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00969" y="-442602"/>
            <a:ext cx="1093023" cy="180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96739" y="1989782"/>
            <a:ext cx="2518037" cy="353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8273112" y="2127309"/>
            <a:ext cx="4110414" cy="30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715346" y="170267"/>
            <a:ext cx="4110414" cy="30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4590" y="2337150"/>
            <a:ext cx="10745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9967" y="5224236"/>
            <a:ext cx="10745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endParaRPr lang="en-US" sz="24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9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=""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708DB9-6FDE-BAD5-6E5B-B763BA30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61" y="1914525"/>
            <a:ext cx="7477667" cy="27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=""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336568" cy="1439981"/>
            <a:chOff x="964406" y="691127"/>
            <a:chExt cx="7752426" cy="1079986"/>
          </a:xfrm>
        </p:grpSpPr>
        <p:grpSp>
          <p:nvGrpSpPr>
            <p:cNvPr id="7" name="Nhóm 6">
              <a:extLst>
                <a:ext uri="{FF2B5EF4-FFF2-40B4-BE49-F238E27FC236}">
                  <a16:creationId xmlns=""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=""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039931" cy="99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175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20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5 600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AFC681-7365-F47D-B396-21BF9552053D}"/>
              </a:ext>
            </a:extLst>
          </p:cNvPr>
          <p:cNvSpPr txBox="1"/>
          <p:nvPr/>
        </p:nvSpPr>
        <p:spPr>
          <a:xfrm>
            <a:off x="1285875" y="2371725"/>
            <a:ext cx="10144125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175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Một trăm bảy mươi lăm mét vuông</a:t>
            </a:r>
          </a:p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Hai mươi mét vuông</a:t>
            </a:r>
          </a:p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5 600 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Năm nghìn sáu trăm mét vuông</a:t>
            </a: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=""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3902194"/>
            <a:chOff x="964406" y="691127"/>
            <a:chExt cx="8223913" cy="2926646"/>
          </a:xfrm>
        </p:grpSpPr>
        <p:grpSp>
          <p:nvGrpSpPr>
            <p:cNvPr id="7" name="Nhóm 6">
              <a:extLst>
                <a:ext uri="{FF2B5EF4-FFF2-40B4-BE49-F238E27FC236}">
                  <a16:creationId xmlns=""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=""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283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Viết các số đo diện tích sau: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Sáu nghìn bốn trăm ba mươi mét vuông,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Mười hai nghìn năm trăm mét vuông,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Một trăm ba mươi lăm mét vuông.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AB1C588-4D32-2A5F-AFC6-8ED289B00496}"/>
              </a:ext>
            </a:extLst>
          </p:cNvPr>
          <p:cNvSpPr txBox="1"/>
          <p:nvPr/>
        </p:nvSpPr>
        <p:spPr>
          <a:xfrm>
            <a:off x="1695450" y="200025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6 430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752922-A32C-36A2-9542-A89754E385E3}"/>
              </a:ext>
            </a:extLst>
          </p:cNvPr>
          <p:cNvSpPr txBox="1"/>
          <p:nvPr/>
        </p:nvSpPr>
        <p:spPr>
          <a:xfrm>
            <a:off x="1657350" y="3352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12 500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A62726-FD3E-57D9-BD63-458F79F1F89F}"/>
              </a:ext>
            </a:extLst>
          </p:cNvPr>
          <p:cNvSpPr txBox="1"/>
          <p:nvPr/>
        </p:nvSpPr>
        <p:spPr>
          <a:xfrm>
            <a:off x="1685925" y="4495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135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=""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2B9D91D-D965-1687-3F6B-B5F4A09FDFBD}"/>
              </a:ext>
            </a:extLst>
          </p:cNvPr>
          <p:cNvGrpSpPr/>
          <p:nvPr/>
        </p:nvGrpSpPr>
        <p:grpSpPr>
          <a:xfrm>
            <a:off x="407633" y="565803"/>
            <a:ext cx="11155717" cy="1439981"/>
            <a:chOff x="407633" y="565803"/>
            <a:chExt cx="11155717" cy="1439981"/>
          </a:xfrm>
        </p:grpSpPr>
        <p:grpSp>
          <p:nvGrpSpPr>
            <p:cNvPr id="12" name="Nhóm 11">
              <a:extLst>
                <a:ext uri="{FF2B5EF4-FFF2-40B4-BE49-F238E27FC236}">
                  <a16:creationId xmlns="" xmlns:a16="http://schemas.microsoft.com/office/drawing/2014/main" id="{CBEE69F7-47E0-5623-5C54-193843AA86C5}"/>
                </a:ext>
              </a:extLst>
            </p:cNvPr>
            <p:cNvGrpSpPr/>
            <p:nvPr/>
          </p:nvGrpSpPr>
          <p:grpSpPr>
            <a:xfrm>
              <a:off x="407633" y="565803"/>
              <a:ext cx="11155717" cy="1439981"/>
              <a:chOff x="964406" y="691127"/>
              <a:chExt cx="8366788" cy="1079986"/>
            </a:xfrm>
          </p:grpSpPr>
          <p:grpSp>
            <p:nvGrpSpPr>
              <p:cNvPr id="7" name="Nhóm 6">
                <a:extLst>
                  <a:ext uri="{FF2B5EF4-FFF2-40B4-BE49-F238E27FC236}">
                    <a16:creationId xmlns="" xmlns:a16="http://schemas.microsoft.com/office/drawing/2014/main" id="{C71A58AA-EB0B-F7C5-D2B3-6864FE296144}"/>
                  </a:ext>
                </a:extLst>
              </p:cNvPr>
              <p:cNvGrpSpPr/>
              <p:nvPr/>
            </p:nvGrpSpPr>
            <p:grpSpPr>
              <a:xfrm>
                <a:off x="964406" y="691127"/>
                <a:ext cx="774700" cy="706297"/>
                <a:chOff x="964406" y="691127"/>
                <a:chExt cx="774700" cy="706297"/>
              </a:xfrm>
            </p:grpSpPr>
            <p:sp>
              <p:nvSpPr>
                <p:cNvPr id="5" name="Tam giác Cân 4">
                  <a:extLst>
                    <a:ext uri="{FF2B5EF4-FFF2-40B4-BE49-F238E27FC236}">
                      <a16:creationId xmlns="" xmlns:a16="http://schemas.microsoft.com/office/drawing/2014/main" id="{3CB67545-E7EB-303B-7D05-BC1226AE2489}"/>
                    </a:ext>
                  </a:extLst>
                </p:cNvPr>
                <p:cNvSpPr/>
                <p:nvPr/>
              </p:nvSpPr>
              <p:spPr>
                <a:xfrm>
                  <a:off x="964406" y="691127"/>
                  <a:ext cx="774700" cy="660400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" name="Hộp Văn bản 5">
                  <a:extLst>
                    <a:ext uri="{FF2B5EF4-FFF2-40B4-BE49-F238E27FC236}">
                      <a16:creationId xmlns="" xmlns:a16="http://schemas.microsoft.com/office/drawing/2014/main" id="{54792F5C-C411-85C5-2B10-4DF0CDE31FA4}"/>
                    </a:ext>
                  </a:extLst>
                </p:cNvPr>
                <p:cNvSpPr txBox="1"/>
                <p:nvPr/>
              </p:nvSpPr>
              <p:spPr>
                <a:xfrm>
                  <a:off x="1186656" y="835683"/>
                  <a:ext cx="330200" cy="561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42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  <a:sym typeface="Arial"/>
                    </a:rPr>
                    <a:t>2</a:t>
                  </a:r>
                </a:p>
              </p:txBody>
            </p:sp>
          </p:grpSp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BFF7ECC3-487F-722E-7447-B69274C653EA}"/>
                  </a:ext>
                </a:extLst>
              </p:cNvPr>
              <p:cNvSpPr txBox="1"/>
              <p:nvPr/>
            </p:nvSpPr>
            <p:spPr>
              <a:xfrm>
                <a:off x="1676901" y="778533"/>
                <a:ext cx="7654293" cy="992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đơn vị đo diện tích (cm</a:t>
                </a:r>
                <a:r>
                  <a:rPr lang="vi-VN" sz="4000" b="0" i="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m</a:t>
                </a:r>
                <a:r>
                  <a:rPr lang="vi-VN" sz="4000" b="0" i="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thích hợp để đặt vào ô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: 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702A9F8-8F9A-B96C-6DE6-EEFE333992E5}"/>
                </a:ext>
              </a:extLst>
            </p:cNvPr>
            <p:cNvSpPr/>
            <p:nvPr/>
          </p:nvSpPr>
          <p:spPr>
            <a:xfrm>
              <a:off x="4143375" y="1428750"/>
              <a:ext cx="581025" cy="476250"/>
            </a:xfrm>
            <a:prstGeom prst="rect">
              <a:avLst/>
            </a:prstGeom>
            <a:ln w="38100">
              <a:solidFill>
                <a:srgbClr val="E9278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5A3959D-EC2B-DAB1-7EBD-B378EC1A5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414587"/>
            <a:ext cx="9486900" cy="300353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FA978A9-BC88-5187-80FA-0BD5EADDE8CE}"/>
              </a:ext>
            </a:extLst>
          </p:cNvPr>
          <p:cNvSpPr/>
          <p:nvPr/>
        </p:nvSpPr>
        <p:spPr>
          <a:xfrm>
            <a:off x="9572625" y="2428875"/>
            <a:ext cx="1028700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93C5281-BAC2-CA87-9B15-2E80487B9F17}"/>
              </a:ext>
            </a:extLst>
          </p:cNvPr>
          <p:cNvSpPr/>
          <p:nvPr/>
        </p:nvSpPr>
        <p:spPr>
          <a:xfrm>
            <a:off x="7781925" y="3114675"/>
            <a:ext cx="885825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3F5314C-BE44-6F3F-9A34-F0A1F94EE54C}"/>
              </a:ext>
            </a:extLst>
          </p:cNvPr>
          <p:cNvSpPr/>
          <p:nvPr/>
        </p:nvSpPr>
        <p:spPr>
          <a:xfrm>
            <a:off x="8753475" y="3790950"/>
            <a:ext cx="1028700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C131681-64B7-B871-BCF0-1860BD6784A7}"/>
              </a:ext>
            </a:extLst>
          </p:cNvPr>
          <p:cNvSpPr/>
          <p:nvPr/>
        </p:nvSpPr>
        <p:spPr>
          <a:xfrm>
            <a:off x="7743825" y="4505325"/>
            <a:ext cx="885825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=""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A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1: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Viết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tắt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đơn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vị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mét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vuông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k</a:t>
              </a:r>
              <a:r>
                <a:rPr kumimoji="0" lang="vi-VN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428625" y="353242"/>
            <a:ext cx="8058150" cy="1507987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519884" y="277806"/>
              <a:ext cx="5311158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: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Diện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tích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trường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: 100….?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mm² 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=""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1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=""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=""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971676" y="772013"/>
            <a:ext cx="6902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Ở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lớp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3,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đã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học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đơn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vị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đo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diện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tích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nào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=""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=""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99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cm²</a:t>
              </a:r>
              <a:endPara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Sáu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 21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 2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latin typeface="Calibri"/>
                <a:cs typeface="Times New Roman" pitchFamily="18" charset="0"/>
                <a:sym typeface="Arial"/>
              </a:rPr>
              <a:t> </a:t>
            </a:r>
            <a:r>
              <a:rPr lang="en-US" sz="4400" kern="0" dirty="0" smtClean="0">
                <a:solidFill>
                  <a:srgbClr val="0E2D6C"/>
                </a:solidFill>
                <a:latin typeface="Calibri"/>
                <a:cs typeface="Times New Roman" pitchFamily="18" charset="0"/>
                <a:sym typeface="Arial"/>
              </a:rPr>
              <a:t>2025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E2D6C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31" y="25479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0C72D0-211F-A48E-C745-535F94B8F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934" y="2166691"/>
            <a:ext cx="2402032" cy="1286367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4D4AAAC8-AA84-BCFD-7850-2105F6A443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485775"/>
            <a:ext cx="14192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=""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=""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9EA357-E21B-3097-D31D-10283AF2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0096"/>
            <a:ext cx="10339387" cy="3884741"/>
          </a:xfrm>
          <a:prstGeom prst="rect">
            <a:avLst/>
          </a:prstGeom>
        </p:spPr>
      </p:pic>
      <p:grpSp>
        <p:nvGrpSpPr>
          <p:cNvPr id="6" name="Nhóm 129">
            <a:extLst>
              <a:ext uri="{FF2B5EF4-FFF2-40B4-BE49-F238E27FC236}">
                <a16:creationId xmlns="" xmlns:a16="http://schemas.microsoft.com/office/drawing/2014/main" id="{850234E5-1101-A14F-F2EC-1539B2DD9C09}"/>
              </a:ext>
            </a:extLst>
          </p:cNvPr>
          <p:cNvGrpSpPr/>
          <p:nvPr/>
        </p:nvGrpSpPr>
        <p:grpSpPr>
          <a:xfrm>
            <a:off x="1990725" y="4696012"/>
            <a:ext cx="9020175" cy="1416359"/>
            <a:chOff x="4907025" y="693766"/>
            <a:chExt cx="3153508" cy="1062269"/>
          </a:xfrm>
        </p:grpSpPr>
        <p:sp>
          <p:nvSpPr>
            <p:cNvPr id="7" name="Hình chữ nhật: Góc Tròn 130">
              <a:extLst>
                <a:ext uri="{FF2B5EF4-FFF2-40B4-BE49-F238E27FC236}">
                  <a16:creationId xmlns="" xmlns:a16="http://schemas.microsoft.com/office/drawing/2014/main" id="{E86351A0-C28C-083D-AA17-AC414672B6A1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ộp Văn bản 131">
              <a:extLst>
                <a:ext uri="{FF2B5EF4-FFF2-40B4-BE49-F238E27FC236}">
                  <a16:creationId xmlns="" xmlns:a16="http://schemas.microsoft.com/office/drawing/2014/main" id="{253F9B2A-2E15-38C3-304D-3B6937969D99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những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tấm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thảm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này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, ta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dùng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nào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0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="" xmlns:a16="http://schemas.microsoft.com/office/drawing/2014/main" id="{9EC647A5-72F2-3130-1507-0D0CF3293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" y="0"/>
            <a:ext cx="10164961" cy="5715000"/>
          </a:xfrm>
        </p:spPr>
      </p:pic>
      <p:sp>
        <p:nvSpPr>
          <p:cNvPr id="6" name="Rectangle 120">
            <a:extLst>
              <a:ext uri="{FF2B5EF4-FFF2-40B4-BE49-F238E27FC236}">
                <a16:creationId xmlns="" xmlns:a16="http://schemas.microsoft.com/office/drawing/2014/main" id="{9EE310EA-6B34-205A-85CA-3D59898BD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61" y="1296390"/>
            <a:ext cx="4048124" cy="337343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2">
            <a:extLst>
              <a:ext uri="{FF2B5EF4-FFF2-40B4-BE49-F238E27FC236}">
                <a16:creationId xmlns="" xmlns:a16="http://schemas.microsoft.com/office/drawing/2014/main" id="{DC51AC0E-B649-9B89-616D-AE15ACDC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556" y="2631065"/>
            <a:ext cx="11782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6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</a:t>
            </a:r>
            <a:endParaRPr lang="en-US" altLang="en-US" sz="3556" b="1" baseline="30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Rectangle 123">
            <a:extLst>
              <a:ext uri="{FF2B5EF4-FFF2-40B4-BE49-F238E27FC236}">
                <a16:creationId xmlns="" xmlns:a16="http://schemas.microsoft.com/office/drawing/2014/main" id="{16439A16-0DD0-A873-18C8-A5EA476D6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61" y="1296389"/>
            <a:ext cx="4062236" cy="33851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4">
            <a:extLst>
              <a:ext uri="{FF2B5EF4-FFF2-40B4-BE49-F238E27FC236}">
                <a16:creationId xmlns="" xmlns:a16="http://schemas.microsoft.com/office/drawing/2014/main" id="{79297A36-4603-51A5-2A6C-3E47C88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430" y="2560510"/>
            <a:ext cx="2950987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6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mét vuông</a:t>
            </a:r>
          </a:p>
        </p:txBody>
      </p:sp>
      <p:sp>
        <p:nvSpPr>
          <p:cNvPr id="15" name="Line 125">
            <a:extLst>
              <a:ext uri="{FF2B5EF4-FFF2-40B4-BE49-F238E27FC236}">
                <a16:creationId xmlns="" xmlns:a16="http://schemas.microsoft.com/office/drawing/2014/main" id="{A4C9D569-2A6D-3227-6E6F-8C8DEB6A8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22" y="1296390"/>
            <a:ext cx="0" cy="33719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6">
            <a:extLst>
              <a:ext uri="{FF2B5EF4-FFF2-40B4-BE49-F238E27FC236}">
                <a16:creationId xmlns="" xmlns:a16="http://schemas.microsoft.com/office/drawing/2014/main" id="{25B235AC-10DE-D812-8550-93C694DBB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223" y="4888843"/>
            <a:ext cx="40481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88">
            <a:extLst>
              <a:ext uri="{FF2B5EF4-FFF2-40B4-BE49-F238E27FC236}">
                <a16:creationId xmlns="" xmlns:a16="http://schemas.microsoft.com/office/drawing/2014/main" id="{2C293A29-7B59-D39D-804C-AEBC7C2C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569" y="2409109"/>
            <a:ext cx="677333" cy="10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222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121">
            <a:extLst>
              <a:ext uri="{FF2B5EF4-FFF2-40B4-BE49-F238E27FC236}">
                <a16:creationId xmlns="" xmlns:a16="http://schemas.microsoft.com/office/drawing/2014/main" id="{7E8CC218-22BE-D466-D7A4-2B1E87A7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569" y="4866249"/>
            <a:ext cx="11782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6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</a:t>
            </a:r>
            <a:endParaRPr lang="en-US" altLang="en-US" sz="3556" b="1" baseline="30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A9083C5-474B-4E72-9543-DE4AB1C858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5609" y="2902851"/>
            <a:ext cx="1232072" cy="29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4" grpId="0"/>
      <p:bldP spid="15" grpId="0" animBg="1"/>
      <p:bldP spid="17" grpId="0" animBg="1"/>
      <p:bldP spid="30" grpId="0"/>
      <p:bldP spid="30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=""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=""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=""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ta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còn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dùng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mét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=""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42925" y="2400487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=""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=""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Mét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vuông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diện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tích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hình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vuông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có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cạnh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dài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1 m.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=""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47700" y="4200712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=""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=""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64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Mét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tắt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m</a:t>
              </a:r>
              <a:r>
                <a:rPr kumimoji="0" lang="en-US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F8DE503-0B75-029E-219F-B685B5EDF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79" y="3676651"/>
            <a:ext cx="2489177" cy="24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496</Words>
  <Application>Microsoft Office PowerPoint</Application>
  <PresentationFormat>Widescreen</PresentationFormat>
  <Paragraphs>77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Arvo</vt:lpstr>
      <vt:lpstr>Calibri</vt:lpstr>
      <vt:lpstr>Calibri Light</vt:lpstr>
      <vt:lpstr>Cambria</vt:lpstr>
      <vt:lpstr>Inter</vt:lpstr>
      <vt:lpstr>Mouse Memoirs</vt:lpstr>
      <vt:lpstr>Orelega One</vt:lpstr>
      <vt:lpstr>Pattaya</vt:lpstr>
      <vt:lpstr>Spartan</vt:lpstr>
      <vt:lpstr>Times New Roman</vt:lpstr>
      <vt:lpstr>Organic Poultry Farm MK Campaign by Slidesgo</vt:lpstr>
      <vt:lpstr>1_Organic Poultry Farm MK Campaign by Slidesgo</vt:lpstr>
      <vt:lpstr>Walk to School Day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2024-01-12T04:42:44Z</dcterms:created>
  <dcterms:modified xsi:type="dcterms:W3CDTF">2025-03-16T02:27:47Z</dcterms:modified>
</cp:coreProperties>
</file>