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</p:sldMasterIdLst>
  <p:notesMasterIdLst>
    <p:notesMasterId r:id="rId39"/>
  </p:notesMasterIdLst>
  <p:sldIdLst>
    <p:sldId id="256" r:id="rId18"/>
    <p:sldId id="289" r:id="rId19"/>
    <p:sldId id="291" r:id="rId20"/>
    <p:sldId id="301" r:id="rId21"/>
    <p:sldId id="302" r:id="rId22"/>
    <p:sldId id="303" r:id="rId23"/>
    <p:sldId id="304" r:id="rId24"/>
    <p:sldId id="305" r:id="rId25"/>
    <p:sldId id="306" r:id="rId26"/>
    <p:sldId id="308" r:id="rId27"/>
    <p:sldId id="310" r:id="rId28"/>
    <p:sldId id="312" r:id="rId29"/>
    <p:sldId id="314" r:id="rId30"/>
    <p:sldId id="316" r:id="rId31"/>
    <p:sldId id="327" r:id="rId32"/>
    <p:sldId id="318" r:id="rId33"/>
    <p:sldId id="320" r:id="rId34"/>
    <p:sldId id="322" r:id="rId35"/>
    <p:sldId id="324" r:id="rId36"/>
    <p:sldId id="326" r:id="rId37"/>
    <p:sldId id="265" r:id="rId38"/>
  </p:sldIdLst>
  <p:sldSz cx="12192000" cy="900112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3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-631" y="-51"/>
      </p:cViewPr>
      <p:guideLst>
        <p:guide orient="horz" pos="28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43000"/>
            <a:ext cx="4181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5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3102"/>
            <a:ext cx="9144000" cy="3133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6"/>
            <a:ext cx="9144000" cy="21731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397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483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610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065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69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98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709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80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98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2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79227"/>
            <a:ext cx="2628900" cy="7628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79227"/>
            <a:ext cx="7734300" cy="76280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32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90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027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86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888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15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679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076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45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9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54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420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504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592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889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72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411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57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310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558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8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211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44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313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3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299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503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310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41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377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230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2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66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829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93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32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892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907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932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28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385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291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32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037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180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24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654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31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497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768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449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55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3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335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804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617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832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978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5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127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7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970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8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6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752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67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582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450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403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064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431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476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6"/>
            <a:ext cx="10363200" cy="19294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405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882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60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32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964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6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6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94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152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79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05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81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883572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028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149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187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5"/>
            <a:ext cx="2743200" cy="76801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5"/>
            <a:ext cx="8026400" cy="76801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96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0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58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6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0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46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6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20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3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99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5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4032"/>
            <a:ext cx="10515600" cy="374421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023671"/>
            <a:ext cx="10515600" cy="19689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83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73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55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8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8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07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43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4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1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61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7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27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16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84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1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28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53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4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7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28"/>
            <a:ext cx="10515600" cy="1739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2206527"/>
            <a:ext cx="5157787" cy="10813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3287912"/>
            <a:ext cx="5157787" cy="48360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06527"/>
            <a:ext cx="5183188" cy="10813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287912"/>
            <a:ext cx="5183188" cy="48360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5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46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04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3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1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64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22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8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16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3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46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55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5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430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89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0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4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63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92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6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4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19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99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06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43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44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82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96183"/>
            <a:ext cx="10363200" cy="1929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00637"/>
            <a:ext cx="853440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20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600075"/>
            <a:ext cx="3932237" cy="2100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6"/>
            <a:ext cx="6172200" cy="63966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700339"/>
            <a:ext cx="3932237" cy="50027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784057"/>
            <a:ext cx="10363200" cy="1787723"/>
          </a:xfrm>
        </p:spPr>
        <p:txBody>
          <a:bodyPr anchor="t"/>
          <a:lstStyle>
            <a:lvl1pPr algn="l">
              <a:defRPr sz="5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15062"/>
            <a:ext cx="10363200" cy="1968995"/>
          </a:xfrm>
        </p:spPr>
        <p:txBody>
          <a:bodyPr anchor="b"/>
          <a:lstStyle>
            <a:lvl1pPr marL="0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18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18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00263"/>
            <a:ext cx="5384800" cy="5940326"/>
          </a:xfrm>
        </p:spPr>
        <p:txBody>
          <a:bodyPr/>
          <a:lstStyle>
            <a:lvl1pPr>
              <a:defRPr sz="3675"/>
            </a:lvl1pPr>
            <a:lvl2pPr>
              <a:defRPr sz="3150"/>
            </a:lvl2pPr>
            <a:lvl3pPr>
              <a:defRPr sz="2625"/>
            </a:lvl3pPr>
            <a:lvl4pPr>
              <a:defRPr sz="2363"/>
            </a:lvl4pPr>
            <a:lvl5pPr>
              <a:defRPr sz="2363"/>
            </a:lvl5pPr>
            <a:lvl6pPr>
              <a:defRPr sz="2363"/>
            </a:lvl6pPr>
            <a:lvl7pPr>
              <a:defRPr sz="2363"/>
            </a:lvl7pPr>
            <a:lvl8pPr>
              <a:defRPr sz="2363"/>
            </a:lvl8pPr>
            <a:lvl9pPr>
              <a:defRPr sz="23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2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4836"/>
            <a:ext cx="5386917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54523"/>
            <a:ext cx="5386917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14836"/>
            <a:ext cx="5389033" cy="839688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54523"/>
            <a:ext cx="5389033" cy="5186066"/>
          </a:xfrm>
        </p:spPr>
        <p:txBody>
          <a:bodyPr/>
          <a:lstStyle>
            <a:lvl1pPr>
              <a:defRPr sz="3150"/>
            </a:lvl1pPr>
            <a:lvl2pPr>
              <a:defRPr sz="2625"/>
            </a:lvl2pPr>
            <a:lvl3pPr>
              <a:defRPr sz="2363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30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06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554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58378"/>
            <a:ext cx="4011084" cy="1525191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58379"/>
            <a:ext cx="6815667" cy="7682211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83570"/>
            <a:ext cx="4011084" cy="6157020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365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300787"/>
            <a:ext cx="7315200" cy="743844"/>
          </a:xfrm>
        </p:spPr>
        <p:txBody>
          <a:bodyPr anchor="b"/>
          <a:lstStyle>
            <a:lvl1pPr algn="l">
              <a:defRPr sz="2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04267"/>
            <a:ext cx="7315200" cy="5400675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044631"/>
            <a:ext cx="7315200" cy="1056381"/>
          </a:xfrm>
        </p:spPr>
        <p:txBody>
          <a:bodyPr/>
          <a:lstStyle>
            <a:lvl1pPr marL="0" indent="0">
              <a:buNone/>
              <a:defRPr sz="1838"/>
            </a:lvl1pPr>
            <a:lvl2pPr marL="600075" indent="0">
              <a:buNone/>
              <a:defRPr sz="1575"/>
            </a:lvl2pPr>
            <a:lvl3pPr marL="1200150" indent="0">
              <a:buNone/>
              <a:defRPr sz="1313"/>
            </a:lvl3pPr>
            <a:lvl4pPr marL="1800225" indent="0">
              <a:buNone/>
              <a:defRPr sz="1181"/>
            </a:lvl4pPr>
            <a:lvl5pPr marL="2400300" indent="0">
              <a:buNone/>
              <a:defRPr sz="1181"/>
            </a:lvl5pPr>
            <a:lvl6pPr marL="3000375" indent="0">
              <a:buNone/>
              <a:defRPr sz="1181"/>
            </a:lvl6pPr>
            <a:lvl7pPr marL="3600450" indent="0">
              <a:buNone/>
              <a:defRPr sz="1181"/>
            </a:lvl7pPr>
            <a:lvl8pPr marL="4200525" indent="0">
              <a:buNone/>
              <a:defRPr sz="1181"/>
            </a:lvl8pPr>
            <a:lvl9pPr marL="4800600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10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140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0463"/>
            <a:ext cx="2743200" cy="76801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0463"/>
            <a:ext cx="8026400" cy="76801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625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3101"/>
            <a:ext cx="103632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75"/>
            <a:ext cx="91440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9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600075"/>
            <a:ext cx="3932237" cy="2100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95996"/>
            <a:ext cx="6172200" cy="6396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700339"/>
            <a:ext cx="3932237" cy="50027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232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4035"/>
            <a:ext cx="10515600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3674"/>
            <a:ext cx="10515600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40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6133"/>
            <a:ext cx="5181600" cy="5711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972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230"/>
            <a:ext cx="10515600" cy="1739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526"/>
            <a:ext cx="5157787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911"/>
            <a:ext cx="5157787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526"/>
            <a:ext cx="5183188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911"/>
            <a:ext cx="5183188" cy="483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119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8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690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999"/>
            <a:ext cx="6172200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353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075"/>
            <a:ext cx="3932237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999"/>
            <a:ext cx="6172200" cy="6396633"/>
          </a:xfrm>
        </p:spPr>
        <p:txBody>
          <a:bodyPr anchor="t"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38"/>
            <a:ext cx="3932237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36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10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227"/>
            <a:ext cx="2628900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227"/>
            <a:ext cx="7734300" cy="7628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8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28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0"/>
            <a:ext cx="2743200" cy="479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E24DB-F43D-4EA2-A694-A58CBCA3E0D3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0"/>
            <a:ext cx="4114800" cy="479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0"/>
            <a:ext cx="2743200" cy="479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2CB8-F288-4FC3-83BA-FF7C2CAE6F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0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0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6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2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2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2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675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8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7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0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0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462"/>
            <a:ext cx="1097280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00263"/>
            <a:ext cx="1097280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D2C7-B0B8-4583-AE22-65E4D74553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342710"/>
            <a:ext cx="3860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342710"/>
            <a:ext cx="284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A5E8C-1C13-41A1-B9CF-28C6145B1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00150" rtl="0" eaLnBrk="1" latinLnBrk="0" hangingPunct="1">
        <a:spcBef>
          <a:spcPct val="0"/>
        </a:spcBef>
        <a:buNone/>
        <a:defRPr sz="57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56" indent="-450056" algn="l" defTabSz="1200150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122" indent="-375047" algn="l" defTabSz="1200150" rtl="0" eaLnBrk="1" latinLnBrk="0" hangingPunct="1">
        <a:spcBef>
          <a:spcPct val="20000"/>
        </a:spcBef>
        <a:buFont typeface="Arial" pitchFamily="34" charset="0"/>
        <a:buChar char="–"/>
        <a:defRPr sz="36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spcBef>
          <a:spcPct val="20000"/>
        </a:spcBef>
        <a:buFont typeface="Arial" pitchFamily="34" charset="0"/>
        <a:buChar char="»"/>
        <a:defRPr sz="2625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230"/>
            <a:ext cx="10515600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6133"/>
            <a:ext cx="10515600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2712"/>
            <a:ext cx="41148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2712"/>
            <a:ext cx="274320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7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9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11.xml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GI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9001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3969" y="1800225"/>
            <a:ext cx="12046439" cy="230798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4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4813" y="425818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1200" y="2907105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TOÁN 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50" y="6488505"/>
            <a:ext cx="103822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LÒ THỊ THỦY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HUA LA - THÀNH PHỐ SƠN LA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1" b="95313" l="0" r="95665">
                        <a14:backgroundMark x1="64451" y1="12109" x2="77168" y2="1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600074"/>
            <a:ext cx="6015205" cy="890111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977678" y="18184"/>
            <a:ext cx="6700838" cy="4400550"/>
          </a:xfrm>
          <a:prstGeom prst="cloudCallout">
            <a:avLst>
              <a:gd name="adj1" fmla="val -66042"/>
              <a:gd name="adj2" fmla="val 70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3251" y="845005"/>
            <a:ext cx="5009717" cy="324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1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Cám ơn các bạn học sinh thông thái. Nhờ có các bạn ta có được đôi chân và cuộc sống hạnh phúc. Chúc các bạn học thật giỏi                 nha.</a:t>
            </a:r>
          </a:p>
        </p:txBody>
      </p:sp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146506" y="8301038"/>
            <a:ext cx="1950244" cy="600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0015" tIns="60008" rIns="120015" bIns="600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63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8854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4045745" y="3135175"/>
            <a:ext cx="4100513" cy="1926327"/>
          </a:xfrm>
          <a:prstGeom prst="cloud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63">
              <a:solidFill>
                <a:prstClr val="white"/>
              </a:solidFill>
            </a:endParaRP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595312" y="400050"/>
            <a:ext cx="10701338" cy="130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Thứ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Tư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,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ngày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23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tháng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10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năm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2024</a:t>
            </a:r>
          </a:p>
          <a:p>
            <a:pPr algn="ctr"/>
            <a:r>
              <a:rPr lang="en-US" altLang="en-US" sz="3938" u="sng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Toán</a:t>
            </a:r>
            <a:endParaRPr lang="en-US" altLang="en-US" sz="3938" dirty="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 flipH="1">
            <a:off x="5195881" y="3861353"/>
            <a:ext cx="2709035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150" b="1" dirty="0" err="1">
                <a:solidFill>
                  <a:srgbClr val="FF0000"/>
                </a:solidFill>
                <a:latin typeface="UTM Avo" pitchFamily="18" charset="0"/>
              </a:rPr>
              <a:t>Khởi</a:t>
            </a:r>
            <a:r>
              <a:rPr lang="en-US" altLang="en-US" sz="315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en-US" sz="3150" b="1" dirty="0" err="1">
                <a:solidFill>
                  <a:srgbClr val="FF0000"/>
                </a:solidFill>
                <a:latin typeface="UTM Avo" pitchFamily="18" charset="0"/>
              </a:rPr>
              <a:t>động</a:t>
            </a:r>
            <a:endParaRPr lang="en-US" altLang="en-US" sz="315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86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595312" y="400050"/>
            <a:ext cx="10701338" cy="130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Thứ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Tư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,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ngày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23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tháng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10 </a:t>
            </a:r>
            <a:r>
              <a:rPr lang="en-US" altLang="en-US" sz="3938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năm</a:t>
            </a:r>
            <a:r>
              <a:rPr lang="en-US" altLang="en-US" sz="3938" dirty="0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 2024</a:t>
            </a:r>
          </a:p>
          <a:p>
            <a:pPr algn="ctr"/>
            <a:r>
              <a:rPr lang="en-US" altLang="en-US" sz="3938" u="sng" dirty="0" err="1">
                <a:solidFill>
                  <a:srgbClr val="222268"/>
                </a:solidFill>
                <a:latin typeface="Times New Roman" pitchFamily="18" charset="0"/>
                <a:ea typeface="HP001 5H" charset="-127"/>
                <a:cs typeface="Times New Roman" pitchFamily="18" charset="0"/>
              </a:rPr>
              <a:t>Toán</a:t>
            </a:r>
            <a:endParaRPr lang="en-US" altLang="en-US" sz="3938" dirty="0">
              <a:solidFill>
                <a:srgbClr val="2222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832967" y="1895996"/>
            <a:ext cx="78009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(tr.44)</a:t>
            </a: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20" y="3190049"/>
            <a:ext cx="9324093" cy="49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369" y="169719"/>
            <a:ext cx="11601449" cy="8619260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pic>
        <p:nvPicPr>
          <p:cNvPr id="3" name="Picture 2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35" y="292156"/>
            <a:ext cx="11550184" cy="1756773"/>
          </a:xfrm>
          <a:prstGeom prst="rect">
            <a:avLst/>
          </a:prstGeom>
        </p:spPr>
      </p:pic>
      <p:pic>
        <p:nvPicPr>
          <p:cNvPr id="5" name="Picture 4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29" y="1965737"/>
            <a:ext cx="4632475" cy="1704340"/>
          </a:xfrm>
          <a:prstGeom prst="rect">
            <a:avLst/>
          </a:prstGeom>
        </p:spPr>
      </p:pic>
      <p:pic>
        <p:nvPicPr>
          <p:cNvPr id="6" name="Picture 5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358" y="2194511"/>
            <a:ext cx="3497801" cy="1907418"/>
          </a:xfrm>
          <a:prstGeom prst="rect">
            <a:avLst/>
          </a:prstGeom>
        </p:spPr>
      </p:pic>
      <p:pic>
        <p:nvPicPr>
          <p:cNvPr id="7" name="Picture 6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35" y="3425893"/>
            <a:ext cx="5618892" cy="2348967"/>
          </a:xfrm>
          <a:prstGeom prst="rect">
            <a:avLst/>
          </a:prstGeom>
        </p:spPr>
      </p:pic>
      <p:pic>
        <p:nvPicPr>
          <p:cNvPr id="8" name="Picture 7" descr="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732" y="4133355"/>
            <a:ext cx="3375893" cy="1963140"/>
          </a:xfrm>
          <a:prstGeom prst="rect">
            <a:avLst/>
          </a:prstGeom>
        </p:spPr>
      </p:pic>
      <p:pic>
        <p:nvPicPr>
          <p:cNvPr id="9" name="Picture 8" descr="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57" y="5686741"/>
            <a:ext cx="1744211" cy="757171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96686" y="5655245"/>
            <a:ext cx="2891270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g</a:t>
            </a: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iải: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32870" y="6428671"/>
            <a:ext cx="6463535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 dài đoạn thẳng CD là: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284868" y="7153602"/>
            <a:ext cx="5109729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: 4  = 2 (cm)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754141" y="7817954"/>
            <a:ext cx="3600450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Đáp số: 2 cm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pic>
        <p:nvPicPr>
          <p:cNvPr id="5" name="Picture 4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45" y="3917196"/>
            <a:ext cx="6476151" cy="862729"/>
          </a:xfrm>
          <a:prstGeom prst="rect">
            <a:avLst/>
          </a:prstGeom>
        </p:spPr>
      </p:pic>
      <p:pic>
        <p:nvPicPr>
          <p:cNvPr id="6" name="Picture 5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76" y="4667509"/>
            <a:ext cx="2925942" cy="714580"/>
          </a:xfrm>
          <a:prstGeom prst="rect">
            <a:avLst/>
          </a:prstGeom>
        </p:spPr>
      </p:pic>
      <p:pic>
        <p:nvPicPr>
          <p:cNvPr id="7" name="Picture 6" descr="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95" y="5423111"/>
            <a:ext cx="6116301" cy="844094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261" y="6528107"/>
            <a:ext cx="2463372" cy="8872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97094" y="1620828"/>
            <a:ext cx="1075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lần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chia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lần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8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578097442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7864" y="590310"/>
            <a:ext cx="13229864" cy="8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3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pic>
        <p:nvPicPr>
          <p:cNvPr id="3" name="Picture 2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79" y="1873999"/>
            <a:ext cx="10363034" cy="389065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69821" y="4259788"/>
            <a:ext cx="815556" cy="969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75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97197" y="4259787"/>
            <a:ext cx="815556" cy="969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75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48151" y="4259786"/>
            <a:ext cx="815556" cy="969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75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3707" y="4259785"/>
            <a:ext cx="815556" cy="969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75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169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3225" y="435474"/>
            <a:ext cx="11105555" cy="8128099"/>
          </a:xfrm>
          <a:prstGeom prst="rect">
            <a:avLst/>
          </a:prstGeom>
          <a:noFill/>
          <a:ln w="57150" cmpd="thickThin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363">
              <a:solidFill>
                <a:prstClr val="black"/>
              </a:solidFill>
            </a:endParaRPr>
          </a:p>
        </p:txBody>
      </p:sp>
      <p:pic>
        <p:nvPicPr>
          <p:cNvPr id="3" name="Picture 2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52" y="914400"/>
            <a:ext cx="10975728" cy="5619681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69363" y="4149603"/>
            <a:ext cx="6463535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 dài đoạn thẳng CD là: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875851" y="4959399"/>
            <a:ext cx="5109729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: 5  = 2 (cm)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67177" y="6429909"/>
            <a:ext cx="10060348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Học sinh vẽ vào vở độ dài CD dài 2 cm</a:t>
            </a:r>
          </a:p>
        </p:txBody>
      </p:sp>
    </p:spTree>
    <p:extLst>
      <p:ext uri="{BB962C8B-B14F-4D97-AF65-F5344CB8AC3E}">
        <p14:creationId xmlns:p14="http://schemas.microsoft.com/office/powerpoint/2010/main" val="91200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08"/>
            <a:ext cx="9757458" cy="2726291"/>
          </a:xfrm>
          <a:prstGeom prst="rect">
            <a:avLst/>
          </a:prstGeom>
        </p:spPr>
      </p:pic>
      <p:pic>
        <p:nvPicPr>
          <p:cNvPr id="5" name="Picture 4" descr="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458" y="314467"/>
            <a:ext cx="2380838" cy="340647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96736" y="5837119"/>
            <a:ext cx="2891270" cy="62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8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g</a:t>
            </a:r>
            <a:r>
              <a:rPr lang="nl-NL" sz="328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iải:</a:t>
            </a:r>
            <a:endParaRPr lang="nl-NL" sz="328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88021" y="6428672"/>
            <a:ext cx="11455978" cy="6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15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 hôm sau cửa hàng đó bán được số bộ bàn học thông minh là:</a:t>
            </a:r>
            <a:endParaRPr lang="nl-NL" sz="3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59702" y="7098974"/>
            <a:ext cx="5109729" cy="62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8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 : 2  = 9 (bộ)</a:t>
            </a:r>
            <a:endParaRPr lang="nl-NL" sz="328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70846" y="7817987"/>
            <a:ext cx="6163270" cy="62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28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Đáp số: 9 bộ bàn học thông minh.</a:t>
            </a:r>
            <a:endParaRPr lang="nl-NL" sz="328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684" y="2894382"/>
            <a:ext cx="156485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315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5588" y="3505367"/>
            <a:ext cx="4885953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18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14312" y="4258188"/>
            <a:ext cx="533287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5872" y="4945547"/>
            <a:ext cx="4987263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…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488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6"/>
            <a:ext cx="12026096" cy="390103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11271" y="5757078"/>
            <a:ext cx="2891270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g</a:t>
            </a: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iải: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8053" y="6404426"/>
            <a:ext cx="10843174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 chiều quầy hàng đó bán được số giỏ quà sách là: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23080" y="7238461"/>
            <a:ext cx="5109729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 : 3  = 10 (giỏ quà)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75874" y="8010701"/>
            <a:ext cx="4926070" cy="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015" tIns="60008" rIns="120015" bIns="6000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75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Đáp số: 10 giỏ quà sách.</a:t>
            </a:r>
            <a:endParaRPr lang="nl-NL" sz="367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7728" y="3036217"/>
            <a:ext cx="156485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315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6976" y="3690845"/>
            <a:ext cx="3901068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30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09121" y="4323651"/>
            <a:ext cx="474264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altLang="en-US" sz="3150" b="1" spc="-105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3150" b="1" spc="-105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17713" y="4989189"/>
            <a:ext cx="445987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575"/>
              </a:spcBef>
              <a:spcAft>
                <a:spcPts val="1575"/>
              </a:spcAft>
              <a:defRPr/>
            </a:pP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… </a:t>
            </a:r>
            <a:r>
              <a:rPr lang="en-US" altLang="en-US" sz="315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altLang="en-US" sz="315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92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ADMIN\Desktop\Tai nguyen thiet ke tro choi\Bảng gỗ\cho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7" y="50433"/>
            <a:ext cx="2294198" cy="8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Tai nguyen thiet ke tro choi\Bảng gỗ\Huong dan 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8" y="135016"/>
            <a:ext cx="2155071" cy="8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-902605"/>
            <a:ext cx="6600825" cy="278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0715" y="480143"/>
            <a:ext cx="6455710" cy="799321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594">
                <a:solidFill>
                  <a:srgbClr val="FF0000"/>
                </a:solidFill>
                <a:cs typeface="Times New Roman" pitchFamily="18" charset="0"/>
              </a:rPr>
              <a:t>GIẢI CỨU NÀNG TIÊN CÁ</a:t>
            </a:r>
          </a:p>
        </p:txBody>
      </p:sp>
    </p:spTree>
    <p:extLst>
      <p:ext uri="{BB962C8B-B14F-4D97-AF65-F5344CB8AC3E}">
        <p14:creationId xmlns:p14="http://schemas.microsoft.com/office/powerpoint/2010/main" val="33247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-1"/>
            <a:ext cx="12001500" cy="9001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6624" y="3100388"/>
            <a:ext cx="9587881" cy="160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844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9844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844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9844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9844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sz="9844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844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sz="9844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603885" y="2057400"/>
            <a:ext cx="11111865" cy="470220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ơn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!</a:t>
            </a:r>
            <a:endParaRPr lang="vi-VN" sz="3600" b="1" kern="10" dirty="0">
              <a:ln w="12700">
                <a:solidFill>
                  <a:srgbClr val="FFCC99"/>
                </a:solidFill>
                <a:prstDash val="sysDot"/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Picture 2" descr="butterflies_flowers_md_w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" y="7468315"/>
            <a:ext cx="1162050" cy="15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558739"/>
              </p:ext>
            </p:extLst>
          </p:nvPr>
        </p:nvGraphicFramePr>
        <p:xfrm>
          <a:off x="197485" y="52507"/>
          <a:ext cx="1311275" cy="2575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r:id="rId4" imgW="1278255" imgH="1273810" progId="MS_ClipArt_Gallery">
                  <p:embed/>
                </p:oleObj>
              </mc:Choice>
              <mc:Fallback>
                <p:oleObj r:id="rId4" imgW="1278255" imgH="1273810" progId="MS_ClipArt_Gallery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" y="52507"/>
                        <a:ext cx="1311275" cy="2575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71860" y="-2382"/>
            <a:ext cx="9906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utterflies_flowers_md_w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085" y="7438192"/>
            <a:ext cx="1162050" cy="15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962400" y="6600825"/>
            <a:ext cx="304800" cy="600075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4572000" y="500062"/>
            <a:ext cx="304800" cy="40005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7620000" y="400050"/>
            <a:ext cx="304800" cy="40005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7924800" y="6789607"/>
            <a:ext cx="289560" cy="615077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5436870" y="6952128"/>
            <a:ext cx="289560" cy="410051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9235440" y="600075"/>
            <a:ext cx="289560" cy="410051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46" y="3506236"/>
            <a:ext cx="9173266" cy="4340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6471" y="4161537"/>
            <a:ext cx="5400675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err="1">
                <a:solidFill>
                  <a:srgbClr val="FF0000"/>
                </a:solidFill>
              </a:rPr>
              <a:t>Đê</a:t>
            </a:r>
            <a:r>
              <a:rPr lang="en-US" sz="3150" dirty="0">
                <a:solidFill>
                  <a:srgbClr val="FF0000"/>
                </a:solidFill>
              </a:rPr>
              <a:t>̉ có </a:t>
            </a:r>
            <a:r>
              <a:rPr lang="en-US" sz="3150" dirty="0" err="1">
                <a:solidFill>
                  <a:srgbClr val="FF0000"/>
                </a:solidFill>
              </a:rPr>
              <a:t>được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đôi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chân</a:t>
            </a:r>
            <a:r>
              <a:rPr lang="en-US" sz="3150" dirty="0">
                <a:solidFill>
                  <a:srgbClr val="FF0000"/>
                </a:solidFill>
              </a:rPr>
              <a:t>, </a:t>
            </a:r>
            <a:r>
              <a:rPr lang="en-US" sz="3150" dirty="0" err="1" smtClean="0">
                <a:solidFill>
                  <a:srgbClr val="FF0000"/>
                </a:solidFill>
              </a:rPr>
              <a:t>Nàng</a:t>
            </a:r>
            <a:r>
              <a:rPr lang="en-US" sz="3150" dirty="0" smtClean="0">
                <a:solidFill>
                  <a:srgbClr val="FF0000"/>
                </a:solidFill>
              </a:rPr>
              <a:t> </a:t>
            </a:r>
            <a:r>
              <a:rPr lang="en-US" sz="3150" dirty="0" err="1" smtClean="0">
                <a:solidFill>
                  <a:srgbClr val="FF0000"/>
                </a:solidFill>
              </a:rPr>
              <a:t>tiên</a:t>
            </a:r>
            <a:r>
              <a:rPr lang="en-US" sz="3150" dirty="0" smtClean="0">
                <a:solidFill>
                  <a:srgbClr val="FF0000"/>
                </a:solidFill>
              </a:rPr>
              <a:t> cá </a:t>
            </a:r>
            <a:r>
              <a:rPr lang="en-US" sz="3150" dirty="0" err="1" smtClean="0">
                <a:solidFill>
                  <a:srgbClr val="FF0000"/>
                </a:solidFill>
              </a:rPr>
              <a:t>Anrela</a:t>
            </a:r>
            <a:r>
              <a:rPr lang="en-US" sz="3150" dirty="0" smtClean="0">
                <a:solidFill>
                  <a:srgbClr val="FF0000"/>
                </a:solidFill>
              </a:rPr>
              <a:t> ,</a:t>
            </a:r>
            <a:r>
              <a:rPr lang="en-US" sz="3150" dirty="0" err="1" smtClean="0">
                <a:solidFill>
                  <a:srgbClr val="FF0000"/>
                </a:solidFill>
              </a:rPr>
              <a:t>tội</a:t>
            </a:r>
            <a:r>
              <a:rPr lang="en-US" sz="3150" dirty="0" smtClean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nghiệp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phải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tìm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đu</a:t>
            </a:r>
            <a:r>
              <a:rPr lang="en-US" sz="3150" dirty="0">
                <a:solidFill>
                  <a:srgbClr val="FF0000"/>
                </a:solidFill>
              </a:rPr>
              <a:t>̉ </a:t>
            </a:r>
            <a:r>
              <a:rPr lang="en-US" sz="3150" dirty="0" err="1">
                <a:solidFill>
                  <a:srgbClr val="FF0000"/>
                </a:solidFill>
              </a:rPr>
              <a:t>những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viên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ngọc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trai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dưới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đáy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dại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dương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dâng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lên</a:t>
            </a:r>
            <a:r>
              <a:rPr lang="en-US" sz="3150" dirty="0">
                <a:solidFill>
                  <a:srgbClr val="FF0000"/>
                </a:solidFill>
              </a:rPr>
              <a:t> mụ </a:t>
            </a:r>
            <a:r>
              <a:rPr lang="en-US" sz="3150" dirty="0" err="1">
                <a:solidFill>
                  <a:srgbClr val="FF0000"/>
                </a:solidFill>
              </a:rPr>
              <a:t>phu</a:t>
            </a:r>
            <a:r>
              <a:rPr lang="en-US" sz="3150" dirty="0">
                <a:solidFill>
                  <a:srgbClr val="FF0000"/>
                </a:solidFill>
              </a:rPr>
              <a:t>̀ </a:t>
            </a:r>
            <a:r>
              <a:rPr lang="en-US" sz="3150" dirty="0" err="1">
                <a:solidFill>
                  <a:srgbClr val="FF0000"/>
                </a:solidFill>
              </a:rPr>
              <a:t>thủy</a:t>
            </a:r>
            <a:r>
              <a:rPr lang="en-US" sz="3150" dirty="0">
                <a:solidFill>
                  <a:srgbClr val="FF0000"/>
                </a:solidFill>
              </a:rPr>
              <a:t>. </a:t>
            </a:r>
            <a:r>
              <a:rPr lang="en-US" sz="3150" dirty="0" err="1">
                <a:solidFill>
                  <a:srgbClr val="FF0000"/>
                </a:solidFill>
              </a:rPr>
              <a:t>Các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em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hãy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giúp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nàng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bằng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cách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tra</a:t>
            </a:r>
            <a:r>
              <a:rPr lang="en-US" sz="3150" dirty="0">
                <a:solidFill>
                  <a:srgbClr val="FF0000"/>
                </a:solidFill>
              </a:rPr>
              <a:t>̉ </a:t>
            </a:r>
            <a:r>
              <a:rPr lang="en-US" sz="3150" dirty="0" err="1">
                <a:solidFill>
                  <a:srgbClr val="FF0000"/>
                </a:solidFill>
              </a:rPr>
              <a:t>lời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các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câu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hỏi</a:t>
            </a:r>
            <a:r>
              <a:rPr lang="en-US" sz="3150" dirty="0">
                <a:solidFill>
                  <a:srgbClr val="FF0000"/>
                </a:solidFill>
              </a:rPr>
              <a:t> </a:t>
            </a:r>
            <a:r>
              <a:rPr lang="en-US" sz="3150" dirty="0" err="1">
                <a:solidFill>
                  <a:srgbClr val="FF0000"/>
                </a:solidFill>
              </a:rPr>
              <a:t>nhe</a:t>
            </a:r>
            <a:r>
              <a:rPr lang="en-US" sz="3150" dirty="0">
                <a:solidFill>
                  <a:srgbClr val="FF0000"/>
                </a:solidFill>
              </a:rPr>
              <a:t>́.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47" y="4931378"/>
            <a:ext cx="2725341" cy="2887861"/>
          </a:xfrm>
          <a:prstGeom prst="rect">
            <a:avLst/>
          </a:prstGeom>
        </p:spPr>
      </p:pic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495300" y="300037"/>
            <a:ext cx="1700213" cy="90011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497" y="492068"/>
            <a:ext cx="1491096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Quay</a:t>
            </a:r>
            <a:r>
              <a:rPr lang="en-US" sz="2625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5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hlinkMouseOver r:id="rId4" action="ppaction://hlinksldjump"/>
              </a:rPr>
              <a:t>lạ</a:t>
            </a:r>
            <a:r>
              <a:rPr lang="en-US" sz="2625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3586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: 6 = ?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725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634" y="3991976"/>
            <a:ext cx="4368728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: 6 = ?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725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634" y="3991976"/>
            <a:ext cx="4368728" cy="230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: 6 = ? 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634" y="3991976"/>
            <a:ext cx="4368728" cy="230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6</a:t>
            </a:r>
            <a:endParaRPr lang="en-US" sz="1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 : 6 = ?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725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634" y="3991976"/>
            <a:ext cx="4368728" cy="230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8</a:t>
            </a:r>
            <a:r>
              <a:rPr lang="en-US" sz="472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725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 :6 = ?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725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2634" y="3991976"/>
            <a:ext cx="4368728" cy="230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9</a:t>
            </a:r>
            <a:endParaRPr lang="en-US" sz="1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1365974" y="158290"/>
            <a:ext cx="8996358" cy="224200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5625" y="500063"/>
            <a:ext cx="6059847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 : 6 = ?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725" dirty="0">
              <a:solidFill>
                <a:prstClr val="black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95338" y="2400299"/>
            <a:ext cx="6353067" cy="471297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4894" y="4035452"/>
            <a:ext cx="4368728" cy="230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10</a:t>
            </a:r>
            <a:endParaRPr lang="en-US" sz="1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363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449663" y="1674083"/>
            <a:ext cx="2091040" cy="2215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22606" r="75039">
                        <a14:backgroundMark x1="32653" y1="85313" x2="25118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22267" r="23472" b="3409"/>
          <a:stretch/>
        </p:blipFill>
        <p:spPr>
          <a:xfrm>
            <a:off x="6125549" y="1651339"/>
            <a:ext cx="5710888" cy="7690233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10596562" y="8101012"/>
            <a:ext cx="1256866" cy="7000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411</Words>
  <Application>Microsoft Office PowerPoint</Application>
  <PresentationFormat>Custom</PresentationFormat>
  <Paragraphs>59</Paragraphs>
  <Slides>21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73</cp:revision>
  <dcterms:created xsi:type="dcterms:W3CDTF">2020-12-16T12:12:00Z</dcterms:created>
  <dcterms:modified xsi:type="dcterms:W3CDTF">2025-03-12T04:57:49Z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