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  <p:sldMasterId id="2147483696" r:id="rId3"/>
    <p:sldMasterId id="2147483703" r:id="rId4"/>
    <p:sldMasterId id="2147483710" r:id="rId5"/>
    <p:sldMasterId id="2147483717" r:id="rId6"/>
    <p:sldMasterId id="2147483724" r:id="rId7"/>
    <p:sldMasterId id="2147483732" r:id="rId8"/>
    <p:sldMasterId id="2147483739" r:id="rId9"/>
    <p:sldMasterId id="2147483746" r:id="rId10"/>
  </p:sldMasterIdLst>
  <p:notesMasterIdLst>
    <p:notesMasterId r:id="rId44"/>
  </p:notesMasterIdLst>
  <p:handoutMasterIdLst>
    <p:handoutMasterId r:id="rId45"/>
  </p:handoutMasterIdLst>
  <p:sldIdLst>
    <p:sldId id="297" r:id="rId11"/>
    <p:sldId id="258" r:id="rId12"/>
    <p:sldId id="299" r:id="rId13"/>
    <p:sldId id="298" r:id="rId14"/>
    <p:sldId id="342" r:id="rId15"/>
    <p:sldId id="319" r:id="rId16"/>
    <p:sldId id="303" r:id="rId17"/>
    <p:sldId id="343" r:id="rId18"/>
    <p:sldId id="304" r:id="rId19"/>
    <p:sldId id="260" r:id="rId20"/>
    <p:sldId id="300" r:id="rId21"/>
    <p:sldId id="320" r:id="rId22"/>
    <p:sldId id="321" r:id="rId23"/>
    <p:sldId id="322" r:id="rId24"/>
    <p:sldId id="323" r:id="rId25"/>
    <p:sldId id="324" r:id="rId26"/>
    <p:sldId id="305" r:id="rId27"/>
    <p:sldId id="325" r:id="rId28"/>
    <p:sldId id="326" r:id="rId29"/>
    <p:sldId id="311" r:id="rId30"/>
    <p:sldId id="276" r:id="rId31"/>
    <p:sldId id="312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291" r:id="rId40"/>
    <p:sldId id="279" r:id="rId41"/>
    <p:sldId id="292" r:id="rId42"/>
    <p:sldId id="30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9FF"/>
    <a:srgbClr val="3333CC"/>
    <a:srgbClr val="00FF00"/>
    <a:srgbClr val="FF00FF"/>
    <a:srgbClr val="FFFF7D"/>
    <a:srgbClr val="000000"/>
    <a:srgbClr val="66FF99"/>
    <a:srgbClr val="55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3161-13FF-475A-836F-796281B23826}" type="datetimeFigureOut">
              <a:rPr lang="en-US" smtClean="0"/>
              <a:t>09/30/2024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F6B4-E6BD-4D5D-BE55-CB3B62BA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F10F-C337-46D1-89F9-AA3B3580F818}" type="datetimeFigureOut">
              <a:rPr lang="en-US" smtClean="0"/>
              <a:t>09/30/2024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6DEB-6B06-499F-88D6-678F6F49AAA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vừa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09/30/2024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4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31.GIF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GIF"/><Relationship Id="rId11" Type="http://schemas.openxmlformats.org/officeDocument/2006/relationships/image" Target="../media/image37.pn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GIF"/><Relationship Id="rId11" Type="http://schemas.openxmlformats.org/officeDocument/2006/relationships/image" Target="../media/image37.pn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GIF"/><Relationship Id="rId11" Type="http://schemas.openxmlformats.org/officeDocument/2006/relationships/image" Target="../media/image37.pn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GIF"/><Relationship Id="rId11" Type="http://schemas.openxmlformats.org/officeDocument/2006/relationships/image" Target="../media/image37.pn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GIF"/><Relationship Id="rId11" Type="http://schemas.openxmlformats.org/officeDocument/2006/relationships/image" Target="../media/image37.pn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GIF"/><Relationship Id="rId11" Type="http://schemas.openxmlformats.org/officeDocument/2006/relationships/image" Target="../media/image37.pn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782" y="341100"/>
            <a:ext cx="5934903" cy="4324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8" y="1606567"/>
            <a:ext cx="5553850" cy="215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557" y="4968289"/>
            <a:ext cx="11127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8" y="125415"/>
            <a:ext cx="886690" cy="88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6" y="0"/>
            <a:ext cx="7130478" cy="699102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499" y="784759"/>
            <a:ext cx="9910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</a:p>
        </p:txBody>
      </p:sp>
      <p:pic>
        <p:nvPicPr>
          <p:cNvPr id="7" name="Picture 6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67" y="5396182"/>
            <a:ext cx="1456733" cy="145673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05:00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8965003" y="5927158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p:sp>
        <p:nvSpPr>
          <p:cNvPr id="318" name="Oval 317"/>
          <p:cNvSpPr/>
          <p:nvPr/>
        </p:nvSpPr>
        <p:spPr>
          <a:xfrm>
            <a:off x="5982538" y="6169730"/>
            <a:ext cx="2701409" cy="59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62" y="1367102"/>
            <a:ext cx="10304265" cy="451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328" y="1432562"/>
            <a:ext cx="791094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345" y="975374"/>
            <a:ext cx="811207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342" y="1640393"/>
            <a:ext cx="801509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218" y="532038"/>
            <a:ext cx="8091055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web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487" y="1044653"/>
            <a:ext cx="8015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487" y="1044653"/>
            <a:ext cx="8015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8647" y="2730976"/>
            <a:ext cx="678880" cy="6234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8073" y="1197987"/>
            <a:ext cx="91855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6" name="Cloud Callout 5"/>
          <p:cNvSpPr/>
          <p:nvPr/>
        </p:nvSpPr>
        <p:spPr>
          <a:xfrm>
            <a:off x="3810000" y="1330035"/>
            <a:ext cx="4627418" cy="2563091"/>
          </a:xfrm>
          <a:prstGeom prst="cloudCallout">
            <a:avLst>
              <a:gd name="adj1" fmla="val -93843"/>
              <a:gd name="adj2" fmla="val 93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  <p:pic>
        <p:nvPicPr>
          <p:cNvPr id="7" name="Picture 2" descr="https://cdn-icons-png.flaticon.com/512/3240/32408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631"/>
            <a:ext cx="2878014" cy="2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318"/>
          <p:cNvSpPr/>
          <p:nvPr/>
        </p:nvSpPr>
        <p:spPr>
          <a:xfrm>
            <a:off x="14856" y="14288"/>
            <a:ext cx="7160615" cy="757130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F72254-0ADE-4F71-38DF-B977332DEEC8}"/>
              </a:ext>
            </a:extLst>
          </p:cNvPr>
          <p:cNvSpPr/>
          <p:nvPr/>
        </p:nvSpPr>
        <p:spPr>
          <a:xfrm>
            <a:off x="1535844" y="1084669"/>
            <a:ext cx="9120311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82" y="1842656"/>
            <a:ext cx="1066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 Drive, OneDrive, Dropbox,…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BEF076-938D-F7DD-4A9E-DA86D03325DB}"/>
              </a:ext>
            </a:extLst>
          </p:cNvPr>
          <p:cNvSpPr/>
          <p:nvPr/>
        </p:nvSpPr>
        <p:spPr>
          <a:xfrm>
            <a:off x="858982" y="531214"/>
            <a:ext cx="10404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chat,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messenger,…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D2326-6115-4502-2BFE-34EC18AB078E}"/>
              </a:ext>
            </a:extLst>
          </p:cNvPr>
          <p:cNvSpPr/>
          <p:nvPr/>
        </p:nvSpPr>
        <p:spPr>
          <a:xfrm>
            <a:off x="817419" y="3739997"/>
            <a:ext cx="10792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Google, Bing, Yahoo,…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video…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/>
          <p:cNvSpPr/>
          <p:nvPr/>
        </p:nvSpPr>
        <p:spPr>
          <a:xfrm>
            <a:off x="7251396" y="4323891"/>
            <a:ext cx="4627418" cy="2563091"/>
          </a:xfrm>
          <a:prstGeom prst="cloudCallout">
            <a:avLst>
              <a:gd name="adj1" fmla="val -23381"/>
              <a:gd name="adj2" fmla="val -96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73" y="906358"/>
            <a:ext cx="8241922" cy="4358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073" y="5666505"/>
            <a:ext cx="11659175" cy="1102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32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260" y="1748131"/>
            <a:ext cx="10474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68" y="278086"/>
            <a:ext cx="11246069" cy="14219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ở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ở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28714" y="1771651"/>
          <a:ext cx="9829799" cy="493972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58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26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Word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trao đổi thông tin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49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PowerPoint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máy tìm kiếm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52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Photoshop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nghe nhạc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96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Media Player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99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Bing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soạn thảo văn bản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6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Thư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17818" y="2867891"/>
            <a:ext cx="1814946" cy="2729345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70218" y="3588328"/>
            <a:ext cx="1662546" cy="1357745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22618" y="4267210"/>
            <a:ext cx="1510146" cy="213359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75018" y="4267210"/>
            <a:ext cx="1357746" cy="734296"/>
          </a:xfrm>
          <a:prstGeom prst="line">
            <a:avLst/>
          </a:prstGeom>
          <a:ln w="44450">
            <a:solidFill>
              <a:srgbClr val="FF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90106" y="3588328"/>
            <a:ext cx="1842658" cy="2064348"/>
          </a:xfrm>
          <a:prstGeom prst="line">
            <a:avLst/>
          </a:prstGeom>
          <a:ln w="44450"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42506" y="2867891"/>
            <a:ext cx="1690258" cy="3477520"/>
          </a:xfrm>
          <a:prstGeom prst="line">
            <a:avLst/>
          </a:prstGeom>
          <a:ln w="44450">
            <a:solidFill>
              <a:srgbClr val="33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  <a:endParaRPr lang="vi-VN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5924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BẮT ĐẦU</a:t>
            </a: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6 L 3.333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000625"/>
            <a:ext cx="2844800" cy="1666535"/>
            <a:chOff x="-2312095" y="2148622"/>
            <a:chExt cx="2133600" cy="1249901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148622"/>
              <a:ext cx="2133600" cy="499328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4" y="381000"/>
            <a:ext cx="5820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59" y="419097"/>
            <a:ext cx="2833033" cy="1035052"/>
            <a:chOff x="-2303269" y="2265304"/>
            <a:chExt cx="2124775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2303269" y="2265304"/>
              <a:ext cx="212477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3773488" cy="1510959"/>
            <a:chOff x="-2312095" y="2265304"/>
            <a:chExt cx="2830116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830116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CNTT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99" y="381000"/>
            <a:ext cx="5580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59" y="419097"/>
            <a:ext cx="2833033" cy="1035052"/>
            <a:chOff x="-2303269" y="2265304"/>
            <a:chExt cx="2124775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2303269" y="2265304"/>
              <a:ext cx="212477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CNTT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ĐT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1372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29001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Internet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Internet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1372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0676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1858624" y="3645242"/>
            <a:ext cx="3500436" cy="1510959"/>
            <a:chOff x="-2553790" y="2265304"/>
            <a:chExt cx="2625327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553790" y="2265304"/>
              <a:ext cx="262532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Video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45701" y="505326"/>
            <a:ext cx="9946640" cy="4839840"/>
            <a:chOff x="2021840" y="402270"/>
            <a:chExt cx="9946640" cy="2937979"/>
          </a:xfrm>
        </p:grpSpPr>
        <p:sp>
          <p:nvSpPr>
            <p:cNvPr id="10" name="Freeform: Shape 9"/>
            <p:cNvSpPr/>
            <p:nvPr/>
          </p:nvSpPr>
          <p:spPr>
            <a:xfrm>
              <a:off x="3291840" y="402270"/>
              <a:ext cx="867664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CBE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021840" y="1689249"/>
              <a:ext cx="994664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1BB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73968" y="570672"/>
            <a:ext cx="9004229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LƯU TRỮ, TÌM KIẾM VÀ TRAO ĐỔI THÔNG TIN </a:t>
            </a: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THÔNG TIN TRONG MÔI TRƯỜNG SỐ. THÔNG TIN VỚI GIẢI QUYẾT VẤN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5663" y="3191876"/>
            <a:ext cx="953518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BÀI 1: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LIỆU SỐ TRONG THỜI ĐẠI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20000"/>
                <a:lumOff val="80000"/>
              </a:schemeClr>
            </a:gs>
            <a:gs pos="0">
              <a:schemeClr val="tx2"/>
            </a:gs>
            <a:gs pos="100000">
              <a:srgbClr val="FF66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863690" y="103210"/>
            <a:ext cx="8399282" cy="2734584"/>
          </a:xfrm>
          <a:prstGeom prst="cloudCallout">
            <a:avLst>
              <a:gd name="adj1" fmla="val -42526"/>
              <a:gd name="adj2" fmla="val 54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662" y="521991"/>
            <a:ext cx="60960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cdn-icons-png.flaticon.com/512/3240/3240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3415517"/>
            <a:ext cx="2672466" cy="26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9745" y="3601120"/>
            <a:ext cx="7473923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Picture 4" descr="https://cdn-icons-png.flaticon.com/512/3240/32408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69" y="4503212"/>
            <a:ext cx="2226265" cy="22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1" y="76200"/>
            <a:ext cx="4003039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2" y="252726"/>
            <a:ext cx="8946075" cy="6432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3086" y="3035815"/>
            <a:ext cx="750104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LOVE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PIRCE</a:t>
              </a: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G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DC8FF"/>
                  </a:solidFill>
                  <a:prstDash val="solid"/>
                </a:ln>
                <a:solidFill>
                  <a:srgbClr val="7DC8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07" y="748386"/>
            <a:ext cx="4267200" cy="1352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6770" y="2840181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769" y="3920835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amsung Galaxy J7 Pro, Memory Size: 64 at Rs 18350/box in Noida | ID:  20239601773">
            <a:extLst>
              <a:ext uri="{FF2B5EF4-FFF2-40B4-BE49-F238E27FC236}">
                <a16:creationId xmlns:a16="http://schemas.microsoft.com/office/drawing/2014/main" id="{4DDA91FB-ACE3-4618-126B-6FDD8BAAE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/>
          <a:stretch/>
        </p:blipFill>
        <p:spPr bwMode="auto">
          <a:xfrm>
            <a:off x="355600" y="1104465"/>
            <a:ext cx="4465181" cy="41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ình nền Nền ảnh Chụp Màn Hình Iphone Là Một Người đang Chụp ảnh Căn Phòng  Nền, Ar Hình ảnh, Ar, Thiết Bị Background Vector để tải xuống miễn phí -  Pngtree">
            <a:extLst>
              <a:ext uri="{FF2B5EF4-FFF2-40B4-BE49-F238E27FC236}">
                <a16:creationId xmlns:a16="http://schemas.microsoft.com/office/drawing/2014/main" id="{0BA062D6-9F5F-C98A-DAE9-6ED6E717C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23473" r="37893" b="24773"/>
          <a:stretch/>
        </p:blipFill>
        <p:spPr bwMode="auto">
          <a:xfrm>
            <a:off x="1521852" y="2073903"/>
            <a:ext cx="1245732" cy="1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bạn chưa biết về các công nghệ màn hình điện thoại?">
            <a:extLst>
              <a:ext uri="{FF2B5EF4-FFF2-40B4-BE49-F238E27FC236}">
                <a16:creationId xmlns:a16="http://schemas.microsoft.com/office/drawing/2014/main" id="{3CA5B344-0184-389A-69BE-7D77E0A02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5916" r="33333" b="4404"/>
          <a:stretch/>
        </p:blipFill>
        <p:spPr bwMode="auto">
          <a:xfrm>
            <a:off x="8686800" y="1657228"/>
            <a:ext cx="2803154" cy="33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msung Galaxy J7 Pro, Memory Size: 64 at Rs 18350/box in Noida | ID:  20239601773">
            <a:extLst>
              <a:ext uri="{FF2B5EF4-FFF2-40B4-BE49-F238E27FC236}">
                <a16:creationId xmlns:a16="http://schemas.microsoft.com/office/drawing/2014/main" id="{4DDA91FB-ACE3-4618-126B-6FDD8BAAE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/>
          <a:stretch/>
        </p:blipFill>
        <p:spPr bwMode="auto">
          <a:xfrm>
            <a:off x="355600" y="1104465"/>
            <a:ext cx="4465181" cy="41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ình nền Nền ảnh Chụp Màn Hình Iphone Là Một Người đang Chụp ảnh Căn Phòng  Nền, Ar Hình ảnh, Ar, Thiết Bị Background Vector để tải xuống miễn phí -  Pngtree">
            <a:extLst>
              <a:ext uri="{FF2B5EF4-FFF2-40B4-BE49-F238E27FC236}">
                <a16:creationId xmlns:a16="http://schemas.microsoft.com/office/drawing/2014/main" id="{0BA062D6-9F5F-C98A-DAE9-6ED6E717C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23473" r="37893" b="24773"/>
          <a:stretch/>
        </p:blipFill>
        <p:spPr bwMode="auto">
          <a:xfrm>
            <a:off x="1521852" y="2073903"/>
            <a:ext cx="1245732" cy="1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00AF-7E76-EC8D-C184-4F410DF11AA3}"/>
              </a:ext>
            </a:extLst>
          </p:cNvPr>
          <p:cNvCxnSpPr/>
          <p:nvPr/>
        </p:nvCxnSpPr>
        <p:spPr>
          <a:xfrm>
            <a:off x="2970784" y="3276600"/>
            <a:ext cx="5716016" cy="0"/>
          </a:xfrm>
          <a:prstGeom prst="line">
            <a:avLst/>
          </a:prstGeom>
          <a:ln w="38100">
            <a:solidFill>
              <a:srgbClr val="3E0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ình nền Nền ảnh Chụp Màn Hình Iphone Là Một Người đang Chụp ảnh Căn Phòng  Nền, Ar Hình ảnh, Ar, Thiết Bị Background Vector để tải xuống miễn phí -  Pngtree">
            <a:extLst>
              <a:ext uri="{FF2B5EF4-FFF2-40B4-BE49-F238E27FC236}">
                <a16:creationId xmlns:a16="http://schemas.microsoft.com/office/drawing/2014/main" id="{BC02FDDE-463E-1CBB-B2A5-4C0792C2E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23473" r="37893" b="24773"/>
          <a:stretch/>
        </p:blipFill>
        <p:spPr bwMode="auto">
          <a:xfrm>
            <a:off x="1497468" y="2043176"/>
            <a:ext cx="1245732" cy="1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4.93827E-6 L 0.68863 0.014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04800" y="787400"/>
            <a:ext cx="11531600" cy="57912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33" name="Group 32"/>
          <p:cNvGrpSpPr/>
          <p:nvPr/>
        </p:nvGrpSpPr>
        <p:grpSpPr>
          <a:xfrm>
            <a:off x="2413000" y="350305"/>
            <a:ext cx="7366000" cy="983221"/>
            <a:chOff x="1644624" y="525697"/>
            <a:chExt cx="15212056" cy="1576300"/>
          </a:xfrm>
        </p:grpSpPr>
        <p:sp>
          <p:nvSpPr>
            <p:cNvPr id="34" name="Rounded Rectangle 33"/>
            <p:cNvSpPr/>
            <p:nvPr/>
          </p:nvSpPr>
          <p:spPr>
            <a:xfrm>
              <a:off x="1857930" y="717304"/>
              <a:ext cx="14998750" cy="1384693"/>
            </a:xfrm>
            <a:prstGeom prst="roundRect">
              <a:avLst>
                <a:gd name="adj" fmla="val 5579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644624" y="525697"/>
              <a:ext cx="15043175" cy="1413415"/>
            </a:xfrm>
            <a:prstGeom prst="roundRect">
              <a:avLst>
                <a:gd name="adj" fmla="val 6965"/>
              </a:avLst>
            </a:prstGeom>
            <a:solidFill>
              <a:srgbClr val="FDF9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52" name="TextBox 43"/>
          <p:cNvSpPr txBox="1"/>
          <p:nvPr/>
        </p:nvSpPr>
        <p:spPr>
          <a:xfrm>
            <a:off x="2438655" y="358761"/>
            <a:ext cx="7232914" cy="6474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Những đặc điểm của thông tin số </a:t>
            </a:r>
          </a:p>
        </p:txBody>
      </p:sp>
      <p:pic>
        <p:nvPicPr>
          <p:cNvPr id="5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6398" y="1538161"/>
            <a:ext cx="734745" cy="1029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2646" y="1615916"/>
            <a:ext cx="805220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SGK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2646" y="2078712"/>
            <a:ext cx="7937173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r-FR" sz="2667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fr-FR" sz="2667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r-FR" sz="2667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fr-FR" sz="2667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fr-FR" sz="2667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667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9A135-F671-B877-6FDF-54AA09EB9B01}"/>
              </a:ext>
            </a:extLst>
          </p:cNvPr>
          <p:cNvSpPr txBox="1"/>
          <p:nvPr/>
        </p:nvSpPr>
        <p:spPr>
          <a:xfrm>
            <a:off x="914400" y="4082727"/>
            <a:ext cx="46228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Dữ liệu số </a:t>
            </a:r>
          </a:p>
          <a:p>
            <a:pPr algn="just">
              <a:lnSpc>
                <a:spcPct val="150000"/>
              </a:lnSpc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là tên gọi chung cho dữ liệu đã được chuyển thành dãy bít để máy tính có thể xử lí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5C62C-C3D6-2369-181A-9641BA35DD16}"/>
              </a:ext>
            </a:extLst>
          </p:cNvPr>
          <p:cNvSpPr txBox="1"/>
          <p:nvPr/>
        </p:nvSpPr>
        <p:spPr>
          <a:xfrm>
            <a:off x="6654801" y="4082727"/>
            <a:ext cx="46228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Thông tin số </a:t>
            </a:r>
          </a:p>
          <a:p>
            <a:pPr algn="just">
              <a:lnSpc>
                <a:spcPct val="150000"/>
              </a:lnSpc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là nội dung mà dữ liệu số mang lại cho con người.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153B93D4-3202-0E01-702C-24D547AF2034}"/>
              </a:ext>
            </a:extLst>
          </p:cNvPr>
          <p:cNvSpPr/>
          <p:nvPr/>
        </p:nvSpPr>
        <p:spPr>
          <a:xfrm>
            <a:off x="338667" y="3562674"/>
            <a:ext cx="2286000" cy="520053"/>
          </a:xfrm>
          <a:prstGeom prst="homePlate">
            <a:avLst/>
          </a:prstGeom>
          <a:solidFill>
            <a:srgbClr val="FDE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05F2D93E-11CE-EE77-CA86-7A1474DD6D11}"/>
              </a:ext>
            </a:extLst>
          </p:cNvPr>
          <p:cNvSpPr/>
          <p:nvPr/>
        </p:nvSpPr>
        <p:spPr>
          <a:xfrm>
            <a:off x="10515600" y="5366622"/>
            <a:ext cx="1212603" cy="1407957"/>
          </a:xfrm>
          <a:custGeom>
            <a:avLst/>
            <a:gdLst/>
            <a:ahLst/>
            <a:cxnLst/>
            <a:rect l="l" t="t" r="r" b="b"/>
            <a:pathLst>
              <a:path w="3423818" h="3975406">
                <a:moveTo>
                  <a:pt x="0" y="0"/>
                </a:moveTo>
                <a:lnTo>
                  <a:pt x="3423818" y="0"/>
                </a:lnTo>
                <a:lnTo>
                  <a:pt x="3423818" y="3975406"/>
                </a:lnTo>
                <a:lnTo>
                  <a:pt x="0" y="3975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47800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/>
      <p:bldP spid="7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bạn chưa biết về các công nghệ màn hình điện thoại?">
            <a:extLst>
              <a:ext uri="{FF2B5EF4-FFF2-40B4-BE49-F238E27FC236}">
                <a16:creationId xmlns:a16="http://schemas.microsoft.com/office/drawing/2014/main" id="{3CA5B344-0184-389A-69BE-7D77E0A02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5916" r="33333" b="4404"/>
          <a:stretch/>
        </p:blipFill>
        <p:spPr bwMode="auto">
          <a:xfrm>
            <a:off x="8686800" y="1657228"/>
            <a:ext cx="2803154" cy="33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msung Galaxy J7 Pro, Memory Size: 64 at Rs 18350/box in Noida | ID:  20239601773">
            <a:extLst>
              <a:ext uri="{FF2B5EF4-FFF2-40B4-BE49-F238E27FC236}">
                <a16:creationId xmlns:a16="http://schemas.microsoft.com/office/drawing/2014/main" id="{4DDA91FB-ACE3-4618-126B-6FDD8BAAE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2" t="10176" r="34467" b="10180"/>
          <a:stretch/>
        </p:blipFill>
        <p:spPr bwMode="auto">
          <a:xfrm>
            <a:off x="2153653" y="1528012"/>
            <a:ext cx="1720515" cy="33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ình nền Nền ảnh Chụp Màn Hình Iphone Là Một Người đang Chụp ảnh Căn Phòng  Nền, Ar Hình ảnh, Ar, Thiết Bị Background Vector để tải xuống miễn phí -  Pngtree">
            <a:extLst>
              <a:ext uri="{FF2B5EF4-FFF2-40B4-BE49-F238E27FC236}">
                <a16:creationId xmlns:a16="http://schemas.microsoft.com/office/drawing/2014/main" id="{0BA062D6-9F5F-C98A-DAE9-6ED6E717C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23473" r="37893" b="24773"/>
          <a:stretch/>
        </p:blipFill>
        <p:spPr bwMode="auto">
          <a:xfrm>
            <a:off x="2391044" y="1207630"/>
            <a:ext cx="1245732" cy="1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00AF-7E76-EC8D-C184-4F410DF11AA3}"/>
              </a:ext>
            </a:extLst>
          </p:cNvPr>
          <p:cNvCxnSpPr>
            <a:cxnSpLocks/>
          </p:cNvCxnSpPr>
          <p:nvPr/>
        </p:nvCxnSpPr>
        <p:spPr>
          <a:xfrm>
            <a:off x="3874168" y="3276600"/>
            <a:ext cx="4812632" cy="0"/>
          </a:xfrm>
          <a:prstGeom prst="line">
            <a:avLst/>
          </a:prstGeom>
          <a:ln w="38100">
            <a:solidFill>
              <a:srgbClr val="3E0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15C604-BEA1-2BBC-4F21-66DE6FA1224A}"/>
              </a:ext>
            </a:extLst>
          </p:cNvPr>
          <p:cNvSpPr txBox="1"/>
          <p:nvPr/>
        </p:nvSpPr>
        <p:spPr>
          <a:xfrm>
            <a:off x="2286000" y="1888950"/>
            <a:ext cx="1366043" cy="1323439"/>
          </a:xfrm>
          <a:prstGeom prst="rect">
            <a:avLst/>
          </a:prstGeom>
          <a:solidFill>
            <a:srgbClr val="81C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10110011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00011011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10101010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10100011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1CF25-DB5E-D7EE-A08B-FCD543AE7CF4}"/>
              </a:ext>
            </a:extLst>
          </p:cNvPr>
          <p:cNvSpPr txBox="1"/>
          <p:nvPr/>
        </p:nvSpPr>
        <p:spPr>
          <a:xfrm>
            <a:off x="2281984" y="1884934"/>
            <a:ext cx="1366043" cy="1323439"/>
          </a:xfrm>
          <a:prstGeom prst="rect">
            <a:avLst/>
          </a:prstGeom>
          <a:solidFill>
            <a:srgbClr val="81C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10110011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00011011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10101010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10100011</a:t>
            </a:r>
          </a:p>
        </p:txBody>
      </p:sp>
    </p:spTree>
    <p:extLst>
      <p:ext uri="{BB962C8B-B14F-4D97-AF65-F5344CB8AC3E}">
        <p14:creationId xmlns:p14="http://schemas.microsoft.com/office/powerpoint/2010/main" val="2811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6125 0.030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279400"/>
            <a:ext cx="11531600" cy="62992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0C5A7D-749C-EEA3-CB16-D0DAB8F678BD}"/>
              </a:ext>
            </a:extLst>
          </p:cNvPr>
          <p:cNvGrpSpPr/>
          <p:nvPr/>
        </p:nvGrpSpPr>
        <p:grpSpPr>
          <a:xfrm>
            <a:off x="431556" y="544187"/>
            <a:ext cx="7845537" cy="5832550"/>
            <a:chOff x="1185694" y="2386370"/>
            <a:chExt cx="11768306" cy="6958502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AD60EE44-84EC-FD91-746E-E600ADE6F28B}"/>
                </a:ext>
              </a:extLst>
            </p:cNvPr>
            <p:cNvSpPr/>
            <p:nvPr/>
          </p:nvSpPr>
          <p:spPr>
            <a:xfrm>
              <a:off x="1828800" y="3238500"/>
              <a:ext cx="11125200" cy="5063671"/>
            </a:xfrm>
            <a:custGeom>
              <a:avLst/>
              <a:gdLst>
                <a:gd name="connsiteX0" fmla="*/ 0 w 11125200"/>
                <a:gd name="connsiteY0" fmla="*/ 843945 h 5063671"/>
                <a:gd name="connsiteX1" fmla="*/ 843945 w 11125200"/>
                <a:gd name="connsiteY1" fmla="*/ 0 h 5063671"/>
                <a:gd name="connsiteX2" fmla="*/ 10281255 w 11125200"/>
                <a:gd name="connsiteY2" fmla="*/ 0 h 5063671"/>
                <a:gd name="connsiteX3" fmla="*/ 11125200 w 11125200"/>
                <a:gd name="connsiteY3" fmla="*/ 843945 h 5063671"/>
                <a:gd name="connsiteX4" fmla="*/ 11125200 w 11125200"/>
                <a:gd name="connsiteY4" fmla="*/ 4219726 h 5063671"/>
                <a:gd name="connsiteX5" fmla="*/ 10281255 w 11125200"/>
                <a:gd name="connsiteY5" fmla="*/ 5063671 h 5063671"/>
                <a:gd name="connsiteX6" fmla="*/ 843945 w 11125200"/>
                <a:gd name="connsiteY6" fmla="*/ 5063671 h 5063671"/>
                <a:gd name="connsiteX7" fmla="*/ 0 w 11125200"/>
                <a:gd name="connsiteY7" fmla="*/ 4219726 h 5063671"/>
                <a:gd name="connsiteX8" fmla="*/ 0 w 11125200"/>
                <a:gd name="connsiteY8" fmla="*/ 843945 h 50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5200" h="5063671" fill="none" extrusionOk="0">
                  <a:moveTo>
                    <a:pt x="0" y="843945"/>
                  </a:moveTo>
                  <a:cubicBezTo>
                    <a:pt x="217" y="383719"/>
                    <a:pt x="413227" y="59378"/>
                    <a:pt x="843945" y="0"/>
                  </a:cubicBezTo>
                  <a:cubicBezTo>
                    <a:pt x="1968622" y="72427"/>
                    <a:pt x="5643748" y="61419"/>
                    <a:pt x="10281255" y="0"/>
                  </a:cubicBezTo>
                  <a:cubicBezTo>
                    <a:pt x="10745876" y="-10166"/>
                    <a:pt x="11082634" y="364972"/>
                    <a:pt x="11125200" y="843945"/>
                  </a:cubicBezTo>
                  <a:cubicBezTo>
                    <a:pt x="11226076" y="1879137"/>
                    <a:pt x="11017887" y="3672990"/>
                    <a:pt x="11125200" y="4219726"/>
                  </a:cubicBezTo>
                  <a:cubicBezTo>
                    <a:pt x="11131677" y="4652950"/>
                    <a:pt x="10721868" y="5035102"/>
                    <a:pt x="10281255" y="5063671"/>
                  </a:cubicBezTo>
                  <a:cubicBezTo>
                    <a:pt x="7118644" y="5093498"/>
                    <a:pt x="4077848" y="4984365"/>
                    <a:pt x="843945" y="5063671"/>
                  </a:cubicBezTo>
                  <a:cubicBezTo>
                    <a:pt x="424998" y="5058341"/>
                    <a:pt x="-69079" y="4699484"/>
                    <a:pt x="0" y="4219726"/>
                  </a:cubicBezTo>
                  <a:cubicBezTo>
                    <a:pt x="50037" y="3057838"/>
                    <a:pt x="770" y="1223042"/>
                    <a:pt x="0" y="843945"/>
                  </a:cubicBezTo>
                  <a:close/>
                </a:path>
                <a:path w="11125200" h="5063671" stroke="0" extrusionOk="0">
                  <a:moveTo>
                    <a:pt x="0" y="843945"/>
                  </a:moveTo>
                  <a:cubicBezTo>
                    <a:pt x="45047" y="390126"/>
                    <a:pt x="396625" y="39124"/>
                    <a:pt x="843945" y="0"/>
                  </a:cubicBezTo>
                  <a:cubicBezTo>
                    <a:pt x="3545066" y="123000"/>
                    <a:pt x="6358014" y="-96860"/>
                    <a:pt x="10281255" y="0"/>
                  </a:cubicBezTo>
                  <a:cubicBezTo>
                    <a:pt x="10688288" y="-45016"/>
                    <a:pt x="11134092" y="359919"/>
                    <a:pt x="11125200" y="843945"/>
                  </a:cubicBezTo>
                  <a:cubicBezTo>
                    <a:pt x="11128373" y="1444874"/>
                    <a:pt x="11219467" y="3564700"/>
                    <a:pt x="11125200" y="4219726"/>
                  </a:cubicBezTo>
                  <a:cubicBezTo>
                    <a:pt x="11044752" y="4714969"/>
                    <a:pt x="10701052" y="5056093"/>
                    <a:pt x="10281255" y="5063671"/>
                  </a:cubicBezTo>
                  <a:cubicBezTo>
                    <a:pt x="8035837" y="4902964"/>
                    <a:pt x="4194731" y="5103338"/>
                    <a:pt x="843945" y="5063671"/>
                  </a:cubicBezTo>
                  <a:cubicBezTo>
                    <a:pt x="359106" y="5059886"/>
                    <a:pt x="-71553" y="4653408"/>
                    <a:pt x="0" y="4219726"/>
                  </a:cubicBezTo>
                  <a:cubicBezTo>
                    <a:pt x="32216" y="3395857"/>
                    <a:pt x="57206" y="1834442"/>
                    <a:pt x="0" y="84394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flowChartAlternateProcess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5525DF0-7214-23A2-7C53-E7F2F308CA2C}"/>
                </a:ext>
              </a:extLst>
            </p:cNvPr>
            <p:cNvSpPr/>
            <p:nvPr/>
          </p:nvSpPr>
          <p:spPr>
            <a:xfrm rot="20133319">
              <a:off x="1185694" y="2386370"/>
              <a:ext cx="1933910" cy="1704258"/>
            </a:xfrm>
            <a:custGeom>
              <a:avLst/>
              <a:gdLst/>
              <a:ahLst/>
              <a:cxnLst/>
              <a:rect l="l" t="t" r="r" b="b"/>
              <a:pathLst>
                <a:path w="4120055" h="3630798">
                  <a:moveTo>
                    <a:pt x="0" y="0"/>
                  </a:moveTo>
                  <a:lnTo>
                    <a:pt x="4120055" y="0"/>
                  </a:lnTo>
                  <a:lnTo>
                    <a:pt x="4120055" y="3630798"/>
                  </a:lnTo>
                  <a:lnTo>
                    <a:pt x="0" y="3630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AA6742-1CF6-5E54-75E6-DA2167A51B0E}"/>
                </a:ext>
              </a:extLst>
            </p:cNvPr>
            <p:cNvSpPr txBox="1"/>
            <p:nvPr/>
          </p:nvSpPr>
          <p:spPr>
            <a:xfrm>
              <a:off x="2476501" y="4017067"/>
              <a:ext cx="9829800" cy="5327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1019" indent="-381019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533" dirty="0"/>
                <a:t>Thường ta không phân biệt “thông tin” và “dữ liệu” trong cách nói hằng ngày. </a:t>
              </a:r>
              <a:endParaRPr lang="en-US" sz="2533" dirty="0"/>
            </a:p>
            <a:p>
              <a:pPr marL="381019" indent="-381019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533" dirty="0"/>
                <a:t>Tuy nhiên về nội hàm “Thông tin là nội dung còn dữ liệu là hình thức thể hiện” </a:t>
              </a:r>
              <a:endParaRPr lang="en-US" sz="2533" dirty="0"/>
            </a:p>
          </p:txBody>
        </p:sp>
      </p:grpSp>
      <p:sp>
        <p:nvSpPr>
          <p:cNvPr id="17" name="Freeform 4">
            <a:extLst>
              <a:ext uri="{FF2B5EF4-FFF2-40B4-BE49-F238E27FC236}">
                <a16:creationId xmlns:a16="http://schemas.microsoft.com/office/drawing/2014/main" id="{7245059A-9961-C71B-3593-92DB35A78F5C}"/>
              </a:ext>
            </a:extLst>
          </p:cNvPr>
          <p:cNvSpPr/>
          <p:nvPr/>
        </p:nvSpPr>
        <p:spPr>
          <a:xfrm>
            <a:off x="7845293" y="2626987"/>
            <a:ext cx="4041907" cy="3951613"/>
          </a:xfrm>
          <a:custGeom>
            <a:avLst/>
            <a:gdLst/>
            <a:ahLst/>
            <a:cxnLst/>
            <a:rect l="l" t="t" r="r" b="b"/>
            <a:pathLst>
              <a:path w="3765042" h="4114800">
                <a:moveTo>
                  <a:pt x="0" y="0"/>
                </a:moveTo>
                <a:lnTo>
                  <a:pt x="3765042" y="0"/>
                </a:lnTo>
                <a:lnTo>
                  <a:pt x="37650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32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1868</Words>
  <Application>Microsoft Office PowerPoint</Application>
  <PresentationFormat>Widescreen</PresentationFormat>
  <Paragraphs>448</Paragraphs>
  <Slides>33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等线</vt:lpstr>
      <vt:lpstr>Arial</vt:lpstr>
      <vt:lpstr>Calibri</vt:lpstr>
      <vt:lpstr>iCiel Cadena</vt:lpstr>
      <vt:lpstr>Segoe Print</vt:lpstr>
      <vt:lpstr>Times New Roman</vt:lpstr>
      <vt:lpstr>Wingdings</vt:lpstr>
      <vt:lpstr>1_Office Theme</vt:lpstr>
      <vt:lpstr>8_Office Theme</vt:lpstr>
      <vt:lpstr>1_Office 主题</vt:lpstr>
      <vt:lpstr>2_Office 主题</vt:lpstr>
      <vt:lpstr>3_Office 主题</vt:lpstr>
      <vt:lpstr>4_Office 主题</vt:lpstr>
      <vt:lpstr>9_Office 主题</vt:lpstr>
      <vt:lpstr>10_Office 主题</vt:lpstr>
      <vt:lpstr>12_Office 主题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Thanh Thanh</cp:lastModifiedBy>
  <cp:revision>197</cp:revision>
  <dcterms:created xsi:type="dcterms:W3CDTF">2022-07-17T19:34:00Z</dcterms:created>
  <dcterms:modified xsi:type="dcterms:W3CDTF">2024-09-30T03:40:37Z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4F9FD17FF29144F2861F5BD7127B9C07</vt:lpwstr>
  </property>
  <property fmtid="{D5CDD505-2E9C-101B-9397-08002B2CF9AE}" pid="3" name="KSOProductBuildVer">
    <vt:lpwstr>1033-11.2.0.11417</vt:lpwstr>
  </property>
</Properties>
</file>