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4"/>
  </p:notesMasterIdLst>
  <p:sldIdLst>
    <p:sldId id="257" r:id="rId3"/>
    <p:sldId id="426" r:id="rId4"/>
    <p:sldId id="387" r:id="rId5"/>
    <p:sldId id="440" r:id="rId6"/>
    <p:sldId id="441" r:id="rId7"/>
    <p:sldId id="413" r:id="rId8"/>
    <p:sldId id="442" r:id="rId9"/>
    <p:sldId id="414" r:id="rId10"/>
    <p:sldId id="443" r:id="rId11"/>
    <p:sldId id="437" r:id="rId12"/>
    <p:sldId id="444" r:id="rId13"/>
    <p:sldId id="374" r:id="rId14"/>
    <p:sldId id="445" r:id="rId15"/>
    <p:sldId id="450" r:id="rId16"/>
    <p:sldId id="429" r:id="rId17"/>
    <p:sldId id="449" r:id="rId18"/>
    <p:sldId id="379" r:id="rId19"/>
    <p:sldId id="372" r:id="rId20"/>
    <p:sldId id="380" r:id="rId21"/>
    <p:sldId id="381"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24DA58-0726-4B30-B2D3-C41C187D8339}">
          <p14:sldIdLst>
            <p14:sldId id="257"/>
            <p14:sldId id="426"/>
          </p14:sldIdLst>
        </p14:section>
        <p14:section name="Untitled Section" id="{2C36E100-CCBE-4C27-8335-8C15D492765E}">
          <p14:sldIdLst>
            <p14:sldId id="387"/>
            <p14:sldId id="440"/>
            <p14:sldId id="441"/>
            <p14:sldId id="413"/>
            <p14:sldId id="442"/>
            <p14:sldId id="414"/>
            <p14:sldId id="443"/>
            <p14:sldId id="437"/>
            <p14:sldId id="444"/>
            <p14:sldId id="374"/>
            <p14:sldId id="445"/>
            <p14:sldId id="450"/>
            <p14:sldId id="429"/>
            <p14:sldId id="449"/>
            <p14:sldId id="379"/>
            <p14:sldId id="372"/>
            <p14:sldId id="380"/>
            <p14:sldId id="381"/>
            <p14:sldId id="4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151" autoAdjust="0"/>
  </p:normalViewPr>
  <p:slideViewPr>
    <p:cSldViewPr snapToGrid="0">
      <p:cViewPr varScale="1">
        <p:scale>
          <a:sx n="70" d="100"/>
          <a:sy n="70" d="100"/>
        </p:scale>
        <p:origin x="14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21</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3</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5</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9</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10</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0957" y="1370190"/>
            <a:ext cx="4067743" cy="3972479"/>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3.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5118975" y="1009720"/>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6"/>
          <a:stretch>
            <a:fillRect/>
          </a:stretch>
        </p:blipFill>
        <p:spPr>
          <a:xfrm>
            <a:off x="2792110" y="1691401"/>
            <a:ext cx="9912955" cy="4060288"/>
          </a:xfrm>
          <a:prstGeom prst="rect">
            <a:avLst/>
          </a:prstGeom>
        </p:spPr>
      </p:pic>
      <p:sp>
        <p:nvSpPr>
          <p:cNvPr id="5" name="Rectangle 4">
            <a:extLst>
              <a:ext uri="{FF2B5EF4-FFF2-40B4-BE49-F238E27FC236}">
                <a16:creationId xmlns:a16="http://schemas.microsoft.com/office/drawing/2014/main" id="{15AFB602-99F0-4F86-A54C-74F236005D7A}"/>
              </a:ext>
            </a:extLst>
          </p:cNvPr>
          <p:cNvSpPr/>
          <p:nvPr/>
        </p:nvSpPr>
        <p:spPr>
          <a:xfrm>
            <a:off x="2792110" y="1063211"/>
            <a:ext cx="2165978" cy="923330"/>
          </a:xfrm>
          <a:prstGeom prst="rect">
            <a:avLst/>
          </a:prstGeom>
          <a:noFill/>
        </p:spPr>
        <p:txBody>
          <a:bodyPr wrap="none" lIns="91440" tIns="45720" rIns="91440" bIns="45720">
            <a:spAutoFit/>
          </a:bodyPr>
          <a:lstStyle/>
          <a:p>
            <a:pPr algn="ctr"/>
            <a:r>
              <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 5:</a:t>
            </a:r>
            <a:endPar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Times New Roman" panose="02020603050405020304" pitchFamily="18" charset="0"/>
                  <a:ea typeface="Cambria" panose="02040503050406030204" pitchFamily="18" charset="0"/>
                  <a:cs typeface="Times New Roman" panose="020206030504050203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4, 5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97662"/>
            <a:ext cx="3322760"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084394" y="4690869"/>
            <a:ext cx="8726606"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 biết thời gian và địa điểm tổ chức lễ giỗ Tổ Hùng Vương.</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Giới thiệu sơ lược về lễ giỗ Tổ Hùng Vương và nêu ý nghĩa của ngày giỗ Tổ.</a:t>
            </a:r>
          </a:p>
        </p:txBody>
      </p:sp>
      <p:pic>
        <p:nvPicPr>
          <p:cNvPr id="11" name="Picture 10">
            <a:extLst>
              <a:ext uri="{FF2B5EF4-FFF2-40B4-BE49-F238E27FC236}">
                <a16:creationId xmlns:a16="http://schemas.microsoft.com/office/drawing/2014/main" id="{BCC831FE-43B9-401B-8CEB-2DB979857E18}"/>
              </a:ext>
            </a:extLst>
          </p:cNvPr>
          <p:cNvPicPr>
            <a:picLocks noChangeAspect="1"/>
          </p:cNvPicPr>
          <p:nvPr/>
        </p:nvPicPr>
        <p:blipFill>
          <a:blip r:embed="rId5"/>
          <a:stretch>
            <a:fillRect/>
          </a:stretch>
        </p:blipFill>
        <p:spPr>
          <a:xfrm>
            <a:off x="3322760" y="1493506"/>
            <a:ext cx="7841109" cy="3061600"/>
          </a:xfrm>
          <a:prstGeom prst="rect">
            <a:avLst/>
          </a:prstGeom>
        </p:spPr>
      </p:pic>
    </p:spTree>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ỗ Tổ Hùng Vương mùng 10 tháng 3 - Nét độc đáo của văn hóa Việt Nam __ BẬT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5882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4564" y="219640"/>
            <a:ext cx="12187436" cy="769441"/>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ca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dao</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sau</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nhắc</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ở </a:t>
            </a:r>
            <a:r>
              <a:rPr lang="en-US" sz="4400" b="1" dirty="0" err="1">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4400" b="1" dirty="0">
                <a:solidFill>
                  <a:srgbClr val="002060"/>
                </a:solidFill>
                <a:effectLst>
                  <a:outerShdw blurRad="38100" dist="38100" dir="2700000" algn="tl">
                    <a:srgbClr val="C0C0C0"/>
                  </a:outerShdw>
                </a:effectLst>
                <a:latin typeface="Times New Roman" panose="02020603050405020304" pitchFamily="18" charset="0"/>
                <a:ea typeface="Cambria" panose="020405030504060302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id="{80DB46D1-E3C5-D2C4-80BF-B34B0800BFC3}"/>
              </a:ext>
            </a:extLst>
          </p:cNvPr>
          <p:cNvSpPr/>
          <p:nvPr/>
        </p:nvSpPr>
        <p:spPr>
          <a:xfrm>
            <a:off x="1965179" y="2062118"/>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ctr">
              <a:lnSpc>
                <a:spcPct val="115000"/>
              </a:lnSpc>
              <a:spcBef>
                <a:spcPct val="10000"/>
              </a:spcBef>
              <a:defRPr/>
            </a:pPr>
            <a:r>
              <a:rPr lang="en-GB"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Dù</a:t>
            </a:r>
            <a:r>
              <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ai </a:t>
            </a:r>
            <a:r>
              <a:rPr lang="en-GB"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GB"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ngược</a:t>
            </a:r>
            <a:r>
              <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GB"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GB"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xuôi</a:t>
            </a:r>
            <a:endPar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lvl="0" algn="ctr">
              <a:lnSpc>
                <a:spcPct val="115000"/>
              </a:lnSpc>
              <a:spcBef>
                <a:spcPct val="10000"/>
              </a:spcBef>
              <a:defRPr/>
            </a:pPr>
            <a:r>
              <a:rPr kumimoji="0" lang="en-GB" sz="4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giỗ</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mồng</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GB"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ười</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Ba</a:t>
            </a:r>
            <a:r>
              <a:rPr kumimoji="0" lang="en-GB"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3" name="TextBox 2">
            <a:extLst>
              <a:ext uri="{FF2B5EF4-FFF2-40B4-BE49-F238E27FC236}">
                <a16:creationId xmlns:a16="http://schemas.microsoft.com/office/drawing/2014/main" id="{45A360D0-22B2-4E69-9933-A2E42ABD9E36}"/>
              </a:ext>
            </a:extLst>
          </p:cNvPr>
          <p:cNvSpPr txBox="1"/>
          <p:nvPr/>
        </p:nvSpPr>
        <p:spPr>
          <a:xfrm>
            <a:off x="2838735" y="4628879"/>
            <a:ext cx="9668554" cy="707886"/>
          </a:xfrm>
          <a:prstGeom prst="rect">
            <a:avLst/>
          </a:prstGeom>
          <a:noFill/>
        </p:spPr>
        <p:txBody>
          <a:bodyPr wrap="square" rtlCol="0">
            <a:spAutoFit/>
          </a:bodyPr>
          <a:lstStyle/>
          <a:p>
            <a:r>
              <a:rPr lang="en-GB" sz="4000" b="1" dirty="0" err="1">
                <a:latin typeface="Times New Roman" panose="02020603050405020304" pitchFamily="18" charset="0"/>
                <a:cs typeface="Times New Roman" panose="02020603050405020304" pitchFamily="18" charset="0"/>
              </a:rPr>
              <a:t>Lễ</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hội</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Đền</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Hùng</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Lễ</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giỗ</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Tổ</a:t>
            </a:r>
            <a:r>
              <a:rPr lang="en-GB" sz="4000" b="1" dirty="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Hùng</a:t>
            </a:r>
            <a:r>
              <a:rPr lang="en-GB" sz="4000" b="1" dirty="0">
                <a:latin typeface="Times New Roman" panose="02020603050405020304" pitchFamily="18" charset="0"/>
                <a:cs typeface="Times New Roman" panose="02020603050405020304" pitchFamily="18" charset="0"/>
              </a:rPr>
              <a:t> V</a:t>
            </a:r>
            <a:r>
              <a:rPr lang="vi-VN" sz="4000" b="1" dirty="0">
                <a:latin typeface="Times New Roman" panose="02020603050405020304" pitchFamily="18" charset="0"/>
                <a:cs typeface="Times New Roman" panose="02020603050405020304" pitchFamily="18" charset="0"/>
              </a:rPr>
              <a:t>ư</a:t>
            </a:r>
            <a:r>
              <a:rPr lang="en-GB" sz="4000" b="1" dirty="0" err="1">
                <a:latin typeface="Times New Roman" panose="02020603050405020304" pitchFamily="18" charset="0"/>
                <a:cs typeface="Times New Roman" panose="02020603050405020304" pitchFamily="18" charset="0"/>
              </a:rPr>
              <a:t>ơn</a:t>
            </a:r>
            <a:r>
              <a:rPr lang="en-GB" sz="4000" dirty="0" err="1">
                <a:latin typeface="Times New Roman" panose="02020603050405020304" pitchFamily="18" charset="0"/>
                <a:cs typeface="Times New Roman" panose="02020603050405020304" pitchFamily="18" charset="0"/>
              </a:rPr>
              <a:t>g</a:t>
            </a:r>
            <a:r>
              <a:rPr lang="en-GB"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229161" y="2138169"/>
            <a:ext cx="8705289" cy="812723"/>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di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Đền</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Hùng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364776" y="2372397"/>
            <a:ext cx="6283799"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6283799"/>
                      <a:gd name="connsiteY0" fmla="*/ 0 h 1938992"/>
                      <a:gd name="connsiteX1" fmla="*/ 6283799 w 6283799"/>
                      <a:gd name="connsiteY1" fmla="*/ 0 h 1938992"/>
                      <a:gd name="connsiteX2" fmla="*/ 6283799 w 6283799"/>
                      <a:gd name="connsiteY2" fmla="*/ 1938992 h 1938992"/>
                      <a:gd name="connsiteX3" fmla="*/ 0 w 6283799"/>
                      <a:gd name="connsiteY3" fmla="*/ 1938992 h 1938992"/>
                      <a:gd name="connsiteX4" fmla="*/ 0 w 6283799"/>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3799" h="1938992" fill="none" extrusionOk="0">
                        <a:moveTo>
                          <a:pt x="0" y="0"/>
                        </a:moveTo>
                        <a:cubicBezTo>
                          <a:pt x="2853373" y="5222"/>
                          <a:pt x="5050122" y="24918"/>
                          <a:pt x="6283799" y="0"/>
                        </a:cubicBezTo>
                        <a:cubicBezTo>
                          <a:pt x="6122554" y="738305"/>
                          <a:pt x="6240039" y="1407801"/>
                          <a:pt x="6283799" y="1938992"/>
                        </a:cubicBezTo>
                        <a:cubicBezTo>
                          <a:pt x="5120991" y="1774231"/>
                          <a:pt x="1694717" y="2057142"/>
                          <a:pt x="0" y="1938992"/>
                        </a:cubicBezTo>
                        <a:cubicBezTo>
                          <a:pt x="-55725" y="1490404"/>
                          <a:pt x="17072" y="314236"/>
                          <a:pt x="0" y="0"/>
                        </a:cubicBezTo>
                        <a:close/>
                      </a:path>
                      <a:path w="6283799" h="1938992" stroke="0" extrusionOk="0">
                        <a:moveTo>
                          <a:pt x="0" y="0"/>
                        </a:moveTo>
                        <a:cubicBezTo>
                          <a:pt x="2041771" y="11849"/>
                          <a:pt x="4351294" y="-161459"/>
                          <a:pt x="6283799" y="0"/>
                        </a:cubicBezTo>
                        <a:cubicBezTo>
                          <a:pt x="6286929" y="920782"/>
                          <a:pt x="6182623" y="1107979"/>
                          <a:pt x="6283799" y="1938992"/>
                        </a:cubicBezTo>
                        <a:cubicBezTo>
                          <a:pt x="4017402" y="1793132"/>
                          <a:pt x="1411678" y="1860668"/>
                          <a:pt x="0" y="1938992"/>
                        </a:cubicBezTo>
                        <a:cubicBezTo>
                          <a:pt x="74291" y="991210"/>
                          <a:pt x="168006" y="302097"/>
                          <a:pt x="0" y="0"/>
                        </a:cubicBezTo>
                        <a:close/>
                      </a:path>
                    </a:pathLst>
                  </a:custGeom>
                  <ask:type>
                    <ask:lineSketchCurved/>
                  </ask:type>
                </ask:lineSketchStyleProps>
              </a:ext>
            </a:extLst>
          </a:ln>
        </p:spPr>
        <p:txBody>
          <a:bodyPr wrap="square">
            <a:spAutoFit/>
          </a:bodyPr>
          <a:lstStyle/>
          <a:p>
            <a:pPr algn="just"/>
            <a:r>
              <a:rPr lang="en-US" sz="2400" b="1" dirty="0" err="1">
                <a:latin typeface="Times New Roman" panose="02020603050405020304" pitchFamily="18" charset="0"/>
                <a:ea typeface="Cambria" panose="02040503050406030204" pitchFamily="18" charset="0"/>
                <a:cs typeface="Times New Roman" panose="02020603050405020304" pitchFamily="18" charset="0"/>
              </a:rPr>
              <a:t>Khu</a:t>
            </a:r>
            <a:r>
              <a:rPr lang="en-US" sz="2400" b="1" dirty="0">
                <a:latin typeface="Times New Roman" panose="02020603050405020304" pitchFamily="18" charset="0"/>
                <a:ea typeface="Cambria" panose="02040503050406030204" pitchFamily="18" charset="0"/>
                <a:cs typeface="Times New Roman" panose="02020603050405020304" pitchFamily="18" charset="0"/>
              </a:rPr>
              <a:t> du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tích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Hùng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thôn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Cổ</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Tích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xã</a:t>
            </a:r>
            <a:r>
              <a:rPr lang="en-US" sz="2400" b="1" dirty="0">
                <a:latin typeface="Times New Roman" panose="02020603050405020304" pitchFamily="18" charset="0"/>
                <a:ea typeface="Cambria" panose="02040503050406030204" pitchFamily="18" charset="0"/>
                <a:cs typeface="Times New Roman" panose="02020603050405020304" pitchFamily="18" charset="0"/>
              </a:rPr>
              <a:t> Hy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Cương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phố</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Trì</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Phú</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Thọ</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vi-VN" sz="2400" b="1" dirty="0">
                <a:latin typeface="Times New Roman" panose="02020603050405020304" pitchFamily="18" charset="0"/>
                <a:ea typeface="Cambria" panose="02040503050406030204" pitchFamily="18" charset="0"/>
                <a:cs typeface="Times New Roman" panose="02020603050405020304" pitchFamily="18"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dirty="0">
                <a:latin typeface="Times New Roman" panose="02020603050405020304" pitchFamily="18" charset="0"/>
                <a:ea typeface="Cambria" panose="02040503050406030204" pitchFamily="18" charset="0"/>
                <a:cs typeface="Times New Roman" panose="02020603050405020304" pitchFamily="18" charset="0"/>
              </a:rPr>
              <a:t>Một số công trình kiến trúc chính của Đền Hùng: Đền Hạ, Đền Trung, Đền Thượng, lăng Vua Hùng, đền Quốc Tổ Lạc Long Quân, đền Tổ Mẫu Âu Cơ,...</a:t>
            </a: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294</TotalTime>
  <Words>582</Words>
  <Application>Microsoft Office PowerPoint</Application>
  <PresentationFormat>Widescreen</PresentationFormat>
  <Paragraphs>49</Paragraphs>
  <Slides>21</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DengXian</vt:lpstr>
      <vt:lpstr>微软雅黑</vt:lpstr>
      <vt:lpstr>Arial</vt:lpstr>
      <vt:lpstr>Calibri</vt:lpstr>
      <vt:lpstr>Cambria</vt:lpstr>
      <vt:lpstr>Times New Roman</vt:lpstr>
      <vt:lpstr>UTM Roman Classic</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65</cp:revision>
  <dcterms:created xsi:type="dcterms:W3CDTF">2023-07-24T04:43:07Z</dcterms:created>
  <dcterms:modified xsi:type="dcterms:W3CDTF">2024-10-27T02:05:09Z</dcterms:modified>
  <cp:category>9Slide.vn</cp:category>
</cp:coreProperties>
</file>